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7"/>
  </p:notesMasterIdLst>
  <p:handoutMasterIdLst>
    <p:handoutMasterId r:id="rId78"/>
  </p:handoutMasterIdLst>
  <p:sldIdLst>
    <p:sldId id="256" r:id="rId2"/>
    <p:sldId id="1033" r:id="rId3"/>
    <p:sldId id="1058" r:id="rId4"/>
    <p:sldId id="1061" r:id="rId5"/>
    <p:sldId id="1063" r:id="rId6"/>
    <p:sldId id="1104" r:id="rId7"/>
    <p:sldId id="1117" r:id="rId8"/>
    <p:sldId id="1119" r:id="rId9"/>
    <p:sldId id="1120" r:id="rId10"/>
    <p:sldId id="1122" r:id="rId11"/>
    <p:sldId id="1123" r:id="rId12"/>
    <p:sldId id="1124" r:id="rId13"/>
    <p:sldId id="1126" r:id="rId14"/>
    <p:sldId id="1127" r:id="rId15"/>
    <p:sldId id="1128" r:id="rId16"/>
    <p:sldId id="1129" r:id="rId17"/>
    <p:sldId id="1130" r:id="rId18"/>
    <p:sldId id="1131" r:id="rId19"/>
    <p:sldId id="1132" r:id="rId20"/>
    <p:sldId id="1133" r:id="rId21"/>
    <p:sldId id="1134" r:id="rId22"/>
    <p:sldId id="1135" r:id="rId23"/>
    <p:sldId id="1136" r:id="rId24"/>
    <p:sldId id="1137" r:id="rId25"/>
    <p:sldId id="1138" r:id="rId26"/>
    <p:sldId id="1140" r:id="rId27"/>
    <p:sldId id="1141" r:id="rId28"/>
    <p:sldId id="1142" r:id="rId29"/>
    <p:sldId id="1143" r:id="rId30"/>
    <p:sldId id="1144" r:id="rId31"/>
    <p:sldId id="1145" r:id="rId32"/>
    <p:sldId id="1146" r:id="rId33"/>
    <p:sldId id="1147" r:id="rId34"/>
    <p:sldId id="1148" r:id="rId35"/>
    <p:sldId id="1149" r:id="rId36"/>
    <p:sldId id="1150" r:id="rId37"/>
    <p:sldId id="1151" r:id="rId38"/>
    <p:sldId id="1238" r:id="rId39"/>
    <p:sldId id="1237" r:id="rId40"/>
    <p:sldId id="1195" r:id="rId41"/>
    <p:sldId id="1196" r:id="rId42"/>
    <p:sldId id="1197" r:id="rId43"/>
    <p:sldId id="1198" r:id="rId44"/>
    <p:sldId id="1199" r:id="rId45"/>
    <p:sldId id="1200" r:id="rId46"/>
    <p:sldId id="1201" r:id="rId47"/>
    <p:sldId id="1202" r:id="rId48"/>
    <p:sldId id="1203" r:id="rId49"/>
    <p:sldId id="1204" r:id="rId50"/>
    <p:sldId id="1205" r:id="rId51"/>
    <p:sldId id="1206" r:id="rId52"/>
    <p:sldId id="1207" r:id="rId53"/>
    <p:sldId id="1208" r:id="rId54"/>
    <p:sldId id="1209" r:id="rId55"/>
    <p:sldId id="1210" r:id="rId56"/>
    <p:sldId id="1211" r:id="rId57"/>
    <p:sldId id="1212" r:id="rId58"/>
    <p:sldId id="1213" r:id="rId59"/>
    <p:sldId id="1214" r:id="rId60"/>
    <p:sldId id="1215" r:id="rId61"/>
    <p:sldId id="1216" r:id="rId62"/>
    <p:sldId id="1217" r:id="rId63"/>
    <p:sldId id="1218" r:id="rId64"/>
    <p:sldId id="1219" r:id="rId65"/>
    <p:sldId id="1220" r:id="rId66"/>
    <p:sldId id="1221" r:id="rId67"/>
    <p:sldId id="1222" r:id="rId68"/>
    <p:sldId id="1223" r:id="rId69"/>
    <p:sldId id="1224" r:id="rId70"/>
    <p:sldId id="1225" r:id="rId71"/>
    <p:sldId id="1226" r:id="rId72"/>
    <p:sldId id="1227" r:id="rId73"/>
    <p:sldId id="1234" r:id="rId74"/>
    <p:sldId id="1235" r:id="rId75"/>
    <p:sldId id="1236" r:id="rId76"/>
  </p:sldIdLst>
  <p:sldSz cx="9144000" cy="6858000" type="screen4x3"/>
  <p:notesSz cx="7099300" cy="10234613"/>
  <p:kinsoku lang="zh-CN" invalStChars="!),.:;?]}、。—ˇ¨〃々～‖…’”〕〉》」』〗】∶！＂＇），．：；？］｀｜｝·" invalEndChars="([{‘“〔〈《「『〖【（［｛．·"/>
  <p:defaultTextStyle>
    <a:defPPr>
      <a:defRPr lang="en-US"/>
    </a:defPPr>
    <a:lvl1pPr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33CC"/>
    <a:srgbClr val="003399"/>
    <a:srgbClr val="3366FF"/>
    <a:srgbClr val="C28F3E"/>
    <a:srgbClr val="BC7D3E"/>
    <a:srgbClr val="B0753A"/>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0110" autoAdjust="0"/>
  </p:normalViewPr>
  <p:slideViewPr>
    <p:cSldViewPr>
      <p:cViewPr>
        <p:scale>
          <a:sx n="66" d="100"/>
          <a:sy n="66" d="100"/>
        </p:scale>
        <p:origin x="-1445"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6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a:latin typeface="宋体" panose="02010600030101010101" pitchFamily="2" charset="-122"/>
                <a:ea typeface="宋体" panose="02010600030101010101" pitchFamily="2" charset="-122"/>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a:defRPr sz="1300">
                <a:latin typeface="宋体" panose="02010600030101010101" pitchFamily="2" charset="-122"/>
                <a:ea typeface="宋体" panose="02010600030101010101" pitchFamily="2" charset="-122"/>
              </a:defRPr>
            </a:lvl1pPr>
          </a:lstStyle>
          <a:p>
            <a:pPr>
              <a:defRPr/>
            </a:pPr>
            <a:fld id="{5C9833CB-0817-44DC-BDA6-97E8269B2A4B}" type="datetimeFigureOut">
              <a:rPr lang="zh-CN" altLang="en-US"/>
              <a:t>2018/9/19</a:t>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a:defRPr sz="1300">
                <a:latin typeface="宋体" panose="02010600030101010101" pitchFamily="2" charset="-122"/>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lIns="99048" tIns="49524" rIns="99048" bIns="49524" rtlCol="0" anchor="b"/>
          <a:lstStyle>
            <a:lvl1pPr algn="r">
              <a:defRPr sz="1300">
                <a:latin typeface="宋体" panose="02010600030101010101" pitchFamily="2" charset="-122"/>
                <a:ea typeface="宋体" panose="02010600030101010101" pitchFamily="2" charset="-122"/>
              </a:defRPr>
            </a:lvl1pPr>
          </a:lstStyle>
          <a:p>
            <a:pPr>
              <a:defRPr/>
            </a:pPr>
            <a:fld id="{78BBD55E-9969-4143-865D-25DDD65926A5}" type="slidenum">
              <a:rPr lang="zh-CN" altLang="en-US"/>
              <a:t>‹#›</a:t>
            </a:fld>
            <a:endParaRPr lang="zh-CN" altLang="en-US"/>
          </a:p>
        </p:txBody>
      </p:sp>
    </p:spTree>
    <p:extLst>
      <p:ext uri="{BB962C8B-B14F-4D97-AF65-F5344CB8AC3E}">
        <p14:creationId xmlns:p14="http://schemas.microsoft.com/office/powerpoint/2010/main" val="32362760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spcBef>
                <a:spcPct val="20000"/>
              </a:spcBef>
              <a:defRPr sz="1300">
                <a:latin typeface="宋体" panose="02010600030101010101" pitchFamily="2" charset="-122"/>
                <a:ea typeface="宋体" panose="02010600030101010101" pitchFamily="2" charset="-122"/>
              </a:defRPr>
            </a:lvl1pPr>
          </a:lstStyle>
          <a:p>
            <a:pPr>
              <a:defRPr/>
            </a:pPr>
            <a:endParaRPr lang="zh-CN" altLang="en-US"/>
          </a:p>
        </p:txBody>
      </p:sp>
      <p:sp>
        <p:nvSpPr>
          <p:cNvPr id="51203" name="Rectangle 3"/>
          <p:cNvSpPr>
            <a:spLocks noGrp="1" noChangeArrowheads="1"/>
          </p:cNvSpPr>
          <p:nvPr>
            <p:ph type="dt" idx="1"/>
          </p:nvPr>
        </p:nvSpPr>
        <p:spPr bwMode="auto">
          <a:xfrm>
            <a:off x="4022725" y="0"/>
            <a:ext cx="3076575" cy="511175"/>
          </a:xfrm>
          <a:prstGeom prst="rect">
            <a:avLst/>
          </a:prstGeom>
          <a:noFill/>
          <a:ln w="9525">
            <a:noFill/>
            <a:miter lim="800000"/>
          </a:ln>
          <a:effectLst/>
        </p:spPr>
        <p:txBody>
          <a:bodyPr vert="horz" wrap="square" lIns="99048" tIns="49524" rIns="99048" bIns="49524" numCol="1" anchor="t" anchorCtr="0" compatLnSpc="1"/>
          <a:lstStyle>
            <a:lvl1pPr algn="r">
              <a:spcBef>
                <a:spcPct val="20000"/>
              </a:spcBef>
              <a:defRPr sz="1300">
                <a:latin typeface="宋体" panose="02010600030101010101" pitchFamily="2" charset="-122"/>
                <a:ea typeface="宋体" panose="02010600030101010101" pitchFamily="2" charset="-122"/>
              </a:defRPr>
            </a:lvl1pPr>
          </a:lstStyle>
          <a:p>
            <a:pPr>
              <a:defRPr/>
            </a:pPr>
            <a:endParaRPr lang="en-US" altLang="zh-CN"/>
          </a:p>
        </p:txBody>
      </p:sp>
      <p:sp>
        <p:nvSpPr>
          <p:cNvPr id="4403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05" name="Rectangle 5"/>
          <p:cNvSpPr>
            <a:spLocks noGrp="1" noChangeArrowheads="1"/>
          </p:cNvSpPr>
          <p:nvPr>
            <p:ph type="body" sz="quarter" idx="3"/>
          </p:nvPr>
        </p:nvSpPr>
        <p:spPr bwMode="auto">
          <a:xfrm>
            <a:off x="946150" y="4860925"/>
            <a:ext cx="5207000"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06" name="Rectangle 6"/>
          <p:cNvSpPr>
            <a:spLocks noGrp="1" noChangeArrowheads="1"/>
          </p:cNvSpPr>
          <p:nvPr>
            <p:ph type="ftr" sz="quarter" idx="4"/>
          </p:nvPr>
        </p:nvSpPr>
        <p:spPr bwMode="auto">
          <a:xfrm>
            <a:off x="0" y="9723438"/>
            <a:ext cx="3076575" cy="511175"/>
          </a:xfrm>
          <a:prstGeom prst="rect">
            <a:avLst/>
          </a:prstGeom>
          <a:noFill/>
          <a:ln w="9525">
            <a:noFill/>
            <a:miter lim="800000"/>
          </a:ln>
          <a:effectLst/>
        </p:spPr>
        <p:txBody>
          <a:bodyPr vert="horz" wrap="square" lIns="99048" tIns="49524" rIns="99048" bIns="49524" numCol="1" anchor="b" anchorCtr="0" compatLnSpc="1"/>
          <a:lstStyle>
            <a:lvl1pPr>
              <a:spcBef>
                <a:spcPct val="20000"/>
              </a:spcBef>
              <a:defRPr sz="1300">
                <a:latin typeface="宋体" panose="02010600030101010101" pitchFamily="2" charset="-122"/>
                <a:ea typeface="宋体" panose="02010600030101010101" pitchFamily="2" charset="-122"/>
              </a:defRPr>
            </a:lvl1pPr>
          </a:lstStyle>
          <a:p>
            <a:pPr>
              <a:defRPr/>
            </a:pPr>
            <a:endParaRPr lang="en-US" altLang="zh-CN"/>
          </a:p>
        </p:txBody>
      </p:sp>
      <p:sp>
        <p:nvSpPr>
          <p:cNvPr id="51207" name="Rectangle 7"/>
          <p:cNvSpPr>
            <a:spLocks noGrp="1" noChangeArrowheads="1"/>
          </p:cNvSpPr>
          <p:nvPr>
            <p:ph type="sldNum" sz="quarter" idx="5"/>
          </p:nvPr>
        </p:nvSpPr>
        <p:spPr bwMode="auto">
          <a:xfrm>
            <a:off x="4022725" y="9723438"/>
            <a:ext cx="3076575" cy="511175"/>
          </a:xfrm>
          <a:prstGeom prst="rect">
            <a:avLst/>
          </a:prstGeom>
          <a:noFill/>
          <a:ln w="9525">
            <a:noFill/>
            <a:miter lim="800000"/>
          </a:ln>
          <a:effectLst/>
        </p:spPr>
        <p:txBody>
          <a:bodyPr vert="horz" wrap="square" lIns="99048" tIns="49524" rIns="99048" bIns="49524" numCol="1" anchor="b" anchorCtr="0" compatLnSpc="1"/>
          <a:lstStyle>
            <a:lvl1pPr algn="r">
              <a:spcBef>
                <a:spcPct val="20000"/>
              </a:spcBef>
              <a:defRPr sz="1300">
                <a:latin typeface="宋体" panose="02010600030101010101" pitchFamily="2" charset="-122"/>
                <a:ea typeface="宋体" panose="02010600030101010101" pitchFamily="2" charset="-122"/>
              </a:defRPr>
            </a:lvl1pPr>
          </a:lstStyle>
          <a:p>
            <a:pPr>
              <a:defRPr/>
            </a:pPr>
            <a:fld id="{E900B983-0E40-4C29-87BA-CE566D420E22}" type="slidenum">
              <a:rPr lang="zh-CN" altLang="en-US"/>
              <a:t>‹#›</a:t>
            </a:fld>
            <a:endParaRPr lang="en-US" altLang="zh-CN"/>
          </a:p>
        </p:txBody>
      </p:sp>
    </p:spTree>
    <p:extLst>
      <p:ext uri="{BB962C8B-B14F-4D97-AF65-F5344CB8AC3E}">
        <p14:creationId xmlns:p14="http://schemas.microsoft.com/office/powerpoint/2010/main" val="31672892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00B983-0E40-4C29-87BA-CE566D420E22}" type="slidenum">
              <a:rPr lang="zh-CN" altLang="en-US" smtClean="0"/>
              <a:t>2</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幻灯片图像占位符 1"/>
          <p:cNvSpPr>
            <a:spLocks noGrp="1" noRot="1" noChangeAspect="1" noTextEdit="1"/>
          </p:cNvSpPr>
          <p:nvPr>
            <p:ph type="sldImg"/>
          </p:nvPr>
        </p:nvSpPr>
        <p:spPr/>
      </p:sp>
      <p:sp>
        <p:nvSpPr>
          <p:cNvPr id="1689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基本体系结构一直没有变化，并行性是提高性能的主要途径。</a:t>
            </a:r>
          </a:p>
        </p:txBody>
      </p:sp>
      <p:sp>
        <p:nvSpPr>
          <p:cNvPr id="168964"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8365"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5565"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fld id="{9E70C7B7-F442-401D-B977-D4BBD5F96DA4}" type="slidenum">
              <a:rPr lang="en-US" altLang="zh-CN" sz="1300">
                <a:latin typeface="Times New Roman" panose="02020603050405020304" pitchFamily="18" charset="0"/>
              </a:rPr>
              <a:t>3</a:t>
            </a:fld>
            <a:endParaRPr lang="en-US" altLang="zh-CN" sz="130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txBox="1">
            <a:spLocks noGrp="1" noChangeArrowheads="1"/>
          </p:cNvSpPr>
          <p:nvPr/>
        </p:nvSpPr>
        <p:spPr bwMode="auto">
          <a:xfrm>
            <a:off x="4021138" y="9721851"/>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77" tIns="48239" rIns="96477" bIns="48239" anchor="b"/>
          <a:lstStyle>
            <a:lvl1pPr defTabSz="890270"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defTabSz="89027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defTabSz="89027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defTabSz="89027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defTabSz="89027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defTabSz="89027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defTabSz="89027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defTabSz="89027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defTabSz="89027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algn="r" eaLnBrk="1" hangingPunct="1"/>
            <a:fld id="{90ACE94A-38D9-44C9-A2BD-D9AA89020151}" type="slidenum">
              <a:rPr lang="en-US" altLang="zh-CN" sz="1300">
                <a:latin typeface="Times New Roman" panose="02020603050405020304" pitchFamily="18" charset="0"/>
              </a:rPr>
              <a:t>9</a:t>
            </a:fld>
            <a:endParaRPr lang="en-US" altLang="zh-CN" sz="1300">
              <a:latin typeface="Times New Roman" panose="02020603050405020304" pitchFamily="18" charset="0"/>
            </a:endParaRPr>
          </a:p>
        </p:txBody>
      </p:sp>
      <p:sp>
        <p:nvSpPr>
          <p:cNvPr id="187395" name="Rectangle 2"/>
          <p:cNvSpPr>
            <a:spLocks noGrp="1" noRot="1" noChangeAspect="1" noChangeArrowheads="1" noTextEdit="1"/>
          </p:cNvSpPr>
          <p:nvPr>
            <p:ph type="sldImg"/>
          </p:nvPr>
        </p:nvSpPr>
        <p:spPr/>
      </p:sp>
      <p:sp>
        <p:nvSpPr>
          <p:cNvPr id="187396" name="Rectangle 3"/>
          <p:cNvSpPr>
            <a:spLocks noGrp="1" noChangeArrowheads="1"/>
          </p:cNvSpPr>
          <p:nvPr>
            <p:ph type="body" idx="1"/>
          </p:nvPr>
        </p:nvSpPr>
        <p:spPr>
          <a:xfrm>
            <a:off x="711200" y="4860926"/>
            <a:ext cx="5676900" cy="4605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77" tIns="48239" rIns="96477" bIns="48239"/>
          <a:lstStyle/>
          <a:p>
            <a:pPr eaLnBrk="1" hangingPunct="1"/>
            <a:endParaRPr lang="zh-CN" altLang="en-US" dirty="0"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幻灯片图像占位符 1"/>
          <p:cNvSpPr>
            <a:spLocks noGrp="1" noRot="1" noChangeAspect="1" noTextEdit="1"/>
          </p:cNvSpPr>
          <p:nvPr>
            <p:ph type="sldImg"/>
          </p:nvPr>
        </p:nvSpPr>
        <p:spPr/>
      </p:sp>
      <p:sp>
        <p:nvSpPr>
          <p:cNvPr id="176130"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176131"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a:solidFill>
                  <a:schemeClr val="tx1"/>
                </a:solidFill>
                <a:latin typeface="Tahoma" panose="020B0604030504040204" pitchFamily="34" charset="0"/>
                <a:ea typeface="黑体" panose="02010609060101010101" pitchFamily="49" charset="-122"/>
              </a:defRPr>
            </a:lvl1pPr>
            <a:lvl2pPr marL="804545" indent="-309245">
              <a:defRPr kumimoji="1" sz="2800">
                <a:solidFill>
                  <a:schemeClr val="tx1"/>
                </a:solidFill>
                <a:latin typeface="Tahoma" panose="020B0604030504040204" pitchFamily="34" charset="0"/>
                <a:ea typeface="黑体" panose="02010609060101010101" pitchFamily="49" charset="-122"/>
              </a:defRPr>
            </a:lvl2pPr>
            <a:lvl3pPr marL="1238250" indent="-247650">
              <a:defRPr kumimoji="1" sz="2800">
                <a:solidFill>
                  <a:schemeClr val="tx1"/>
                </a:solidFill>
                <a:latin typeface="Tahoma" panose="020B0604030504040204" pitchFamily="34" charset="0"/>
                <a:ea typeface="黑体" panose="02010609060101010101" pitchFamily="49" charset="-122"/>
              </a:defRPr>
            </a:lvl3pPr>
            <a:lvl4pPr marL="1733550" indent="-247650">
              <a:defRPr kumimoji="1" sz="2800">
                <a:solidFill>
                  <a:schemeClr val="tx1"/>
                </a:solidFill>
                <a:latin typeface="Tahoma" panose="020B0604030504040204" pitchFamily="34" charset="0"/>
                <a:ea typeface="黑体" panose="02010609060101010101" pitchFamily="49" charset="-122"/>
              </a:defRPr>
            </a:lvl4pPr>
            <a:lvl5pPr marL="2228850" indent="-247650">
              <a:defRPr kumimoji="1" sz="2800">
                <a:solidFill>
                  <a:schemeClr val="tx1"/>
                </a:solidFill>
                <a:latin typeface="Tahoma" panose="020B0604030504040204" pitchFamily="34" charset="0"/>
                <a:ea typeface="黑体" panose="02010609060101010101" pitchFamily="49" charset="-122"/>
              </a:defRPr>
            </a:lvl5pPr>
            <a:lvl6pPr marL="2723515" indent="-24765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6pPr>
            <a:lvl7pPr marL="3218815" indent="-24765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7pPr>
            <a:lvl8pPr marL="3714115" indent="-24765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8pPr>
            <a:lvl9pPr marL="4209415" indent="-24765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9pPr>
          </a:lstStyle>
          <a:p>
            <a:fld id="{8689A309-8602-4A2E-9BA6-8935D97E660C}" type="slidenum">
              <a:rPr lang="en-US" altLang="zh-CN" sz="1400">
                <a:latin typeface="Times New Roman" panose="02020603050405020304" pitchFamily="18" charset="0"/>
                <a:ea typeface="宋体" panose="02010600030101010101" pitchFamily="2" charset="-122"/>
              </a:rPr>
              <a:t>24</a:t>
            </a:fld>
            <a:endParaRPr lang="en-US" altLang="zh-CN" sz="1400">
              <a:latin typeface="Times New Roman" panose="02020603050405020304" pitchFamily="18"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txBox="1">
            <a:spLocks noGrp="1" noChangeArrowheads="1"/>
          </p:cNvSpPr>
          <p:nvPr/>
        </p:nvSpPr>
        <p:spPr bwMode="auto">
          <a:xfrm>
            <a:off x="4021294" y="9721106"/>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87" tIns="48244" rIns="96487" bIns="48244" anchor="b"/>
          <a:lstStyle>
            <a:lvl1pPr defTabSz="890270" eaLnBrk="0" hangingPunct="0">
              <a:defRPr sz="2000">
                <a:solidFill>
                  <a:schemeClr val="tx1"/>
                </a:solidFill>
                <a:latin typeface="Verdana" panose="020B0604030504040204" pitchFamily="34" charset="0"/>
                <a:ea typeface="宋体" panose="02010600030101010101" pitchFamily="2" charset="-122"/>
              </a:defRPr>
            </a:lvl1pPr>
            <a:lvl2pPr marL="742950" indent="-285750" defTabSz="890270" eaLnBrk="0" hangingPunct="0">
              <a:defRPr sz="2000">
                <a:solidFill>
                  <a:schemeClr val="tx1"/>
                </a:solidFill>
                <a:latin typeface="Verdana" panose="020B0604030504040204" pitchFamily="34" charset="0"/>
                <a:ea typeface="宋体" panose="02010600030101010101" pitchFamily="2" charset="-122"/>
              </a:defRPr>
            </a:lvl2pPr>
            <a:lvl3pPr marL="1143000" indent="-228600" defTabSz="890270" eaLnBrk="0" hangingPunct="0">
              <a:defRPr sz="2000">
                <a:solidFill>
                  <a:schemeClr val="tx1"/>
                </a:solidFill>
                <a:latin typeface="Verdana" panose="020B0604030504040204" pitchFamily="34" charset="0"/>
                <a:ea typeface="宋体" panose="02010600030101010101" pitchFamily="2" charset="-122"/>
              </a:defRPr>
            </a:lvl3pPr>
            <a:lvl4pPr marL="1600200" indent="-228600" defTabSz="890270" eaLnBrk="0" hangingPunct="0">
              <a:defRPr sz="2000">
                <a:solidFill>
                  <a:schemeClr val="tx1"/>
                </a:solidFill>
                <a:latin typeface="Verdana" panose="020B0604030504040204" pitchFamily="34" charset="0"/>
                <a:ea typeface="宋体" panose="02010600030101010101" pitchFamily="2" charset="-122"/>
              </a:defRPr>
            </a:lvl4pPr>
            <a:lvl5pPr marL="2057400" indent="-228600" defTabSz="890270" eaLnBrk="0" hangingPunct="0">
              <a:defRPr sz="2000">
                <a:solidFill>
                  <a:schemeClr val="tx1"/>
                </a:solidFill>
                <a:latin typeface="Verdana" panose="020B0604030504040204" pitchFamily="34" charset="0"/>
                <a:ea typeface="宋体" panose="02010600030101010101" pitchFamily="2" charset="-122"/>
              </a:defRPr>
            </a:lvl5pPr>
            <a:lvl6pPr marL="2514600" indent="-228600" defTabSz="89027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89027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89027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89027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r" eaLnBrk="1" hangingPunct="1"/>
            <a:fld id="{63C1E8C9-78EE-4C7E-8E4B-23EFDBB1D861}" type="slidenum">
              <a:rPr lang="en-US" altLang="zh-CN" sz="1300">
                <a:latin typeface="Times New Roman" panose="02020603050405020304" pitchFamily="18" charset="0"/>
              </a:rPr>
              <a:t>25</a:t>
            </a:fld>
            <a:endParaRPr lang="en-US" altLang="zh-CN" sz="1300">
              <a:latin typeface="Times New Roman" panose="02020603050405020304" pitchFamily="18" charset="0"/>
            </a:endParaRPr>
          </a:p>
        </p:txBody>
      </p:sp>
      <p:sp>
        <p:nvSpPr>
          <p:cNvPr id="22531" name="Rectangle 2"/>
          <p:cNvSpPr>
            <a:spLocks noGrp="1" noRot="1" noChangeAspect="1" noChangeArrowheads="1" noTextEdit="1"/>
          </p:cNvSpPr>
          <p:nvPr>
            <p:ph type="sldImg"/>
          </p:nvPr>
        </p:nvSpPr>
        <p:spPr/>
      </p:sp>
      <p:sp>
        <p:nvSpPr>
          <p:cNvPr id="22532" name="Rectangle 3"/>
          <p:cNvSpPr>
            <a:spLocks noGrp="1" noChangeArrowheads="1"/>
          </p:cNvSpPr>
          <p:nvPr>
            <p:ph type="body" idx="1"/>
          </p:nvPr>
        </p:nvSpPr>
        <p:spPr>
          <a:xfrm>
            <a:off x="711575" y="4861441"/>
            <a:ext cx="567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87" tIns="48244" rIns="96487" bIns="48244"/>
          <a:lstStyle/>
          <a:p>
            <a:pPr eaLnBrk="1" hangingPunct="1"/>
            <a:r>
              <a:rPr lang="zh-CN" altLang="en-US" dirty="0" smtClean="0">
                <a:latin typeface="Arial" panose="020B0604020202020204" pitchFamily="34" charset="0"/>
              </a:rPr>
              <a:t>细化：每种指令处理时间不同。</a:t>
            </a:r>
            <a:endParaRPr lang="en-US" altLang="zh-CN" dirty="0" smtClean="0">
              <a:latin typeface="Arial" panose="020B0604020202020204" pitchFamily="34" charset="0"/>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dirty="0" smtClean="0">
                <a:latin typeface="Arial" panose="020B0604020202020204" pitchFamily="34" charset="0"/>
              </a:rPr>
              <a:t>量化的准则：所有参量都比例化，以消除绝对数量的影响，度量平均水平。</a:t>
            </a:r>
          </a:p>
          <a:p>
            <a:pPr eaLnBrk="1" hangingPunct="1"/>
            <a:endParaRPr lang="zh-CN" altLang="en-US" dirty="0"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fld id="{DD8A5DA7-37AF-4196-93CA-F4FE384C2121}" type="slidenum">
              <a:rPr lang="zh-CN" altLang="en-US" sz="1300" smtClean="0"/>
              <a:pPr eaLnBrk="1" hangingPunct="1"/>
              <a:t>40</a:t>
            </a:fld>
            <a:endParaRPr lang="en-US" altLang="zh-CN" sz="1300"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ln/>
        </p:spPr>
      </p:sp>
      <p:sp>
        <p:nvSpPr>
          <p:cNvPr id="481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481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fld id="{27FD84BC-16EC-43DB-B9D6-5C725EB747DB}" type="slidenum">
              <a:rPr lang="zh-CN" altLang="en-US" sz="1300" smtClean="0"/>
              <a:pPr eaLnBrk="1" hangingPunct="1"/>
              <a:t>41</a:t>
            </a:fld>
            <a:endParaRPr lang="en-US" altLang="zh-CN" sz="13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fld id="{9603472E-CA60-447D-9E9A-57F19F295A76}" type="slidenum">
              <a:rPr lang="zh-CN" altLang="en-US" sz="1300" smtClean="0"/>
              <a:pPr eaLnBrk="1" hangingPunct="1"/>
              <a:t>49</a:t>
            </a:fld>
            <a:endParaRPr lang="en-US" altLang="zh-CN" sz="1300"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501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fld id="{0082B2C6-DBCA-48B1-8D4F-EBEF37D88D95}" type="slidenum">
              <a:rPr lang="zh-CN" altLang="en-US" sz="1300" smtClean="0"/>
              <a:pPr eaLnBrk="1" hangingPunct="1"/>
              <a:t>50</a:t>
            </a:fld>
            <a:endParaRPr lang="en-US" altLang="zh-CN" sz="13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A5AE633C-541A-4E3F-A22A-3C4C63E8EF5F}" type="slidenum">
              <a:rPr lang="zh-CN" altLang="en-US"/>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C739E446-6F6B-46FF-A641-54E99657CB0F}" type="slidenum">
              <a:rPr lang="zh-CN" altLang="en-US"/>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C295BA35-14E5-4401-B968-D9FCFD45D966}" type="slidenum">
              <a:rPr lang="zh-CN" altLang="en-US"/>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
        <p:nvSpPr>
          <p:cNvPr id="5" name="灯片编号占位符 5"/>
          <p:cNvSpPr>
            <a:spLocks noGrp="1"/>
          </p:cNvSpPr>
          <p:nvPr>
            <p:ph type="sldNum" sz="quarter" idx="12"/>
          </p:nvPr>
        </p:nvSpPr>
        <p:spPr/>
        <p:txBody>
          <a:bodyPr/>
          <a:lstStyle>
            <a:lvl1pPr>
              <a:defRPr/>
            </a:lvl1pPr>
          </a:lstStyle>
          <a:p>
            <a:pPr>
              <a:defRPr/>
            </a:pPr>
            <a:fld id="{BD4426F7-C0AC-4670-BCD6-9E4B266A82E3}" type="slidenum">
              <a:rPr lang="zh-CN" altLang="en-US"/>
              <a:pPr>
                <a:defRPr/>
              </a:pPr>
              <a:t>‹#›</a:t>
            </a:fld>
            <a:endParaRPr lang="en-US" altLang="zh-CN"/>
          </a:p>
        </p:txBody>
      </p:sp>
    </p:spTree>
    <p:extLst>
      <p:ext uri="{BB962C8B-B14F-4D97-AF65-F5344CB8AC3E}">
        <p14:creationId xmlns:p14="http://schemas.microsoft.com/office/powerpoint/2010/main" val="11488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8BCAC33D-D29A-48B3-BCD6-381D3D720D26}" type="slidenum">
              <a:rPr lang="zh-CN" altLang="en-US"/>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0836AFD5-B4CE-4309-A85F-E56CFD431173}" type="slidenum">
              <a:rPr lang="zh-CN" altLang="en-US"/>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B3CCC3E9-608E-4023-AA79-77ECC6312F57}" type="slidenum">
              <a:rPr lang="zh-CN" altLang="en-US"/>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CD980664-B5A2-458D-9781-BDBB3E444617}" type="slidenum">
              <a:rPr lang="zh-CN" altLang="en-US"/>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
        <p:nvSpPr>
          <p:cNvPr id="5" name="灯片编号占位符 5"/>
          <p:cNvSpPr>
            <a:spLocks noGrp="1"/>
          </p:cNvSpPr>
          <p:nvPr>
            <p:ph type="sldNum" sz="quarter" idx="12"/>
          </p:nvPr>
        </p:nvSpPr>
        <p:spPr/>
        <p:txBody>
          <a:bodyPr/>
          <a:lstStyle>
            <a:lvl1pPr>
              <a:defRPr/>
            </a:lvl1pPr>
          </a:lstStyle>
          <a:p>
            <a:pPr>
              <a:defRPr/>
            </a:pPr>
            <a:fld id="{3342FEDC-7E89-472C-BFD5-D857A9C78A6E}" type="slidenum">
              <a:rPr lang="zh-CN" altLang="en-US"/>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
        <p:nvSpPr>
          <p:cNvPr id="4" name="灯片编号占位符 5"/>
          <p:cNvSpPr>
            <a:spLocks noGrp="1"/>
          </p:cNvSpPr>
          <p:nvPr>
            <p:ph type="sldNum" sz="quarter" idx="12"/>
          </p:nvPr>
        </p:nvSpPr>
        <p:spPr/>
        <p:txBody>
          <a:bodyPr/>
          <a:lstStyle>
            <a:lvl1pPr>
              <a:defRPr/>
            </a:lvl1pPr>
          </a:lstStyle>
          <a:p>
            <a:pPr>
              <a:defRPr/>
            </a:pPr>
            <a:fld id="{65B7EA61-351E-4105-9AD9-76D38C6E9934}" type="slidenum">
              <a:rPr lang="zh-CN" altLang="en-US"/>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AFC75736-67D3-4C0D-9AD3-EBB1133B7A15}" type="slidenum">
              <a:rPr lang="zh-CN" altLang="en-US"/>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6B43B5C7-14AB-4EB9-8E35-9962854618D2}" type="slidenum">
              <a:rPr lang="zh-CN" altLang="en-US"/>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spcBef>
                <a:spcPct val="20000"/>
              </a:spcBef>
              <a:defRPr sz="1200">
                <a:solidFill>
                  <a:schemeClr val="tx1">
                    <a:tint val="75000"/>
                  </a:schemeClr>
                </a:solidFill>
                <a:latin typeface="宋体" panose="02010600030101010101" pitchFamily="2" charset="-122"/>
                <a:ea typeface="宋体" panose="02010600030101010101" pitchFamily="2" charset="-122"/>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spcBef>
                <a:spcPct val="20000"/>
              </a:spcBef>
              <a:defRPr sz="1200">
                <a:solidFill>
                  <a:schemeClr val="tx1">
                    <a:tint val="75000"/>
                  </a:schemeClr>
                </a:solidFill>
                <a:latin typeface="宋体" panose="02010600030101010101" pitchFamily="2" charset="-122"/>
                <a:ea typeface="宋体" panose="02010600030101010101" pitchFamily="2" charset="-122"/>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spcBef>
                <a:spcPct val="20000"/>
              </a:spcBef>
              <a:defRPr sz="1200">
                <a:solidFill>
                  <a:schemeClr val="tx1">
                    <a:tint val="75000"/>
                  </a:schemeClr>
                </a:solidFill>
                <a:latin typeface="宋体" panose="02010600030101010101" pitchFamily="2" charset="-122"/>
                <a:ea typeface="宋体" panose="02010600030101010101" pitchFamily="2" charset="-122"/>
              </a:defRPr>
            </a:lvl1pPr>
          </a:lstStyle>
          <a:p>
            <a:pPr>
              <a:defRPr/>
            </a:pPr>
            <a:fld id="{2CE38698-3FD2-4DD5-AB6F-61E8F41EBC15}"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image" Target="../media/image9.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5.xml"/><Relationship Id="rId7" Type="http://schemas.openxmlformats.org/officeDocument/2006/relationships/image" Target="../media/image11.wmf"/><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oleObject" Target="../embeddings/oleObject10.bin"/><Relationship Id="rId5" Type="http://schemas.openxmlformats.org/officeDocument/2006/relationships/image" Target="../media/image10.wmf"/><Relationship Id="rId4" Type="http://schemas.openxmlformats.org/officeDocument/2006/relationships/oleObject" Target="../embeddings/oleObject9.bin"/><Relationship Id="rId9" Type="http://schemas.openxmlformats.org/officeDocument/2006/relationships/image" Target="../media/image12.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image" Target="../media/image13.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xml"/><Relationship Id="rId1" Type="http://schemas.openxmlformats.org/officeDocument/2006/relationships/vmlDrawing" Target="../drawings/vmlDrawing9.vml"/><Relationship Id="rId4" Type="http://schemas.openxmlformats.org/officeDocument/2006/relationships/image" Target="../media/image14.wmf"/></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oleObject" Target="../embeddings/oleObject14.bin"/><Relationship Id="rId7" Type="http://schemas.openxmlformats.org/officeDocument/2006/relationships/image" Target="../media/image23.png"/><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5.wmf"/><Relationship Id="rId9"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0.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image" Target="../media/image33.wmf"/><Relationship Id="rId5" Type="http://schemas.openxmlformats.org/officeDocument/2006/relationships/oleObject" Target="../embeddings/oleObject16.bin"/><Relationship Id="rId4" Type="http://schemas.openxmlformats.org/officeDocument/2006/relationships/image" Target="../media/image32.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image" Target="../media/image35.wmf"/><Relationship Id="rId5" Type="http://schemas.openxmlformats.org/officeDocument/2006/relationships/oleObject" Target="../embeddings/oleObject18.bin"/><Relationship Id="rId4" Type="http://schemas.openxmlformats.org/officeDocument/2006/relationships/image" Target="../media/image34.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ppt/slides/player/Play.exe%20nta/xjd1401.nta%200%200%200%20800%20600%200%200%200%20314"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755650" y="1341438"/>
            <a:ext cx="7704138" cy="1143000"/>
          </a:xfrm>
        </p:spPr>
        <p:txBody>
          <a:bodyPr/>
          <a:lstStyle/>
          <a:p>
            <a:pPr algn="dist" eaLnBrk="1" hangingPunct="1"/>
            <a:r>
              <a:rPr lang="zh-CN" altLang="en-US" sz="5400" b="1" smtClean="0"/>
              <a:t>计算机组织与体系结构</a:t>
            </a:r>
          </a:p>
        </p:txBody>
      </p:sp>
      <p:sp>
        <p:nvSpPr>
          <p:cNvPr id="2051" name="Text Box 7"/>
          <p:cNvSpPr txBox="1">
            <a:spLocks noChangeArrowheads="1"/>
          </p:cNvSpPr>
          <p:nvPr/>
        </p:nvSpPr>
        <p:spPr bwMode="auto">
          <a:xfrm>
            <a:off x="3714750" y="5072063"/>
            <a:ext cx="29511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800"/>
              <a:t> 舒燕君</a:t>
            </a:r>
          </a:p>
        </p:txBody>
      </p:sp>
      <p:sp>
        <p:nvSpPr>
          <p:cNvPr id="2052" name="Text Box 7"/>
          <p:cNvSpPr txBox="1">
            <a:spLocks noChangeArrowheads="1"/>
          </p:cNvSpPr>
          <p:nvPr/>
        </p:nvSpPr>
        <p:spPr bwMode="auto">
          <a:xfrm>
            <a:off x="2571750" y="4500563"/>
            <a:ext cx="43576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800"/>
              <a:t> 计算机科学与技术学院</a:t>
            </a:r>
          </a:p>
        </p:txBody>
      </p:sp>
      <p:sp>
        <p:nvSpPr>
          <p:cNvPr id="5" name="Rectangle 2"/>
          <p:cNvSpPr txBox="1">
            <a:spLocks noChangeArrowheads="1"/>
          </p:cNvSpPr>
          <p:nvPr/>
        </p:nvSpPr>
        <p:spPr bwMode="auto">
          <a:xfrm>
            <a:off x="1714500" y="3071813"/>
            <a:ext cx="5673725" cy="1143000"/>
          </a:xfrm>
          <a:prstGeom prst="rect">
            <a:avLst/>
          </a:prstGeom>
          <a:noFill/>
          <a:ln w="9525">
            <a:noFill/>
            <a:miter lim="800000"/>
          </a:ln>
          <a:effectLst/>
        </p:spPr>
        <p:txBody>
          <a:bodyPr lIns="92075" tIns="46038" rIns="92075" bIns="46038" anchor="ctr"/>
          <a:lstStyle/>
          <a:p>
            <a:pPr algn="ctr">
              <a:defRPr/>
            </a:pPr>
            <a:r>
              <a:rPr lang="zh-CN" altLang="en-US" sz="4000" kern="0" dirty="0" smtClean="0">
                <a:effectLst>
                  <a:outerShdw blurRad="38100" dist="38100" dir="2700000" algn="tl">
                    <a:srgbClr val="000000"/>
                  </a:outerShdw>
                </a:effectLst>
                <a:latin typeface="+mj-lt"/>
                <a:ea typeface="+mj-ea"/>
                <a:cs typeface="+mj-cs"/>
              </a:rPr>
              <a:t>第</a:t>
            </a:r>
            <a:r>
              <a:rPr lang="zh-CN" altLang="en-US" sz="4000" kern="0" dirty="0">
                <a:effectLst>
                  <a:outerShdw blurRad="38100" dist="38100" dir="2700000" algn="tl">
                    <a:srgbClr val="000000"/>
                  </a:outerShdw>
                </a:effectLst>
                <a:latin typeface="+mj-lt"/>
                <a:ea typeface="+mj-ea"/>
                <a:cs typeface="+mj-cs"/>
              </a:rPr>
              <a:t>五</a:t>
            </a:r>
            <a:r>
              <a:rPr lang="zh-CN" altLang="en-US" sz="4000" kern="0" dirty="0" smtClean="0">
                <a:effectLst>
                  <a:outerShdw blurRad="38100" dist="38100" dir="2700000" algn="tl">
                    <a:srgbClr val="000000"/>
                  </a:outerShdw>
                </a:effectLst>
                <a:latin typeface="+mj-lt"/>
                <a:ea typeface="+mj-ea"/>
                <a:cs typeface="+mj-cs"/>
              </a:rPr>
              <a:t>讲</a:t>
            </a:r>
            <a:endParaRPr lang="zh-CN" altLang="en-US" sz="4000" kern="0" dirty="0">
              <a:effectLst>
                <a:outerShdw blurRad="38100" dist="38100" dir="2700000" algn="tl">
                  <a:srgbClr val="00000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p:txBody>
          <a:bodyPr>
            <a:normAutofit/>
          </a:bodyPr>
          <a:lstStyle/>
          <a:p>
            <a:r>
              <a:rPr kumimoji="1" lang="zh-CN" altLang="en-US" sz="3600" b="1" dirty="0">
                <a:latin typeface="+mj-ea"/>
                <a:cs typeface="+mn-cs"/>
              </a:rPr>
              <a:t>其它测试包</a:t>
            </a:r>
          </a:p>
        </p:txBody>
      </p:sp>
      <p:sp>
        <p:nvSpPr>
          <p:cNvPr id="89091" name="Rectangle 3"/>
          <p:cNvSpPr>
            <a:spLocks noGrp="1" noChangeArrowheads="1"/>
          </p:cNvSpPr>
          <p:nvPr>
            <p:ph type="body" idx="4294967295"/>
          </p:nvPr>
        </p:nvSpPr>
        <p:spPr/>
        <p:txBody>
          <a:bodyPr>
            <a:normAutofit/>
          </a:bodyPr>
          <a:lstStyle/>
          <a:p>
            <a:r>
              <a:rPr lang="en-US" altLang="zh-CN" sz="2400" b="1" dirty="0" smtClean="0">
                <a:latin typeface="+mj-ea"/>
                <a:ea typeface="+mj-ea"/>
              </a:rPr>
              <a:t>TPC-x</a:t>
            </a:r>
          </a:p>
          <a:p>
            <a:pPr lvl="1"/>
            <a:r>
              <a:rPr lang="zh-CN" altLang="en-US" sz="2400" b="1" dirty="0" smtClean="0">
                <a:latin typeface="+mj-ea"/>
                <a:ea typeface="+mj-ea"/>
              </a:rPr>
              <a:t>测量事务处理、排队系统、决策支持、数据库应用等的性能</a:t>
            </a:r>
          </a:p>
          <a:p>
            <a:pPr lvl="1"/>
            <a:r>
              <a:rPr lang="en-US" altLang="zh-CN" sz="2400" b="1" dirty="0" smtClean="0">
                <a:latin typeface="+mj-ea"/>
                <a:ea typeface="+mj-ea"/>
              </a:rPr>
              <a:t>1985</a:t>
            </a:r>
            <a:r>
              <a:rPr lang="zh-CN" altLang="en-US" sz="2400" b="1" dirty="0" smtClean="0">
                <a:latin typeface="+mj-ea"/>
                <a:ea typeface="+mj-ea"/>
              </a:rPr>
              <a:t>年发布第一个</a:t>
            </a:r>
            <a:r>
              <a:rPr lang="en-US" altLang="zh-CN" sz="2400" b="1" dirty="0" smtClean="0">
                <a:latin typeface="+mj-ea"/>
                <a:ea typeface="+mj-ea"/>
              </a:rPr>
              <a:t>TPC</a:t>
            </a:r>
            <a:r>
              <a:rPr lang="zh-CN" altLang="en-US" sz="2400" b="1" dirty="0" smtClean="0">
                <a:latin typeface="+mj-ea"/>
                <a:ea typeface="+mj-ea"/>
              </a:rPr>
              <a:t>测试程序</a:t>
            </a:r>
            <a:r>
              <a:rPr lang="en-US" altLang="zh-CN" sz="2400" b="1" dirty="0" smtClean="0">
                <a:latin typeface="+mj-ea"/>
                <a:ea typeface="+mj-ea"/>
              </a:rPr>
              <a:t>TPC-A</a:t>
            </a:r>
            <a:r>
              <a:rPr lang="zh-CN" altLang="en-US" sz="2400" b="1" dirty="0" smtClean="0">
                <a:latin typeface="+mj-ea"/>
                <a:ea typeface="+mj-ea"/>
              </a:rPr>
              <a:t>，并先后发布多个修改版本并补充了四个不同的测试程序，构成</a:t>
            </a:r>
            <a:r>
              <a:rPr lang="en-US" altLang="zh-CN" sz="2400" b="1" dirty="0" smtClean="0">
                <a:latin typeface="+mj-ea"/>
                <a:ea typeface="+mj-ea"/>
              </a:rPr>
              <a:t>TPC</a:t>
            </a:r>
            <a:r>
              <a:rPr lang="zh-CN" altLang="en-US" sz="2400" b="1" dirty="0" smtClean="0">
                <a:latin typeface="+mj-ea"/>
                <a:ea typeface="+mj-ea"/>
              </a:rPr>
              <a:t>测试程序组件 </a:t>
            </a:r>
          </a:p>
          <a:p>
            <a:pPr eaLnBrk="1" hangingPunct="1"/>
            <a:r>
              <a:rPr lang="zh-CN" altLang="en-US" sz="2400" b="1" dirty="0" smtClean="0">
                <a:latin typeface="+mj-ea"/>
                <a:ea typeface="+mj-ea"/>
              </a:rPr>
              <a:t>嵌入式处理器</a:t>
            </a:r>
          </a:p>
          <a:p>
            <a:pPr lvl="1" eaLnBrk="1" hangingPunct="1"/>
            <a:r>
              <a:rPr lang="en-US" altLang="zh-CN" sz="2400" b="1" dirty="0" smtClean="0">
                <a:latin typeface="+mj-ea"/>
                <a:ea typeface="+mj-ea"/>
              </a:rPr>
              <a:t>EEMBC:  EDN </a:t>
            </a:r>
            <a:r>
              <a:rPr lang="zh-CN" altLang="en-US" sz="2400" b="1" dirty="0" smtClean="0">
                <a:latin typeface="+mj-ea"/>
                <a:ea typeface="+mj-ea"/>
              </a:rPr>
              <a:t>嵌入式微处理器测试程序联盟发布的测试程序包</a:t>
            </a:r>
          </a:p>
          <a:p>
            <a:endParaRPr lang="zh-CN" altLang="en-US" sz="2400" b="1" dirty="0" smtClean="0">
              <a:latin typeface="+mj-ea"/>
              <a:ea typeface="+mj-ea"/>
            </a:endParaRP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8"/>
          <p:cNvSpPr>
            <a:spLocks noGrp="1" noChangeArrowheads="1"/>
          </p:cNvSpPr>
          <p:nvPr>
            <p:ph type="title" idx="4294967295"/>
          </p:nvPr>
        </p:nvSpPr>
        <p:spPr/>
        <p:txBody>
          <a:bodyPr>
            <a:normAutofit/>
          </a:bodyPr>
          <a:lstStyle/>
          <a:p>
            <a:r>
              <a:rPr kumimoji="1" lang="en-US" altLang="zh-CN" sz="3600" b="1" dirty="0">
                <a:latin typeface="+mj-ea"/>
                <a:cs typeface="+mn-cs"/>
              </a:rPr>
              <a:t>2.3 </a:t>
            </a:r>
            <a:r>
              <a:rPr kumimoji="1" lang="zh-CN" altLang="en-US" sz="3600" b="1" dirty="0">
                <a:latin typeface="+mj-ea"/>
                <a:cs typeface="+mn-cs"/>
              </a:rPr>
              <a:t>计算机系统设计和分析</a:t>
            </a:r>
          </a:p>
        </p:txBody>
      </p:sp>
      <p:sp>
        <p:nvSpPr>
          <p:cNvPr id="65539" name="Rectangle 9"/>
          <p:cNvSpPr>
            <a:spLocks noGrp="1" noChangeArrowheads="1"/>
          </p:cNvSpPr>
          <p:nvPr>
            <p:ph type="body" idx="4294967295"/>
          </p:nvPr>
        </p:nvSpPr>
        <p:spPr/>
        <p:txBody>
          <a:bodyPr/>
          <a:lstStyle/>
          <a:p>
            <a:r>
              <a:rPr lang="en-US" altLang="zh-CN" sz="2800" b="1" dirty="0" smtClean="0">
                <a:latin typeface="+mj-ea"/>
                <a:ea typeface="+mj-ea"/>
              </a:rPr>
              <a:t>2.3.1 </a:t>
            </a:r>
            <a:r>
              <a:rPr lang="zh-CN" altLang="en-US" sz="2800" b="1" dirty="0" smtClean="0">
                <a:latin typeface="+mj-ea"/>
                <a:ea typeface="+mj-ea"/>
              </a:rPr>
              <a:t>成本与价格</a:t>
            </a:r>
            <a:endParaRPr lang="en-US" altLang="zh-CN" sz="2800" b="1" dirty="0" smtClean="0">
              <a:latin typeface="+mj-ea"/>
              <a:ea typeface="+mj-ea"/>
            </a:endParaRPr>
          </a:p>
          <a:p>
            <a:endParaRPr lang="en-US" altLang="zh-CN" sz="2800" b="1" dirty="0" smtClean="0">
              <a:latin typeface="+mj-ea"/>
              <a:ea typeface="+mj-ea"/>
            </a:endParaRPr>
          </a:p>
          <a:p>
            <a:r>
              <a:rPr lang="en-US" altLang="zh-CN" sz="2800" b="1" dirty="0" smtClean="0">
                <a:latin typeface="+mj-ea"/>
                <a:ea typeface="+mj-ea"/>
              </a:rPr>
              <a:t>2.3.2 </a:t>
            </a:r>
            <a:r>
              <a:rPr lang="zh-CN" altLang="en-US" sz="2800" b="1" dirty="0" smtClean="0">
                <a:latin typeface="+mj-ea"/>
                <a:ea typeface="+mj-ea"/>
              </a:rPr>
              <a:t>基准测试程序</a:t>
            </a:r>
            <a:endParaRPr lang="en-US" altLang="zh-CN" sz="2800" b="1" dirty="0" smtClean="0">
              <a:latin typeface="+mj-ea"/>
              <a:ea typeface="+mj-ea"/>
            </a:endParaRPr>
          </a:p>
          <a:p>
            <a:endParaRPr lang="en-US" altLang="zh-CN" sz="2800" b="1" dirty="0" smtClean="0">
              <a:latin typeface="+mj-ea"/>
              <a:ea typeface="+mj-ea"/>
            </a:endParaRPr>
          </a:p>
          <a:p>
            <a:r>
              <a:rPr lang="en-US" altLang="zh-CN" sz="2800" b="1" u="sng" dirty="0" smtClean="0">
                <a:latin typeface="+mj-ea"/>
                <a:ea typeface="+mj-ea"/>
              </a:rPr>
              <a:t>2.3.3 </a:t>
            </a:r>
            <a:r>
              <a:rPr lang="zh-CN" altLang="en-US" sz="2800" b="1" u="sng" dirty="0" smtClean="0">
                <a:latin typeface="+mj-ea"/>
                <a:ea typeface="+mj-ea"/>
              </a:rPr>
              <a:t>量化设计的基本原则</a:t>
            </a: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p:txBody>
          <a:bodyPr>
            <a:normAutofit/>
          </a:bodyPr>
          <a:lstStyle/>
          <a:p>
            <a:r>
              <a:rPr kumimoji="1" lang="en-US" altLang="zh-CN" sz="3600" b="1" dirty="0">
                <a:latin typeface="+mj-ea"/>
                <a:cs typeface="+mn-cs"/>
              </a:rPr>
              <a:t>2.3.3 </a:t>
            </a:r>
            <a:r>
              <a:rPr kumimoji="1" lang="zh-CN" altLang="en-US" sz="3600" b="1" dirty="0">
                <a:latin typeface="+mj-ea"/>
                <a:cs typeface="+mn-cs"/>
              </a:rPr>
              <a:t>量化设计的基本原则</a:t>
            </a:r>
          </a:p>
        </p:txBody>
      </p:sp>
      <p:sp>
        <p:nvSpPr>
          <p:cNvPr id="90115" name="Rectangle 3"/>
          <p:cNvSpPr>
            <a:spLocks noGrp="1" noChangeArrowheads="1"/>
          </p:cNvSpPr>
          <p:nvPr>
            <p:ph type="body" idx="4294967295"/>
          </p:nvPr>
        </p:nvSpPr>
        <p:spPr>
          <a:xfrm>
            <a:off x="457200" y="1600200"/>
            <a:ext cx="8363272" cy="4525963"/>
          </a:xfrm>
        </p:spPr>
        <p:txBody>
          <a:bodyPr>
            <a:normAutofit/>
          </a:bodyPr>
          <a:lstStyle/>
          <a:p>
            <a:pPr>
              <a:buFont typeface="Wingdings" panose="05000000000000000000" pitchFamily="2" charset="2"/>
              <a:buNone/>
            </a:pPr>
            <a:r>
              <a:rPr lang="en-US" altLang="zh-CN" sz="2400" dirty="0" smtClean="0">
                <a:latin typeface="Verdana" panose="020B0604030504040204" pitchFamily="34" charset="0"/>
                <a:ea typeface="华文中宋" panose="02010600040101010101" pitchFamily="2" charset="-122"/>
              </a:rPr>
              <a:t>1</a:t>
            </a:r>
            <a:r>
              <a:rPr lang="zh-CN" altLang="en-US" sz="2400" dirty="0" smtClean="0">
                <a:latin typeface="Verdana" panose="020B0604030504040204" pitchFamily="34" charset="0"/>
                <a:ea typeface="华文中宋" panose="02010600040101010101" pitchFamily="2" charset="-122"/>
              </a:rPr>
              <a:t>．大概率事件优先原则</a:t>
            </a:r>
          </a:p>
          <a:p>
            <a:pPr lvl="1"/>
            <a:r>
              <a:rPr lang="zh-CN" altLang="en-US" sz="2400" dirty="0" smtClean="0">
                <a:latin typeface="Verdana" panose="020B0604030504040204" pitchFamily="34" charset="0"/>
                <a:ea typeface="华文中宋" panose="02010600040101010101" pitchFamily="2" charset="-122"/>
              </a:rPr>
              <a:t>追求全局的最优结果</a:t>
            </a:r>
            <a:endParaRPr lang="en-US" altLang="zh-CN" sz="2400" dirty="0" smtClean="0">
              <a:latin typeface="Verdana" panose="020B0604030504040204" pitchFamily="34" charset="0"/>
              <a:ea typeface="华文中宋" panose="02010600040101010101" pitchFamily="2" charset="-122"/>
            </a:endParaRPr>
          </a:p>
          <a:p>
            <a:pPr lvl="1"/>
            <a:endParaRPr lang="zh-CN" altLang="en-US" sz="2400" dirty="0" smtClean="0">
              <a:latin typeface="Verdana" panose="020B0604030504040204" pitchFamily="34" charset="0"/>
              <a:ea typeface="华文中宋" panose="02010600040101010101" pitchFamily="2" charset="-122"/>
            </a:endParaRPr>
          </a:p>
          <a:p>
            <a:pPr>
              <a:buFont typeface="Wingdings" panose="05000000000000000000" pitchFamily="2" charset="2"/>
              <a:buNone/>
            </a:pPr>
            <a:r>
              <a:rPr lang="en-US" altLang="zh-CN" sz="2400" dirty="0" smtClean="0">
                <a:latin typeface="Verdana" panose="020B0604030504040204" pitchFamily="34" charset="0"/>
                <a:ea typeface="华文中宋" panose="02010600040101010101" pitchFamily="2" charset="-122"/>
              </a:rPr>
              <a:t>2</a:t>
            </a:r>
            <a:r>
              <a:rPr lang="zh-CN" altLang="en-US" sz="2400" dirty="0" smtClean="0">
                <a:latin typeface="Verdana" panose="020B0604030504040204" pitchFamily="34" charset="0"/>
                <a:ea typeface="华文中宋" panose="02010600040101010101" pitchFamily="2" charset="-122"/>
              </a:rPr>
              <a:t>．</a:t>
            </a:r>
            <a:r>
              <a:rPr lang="en-US" altLang="zh-CN" sz="2400" dirty="0" smtClean="0">
                <a:latin typeface="Verdana" panose="020B0604030504040204" pitchFamily="34" charset="0"/>
                <a:ea typeface="华文中宋" panose="02010600040101010101" pitchFamily="2" charset="-122"/>
              </a:rPr>
              <a:t>Amdahl</a:t>
            </a:r>
            <a:r>
              <a:rPr lang="zh-CN" altLang="en-US" sz="2400" dirty="0" smtClean="0">
                <a:latin typeface="Verdana" panose="020B0604030504040204" pitchFamily="34" charset="0"/>
                <a:ea typeface="华文中宋" panose="02010600040101010101" pitchFamily="2" charset="-122"/>
              </a:rPr>
              <a:t>定律</a:t>
            </a:r>
          </a:p>
          <a:p>
            <a:pPr lvl="1"/>
            <a:r>
              <a:rPr lang="zh-CN" altLang="en-US" sz="2400" dirty="0" smtClean="0">
                <a:latin typeface="Verdana" panose="020B0604030504040204" pitchFamily="34" charset="0"/>
                <a:ea typeface="华文中宋" panose="02010600040101010101" pitchFamily="2" charset="-122"/>
              </a:rPr>
              <a:t>系统性能加速比，受限于该部件在系统中所占的重要性</a:t>
            </a:r>
          </a:p>
          <a:p>
            <a:pPr lvl="1"/>
            <a:r>
              <a:rPr lang="zh-CN" altLang="en-US" sz="2400" dirty="0" smtClean="0">
                <a:latin typeface="Verdana" panose="020B0604030504040204" pitchFamily="34" charset="0"/>
                <a:ea typeface="华文中宋" panose="02010600040101010101" pitchFamily="2" charset="-122"/>
              </a:rPr>
              <a:t>可以定量计算</a:t>
            </a:r>
            <a:endParaRPr lang="en-US" altLang="zh-CN" sz="2400" dirty="0" smtClean="0">
              <a:latin typeface="Verdana" panose="020B0604030504040204" pitchFamily="34" charset="0"/>
              <a:ea typeface="华文中宋" panose="02010600040101010101" pitchFamily="2" charset="-122"/>
            </a:endParaRPr>
          </a:p>
          <a:p>
            <a:pPr lvl="1"/>
            <a:endParaRPr lang="zh-CN" altLang="en-US" sz="2400" dirty="0" smtClean="0">
              <a:latin typeface="Verdana" panose="020B0604030504040204" pitchFamily="34" charset="0"/>
              <a:ea typeface="华文中宋" panose="02010600040101010101" pitchFamily="2" charset="-122"/>
            </a:endParaRPr>
          </a:p>
          <a:p>
            <a:pPr>
              <a:buFont typeface="Wingdings" panose="05000000000000000000" pitchFamily="2" charset="2"/>
              <a:buNone/>
            </a:pPr>
            <a:r>
              <a:rPr lang="en-US" altLang="zh-CN" sz="2400" dirty="0" smtClean="0">
                <a:latin typeface="Verdana" panose="020B0604030504040204" pitchFamily="34" charset="0"/>
                <a:ea typeface="华文中宋" panose="02010600040101010101" pitchFamily="2" charset="-122"/>
              </a:rPr>
              <a:t>3</a:t>
            </a:r>
            <a:r>
              <a:rPr lang="zh-CN" altLang="en-US" sz="2400" dirty="0" smtClean="0">
                <a:latin typeface="Verdana" panose="020B0604030504040204" pitchFamily="34" charset="0"/>
                <a:ea typeface="华文中宋" panose="02010600040101010101" pitchFamily="2" charset="-122"/>
              </a:rPr>
              <a:t>．程序的局部性原理</a:t>
            </a:r>
          </a:p>
          <a:p>
            <a:pPr lvl="1"/>
            <a:r>
              <a:rPr lang="zh-CN" altLang="en-US" sz="2400" dirty="0" smtClean="0">
                <a:latin typeface="Verdana" panose="020B0604030504040204" pitchFamily="34" charset="0"/>
                <a:ea typeface="华文中宋" panose="02010600040101010101" pitchFamily="2" charset="-122"/>
              </a:rPr>
              <a:t>程序执行时所访问存储器在时</a:t>
            </a:r>
            <a:r>
              <a:rPr lang="en-US" altLang="zh-CN" sz="2400" dirty="0" smtClean="0">
                <a:latin typeface="Verdana" panose="020B0604030504040204" pitchFamily="34" charset="0"/>
                <a:ea typeface="华文中宋" panose="02010600040101010101" pitchFamily="2" charset="-122"/>
              </a:rPr>
              <a:t>-</a:t>
            </a:r>
            <a:r>
              <a:rPr lang="zh-CN" altLang="en-US" sz="2400" dirty="0" smtClean="0">
                <a:latin typeface="Verdana" panose="020B0604030504040204" pitchFamily="34" charset="0"/>
                <a:ea typeface="华文中宋" panose="02010600040101010101" pitchFamily="2" charset="-122"/>
              </a:rPr>
              <a:t>空上是相对地簇聚</a:t>
            </a:r>
          </a:p>
          <a:p>
            <a:pPr lvl="1"/>
            <a:r>
              <a:rPr lang="zh-CN" altLang="en-US" sz="2400" dirty="0" smtClean="0">
                <a:latin typeface="Verdana" panose="020B0604030504040204" pitchFamily="34" charset="0"/>
                <a:ea typeface="华文中宋" panose="02010600040101010101" pitchFamily="2" charset="-122"/>
              </a:rPr>
              <a:t>这种簇聚包括指令和数据两部分</a:t>
            </a: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5"/>
          <p:cNvSpPr>
            <a:spLocks noGrp="1" noChangeArrowheads="1"/>
          </p:cNvSpPr>
          <p:nvPr>
            <p:ph type="title" idx="4294967295"/>
          </p:nvPr>
        </p:nvSpPr>
        <p:spPr/>
        <p:txBody>
          <a:bodyPr>
            <a:normAutofit/>
          </a:bodyPr>
          <a:lstStyle/>
          <a:p>
            <a:r>
              <a:rPr kumimoji="1" lang="en-US" altLang="zh-CN" sz="3600" b="1" dirty="0">
                <a:latin typeface="+mj-ea"/>
                <a:cs typeface="+mn-cs"/>
              </a:rPr>
              <a:t>Amdahl</a:t>
            </a:r>
            <a:r>
              <a:rPr kumimoji="1" lang="zh-CN" altLang="en-US" sz="3600" b="1" dirty="0">
                <a:latin typeface="+mj-ea"/>
                <a:cs typeface="+mn-cs"/>
              </a:rPr>
              <a:t>定律</a:t>
            </a:r>
          </a:p>
        </p:txBody>
      </p:sp>
      <p:sp>
        <p:nvSpPr>
          <p:cNvPr id="92163" name="Rectangle 16"/>
          <p:cNvSpPr>
            <a:spLocks noGrp="1" noChangeArrowheads="1"/>
          </p:cNvSpPr>
          <p:nvPr>
            <p:ph type="body" idx="4294967295"/>
          </p:nvPr>
        </p:nvSpPr>
        <p:spPr/>
        <p:txBody>
          <a:bodyPr>
            <a:normAutofit/>
          </a:bodyPr>
          <a:lstStyle/>
          <a:p>
            <a:r>
              <a:rPr lang="zh-CN" altLang="en-US" sz="2600" b="1" dirty="0" smtClean="0">
                <a:latin typeface="+mj-ea"/>
                <a:ea typeface="+mj-ea"/>
              </a:rPr>
              <a:t>假设我们对机器（部件）进行某种改进，那么机器系统（部件）的加速比就是</a:t>
            </a:r>
          </a:p>
          <a:p>
            <a:endParaRPr lang="zh-CN" altLang="en-US" sz="2600" b="1" dirty="0" smtClean="0">
              <a:latin typeface="+mj-ea"/>
              <a:ea typeface="+mj-ea"/>
            </a:endParaRPr>
          </a:p>
          <a:p>
            <a:endParaRPr lang="zh-CN" altLang="en-US" sz="2600" b="1" dirty="0" smtClean="0">
              <a:latin typeface="+mj-ea"/>
              <a:ea typeface="+mj-ea"/>
            </a:endParaRPr>
          </a:p>
          <a:p>
            <a:endParaRPr lang="zh-CN" altLang="en-US" sz="2600" b="1" dirty="0" smtClean="0">
              <a:latin typeface="+mj-ea"/>
              <a:ea typeface="+mj-ea"/>
            </a:endParaRPr>
          </a:p>
          <a:p>
            <a:endParaRPr lang="zh-CN" altLang="en-US" sz="2600" b="1" dirty="0" smtClean="0">
              <a:latin typeface="+mj-ea"/>
              <a:ea typeface="+mj-ea"/>
            </a:endParaRPr>
          </a:p>
          <a:p>
            <a:r>
              <a:rPr lang="zh-CN" altLang="en-US" sz="2600" b="1" dirty="0" smtClean="0">
                <a:latin typeface="+mj-ea"/>
                <a:ea typeface="+mj-ea"/>
              </a:rPr>
              <a:t>核心概念：时间</a:t>
            </a:r>
          </a:p>
          <a:p>
            <a:r>
              <a:rPr lang="zh-CN" altLang="en-US" sz="2600" b="1" dirty="0" smtClean="0">
                <a:latin typeface="+mj-ea"/>
                <a:ea typeface="+mj-ea"/>
              </a:rPr>
              <a:t>系统加速比告诉我们改进后的机器比改进前快多少 </a:t>
            </a:r>
          </a:p>
        </p:txBody>
      </p:sp>
      <p:graphicFrame>
        <p:nvGraphicFramePr>
          <p:cNvPr id="92164" name="Object 4"/>
          <p:cNvGraphicFramePr>
            <a:graphicFrameLocks noChangeAspect="1"/>
          </p:cNvGraphicFramePr>
          <p:nvPr/>
        </p:nvGraphicFramePr>
        <p:xfrm>
          <a:off x="971600" y="2996952"/>
          <a:ext cx="7397172" cy="936104"/>
        </p:xfrm>
        <a:graphic>
          <a:graphicData uri="http://schemas.openxmlformats.org/presentationml/2006/ole">
            <mc:AlternateContent xmlns:mc="http://schemas.openxmlformats.org/markup-compatibility/2006">
              <mc:Choice xmlns:v="urn:schemas-microsoft-com:vml" Requires="v">
                <p:oleObj spid="_x0000_s4135" name="公式" r:id="rId3" imgW="3124200" imgH="469900" progId="Equation.3">
                  <p:embed/>
                </p:oleObj>
              </mc:Choice>
              <mc:Fallback>
                <p:oleObj name="公式" r:id="rId3" imgW="3124200" imgH="469900" progId="Equation.3">
                  <p:embed/>
                  <p:pic>
                    <p:nvPicPr>
                      <p:cNvPr id="0" name="图片 41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2996952"/>
                        <a:ext cx="7397172" cy="936104"/>
                      </a:xfrm>
                      <a:prstGeom prst="rect">
                        <a:avLst/>
                      </a:prstGeom>
                      <a:noFill/>
                      <a:ln>
                        <a:noFill/>
                      </a:ln>
                      <a:effec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1"/>
          <p:cNvSpPr>
            <a:spLocks noGrp="1" noChangeArrowheads="1"/>
          </p:cNvSpPr>
          <p:nvPr>
            <p:ph type="title" idx="4294967295"/>
          </p:nvPr>
        </p:nvSpPr>
        <p:spPr/>
        <p:txBody>
          <a:bodyPr>
            <a:normAutofit/>
          </a:bodyPr>
          <a:lstStyle/>
          <a:p>
            <a:r>
              <a:rPr kumimoji="1" lang="en-US" altLang="zh-CN" sz="3600" b="1" dirty="0">
                <a:latin typeface="+mj-ea"/>
                <a:cs typeface="+mn-cs"/>
              </a:rPr>
              <a:t>Amdahl</a:t>
            </a:r>
            <a:r>
              <a:rPr kumimoji="1" lang="zh-CN" altLang="en-US" sz="3600" b="1" dirty="0">
                <a:latin typeface="+mj-ea"/>
                <a:cs typeface="+mn-cs"/>
              </a:rPr>
              <a:t>定律</a:t>
            </a:r>
          </a:p>
        </p:txBody>
      </p:sp>
      <p:sp>
        <p:nvSpPr>
          <p:cNvPr id="93187" name="Rectangle 32"/>
          <p:cNvSpPr>
            <a:spLocks noGrp="1" noChangeArrowheads="1"/>
          </p:cNvSpPr>
          <p:nvPr>
            <p:ph type="body" idx="4294967295"/>
          </p:nvPr>
        </p:nvSpPr>
        <p:spPr/>
        <p:txBody>
          <a:bodyPr/>
          <a:lstStyle/>
          <a:p>
            <a:r>
              <a:rPr lang="zh-CN" altLang="en-US" sz="2400" b="1" dirty="0" smtClean="0">
                <a:latin typeface="+mj-ea"/>
                <a:ea typeface="+mj-ea"/>
              </a:rPr>
              <a:t>系统加速比依赖于两个因素</a:t>
            </a:r>
          </a:p>
          <a:p>
            <a:pPr lvl="1"/>
            <a:r>
              <a:rPr lang="zh-CN" altLang="en-US" sz="2400" b="1" dirty="0" smtClean="0">
                <a:latin typeface="+mj-ea"/>
                <a:ea typeface="+mj-ea"/>
              </a:rPr>
              <a:t>“</a:t>
            </a:r>
            <a:r>
              <a:rPr lang="zh-CN" altLang="en-US" sz="2400" b="1" dirty="0" smtClean="0">
                <a:solidFill>
                  <a:srgbClr val="FF3300"/>
                </a:solidFill>
                <a:latin typeface="+mj-ea"/>
                <a:ea typeface="+mj-ea"/>
              </a:rPr>
              <a:t>可改进比例</a:t>
            </a:r>
            <a:r>
              <a:rPr lang="zh-CN" altLang="en-US" sz="2400" b="1" dirty="0" smtClean="0">
                <a:latin typeface="+mj-ea"/>
                <a:ea typeface="+mj-ea"/>
              </a:rPr>
              <a:t>”：可改进部分在原系统计算时间中所占的比例 ，它总是小于等于</a:t>
            </a:r>
            <a:r>
              <a:rPr lang="en-US" altLang="zh-CN" sz="2400" b="1" dirty="0" smtClean="0">
                <a:latin typeface="+mj-ea"/>
                <a:ea typeface="+mj-ea"/>
              </a:rPr>
              <a:t>1</a:t>
            </a:r>
            <a:r>
              <a:rPr lang="zh-CN" altLang="en-US" sz="2400" b="1" dirty="0" smtClean="0">
                <a:latin typeface="+mj-ea"/>
                <a:ea typeface="+mj-ea"/>
              </a:rPr>
              <a:t>的</a:t>
            </a:r>
          </a:p>
          <a:p>
            <a:pPr lvl="2"/>
            <a:r>
              <a:rPr lang="en-US" altLang="zh-CN" b="1" dirty="0" smtClean="0">
                <a:latin typeface="+mj-ea"/>
                <a:ea typeface="+mj-ea"/>
              </a:rPr>
              <a:t>T</a:t>
            </a:r>
            <a:r>
              <a:rPr lang="en-US" altLang="zh-CN" b="1" baseline="-25000" dirty="0" smtClean="0">
                <a:latin typeface="+mj-ea"/>
                <a:ea typeface="+mj-ea"/>
              </a:rPr>
              <a:t>0</a:t>
            </a:r>
            <a:r>
              <a:rPr lang="en-US" altLang="zh-CN" b="1" dirty="0" smtClean="0">
                <a:latin typeface="+mj-ea"/>
                <a:ea typeface="+mj-ea"/>
              </a:rPr>
              <a:t>/T</a:t>
            </a:r>
            <a:r>
              <a:rPr lang="en-US" altLang="zh-CN" b="1" baseline="-25000" dirty="0" smtClean="0">
                <a:latin typeface="+mj-ea"/>
                <a:ea typeface="+mj-ea"/>
              </a:rPr>
              <a:t>1</a:t>
            </a:r>
          </a:p>
          <a:p>
            <a:pPr lvl="1"/>
            <a:r>
              <a:rPr lang="zh-CN" altLang="en-US" sz="2400" b="1" dirty="0" smtClean="0">
                <a:latin typeface="+mj-ea"/>
                <a:ea typeface="+mj-ea"/>
              </a:rPr>
              <a:t>“</a:t>
            </a:r>
            <a:r>
              <a:rPr lang="zh-CN" altLang="en-US" sz="2400" b="1" dirty="0" smtClean="0">
                <a:solidFill>
                  <a:srgbClr val="FF3300"/>
                </a:solidFill>
                <a:latin typeface="+mj-ea"/>
                <a:ea typeface="+mj-ea"/>
              </a:rPr>
              <a:t>部件加速比</a:t>
            </a:r>
            <a:r>
              <a:rPr lang="zh-CN" altLang="en-US" sz="2400" b="1" dirty="0" smtClean="0">
                <a:latin typeface="+mj-ea"/>
                <a:ea typeface="+mj-ea"/>
              </a:rPr>
              <a:t>”可改进部分改进以后的性能提高，一般情况下它是大于</a:t>
            </a:r>
            <a:r>
              <a:rPr lang="en-US" altLang="zh-CN" sz="2400" b="1" dirty="0" smtClean="0">
                <a:latin typeface="+mj-ea"/>
                <a:ea typeface="+mj-ea"/>
              </a:rPr>
              <a:t>1</a:t>
            </a:r>
            <a:r>
              <a:rPr lang="zh-CN" altLang="en-US" sz="2400" b="1" dirty="0" smtClean="0">
                <a:latin typeface="+mj-ea"/>
                <a:ea typeface="+mj-ea"/>
              </a:rPr>
              <a:t>的</a:t>
            </a:r>
          </a:p>
          <a:p>
            <a:pPr lvl="2"/>
            <a:r>
              <a:rPr lang="en-US" altLang="zh-CN" b="1" dirty="0" smtClean="0">
                <a:latin typeface="+mj-ea"/>
                <a:ea typeface="+mj-ea"/>
              </a:rPr>
              <a:t>T</a:t>
            </a:r>
            <a:r>
              <a:rPr lang="en-US" altLang="zh-CN" b="1" baseline="-25000" dirty="0" smtClean="0">
                <a:latin typeface="+mj-ea"/>
                <a:ea typeface="+mj-ea"/>
              </a:rPr>
              <a:t>1</a:t>
            </a:r>
            <a:r>
              <a:rPr lang="en-US" altLang="zh-CN" b="1" dirty="0" smtClean="0">
                <a:latin typeface="+mj-ea"/>
                <a:ea typeface="+mj-ea"/>
              </a:rPr>
              <a:t>/T</a:t>
            </a:r>
            <a:r>
              <a:rPr lang="en-US" altLang="zh-CN" b="1" baseline="-25000" dirty="0" smtClean="0">
                <a:latin typeface="+mj-ea"/>
                <a:ea typeface="+mj-ea"/>
              </a:rPr>
              <a:t>2</a:t>
            </a:r>
          </a:p>
        </p:txBody>
      </p:sp>
      <p:grpSp>
        <p:nvGrpSpPr>
          <p:cNvPr id="93188" name="Group 29"/>
          <p:cNvGrpSpPr/>
          <p:nvPr/>
        </p:nvGrpSpPr>
        <p:grpSpPr bwMode="auto">
          <a:xfrm>
            <a:off x="1116013" y="4826272"/>
            <a:ext cx="7004050" cy="1843088"/>
            <a:chOff x="724" y="3024"/>
            <a:chExt cx="4412" cy="1161"/>
          </a:xfrm>
        </p:grpSpPr>
        <p:grpSp>
          <p:nvGrpSpPr>
            <p:cNvPr id="93189" name="Group 4"/>
            <p:cNvGrpSpPr/>
            <p:nvPr/>
          </p:nvGrpSpPr>
          <p:grpSpPr bwMode="auto">
            <a:xfrm>
              <a:off x="724" y="3024"/>
              <a:ext cx="4408" cy="261"/>
              <a:chOff x="724" y="3024"/>
              <a:chExt cx="4408" cy="232"/>
            </a:xfrm>
          </p:grpSpPr>
          <p:sp>
            <p:nvSpPr>
              <p:cNvPr id="93206" name="Rectangle 5"/>
              <p:cNvSpPr>
                <a:spLocks noChangeArrowheads="1"/>
              </p:cNvSpPr>
              <p:nvPr/>
            </p:nvSpPr>
            <p:spPr bwMode="auto">
              <a:xfrm>
                <a:off x="724" y="3024"/>
                <a:ext cx="664" cy="232"/>
              </a:xfrm>
              <a:prstGeom prst="rect">
                <a:avLst/>
              </a:prstGeom>
              <a:solidFill>
                <a:srgbClr val="FF0000"/>
              </a:solidFill>
              <a:ln w="12700">
                <a:solidFill>
                  <a:srgbClr val="000066"/>
                </a:solidFill>
                <a:miter lim="800000"/>
              </a:ln>
            </p:spPr>
            <p:txBody>
              <a:bodyPr wrap="none" anchor="ctr"/>
              <a:lstStyle/>
              <a:p>
                <a:endParaRPr lang="zh-CN" altLang="en-US" sz="1800"/>
              </a:p>
            </p:txBody>
          </p:sp>
          <p:sp>
            <p:nvSpPr>
              <p:cNvPr id="93207" name="Rectangle 6"/>
              <p:cNvSpPr>
                <a:spLocks noChangeArrowheads="1"/>
              </p:cNvSpPr>
              <p:nvPr/>
            </p:nvSpPr>
            <p:spPr bwMode="auto">
              <a:xfrm>
                <a:off x="1396" y="3024"/>
                <a:ext cx="664" cy="232"/>
              </a:xfrm>
              <a:prstGeom prst="rect">
                <a:avLst/>
              </a:prstGeom>
              <a:solidFill>
                <a:srgbClr val="00FF00"/>
              </a:solidFill>
              <a:ln w="12700">
                <a:solidFill>
                  <a:srgbClr val="000066"/>
                </a:solidFill>
                <a:miter lim="800000"/>
              </a:ln>
            </p:spPr>
            <p:txBody>
              <a:bodyPr wrap="none" anchor="ctr"/>
              <a:lstStyle/>
              <a:p>
                <a:endParaRPr lang="zh-CN" altLang="en-US" sz="1800"/>
              </a:p>
            </p:txBody>
          </p:sp>
          <p:sp>
            <p:nvSpPr>
              <p:cNvPr id="93208" name="Rectangle 7"/>
              <p:cNvSpPr>
                <a:spLocks noChangeArrowheads="1"/>
              </p:cNvSpPr>
              <p:nvPr/>
            </p:nvSpPr>
            <p:spPr bwMode="auto">
              <a:xfrm>
                <a:off x="2068" y="3024"/>
                <a:ext cx="664" cy="232"/>
              </a:xfrm>
              <a:prstGeom prst="rect">
                <a:avLst/>
              </a:prstGeom>
              <a:solidFill>
                <a:srgbClr val="FF0000"/>
              </a:solidFill>
              <a:ln w="12700">
                <a:solidFill>
                  <a:srgbClr val="000066"/>
                </a:solidFill>
                <a:miter lim="800000"/>
              </a:ln>
            </p:spPr>
            <p:txBody>
              <a:bodyPr wrap="none" anchor="ctr"/>
              <a:lstStyle/>
              <a:p>
                <a:endParaRPr lang="zh-CN" altLang="en-US" sz="1800"/>
              </a:p>
            </p:txBody>
          </p:sp>
          <p:sp>
            <p:nvSpPr>
              <p:cNvPr id="93209" name="Rectangle 8"/>
              <p:cNvSpPr>
                <a:spLocks noChangeArrowheads="1"/>
              </p:cNvSpPr>
              <p:nvPr/>
            </p:nvSpPr>
            <p:spPr bwMode="auto">
              <a:xfrm>
                <a:off x="3412" y="3024"/>
                <a:ext cx="664" cy="232"/>
              </a:xfrm>
              <a:prstGeom prst="rect">
                <a:avLst/>
              </a:prstGeom>
              <a:solidFill>
                <a:srgbClr val="FF0000"/>
              </a:solidFill>
              <a:ln w="12700">
                <a:solidFill>
                  <a:srgbClr val="000066"/>
                </a:solidFill>
                <a:miter lim="800000"/>
              </a:ln>
            </p:spPr>
            <p:txBody>
              <a:bodyPr wrap="none" anchor="ctr"/>
              <a:lstStyle/>
              <a:p>
                <a:endParaRPr lang="zh-CN" altLang="en-US" sz="1800"/>
              </a:p>
            </p:txBody>
          </p:sp>
          <p:sp>
            <p:nvSpPr>
              <p:cNvPr id="93210" name="Rectangle 9"/>
              <p:cNvSpPr>
                <a:spLocks noChangeArrowheads="1"/>
              </p:cNvSpPr>
              <p:nvPr/>
            </p:nvSpPr>
            <p:spPr bwMode="auto">
              <a:xfrm>
                <a:off x="4084" y="3024"/>
                <a:ext cx="376" cy="232"/>
              </a:xfrm>
              <a:prstGeom prst="rect">
                <a:avLst/>
              </a:prstGeom>
              <a:solidFill>
                <a:srgbClr val="00FF00"/>
              </a:solidFill>
              <a:ln w="12700">
                <a:solidFill>
                  <a:srgbClr val="000066"/>
                </a:solidFill>
                <a:miter lim="800000"/>
              </a:ln>
            </p:spPr>
            <p:txBody>
              <a:bodyPr wrap="none" anchor="ctr"/>
              <a:lstStyle/>
              <a:p>
                <a:endParaRPr lang="zh-CN" altLang="en-US" sz="1800"/>
              </a:p>
            </p:txBody>
          </p:sp>
          <p:sp>
            <p:nvSpPr>
              <p:cNvPr id="93211" name="Rectangle 10"/>
              <p:cNvSpPr>
                <a:spLocks noChangeArrowheads="1"/>
              </p:cNvSpPr>
              <p:nvPr/>
            </p:nvSpPr>
            <p:spPr bwMode="auto">
              <a:xfrm>
                <a:off x="4468" y="3024"/>
                <a:ext cx="664" cy="232"/>
              </a:xfrm>
              <a:prstGeom prst="rect">
                <a:avLst/>
              </a:prstGeom>
              <a:solidFill>
                <a:srgbClr val="FF0000"/>
              </a:solidFill>
              <a:ln w="12700">
                <a:solidFill>
                  <a:srgbClr val="000066"/>
                </a:solidFill>
                <a:miter lim="800000"/>
              </a:ln>
            </p:spPr>
            <p:txBody>
              <a:bodyPr wrap="none" anchor="ctr"/>
              <a:lstStyle/>
              <a:p>
                <a:endParaRPr lang="zh-CN" altLang="en-US" sz="1800"/>
              </a:p>
            </p:txBody>
          </p:sp>
          <p:sp>
            <p:nvSpPr>
              <p:cNvPr id="93212" name="Line 11"/>
              <p:cNvSpPr>
                <a:spLocks noChangeShapeType="1"/>
              </p:cNvSpPr>
              <p:nvPr/>
            </p:nvSpPr>
            <p:spPr bwMode="auto">
              <a:xfrm>
                <a:off x="2892" y="3164"/>
                <a:ext cx="312" cy="0"/>
              </a:xfrm>
              <a:prstGeom prst="line">
                <a:avLst/>
              </a:prstGeom>
              <a:noFill/>
              <a:ln w="38100" cmpd="dbl">
                <a:solidFill>
                  <a:srgbClr val="000066"/>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3190" name="Line 12"/>
            <p:cNvSpPr>
              <a:spLocks noChangeShapeType="1"/>
            </p:cNvSpPr>
            <p:nvPr/>
          </p:nvSpPr>
          <p:spPr bwMode="auto">
            <a:xfrm>
              <a:off x="724" y="3285"/>
              <a:ext cx="0" cy="843"/>
            </a:xfrm>
            <a:prstGeom prst="line">
              <a:avLst/>
            </a:prstGeom>
            <a:noFill/>
            <a:ln w="38100" cap="sq">
              <a:solidFill>
                <a:srgbClr val="0000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191" name="Line 13"/>
            <p:cNvSpPr>
              <a:spLocks noChangeShapeType="1"/>
            </p:cNvSpPr>
            <p:nvPr/>
          </p:nvSpPr>
          <p:spPr bwMode="auto">
            <a:xfrm>
              <a:off x="2732" y="3285"/>
              <a:ext cx="4" cy="849"/>
            </a:xfrm>
            <a:prstGeom prst="line">
              <a:avLst/>
            </a:prstGeom>
            <a:noFill/>
            <a:ln w="38100" cap="sq">
              <a:solidFill>
                <a:srgbClr val="0000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192" name="Line 14"/>
            <p:cNvSpPr>
              <a:spLocks noChangeShapeType="1"/>
            </p:cNvSpPr>
            <p:nvPr/>
          </p:nvSpPr>
          <p:spPr bwMode="auto">
            <a:xfrm flipH="1">
              <a:off x="1396" y="3285"/>
              <a:ext cx="0" cy="507"/>
            </a:xfrm>
            <a:prstGeom prst="line">
              <a:avLst/>
            </a:prstGeom>
            <a:noFill/>
            <a:ln w="38100" cap="sq">
              <a:solidFill>
                <a:srgbClr val="0000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193" name="Line 15"/>
            <p:cNvSpPr>
              <a:spLocks noChangeShapeType="1"/>
            </p:cNvSpPr>
            <p:nvPr/>
          </p:nvSpPr>
          <p:spPr bwMode="auto">
            <a:xfrm flipH="1">
              <a:off x="2064" y="3312"/>
              <a:ext cx="0" cy="507"/>
            </a:xfrm>
            <a:prstGeom prst="line">
              <a:avLst/>
            </a:prstGeom>
            <a:noFill/>
            <a:ln w="38100" cap="sq">
              <a:solidFill>
                <a:srgbClr val="0000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194" name="Line 16"/>
            <p:cNvSpPr>
              <a:spLocks noChangeShapeType="1"/>
            </p:cNvSpPr>
            <p:nvPr/>
          </p:nvSpPr>
          <p:spPr bwMode="auto">
            <a:xfrm>
              <a:off x="1396" y="3648"/>
              <a:ext cx="680" cy="0"/>
            </a:xfrm>
            <a:prstGeom prst="line">
              <a:avLst/>
            </a:prstGeom>
            <a:noFill/>
            <a:ln w="38100" cap="sq">
              <a:solidFill>
                <a:srgbClr val="000066"/>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195" name="Line 17"/>
            <p:cNvSpPr>
              <a:spLocks noChangeShapeType="1"/>
            </p:cNvSpPr>
            <p:nvPr/>
          </p:nvSpPr>
          <p:spPr bwMode="auto">
            <a:xfrm>
              <a:off x="724" y="4032"/>
              <a:ext cx="2008" cy="0"/>
            </a:xfrm>
            <a:prstGeom prst="line">
              <a:avLst/>
            </a:prstGeom>
            <a:noFill/>
            <a:ln w="38100" cap="sq">
              <a:solidFill>
                <a:srgbClr val="000066"/>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196" name="Text Box 19"/>
            <p:cNvSpPr txBox="1">
              <a:spLocks noChangeArrowheads="1"/>
            </p:cNvSpPr>
            <p:nvPr/>
          </p:nvSpPr>
          <p:spPr bwMode="auto">
            <a:xfrm>
              <a:off x="1488" y="3744"/>
              <a:ext cx="5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sz="2400">
                  <a:solidFill>
                    <a:srgbClr val="000066"/>
                  </a:solidFill>
                  <a:latin typeface="Times New Roman" panose="02020603050405020304" pitchFamily="18" charset="0"/>
                </a:rPr>
                <a:t>T</a:t>
              </a:r>
              <a:r>
                <a:rPr lang="en-US" altLang="zh-CN" sz="2400" baseline="-25000">
                  <a:solidFill>
                    <a:srgbClr val="000066"/>
                  </a:solidFill>
                  <a:latin typeface="Times New Roman" panose="02020603050405020304" pitchFamily="18" charset="0"/>
                </a:rPr>
                <a:t>o</a:t>
              </a:r>
              <a:endParaRPr lang="en-US" altLang="zh-CN" sz="2400">
                <a:solidFill>
                  <a:srgbClr val="000066"/>
                </a:solidFill>
                <a:latin typeface="Times New Roman" panose="02020603050405020304" pitchFamily="18" charset="0"/>
              </a:endParaRPr>
            </a:p>
          </p:txBody>
        </p:sp>
        <p:sp>
          <p:nvSpPr>
            <p:cNvPr id="93197" name="Text Box 20"/>
            <p:cNvSpPr txBox="1">
              <a:spLocks noChangeArrowheads="1"/>
            </p:cNvSpPr>
            <p:nvPr/>
          </p:nvSpPr>
          <p:spPr bwMode="auto">
            <a:xfrm>
              <a:off x="1440" y="3336"/>
              <a:ext cx="5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sz="2400">
                  <a:solidFill>
                    <a:srgbClr val="000066"/>
                  </a:solidFill>
                  <a:latin typeface="Times New Roman" panose="02020603050405020304" pitchFamily="18" charset="0"/>
                </a:rPr>
                <a:t>T</a:t>
              </a:r>
              <a:r>
                <a:rPr lang="en-US" altLang="zh-CN" sz="2400" baseline="-25000">
                  <a:solidFill>
                    <a:srgbClr val="000066"/>
                  </a:solidFill>
                  <a:latin typeface="Times New Roman" panose="02020603050405020304" pitchFamily="18" charset="0"/>
                </a:rPr>
                <a:t>1</a:t>
              </a:r>
              <a:endParaRPr lang="en-US" altLang="zh-CN" sz="2400">
                <a:solidFill>
                  <a:srgbClr val="000066"/>
                </a:solidFill>
                <a:latin typeface="Times New Roman" panose="02020603050405020304" pitchFamily="18" charset="0"/>
              </a:endParaRPr>
            </a:p>
          </p:txBody>
        </p:sp>
        <p:sp>
          <p:nvSpPr>
            <p:cNvPr id="93198" name="Line 21"/>
            <p:cNvSpPr>
              <a:spLocks noChangeShapeType="1"/>
            </p:cNvSpPr>
            <p:nvPr/>
          </p:nvSpPr>
          <p:spPr bwMode="auto">
            <a:xfrm flipH="1">
              <a:off x="4084" y="3309"/>
              <a:ext cx="0" cy="507"/>
            </a:xfrm>
            <a:prstGeom prst="line">
              <a:avLst/>
            </a:prstGeom>
            <a:noFill/>
            <a:ln w="38100" cap="sq">
              <a:solidFill>
                <a:srgbClr val="0000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199" name="Line 22"/>
            <p:cNvSpPr>
              <a:spLocks noChangeShapeType="1"/>
            </p:cNvSpPr>
            <p:nvPr/>
          </p:nvSpPr>
          <p:spPr bwMode="auto">
            <a:xfrm flipH="1">
              <a:off x="4468" y="3336"/>
              <a:ext cx="0" cy="507"/>
            </a:xfrm>
            <a:prstGeom prst="line">
              <a:avLst/>
            </a:prstGeom>
            <a:noFill/>
            <a:ln w="38100" cap="sq">
              <a:solidFill>
                <a:srgbClr val="0000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0" name="Line 23"/>
            <p:cNvSpPr>
              <a:spLocks noChangeShapeType="1"/>
            </p:cNvSpPr>
            <p:nvPr/>
          </p:nvSpPr>
          <p:spPr bwMode="auto">
            <a:xfrm>
              <a:off x="4084" y="3672"/>
              <a:ext cx="384" cy="0"/>
            </a:xfrm>
            <a:prstGeom prst="line">
              <a:avLst/>
            </a:prstGeom>
            <a:noFill/>
            <a:ln w="38100" cap="sq">
              <a:solidFill>
                <a:srgbClr val="000066"/>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1" name="Text Box 24"/>
            <p:cNvSpPr txBox="1">
              <a:spLocks noChangeArrowheads="1"/>
            </p:cNvSpPr>
            <p:nvPr/>
          </p:nvSpPr>
          <p:spPr bwMode="auto">
            <a:xfrm>
              <a:off x="4020" y="3348"/>
              <a:ext cx="5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sz="2400">
                  <a:solidFill>
                    <a:srgbClr val="000066"/>
                  </a:solidFill>
                  <a:latin typeface="Times New Roman" panose="02020603050405020304" pitchFamily="18" charset="0"/>
                </a:rPr>
                <a:t>T</a:t>
              </a:r>
              <a:r>
                <a:rPr lang="en-US" altLang="zh-CN" sz="2400" baseline="-25000">
                  <a:solidFill>
                    <a:srgbClr val="000066"/>
                  </a:solidFill>
                  <a:latin typeface="Times New Roman" panose="02020603050405020304" pitchFamily="18" charset="0"/>
                </a:rPr>
                <a:t>2</a:t>
              </a:r>
              <a:endParaRPr lang="en-US" altLang="zh-CN" sz="2400">
                <a:solidFill>
                  <a:srgbClr val="000066"/>
                </a:solidFill>
                <a:latin typeface="Times New Roman" panose="02020603050405020304" pitchFamily="18" charset="0"/>
              </a:endParaRPr>
            </a:p>
          </p:txBody>
        </p:sp>
        <p:sp>
          <p:nvSpPr>
            <p:cNvPr id="93202" name="Line 25"/>
            <p:cNvSpPr>
              <a:spLocks noChangeShapeType="1"/>
            </p:cNvSpPr>
            <p:nvPr/>
          </p:nvSpPr>
          <p:spPr bwMode="auto">
            <a:xfrm>
              <a:off x="3412" y="3264"/>
              <a:ext cx="0" cy="843"/>
            </a:xfrm>
            <a:prstGeom prst="line">
              <a:avLst/>
            </a:prstGeom>
            <a:noFill/>
            <a:ln w="38100" cap="sq">
              <a:solidFill>
                <a:srgbClr val="0000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3" name="Line 26"/>
            <p:cNvSpPr>
              <a:spLocks noChangeShapeType="1"/>
            </p:cNvSpPr>
            <p:nvPr/>
          </p:nvSpPr>
          <p:spPr bwMode="auto">
            <a:xfrm>
              <a:off x="5132" y="3336"/>
              <a:ext cx="4" cy="849"/>
            </a:xfrm>
            <a:prstGeom prst="line">
              <a:avLst/>
            </a:prstGeom>
            <a:noFill/>
            <a:ln w="38100" cap="sq">
              <a:solidFill>
                <a:srgbClr val="0000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4" name="Line 27"/>
            <p:cNvSpPr>
              <a:spLocks noChangeShapeType="1"/>
            </p:cNvSpPr>
            <p:nvPr/>
          </p:nvSpPr>
          <p:spPr bwMode="auto">
            <a:xfrm>
              <a:off x="3412" y="4011"/>
              <a:ext cx="1720" cy="0"/>
            </a:xfrm>
            <a:prstGeom prst="line">
              <a:avLst/>
            </a:prstGeom>
            <a:noFill/>
            <a:ln w="38100" cap="sq">
              <a:solidFill>
                <a:srgbClr val="000066"/>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5" name="Text Box 28"/>
            <p:cNvSpPr txBox="1">
              <a:spLocks noChangeArrowheads="1"/>
            </p:cNvSpPr>
            <p:nvPr/>
          </p:nvSpPr>
          <p:spPr bwMode="auto">
            <a:xfrm>
              <a:off x="4020" y="3744"/>
              <a:ext cx="5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sz="2400">
                  <a:solidFill>
                    <a:srgbClr val="000066"/>
                  </a:solidFill>
                  <a:latin typeface="Times New Roman" panose="02020603050405020304" pitchFamily="18" charset="0"/>
                </a:rPr>
                <a:t>T</a:t>
              </a:r>
              <a:r>
                <a:rPr lang="en-US" altLang="zh-CN" sz="2400" baseline="-25000">
                  <a:solidFill>
                    <a:srgbClr val="000066"/>
                  </a:solidFill>
                  <a:latin typeface="Times New Roman" panose="02020603050405020304" pitchFamily="18" charset="0"/>
                </a:rPr>
                <a:t>e</a:t>
              </a:r>
              <a:endParaRPr lang="en-US" altLang="zh-CN" sz="2400">
                <a:solidFill>
                  <a:srgbClr val="000066"/>
                </a:solidFill>
                <a:latin typeface="Times New Roman" panose="02020603050405020304" pitchFamily="18" charset="0"/>
              </a:endParaRPr>
            </a:p>
          </p:txBody>
        </p:sp>
      </p:gr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p:txBody>
          <a:bodyPr>
            <a:normAutofit/>
          </a:bodyPr>
          <a:lstStyle/>
          <a:p>
            <a:r>
              <a:rPr kumimoji="1" lang="en-US" altLang="zh-CN" sz="3600" b="1" dirty="0">
                <a:latin typeface="+mj-ea"/>
                <a:cs typeface="+mn-cs"/>
              </a:rPr>
              <a:t>Amdahl</a:t>
            </a:r>
            <a:r>
              <a:rPr kumimoji="1" lang="zh-CN" altLang="en-US" sz="3600" b="1" dirty="0">
                <a:latin typeface="+mj-ea"/>
                <a:cs typeface="+mn-cs"/>
              </a:rPr>
              <a:t>的系统执行时间</a:t>
            </a:r>
          </a:p>
        </p:txBody>
      </p:sp>
      <p:sp>
        <p:nvSpPr>
          <p:cNvPr id="94211" name="Rectangle 3"/>
          <p:cNvSpPr>
            <a:spLocks noGrp="1" noChangeArrowheads="1"/>
          </p:cNvSpPr>
          <p:nvPr>
            <p:ph type="body" idx="4294967295"/>
          </p:nvPr>
        </p:nvSpPr>
        <p:spPr/>
        <p:txBody>
          <a:bodyPr/>
          <a:lstStyle/>
          <a:p>
            <a:r>
              <a:rPr lang="zh-CN" altLang="en-US" sz="2600" dirty="0" smtClean="0">
                <a:latin typeface="+mj-ea"/>
                <a:ea typeface="+mj-ea"/>
              </a:rPr>
              <a:t>部件改进后，系统的总执行时间等于不可改进部分的执行时间加上可改进部分改进后的执行时间，即：</a:t>
            </a:r>
          </a:p>
          <a:p>
            <a:endParaRPr lang="zh-CN" altLang="en-US" sz="2000" dirty="0" smtClean="0">
              <a:latin typeface="Verdana" panose="020B0604030504040204" pitchFamily="34" charset="0"/>
              <a:ea typeface="华文中宋" panose="02010600040101010101" pitchFamily="2" charset="-122"/>
            </a:endParaRPr>
          </a:p>
          <a:p>
            <a:r>
              <a:rPr lang="zh-CN" altLang="en-US" sz="2000" dirty="0" smtClean="0">
                <a:latin typeface="Verdana" panose="020B0604030504040204" pitchFamily="34" charset="0"/>
                <a:ea typeface="华文中宋" panose="02010600040101010101" pitchFamily="2" charset="-122"/>
              </a:rPr>
              <a:t>总执行时间</a:t>
            </a:r>
            <a:r>
              <a:rPr lang="zh-CN" altLang="en-US" sz="2000" baseline="-25000" dirty="0" smtClean="0">
                <a:latin typeface="Verdana" panose="020B0604030504040204" pitchFamily="34" charset="0"/>
                <a:ea typeface="华文中宋" panose="02010600040101010101" pitchFamily="2" charset="-122"/>
              </a:rPr>
              <a:t>改进后</a:t>
            </a:r>
          </a:p>
          <a:p>
            <a:pPr>
              <a:buFont typeface="Wingdings" panose="05000000000000000000" pitchFamily="2" charset="2"/>
              <a:buNone/>
            </a:pPr>
            <a:endParaRPr lang="en-US" altLang="zh-CN" sz="2000" dirty="0" smtClean="0">
              <a:latin typeface="Verdana" panose="020B0604030504040204" pitchFamily="34" charset="0"/>
              <a:ea typeface="华文中宋" panose="02010600040101010101" pitchFamily="2" charset="-122"/>
            </a:endParaRPr>
          </a:p>
          <a:p>
            <a:pPr>
              <a:buFont typeface="Wingdings" panose="05000000000000000000" pitchFamily="2" charset="2"/>
              <a:buNone/>
            </a:pPr>
            <a:endParaRPr lang="en-US" altLang="zh-CN" sz="2000" dirty="0" smtClean="0">
              <a:latin typeface="Verdana" panose="020B0604030504040204" pitchFamily="34" charset="0"/>
              <a:ea typeface="华文中宋" panose="02010600040101010101" pitchFamily="2" charset="-122"/>
            </a:endParaRPr>
          </a:p>
          <a:p>
            <a:pPr>
              <a:buFont typeface="Wingdings" panose="05000000000000000000" pitchFamily="2" charset="2"/>
              <a:buNone/>
            </a:pPr>
            <a:r>
              <a:rPr lang="en-US" altLang="zh-CN" sz="2000" dirty="0" smtClean="0">
                <a:latin typeface="Verdana" panose="020B0604030504040204" pitchFamily="34" charset="0"/>
                <a:ea typeface="华文中宋" panose="02010600040101010101" pitchFamily="2" charset="-122"/>
              </a:rPr>
              <a:t>=</a:t>
            </a:r>
            <a:r>
              <a:rPr lang="zh-CN" altLang="en-US" sz="2000" dirty="0" smtClean="0">
                <a:latin typeface="Verdana" panose="020B0604030504040204" pitchFamily="34" charset="0"/>
                <a:ea typeface="华文中宋" panose="02010600040101010101" pitchFamily="2" charset="-122"/>
              </a:rPr>
              <a:t>（</a:t>
            </a:r>
            <a:r>
              <a:rPr lang="en-US" altLang="zh-CN" sz="2000" dirty="0" smtClean="0">
                <a:latin typeface="Verdana" panose="020B0604030504040204" pitchFamily="34" charset="0"/>
                <a:ea typeface="华文中宋" panose="02010600040101010101" pitchFamily="2" charset="-122"/>
              </a:rPr>
              <a:t>1-</a:t>
            </a:r>
            <a:r>
              <a:rPr lang="zh-CN" altLang="en-US" sz="2000" dirty="0" smtClean="0">
                <a:latin typeface="Verdana" panose="020B0604030504040204" pitchFamily="34" charset="0"/>
                <a:ea typeface="华文中宋" panose="02010600040101010101" pitchFamily="2" charset="-122"/>
              </a:rPr>
              <a:t>可改进比例）</a:t>
            </a:r>
            <a:r>
              <a:rPr lang="zh-CN" altLang="en-US" sz="2000" dirty="0" smtClean="0">
                <a:latin typeface="Verdana" panose="020B0604030504040204" pitchFamily="34" charset="0"/>
                <a:ea typeface="华文中宋" panose="02010600040101010101" pitchFamily="2" charset="-122"/>
                <a:sym typeface="Symbol" panose="05050102010706020507" pitchFamily="18" charset="2"/>
              </a:rPr>
              <a:t></a:t>
            </a:r>
            <a:r>
              <a:rPr lang="zh-CN" altLang="en-US" sz="2000" dirty="0" smtClean="0">
                <a:latin typeface="Verdana" panose="020B0604030504040204" pitchFamily="34" charset="0"/>
                <a:ea typeface="华文中宋" panose="02010600040101010101" pitchFamily="2" charset="-122"/>
              </a:rPr>
              <a:t>总执行时间</a:t>
            </a:r>
            <a:r>
              <a:rPr lang="zh-CN" altLang="en-US" sz="2000" baseline="-25000" dirty="0" smtClean="0">
                <a:latin typeface="Verdana" panose="020B0604030504040204" pitchFamily="34" charset="0"/>
                <a:ea typeface="华文中宋" panose="02010600040101010101" pitchFamily="2" charset="-122"/>
              </a:rPr>
              <a:t>改进前</a:t>
            </a:r>
            <a:r>
              <a:rPr lang="en-US" altLang="zh-CN" sz="2000" dirty="0" smtClean="0">
                <a:latin typeface="Verdana" panose="020B0604030504040204" pitchFamily="34" charset="0"/>
                <a:ea typeface="华文中宋" panose="02010600040101010101" pitchFamily="2" charset="-122"/>
              </a:rPr>
              <a:t>+ </a:t>
            </a:r>
          </a:p>
          <a:p>
            <a:endParaRPr lang="en-US" altLang="zh-CN" sz="2000" dirty="0" smtClean="0">
              <a:latin typeface="Verdana" panose="020B0604030504040204" pitchFamily="34" charset="0"/>
              <a:ea typeface="华文中宋" panose="02010600040101010101" pitchFamily="2" charset="-122"/>
            </a:endParaRPr>
          </a:p>
          <a:p>
            <a:endParaRPr lang="en-US" altLang="zh-CN" sz="2000" dirty="0" smtClean="0">
              <a:latin typeface="Verdana" panose="020B0604030504040204" pitchFamily="34" charset="0"/>
              <a:ea typeface="华文中宋" panose="02010600040101010101" pitchFamily="2" charset="-122"/>
            </a:endParaRPr>
          </a:p>
          <a:p>
            <a:pPr>
              <a:buFont typeface="Wingdings" panose="05000000000000000000" pitchFamily="2" charset="2"/>
              <a:buNone/>
            </a:pPr>
            <a:r>
              <a:rPr lang="en-US" altLang="zh-CN" sz="2000" dirty="0" smtClean="0">
                <a:latin typeface="Verdana" panose="020B0604030504040204" pitchFamily="34" charset="0"/>
                <a:ea typeface="华文中宋" panose="02010600040101010101" pitchFamily="2" charset="-122"/>
              </a:rPr>
              <a:t>= </a:t>
            </a:r>
            <a:r>
              <a:rPr lang="zh-CN" altLang="en-US" sz="2000" dirty="0" smtClean="0">
                <a:latin typeface="Verdana" panose="020B0604030504040204" pitchFamily="34" charset="0"/>
                <a:ea typeface="华文中宋" panose="02010600040101010101" pitchFamily="2" charset="-122"/>
              </a:rPr>
              <a:t>总执行时间</a:t>
            </a:r>
            <a:r>
              <a:rPr lang="zh-CN" altLang="en-US" sz="2000" baseline="-25000" dirty="0" smtClean="0">
                <a:latin typeface="Verdana" panose="020B0604030504040204" pitchFamily="34" charset="0"/>
                <a:ea typeface="华文中宋" panose="02010600040101010101" pitchFamily="2" charset="-122"/>
              </a:rPr>
              <a:t>改进前</a:t>
            </a:r>
            <a:r>
              <a:rPr lang="zh-CN" altLang="en-US" sz="2000" dirty="0" smtClean="0">
                <a:latin typeface="Verdana" panose="020B0604030504040204" pitchFamily="34" charset="0"/>
                <a:ea typeface="华文中宋" panose="02010600040101010101" pitchFamily="2" charset="-122"/>
              </a:rPr>
              <a:t> </a:t>
            </a:r>
            <a:r>
              <a:rPr lang="zh-CN" altLang="en-US" sz="2000" dirty="0" smtClean="0">
                <a:latin typeface="Verdana" panose="020B0604030504040204" pitchFamily="34" charset="0"/>
                <a:ea typeface="华文中宋" panose="02010600040101010101" pitchFamily="2" charset="-122"/>
                <a:sym typeface="Symbol" panose="05050102010706020507" pitchFamily="18" charset="2"/>
              </a:rPr>
              <a:t></a:t>
            </a:r>
            <a:r>
              <a:rPr lang="zh-CN" altLang="en-US" sz="2000" dirty="0" smtClean="0">
                <a:latin typeface="Verdana" panose="020B0604030504040204" pitchFamily="34" charset="0"/>
                <a:ea typeface="华文中宋" panose="02010600040101010101" pitchFamily="2" charset="-122"/>
              </a:rPr>
              <a:t> </a:t>
            </a:r>
            <a:r>
              <a:rPr lang="en-US" altLang="zh-CN" sz="2000" dirty="0" smtClean="0">
                <a:latin typeface="Verdana" panose="020B0604030504040204" pitchFamily="34" charset="0"/>
                <a:ea typeface="华文中宋" panose="02010600040101010101" pitchFamily="2" charset="-122"/>
              </a:rPr>
              <a:t>[</a:t>
            </a:r>
            <a:r>
              <a:rPr lang="zh-CN" altLang="en-US" sz="2000" dirty="0" smtClean="0">
                <a:latin typeface="Verdana" panose="020B0604030504040204" pitchFamily="34" charset="0"/>
                <a:ea typeface="华文中宋" panose="02010600040101010101" pitchFamily="2" charset="-122"/>
              </a:rPr>
              <a:t>（</a:t>
            </a:r>
            <a:r>
              <a:rPr lang="en-US" altLang="zh-CN" sz="2000" dirty="0" smtClean="0">
                <a:latin typeface="Verdana" panose="020B0604030504040204" pitchFamily="34" charset="0"/>
                <a:ea typeface="华文中宋" panose="02010600040101010101" pitchFamily="2" charset="-122"/>
              </a:rPr>
              <a:t>1-</a:t>
            </a:r>
            <a:r>
              <a:rPr lang="zh-CN" altLang="en-US" sz="2000" dirty="0" smtClean="0">
                <a:latin typeface="Verdana" panose="020B0604030504040204" pitchFamily="34" charset="0"/>
                <a:ea typeface="华文中宋" panose="02010600040101010101" pitchFamily="2" charset="-122"/>
              </a:rPr>
              <a:t>可改进比例）</a:t>
            </a:r>
            <a:r>
              <a:rPr lang="en-US" altLang="zh-CN" sz="2000" dirty="0" smtClean="0">
                <a:latin typeface="Verdana" panose="020B0604030504040204" pitchFamily="34" charset="0"/>
                <a:ea typeface="华文中宋" panose="02010600040101010101" pitchFamily="2" charset="-122"/>
              </a:rPr>
              <a:t>+                   ] </a:t>
            </a:r>
          </a:p>
        </p:txBody>
      </p:sp>
      <p:sp>
        <p:nvSpPr>
          <p:cNvPr id="9421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94213" name="Object 4"/>
          <p:cNvGraphicFramePr>
            <a:graphicFrameLocks noChangeAspect="1"/>
          </p:cNvGraphicFramePr>
          <p:nvPr/>
        </p:nvGraphicFramePr>
        <p:xfrm>
          <a:off x="5004048" y="3717032"/>
          <a:ext cx="3600450" cy="790575"/>
        </p:xfrm>
        <a:graphic>
          <a:graphicData uri="http://schemas.openxmlformats.org/presentationml/2006/ole">
            <mc:AlternateContent xmlns:mc="http://schemas.openxmlformats.org/markup-compatibility/2006">
              <mc:Choice xmlns:v="urn:schemas-microsoft-com:vml" Requires="v">
                <p:oleObj spid="_x0000_s5192" name="公式" r:id="rId3" imgW="1778000" imgH="393700" progId="Equation.3">
                  <p:embed/>
                </p:oleObj>
              </mc:Choice>
              <mc:Fallback>
                <p:oleObj name="公式" r:id="rId3" imgW="1778000" imgH="393700" progId="Equation.3">
                  <p:embed/>
                  <p:pic>
                    <p:nvPicPr>
                      <p:cNvPr id="0" name="图片 51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3717032"/>
                        <a:ext cx="360045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4214" name="Rectangle 7"/>
          <p:cNvSpPr>
            <a:spLocks noChangeArrowheads="1"/>
          </p:cNvSpPr>
          <p:nvPr/>
        </p:nvSpPr>
        <p:spPr bwMode="auto">
          <a:xfrm>
            <a:off x="0"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94215" name="Object 6"/>
          <p:cNvGraphicFramePr>
            <a:graphicFrameLocks noChangeAspect="1"/>
          </p:cNvGraphicFramePr>
          <p:nvPr/>
        </p:nvGraphicFramePr>
        <p:xfrm>
          <a:off x="5364088" y="4869160"/>
          <a:ext cx="1439862" cy="749300"/>
        </p:xfrm>
        <a:graphic>
          <a:graphicData uri="http://schemas.openxmlformats.org/presentationml/2006/ole">
            <mc:AlternateContent xmlns:mc="http://schemas.openxmlformats.org/markup-compatibility/2006">
              <mc:Choice xmlns:v="urn:schemas-microsoft-com:vml" Requires="v">
                <p:oleObj spid="_x0000_s5193" name="公式" r:id="rId5" imgW="737235" imgH="381635" progId="Equation.3">
                  <p:embed/>
                </p:oleObj>
              </mc:Choice>
              <mc:Fallback>
                <p:oleObj name="公式" r:id="rId5" imgW="737235" imgH="381635" progId="Equation.3">
                  <p:embed/>
                  <p:pic>
                    <p:nvPicPr>
                      <p:cNvPr id="0" name="图片 51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4088" y="4869160"/>
                        <a:ext cx="1439862"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p:txBody>
          <a:bodyPr>
            <a:normAutofit/>
          </a:bodyPr>
          <a:lstStyle/>
          <a:p>
            <a:r>
              <a:rPr kumimoji="1" lang="en-US" altLang="zh-CN" sz="3600" b="1" dirty="0">
                <a:latin typeface="+mj-ea"/>
                <a:cs typeface="+mn-cs"/>
              </a:rPr>
              <a:t>Amdahl</a:t>
            </a:r>
            <a:r>
              <a:rPr kumimoji="1" lang="zh-CN" altLang="en-US" sz="3600" b="1" dirty="0">
                <a:latin typeface="+mj-ea"/>
                <a:cs typeface="+mn-cs"/>
              </a:rPr>
              <a:t>的系统加速比</a:t>
            </a:r>
          </a:p>
        </p:txBody>
      </p:sp>
      <p:sp>
        <p:nvSpPr>
          <p:cNvPr id="95235" name="Rectangle 3"/>
          <p:cNvSpPr>
            <a:spLocks noGrp="1" noChangeArrowheads="1"/>
          </p:cNvSpPr>
          <p:nvPr>
            <p:ph type="body" idx="4294967295"/>
          </p:nvPr>
        </p:nvSpPr>
        <p:spPr/>
        <p:txBody>
          <a:bodyPr>
            <a:normAutofit/>
          </a:bodyPr>
          <a:lstStyle/>
          <a:p>
            <a:r>
              <a:rPr lang="zh-CN" altLang="en-US" sz="2600" b="1" dirty="0" smtClean="0">
                <a:latin typeface="+mj-ea"/>
                <a:ea typeface="+mj-ea"/>
              </a:rPr>
              <a:t>系统加速比为改进前与改进后总执行时间之比，为：</a:t>
            </a:r>
          </a:p>
          <a:p>
            <a:pPr>
              <a:buFont typeface="Wingdings" panose="05000000000000000000" pitchFamily="2" charset="2"/>
              <a:buNone/>
            </a:pPr>
            <a:r>
              <a:rPr lang="zh-CN" altLang="en-US" sz="2600" b="1" dirty="0">
                <a:latin typeface="+mj-ea"/>
                <a:ea typeface="+mj-ea"/>
              </a:rPr>
              <a:t> </a:t>
            </a:r>
            <a:r>
              <a:rPr lang="zh-CN" altLang="en-US" sz="2600" b="1" dirty="0" smtClean="0">
                <a:latin typeface="+mj-ea"/>
                <a:ea typeface="+mj-ea"/>
              </a:rPr>
              <a:t> </a:t>
            </a:r>
            <a:endParaRPr lang="en-US" altLang="zh-CN" sz="2600" b="1" dirty="0" smtClean="0">
              <a:latin typeface="+mj-ea"/>
              <a:ea typeface="+mj-ea"/>
            </a:endParaRPr>
          </a:p>
          <a:p>
            <a:pPr>
              <a:buFont typeface="Wingdings" panose="05000000000000000000" pitchFamily="2" charset="2"/>
              <a:buNone/>
            </a:pPr>
            <a:r>
              <a:rPr lang="zh-CN" altLang="en-US" sz="2600" b="1" dirty="0" smtClean="0">
                <a:latin typeface="+mj-ea"/>
                <a:ea typeface="+mj-ea"/>
              </a:rPr>
              <a:t>  系统加速比</a:t>
            </a:r>
          </a:p>
          <a:p>
            <a:pPr>
              <a:buFont typeface="Wingdings" panose="05000000000000000000" pitchFamily="2" charset="2"/>
              <a:buNone/>
            </a:pPr>
            <a:endParaRPr lang="en-US" altLang="zh-CN" b="1" dirty="0" smtClean="0">
              <a:latin typeface="+mj-ea"/>
              <a:ea typeface="+mj-ea"/>
            </a:endParaRPr>
          </a:p>
          <a:p>
            <a:pPr>
              <a:buFont typeface="Wingdings" panose="05000000000000000000" pitchFamily="2" charset="2"/>
              <a:buNone/>
            </a:pPr>
            <a:r>
              <a:rPr lang="en-US" altLang="zh-CN" b="1" dirty="0" smtClean="0">
                <a:latin typeface="+mj-ea"/>
                <a:ea typeface="+mj-ea"/>
              </a:rPr>
              <a:t>		   =</a:t>
            </a:r>
          </a:p>
          <a:p>
            <a:pPr>
              <a:buFont typeface="Wingdings" panose="05000000000000000000" pitchFamily="2" charset="2"/>
              <a:buNone/>
            </a:pPr>
            <a:endParaRPr lang="en-US" altLang="zh-CN" b="1" dirty="0" smtClean="0">
              <a:latin typeface="+mj-ea"/>
              <a:ea typeface="+mj-ea"/>
            </a:endParaRPr>
          </a:p>
          <a:p>
            <a:pPr>
              <a:buFont typeface="Wingdings" panose="05000000000000000000" pitchFamily="2" charset="2"/>
              <a:buNone/>
            </a:pPr>
            <a:r>
              <a:rPr lang="en-US" altLang="zh-CN" b="1" dirty="0" smtClean="0">
                <a:latin typeface="+mj-ea"/>
                <a:ea typeface="+mj-ea"/>
              </a:rPr>
              <a:t>		   = </a:t>
            </a:r>
            <a:endParaRPr lang="zh-CN" altLang="en-US" b="1" dirty="0" smtClean="0">
              <a:latin typeface="+mj-ea"/>
              <a:ea typeface="+mj-ea"/>
            </a:endParaRPr>
          </a:p>
        </p:txBody>
      </p:sp>
      <p:sp>
        <p:nvSpPr>
          <p:cNvPr id="9523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95237" name="Object 4"/>
          <p:cNvGraphicFramePr>
            <a:graphicFrameLocks noChangeAspect="1"/>
          </p:cNvGraphicFramePr>
          <p:nvPr/>
        </p:nvGraphicFramePr>
        <p:xfrm>
          <a:off x="2771800" y="3505268"/>
          <a:ext cx="2376810" cy="978849"/>
        </p:xfrm>
        <a:graphic>
          <a:graphicData uri="http://schemas.openxmlformats.org/presentationml/2006/ole">
            <mc:AlternateContent xmlns:mc="http://schemas.openxmlformats.org/markup-compatibility/2006">
              <mc:Choice xmlns:v="urn:schemas-microsoft-com:vml" Requires="v">
                <p:oleObj spid="_x0000_s6216" name="公式" r:id="rId3" imgW="1016635" imgH="419735" progId="Equation.3">
                  <p:embed/>
                </p:oleObj>
              </mc:Choice>
              <mc:Fallback>
                <p:oleObj name="公式" r:id="rId3" imgW="1016635" imgH="419735" progId="Equation.3">
                  <p:embed/>
                  <p:pic>
                    <p:nvPicPr>
                      <p:cNvPr id="0" name="图片 61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3505268"/>
                        <a:ext cx="2376810" cy="978849"/>
                      </a:xfrm>
                      <a:prstGeom prst="rect">
                        <a:avLst/>
                      </a:prstGeom>
                      <a:noFill/>
                      <a:ln>
                        <a:noFill/>
                      </a:ln>
                    </p:spPr>
                  </p:pic>
                </p:oleObj>
              </mc:Fallback>
            </mc:AlternateContent>
          </a:graphicData>
        </a:graphic>
      </p:graphicFrame>
      <p:sp>
        <p:nvSpPr>
          <p:cNvPr id="95238"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95239" name="Object 6"/>
          <p:cNvGraphicFramePr>
            <a:graphicFrameLocks noChangeAspect="1"/>
          </p:cNvGraphicFramePr>
          <p:nvPr/>
        </p:nvGraphicFramePr>
        <p:xfrm>
          <a:off x="2771800" y="4687599"/>
          <a:ext cx="4321150" cy="1117665"/>
        </p:xfrm>
        <a:graphic>
          <a:graphicData uri="http://schemas.openxmlformats.org/presentationml/2006/ole">
            <mc:AlternateContent xmlns:mc="http://schemas.openxmlformats.org/markup-compatibility/2006">
              <mc:Choice xmlns:v="urn:schemas-microsoft-com:vml" Requires="v">
                <p:oleObj spid="_x0000_s6217" name="公式" r:id="rId5" imgW="2057400" imgH="609600" progId="Equation.3">
                  <p:embed/>
                </p:oleObj>
              </mc:Choice>
              <mc:Fallback>
                <p:oleObj name="公式" r:id="rId5" imgW="2057400" imgH="609600" progId="Equation.3">
                  <p:embed/>
                  <p:pic>
                    <p:nvPicPr>
                      <p:cNvPr id="0" name="图片 617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800" y="4687599"/>
                        <a:ext cx="4321150" cy="1117665"/>
                      </a:xfrm>
                      <a:prstGeom prst="rect">
                        <a:avLst/>
                      </a:prstGeom>
                      <a:noFill/>
                      <a:ln>
                        <a:noFill/>
                      </a:ln>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5"/>
          <p:cNvSpPr>
            <a:spLocks noGrp="1" noChangeArrowheads="1"/>
          </p:cNvSpPr>
          <p:nvPr>
            <p:ph type="title" idx="4294967295"/>
          </p:nvPr>
        </p:nvSpPr>
        <p:spPr/>
        <p:txBody>
          <a:bodyPr>
            <a:normAutofit/>
          </a:bodyPr>
          <a:lstStyle/>
          <a:p>
            <a:r>
              <a:rPr kumimoji="1" lang="en-US" altLang="zh-CN" sz="3600" b="1" dirty="0">
                <a:latin typeface="+mn-ea"/>
                <a:ea typeface="+mn-ea"/>
                <a:cs typeface="+mn-cs"/>
              </a:rPr>
              <a:t>Amdahl</a:t>
            </a:r>
            <a:r>
              <a:rPr kumimoji="1" lang="zh-CN" altLang="en-US" sz="3600" b="1" dirty="0">
                <a:latin typeface="+mn-ea"/>
                <a:ea typeface="+mn-ea"/>
                <a:cs typeface="+mn-cs"/>
              </a:rPr>
              <a:t>定律的观点</a:t>
            </a:r>
          </a:p>
        </p:txBody>
      </p:sp>
      <p:sp>
        <p:nvSpPr>
          <p:cNvPr id="96259" name="Rectangle 6"/>
          <p:cNvSpPr>
            <a:spLocks noGrp="1" noChangeArrowheads="1"/>
          </p:cNvSpPr>
          <p:nvPr>
            <p:ph type="body" idx="4294967295"/>
          </p:nvPr>
        </p:nvSpPr>
        <p:spPr>
          <a:xfrm>
            <a:off x="457200" y="1268760"/>
            <a:ext cx="8579296" cy="4857403"/>
          </a:xfrm>
        </p:spPr>
        <p:txBody>
          <a:bodyPr>
            <a:normAutofit/>
          </a:bodyPr>
          <a:lstStyle/>
          <a:p>
            <a:pPr marL="0" indent="0">
              <a:buNone/>
            </a:pPr>
            <a:r>
              <a:rPr lang="en-US" altLang="zh-CN" sz="2400" dirty="0" smtClean="0">
                <a:latin typeface="Verdana" panose="020B0604030504040204" pitchFamily="34" charset="0"/>
                <a:ea typeface="华文中宋" panose="02010600040101010101" pitchFamily="2" charset="-122"/>
              </a:rPr>
              <a:t>1. </a:t>
            </a:r>
            <a:r>
              <a:rPr lang="zh-CN" altLang="en-US" sz="2400" dirty="0" smtClean="0">
                <a:latin typeface="Verdana" panose="020B0604030504040204" pitchFamily="34" charset="0"/>
                <a:ea typeface="华文中宋" panose="02010600040101010101" pitchFamily="2" charset="-122"/>
              </a:rPr>
              <a:t>性能增加的</a:t>
            </a:r>
            <a:r>
              <a:rPr lang="zh-CN" altLang="en-US" sz="2400" dirty="0" smtClean="0">
                <a:solidFill>
                  <a:srgbClr val="FF3300"/>
                </a:solidFill>
                <a:latin typeface="Verdana" panose="020B0604030504040204" pitchFamily="34" charset="0"/>
                <a:ea typeface="华文中宋" panose="02010600040101010101" pitchFamily="2" charset="-122"/>
              </a:rPr>
              <a:t>递减</a:t>
            </a:r>
            <a:r>
              <a:rPr lang="zh-CN" altLang="en-US" sz="2400" dirty="0" smtClean="0">
                <a:latin typeface="Verdana" panose="020B0604030504040204" pitchFamily="34" charset="0"/>
                <a:ea typeface="华文中宋" panose="02010600040101010101" pitchFamily="2" charset="-122"/>
              </a:rPr>
              <a:t>规则</a:t>
            </a:r>
          </a:p>
          <a:p>
            <a:pPr lvl="1"/>
            <a:r>
              <a:rPr lang="zh-CN" altLang="en-US" sz="2400" dirty="0" smtClean="0">
                <a:latin typeface="Verdana" panose="020B0604030504040204" pitchFamily="34" charset="0"/>
                <a:ea typeface="华文中宋" panose="02010600040101010101" pitchFamily="2" charset="-122"/>
              </a:rPr>
              <a:t>仅仅对计算机中的一部分做性能改进，则改进越多，系统获得的效果越小</a:t>
            </a:r>
          </a:p>
          <a:p>
            <a:pPr marL="0" indent="0">
              <a:buNone/>
            </a:pPr>
            <a:r>
              <a:rPr lang="en-US" altLang="zh-CN" sz="2400" dirty="0" smtClean="0">
                <a:latin typeface="Verdana" panose="020B0604030504040204" pitchFamily="34" charset="0"/>
                <a:ea typeface="华文中宋" panose="02010600040101010101" pitchFamily="2" charset="-122"/>
              </a:rPr>
              <a:t>2. Amdahl</a:t>
            </a:r>
            <a:r>
              <a:rPr lang="zh-CN" altLang="en-US" sz="2400" dirty="0" smtClean="0">
                <a:latin typeface="Verdana" panose="020B0604030504040204" pitchFamily="34" charset="0"/>
                <a:ea typeface="华文中宋" panose="02010600040101010101" pitchFamily="2" charset="-122"/>
              </a:rPr>
              <a:t>定律的一个重要推论</a:t>
            </a:r>
          </a:p>
          <a:p>
            <a:pPr lvl="1"/>
            <a:r>
              <a:rPr lang="zh-CN" altLang="en-US" sz="2400" dirty="0" smtClean="0">
                <a:latin typeface="Verdana" panose="020B0604030504040204" pitchFamily="34" charset="0"/>
                <a:ea typeface="华文中宋" panose="02010600040101010101" pitchFamily="2" charset="-122"/>
              </a:rPr>
              <a:t>针对整个任务的一部分进行优化，则</a:t>
            </a:r>
            <a:r>
              <a:rPr lang="zh-CN" altLang="en-US" sz="2400" dirty="0" smtClean="0">
                <a:solidFill>
                  <a:srgbClr val="FF3300"/>
                </a:solidFill>
                <a:latin typeface="Verdana" panose="020B0604030504040204" pitchFamily="34" charset="0"/>
                <a:ea typeface="华文中宋" panose="02010600040101010101" pitchFamily="2" charset="-122"/>
              </a:rPr>
              <a:t>最大加速比</a:t>
            </a:r>
            <a:r>
              <a:rPr lang="zh-CN" altLang="en-US" sz="2400" dirty="0" smtClean="0">
                <a:latin typeface="Verdana" panose="020B0604030504040204" pitchFamily="34" charset="0"/>
                <a:ea typeface="华文中宋" panose="02010600040101010101" pitchFamily="2" charset="-122"/>
              </a:rPr>
              <a:t>不大于</a:t>
            </a:r>
          </a:p>
          <a:p>
            <a:pPr lvl="1"/>
            <a:endParaRPr lang="en-US" altLang="zh-CN" sz="2400" dirty="0" smtClean="0">
              <a:latin typeface="Verdana" panose="020B0604030504040204" pitchFamily="34" charset="0"/>
              <a:ea typeface="华文中宋" panose="02010600040101010101" pitchFamily="2" charset="-122"/>
            </a:endParaRPr>
          </a:p>
          <a:p>
            <a:pPr lvl="1"/>
            <a:endParaRPr lang="zh-CN" altLang="en-US" sz="2400" dirty="0" smtClean="0">
              <a:latin typeface="Verdana" panose="020B0604030504040204" pitchFamily="34" charset="0"/>
              <a:ea typeface="华文中宋" panose="02010600040101010101" pitchFamily="2" charset="-122"/>
            </a:endParaRPr>
          </a:p>
          <a:p>
            <a:pPr marL="0" indent="0">
              <a:buNone/>
            </a:pPr>
            <a:r>
              <a:rPr lang="en-US" altLang="zh-CN" sz="2400" dirty="0" smtClean="0">
                <a:latin typeface="Verdana" panose="020B0604030504040204" pitchFamily="34" charset="0"/>
                <a:ea typeface="华文中宋" panose="02010600040101010101" pitchFamily="2" charset="-122"/>
              </a:rPr>
              <a:t>3. Amdahl</a:t>
            </a:r>
            <a:r>
              <a:rPr lang="zh-CN" altLang="en-US" sz="2400" dirty="0" smtClean="0">
                <a:latin typeface="Verdana" panose="020B0604030504040204" pitchFamily="34" charset="0"/>
                <a:ea typeface="华文中宋" panose="02010600040101010101" pitchFamily="2" charset="-122"/>
              </a:rPr>
              <a:t>定律衡量一个“好”的计算机系统</a:t>
            </a:r>
          </a:p>
          <a:p>
            <a:pPr lvl="1"/>
            <a:r>
              <a:rPr lang="zh-CN" altLang="en-US" sz="2400" dirty="0" smtClean="0">
                <a:latin typeface="Verdana" panose="020B0604030504040204" pitchFamily="34" charset="0"/>
                <a:ea typeface="华文中宋" panose="02010600040101010101" pitchFamily="2" charset="-122"/>
              </a:rPr>
              <a:t>具有高性能价格比的计算机系统是一个</a:t>
            </a:r>
            <a:r>
              <a:rPr lang="zh-CN" altLang="en-US" sz="2400" dirty="0" smtClean="0">
                <a:solidFill>
                  <a:srgbClr val="FF3300"/>
                </a:solidFill>
                <a:latin typeface="Verdana" panose="020B0604030504040204" pitchFamily="34" charset="0"/>
                <a:ea typeface="华文中宋" panose="02010600040101010101" pitchFamily="2" charset="-122"/>
              </a:rPr>
              <a:t>带宽平衡</a:t>
            </a:r>
            <a:r>
              <a:rPr lang="zh-CN" altLang="en-US" sz="2400" dirty="0" smtClean="0">
                <a:latin typeface="Verdana" panose="020B0604030504040204" pitchFamily="34" charset="0"/>
                <a:ea typeface="华文中宋" panose="02010600040101010101" pitchFamily="2" charset="-122"/>
              </a:rPr>
              <a:t>的系统，而不是看它使用的某些部件的性能</a:t>
            </a:r>
          </a:p>
        </p:txBody>
      </p:sp>
      <p:graphicFrame>
        <p:nvGraphicFramePr>
          <p:cNvPr id="96260" name="Object 4"/>
          <p:cNvGraphicFramePr>
            <a:graphicFrameLocks noChangeAspect="1"/>
          </p:cNvGraphicFramePr>
          <p:nvPr/>
        </p:nvGraphicFramePr>
        <p:xfrm>
          <a:off x="3671562" y="3429000"/>
          <a:ext cx="1908501" cy="773559"/>
        </p:xfrm>
        <a:graphic>
          <a:graphicData uri="http://schemas.openxmlformats.org/presentationml/2006/ole">
            <mc:AlternateContent xmlns:mc="http://schemas.openxmlformats.org/markup-compatibility/2006">
              <mc:Choice xmlns:v="urn:schemas-microsoft-com:vml" Requires="v">
                <p:oleObj spid="_x0000_s7206" name="公式" r:id="rId3" imgW="1028700" imgH="419100" progId="Equation.3">
                  <p:embed/>
                </p:oleObj>
              </mc:Choice>
              <mc:Fallback>
                <p:oleObj name="公式" r:id="rId3" imgW="1028700" imgH="419100" progId="Equation.3">
                  <p:embed/>
                  <p:pic>
                    <p:nvPicPr>
                      <p:cNvPr id="0" name="图片 718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1562" y="3429000"/>
                        <a:ext cx="1908501" cy="773559"/>
                      </a:xfrm>
                      <a:prstGeom prst="rect">
                        <a:avLst/>
                      </a:prstGeom>
                      <a:noFill/>
                      <a:ln>
                        <a:noFill/>
                      </a:ln>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6"/>
          <p:cNvSpPr>
            <a:spLocks noGrp="1" noChangeArrowheads="1"/>
          </p:cNvSpPr>
          <p:nvPr>
            <p:ph type="title" idx="4294967295"/>
          </p:nvPr>
        </p:nvSpPr>
        <p:spPr/>
        <p:txBody>
          <a:bodyPr>
            <a:normAutofit/>
          </a:bodyPr>
          <a:lstStyle/>
          <a:p>
            <a:r>
              <a:rPr kumimoji="1" lang="en-US" altLang="zh-CN" sz="3600" b="1" dirty="0">
                <a:latin typeface="+mj-ea"/>
                <a:cs typeface="+mn-cs"/>
              </a:rPr>
              <a:t>Amdahl</a:t>
            </a:r>
            <a:r>
              <a:rPr kumimoji="1" lang="zh-CN" altLang="en-US" sz="3600" b="1" dirty="0">
                <a:latin typeface="+mj-ea"/>
                <a:cs typeface="+mn-cs"/>
              </a:rPr>
              <a:t>定律练习</a:t>
            </a:r>
          </a:p>
        </p:txBody>
      </p:sp>
      <p:sp>
        <p:nvSpPr>
          <p:cNvPr id="97283" name="Rectangle 7"/>
          <p:cNvSpPr>
            <a:spLocks noGrp="1" noChangeArrowheads="1"/>
          </p:cNvSpPr>
          <p:nvPr>
            <p:ph type="body" idx="4294967295"/>
          </p:nvPr>
        </p:nvSpPr>
        <p:spPr/>
        <p:txBody>
          <a:bodyPr>
            <a:normAutofit/>
          </a:bodyPr>
          <a:lstStyle/>
          <a:p>
            <a:pPr>
              <a:lnSpc>
                <a:spcPct val="140000"/>
              </a:lnSpc>
              <a:buFont typeface="Wingdings" panose="05000000000000000000" pitchFamily="2" charset="2"/>
              <a:buNone/>
            </a:pPr>
            <a:r>
              <a:rPr lang="zh-CN" altLang="en-US" sz="2600" b="1" dirty="0" smtClean="0">
                <a:latin typeface="+mj-ea"/>
                <a:ea typeface="+mj-ea"/>
              </a:rPr>
              <a:t>例</a:t>
            </a:r>
            <a:r>
              <a:rPr lang="en-US" altLang="zh-CN" sz="2600" b="1" dirty="0" smtClean="0">
                <a:latin typeface="+mj-ea"/>
                <a:ea typeface="+mj-ea"/>
              </a:rPr>
              <a:t>1</a:t>
            </a:r>
            <a:r>
              <a:rPr lang="zh-CN" altLang="en-US" sz="2600" b="1" dirty="0" smtClean="0">
                <a:latin typeface="+mj-ea"/>
                <a:ea typeface="+mj-ea"/>
              </a:rPr>
              <a:t>：假设在某程序的执行过程中，浮点操作时间占整个执行时间的</a:t>
            </a:r>
            <a:r>
              <a:rPr lang="en-US" altLang="zh-CN" sz="2600" b="1" dirty="0" smtClean="0">
                <a:latin typeface="+mj-ea"/>
                <a:ea typeface="+mj-ea"/>
              </a:rPr>
              <a:t>10%</a:t>
            </a:r>
            <a:r>
              <a:rPr lang="zh-CN" altLang="en-US" sz="2600" b="1" dirty="0" smtClean="0">
                <a:latin typeface="+mj-ea"/>
                <a:ea typeface="+mj-ea"/>
              </a:rPr>
              <a:t>，现希望对浮点操作加速。</a:t>
            </a:r>
          </a:p>
          <a:p>
            <a:pPr lvl="1">
              <a:lnSpc>
                <a:spcPct val="140000"/>
              </a:lnSpc>
            </a:pPr>
            <a:r>
              <a:rPr lang="zh-CN" altLang="en-US" sz="2600" b="1" dirty="0" smtClean="0">
                <a:latin typeface="+mj-ea"/>
                <a:ea typeface="+mj-ea"/>
              </a:rPr>
              <a:t>设对浮点操作的加速比为</a:t>
            </a:r>
            <a:r>
              <a:rPr lang="en-US" altLang="zh-CN" sz="2600" b="1" dirty="0" err="1" smtClean="0">
                <a:latin typeface="+mj-ea"/>
                <a:ea typeface="+mj-ea"/>
              </a:rPr>
              <a:t>S</a:t>
            </a:r>
            <a:r>
              <a:rPr lang="en-US" altLang="zh-CN" sz="2600" b="1" baseline="-25000" dirty="0" err="1" smtClean="0">
                <a:latin typeface="+mj-ea"/>
                <a:ea typeface="+mj-ea"/>
              </a:rPr>
              <a:t>f</a:t>
            </a:r>
            <a:r>
              <a:rPr lang="zh-CN" altLang="en-US" sz="2600" b="1" dirty="0" smtClean="0">
                <a:latin typeface="+mj-ea"/>
                <a:ea typeface="+mj-ea"/>
              </a:rPr>
              <a:t>，请推导出程序总的加速比</a:t>
            </a:r>
            <a:r>
              <a:rPr lang="en-US" altLang="zh-CN" sz="2600" b="1" dirty="0" smtClean="0">
                <a:latin typeface="+mj-ea"/>
                <a:ea typeface="+mj-ea"/>
              </a:rPr>
              <a:t>S</a:t>
            </a:r>
            <a:r>
              <a:rPr lang="zh-CN" altLang="en-US" sz="2600" b="1" dirty="0" smtClean="0">
                <a:latin typeface="+mj-ea"/>
                <a:ea typeface="+mj-ea"/>
              </a:rPr>
              <a:t>和</a:t>
            </a:r>
            <a:r>
              <a:rPr lang="en-US" altLang="zh-CN" sz="2600" b="1" dirty="0" err="1" smtClean="0">
                <a:latin typeface="+mj-ea"/>
                <a:ea typeface="+mj-ea"/>
              </a:rPr>
              <a:t>S</a:t>
            </a:r>
            <a:r>
              <a:rPr lang="en-US" altLang="zh-CN" sz="2600" b="1" baseline="-25000" dirty="0" err="1" smtClean="0">
                <a:latin typeface="+mj-ea"/>
                <a:ea typeface="+mj-ea"/>
              </a:rPr>
              <a:t>f</a:t>
            </a:r>
            <a:r>
              <a:rPr lang="en-US" altLang="zh-CN" sz="2600" b="1" baseline="-25000" dirty="0" smtClean="0">
                <a:latin typeface="+mj-ea"/>
                <a:ea typeface="+mj-ea"/>
              </a:rPr>
              <a:t> </a:t>
            </a:r>
            <a:r>
              <a:rPr lang="zh-CN" altLang="en-US" sz="2600" b="1" dirty="0" smtClean="0">
                <a:latin typeface="+mj-ea"/>
                <a:ea typeface="+mj-ea"/>
              </a:rPr>
              <a:t>之间的关系表达式；</a:t>
            </a:r>
          </a:p>
          <a:p>
            <a:pPr lvl="1">
              <a:lnSpc>
                <a:spcPct val="140000"/>
              </a:lnSpc>
            </a:pPr>
            <a:r>
              <a:rPr lang="zh-CN" altLang="en-US" sz="2600" b="1" dirty="0" smtClean="0">
                <a:latin typeface="+mj-ea"/>
                <a:ea typeface="+mj-ea"/>
              </a:rPr>
              <a:t>请问程序的最大加速比可达多少？</a:t>
            </a: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5"/>
          <p:cNvSpPr>
            <a:spLocks noGrp="1" noChangeArrowheads="1"/>
          </p:cNvSpPr>
          <p:nvPr>
            <p:ph type="title" idx="4294967295"/>
          </p:nvPr>
        </p:nvSpPr>
        <p:spPr>
          <a:xfrm>
            <a:off x="457200" y="116632"/>
            <a:ext cx="8229600" cy="1143000"/>
          </a:xfrm>
        </p:spPr>
        <p:txBody>
          <a:bodyPr>
            <a:normAutofit/>
          </a:bodyPr>
          <a:lstStyle/>
          <a:p>
            <a:r>
              <a:rPr kumimoji="1" lang="en-US" altLang="zh-CN" sz="3600" b="1" dirty="0">
                <a:latin typeface="+mj-ea"/>
                <a:cs typeface="+mn-cs"/>
              </a:rPr>
              <a:t>Amdahl</a:t>
            </a:r>
            <a:r>
              <a:rPr kumimoji="1" lang="zh-CN" altLang="en-US" sz="3600" b="1" dirty="0">
                <a:latin typeface="+mj-ea"/>
                <a:cs typeface="+mn-cs"/>
              </a:rPr>
              <a:t>定律练习</a:t>
            </a:r>
          </a:p>
        </p:txBody>
      </p:sp>
      <p:grpSp>
        <p:nvGrpSpPr>
          <p:cNvPr id="98307" name="Group 16"/>
          <p:cNvGrpSpPr/>
          <p:nvPr/>
        </p:nvGrpSpPr>
        <p:grpSpPr bwMode="auto">
          <a:xfrm>
            <a:off x="774700" y="1700213"/>
            <a:ext cx="3187700" cy="414337"/>
            <a:chOff x="724" y="3024"/>
            <a:chExt cx="2008" cy="261"/>
          </a:xfrm>
        </p:grpSpPr>
        <p:sp>
          <p:nvSpPr>
            <p:cNvPr id="98316" name="Rectangle 5"/>
            <p:cNvSpPr>
              <a:spLocks noChangeArrowheads="1"/>
            </p:cNvSpPr>
            <p:nvPr/>
          </p:nvSpPr>
          <p:spPr bwMode="auto">
            <a:xfrm>
              <a:off x="724" y="3024"/>
              <a:ext cx="664" cy="261"/>
            </a:xfrm>
            <a:prstGeom prst="rect">
              <a:avLst/>
            </a:prstGeom>
            <a:solidFill>
              <a:srgbClr val="FF0000"/>
            </a:solidFill>
            <a:ln w="12700">
              <a:solidFill>
                <a:srgbClr val="000066"/>
              </a:solidFill>
              <a:miter lim="800000"/>
            </a:ln>
          </p:spPr>
          <p:txBody>
            <a:bodyPr wrap="none" anchor="ctr"/>
            <a:lstStyle/>
            <a:p>
              <a:endParaRPr lang="zh-CN" altLang="en-US" sz="1800"/>
            </a:p>
          </p:txBody>
        </p:sp>
        <p:sp>
          <p:nvSpPr>
            <p:cNvPr id="98317" name="Rectangle 6"/>
            <p:cNvSpPr>
              <a:spLocks noChangeArrowheads="1"/>
            </p:cNvSpPr>
            <p:nvPr/>
          </p:nvSpPr>
          <p:spPr bwMode="auto">
            <a:xfrm>
              <a:off x="1396" y="3024"/>
              <a:ext cx="664" cy="261"/>
            </a:xfrm>
            <a:prstGeom prst="rect">
              <a:avLst/>
            </a:prstGeom>
            <a:solidFill>
              <a:srgbClr val="00FF00"/>
            </a:solidFill>
            <a:ln w="12700">
              <a:solidFill>
                <a:srgbClr val="000066"/>
              </a:solidFill>
              <a:miter lim="800000"/>
            </a:ln>
          </p:spPr>
          <p:txBody>
            <a:bodyPr wrap="none" anchor="ctr"/>
            <a:lstStyle/>
            <a:p>
              <a:endParaRPr lang="zh-CN" altLang="en-US" sz="1800"/>
            </a:p>
          </p:txBody>
        </p:sp>
        <p:sp>
          <p:nvSpPr>
            <p:cNvPr id="98318" name="Rectangle 7"/>
            <p:cNvSpPr>
              <a:spLocks noChangeArrowheads="1"/>
            </p:cNvSpPr>
            <p:nvPr/>
          </p:nvSpPr>
          <p:spPr bwMode="auto">
            <a:xfrm>
              <a:off x="2068" y="3024"/>
              <a:ext cx="664" cy="261"/>
            </a:xfrm>
            <a:prstGeom prst="rect">
              <a:avLst/>
            </a:prstGeom>
            <a:solidFill>
              <a:srgbClr val="FF0000"/>
            </a:solidFill>
            <a:ln w="12700">
              <a:solidFill>
                <a:srgbClr val="000066"/>
              </a:solidFill>
              <a:miter lim="800000"/>
            </a:ln>
          </p:spPr>
          <p:txBody>
            <a:bodyPr wrap="none" anchor="ctr"/>
            <a:lstStyle/>
            <a:p>
              <a:endParaRPr lang="zh-CN" altLang="en-US" sz="1800"/>
            </a:p>
          </p:txBody>
        </p:sp>
      </p:grpSp>
      <p:grpSp>
        <p:nvGrpSpPr>
          <p:cNvPr id="98308" name="Group 15"/>
          <p:cNvGrpSpPr/>
          <p:nvPr/>
        </p:nvGrpSpPr>
        <p:grpSpPr bwMode="auto">
          <a:xfrm>
            <a:off x="850900" y="3148013"/>
            <a:ext cx="2730500" cy="414337"/>
            <a:chOff x="3412" y="3024"/>
            <a:chExt cx="1720" cy="261"/>
          </a:xfrm>
        </p:grpSpPr>
        <p:sp>
          <p:nvSpPr>
            <p:cNvPr id="98313" name="Rectangle 8"/>
            <p:cNvSpPr>
              <a:spLocks noChangeArrowheads="1"/>
            </p:cNvSpPr>
            <p:nvPr/>
          </p:nvSpPr>
          <p:spPr bwMode="auto">
            <a:xfrm>
              <a:off x="3412" y="3024"/>
              <a:ext cx="664" cy="261"/>
            </a:xfrm>
            <a:prstGeom prst="rect">
              <a:avLst/>
            </a:prstGeom>
            <a:solidFill>
              <a:srgbClr val="FF0000"/>
            </a:solidFill>
            <a:ln w="12700">
              <a:solidFill>
                <a:srgbClr val="000066"/>
              </a:solidFill>
              <a:miter lim="800000"/>
            </a:ln>
          </p:spPr>
          <p:txBody>
            <a:bodyPr wrap="none" anchor="ctr"/>
            <a:lstStyle/>
            <a:p>
              <a:endParaRPr lang="zh-CN" altLang="en-US" sz="1800"/>
            </a:p>
          </p:txBody>
        </p:sp>
        <p:sp>
          <p:nvSpPr>
            <p:cNvPr id="98314" name="Rectangle 9"/>
            <p:cNvSpPr>
              <a:spLocks noChangeArrowheads="1"/>
            </p:cNvSpPr>
            <p:nvPr/>
          </p:nvSpPr>
          <p:spPr bwMode="auto">
            <a:xfrm>
              <a:off x="4084" y="3024"/>
              <a:ext cx="376" cy="261"/>
            </a:xfrm>
            <a:prstGeom prst="rect">
              <a:avLst/>
            </a:prstGeom>
            <a:solidFill>
              <a:srgbClr val="00FF00"/>
            </a:solidFill>
            <a:ln w="12700">
              <a:solidFill>
                <a:srgbClr val="000066"/>
              </a:solidFill>
              <a:miter lim="800000"/>
            </a:ln>
          </p:spPr>
          <p:txBody>
            <a:bodyPr wrap="none" anchor="ctr"/>
            <a:lstStyle/>
            <a:p>
              <a:endParaRPr lang="zh-CN" altLang="en-US" sz="1800"/>
            </a:p>
          </p:txBody>
        </p:sp>
        <p:sp>
          <p:nvSpPr>
            <p:cNvPr id="98315" name="Rectangle 10"/>
            <p:cNvSpPr>
              <a:spLocks noChangeArrowheads="1"/>
            </p:cNvSpPr>
            <p:nvPr/>
          </p:nvSpPr>
          <p:spPr bwMode="auto">
            <a:xfrm>
              <a:off x="4468" y="3024"/>
              <a:ext cx="664" cy="261"/>
            </a:xfrm>
            <a:prstGeom prst="rect">
              <a:avLst/>
            </a:prstGeom>
            <a:solidFill>
              <a:srgbClr val="FF0000"/>
            </a:solidFill>
            <a:ln w="12700">
              <a:solidFill>
                <a:srgbClr val="000066"/>
              </a:solidFill>
              <a:miter lim="800000"/>
            </a:ln>
          </p:spPr>
          <p:txBody>
            <a:bodyPr wrap="none" anchor="ctr"/>
            <a:lstStyle/>
            <a:p>
              <a:endParaRPr lang="zh-CN" altLang="en-US" sz="1800"/>
            </a:p>
          </p:txBody>
        </p:sp>
      </p:grpSp>
      <p:sp>
        <p:nvSpPr>
          <p:cNvPr id="98309" name="Line 11"/>
          <p:cNvSpPr>
            <a:spLocks noChangeShapeType="1"/>
          </p:cNvSpPr>
          <p:nvPr/>
        </p:nvSpPr>
        <p:spPr bwMode="auto">
          <a:xfrm>
            <a:off x="2268538" y="2462213"/>
            <a:ext cx="0" cy="457200"/>
          </a:xfrm>
          <a:prstGeom prst="line">
            <a:avLst/>
          </a:prstGeom>
          <a:noFill/>
          <a:ln w="38100" cmpd="dbl">
            <a:solidFill>
              <a:srgbClr val="000066"/>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98310" name="Object 14"/>
          <p:cNvGraphicFramePr>
            <a:graphicFrameLocks noChangeAspect="1"/>
          </p:cNvGraphicFramePr>
          <p:nvPr/>
        </p:nvGraphicFramePr>
        <p:xfrm>
          <a:off x="5364163" y="1268413"/>
          <a:ext cx="3352800" cy="4827587"/>
        </p:xfrm>
        <a:graphic>
          <a:graphicData uri="http://schemas.openxmlformats.org/presentationml/2006/ole">
            <mc:AlternateContent xmlns:mc="http://schemas.openxmlformats.org/markup-compatibility/2006">
              <mc:Choice xmlns:v="urn:schemas-microsoft-com:vml" Requires="v">
                <p:oleObj spid="_x0000_s8230" name="Microsoft 公式 3.0" r:id="rId3" imgW="1168400" imgH="1968500" progId="Equation.3">
                  <p:embed/>
                </p:oleObj>
              </mc:Choice>
              <mc:Fallback>
                <p:oleObj name="Microsoft 公式 3.0" r:id="rId3" imgW="1168400" imgH="1968500" progId="Equation.3">
                  <p:embed/>
                  <p:pic>
                    <p:nvPicPr>
                      <p:cNvPr id="0" name="图片 82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163" y="1268413"/>
                        <a:ext cx="3352800" cy="482758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311" name="Text Box 18"/>
          <p:cNvSpPr txBox="1">
            <a:spLocks noChangeArrowheads="1"/>
          </p:cNvSpPr>
          <p:nvPr/>
        </p:nvSpPr>
        <p:spPr bwMode="auto">
          <a:xfrm>
            <a:off x="7019925" y="2205038"/>
            <a:ext cx="144463"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sz="1800" i="1" dirty="0">
                <a:latin typeface="Verdana" panose="020B0604030504040204" pitchFamily="34" charset="0"/>
              </a:rPr>
              <a:t>f</a:t>
            </a:r>
          </a:p>
        </p:txBody>
      </p:sp>
      <p:sp>
        <p:nvSpPr>
          <p:cNvPr id="98312" name="Text Box 16"/>
          <p:cNvSpPr txBox="1">
            <a:spLocks noChangeArrowheads="1"/>
          </p:cNvSpPr>
          <p:nvPr/>
        </p:nvSpPr>
        <p:spPr bwMode="auto">
          <a:xfrm>
            <a:off x="755650" y="4221163"/>
            <a:ext cx="40052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r>
              <a:rPr lang="en-US" altLang="zh-CN" sz="2800" i="1" dirty="0">
                <a:latin typeface="+mj-ea"/>
                <a:ea typeface="+mj-ea"/>
              </a:rPr>
              <a:t>S</a:t>
            </a:r>
            <a:r>
              <a:rPr lang="zh-CN" altLang="en-US" sz="2800" dirty="0">
                <a:latin typeface="+mj-ea"/>
                <a:ea typeface="+mj-ea"/>
              </a:rPr>
              <a:t>与</a:t>
            </a:r>
            <a:r>
              <a:rPr lang="en-US" altLang="zh-CN" sz="2800" i="1" dirty="0" err="1">
                <a:latin typeface="+mj-ea"/>
                <a:ea typeface="+mj-ea"/>
              </a:rPr>
              <a:t>S</a:t>
            </a:r>
            <a:r>
              <a:rPr lang="en-US" altLang="zh-CN" sz="2800" i="1" baseline="-25000" dirty="0" err="1">
                <a:latin typeface="+mj-ea"/>
                <a:ea typeface="+mj-ea"/>
              </a:rPr>
              <a:t>f</a:t>
            </a:r>
            <a:r>
              <a:rPr lang="zh-CN" altLang="en-US" sz="2800" dirty="0">
                <a:latin typeface="+mj-ea"/>
                <a:ea typeface="+mj-ea"/>
              </a:rPr>
              <a:t>的关系表达式为：</a:t>
            </a: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a:xfrm>
            <a:off x="685800" y="142875"/>
            <a:ext cx="7772400" cy="785813"/>
          </a:xfrm>
        </p:spPr>
        <p:txBody>
          <a:bodyPr/>
          <a:lstStyle/>
          <a:p>
            <a:pPr eaLnBrk="1" hangingPunct="1"/>
            <a:r>
              <a:rPr lang="en-US" altLang="zh-CN" b="1" dirty="0" smtClean="0"/>
              <a:t>Recap</a:t>
            </a:r>
            <a:endParaRPr lang="zh-CN" altLang="en-US" b="1" dirty="0" smtClean="0"/>
          </a:p>
        </p:txBody>
      </p:sp>
      <p:sp>
        <p:nvSpPr>
          <p:cNvPr id="3" name="内容占位符 2"/>
          <p:cNvSpPr>
            <a:spLocks noGrp="1"/>
          </p:cNvSpPr>
          <p:nvPr>
            <p:ph idx="1"/>
          </p:nvPr>
        </p:nvSpPr>
        <p:spPr>
          <a:xfrm>
            <a:off x="500063" y="1143000"/>
            <a:ext cx="8143875" cy="5214938"/>
          </a:xfrm>
        </p:spPr>
        <p:txBody>
          <a:bodyPr rtlCol="0">
            <a:normAutofit/>
          </a:bodyPr>
          <a:lstStyle/>
          <a:p>
            <a:pPr lvl="1" eaLnBrk="1" hangingPunct="1">
              <a:buFont typeface="Arial" panose="020B0604020202020204" pitchFamily="34" charset="0"/>
              <a:buChar char="–"/>
              <a:defRPr/>
            </a:pPr>
            <a:r>
              <a:rPr lang="zh-CN" altLang="en-US" b="1" dirty="0" smtClean="0">
                <a:latin typeface="+mj-lt"/>
              </a:rPr>
              <a:t>课程内容概述</a:t>
            </a:r>
            <a:endParaRPr lang="en-US" altLang="zh-CN" b="1" dirty="0" smtClean="0">
              <a:latin typeface="+mj-lt"/>
            </a:endParaRPr>
          </a:p>
          <a:p>
            <a:pPr lvl="1" eaLnBrk="1" fontAlgn="auto" hangingPunct="1">
              <a:spcAft>
                <a:spcPts val="0"/>
              </a:spcAft>
              <a:defRPr/>
            </a:pPr>
            <a:r>
              <a:rPr lang="zh-CN" altLang="en-US" b="1" dirty="0"/>
              <a:t>体系结构的发展</a:t>
            </a:r>
            <a:endParaRPr lang="en-US" altLang="zh-CN" b="1" dirty="0"/>
          </a:p>
          <a:p>
            <a:pPr lvl="1" eaLnBrk="1" fontAlgn="auto" hangingPunct="1">
              <a:spcAft>
                <a:spcPts val="0"/>
              </a:spcAft>
              <a:defRPr/>
            </a:pPr>
            <a:r>
              <a:rPr lang="zh-CN" altLang="en-US" b="1" dirty="0" smtClean="0">
                <a:latin typeface="+mj-lt"/>
              </a:rPr>
              <a:t>并行处理技术的发展</a:t>
            </a:r>
            <a:endParaRPr lang="en-US" altLang="zh-CN" b="1" dirty="0" smtClean="0">
              <a:latin typeface="+mj-lt"/>
            </a:endParaRPr>
          </a:p>
          <a:p>
            <a:pPr lvl="1" eaLnBrk="1" fontAlgn="auto" hangingPunct="1">
              <a:spcAft>
                <a:spcPts val="0"/>
              </a:spcAft>
              <a:defRPr/>
            </a:pPr>
            <a:r>
              <a:rPr lang="zh-CN" altLang="en-US" b="1" dirty="0" smtClean="0">
                <a:latin typeface="+mj-lt"/>
              </a:rPr>
              <a:t>计算机系统设计与分析</a:t>
            </a:r>
            <a:endParaRPr lang="en-US" altLang="zh-CN" b="1" dirty="0" smtClean="0">
              <a:latin typeface="+mj-lt"/>
            </a:endParaRPr>
          </a:p>
          <a:p>
            <a:pPr marL="918210" indent="0" eaLnBrk="1" fontAlgn="auto" hangingPunct="1">
              <a:spcAft>
                <a:spcPts val="0"/>
              </a:spcAft>
              <a:buFont typeface="Wingdings" panose="05000000000000000000" pitchFamily="2" charset="2"/>
              <a:buChar char="ü"/>
              <a:defRPr/>
            </a:pPr>
            <a:r>
              <a:rPr lang="zh-CN" altLang="en-US" sz="2800" b="1" dirty="0" smtClean="0">
                <a:latin typeface="+mj-ea"/>
              </a:rPr>
              <a:t>计算机</a:t>
            </a:r>
            <a:r>
              <a:rPr lang="zh-CN" altLang="en-US" sz="2800" b="1" dirty="0">
                <a:latin typeface="+mj-ea"/>
              </a:rPr>
              <a:t>成本与价格</a:t>
            </a:r>
            <a:endParaRPr lang="en-US" altLang="zh-CN" sz="2800" b="1" dirty="0" smtClean="0">
              <a:latin typeface="+mj-ea"/>
            </a:endParaRPr>
          </a:p>
          <a:p>
            <a:pPr marL="918210" indent="0" eaLnBrk="1" fontAlgn="auto" hangingPunct="1">
              <a:spcAft>
                <a:spcPts val="0"/>
              </a:spcAft>
              <a:buFont typeface="Wingdings" panose="05000000000000000000" pitchFamily="2" charset="2"/>
              <a:buChar char="ü"/>
              <a:defRPr/>
            </a:pPr>
            <a:r>
              <a:rPr lang="zh-CN" altLang="en-US" sz="2800" b="1" dirty="0" smtClean="0">
                <a:latin typeface="+mj-lt"/>
              </a:rPr>
              <a:t>基准测试程序</a:t>
            </a:r>
            <a:endParaRPr lang="en-US" altLang="zh-CN" sz="2800" b="1" dirty="0" smtClean="0">
              <a:latin typeface="+mj-lt"/>
            </a:endParaRPr>
          </a:p>
          <a:p>
            <a:pPr marL="918210" indent="0" eaLnBrk="1" fontAlgn="auto" hangingPunct="1">
              <a:spcAft>
                <a:spcPts val="0"/>
              </a:spcAft>
              <a:buFont typeface="Wingdings" panose="05000000000000000000" pitchFamily="2" charset="2"/>
              <a:buChar char="ü"/>
              <a:defRPr/>
            </a:pPr>
            <a:r>
              <a:rPr lang="zh-CN" altLang="en-US" sz="2800" b="1" dirty="0">
                <a:latin typeface="+mj-lt"/>
              </a:rPr>
              <a:t>量化分析的</a:t>
            </a:r>
            <a:r>
              <a:rPr lang="zh-CN" altLang="en-US" sz="2800" b="1" dirty="0" smtClean="0">
                <a:latin typeface="+mj-lt"/>
              </a:rPr>
              <a:t>基本原则（大概率优先）</a:t>
            </a:r>
            <a:endParaRPr lang="en-US" altLang="zh-CN" sz="2800" b="1" dirty="0" smtClean="0">
              <a:latin typeface="+mj-lt"/>
            </a:endParaRPr>
          </a:p>
          <a:p>
            <a:pPr marL="918210" indent="0" eaLnBrk="1" fontAlgn="auto" hangingPunct="1">
              <a:spcAft>
                <a:spcPts val="0"/>
              </a:spcAft>
              <a:buNone/>
              <a:defRPr/>
            </a:pPr>
            <a:endParaRPr lang="zh-CN" altLang="en-US" sz="2800" b="1" dirty="0">
              <a:latin typeface="+mj-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p:txBody>
          <a:bodyPr>
            <a:normAutofit/>
          </a:bodyPr>
          <a:lstStyle/>
          <a:p>
            <a:r>
              <a:rPr kumimoji="1" lang="en-US" altLang="zh-CN" sz="3600" b="1" dirty="0">
                <a:latin typeface="+mj-ea"/>
                <a:cs typeface="+mn-cs"/>
              </a:rPr>
              <a:t>Amdahl</a:t>
            </a:r>
            <a:r>
              <a:rPr kumimoji="1" lang="zh-CN" altLang="en-US" sz="3600" b="1" dirty="0">
                <a:latin typeface="+mj-ea"/>
                <a:cs typeface="+mn-cs"/>
              </a:rPr>
              <a:t>定律练习</a:t>
            </a:r>
          </a:p>
        </p:txBody>
      </p:sp>
      <p:grpSp>
        <p:nvGrpSpPr>
          <p:cNvPr id="99331" name="Group 16"/>
          <p:cNvGrpSpPr/>
          <p:nvPr/>
        </p:nvGrpSpPr>
        <p:grpSpPr bwMode="auto">
          <a:xfrm>
            <a:off x="774700" y="1700213"/>
            <a:ext cx="3187700" cy="414337"/>
            <a:chOff x="724" y="3024"/>
            <a:chExt cx="2008" cy="261"/>
          </a:xfrm>
        </p:grpSpPr>
        <p:sp>
          <p:nvSpPr>
            <p:cNvPr id="99340" name="Rectangle 5"/>
            <p:cNvSpPr>
              <a:spLocks noChangeArrowheads="1"/>
            </p:cNvSpPr>
            <p:nvPr/>
          </p:nvSpPr>
          <p:spPr bwMode="auto">
            <a:xfrm>
              <a:off x="724" y="3024"/>
              <a:ext cx="664" cy="261"/>
            </a:xfrm>
            <a:prstGeom prst="rect">
              <a:avLst/>
            </a:prstGeom>
            <a:solidFill>
              <a:srgbClr val="FF0000"/>
            </a:solidFill>
            <a:ln w="12700">
              <a:solidFill>
                <a:srgbClr val="000066"/>
              </a:solidFill>
              <a:miter lim="800000"/>
            </a:ln>
          </p:spPr>
          <p:txBody>
            <a:bodyPr wrap="none" anchor="ctr"/>
            <a:lstStyle/>
            <a:p>
              <a:endParaRPr lang="zh-CN" altLang="en-US" sz="1800"/>
            </a:p>
          </p:txBody>
        </p:sp>
        <p:sp>
          <p:nvSpPr>
            <p:cNvPr id="99341" name="Rectangle 6"/>
            <p:cNvSpPr>
              <a:spLocks noChangeArrowheads="1"/>
            </p:cNvSpPr>
            <p:nvPr/>
          </p:nvSpPr>
          <p:spPr bwMode="auto">
            <a:xfrm>
              <a:off x="1396" y="3024"/>
              <a:ext cx="664" cy="261"/>
            </a:xfrm>
            <a:prstGeom prst="rect">
              <a:avLst/>
            </a:prstGeom>
            <a:solidFill>
              <a:srgbClr val="00FF00"/>
            </a:solidFill>
            <a:ln w="12700">
              <a:solidFill>
                <a:srgbClr val="000066"/>
              </a:solidFill>
              <a:miter lim="800000"/>
            </a:ln>
          </p:spPr>
          <p:txBody>
            <a:bodyPr wrap="none" anchor="ctr"/>
            <a:lstStyle/>
            <a:p>
              <a:endParaRPr lang="zh-CN" altLang="en-US" sz="1800"/>
            </a:p>
          </p:txBody>
        </p:sp>
        <p:sp>
          <p:nvSpPr>
            <p:cNvPr id="99342" name="Rectangle 7"/>
            <p:cNvSpPr>
              <a:spLocks noChangeArrowheads="1"/>
            </p:cNvSpPr>
            <p:nvPr/>
          </p:nvSpPr>
          <p:spPr bwMode="auto">
            <a:xfrm>
              <a:off x="2068" y="3024"/>
              <a:ext cx="664" cy="261"/>
            </a:xfrm>
            <a:prstGeom prst="rect">
              <a:avLst/>
            </a:prstGeom>
            <a:solidFill>
              <a:srgbClr val="FF0000"/>
            </a:solidFill>
            <a:ln w="12700">
              <a:solidFill>
                <a:srgbClr val="000066"/>
              </a:solidFill>
              <a:miter lim="800000"/>
            </a:ln>
          </p:spPr>
          <p:txBody>
            <a:bodyPr wrap="none" anchor="ctr"/>
            <a:lstStyle/>
            <a:p>
              <a:endParaRPr lang="zh-CN" altLang="en-US" sz="1800"/>
            </a:p>
          </p:txBody>
        </p:sp>
      </p:grpSp>
      <p:grpSp>
        <p:nvGrpSpPr>
          <p:cNvPr id="99332" name="Group 15"/>
          <p:cNvGrpSpPr/>
          <p:nvPr/>
        </p:nvGrpSpPr>
        <p:grpSpPr bwMode="auto">
          <a:xfrm>
            <a:off x="850900" y="3148013"/>
            <a:ext cx="2730500" cy="414337"/>
            <a:chOff x="3412" y="3024"/>
            <a:chExt cx="1720" cy="261"/>
          </a:xfrm>
        </p:grpSpPr>
        <p:sp>
          <p:nvSpPr>
            <p:cNvPr id="99337" name="Rectangle 8"/>
            <p:cNvSpPr>
              <a:spLocks noChangeArrowheads="1"/>
            </p:cNvSpPr>
            <p:nvPr/>
          </p:nvSpPr>
          <p:spPr bwMode="auto">
            <a:xfrm>
              <a:off x="3412" y="3024"/>
              <a:ext cx="664" cy="261"/>
            </a:xfrm>
            <a:prstGeom prst="rect">
              <a:avLst/>
            </a:prstGeom>
            <a:solidFill>
              <a:srgbClr val="FF0000"/>
            </a:solidFill>
            <a:ln w="12700">
              <a:solidFill>
                <a:srgbClr val="000066"/>
              </a:solidFill>
              <a:miter lim="800000"/>
            </a:ln>
          </p:spPr>
          <p:txBody>
            <a:bodyPr wrap="none" anchor="ctr"/>
            <a:lstStyle/>
            <a:p>
              <a:endParaRPr lang="zh-CN" altLang="en-US" sz="1800"/>
            </a:p>
          </p:txBody>
        </p:sp>
        <p:sp>
          <p:nvSpPr>
            <p:cNvPr id="99338" name="Rectangle 9"/>
            <p:cNvSpPr>
              <a:spLocks noChangeArrowheads="1"/>
            </p:cNvSpPr>
            <p:nvPr/>
          </p:nvSpPr>
          <p:spPr bwMode="auto">
            <a:xfrm>
              <a:off x="4084" y="3024"/>
              <a:ext cx="376" cy="261"/>
            </a:xfrm>
            <a:prstGeom prst="rect">
              <a:avLst/>
            </a:prstGeom>
            <a:solidFill>
              <a:srgbClr val="00FF00"/>
            </a:solidFill>
            <a:ln w="12700">
              <a:solidFill>
                <a:srgbClr val="000066"/>
              </a:solidFill>
              <a:miter lim="800000"/>
            </a:ln>
          </p:spPr>
          <p:txBody>
            <a:bodyPr wrap="none" anchor="ctr"/>
            <a:lstStyle/>
            <a:p>
              <a:endParaRPr lang="zh-CN" altLang="en-US" sz="1800"/>
            </a:p>
          </p:txBody>
        </p:sp>
        <p:sp>
          <p:nvSpPr>
            <p:cNvPr id="99339" name="Rectangle 10"/>
            <p:cNvSpPr>
              <a:spLocks noChangeArrowheads="1"/>
            </p:cNvSpPr>
            <p:nvPr/>
          </p:nvSpPr>
          <p:spPr bwMode="auto">
            <a:xfrm>
              <a:off x="4468" y="3024"/>
              <a:ext cx="664" cy="261"/>
            </a:xfrm>
            <a:prstGeom prst="rect">
              <a:avLst/>
            </a:prstGeom>
            <a:solidFill>
              <a:srgbClr val="FF0000"/>
            </a:solidFill>
            <a:ln w="12700">
              <a:solidFill>
                <a:srgbClr val="000066"/>
              </a:solidFill>
              <a:miter lim="800000"/>
            </a:ln>
          </p:spPr>
          <p:txBody>
            <a:bodyPr wrap="none" anchor="ctr"/>
            <a:lstStyle/>
            <a:p>
              <a:endParaRPr lang="zh-CN" altLang="en-US" sz="1800"/>
            </a:p>
          </p:txBody>
        </p:sp>
      </p:grpSp>
      <p:sp>
        <p:nvSpPr>
          <p:cNvPr id="99333" name="Line 11"/>
          <p:cNvSpPr>
            <a:spLocks noChangeShapeType="1"/>
          </p:cNvSpPr>
          <p:nvPr/>
        </p:nvSpPr>
        <p:spPr bwMode="auto">
          <a:xfrm>
            <a:off x="2268538" y="2462213"/>
            <a:ext cx="0" cy="457200"/>
          </a:xfrm>
          <a:prstGeom prst="line">
            <a:avLst/>
          </a:prstGeom>
          <a:noFill/>
          <a:ln w="38100" cmpd="dbl">
            <a:solidFill>
              <a:srgbClr val="000066"/>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99334" name="Object 17"/>
          <p:cNvGraphicFramePr>
            <a:graphicFrameLocks noChangeAspect="1"/>
          </p:cNvGraphicFramePr>
          <p:nvPr/>
        </p:nvGraphicFramePr>
        <p:xfrm>
          <a:off x="4756422" y="2564904"/>
          <a:ext cx="3187700" cy="1377950"/>
        </p:xfrm>
        <a:graphic>
          <a:graphicData uri="http://schemas.openxmlformats.org/presentationml/2006/ole">
            <mc:AlternateContent xmlns:mc="http://schemas.openxmlformats.org/markup-compatibility/2006">
              <mc:Choice xmlns:v="urn:schemas-microsoft-com:vml" Requires="v">
                <p:oleObj spid="_x0000_s9254" name="Microsoft 公式 3.0" r:id="rId3" imgW="1320800" imgH="838200" progId="Equation.3">
                  <p:embed/>
                </p:oleObj>
              </mc:Choice>
              <mc:Fallback>
                <p:oleObj name="Microsoft 公式 3.0" r:id="rId3" imgW="1320800" imgH="838200" progId="Equation.3">
                  <p:embed/>
                  <p:pic>
                    <p:nvPicPr>
                      <p:cNvPr id="0" name="图片 92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6422" y="2564904"/>
                        <a:ext cx="3187700" cy="1377950"/>
                      </a:xfrm>
                      <a:prstGeom prst="rect">
                        <a:avLst/>
                      </a:prstGeom>
                      <a:noFill/>
                      <a:ln>
                        <a:noFill/>
                      </a:ln>
                      <a:effectLst/>
                    </p:spPr>
                  </p:pic>
                </p:oleObj>
              </mc:Fallback>
            </mc:AlternateContent>
          </a:graphicData>
        </a:graphic>
      </p:graphicFrame>
      <p:sp>
        <p:nvSpPr>
          <p:cNvPr id="99336" name="Text Box 15"/>
          <p:cNvSpPr txBox="1">
            <a:spLocks noChangeArrowheads="1"/>
          </p:cNvSpPr>
          <p:nvPr/>
        </p:nvSpPr>
        <p:spPr bwMode="auto">
          <a:xfrm>
            <a:off x="4355976" y="1469380"/>
            <a:ext cx="39885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r>
              <a:rPr lang="zh-CN" altLang="en-US" sz="2400" dirty="0">
                <a:latin typeface="Verdana" panose="020B0604030504040204" pitchFamily="34" charset="0"/>
              </a:rPr>
              <a:t>程序的最大加速比</a:t>
            </a:r>
            <a:r>
              <a:rPr lang="en-US" altLang="zh-CN" sz="2400" i="1" dirty="0" err="1">
                <a:latin typeface="Verdana" panose="020B0604030504040204" pitchFamily="34" charset="0"/>
              </a:rPr>
              <a:t>S</a:t>
            </a:r>
            <a:r>
              <a:rPr lang="en-US" altLang="zh-CN" sz="2400" i="1" baseline="-25000" dirty="0" err="1">
                <a:latin typeface="Verdana" panose="020B0604030504040204" pitchFamily="34" charset="0"/>
              </a:rPr>
              <a:t>max</a:t>
            </a:r>
            <a:r>
              <a:rPr lang="zh-CN" altLang="en-US" sz="2400" dirty="0">
                <a:latin typeface="Verdana" panose="020B0604030504040204" pitchFamily="34" charset="0"/>
              </a:rPr>
              <a:t>为：</a:t>
            </a: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4"/>
          <p:cNvSpPr>
            <a:spLocks noGrp="1" noChangeArrowheads="1"/>
          </p:cNvSpPr>
          <p:nvPr>
            <p:ph type="title" idx="4294967295"/>
          </p:nvPr>
        </p:nvSpPr>
        <p:spPr/>
        <p:txBody>
          <a:bodyPr>
            <a:normAutofit/>
          </a:bodyPr>
          <a:lstStyle/>
          <a:p>
            <a:r>
              <a:rPr kumimoji="1" lang="en-US" altLang="zh-CN" sz="3600" b="1" dirty="0">
                <a:latin typeface="+mj-ea"/>
                <a:cs typeface="+mn-cs"/>
              </a:rPr>
              <a:t>Amdahl</a:t>
            </a:r>
            <a:r>
              <a:rPr kumimoji="1" lang="zh-CN" altLang="en-US" sz="3600" b="1" dirty="0">
                <a:latin typeface="+mj-ea"/>
                <a:cs typeface="+mn-cs"/>
              </a:rPr>
              <a:t>定律练习</a:t>
            </a:r>
          </a:p>
        </p:txBody>
      </p:sp>
      <p:sp>
        <p:nvSpPr>
          <p:cNvPr id="2" name="矩形 1"/>
          <p:cNvSpPr/>
          <p:nvPr/>
        </p:nvSpPr>
        <p:spPr>
          <a:xfrm>
            <a:off x="539552" y="1628800"/>
            <a:ext cx="8136904" cy="3416320"/>
          </a:xfrm>
          <a:prstGeom prst="rect">
            <a:avLst/>
          </a:prstGeom>
        </p:spPr>
        <p:txBody>
          <a:bodyPr wrap="square">
            <a:spAutoFit/>
          </a:bodyPr>
          <a:lstStyle/>
          <a:p>
            <a:r>
              <a:rPr lang="zh-CN" altLang="en-US" sz="2400" dirty="0">
                <a:latin typeface="+mj-ea"/>
                <a:ea typeface="+mj-ea"/>
              </a:rPr>
              <a:t>例</a:t>
            </a:r>
            <a:r>
              <a:rPr lang="en-US" altLang="zh-CN" sz="2400" dirty="0">
                <a:latin typeface="+mj-ea"/>
                <a:ea typeface="+mj-ea"/>
              </a:rPr>
              <a:t>2</a:t>
            </a:r>
            <a:r>
              <a:rPr lang="zh-CN" altLang="en-US" sz="2400" dirty="0">
                <a:latin typeface="+mj-ea"/>
                <a:ea typeface="+mj-ea"/>
              </a:rPr>
              <a:t>：求平方根和浮点乘是图形应用中常用的转换，假设求平方根操作在某机器的一个基准程序中占总执行时间的</a:t>
            </a:r>
            <a:r>
              <a:rPr lang="en-US" altLang="zh-CN" sz="2400" dirty="0">
                <a:latin typeface="+mj-ea"/>
                <a:ea typeface="+mj-ea"/>
              </a:rPr>
              <a:t>20%</a:t>
            </a:r>
            <a:r>
              <a:rPr lang="zh-CN" altLang="en-US" sz="2400" dirty="0">
                <a:latin typeface="+mj-ea"/>
                <a:ea typeface="+mj-ea"/>
              </a:rPr>
              <a:t>，浮点乘操作在该程序中占总执行时间</a:t>
            </a:r>
            <a:r>
              <a:rPr lang="en-US" altLang="zh-CN" sz="2400" dirty="0">
                <a:latin typeface="+mj-ea"/>
                <a:ea typeface="+mj-ea"/>
              </a:rPr>
              <a:t>30%</a:t>
            </a:r>
            <a:r>
              <a:rPr lang="zh-CN" altLang="en-US" sz="2400" dirty="0">
                <a:latin typeface="+mj-ea"/>
                <a:ea typeface="+mj-ea"/>
              </a:rPr>
              <a:t>，现通过两种方法加速两操作</a:t>
            </a:r>
          </a:p>
          <a:p>
            <a:r>
              <a:rPr lang="zh-CN" altLang="en-US" sz="2400" dirty="0" smtClean="0">
                <a:latin typeface="+mj-ea"/>
                <a:ea typeface="+mj-ea"/>
              </a:rPr>
              <a:t>① 增加</a:t>
            </a:r>
            <a:r>
              <a:rPr lang="zh-CN" altLang="en-US" sz="2400" dirty="0">
                <a:latin typeface="+mj-ea"/>
                <a:ea typeface="+mj-ea"/>
              </a:rPr>
              <a:t>专门的硬件处理求平方根，使其执行速度为原来的</a:t>
            </a:r>
            <a:r>
              <a:rPr lang="en-US" altLang="zh-CN" sz="2400" dirty="0">
                <a:latin typeface="+mj-ea"/>
                <a:ea typeface="+mj-ea"/>
              </a:rPr>
              <a:t>10</a:t>
            </a:r>
            <a:r>
              <a:rPr lang="zh-CN" altLang="en-US" sz="2400" dirty="0">
                <a:latin typeface="+mj-ea"/>
                <a:ea typeface="+mj-ea"/>
              </a:rPr>
              <a:t>倍</a:t>
            </a:r>
          </a:p>
          <a:p>
            <a:r>
              <a:rPr lang="zh-CN" altLang="en-US" sz="2400" dirty="0" smtClean="0">
                <a:latin typeface="+mj-ea"/>
                <a:ea typeface="+mj-ea"/>
              </a:rPr>
              <a:t>② 通过</a:t>
            </a:r>
            <a:r>
              <a:rPr lang="zh-CN" altLang="en-US" sz="2400" dirty="0">
                <a:latin typeface="+mj-ea"/>
                <a:ea typeface="+mj-ea"/>
              </a:rPr>
              <a:t>调整流水线把浮点乘速度提高为原来的</a:t>
            </a:r>
            <a:r>
              <a:rPr lang="en-US" altLang="zh-CN" sz="2400" dirty="0">
                <a:latin typeface="+mj-ea"/>
                <a:ea typeface="+mj-ea"/>
              </a:rPr>
              <a:t>1.6</a:t>
            </a:r>
            <a:r>
              <a:rPr lang="zh-CN" altLang="en-US" sz="2400" dirty="0" smtClean="0">
                <a:latin typeface="+mj-ea"/>
                <a:ea typeface="+mj-ea"/>
              </a:rPr>
              <a:t>倍</a:t>
            </a:r>
            <a:endParaRPr lang="en-US" altLang="zh-CN" sz="2400" dirty="0" smtClean="0">
              <a:latin typeface="+mj-ea"/>
              <a:ea typeface="+mj-ea"/>
            </a:endParaRPr>
          </a:p>
          <a:p>
            <a:endParaRPr lang="zh-CN" altLang="en-US" sz="2400" dirty="0">
              <a:latin typeface="+mj-ea"/>
              <a:ea typeface="+mj-ea"/>
            </a:endParaRPr>
          </a:p>
          <a:p>
            <a:r>
              <a:rPr lang="zh-CN" altLang="en-US" sz="2400" dirty="0">
                <a:latin typeface="+mj-ea"/>
                <a:ea typeface="+mj-ea"/>
              </a:rPr>
              <a:t>问</a:t>
            </a:r>
            <a:r>
              <a:rPr lang="zh-CN" altLang="en-US" sz="2400" dirty="0" smtClean="0">
                <a:latin typeface="+mj-ea"/>
                <a:ea typeface="+mj-ea"/>
              </a:rPr>
              <a:t>：采用</a:t>
            </a:r>
            <a:r>
              <a:rPr lang="zh-CN" altLang="en-US" sz="2400" dirty="0">
                <a:latin typeface="+mj-ea"/>
                <a:ea typeface="+mj-ea"/>
              </a:rPr>
              <a:t>两种方法增强后此基准程序加速比是多少？</a:t>
            </a: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8"/>
          <p:cNvSpPr>
            <a:spLocks noGrp="1" noChangeArrowheads="1"/>
          </p:cNvSpPr>
          <p:nvPr>
            <p:ph type="title" idx="4294967295"/>
          </p:nvPr>
        </p:nvSpPr>
        <p:spPr/>
        <p:txBody>
          <a:bodyPr>
            <a:normAutofit/>
          </a:bodyPr>
          <a:lstStyle/>
          <a:p>
            <a:r>
              <a:rPr kumimoji="1" lang="en-US" altLang="zh-CN" sz="3600" b="1" dirty="0">
                <a:latin typeface="+mj-ea"/>
                <a:cs typeface="+mn-cs"/>
              </a:rPr>
              <a:t>Amdahl</a:t>
            </a:r>
            <a:r>
              <a:rPr kumimoji="1" lang="zh-CN" altLang="en-US" sz="3600" b="1" dirty="0">
                <a:latin typeface="+mj-ea"/>
                <a:cs typeface="+mn-cs"/>
              </a:rPr>
              <a:t>定律练习</a:t>
            </a:r>
          </a:p>
        </p:txBody>
      </p:sp>
      <p:sp>
        <p:nvSpPr>
          <p:cNvPr id="101379" name="Line 11"/>
          <p:cNvSpPr>
            <a:spLocks noChangeShapeType="1"/>
          </p:cNvSpPr>
          <p:nvPr/>
        </p:nvSpPr>
        <p:spPr bwMode="auto">
          <a:xfrm>
            <a:off x="2552700" y="2133600"/>
            <a:ext cx="0" cy="457200"/>
          </a:xfrm>
          <a:prstGeom prst="line">
            <a:avLst/>
          </a:prstGeom>
          <a:noFill/>
          <a:ln w="38100" cmpd="dbl">
            <a:solidFill>
              <a:srgbClr val="000066"/>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0" name="Rectangle 4"/>
          <p:cNvSpPr>
            <a:spLocks noChangeArrowheads="1"/>
          </p:cNvSpPr>
          <p:nvPr/>
        </p:nvSpPr>
        <p:spPr bwMode="auto">
          <a:xfrm>
            <a:off x="900113" y="1628775"/>
            <a:ext cx="1112837" cy="414338"/>
          </a:xfrm>
          <a:prstGeom prst="rect">
            <a:avLst/>
          </a:prstGeom>
          <a:solidFill>
            <a:srgbClr val="FF0000"/>
          </a:solidFill>
          <a:ln w="12700">
            <a:solidFill>
              <a:srgbClr val="000066"/>
            </a:solidFill>
            <a:miter lim="800000"/>
          </a:ln>
        </p:spPr>
        <p:txBody>
          <a:bodyPr wrap="none" anchor="ctr"/>
          <a:lstStyle/>
          <a:p>
            <a:endParaRPr lang="zh-CN" altLang="en-US" sz="1800"/>
          </a:p>
        </p:txBody>
      </p:sp>
      <p:sp>
        <p:nvSpPr>
          <p:cNvPr id="101381" name="Rectangle 5"/>
          <p:cNvSpPr>
            <a:spLocks noChangeArrowheads="1"/>
          </p:cNvSpPr>
          <p:nvPr/>
        </p:nvSpPr>
        <p:spPr bwMode="auto">
          <a:xfrm>
            <a:off x="1925638" y="1628775"/>
            <a:ext cx="1098550" cy="414338"/>
          </a:xfrm>
          <a:prstGeom prst="rect">
            <a:avLst/>
          </a:prstGeom>
          <a:solidFill>
            <a:srgbClr val="00FF00"/>
          </a:solidFill>
          <a:ln w="12700">
            <a:solidFill>
              <a:srgbClr val="000066"/>
            </a:solidFill>
            <a:miter lim="800000"/>
          </a:ln>
        </p:spPr>
        <p:txBody>
          <a:bodyPr wrap="none" anchor="ctr"/>
          <a:lstStyle/>
          <a:p>
            <a:pPr algn="ctr"/>
            <a:r>
              <a:rPr lang="en-US" altLang="zh-CN" sz="2200"/>
              <a:t>30%</a:t>
            </a:r>
          </a:p>
        </p:txBody>
      </p:sp>
      <p:sp>
        <p:nvSpPr>
          <p:cNvPr id="101382" name="Rectangle 6"/>
          <p:cNvSpPr>
            <a:spLocks noChangeArrowheads="1"/>
          </p:cNvSpPr>
          <p:nvPr/>
        </p:nvSpPr>
        <p:spPr bwMode="auto">
          <a:xfrm>
            <a:off x="3024188" y="1628775"/>
            <a:ext cx="736600" cy="414338"/>
          </a:xfrm>
          <a:prstGeom prst="rect">
            <a:avLst/>
          </a:prstGeom>
          <a:solidFill>
            <a:srgbClr val="FF0000"/>
          </a:solidFill>
          <a:ln w="12700">
            <a:solidFill>
              <a:srgbClr val="000066"/>
            </a:solidFill>
            <a:miter lim="800000"/>
          </a:ln>
        </p:spPr>
        <p:txBody>
          <a:bodyPr wrap="none" anchor="ctr"/>
          <a:lstStyle/>
          <a:p>
            <a:endParaRPr lang="zh-CN" altLang="en-US" sz="1800"/>
          </a:p>
        </p:txBody>
      </p:sp>
      <p:sp>
        <p:nvSpPr>
          <p:cNvPr id="101383" name="Rectangle 14"/>
          <p:cNvSpPr>
            <a:spLocks noChangeArrowheads="1"/>
          </p:cNvSpPr>
          <p:nvPr/>
        </p:nvSpPr>
        <p:spPr bwMode="auto">
          <a:xfrm>
            <a:off x="3760788" y="1636713"/>
            <a:ext cx="739775" cy="414337"/>
          </a:xfrm>
          <a:prstGeom prst="rect">
            <a:avLst/>
          </a:prstGeom>
          <a:solidFill>
            <a:srgbClr val="00FF00"/>
          </a:solidFill>
          <a:ln w="12700">
            <a:solidFill>
              <a:srgbClr val="000066"/>
            </a:solidFill>
            <a:miter lim="800000"/>
          </a:ln>
        </p:spPr>
        <p:txBody>
          <a:bodyPr wrap="none" anchor="ctr"/>
          <a:lstStyle/>
          <a:p>
            <a:pPr algn="ctr"/>
            <a:r>
              <a:rPr lang="en-US" altLang="zh-CN" sz="2200"/>
              <a:t>20%</a:t>
            </a:r>
          </a:p>
        </p:txBody>
      </p:sp>
      <p:sp>
        <p:nvSpPr>
          <p:cNvPr id="101384" name="Rectangle 16"/>
          <p:cNvSpPr>
            <a:spLocks noChangeArrowheads="1"/>
          </p:cNvSpPr>
          <p:nvPr/>
        </p:nvSpPr>
        <p:spPr bwMode="auto">
          <a:xfrm>
            <a:off x="900113" y="2724150"/>
            <a:ext cx="1025525" cy="414338"/>
          </a:xfrm>
          <a:prstGeom prst="rect">
            <a:avLst/>
          </a:prstGeom>
          <a:solidFill>
            <a:srgbClr val="FF0000"/>
          </a:solidFill>
          <a:ln w="12700">
            <a:solidFill>
              <a:srgbClr val="000066"/>
            </a:solidFill>
            <a:miter lim="800000"/>
          </a:ln>
        </p:spPr>
        <p:txBody>
          <a:bodyPr wrap="none" anchor="ctr"/>
          <a:lstStyle/>
          <a:p>
            <a:endParaRPr lang="zh-CN" altLang="en-US" sz="1800"/>
          </a:p>
        </p:txBody>
      </p:sp>
      <p:sp>
        <p:nvSpPr>
          <p:cNvPr id="101385" name="Rectangle 17"/>
          <p:cNvSpPr>
            <a:spLocks noChangeArrowheads="1"/>
          </p:cNvSpPr>
          <p:nvPr/>
        </p:nvSpPr>
        <p:spPr bwMode="auto">
          <a:xfrm>
            <a:off x="1925638" y="2724150"/>
            <a:ext cx="269875" cy="414338"/>
          </a:xfrm>
          <a:prstGeom prst="rect">
            <a:avLst/>
          </a:prstGeom>
          <a:solidFill>
            <a:srgbClr val="00FF00"/>
          </a:solidFill>
          <a:ln w="12700">
            <a:solidFill>
              <a:srgbClr val="000066"/>
            </a:solidFill>
            <a:miter lim="800000"/>
          </a:ln>
        </p:spPr>
        <p:txBody>
          <a:bodyPr wrap="none" anchor="ctr"/>
          <a:lstStyle/>
          <a:p>
            <a:pPr algn="ctr"/>
            <a:endParaRPr lang="zh-CN" altLang="zh-CN" sz="2200"/>
          </a:p>
        </p:txBody>
      </p:sp>
      <p:sp>
        <p:nvSpPr>
          <p:cNvPr id="101386" name="Rectangle 18"/>
          <p:cNvSpPr>
            <a:spLocks noChangeArrowheads="1"/>
          </p:cNvSpPr>
          <p:nvPr/>
        </p:nvSpPr>
        <p:spPr bwMode="auto">
          <a:xfrm>
            <a:off x="2184400" y="2724150"/>
            <a:ext cx="736600" cy="414338"/>
          </a:xfrm>
          <a:prstGeom prst="rect">
            <a:avLst/>
          </a:prstGeom>
          <a:solidFill>
            <a:srgbClr val="FF0000"/>
          </a:solidFill>
          <a:ln w="12700">
            <a:solidFill>
              <a:srgbClr val="000066"/>
            </a:solidFill>
            <a:miter lim="800000"/>
          </a:ln>
        </p:spPr>
        <p:txBody>
          <a:bodyPr wrap="none" anchor="ctr"/>
          <a:lstStyle/>
          <a:p>
            <a:endParaRPr lang="zh-CN" altLang="en-US" sz="1800"/>
          </a:p>
        </p:txBody>
      </p:sp>
      <p:sp>
        <p:nvSpPr>
          <p:cNvPr id="101387" name="Rectangle 19"/>
          <p:cNvSpPr>
            <a:spLocks noChangeArrowheads="1"/>
          </p:cNvSpPr>
          <p:nvPr/>
        </p:nvSpPr>
        <p:spPr bwMode="auto">
          <a:xfrm>
            <a:off x="2921000" y="2724150"/>
            <a:ext cx="427038" cy="414338"/>
          </a:xfrm>
          <a:prstGeom prst="rect">
            <a:avLst/>
          </a:prstGeom>
          <a:solidFill>
            <a:srgbClr val="00FF00"/>
          </a:solidFill>
          <a:ln w="12700">
            <a:solidFill>
              <a:srgbClr val="000066"/>
            </a:solidFill>
            <a:miter lim="800000"/>
          </a:ln>
        </p:spPr>
        <p:txBody>
          <a:bodyPr wrap="none" anchor="ctr"/>
          <a:lstStyle/>
          <a:p>
            <a:pPr algn="ctr"/>
            <a:endParaRPr lang="zh-CN" altLang="zh-CN" sz="2200"/>
          </a:p>
        </p:txBody>
      </p:sp>
      <p:sp>
        <p:nvSpPr>
          <p:cNvPr id="101388" name="Text Box 20"/>
          <p:cNvSpPr txBox="1">
            <a:spLocks noChangeArrowheads="1"/>
          </p:cNvSpPr>
          <p:nvPr/>
        </p:nvSpPr>
        <p:spPr bwMode="auto">
          <a:xfrm>
            <a:off x="827088" y="3500438"/>
            <a:ext cx="6335712"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400" dirty="0" smtClean="0">
                <a:latin typeface="+mj-ea"/>
                <a:ea typeface="+mj-ea"/>
              </a:rPr>
              <a:t>  加速比 </a:t>
            </a:r>
            <a:r>
              <a:rPr lang="en-US" altLang="zh-CN" sz="2400" dirty="0" smtClean="0">
                <a:latin typeface="+mj-ea"/>
                <a:ea typeface="+mj-ea"/>
              </a:rPr>
              <a:t>= </a:t>
            </a:r>
            <a:r>
              <a:rPr lang="zh-CN" altLang="en-US" sz="2400" dirty="0">
                <a:latin typeface="+mj-ea"/>
                <a:ea typeface="+mj-ea"/>
              </a:rPr>
              <a:t>增强前时间</a:t>
            </a:r>
            <a:r>
              <a:rPr lang="en-US" altLang="zh-CN" sz="2400" dirty="0">
                <a:latin typeface="+mj-ea"/>
                <a:ea typeface="+mj-ea"/>
              </a:rPr>
              <a:t>/</a:t>
            </a:r>
            <a:r>
              <a:rPr lang="zh-CN" altLang="en-US" sz="2400" dirty="0">
                <a:latin typeface="+mj-ea"/>
                <a:ea typeface="+mj-ea"/>
              </a:rPr>
              <a:t>增强后时间</a:t>
            </a:r>
          </a:p>
          <a:p>
            <a:pPr eaLnBrk="1" hangingPunct="1">
              <a:spcBef>
                <a:spcPct val="50000"/>
              </a:spcBef>
            </a:pPr>
            <a:r>
              <a:rPr lang="zh-CN" altLang="en-US" sz="2400" dirty="0">
                <a:latin typeface="+mj-ea"/>
                <a:ea typeface="+mj-ea"/>
              </a:rPr>
              <a:t>         </a:t>
            </a:r>
            <a:r>
              <a:rPr lang="en-US" altLang="zh-CN" sz="2400" dirty="0" smtClean="0">
                <a:latin typeface="+mj-ea"/>
                <a:ea typeface="+mj-ea"/>
              </a:rPr>
              <a:t>= 1</a:t>
            </a:r>
            <a:r>
              <a:rPr lang="en-US" altLang="zh-CN" sz="2400" dirty="0">
                <a:latin typeface="+mj-ea"/>
                <a:ea typeface="+mj-ea"/>
              </a:rPr>
              <a:t>/</a:t>
            </a:r>
            <a:r>
              <a:rPr lang="zh-CN" altLang="en-US" sz="2400" dirty="0">
                <a:latin typeface="+mj-ea"/>
                <a:ea typeface="+mj-ea"/>
              </a:rPr>
              <a:t>（</a:t>
            </a:r>
            <a:r>
              <a:rPr lang="en-US" altLang="zh-CN" sz="2400" dirty="0">
                <a:latin typeface="+mj-ea"/>
                <a:ea typeface="+mj-ea"/>
              </a:rPr>
              <a:t>0.5+0.2/10+0.3/1.6)</a:t>
            </a:r>
          </a:p>
          <a:p>
            <a:pPr eaLnBrk="1" hangingPunct="1">
              <a:spcBef>
                <a:spcPct val="50000"/>
              </a:spcBef>
            </a:pPr>
            <a:r>
              <a:rPr lang="en-US" altLang="zh-CN" sz="2400" dirty="0">
                <a:latin typeface="+mj-ea"/>
                <a:ea typeface="+mj-ea"/>
              </a:rPr>
              <a:t>         </a:t>
            </a:r>
            <a:r>
              <a:rPr lang="en-US" altLang="zh-CN" sz="2400" dirty="0" smtClean="0">
                <a:latin typeface="+mj-ea"/>
                <a:ea typeface="+mj-ea"/>
              </a:rPr>
              <a:t>= 1/0.7075</a:t>
            </a:r>
            <a:endParaRPr lang="en-US" altLang="zh-CN" sz="2400" dirty="0">
              <a:latin typeface="+mj-ea"/>
              <a:ea typeface="+mj-ea"/>
            </a:endParaRPr>
          </a:p>
          <a:p>
            <a:pPr eaLnBrk="1" hangingPunct="1">
              <a:spcBef>
                <a:spcPct val="50000"/>
              </a:spcBef>
            </a:pPr>
            <a:r>
              <a:rPr lang="en-US" altLang="zh-CN" sz="2400" dirty="0">
                <a:latin typeface="+mj-ea"/>
                <a:ea typeface="+mj-ea"/>
              </a:rPr>
              <a:t>         </a:t>
            </a:r>
            <a:r>
              <a:rPr lang="en-US" altLang="zh-CN" sz="2400" dirty="0" smtClean="0">
                <a:latin typeface="+mj-ea"/>
                <a:ea typeface="+mj-ea"/>
              </a:rPr>
              <a:t>= 1.41</a:t>
            </a:r>
            <a:endParaRPr lang="en-US" altLang="zh-CN" sz="2400" dirty="0">
              <a:latin typeface="+mj-ea"/>
              <a:ea typeface="+mj-ea"/>
            </a:endParaRP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6"/>
          <p:cNvSpPr>
            <a:spLocks noGrp="1" noChangeArrowheads="1"/>
          </p:cNvSpPr>
          <p:nvPr>
            <p:ph type="title" idx="4294967295"/>
          </p:nvPr>
        </p:nvSpPr>
        <p:spPr/>
        <p:txBody>
          <a:bodyPr>
            <a:normAutofit/>
          </a:bodyPr>
          <a:lstStyle/>
          <a:p>
            <a:r>
              <a:rPr kumimoji="1" lang="zh-CN" altLang="en-US" sz="3600" b="1" dirty="0">
                <a:latin typeface="+mj-ea"/>
                <a:cs typeface="+mn-cs"/>
              </a:rPr>
              <a:t>程序局部性</a:t>
            </a:r>
          </a:p>
        </p:txBody>
      </p:sp>
      <p:sp>
        <p:nvSpPr>
          <p:cNvPr id="102403" name="Rectangle 7"/>
          <p:cNvSpPr>
            <a:spLocks noGrp="1" noChangeArrowheads="1"/>
          </p:cNvSpPr>
          <p:nvPr>
            <p:ph type="body" idx="4294967295"/>
          </p:nvPr>
        </p:nvSpPr>
        <p:spPr>
          <a:xfrm>
            <a:off x="323528" y="1600200"/>
            <a:ext cx="8784976" cy="4525963"/>
          </a:xfrm>
        </p:spPr>
        <p:txBody>
          <a:bodyPr>
            <a:normAutofit/>
          </a:bodyPr>
          <a:lstStyle/>
          <a:p>
            <a:pPr>
              <a:lnSpc>
                <a:spcPct val="90000"/>
              </a:lnSpc>
            </a:pPr>
            <a:r>
              <a:rPr lang="zh-CN" altLang="en-US" sz="2400" b="1" dirty="0" smtClean="0">
                <a:latin typeface="+mj-ea"/>
                <a:ea typeface="+mj-ea"/>
              </a:rPr>
              <a:t>程序访问地址的分布不是随机的，而是相对地簇聚</a:t>
            </a:r>
          </a:p>
          <a:p>
            <a:pPr lvl="1">
              <a:lnSpc>
                <a:spcPct val="90000"/>
              </a:lnSpc>
            </a:pPr>
            <a:r>
              <a:rPr lang="zh-CN" altLang="en-US" sz="2400" b="1" dirty="0" smtClean="0">
                <a:latin typeface="+mj-ea"/>
                <a:ea typeface="+mj-ea"/>
              </a:rPr>
              <a:t>包括时间局部性和程序的空间局部性</a:t>
            </a:r>
          </a:p>
          <a:p>
            <a:pPr>
              <a:lnSpc>
                <a:spcPct val="90000"/>
              </a:lnSpc>
            </a:pPr>
            <a:r>
              <a:rPr lang="zh-CN" altLang="en-US" sz="2400" b="1" dirty="0" smtClean="0">
                <a:latin typeface="+mj-ea"/>
                <a:ea typeface="+mj-ea"/>
              </a:rPr>
              <a:t>程序的时间局部性</a:t>
            </a:r>
          </a:p>
          <a:p>
            <a:pPr lvl="1">
              <a:lnSpc>
                <a:spcPct val="90000"/>
              </a:lnSpc>
            </a:pPr>
            <a:r>
              <a:rPr lang="zh-CN" altLang="en-US" sz="2400" b="1" dirty="0" smtClean="0">
                <a:latin typeface="+mj-ea"/>
                <a:ea typeface="+mj-ea"/>
              </a:rPr>
              <a:t>程序即将用到的信息很可能就是目前正在使用的信息</a:t>
            </a:r>
          </a:p>
          <a:p>
            <a:pPr>
              <a:lnSpc>
                <a:spcPct val="90000"/>
              </a:lnSpc>
            </a:pPr>
            <a:r>
              <a:rPr lang="zh-CN" altLang="en-US" sz="2400" b="1" dirty="0" smtClean="0">
                <a:latin typeface="+mj-ea"/>
                <a:ea typeface="+mj-ea"/>
              </a:rPr>
              <a:t>程序的空间局部性</a:t>
            </a:r>
          </a:p>
          <a:p>
            <a:pPr lvl="1">
              <a:lnSpc>
                <a:spcPct val="90000"/>
              </a:lnSpc>
            </a:pPr>
            <a:r>
              <a:rPr lang="zh-CN" altLang="en-US" sz="2400" b="1" dirty="0" smtClean="0">
                <a:latin typeface="+mj-ea"/>
                <a:ea typeface="+mj-ea"/>
              </a:rPr>
              <a:t>程序即将用到的信息很可能与目前正在使用的信息在空间上相邻或者临近 </a:t>
            </a:r>
          </a:p>
          <a:p>
            <a:pPr>
              <a:lnSpc>
                <a:spcPct val="90000"/>
              </a:lnSpc>
            </a:pPr>
            <a:r>
              <a:rPr lang="zh-CN" altLang="en-US" sz="2400" b="1" dirty="0" smtClean="0">
                <a:latin typeface="+mj-ea"/>
                <a:ea typeface="+mj-ea"/>
              </a:rPr>
              <a:t>其他局部性</a:t>
            </a:r>
          </a:p>
          <a:p>
            <a:pPr lvl="1">
              <a:lnSpc>
                <a:spcPct val="90000"/>
              </a:lnSpc>
            </a:pPr>
            <a:r>
              <a:rPr lang="zh-CN" altLang="en-US" sz="2400" b="1" dirty="0" smtClean="0">
                <a:latin typeface="+mj-ea"/>
                <a:ea typeface="+mj-ea"/>
              </a:rPr>
              <a:t>生产</a:t>
            </a:r>
            <a:r>
              <a:rPr lang="en-US" altLang="zh-CN" sz="2400" b="1" dirty="0" smtClean="0">
                <a:latin typeface="+mj-ea"/>
                <a:ea typeface="+mj-ea"/>
              </a:rPr>
              <a:t>-</a:t>
            </a:r>
            <a:r>
              <a:rPr lang="zh-CN" altLang="en-US" sz="2400" b="1" dirty="0" smtClean="0">
                <a:latin typeface="+mj-ea"/>
                <a:ea typeface="+mj-ea"/>
              </a:rPr>
              <a:t>消费局部性</a:t>
            </a: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descr="Rectangle: Click to edit Master text styles&#10;Second level&#10;Third level&#10;Fourth level&#10;Fifth level"/>
          <p:cNvSpPr>
            <a:spLocks noGrp="1" noChangeArrowheads="1"/>
          </p:cNvSpPr>
          <p:nvPr>
            <p:ph type="body" idx="1"/>
          </p:nvPr>
        </p:nvSpPr>
        <p:spPr>
          <a:xfrm>
            <a:off x="251520" y="1089948"/>
            <a:ext cx="8674993" cy="5761037"/>
          </a:xfrm>
        </p:spPr>
        <p:txBody>
          <a:bodyPr>
            <a:noAutofit/>
          </a:bodyPr>
          <a:lstStyle/>
          <a:p>
            <a:pPr marL="1085850" lvl="1" indent="-457200" eaLnBrk="1" hangingPunct="1">
              <a:lnSpc>
                <a:spcPct val="110000"/>
              </a:lnSpc>
              <a:buFont typeface="Arial" panose="020B0604020202020204" pitchFamily="34" charset="0"/>
              <a:buChar char="•"/>
            </a:pPr>
            <a:r>
              <a:rPr lang="zh-CN" altLang="en-US" sz="2600" b="1" dirty="0">
                <a:latin typeface="+mj-ea"/>
                <a:ea typeface="+mj-ea"/>
              </a:rPr>
              <a:t>执行一个程序所需的</a:t>
            </a:r>
            <a:r>
              <a:rPr lang="en-US" altLang="zh-CN" sz="2600" b="1" dirty="0">
                <a:latin typeface="+mj-ea"/>
                <a:ea typeface="+mj-ea"/>
              </a:rPr>
              <a:t>CPU</a:t>
            </a:r>
            <a:r>
              <a:rPr lang="zh-CN" altLang="en-US" sz="2600" b="1" dirty="0">
                <a:latin typeface="+mj-ea"/>
                <a:ea typeface="+mj-ea"/>
              </a:rPr>
              <a:t>时间</a:t>
            </a:r>
          </a:p>
          <a:p>
            <a:pPr marL="1085850" lvl="1" indent="-457200" eaLnBrk="1" hangingPunct="1">
              <a:lnSpc>
                <a:spcPct val="110000"/>
              </a:lnSpc>
              <a:buFont typeface="Wingdings" panose="05000000000000000000" pitchFamily="2" charset="2"/>
              <a:buNone/>
            </a:pPr>
            <a:r>
              <a:rPr lang="en-US" altLang="zh-CN" sz="2400" b="1" dirty="0" smtClean="0">
                <a:latin typeface="+mj-ea"/>
                <a:ea typeface="+mj-ea"/>
              </a:rPr>
              <a:t>   CPU</a:t>
            </a:r>
            <a:r>
              <a:rPr lang="zh-CN" altLang="en-US" sz="2400" b="1" dirty="0">
                <a:latin typeface="+mj-ea"/>
                <a:ea typeface="+mj-ea"/>
              </a:rPr>
              <a:t>时间 </a:t>
            </a:r>
            <a:r>
              <a:rPr lang="en-US" altLang="zh-CN" sz="2400" b="1" dirty="0">
                <a:latin typeface="+mj-ea"/>
                <a:ea typeface="+mj-ea"/>
              </a:rPr>
              <a:t>= </a:t>
            </a:r>
            <a:r>
              <a:rPr lang="zh-CN" altLang="en-US" sz="2400" b="1" dirty="0">
                <a:latin typeface="+mj-ea"/>
                <a:ea typeface="+mj-ea"/>
              </a:rPr>
              <a:t>执行程序所需的时钟周期数</a:t>
            </a:r>
            <a:r>
              <a:rPr lang="en-US" altLang="zh-CN" sz="2400" b="1" dirty="0">
                <a:latin typeface="+mj-ea"/>
                <a:ea typeface="+mj-ea"/>
              </a:rPr>
              <a:t>×</a:t>
            </a:r>
            <a:r>
              <a:rPr lang="zh-CN" altLang="en-US" sz="2400" b="1" dirty="0">
                <a:latin typeface="+mj-ea"/>
                <a:ea typeface="+mj-ea"/>
              </a:rPr>
              <a:t>时钟周期时间</a:t>
            </a:r>
          </a:p>
          <a:p>
            <a:pPr marL="1085850" lvl="1" indent="-457200" eaLnBrk="1" hangingPunct="1">
              <a:lnSpc>
                <a:spcPct val="110000"/>
              </a:lnSpc>
              <a:buFont typeface="Wingdings" panose="05000000000000000000" pitchFamily="2" charset="2"/>
              <a:buNone/>
            </a:pPr>
            <a:r>
              <a:rPr lang="zh-CN" altLang="en-US" sz="2400" b="1" dirty="0" smtClean="0">
                <a:latin typeface="+mj-ea"/>
                <a:ea typeface="+mj-ea"/>
              </a:rPr>
              <a:t>   其中</a:t>
            </a:r>
            <a:r>
              <a:rPr lang="zh-CN" altLang="en-US" sz="2400" b="1" dirty="0">
                <a:latin typeface="+mj-ea"/>
                <a:ea typeface="+mj-ea"/>
              </a:rPr>
              <a:t>：时钟周期时间是系统时钟频率的倒数。</a:t>
            </a:r>
          </a:p>
          <a:p>
            <a:pPr marL="1080135" lvl="1" indent="-457200" eaLnBrk="1" hangingPunct="1">
              <a:lnSpc>
                <a:spcPct val="110000"/>
              </a:lnSpc>
              <a:buFont typeface="Arial" panose="020B0604020202020204" pitchFamily="34" charset="0"/>
              <a:buChar char="•"/>
            </a:pPr>
            <a:r>
              <a:rPr lang="zh-CN" altLang="en-US" sz="2400" b="1" dirty="0">
                <a:latin typeface="+mj-ea"/>
                <a:ea typeface="+mj-ea"/>
              </a:rPr>
              <a:t>每条指令执行的平均时钟周期数</a:t>
            </a:r>
            <a:r>
              <a:rPr lang="en-US" altLang="zh-CN" sz="2400" b="1" dirty="0" smtClean="0">
                <a:latin typeface="+mj-ea"/>
                <a:ea typeface="+mj-ea"/>
              </a:rPr>
              <a:t>CPI</a:t>
            </a:r>
            <a:endParaRPr lang="en-US" altLang="zh-CN" sz="2600" b="1" dirty="0" smtClean="0">
              <a:latin typeface="+mj-ea"/>
              <a:ea typeface="+mj-ea"/>
            </a:endParaRPr>
          </a:p>
          <a:p>
            <a:pPr marL="1080135" lvl="1" indent="-457200" eaLnBrk="1" hangingPunct="1">
              <a:lnSpc>
                <a:spcPct val="110000"/>
              </a:lnSpc>
              <a:buNone/>
            </a:pPr>
            <a:r>
              <a:rPr lang="zh-CN" altLang="en-US" sz="2600" b="1" dirty="0" smtClean="0">
                <a:latin typeface="+mj-ea"/>
                <a:ea typeface="+mj-ea"/>
              </a:rPr>
              <a:t>   </a:t>
            </a:r>
            <a:r>
              <a:rPr lang="en-US" altLang="zh-CN" sz="2400" b="1" dirty="0" smtClean="0">
                <a:latin typeface="+mj-ea"/>
                <a:ea typeface="+mj-ea"/>
              </a:rPr>
              <a:t>CPI </a:t>
            </a:r>
            <a:r>
              <a:rPr lang="en-US" altLang="zh-CN" sz="2400" b="1" dirty="0">
                <a:latin typeface="+mj-ea"/>
                <a:ea typeface="+mj-ea"/>
              </a:rPr>
              <a:t>= </a:t>
            </a:r>
            <a:r>
              <a:rPr lang="zh-CN" altLang="en-US" sz="2400" b="1" dirty="0">
                <a:latin typeface="+mj-ea"/>
                <a:ea typeface="+mj-ea"/>
              </a:rPr>
              <a:t>执行程序所需的时钟周期数／</a:t>
            </a:r>
            <a:r>
              <a:rPr lang="en-US" altLang="zh-CN" sz="2400" b="1" dirty="0" smtClean="0">
                <a:latin typeface="+mj-ea"/>
                <a:ea typeface="+mj-ea"/>
              </a:rPr>
              <a:t>IC</a:t>
            </a:r>
          </a:p>
          <a:p>
            <a:pPr marL="628650" lvl="1" indent="0" eaLnBrk="1" hangingPunct="1">
              <a:lnSpc>
                <a:spcPct val="110000"/>
              </a:lnSpc>
              <a:buNone/>
            </a:pPr>
            <a:r>
              <a:rPr lang="en-US" altLang="zh-CN" sz="2400" b="1" dirty="0">
                <a:latin typeface="+mj-ea"/>
                <a:ea typeface="+mj-ea"/>
              </a:rPr>
              <a:t> </a:t>
            </a:r>
            <a:r>
              <a:rPr lang="en-US" altLang="zh-CN" sz="2400" b="1" dirty="0" smtClean="0">
                <a:latin typeface="+mj-ea"/>
                <a:ea typeface="+mj-ea"/>
              </a:rPr>
              <a:t>  IC</a:t>
            </a:r>
            <a:r>
              <a:rPr lang="zh-CN" altLang="en-US" sz="2400" b="1" dirty="0">
                <a:latin typeface="+mj-ea"/>
                <a:ea typeface="+mj-ea"/>
              </a:rPr>
              <a:t>：所执行的指令条数</a:t>
            </a:r>
          </a:p>
          <a:p>
            <a:pPr marL="1085850" lvl="1" indent="-457200" eaLnBrk="1" hangingPunct="1">
              <a:lnSpc>
                <a:spcPct val="110000"/>
              </a:lnSpc>
              <a:buFont typeface="Arial" panose="020B0604020202020204" pitchFamily="34" charset="0"/>
              <a:buChar char="•"/>
            </a:pPr>
            <a:r>
              <a:rPr lang="zh-CN" altLang="en-US" sz="2600" b="1" dirty="0">
                <a:latin typeface="+mj-ea"/>
                <a:ea typeface="+mj-ea"/>
              </a:rPr>
              <a:t>程序执行的</a:t>
            </a:r>
            <a:r>
              <a:rPr lang="en-US" altLang="zh-CN" sz="2600" b="1" dirty="0">
                <a:latin typeface="+mj-ea"/>
                <a:ea typeface="+mj-ea"/>
              </a:rPr>
              <a:t>CPU</a:t>
            </a:r>
            <a:r>
              <a:rPr lang="zh-CN" altLang="en-US" sz="2600" b="1" dirty="0">
                <a:latin typeface="+mj-ea"/>
                <a:ea typeface="+mj-ea"/>
              </a:rPr>
              <a:t>时间可以写成</a:t>
            </a:r>
          </a:p>
          <a:p>
            <a:pPr marL="628650" lvl="1" indent="0" eaLnBrk="1" hangingPunct="1">
              <a:lnSpc>
                <a:spcPct val="110000"/>
              </a:lnSpc>
              <a:buNone/>
            </a:pPr>
            <a:r>
              <a:rPr lang="zh-CN" altLang="en-US" sz="2400" b="1" dirty="0">
                <a:latin typeface="+mj-ea"/>
                <a:ea typeface="+mj-ea"/>
              </a:rPr>
              <a:t>   </a:t>
            </a:r>
            <a:r>
              <a:rPr lang="en-US" altLang="zh-CN" sz="2400" b="1" dirty="0" smtClean="0">
                <a:latin typeface="+mj-ea"/>
                <a:ea typeface="+mj-ea"/>
              </a:rPr>
              <a:t>CPU</a:t>
            </a:r>
            <a:r>
              <a:rPr lang="zh-CN" altLang="en-US" sz="2400" b="1" dirty="0">
                <a:latin typeface="+mj-ea"/>
                <a:ea typeface="+mj-ea"/>
              </a:rPr>
              <a:t>时间 </a:t>
            </a:r>
            <a:r>
              <a:rPr lang="en-US" altLang="zh-CN" sz="2400" b="1" dirty="0">
                <a:latin typeface="+mj-ea"/>
                <a:ea typeface="+mj-ea"/>
              </a:rPr>
              <a:t>= IC ×CPI ×</a:t>
            </a:r>
            <a:r>
              <a:rPr lang="zh-CN" altLang="en-US" sz="2400" b="1" dirty="0">
                <a:latin typeface="+mj-ea"/>
                <a:ea typeface="+mj-ea"/>
              </a:rPr>
              <a:t>时钟周期时间 </a:t>
            </a:r>
            <a:endParaRPr lang="en-US" altLang="zh-CN" sz="2400" b="1" dirty="0" smtClean="0">
              <a:latin typeface="+mj-ea"/>
              <a:ea typeface="+mj-ea"/>
            </a:endParaRPr>
          </a:p>
          <a:p>
            <a:pPr marL="628650" lvl="1" indent="0">
              <a:lnSpc>
                <a:spcPct val="110000"/>
              </a:lnSpc>
              <a:buNone/>
            </a:pPr>
            <a:r>
              <a:rPr lang="zh-CN" altLang="en-US" sz="2400" b="1" dirty="0" smtClean="0">
                <a:latin typeface="+mj-ea"/>
                <a:ea typeface="+mj-ea"/>
              </a:rPr>
              <a:t>   时钟</a:t>
            </a:r>
            <a:r>
              <a:rPr lang="zh-CN" altLang="en-US" sz="2400" b="1" dirty="0">
                <a:latin typeface="+mj-ea"/>
                <a:ea typeface="+mj-ea"/>
              </a:rPr>
              <a:t>周期时间：取决于硬件实现技术和计算机组</a:t>
            </a:r>
            <a:r>
              <a:rPr lang="zh-CN" altLang="en-US" sz="2400" b="1" dirty="0" smtClean="0">
                <a:latin typeface="+mj-ea"/>
                <a:ea typeface="+mj-ea"/>
              </a:rPr>
              <a:t>成</a:t>
            </a:r>
            <a:endParaRPr lang="en-US" altLang="zh-CN" sz="2400" b="1" dirty="0">
              <a:latin typeface="+mj-ea"/>
              <a:ea typeface="+mj-ea"/>
            </a:endParaRPr>
          </a:p>
          <a:p>
            <a:pPr marL="628650" lvl="1" indent="0">
              <a:lnSpc>
                <a:spcPct val="110000"/>
              </a:lnSpc>
              <a:buNone/>
            </a:pPr>
            <a:r>
              <a:rPr lang="en-US" altLang="zh-CN" sz="2400" b="1" dirty="0" smtClean="0">
                <a:latin typeface="+mj-ea"/>
                <a:ea typeface="+mj-ea"/>
              </a:rPr>
              <a:t>   CPI</a:t>
            </a:r>
            <a:r>
              <a:rPr lang="zh-CN" altLang="en-US" sz="2400" b="1" dirty="0">
                <a:latin typeface="+mj-ea"/>
                <a:ea typeface="+mj-ea"/>
              </a:rPr>
              <a:t>：取决于计算机组成和指令系统的结构；</a:t>
            </a:r>
          </a:p>
          <a:p>
            <a:pPr marL="628650" lvl="1" indent="0" eaLnBrk="1" hangingPunct="1">
              <a:lnSpc>
                <a:spcPct val="110000"/>
              </a:lnSpc>
              <a:buNone/>
            </a:pPr>
            <a:r>
              <a:rPr lang="zh-CN" altLang="en-US" sz="2400" b="1" dirty="0" smtClean="0">
                <a:latin typeface="+mj-ea"/>
                <a:ea typeface="+mj-ea"/>
              </a:rPr>
              <a:t>   </a:t>
            </a:r>
            <a:r>
              <a:rPr lang="en-US" altLang="zh-CN" sz="2400" b="1" dirty="0" smtClean="0">
                <a:latin typeface="+mj-ea"/>
                <a:ea typeface="+mj-ea"/>
              </a:rPr>
              <a:t>IC</a:t>
            </a:r>
            <a:r>
              <a:rPr lang="zh-CN" altLang="en-US" sz="2400" b="1" dirty="0">
                <a:latin typeface="+mj-ea"/>
                <a:ea typeface="+mj-ea"/>
              </a:rPr>
              <a:t>：取决于指令系统的结构和编译技术</a:t>
            </a:r>
          </a:p>
        </p:txBody>
      </p:sp>
      <p:sp>
        <p:nvSpPr>
          <p:cNvPr id="4" name="Rectangle 28"/>
          <p:cNvSpPr>
            <a:spLocks noGrp="1" noChangeArrowheads="1"/>
          </p:cNvSpPr>
          <p:nvPr>
            <p:ph type="title" idx="4294967295"/>
          </p:nvPr>
        </p:nvSpPr>
        <p:spPr>
          <a:xfrm>
            <a:off x="457200" y="-27384"/>
            <a:ext cx="8229600" cy="1143000"/>
          </a:xfrm>
        </p:spPr>
        <p:txBody>
          <a:bodyPr>
            <a:normAutofit/>
          </a:bodyPr>
          <a:lstStyle/>
          <a:p>
            <a:r>
              <a:rPr kumimoji="1" lang="en-US" altLang="zh-CN" sz="3600" b="1" dirty="0">
                <a:latin typeface="+mj-ea"/>
                <a:cs typeface="+mn-cs"/>
              </a:rPr>
              <a:t>CPU</a:t>
            </a:r>
            <a:r>
              <a:rPr kumimoji="1" lang="zh-CN" altLang="en-US" sz="3600" b="1" dirty="0">
                <a:latin typeface="+mj-ea"/>
                <a:cs typeface="+mn-cs"/>
              </a:rPr>
              <a:t>性能公式</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3"/>
          <p:cNvSpPr>
            <a:spLocks noGrp="1" noChangeArrowheads="1"/>
          </p:cNvSpPr>
          <p:nvPr>
            <p:ph type="title" idx="4294967295"/>
          </p:nvPr>
        </p:nvSpPr>
        <p:spPr>
          <a:xfrm>
            <a:off x="457200" y="116632"/>
            <a:ext cx="8229600" cy="1143000"/>
          </a:xfrm>
        </p:spPr>
        <p:txBody>
          <a:bodyPr>
            <a:normAutofit/>
          </a:bodyPr>
          <a:lstStyle/>
          <a:p>
            <a:pPr eaLnBrk="1" hangingPunct="1"/>
            <a:r>
              <a:rPr kumimoji="1" lang="en-US" altLang="zh-CN" sz="3600" b="1" dirty="0">
                <a:latin typeface="+mj-ea"/>
                <a:cs typeface="+mn-cs"/>
              </a:rPr>
              <a:t>CPU</a:t>
            </a:r>
            <a:r>
              <a:rPr kumimoji="1" lang="zh-CN" altLang="en-US" sz="3600" b="1" dirty="0">
                <a:latin typeface="+mj-ea"/>
                <a:cs typeface="+mn-cs"/>
              </a:rPr>
              <a:t>性能公式</a:t>
            </a:r>
          </a:p>
        </p:txBody>
      </p:sp>
      <p:sp>
        <p:nvSpPr>
          <p:cNvPr id="2053" name="Rectangle 24"/>
          <p:cNvSpPr>
            <a:spLocks noGrp="1" noChangeArrowheads="1"/>
          </p:cNvSpPr>
          <p:nvPr>
            <p:ph type="body" idx="4294967295"/>
          </p:nvPr>
        </p:nvSpPr>
        <p:spPr>
          <a:xfrm>
            <a:off x="539750" y="1052513"/>
            <a:ext cx="8001000" cy="4613275"/>
          </a:xfrm>
          <a:noFill/>
        </p:spPr>
        <p:txBody>
          <a:bodyPr/>
          <a:lstStyle/>
          <a:p>
            <a:pPr eaLnBrk="1" hangingPunct="1">
              <a:lnSpc>
                <a:spcPct val="150000"/>
              </a:lnSpc>
            </a:pPr>
            <a:r>
              <a:rPr lang="zh-CN" altLang="en-US" sz="2600" dirty="0" smtClean="0">
                <a:latin typeface="Verdana" panose="020B0604030504040204" pitchFamily="34" charset="0"/>
                <a:ea typeface="华文中宋" panose="02010600040101010101" pitchFamily="2" charset="-122"/>
              </a:rPr>
              <a:t>假设计算机系统有</a:t>
            </a:r>
            <a:r>
              <a:rPr lang="en-US" altLang="zh-CN" sz="2600" i="1" dirty="0" smtClean="0">
                <a:latin typeface="Verdana" panose="020B0604030504040204" pitchFamily="34" charset="0"/>
                <a:ea typeface="华文中宋" panose="02010600040101010101" pitchFamily="2" charset="-122"/>
              </a:rPr>
              <a:t>n </a:t>
            </a:r>
            <a:r>
              <a:rPr lang="zh-CN" altLang="en-US" sz="2600" dirty="0" smtClean="0">
                <a:latin typeface="Verdana" panose="020B0604030504040204" pitchFamily="34" charset="0"/>
                <a:ea typeface="华文中宋" panose="02010600040101010101" pitchFamily="2" charset="-122"/>
              </a:rPr>
              <a:t>种指令，其中第</a:t>
            </a:r>
            <a:r>
              <a:rPr lang="en-US" altLang="zh-CN" sz="2600" i="1" dirty="0" smtClean="0">
                <a:latin typeface="Verdana" panose="020B0604030504040204" pitchFamily="34" charset="0"/>
                <a:ea typeface="华文中宋" panose="02010600040101010101" pitchFamily="2" charset="-122"/>
              </a:rPr>
              <a:t>i </a:t>
            </a:r>
            <a:r>
              <a:rPr lang="zh-CN" altLang="en-US" sz="2600" dirty="0" smtClean="0">
                <a:latin typeface="Verdana" panose="020B0604030504040204" pitchFamily="34" charset="0"/>
                <a:ea typeface="华文中宋" panose="02010600040101010101" pitchFamily="2" charset="-122"/>
              </a:rPr>
              <a:t>种指令的处理时间为</a:t>
            </a:r>
            <a:r>
              <a:rPr lang="en-US" altLang="zh-CN" sz="2600" i="1" dirty="0" err="1" smtClean="0">
                <a:latin typeface="Verdana" panose="020B0604030504040204" pitchFamily="34" charset="0"/>
                <a:ea typeface="华文中宋" panose="02010600040101010101" pitchFamily="2" charset="-122"/>
              </a:rPr>
              <a:t>CPI</a:t>
            </a:r>
            <a:r>
              <a:rPr lang="en-US" altLang="zh-CN" sz="2600" i="1" baseline="-25000" dirty="0" err="1" smtClean="0">
                <a:latin typeface="Verdana" panose="020B0604030504040204" pitchFamily="34" charset="0"/>
                <a:ea typeface="华文中宋" panose="02010600040101010101" pitchFamily="2" charset="-122"/>
              </a:rPr>
              <a:t>i</a:t>
            </a:r>
            <a:r>
              <a:rPr lang="en-US" altLang="zh-CN" sz="2600" i="1" baseline="-25000" dirty="0" smtClean="0">
                <a:latin typeface="Verdana" panose="020B0604030504040204" pitchFamily="34" charset="0"/>
                <a:ea typeface="华文中宋" panose="02010600040101010101" pitchFamily="2" charset="-122"/>
              </a:rPr>
              <a:t> </a:t>
            </a:r>
            <a:r>
              <a:rPr lang="zh-CN" altLang="en-US" sz="2600" dirty="0" smtClean="0">
                <a:latin typeface="Verdana" panose="020B0604030504040204" pitchFamily="34" charset="0"/>
                <a:ea typeface="华文中宋" panose="02010600040101010101" pitchFamily="2" charset="-122"/>
              </a:rPr>
              <a:t>，在程序中第</a:t>
            </a:r>
            <a:r>
              <a:rPr lang="en-US" altLang="zh-CN" sz="2600" i="1" dirty="0" smtClean="0">
                <a:latin typeface="Verdana" panose="020B0604030504040204" pitchFamily="34" charset="0"/>
                <a:ea typeface="华文中宋" panose="02010600040101010101" pitchFamily="2" charset="-122"/>
              </a:rPr>
              <a:t>i </a:t>
            </a:r>
            <a:r>
              <a:rPr lang="zh-CN" altLang="en-US" sz="2600" dirty="0" smtClean="0">
                <a:latin typeface="Verdana" panose="020B0604030504040204" pitchFamily="34" charset="0"/>
                <a:ea typeface="华文中宋" panose="02010600040101010101" pitchFamily="2" charset="-122"/>
              </a:rPr>
              <a:t>种指令出现的次数为</a:t>
            </a:r>
            <a:r>
              <a:rPr lang="en-US" altLang="zh-CN" sz="2600" i="1" dirty="0" err="1" smtClean="0">
                <a:latin typeface="Verdana" panose="020B0604030504040204" pitchFamily="34" charset="0"/>
                <a:ea typeface="华文中宋" panose="02010600040101010101" pitchFamily="2" charset="-122"/>
              </a:rPr>
              <a:t>IC</a:t>
            </a:r>
            <a:r>
              <a:rPr lang="en-US" altLang="zh-CN" sz="2600" i="1" baseline="-25000" dirty="0" err="1" smtClean="0">
                <a:latin typeface="Verdana" panose="020B0604030504040204" pitchFamily="34" charset="0"/>
                <a:ea typeface="华文中宋" panose="02010600040101010101" pitchFamily="2" charset="-122"/>
              </a:rPr>
              <a:t>i</a:t>
            </a:r>
            <a:r>
              <a:rPr lang="en-US" altLang="zh-CN" sz="2600" i="1" baseline="-25000" dirty="0" smtClean="0">
                <a:latin typeface="Verdana" panose="020B0604030504040204" pitchFamily="34" charset="0"/>
                <a:ea typeface="华文中宋" panose="02010600040101010101" pitchFamily="2" charset="-122"/>
              </a:rPr>
              <a:t> </a:t>
            </a:r>
            <a:r>
              <a:rPr lang="zh-CN" altLang="en-US" sz="2600" dirty="0" smtClean="0">
                <a:latin typeface="Verdana" panose="020B0604030504040204" pitchFamily="34" charset="0"/>
                <a:ea typeface="华文中宋" panose="02010600040101010101" pitchFamily="2" charset="-122"/>
              </a:rPr>
              <a:t>。</a:t>
            </a:r>
          </a:p>
        </p:txBody>
      </p:sp>
      <p:graphicFrame>
        <p:nvGraphicFramePr>
          <p:cNvPr id="174097" name="Object 17"/>
          <p:cNvGraphicFramePr>
            <a:graphicFrameLocks noGrp="1" noChangeAspect="1"/>
          </p:cNvGraphicFramePr>
          <p:nvPr>
            <p:ph sz="quarter" idx="4294967295"/>
          </p:nvPr>
        </p:nvGraphicFramePr>
        <p:xfrm>
          <a:off x="2411760" y="2636912"/>
          <a:ext cx="4537075" cy="1116905"/>
        </p:xfrm>
        <a:graphic>
          <a:graphicData uri="http://schemas.openxmlformats.org/presentationml/2006/ole">
            <mc:AlternateContent xmlns:mc="http://schemas.openxmlformats.org/markup-compatibility/2006">
              <mc:Choice xmlns:v="urn:schemas-microsoft-com:vml" Requires="v">
                <p:oleObj spid="_x0000_s10343" name="Microsoft 公式 3.0" r:id="rId4" imgW="1739900" imgH="508000" progId="Equation.3">
                  <p:embed/>
                </p:oleObj>
              </mc:Choice>
              <mc:Fallback>
                <p:oleObj name="Microsoft 公式 3.0" r:id="rId4" imgW="1739900" imgH="508000" progId="Equation.3">
                  <p:embed/>
                  <p:pic>
                    <p:nvPicPr>
                      <p:cNvPr id="0" name="图片 1027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760" y="2636912"/>
                        <a:ext cx="4537075" cy="1116905"/>
                      </a:xfrm>
                      <a:prstGeom prst="rect">
                        <a:avLst/>
                      </a:prstGeom>
                      <a:noFill/>
                      <a:ln>
                        <a:noFill/>
                      </a:ln>
                      <a:effectLst/>
                    </p:spPr>
                  </p:pic>
                </p:oleObj>
              </mc:Fallback>
            </mc:AlternateContent>
          </a:graphicData>
        </a:graphic>
      </p:graphicFrame>
      <p:graphicFrame>
        <p:nvGraphicFramePr>
          <p:cNvPr id="2" name="对象 1"/>
          <p:cNvGraphicFramePr>
            <a:graphicFrameLocks noGrp="1" noChangeAspect="1"/>
          </p:cNvGraphicFramePr>
          <p:nvPr/>
        </p:nvGraphicFramePr>
        <p:xfrm>
          <a:off x="2483768" y="4221088"/>
          <a:ext cx="4287838" cy="1139825"/>
        </p:xfrm>
        <a:graphic>
          <a:graphicData uri="http://schemas.openxmlformats.org/presentationml/2006/ole">
            <mc:AlternateContent xmlns:mc="http://schemas.openxmlformats.org/markup-compatibility/2006">
              <mc:Choice xmlns:v="urn:schemas-microsoft-com:vml" Requires="v">
                <p:oleObj spid="_x0000_s10344" name="Microsoft 公式 3.0" r:id="rId6" imgW="1701800" imgH="508000" progId="Equation.3">
                  <p:embed/>
                </p:oleObj>
              </mc:Choice>
              <mc:Fallback>
                <p:oleObj name="Microsoft 公式 3.0" r:id="rId6" imgW="1701800" imgH="508000" progId="Equation.3">
                  <p:embed/>
                  <p:pic>
                    <p:nvPicPr>
                      <p:cNvPr id="0" name="Object 17"/>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3768" y="4221088"/>
                        <a:ext cx="4287838"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 name="Group 20"/>
          <p:cNvGrpSpPr/>
          <p:nvPr/>
        </p:nvGrpSpPr>
        <p:grpSpPr bwMode="auto">
          <a:xfrm>
            <a:off x="683568" y="5589244"/>
            <a:ext cx="8029575" cy="585788"/>
            <a:chOff x="362" y="2990"/>
            <a:chExt cx="5058" cy="369"/>
          </a:xfrm>
        </p:grpSpPr>
        <p:sp>
          <p:nvSpPr>
            <p:cNvPr id="8" name="Text Box 7"/>
            <p:cNvSpPr txBox="1">
              <a:spLocks noChangeArrowheads="1"/>
            </p:cNvSpPr>
            <p:nvPr/>
          </p:nvSpPr>
          <p:spPr bwMode="auto">
            <a:xfrm>
              <a:off x="362" y="2990"/>
              <a:ext cx="5058" cy="361"/>
            </a:xfrm>
            <a:prstGeom prst="rect">
              <a:avLst/>
            </a:prstGeom>
            <a:noFill/>
            <a:ln>
              <a:noFill/>
            </a:ln>
            <a:effectLst/>
          </p:spPr>
          <p:txBody>
            <a:bodyPr>
              <a:spAutoFit/>
            </a:bodyPr>
            <a:lstStyle/>
            <a:p>
              <a:pPr>
                <a:lnSpc>
                  <a:spcPct val="130000"/>
                </a:lnSpc>
                <a:spcBef>
                  <a:spcPct val="50000"/>
                </a:spcBef>
                <a:defRPr/>
              </a:pPr>
              <a:r>
                <a:rPr kumimoji="1" lang="zh-CN" altLang="en-US" sz="2400" b="1" dirty="0">
                  <a:effectLst>
                    <a:outerShdw blurRad="38100" dist="38100" dir="2700000" algn="tl">
                      <a:srgbClr val="C0C0C0"/>
                    </a:outerShdw>
                  </a:effectLst>
                  <a:latin typeface="华文中宋" panose="02010600040101010101" pitchFamily="2" charset="-122"/>
                  <a:ea typeface="华文中宋" panose="02010600040101010101" pitchFamily="2" charset="-122"/>
                </a:rPr>
                <a:t>其中：            </a:t>
              </a:r>
              <a:r>
                <a:rPr kumimoji="1" lang="zh-CN" altLang="en-US" sz="2400" b="1" dirty="0" smtClean="0">
                  <a:effectLst>
                    <a:outerShdw blurRad="38100" dist="38100" dir="2700000" algn="tl">
                      <a:srgbClr val="C0C0C0"/>
                    </a:outerShdw>
                  </a:effectLst>
                  <a:latin typeface="华文中宋" panose="02010600040101010101" pitchFamily="2" charset="-122"/>
                  <a:ea typeface="华文中宋" panose="02010600040101010101" pitchFamily="2" charset="-122"/>
                </a:rPr>
                <a:t>    反映</a:t>
              </a:r>
              <a:r>
                <a:rPr kumimoji="1" lang="zh-CN" altLang="en-US" sz="2400" b="1" dirty="0">
                  <a:effectLst>
                    <a:outerShdw blurRad="38100" dist="38100" dir="2700000" algn="tl">
                      <a:srgbClr val="C0C0C0"/>
                    </a:outerShdw>
                  </a:effectLst>
                  <a:latin typeface="华文中宋" panose="02010600040101010101" pitchFamily="2" charset="-122"/>
                  <a:ea typeface="华文中宋" panose="02010600040101010101" pitchFamily="2" charset="-122"/>
                </a:rPr>
                <a:t>了第</a:t>
              </a:r>
              <a:r>
                <a:rPr kumimoji="1" lang="en-US" altLang="zh-CN" sz="2400" b="1" dirty="0">
                  <a:effectLst>
                    <a:outerShdw blurRad="38100" dist="38100" dir="2700000" algn="tl">
                      <a:srgbClr val="C0C0C0"/>
                    </a:outerShdw>
                  </a:effectLst>
                  <a:latin typeface="华文中宋" panose="02010600040101010101" pitchFamily="2" charset="-122"/>
                  <a:ea typeface="华文中宋" panose="02010600040101010101" pitchFamily="2" charset="-122"/>
                </a:rPr>
                <a:t>i</a:t>
              </a:r>
              <a:r>
                <a:rPr kumimoji="1" lang="zh-CN" altLang="en-US" sz="2400" b="1" dirty="0">
                  <a:effectLst>
                    <a:outerShdw blurRad="38100" dist="38100" dir="2700000" algn="tl">
                      <a:srgbClr val="C0C0C0"/>
                    </a:outerShdw>
                  </a:effectLst>
                  <a:latin typeface="华文中宋" panose="02010600040101010101" pitchFamily="2" charset="-122"/>
                  <a:ea typeface="华文中宋" panose="02010600040101010101" pitchFamily="2" charset="-122"/>
                </a:rPr>
                <a:t>种指令在程序中所占的比例。</a:t>
              </a:r>
            </a:p>
          </p:txBody>
        </p:sp>
        <p:graphicFrame>
          <p:nvGraphicFramePr>
            <p:cNvPr id="9" name="Object 8"/>
            <p:cNvGraphicFramePr>
              <a:graphicFrameLocks noChangeAspect="1"/>
            </p:cNvGraphicFramePr>
            <p:nvPr/>
          </p:nvGraphicFramePr>
          <p:xfrm>
            <a:off x="1224" y="3035"/>
            <a:ext cx="720" cy="324"/>
          </p:xfrm>
          <a:graphic>
            <a:graphicData uri="http://schemas.openxmlformats.org/presentationml/2006/ole">
              <mc:AlternateContent xmlns:mc="http://schemas.openxmlformats.org/markup-compatibility/2006">
                <mc:Choice xmlns:v="urn:schemas-microsoft-com:vml" Requires="v">
                  <p:oleObj spid="_x0000_s10345" name="公式" r:id="rId8" imgW="508000" imgH="228600" progId="Equation.3">
                    <p:embed/>
                  </p:oleObj>
                </mc:Choice>
                <mc:Fallback>
                  <p:oleObj name="公式" r:id="rId8" imgW="508000" imgH="228600" progId="Equation.3">
                    <p:embed/>
                    <p:pic>
                      <p:nvPicPr>
                        <p:cNvPr id="0" name="图片 1027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24" y="3035"/>
                          <a:ext cx="720" cy="324"/>
                        </a:xfrm>
                        <a:prstGeom prst="rect">
                          <a:avLst/>
                        </a:prstGeom>
                        <a:noFill/>
                        <a:ln>
                          <a:noFill/>
                        </a:ln>
                        <a:effectLst/>
                      </p:spPr>
                    </p:pic>
                  </p:oleObj>
                </mc:Fallback>
              </mc:AlternateContent>
            </a:graphicData>
          </a:graphic>
        </p:graphicFrame>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457200" y="188640"/>
            <a:ext cx="8229600" cy="1143000"/>
          </a:xfrm>
        </p:spPr>
        <p:txBody>
          <a:bodyPr>
            <a:normAutofit/>
          </a:bodyPr>
          <a:lstStyle/>
          <a:p>
            <a:pPr eaLnBrk="1" hangingPunct="1"/>
            <a:r>
              <a:rPr kumimoji="1" lang="en-US" altLang="zh-CN" sz="3600" b="1" dirty="0">
                <a:latin typeface="+mj-ea"/>
                <a:cs typeface="+mn-cs"/>
              </a:rPr>
              <a:t>CPU</a:t>
            </a:r>
            <a:r>
              <a:rPr kumimoji="1" lang="zh-CN" altLang="en-US" sz="3600" b="1" dirty="0">
                <a:latin typeface="+mj-ea"/>
                <a:cs typeface="+mn-cs"/>
              </a:rPr>
              <a:t>性能</a:t>
            </a:r>
            <a:r>
              <a:rPr kumimoji="1" lang="zh-CN" altLang="en-US" sz="3600" b="1" dirty="0" smtClean="0">
                <a:latin typeface="+mj-ea"/>
                <a:cs typeface="+mn-cs"/>
              </a:rPr>
              <a:t>公式</a:t>
            </a:r>
            <a:endParaRPr kumimoji="1" lang="zh-CN" altLang="en-US" sz="3600" b="1" dirty="0">
              <a:latin typeface="+mj-ea"/>
              <a:cs typeface="+mn-cs"/>
            </a:endParaRPr>
          </a:p>
        </p:txBody>
      </p:sp>
      <p:sp>
        <p:nvSpPr>
          <p:cNvPr id="178180" name="Rectangle 4"/>
          <p:cNvSpPr>
            <a:spLocks noChangeArrowheads="1"/>
          </p:cNvSpPr>
          <p:nvPr/>
        </p:nvSpPr>
        <p:spPr bwMode="auto">
          <a:xfrm>
            <a:off x="501650" y="1268413"/>
            <a:ext cx="8174038" cy="2012859"/>
          </a:xfrm>
          <a:prstGeom prst="rect">
            <a:avLst/>
          </a:prstGeom>
          <a:noFill/>
          <a:ln>
            <a:noFill/>
          </a:ln>
          <a:effectLst/>
        </p:spPr>
        <p:txBody>
          <a:bodyPr>
            <a:spAutoFit/>
          </a:bodyPr>
          <a:lstStyle/>
          <a:p>
            <a:pPr algn="just" defTabSz="762000">
              <a:lnSpc>
                <a:spcPct val="130000"/>
              </a:lnSpc>
              <a:defRPr/>
            </a:pPr>
            <a:r>
              <a:rPr kumimoji="1" lang="zh-CN" altLang="en-US" sz="2400" b="1" dirty="0">
                <a:latin typeface="+mj-ea"/>
                <a:ea typeface="+mj-ea"/>
              </a:rPr>
              <a:t>例：假设我们考虑条件分支指令的两种不同设计方法如下：</a:t>
            </a:r>
          </a:p>
          <a:p>
            <a:pPr marL="762000" lvl="1" indent="-285750" algn="just" defTabSz="762000">
              <a:lnSpc>
                <a:spcPct val="130000"/>
              </a:lnSpc>
              <a:buFontTx/>
              <a:buChar char="•"/>
              <a:defRPr/>
            </a:pPr>
            <a:r>
              <a:rPr kumimoji="1" lang="zh-CN" altLang="en-US" sz="2400" b="1" dirty="0">
                <a:latin typeface="+mj-ea"/>
                <a:ea typeface="+mj-ea"/>
              </a:rPr>
              <a:t>  </a:t>
            </a:r>
            <a:r>
              <a:rPr kumimoji="1" lang="en-US" altLang="zh-CN" sz="2400" b="1" dirty="0">
                <a:latin typeface="+mj-ea"/>
                <a:ea typeface="+mj-ea"/>
              </a:rPr>
              <a:t>CPU</a:t>
            </a:r>
            <a:r>
              <a:rPr kumimoji="1" lang="en-US" altLang="zh-CN" sz="2400" b="1" baseline="-25000" dirty="0">
                <a:latin typeface="+mj-ea"/>
                <a:ea typeface="+mj-ea"/>
              </a:rPr>
              <a:t>A</a:t>
            </a:r>
            <a:r>
              <a:rPr kumimoji="1" lang="zh-CN" altLang="en-US" sz="2400" b="1" dirty="0">
                <a:latin typeface="+mj-ea"/>
                <a:ea typeface="+mj-ea"/>
              </a:rPr>
              <a:t>：通过比较指令设置条件码，然后测试</a:t>
            </a:r>
            <a:r>
              <a:rPr kumimoji="1" lang="zh-CN" altLang="en-US" sz="2400" b="1" dirty="0" smtClean="0">
                <a:latin typeface="+mj-ea"/>
                <a:ea typeface="+mj-ea"/>
              </a:rPr>
              <a:t>条</a:t>
            </a:r>
          </a:p>
          <a:p>
            <a:pPr marL="762000" lvl="1" indent="-285750" algn="just" defTabSz="762000">
              <a:lnSpc>
                <a:spcPct val="130000"/>
              </a:lnSpc>
              <a:defRPr/>
            </a:pPr>
            <a:r>
              <a:rPr kumimoji="1" lang="zh-CN" altLang="en-US" sz="2400" b="1" dirty="0" smtClean="0">
                <a:latin typeface="+mj-ea"/>
                <a:ea typeface="+mj-ea"/>
              </a:rPr>
              <a:t>    件码进行分支。</a:t>
            </a:r>
          </a:p>
          <a:p>
            <a:pPr marL="762000" lvl="1" indent="-285750" algn="just" defTabSz="762000">
              <a:lnSpc>
                <a:spcPct val="130000"/>
              </a:lnSpc>
              <a:buFontTx/>
              <a:buChar char="•"/>
              <a:defRPr/>
            </a:pPr>
            <a:r>
              <a:rPr kumimoji="1" lang="zh-CN" altLang="en-US" sz="2400" b="1" dirty="0" smtClean="0">
                <a:latin typeface="+mj-ea"/>
                <a:ea typeface="+mj-ea"/>
              </a:rPr>
              <a:t>  </a:t>
            </a:r>
            <a:r>
              <a:rPr kumimoji="1" lang="en-US" altLang="zh-CN" sz="2400" b="1" dirty="0">
                <a:latin typeface="+mj-ea"/>
                <a:ea typeface="+mj-ea"/>
              </a:rPr>
              <a:t>CPU</a:t>
            </a:r>
            <a:r>
              <a:rPr kumimoji="1" lang="en-US" altLang="zh-CN" sz="2400" b="1" baseline="-25000" dirty="0">
                <a:latin typeface="+mj-ea"/>
                <a:ea typeface="+mj-ea"/>
              </a:rPr>
              <a:t>B</a:t>
            </a:r>
            <a:r>
              <a:rPr kumimoji="1" lang="zh-CN" altLang="en-US" sz="2400" b="1" dirty="0">
                <a:latin typeface="+mj-ea"/>
                <a:ea typeface="+mj-ea"/>
              </a:rPr>
              <a:t>：在分支指令中包括比较过程。</a:t>
            </a:r>
          </a:p>
        </p:txBody>
      </p:sp>
      <p:grpSp>
        <p:nvGrpSpPr>
          <p:cNvPr id="17412" name="Group 18"/>
          <p:cNvGrpSpPr/>
          <p:nvPr/>
        </p:nvGrpSpPr>
        <p:grpSpPr bwMode="auto">
          <a:xfrm>
            <a:off x="574675" y="3676650"/>
            <a:ext cx="8101013" cy="2057400"/>
            <a:chOff x="192" y="2232"/>
            <a:chExt cx="5436" cy="1296"/>
          </a:xfrm>
        </p:grpSpPr>
        <p:sp>
          <p:nvSpPr>
            <p:cNvPr id="17413" name="Rectangle 13"/>
            <p:cNvSpPr>
              <a:spLocks noChangeArrowheads="1"/>
            </p:cNvSpPr>
            <p:nvPr/>
          </p:nvSpPr>
          <p:spPr bwMode="auto">
            <a:xfrm>
              <a:off x="192" y="2232"/>
              <a:ext cx="5436" cy="1296"/>
            </a:xfrm>
            <a:prstGeom prst="rect">
              <a:avLst/>
            </a:prstGeom>
            <a:noFill/>
            <a:ln w="12700" cap="sq">
              <a:solidFill>
                <a:srgbClr val="3399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00"/>
            </a:p>
          </p:txBody>
        </p:sp>
        <p:grpSp>
          <p:nvGrpSpPr>
            <p:cNvPr id="17414" name="Group 15"/>
            <p:cNvGrpSpPr/>
            <p:nvPr/>
          </p:nvGrpSpPr>
          <p:grpSpPr bwMode="auto">
            <a:xfrm>
              <a:off x="912" y="2362"/>
              <a:ext cx="3792" cy="1056"/>
              <a:chOff x="912" y="2928"/>
              <a:chExt cx="3792" cy="1056"/>
            </a:xfrm>
          </p:grpSpPr>
          <p:grpSp>
            <p:nvGrpSpPr>
              <p:cNvPr id="17415" name="Group 14"/>
              <p:cNvGrpSpPr/>
              <p:nvPr/>
            </p:nvGrpSpPr>
            <p:grpSpPr bwMode="auto">
              <a:xfrm>
                <a:off x="912" y="3351"/>
                <a:ext cx="3792" cy="633"/>
                <a:chOff x="912" y="3351"/>
                <a:chExt cx="3792" cy="633"/>
              </a:xfrm>
            </p:grpSpPr>
            <p:grpSp>
              <p:nvGrpSpPr>
                <p:cNvPr id="17418" name="Group 9"/>
                <p:cNvGrpSpPr/>
                <p:nvPr/>
              </p:nvGrpSpPr>
              <p:grpSpPr bwMode="auto">
                <a:xfrm>
                  <a:off x="912" y="3351"/>
                  <a:ext cx="1584" cy="633"/>
                  <a:chOff x="432" y="3255"/>
                  <a:chExt cx="1584" cy="633"/>
                </a:xfrm>
              </p:grpSpPr>
              <p:sp>
                <p:nvSpPr>
                  <p:cNvPr id="178182" name="Text Box 6"/>
                  <p:cNvSpPr txBox="1">
                    <a:spLocks noChangeArrowheads="1"/>
                  </p:cNvSpPr>
                  <p:nvPr/>
                </p:nvSpPr>
                <p:spPr bwMode="auto">
                  <a:xfrm>
                    <a:off x="432" y="3255"/>
                    <a:ext cx="1584" cy="288"/>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dirty="0">
                        <a:effectLst>
                          <a:outerShdw blurRad="38100" dist="38100" dir="2700000" algn="tl">
                            <a:srgbClr val="FFFFFF"/>
                          </a:outerShdw>
                        </a:effectLst>
                        <a:latin typeface="Times New Roman" panose="02020603050405020304" pitchFamily="18" charset="0"/>
                        <a:ea typeface="华文中宋" panose="02010600040101010101" pitchFamily="2" charset="-122"/>
                      </a:rPr>
                      <a:t>比较指令</a:t>
                    </a:r>
                  </a:p>
                </p:txBody>
              </p:sp>
              <p:sp>
                <p:nvSpPr>
                  <p:cNvPr id="178183" name="Text Box 7"/>
                  <p:cNvSpPr txBox="1">
                    <a:spLocks noChangeArrowheads="1"/>
                  </p:cNvSpPr>
                  <p:nvPr/>
                </p:nvSpPr>
                <p:spPr bwMode="auto">
                  <a:xfrm>
                    <a:off x="432" y="3600"/>
                    <a:ext cx="1584" cy="288"/>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测试分支</a:t>
                    </a:r>
                  </a:p>
                </p:txBody>
              </p:sp>
            </p:grpSp>
            <p:sp>
              <p:nvSpPr>
                <p:cNvPr id="178184" name="Text Box 8"/>
                <p:cNvSpPr txBox="1">
                  <a:spLocks noChangeArrowheads="1"/>
                </p:cNvSpPr>
                <p:nvPr/>
              </p:nvSpPr>
              <p:spPr bwMode="auto">
                <a:xfrm>
                  <a:off x="3120" y="3351"/>
                  <a:ext cx="1584" cy="288"/>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分支指令</a:t>
                  </a:r>
                </a:p>
              </p:txBody>
            </p:sp>
          </p:grpSp>
          <p:sp>
            <p:nvSpPr>
              <p:cNvPr id="17416" name="Text Box 10"/>
              <p:cNvSpPr txBox="1">
                <a:spLocks noChangeArrowheads="1"/>
              </p:cNvSpPr>
              <p:nvPr/>
            </p:nvSpPr>
            <p:spPr bwMode="auto">
              <a:xfrm>
                <a:off x="912" y="2928"/>
                <a:ext cx="15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kumimoji="1" lang="en-US" altLang="zh-CN" sz="2800" b="1">
                    <a:solidFill>
                      <a:srgbClr val="FF0000"/>
                    </a:solidFill>
                    <a:latin typeface="Times New Roman" panose="02020603050405020304" pitchFamily="18" charset="0"/>
                    <a:ea typeface="文鼎CS大宋" charset="-122"/>
                  </a:rPr>
                  <a:t>CPU</a:t>
                </a:r>
                <a:r>
                  <a:rPr kumimoji="1" lang="en-US" altLang="zh-CN" sz="2800" b="1" baseline="-25000">
                    <a:solidFill>
                      <a:srgbClr val="FF0000"/>
                    </a:solidFill>
                    <a:latin typeface="Times New Roman" panose="02020603050405020304" pitchFamily="18" charset="0"/>
                    <a:ea typeface="文鼎CS大宋" charset="-122"/>
                  </a:rPr>
                  <a:t>A</a:t>
                </a:r>
                <a:endParaRPr kumimoji="1" lang="en-US" altLang="zh-CN" sz="2800" b="1" baseline="-25000">
                  <a:solidFill>
                    <a:srgbClr val="000066"/>
                  </a:solidFill>
                  <a:latin typeface="Times New Roman" panose="02020603050405020304" pitchFamily="18" charset="0"/>
                  <a:ea typeface="文鼎CS大宋" charset="-122"/>
                </a:endParaRPr>
              </a:p>
            </p:txBody>
          </p:sp>
          <p:sp>
            <p:nvSpPr>
              <p:cNvPr id="17417" name="Text Box 11"/>
              <p:cNvSpPr txBox="1">
                <a:spLocks noChangeArrowheads="1"/>
              </p:cNvSpPr>
              <p:nvPr/>
            </p:nvSpPr>
            <p:spPr bwMode="auto">
              <a:xfrm>
                <a:off x="3120" y="2928"/>
                <a:ext cx="15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kumimoji="1" lang="en-US" altLang="zh-CN" sz="2800" b="1">
                    <a:solidFill>
                      <a:srgbClr val="FF0000"/>
                    </a:solidFill>
                    <a:latin typeface="Times New Roman" panose="02020603050405020304" pitchFamily="18" charset="0"/>
                    <a:ea typeface="文鼎CS大宋" charset="-122"/>
                  </a:rPr>
                  <a:t>CPU</a:t>
                </a:r>
                <a:r>
                  <a:rPr kumimoji="1" lang="en-US" altLang="zh-CN" sz="2800" b="1" baseline="-25000">
                    <a:solidFill>
                      <a:srgbClr val="FF0000"/>
                    </a:solidFill>
                    <a:latin typeface="Times New Roman" panose="02020603050405020304" pitchFamily="18" charset="0"/>
                    <a:ea typeface="文鼎CS大宋" charset="-122"/>
                  </a:rPr>
                  <a:t>B</a:t>
                </a:r>
                <a:endParaRPr kumimoji="1" lang="en-US" altLang="zh-CN" sz="2800" b="1" baseline="-25000">
                  <a:solidFill>
                    <a:srgbClr val="000066"/>
                  </a:solidFill>
                  <a:latin typeface="Times New Roman" panose="02020603050405020304" pitchFamily="18" charset="0"/>
                  <a:ea typeface="文鼎CS大宋" charset="-122"/>
                </a:endParaRPr>
              </a:p>
            </p:txBody>
          </p:sp>
        </p:gr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idx="4294967295"/>
          </p:nvPr>
        </p:nvSpPr>
        <p:spPr>
          <a:xfrm>
            <a:off x="457200" y="44624"/>
            <a:ext cx="8229600" cy="1143000"/>
          </a:xfrm>
        </p:spPr>
        <p:txBody>
          <a:bodyPr>
            <a:normAutofit/>
          </a:bodyPr>
          <a:lstStyle/>
          <a:p>
            <a:pPr eaLnBrk="1" hangingPunct="1"/>
            <a:r>
              <a:rPr kumimoji="1" lang="en-US" altLang="zh-CN" sz="3600" b="1" dirty="0">
                <a:latin typeface="+mj-ea"/>
                <a:cs typeface="+mn-cs"/>
              </a:rPr>
              <a:t>CPU</a:t>
            </a:r>
            <a:r>
              <a:rPr kumimoji="1" lang="zh-CN" altLang="en-US" sz="3600" b="1" dirty="0">
                <a:latin typeface="+mj-ea"/>
                <a:cs typeface="+mn-cs"/>
              </a:rPr>
              <a:t>性能公式</a:t>
            </a:r>
          </a:p>
        </p:txBody>
      </p:sp>
      <p:sp>
        <p:nvSpPr>
          <p:cNvPr id="179205" name="Rectangle 5"/>
          <p:cNvSpPr>
            <a:spLocks noGrp="1" noChangeArrowheads="1"/>
          </p:cNvSpPr>
          <p:nvPr>
            <p:ph type="body" sz="half" idx="4294967295"/>
          </p:nvPr>
        </p:nvSpPr>
        <p:spPr>
          <a:xfrm>
            <a:off x="558800" y="1226270"/>
            <a:ext cx="7713663" cy="690562"/>
          </a:xfrm>
        </p:spPr>
        <p:txBody>
          <a:bodyPr/>
          <a:lstStyle/>
          <a:p>
            <a:pPr eaLnBrk="1" hangingPunct="1">
              <a:defRPr/>
            </a:pPr>
            <a:r>
              <a:rPr kumimoji="1" lang="zh-CN" altLang="en-US" sz="2600" b="1" dirty="0" smtClean="0">
                <a:latin typeface="华文中宋" panose="02010600040101010101" pitchFamily="2" charset="-122"/>
                <a:ea typeface="华文中宋" panose="02010600040101010101" pitchFamily="2" charset="-122"/>
              </a:rPr>
              <a:t>哪一个</a:t>
            </a:r>
            <a:r>
              <a:rPr kumimoji="1" lang="en-US" altLang="zh-CN" sz="2600" b="1" dirty="0" smtClean="0">
                <a:latin typeface="华文中宋" panose="02010600040101010101" pitchFamily="2" charset="-122"/>
                <a:ea typeface="华文中宋" panose="02010600040101010101" pitchFamily="2" charset="-122"/>
              </a:rPr>
              <a:t>CPU</a:t>
            </a:r>
            <a:r>
              <a:rPr kumimoji="1" lang="zh-CN" altLang="en-US" sz="2600" b="1" dirty="0" smtClean="0">
                <a:latin typeface="华文中宋" panose="02010600040101010101" pitchFamily="2" charset="-122"/>
                <a:ea typeface="华文中宋" panose="02010600040101010101" pitchFamily="2" charset="-122"/>
              </a:rPr>
              <a:t>更快？</a:t>
            </a:r>
          </a:p>
        </p:txBody>
      </p:sp>
      <p:graphicFrame>
        <p:nvGraphicFramePr>
          <p:cNvPr id="179216" name="Object 16"/>
          <p:cNvGraphicFramePr>
            <a:graphicFrameLocks noGrp="1" noChangeAspect="1"/>
          </p:cNvGraphicFramePr>
          <p:nvPr>
            <p:ph idx="4294967295"/>
          </p:nvPr>
        </p:nvGraphicFramePr>
        <p:xfrm>
          <a:off x="1450975" y="2348880"/>
          <a:ext cx="6361113" cy="1243633"/>
        </p:xfrm>
        <a:graphic>
          <a:graphicData uri="http://schemas.openxmlformats.org/presentationml/2006/ole">
            <mc:AlternateContent xmlns:mc="http://schemas.openxmlformats.org/markup-compatibility/2006">
              <mc:Choice xmlns:v="urn:schemas-microsoft-com:vml" Requires="v">
                <p:oleObj spid="_x0000_s12326" name="Microsoft 公式 3.0" r:id="rId3" imgW="1981200" imgH="482600" progId="Equation.3">
                  <p:embed/>
                </p:oleObj>
              </mc:Choice>
              <mc:Fallback>
                <p:oleObj name="Microsoft 公式 3.0" r:id="rId3" imgW="1981200" imgH="482600" progId="Equation.3">
                  <p:embed/>
                  <p:pic>
                    <p:nvPicPr>
                      <p:cNvPr id="0" name="图片 123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0975" y="2348880"/>
                        <a:ext cx="6361113" cy="1243633"/>
                      </a:xfrm>
                      <a:prstGeom prst="rect">
                        <a:avLst/>
                      </a:prstGeom>
                      <a:noFill/>
                      <a:ln>
                        <a:noFill/>
                      </a:ln>
                      <a:effectLst/>
                    </p:spPr>
                  </p:pic>
                </p:oleObj>
              </mc:Fallback>
            </mc:AlternateContent>
          </a:graphicData>
        </a:graphic>
      </p:graphicFrame>
      <p:grpSp>
        <p:nvGrpSpPr>
          <p:cNvPr id="4101" name="Group 18"/>
          <p:cNvGrpSpPr/>
          <p:nvPr/>
        </p:nvGrpSpPr>
        <p:grpSpPr bwMode="auto">
          <a:xfrm>
            <a:off x="574675" y="3860800"/>
            <a:ext cx="7958138" cy="2057400"/>
            <a:chOff x="192" y="2232"/>
            <a:chExt cx="5436" cy="1296"/>
          </a:xfrm>
        </p:grpSpPr>
        <p:sp>
          <p:nvSpPr>
            <p:cNvPr id="4102" name="Rectangle 19"/>
            <p:cNvSpPr>
              <a:spLocks noChangeArrowheads="1"/>
            </p:cNvSpPr>
            <p:nvPr/>
          </p:nvSpPr>
          <p:spPr bwMode="auto">
            <a:xfrm>
              <a:off x="192" y="2232"/>
              <a:ext cx="5436" cy="1296"/>
            </a:xfrm>
            <a:prstGeom prst="rect">
              <a:avLst/>
            </a:prstGeom>
            <a:noFill/>
            <a:ln w="12700" cap="sq">
              <a:solidFill>
                <a:srgbClr val="3399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00"/>
            </a:p>
          </p:txBody>
        </p:sp>
        <p:grpSp>
          <p:nvGrpSpPr>
            <p:cNvPr id="4103" name="Group 20"/>
            <p:cNvGrpSpPr/>
            <p:nvPr/>
          </p:nvGrpSpPr>
          <p:grpSpPr bwMode="auto">
            <a:xfrm>
              <a:off x="912" y="2362"/>
              <a:ext cx="3792" cy="1056"/>
              <a:chOff x="912" y="2928"/>
              <a:chExt cx="3792" cy="1056"/>
            </a:xfrm>
          </p:grpSpPr>
          <p:grpSp>
            <p:nvGrpSpPr>
              <p:cNvPr id="4104" name="Group 21"/>
              <p:cNvGrpSpPr/>
              <p:nvPr/>
            </p:nvGrpSpPr>
            <p:grpSpPr bwMode="auto">
              <a:xfrm>
                <a:off x="912" y="3351"/>
                <a:ext cx="3792" cy="633"/>
                <a:chOff x="912" y="3351"/>
                <a:chExt cx="3792" cy="633"/>
              </a:xfrm>
            </p:grpSpPr>
            <p:grpSp>
              <p:nvGrpSpPr>
                <p:cNvPr id="4107" name="Group 22"/>
                <p:cNvGrpSpPr/>
                <p:nvPr/>
              </p:nvGrpSpPr>
              <p:grpSpPr bwMode="auto">
                <a:xfrm>
                  <a:off x="912" y="3351"/>
                  <a:ext cx="1584" cy="633"/>
                  <a:chOff x="432" y="3255"/>
                  <a:chExt cx="1584" cy="633"/>
                </a:xfrm>
              </p:grpSpPr>
              <p:sp>
                <p:nvSpPr>
                  <p:cNvPr id="179223" name="Text Box 23"/>
                  <p:cNvSpPr txBox="1">
                    <a:spLocks noChangeArrowheads="1"/>
                  </p:cNvSpPr>
                  <p:nvPr/>
                </p:nvSpPr>
                <p:spPr bwMode="auto">
                  <a:xfrm>
                    <a:off x="432" y="3255"/>
                    <a:ext cx="1584" cy="288"/>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比较指令</a:t>
                    </a:r>
                  </a:p>
                </p:txBody>
              </p:sp>
              <p:sp>
                <p:nvSpPr>
                  <p:cNvPr id="179224" name="Text Box 24"/>
                  <p:cNvSpPr txBox="1">
                    <a:spLocks noChangeArrowheads="1"/>
                  </p:cNvSpPr>
                  <p:nvPr/>
                </p:nvSpPr>
                <p:spPr bwMode="auto">
                  <a:xfrm>
                    <a:off x="432" y="3600"/>
                    <a:ext cx="1584" cy="288"/>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测试分支</a:t>
                    </a:r>
                  </a:p>
                </p:txBody>
              </p:sp>
            </p:grpSp>
            <p:sp>
              <p:nvSpPr>
                <p:cNvPr id="179225" name="Text Box 25"/>
                <p:cNvSpPr txBox="1">
                  <a:spLocks noChangeArrowheads="1"/>
                </p:cNvSpPr>
                <p:nvPr/>
              </p:nvSpPr>
              <p:spPr bwMode="auto">
                <a:xfrm>
                  <a:off x="3120" y="3351"/>
                  <a:ext cx="1584" cy="288"/>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分支指令</a:t>
                  </a:r>
                </a:p>
              </p:txBody>
            </p:sp>
          </p:grpSp>
          <p:sp>
            <p:nvSpPr>
              <p:cNvPr id="4105" name="Text Box 26"/>
              <p:cNvSpPr txBox="1">
                <a:spLocks noChangeArrowheads="1"/>
              </p:cNvSpPr>
              <p:nvPr/>
            </p:nvSpPr>
            <p:spPr bwMode="auto">
              <a:xfrm>
                <a:off x="912" y="2928"/>
                <a:ext cx="15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kumimoji="1" lang="en-US" altLang="zh-CN" sz="2800" b="1">
                    <a:solidFill>
                      <a:srgbClr val="FF0000"/>
                    </a:solidFill>
                    <a:latin typeface="Times New Roman" panose="02020603050405020304" pitchFamily="18" charset="0"/>
                    <a:ea typeface="文鼎CS大宋" charset="-122"/>
                  </a:rPr>
                  <a:t>CPU</a:t>
                </a:r>
                <a:r>
                  <a:rPr kumimoji="1" lang="en-US" altLang="zh-CN" sz="2800" b="1" baseline="-25000">
                    <a:solidFill>
                      <a:srgbClr val="FF0000"/>
                    </a:solidFill>
                    <a:latin typeface="Times New Roman" panose="02020603050405020304" pitchFamily="18" charset="0"/>
                    <a:ea typeface="文鼎CS大宋" charset="-122"/>
                  </a:rPr>
                  <a:t>A</a:t>
                </a:r>
                <a:endParaRPr kumimoji="1" lang="en-US" altLang="zh-CN" sz="2800" b="1" baseline="-25000">
                  <a:solidFill>
                    <a:srgbClr val="000066"/>
                  </a:solidFill>
                  <a:latin typeface="Times New Roman" panose="02020603050405020304" pitchFamily="18" charset="0"/>
                  <a:ea typeface="文鼎CS大宋" charset="-122"/>
                </a:endParaRPr>
              </a:p>
            </p:txBody>
          </p:sp>
          <p:sp>
            <p:nvSpPr>
              <p:cNvPr id="4106" name="Text Box 27"/>
              <p:cNvSpPr txBox="1">
                <a:spLocks noChangeArrowheads="1"/>
              </p:cNvSpPr>
              <p:nvPr/>
            </p:nvSpPr>
            <p:spPr bwMode="auto">
              <a:xfrm>
                <a:off x="3120" y="2928"/>
                <a:ext cx="15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kumimoji="1" lang="en-US" altLang="zh-CN" sz="2800" b="1">
                    <a:solidFill>
                      <a:srgbClr val="FF0000"/>
                    </a:solidFill>
                    <a:latin typeface="Times New Roman" panose="02020603050405020304" pitchFamily="18" charset="0"/>
                    <a:ea typeface="文鼎CS大宋" charset="-122"/>
                  </a:rPr>
                  <a:t>CPU</a:t>
                </a:r>
                <a:r>
                  <a:rPr kumimoji="1" lang="en-US" altLang="zh-CN" sz="2800" b="1" baseline="-25000">
                    <a:solidFill>
                      <a:srgbClr val="FF0000"/>
                    </a:solidFill>
                    <a:latin typeface="Times New Roman" panose="02020603050405020304" pitchFamily="18" charset="0"/>
                    <a:ea typeface="文鼎CS大宋" charset="-122"/>
                  </a:rPr>
                  <a:t>B</a:t>
                </a:r>
                <a:endParaRPr kumimoji="1" lang="en-US" altLang="zh-CN" sz="2800" b="1" baseline="-25000">
                  <a:solidFill>
                    <a:srgbClr val="000066"/>
                  </a:solidFill>
                  <a:latin typeface="Times New Roman" panose="02020603050405020304" pitchFamily="18" charset="0"/>
                  <a:ea typeface="文鼎CS大宋" charset="-122"/>
                </a:endParaRPr>
              </a:p>
            </p:txBody>
          </p:sp>
        </p:gr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5"/>
          <p:cNvSpPr>
            <a:spLocks noGrp="1" noChangeArrowheads="1"/>
          </p:cNvSpPr>
          <p:nvPr>
            <p:ph type="title" idx="4294967295"/>
          </p:nvPr>
        </p:nvSpPr>
        <p:spPr/>
        <p:txBody>
          <a:bodyPr/>
          <a:lstStyle/>
          <a:p>
            <a:pPr eaLnBrk="1" hangingPunct="1"/>
            <a:r>
              <a:rPr kumimoji="1" lang="en-US" altLang="zh-CN" sz="3600" b="1" dirty="0">
                <a:latin typeface="+mj-ea"/>
                <a:cs typeface="+mn-cs"/>
              </a:rPr>
              <a:t>CPU</a:t>
            </a:r>
            <a:r>
              <a:rPr kumimoji="1" lang="zh-CN" altLang="en-US" sz="3600" b="1" dirty="0">
                <a:latin typeface="+mj-ea"/>
                <a:cs typeface="+mn-cs"/>
              </a:rPr>
              <a:t>性能</a:t>
            </a:r>
            <a:r>
              <a:rPr kumimoji="1" lang="zh-CN" altLang="en-US" sz="3600" b="1" dirty="0" smtClean="0">
                <a:latin typeface="+mj-ea"/>
                <a:cs typeface="+mn-cs"/>
              </a:rPr>
              <a:t>公式</a:t>
            </a:r>
            <a:endParaRPr lang="zh-CN" altLang="en-US" sz="3600" dirty="0" smtClean="0">
              <a:latin typeface="+mj-ea"/>
            </a:endParaRPr>
          </a:p>
        </p:txBody>
      </p:sp>
      <p:sp>
        <p:nvSpPr>
          <p:cNvPr id="181261" name="Rectangle 13"/>
          <p:cNvSpPr>
            <a:spLocks noChangeArrowheads="1"/>
          </p:cNvSpPr>
          <p:nvPr/>
        </p:nvSpPr>
        <p:spPr bwMode="auto">
          <a:xfrm>
            <a:off x="677863" y="1222375"/>
            <a:ext cx="7854950" cy="1348061"/>
          </a:xfrm>
          <a:prstGeom prst="rect">
            <a:avLst/>
          </a:prstGeom>
          <a:noFill/>
          <a:ln>
            <a:noFill/>
          </a:ln>
          <a:effectLst/>
        </p:spPr>
        <p:txBody>
          <a:bodyPr>
            <a:spAutoFit/>
          </a:bodyPr>
          <a:lstStyle/>
          <a:p>
            <a:pPr>
              <a:lnSpc>
                <a:spcPct val="170000"/>
              </a:lnSpc>
              <a:defRPr/>
            </a:pPr>
            <a:r>
              <a:rPr kumimoji="1" lang="en-US" altLang="zh-CN" sz="2400" b="1" dirty="0">
                <a:latin typeface="+mj-ea"/>
                <a:ea typeface="+mj-ea"/>
              </a:rPr>
              <a:t>    </a:t>
            </a:r>
            <a:r>
              <a:rPr kumimoji="1" lang="zh-CN" altLang="en-US" sz="2400" b="1" dirty="0">
                <a:latin typeface="+mj-ea"/>
                <a:ea typeface="+mj-ea"/>
              </a:rPr>
              <a:t>在两种</a:t>
            </a:r>
            <a:r>
              <a:rPr kumimoji="1" lang="en-US" altLang="zh-CN" sz="2400" b="1" dirty="0">
                <a:latin typeface="+mj-ea"/>
                <a:ea typeface="+mj-ea"/>
              </a:rPr>
              <a:t>CPU</a:t>
            </a:r>
            <a:r>
              <a:rPr kumimoji="1" lang="zh-CN" altLang="en-US" sz="2400" b="1" dirty="0">
                <a:latin typeface="+mj-ea"/>
                <a:ea typeface="+mj-ea"/>
              </a:rPr>
              <a:t>中，条件分支指令都占用</a:t>
            </a:r>
            <a:r>
              <a:rPr kumimoji="1" lang="en-US" altLang="zh-CN" sz="2400" b="1" dirty="0">
                <a:latin typeface="+mj-ea"/>
                <a:ea typeface="+mj-ea"/>
              </a:rPr>
              <a:t>2</a:t>
            </a:r>
            <a:r>
              <a:rPr kumimoji="1" lang="zh-CN" altLang="en-US" sz="2400" b="1" dirty="0">
                <a:latin typeface="+mj-ea"/>
                <a:ea typeface="+mj-ea"/>
              </a:rPr>
              <a:t>个时钟周期而所有其它指令占用</a:t>
            </a:r>
            <a:r>
              <a:rPr kumimoji="1" lang="en-US" altLang="zh-CN" sz="2400" b="1" dirty="0">
                <a:latin typeface="+mj-ea"/>
                <a:ea typeface="+mj-ea"/>
              </a:rPr>
              <a:t>1</a:t>
            </a:r>
            <a:r>
              <a:rPr kumimoji="1" lang="zh-CN" altLang="en-US" sz="2400" b="1" dirty="0">
                <a:latin typeface="+mj-ea"/>
                <a:ea typeface="+mj-ea"/>
              </a:rPr>
              <a:t>个时钟周期。</a:t>
            </a:r>
          </a:p>
        </p:txBody>
      </p:sp>
      <p:graphicFrame>
        <p:nvGraphicFramePr>
          <p:cNvPr id="181274" name="Object 26"/>
          <p:cNvGraphicFramePr>
            <a:graphicFrameLocks noGrp="1" noChangeAspect="1"/>
          </p:cNvGraphicFramePr>
          <p:nvPr>
            <p:ph idx="4294967295"/>
          </p:nvPr>
        </p:nvGraphicFramePr>
        <p:xfrm>
          <a:off x="5981700" y="3645024"/>
          <a:ext cx="1900238" cy="1119064"/>
        </p:xfrm>
        <a:graphic>
          <a:graphicData uri="http://schemas.openxmlformats.org/presentationml/2006/ole">
            <mc:AlternateContent xmlns:mc="http://schemas.openxmlformats.org/markup-compatibility/2006">
              <mc:Choice xmlns:v="urn:schemas-microsoft-com:vml" Requires="v">
                <p:oleObj spid="_x0000_s13350" name="Microsoft 公式 3.0" r:id="rId3" imgW="723900" imgH="482600" progId="Equation.3">
                  <p:embed/>
                </p:oleObj>
              </mc:Choice>
              <mc:Fallback>
                <p:oleObj name="Microsoft 公式 3.0" r:id="rId3" imgW="723900" imgH="482600" progId="Equation.3">
                  <p:embed/>
                  <p:pic>
                    <p:nvPicPr>
                      <p:cNvPr id="0" name="图片 133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1700" y="3645024"/>
                        <a:ext cx="1900238" cy="1119064"/>
                      </a:xfrm>
                      <a:prstGeom prst="rect">
                        <a:avLst/>
                      </a:prstGeom>
                      <a:noFill/>
                      <a:ln>
                        <a:noFill/>
                      </a:ln>
                      <a:effectLst/>
                    </p:spPr>
                  </p:pic>
                </p:oleObj>
              </mc:Fallback>
            </mc:AlternateContent>
          </a:graphicData>
        </a:graphic>
      </p:graphicFrame>
      <p:sp>
        <p:nvSpPr>
          <p:cNvPr id="181276" name="Text Box 28"/>
          <p:cNvSpPr txBox="1">
            <a:spLocks noChangeArrowheads="1"/>
          </p:cNvSpPr>
          <p:nvPr/>
        </p:nvSpPr>
        <p:spPr bwMode="auto">
          <a:xfrm>
            <a:off x="677863" y="4945063"/>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比较指令</a:t>
            </a:r>
          </a:p>
        </p:txBody>
      </p:sp>
      <p:sp>
        <p:nvSpPr>
          <p:cNvPr id="181277" name="Text Box 29"/>
          <p:cNvSpPr txBox="1">
            <a:spLocks noChangeArrowheads="1"/>
          </p:cNvSpPr>
          <p:nvPr/>
        </p:nvSpPr>
        <p:spPr bwMode="auto">
          <a:xfrm>
            <a:off x="677863" y="5492750"/>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solidFill>
                  <a:srgbClr val="FFFF00"/>
                </a:solidFill>
                <a:effectLst>
                  <a:outerShdw blurRad="38100" dist="38100" dir="2700000" algn="tl">
                    <a:srgbClr val="000000"/>
                  </a:outerShdw>
                </a:effectLst>
                <a:latin typeface="Times New Roman" panose="02020603050405020304" pitchFamily="18" charset="0"/>
                <a:ea typeface="华文中宋" panose="02010600040101010101" pitchFamily="2" charset="-122"/>
              </a:rPr>
              <a:t>测试分支</a:t>
            </a:r>
          </a:p>
        </p:txBody>
      </p:sp>
      <p:sp>
        <p:nvSpPr>
          <p:cNvPr id="5127" name="Text Box 30"/>
          <p:cNvSpPr txBox="1">
            <a:spLocks noChangeArrowheads="1"/>
          </p:cNvSpPr>
          <p:nvPr/>
        </p:nvSpPr>
        <p:spPr bwMode="auto">
          <a:xfrm>
            <a:off x="677863" y="2797175"/>
            <a:ext cx="251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kumimoji="1" lang="en-US" altLang="zh-CN" sz="2800" b="1">
                <a:solidFill>
                  <a:srgbClr val="FF0000"/>
                </a:solidFill>
                <a:latin typeface="Times New Roman" panose="02020603050405020304" pitchFamily="18" charset="0"/>
                <a:ea typeface="文鼎CS大宋" charset="-122"/>
              </a:rPr>
              <a:t>CPU</a:t>
            </a:r>
            <a:r>
              <a:rPr kumimoji="1" lang="en-US" altLang="zh-CN" sz="2800" b="1" baseline="-25000">
                <a:solidFill>
                  <a:srgbClr val="FF0000"/>
                </a:solidFill>
                <a:latin typeface="Times New Roman" panose="02020603050405020304" pitchFamily="18" charset="0"/>
                <a:ea typeface="文鼎CS大宋" charset="-122"/>
              </a:rPr>
              <a:t>A</a:t>
            </a:r>
            <a:endParaRPr kumimoji="1" lang="en-US" altLang="zh-CN" sz="2800" b="1" baseline="-25000">
              <a:solidFill>
                <a:srgbClr val="000066"/>
              </a:solidFill>
              <a:latin typeface="Times New Roman" panose="02020603050405020304" pitchFamily="18" charset="0"/>
              <a:ea typeface="文鼎CS大宋" charset="-122"/>
            </a:endParaRPr>
          </a:p>
        </p:txBody>
      </p:sp>
      <p:sp>
        <p:nvSpPr>
          <p:cNvPr id="181279" name="Text Box 31"/>
          <p:cNvSpPr txBox="1">
            <a:spLocks noChangeArrowheads="1"/>
          </p:cNvSpPr>
          <p:nvPr/>
        </p:nvSpPr>
        <p:spPr bwMode="auto">
          <a:xfrm>
            <a:off x="3009900" y="4945063"/>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solidFill>
                  <a:srgbClr val="FFFF00"/>
                </a:solidFill>
                <a:effectLst>
                  <a:outerShdw blurRad="38100" dist="38100" dir="2700000" algn="tl">
                    <a:srgbClr val="000000"/>
                  </a:outerShdw>
                </a:effectLst>
                <a:latin typeface="Times New Roman" panose="02020603050405020304" pitchFamily="18" charset="0"/>
                <a:ea typeface="华文中宋" panose="02010600040101010101" pitchFamily="2" charset="-122"/>
              </a:rPr>
              <a:t>分支指令</a:t>
            </a:r>
          </a:p>
        </p:txBody>
      </p:sp>
      <p:sp>
        <p:nvSpPr>
          <p:cNvPr id="5129" name="Text Box 32"/>
          <p:cNvSpPr txBox="1">
            <a:spLocks noChangeArrowheads="1"/>
          </p:cNvSpPr>
          <p:nvPr/>
        </p:nvSpPr>
        <p:spPr bwMode="auto">
          <a:xfrm>
            <a:off x="3298825" y="2797175"/>
            <a:ext cx="1920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kumimoji="1" lang="en-US" altLang="zh-CN" sz="2800" b="1" dirty="0">
                <a:solidFill>
                  <a:srgbClr val="FF0000"/>
                </a:solidFill>
                <a:latin typeface="Times New Roman" panose="02020603050405020304" pitchFamily="18" charset="0"/>
                <a:ea typeface="文鼎CS大宋" charset="-122"/>
              </a:rPr>
              <a:t>CPU</a:t>
            </a:r>
            <a:r>
              <a:rPr kumimoji="1" lang="en-US" altLang="zh-CN" sz="2800" b="1" baseline="-25000" dirty="0">
                <a:solidFill>
                  <a:srgbClr val="FF0000"/>
                </a:solidFill>
                <a:latin typeface="Times New Roman" panose="02020603050405020304" pitchFamily="18" charset="0"/>
                <a:ea typeface="文鼎CS大宋" charset="-122"/>
              </a:rPr>
              <a:t>B</a:t>
            </a:r>
            <a:endParaRPr kumimoji="1" lang="en-US" altLang="zh-CN" sz="2800" b="1" baseline="-25000" dirty="0">
              <a:solidFill>
                <a:srgbClr val="000066"/>
              </a:solidFill>
              <a:latin typeface="Times New Roman" panose="02020603050405020304" pitchFamily="18" charset="0"/>
              <a:ea typeface="文鼎CS大宋" charset="-122"/>
            </a:endParaRPr>
          </a:p>
        </p:txBody>
      </p:sp>
      <p:grpSp>
        <p:nvGrpSpPr>
          <p:cNvPr id="5130" name="Group 33"/>
          <p:cNvGrpSpPr/>
          <p:nvPr/>
        </p:nvGrpSpPr>
        <p:grpSpPr bwMode="auto">
          <a:xfrm>
            <a:off x="3009900" y="3408363"/>
            <a:ext cx="2209800" cy="1460500"/>
            <a:chOff x="3120" y="2256"/>
            <a:chExt cx="1584" cy="1152"/>
          </a:xfrm>
        </p:grpSpPr>
        <p:sp>
          <p:nvSpPr>
            <p:cNvPr id="181282" name="Rectangle 34"/>
            <p:cNvSpPr>
              <a:spLocks noChangeArrowheads="1"/>
            </p:cNvSpPr>
            <p:nvPr/>
          </p:nvSpPr>
          <p:spPr bwMode="auto">
            <a:xfrm>
              <a:off x="3120" y="2256"/>
              <a:ext cx="1584" cy="1152"/>
            </a:xfrm>
            <a:prstGeom prst="rect">
              <a:avLst/>
            </a:prstGeom>
            <a:solidFill>
              <a:srgbClr val="009900"/>
            </a:solidFill>
            <a:ln w="12700" cap="sq">
              <a:miter lim="800000"/>
              <a:headEnd type="none" w="sm" len="sm"/>
              <a:tailEnd type="none" w="sm" len="sm"/>
            </a:ln>
            <a:effectLst/>
            <a:scene3d>
              <a:camera prst="legacyObliqueTopRight"/>
              <a:lightRig rig="legacyFlat3" dir="b"/>
            </a:scene3d>
            <a:sp3d extrusionH="163500" prstMaterial="legacyMatte">
              <a:bevelT w="13500" h="13500" prst="angle"/>
              <a:bevelB w="13500" h="13500" prst="angle"/>
              <a:extrusionClr>
                <a:srgbClr val="009900"/>
              </a:extrusionClr>
            </a:sp3d>
          </p:spPr>
          <p:txBody>
            <a:bodyPr wrap="none" anchor="ctr">
              <a:flatTx/>
            </a:bodyPr>
            <a:lstStyle/>
            <a:p>
              <a:pPr algn="ctr">
                <a:defRPr/>
              </a:pPr>
              <a:endParaRPr kumimoji="1" 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81283" name="Text Box 35"/>
            <p:cNvSpPr txBox="1">
              <a:spLocks noChangeArrowheads="1"/>
            </p:cNvSpPr>
            <p:nvPr/>
          </p:nvSpPr>
          <p:spPr bwMode="auto">
            <a:xfrm>
              <a:off x="3312" y="2640"/>
              <a:ext cx="1198" cy="361"/>
            </a:xfrm>
            <a:prstGeom prst="rect">
              <a:avLst/>
            </a:prstGeom>
            <a:noFill/>
            <a:ln>
              <a:noFill/>
            </a:ln>
            <a:effectLst/>
          </p:spPr>
          <p:txBody>
            <a:bodyPr>
              <a:spAutoFit/>
            </a:bodyPr>
            <a:lstStyle/>
            <a:p>
              <a:pPr algn="ctr">
                <a:spcBef>
                  <a:spcPct val="50000"/>
                </a:spcBef>
                <a:defRPr/>
              </a:pPr>
              <a:r>
                <a:rPr kumimoji="1" lang="zh-CN" altLang="en-US" sz="2400" b="1">
                  <a:solidFill>
                    <a:srgbClr val="FFFF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其它指令</a:t>
              </a:r>
              <a:endParaRPr kumimoji="1" lang="zh-CN" altLang="en-US" sz="2400" b="1">
                <a:solidFill>
                  <a:srgbClr val="FF0000"/>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grpSp>
      <p:sp>
        <p:nvSpPr>
          <p:cNvPr id="181284" name="Rectangle 36"/>
          <p:cNvSpPr>
            <a:spLocks noChangeArrowheads="1"/>
          </p:cNvSpPr>
          <p:nvPr/>
        </p:nvSpPr>
        <p:spPr bwMode="auto">
          <a:xfrm>
            <a:off x="677863" y="3408363"/>
            <a:ext cx="2209800" cy="1460500"/>
          </a:xfrm>
          <a:prstGeom prst="rect">
            <a:avLst/>
          </a:prstGeom>
          <a:solidFill>
            <a:srgbClr val="009900"/>
          </a:solidFill>
          <a:ln w="12700" cap="sq">
            <a:miter lim="800000"/>
            <a:headEnd type="none" w="sm" len="sm"/>
            <a:tailEnd type="none" w="sm" len="sm"/>
          </a:ln>
          <a:effectLst/>
          <a:scene3d>
            <a:camera prst="legacyObliqueTopRight"/>
            <a:lightRig rig="legacyFlat3" dir="b"/>
          </a:scene3d>
          <a:sp3d extrusionH="163500" prstMaterial="legacyMatte">
            <a:bevelT w="13500" h="13500" prst="angle"/>
            <a:bevelB w="13500" h="13500" prst="angle"/>
            <a:extrusionClr>
              <a:srgbClr val="009900"/>
            </a:extrusionClr>
          </a:sp3d>
        </p:spPr>
        <p:txBody>
          <a:bodyPr wrap="none" anchor="ctr">
            <a:flatTx/>
          </a:bodyPr>
          <a:lstStyle/>
          <a:p>
            <a:pPr algn="ctr">
              <a:defRPr/>
            </a:pPr>
            <a:endParaRPr kumimoji="1" 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81285" name="Text Box 37"/>
          <p:cNvSpPr txBox="1">
            <a:spLocks noChangeArrowheads="1"/>
          </p:cNvSpPr>
          <p:nvPr/>
        </p:nvSpPr>
        <p:spPr bwMode="auto">
          <a:xfrm>
            <a:off x="817563" y="3878263"/>
            <a:ext cx="1905000" cy="457200"/>
          </a:xfrm>
          <a:prstGeom prst="rect">
            <a:avLst/>
          </a:prstGeom>
          <a:noFill/>
          <a:ln>
            <a:noFill/>
          </a:ln>
          <a:effectLst/>
        </p:spPr>
        <p:txBody>
          <a:bodyPr>
            <a:spAutoFit/>
          </a:bodyPr>
          <a:lstStyle/>
          <a:p>
            <a:pPr algn="ctr">
              <a:spcBef>
                <a:spcPct val="50000"/>
              </a:spcBef>
              <a:defRPr/>
            </a:pPr>
            <a:r>
              <a:rPr kumimoji="1" lang="zh-CN" altLang="en-US" sz="2400" b="1">
                <a:solidFill>
                  <a:srgbClr val="FFFF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其它指令</a:t>
            </a:r>
            <a:endParaRPr kumimoji="1" lang="zh-CN" altLang="en-US" sz="2400" b="1">
              <a:solidFill>
                <a:srgbClr val="FF0000"/>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8"/>
          <p:cNvSpPr>
            <a:spLocks noGrp="1" noChangeArrowheads="1"/>
          </p:cNvSpPr>
          <p:nvPr>
            <p:ph type="title" idx="4294967295"/>
          </p:nvPr>
        </p:nvSpPr>
        <p:spPr/>
        <p:txBody>
          <a:bodyPr>
            <a:normAutofit/>
          </a:bodyPr>
          <a:lstStyle/>
          <a:p>
            <a:pPr eaLnBrk="1" hangingPunct="1"/>
            <a:r>
              <a:rPr kumimoji="1" lang="en-US" altLang="zh-CN" sz="3600" b="1" dirty="0">
                <a:latin typeface="+mj-ea"/>
                <a:cs typeface="+mn-cs"/>
              </a:rPr>
              <a:t>CPU</a:t>
            </a:r>
            <a:r>
              <a:rPr kumimoji="1" lang="zh-CN" altLang="en-US" sz="3600" b="1" dirty="0">
                <a:latin typeface="+mj-ea"/>
                <a:cs typeface="+mn-cs"/>
              </a:rPr>
              <a:t>性能公式</a:t>
            </a:r>
          </a:p>
        </p:txBody>
      </p:sp>
      <p:sp>
        <p:nvSpPr>
          <p:cNvPr id="182277" name="Rectangle 5"/>
          <p:cNvSpPr>
            <a:spLocks noChangeArrowheads="1"/>
          </p:cNvSpPr>
          <p:nvPr/>
        </p:nvSpPr>
        <p:spPr bwMode="auto">
          <a:xfrm>
            <a:off x="574675" y="1341438"/>
            <a:ext cx="7958138" cy="1126462"/>
          </a:xfrm>
          <a:prstGeom prst="rect">
            <a:avLst/>
          </a:prstGeom>
          <a:noFill/>
          <a:ln>
            <a:noFill/>
          </a:ln>
          <a:effectLst/>
        </p:spPr>
        <p:txBody>
          <a:bodyPr>
            <a:spAutoFit/>
          </a:bodyPr>
          <a:lstStyle/>
          <a:p>
            <a:pPr algn="just">
              <a:lnSpc>
                <a:spcPct val="140000"/>
              </a:lnSpc>
              <a:defRPr/>
            </a:pPr>
            <a:r>
              <a:rPr kumimoji="1" lang="en-US" altLang="zh-CN" sz="2400" b="1" dirty="0">
                <a:latin typeface="+mj-ea"/>
                <a:ea typeface="+mj-ea"/>
              </a:rPr>
              <a:t>      </a:t>
            </a:r>
            <a:r>
              <a:rPr kumimoji="1" lang="zh-CN" altLang="en-US" sz="2400" b="1" dirty="0">
                <a:latin typeface="+mj-ea"/>
                <a:ea typeface="+mj-ea"/>
              </a:rPr>
              <a:t>对于</a:t>
            </a:r>
            <a:r>
              <a:rPr kumimoji="1" lang="en-US" altLang="zh-CN" sz="2400" b="1" dirty="0">
                <a:latin typeface="+mj-ea"/>
                <a:ea typeface="+mj-ea"/>
              </a:rPr>
              <a:t>CPU</a:t>
            </a:r>
            <a:r>
              <a:rPr kumimoji="1" lang="en-US" altLang="zh-CN" sz="2400" b="1" baseline="-25000" dirty="0">
                <a:latin typeface="+mj-ea"/>
                <a:ea typeface="+mj-ea"/>
              </a:rPr>
              <a:t>A</a:t>
            </a:r>
            <a:r>
              <a:rPr kumimoji="1" lang="zh-CN" altLang="en-US" sz="2400" b="1" dirty="0">
                <a:latin typeface="+mj-ea"/>
                <a:ea typeface="+mj-ea"/>
              </a:rPr>
              <a:t>，执行的指令中分支指令占</a:t>
            </a:r>
            <a:r>
              <a:rPr kumimoji="1" lang="en-US" altLang="zh-CN" sz="2400" b="1" dirty="0">
                <a:latin typeface="+mj-ea"/>
                <a:ea typeface="+mj-ea"/>
              </a:rPr>
              <a:t>20%</a:t>
            </a:r>
            <a:r>
              <a:rPr kumimoji="1" lang="zh-CN" altLang="en-US" sz="2400" b="1" dirty="0">
                <a:latin typeface="+mj-ea"/>
                <a:ea typeface="+mj-ea"/>
              </a:rPr>
              <a:t>；由于每个分支指令之前都需要有比较指令，因此比较指令也占</a:t>
            </a:r>
            <a:r>
              <a:rPr kumimoji="1" lang="en-US" altLang="zh-CN" sz="2400" b="1" dirty="0">
                <a:latin typeface="+mj-ea"/>
                <a:ea typeface="+mj-ea"/>
              </a:rPr>
              <a:t>20%</a:t>
            </a:r>
            <a:r>
              <a:rPr kumimoji="1" lang="zh-CN" altLang="en-US" sz="2400" b="1" dirty="0">
                <a:latin typeface="+mj-ea"/>
                <a:ea typeface="+mj-ea"/>
              </a:rPr>
              <a:t>。</a:t>
            </a:r>
          </a:p>
        </p:txBody>
      </p:sp>
      <p:sp>
        <p:nvSpPr>
          <p:cNvPr id="182291" name="Text Box 19"/>
          <p:cNvSpPr txBox="1">
            <a:spLocks noChangeArrowheads="1"/>
          </p:cNvSpPr>
          <p:nvPr/>
        </p:nvSpPr>
        <p:spPr bwMode="auto">
          <a:xfrm>
            <a:off x="611188" y="5016500"/>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比较指令</a:t>
            </a:r>
            <a:r>
              <a:rPr kumimoji="1" lang="en-US" altLang="zh-CN" sz="2400" b="1">
                <a:effectLst>
                  <a:outerShdw blurRad="38100" dist="38100" dir="2700000" algn="tl">
                    <a:srgbClr val="FFFFFF"/>
                  </a:outerShdw>
                </a:effectLst>
                <a:latin typeface="Times New Roman" panose="02020603050405020304" pitchFamily="18" charset="0"/>
                <a:ea typeface="华文中宋" panose="02010600040101010101" pitchFamily="2" charset="-122"/>
              </a:rPr>
              <a:t>20%</a:t>
            </a:r>
          </a:p>
        </p:txBody>
      </p:sp>
      <p:sp>
        <p:nvSpPr>
          <p:cNvPr id="182292" name="Text Box 20"/>
          <p:cNvSpPr txBox="1">
            <a:spLocks noChangeArrowheads="1"/>
          </p:cNvSpPr>
          <p:nvPr/>
        </p:nvSpPr>
        <p:spPr bwMode="auto">
          <a:xfrm>
            <a:off x="611188" y="5564188"/>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测试分支</a:t>
            </a:r>
            <a:r>
              <a:rPr kumimoji="1" lang="en-US" altLang="zh-CN" sz="2400" b="1">
                <a:effectLst>
                  <a:outerShdw blurRad="38100" dist="38100" dir="2700000" algn="tl">
                    <a:srgbClr val="FFFFFF"/>
                  </a:outerShdw>
                </a:effectLst>
                <a:latin typeface="Times New Roman" panose="02020603050405020304" pitchFamily="18" charset="0"/>
                <a:ea typeface="华文中宋" panose="02010600040101010101" pitchFamily="2" charset="-122"/>
              </a:rPr>
              <a:t>20%</a:t>
            </a:r>
          </a:p>
        </p:txBody>
      </p:sp>
      <p:sp>
        <p:nvSpPr>
          <p:cNvPr id="6151" name="Text Box 21"/>
          <p:cNvSpPr txBox="1">
            <a:spLocks noChangeArrowheads="1"/>
          </p:cNvSpPr>
          <p:nvPr/>
        </p:nvSpPr>
        <p:spPr bwMode="auto">
          <a:xfrm>
            <a:off x="611188" y="2868613"/>
            <a:ext cx="2514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kumimoji="1" lang="en-US" altLang="zh-CN" sz="2800" b="1">
                <a:solidFill>
                  <a:srgbClr val="FF0000"/>
                </a:solidFill>
                <a:latin typeface="Times New Roman" panose="02020603050405020304" pitchFamily="18" charset="0"/>
                <a:ea typeface="文鼎CS大宋" charset="-122"/>
              </a:rPr>
              <a:t>CPU</a:t>
            </a:r>
            <a:r>
              <a:rPr kumimoji="1" lang="en-US" altLang="zh-CN" sz="2800" b="1" baseline="-25000">
                <a:solidFill>
                  <a:srgbClr val="FF0000"/>
                </a:solidFill>
                <a:latin typeface="Times New Roman" panose="02020603050405020304" pitchFamily="18" charset="0"/>
                <a:ea typeface="文鼎CS大宋" charset="-122"/>
              </a:rPr>
              <a:t>A</a:t>
            </a:r>
            <a:endParaRPr kumimoji="1" lang="en-US" altLang="zh-CN" sz="2800" b="1" baseline="-25000">
              <a:solidFill>
                <a:srgbClr val="000066"/>
              </a:solidFill>
              <a:latin typeface="Times New Roman" panose="02020603050405020304" pitchFamily="18" charset="0"/>
              <a:ea typeface="文鼎CS大宋" charset="-122"/>
            </a:endParaRPr>
          </a:p>
        </p:txBody>
      </p:sp>
      <p:sp>
        <p:nvSpPr>
          <p:cNvPr id="182294" name="Text Box 22"/>
          <p:cNvSpPr txBox="1">
            <a:spLocks noChangeArrowheads="1"/>
          </p:cNvSpPr>
          <p:nvPr/>
        </p:nvSpPr>
        <p:spPr bwMode="auto">
          <a:xfrm>
            <a:off x="2943225" y="5016500"/>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dirty="0">
                <a:effectLst>
                  <a:outerShdw blurRad="38100" dist="38100" dir="2700000" algn="tl">
                    <a:srgbClr val="FFFFFF"/>
                  </a:outerShdw>
                </a:effectLst>
                <a:latin typeface="Times New Roman" panose="02020603050405020304" pitchFamily="18" charset="0"/>
                <a:ea typeface="华文中宋" panose="02010600040101010101" pitchFamily="2" charset="-122"/>
              </a:rPr>
              <a:t>分支指令</a:t>
            </a:r>
          </a:p>
        </p:txBody>
      </p:sp>
      <p:sp>
        <p:nvSpPr>
          <p:cNvPr id="6153" name="Text Box 23"/>
          <p:cNvSpPr txBox="1">
            <a:spLocks noChangeArrowheads="1"/>
          </p:cNvSpPr>
          <p:nvPr/>
        </p:nvSpPr>
        <p:spPr bwMode="auto">
          <a:xfrm>
            <a:off x="3232150" y="2868613"/>
            <a:ext cx="19208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kumimoji="1" lang="en-US" altLang="zh-CN" sz="2800" b="1">
                <a:solidFill>
                  <a:srgbClr val="FF0000"/>
                </a:solidFill>
                <a:latin typeface="Times New Roman" panose="02020603050405020304" pitchFamily="18" charset="0"/>
                <a:ea typeface="文鼎CS大宋" charset="-122"/>
              </a:rPr>
              <a:t>CPU</a:t>
            </a:r>
            <a:r>
              <a:rPr kumimoji="1" lang="en-US" altLang="zh-CN" sz="2800" b="1" baseline="-25000">
                <a:solidFill>
                  <a:srgbClr val="FF0000"/>
                </a:solidFill>
                <a:latin typeface="Times New Roman" panose="02020603050405020304" pitchFamily="18" charset="0"/>
                <a:ea typeface="文鼎CS大宋" charset="-122"/>
              </a:rPr>
              <a:t>B</a:t>
            </a:r>
            <a:endParaRPr kumimoji="1" lang="en-US" altLang="zh-CN" sz="2800" b="1" baseline="-25000">
              <a:solidFill>
                <a:srgbClr val="000066"/>
              </a:solidFill>
              <a:latin typeface="Times New Roman" panose="02020603050405020304" pitchFamily="18" charset="0"/>
              <a:ea typeface="文鼎CS大宋" charset="-122"/>
            </a:endParaRPr>
          </a:p>
        </p:txBody>
      </p:sp>
      <p:grpSp>
        <p:nvGrpSpPr>
          <p:cNvPr id="6154" name="Group 24"/>
          <p:cNvGrpSpPr/>
          <p:nvPr/>
        </p:nvGrpSpPr>
        <p:grpSpPr bwMode="auto">
          <a:xfrm>
            <a:off x="2943225" y="3479800"/>
            <a:ext cx="2209800" cy="1460500"/>
            <a:chOff x="3120" y="2256"/>
            <a:chExt cx="1584" cy="1152"/>
          </a:xfrm>
        </p:grpSpPr>
        <p:sp>
          <p:nvSpPr>
            <p:cNvPr id="182297" name="Rectangle 25"/>
            <p:cNvSpPr>
              <a:spLocks noChangeArrowheads="1"/>
            </p:cNvSpPr>
            <p:nvPr/>
          </p:nvSpPr>
          <p:spPr bwMode="auto">
            <a:xfrm>
              <a:off x="3120" y="2256"/>
              <a:ext cx="1584" cy="1152"/>
            </a:xfrm>
            <a:prstGeom prst="rect">
              <a:avLst/>
            </a:prstGeom>
            <a:solidFill>
              <a:srgbClr val="009900"/>
            </a:solidFill>
            <a:ln w="12700" cap="sq">
              <a:miter lim="800000"/>
              <a:headEnd type="none" w="sm" len="sm"/>
              <a:tailEnd type="none" w="sm" len="sm"/>
            </a:ln>
            <a:effectLst/>
            <a:scene3d>
              <a:camera prst="legacyObliqueTopRight"/>
              <a:lightRig rig="legacyFlat3" dir="b"/>
            </a:scene3d>
            <a:sp3d extrusionH="163500" prstMaterial="legacyMatte">
              <a:bevelT w="13500" h="13500" prst="angle"/>
              <a:bevelB w="13500" h="13500" prst="angle"/>
              <a:extrusionClr>
                <a:srgbClr val="009900"/>
              </a:extrusionClr>
            </a:sp3d>
          </p:spPr>
          <p:txBody>
            <a:bodyPr wrap="none" anchor="ctr">
              <a:flatTx/>
            </a:bodyPr>
            <a:lstStyle/>
            <a:p>
              <a:pPr algn="ctr">
                <a:defRPr/>
              </a:pPr>
              <a:endParaRPr kumimoji="1" 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82298" name="Text Box 26"/>
            <p:cNvSpPr txBox="1">
              <a:spLocks noChangeArrowheads="1"/>
            </p:cNvSpPr>
            <p:nvPr/>
          </p:nvSpPr>
          <p:spPr bwMode="auto">
            <a:xfrm>
              <a:off x="3312" y="2640"/>
              <a:ext cx="1198" cy="361"/>
            </a:xfrm>
            <a:prstGeom prst="rect">
              <a:avLst/>
            </a:prstGeom>
            <a:noFill/>
            <a:ln>
              <a:noFill/>
            </a:ln>
            <a:effectLst/>
          </p:spPr>
          <p:txBody>
            <a:bodyPr>
              <a:spAutoFit/>
            </a:bodyPr>
            <a:lstStyle/>
            <a:p>
              <a:pPr algn="ctr">
                <a:spcBef>
                  <a:spcPct val="50000"/>
                </a:spcBef>
                <a:defRPr/>
              </a:pPr>
              <a:r>
                <a:rPr kumimoji="1" lang="zh-CN" altLang="en-US" sz="2400" b="1">
                  <a:solidFill>
                    <a:srgbClr val="FFFF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其它指令</a:t>
              </a:r>
              <a:endParaRPr kumimoji="1" lang="zh-CN" altLang="en-US" sz="2400" b="1">
                <a:solidFill>
                  <a:srgbClr val="FF0000"/>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grpSp>
      <p:sp>
        <p:nvSpPr>
          <p:cNvPr id="182299" name="Rectangle 27"/>
          <p:cNvSpPr>
            <a:spLocks noChangeArrowheads="1"/>
          </p:cNvSpPr>
          <p:nvPr/>
        </p:nvSpPr>
        <p:spPr bwMode="auto">
          <a:xfrm>
            <a:off x="611188" y="3479800"/>
            <a:ext cx="2209800" cy="1460500"/>
          </a:xfrm>
          <a:prstGeom prst="rect">
            <a:avLst/>
          </a:prstGeom>
          <a:solidFill>
            <a:srgbClr val="009900"/>
          </a:solidFill>
          <a:ln w="12700" cap="sq">
            <a:miter lim="800000"/>
            <a:headEnd type="none" w="sm" len="sm"/>
            <a:tailEnd type="none" w="sm" len="sm"/>
          </a:ln>
          <a:effectLst/>
          <a:scene3d>
            <a:camera prst="legacyObliqueTopRight"/>
            <a:lightRig rig="legacyFlat3" dir="b"/>
          </a:scene3d>
          <a:sp3d extrusionH="163500" prstMaterial="legacyMatte">
            <a:bevelT w="13500" h="13500" prst="angle"/>
            <a:bevelB w="13500" h="13500" prst="angle"/>
            <a:extrusionClr>
              <a:srgbClr val="009900"/>
            </a:extrusionClr>
          </a:sp3d>
        </p:spPr>
        <p:txBody>
          <a:bodyPr wrap="none" anchor="ctr">
            <a:flatTx/>
          </a:bodyPr>
          <a:lstStyle/>
          <a:p>
            <a:pPr algn="ctr">
              <a:defRPr/>
            </a:pPr>
            <a:endParaRPr kumimoji="1" 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82300" name="Text Box 28"/>
          <p:cNvSpPr txBox="1">
            <a:spLocks noChangeArrowheads="1"/>
          </p:cNvSpPr>
          <p:nvPr/>
        </p:nvSpPr>
        <p:spPr bwMode="auto">
          <a:xfrm>
            <a:off x="750888" y="3949700"/>
            <a:ext cx="1905000" cy="822325"/>
          </a:xfrm>
          <a:prstGeom prst="rect">
            <a:avLst/>
          </a:prstGeom>
          <a:noFill/>
          <a:ln>
            <a:noFill/>
          </a:ln>
          <a:effectLst/>
        </p:spPr>
        <p:txBody>
          <a:bodyPr>
            <a:spAutoFit/>
          </a:bodyPr>
          <a:lstStyle/>
          <a:p>
            <a:pPr algn="ctr">
              <a:spcBef>
                <a:spcPct val="50000"/>
              </a:spcBef>
              <a:defRPr/>
            </a:pPr>
            <a:r>
              <a:rPr kumimoji="1" lang="zh-CN" altLang="en-US" sz="2400" b="1">
                <a:solidFill>
                  <a:srgbClr val="FFFF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其它指令</a:t>
            </a:r>
            <a:r>
              <a:rPr kumimoji="1" lang="en-US" altLang="zh-CN" sz="2400" b="1">
                <a:solidFill>
                  <a:srgbClr val="FFFF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60%</a:t>
            </a:r>
            <a:endParaRPr kumimoji="1" lang="en-US" altLang="zh-CN" sz="2400" b="1">
              <a:solidFill>
                <a:srgbClr val="FF0000"/>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mc:AlternateContent xmlns:mc="http://schemas.openxmlformats.org/markup-compatibility/2006" xmlns:a14="http://schemas.microsoft.com/office/drawing/2010/main">
        <mc:Choice Requires="a14">
          <p:sp>
            <p:nvSpPr>
              <p:cNvPr id="2" name="TextBox 1"/>
              <p:cNvSpPr txBox="1"/>
              <p:nvPr/>
            </p:nvSpPr>
            <p:spPr>
              <a:xfrm>
                <a:off x="5738435" y="3387725"/>
                <a:ext cx="1764457" cy="4753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a:rPr>
                          </m:ctrlPr>
                        </m:sSubPr>
                        <m:e>
                          <m:r>
                            <a:rPr lang="en-US" altLang="zh-CN" sz="2000" b="1" i="1" smtClean="0">
                              <a:latin typeface="Cambria Math"/>
                              <a:ea typeface="+mj-ea"/>
                            </a:rPr>
                            <m:t>𝑪𝑷𝑰</m:t>
                          </m:r>
                        </m:e>
                        <m:sub>
                          <m:r>
                            <a:rPr lang="zh-CN" altLang="en-US" sz="2000" i="1">
                              <a:latin typeface="Cambria Math"/>
                            </a:rPr>
                            <m:t>分支</m:t>
                          </m:r>
                        </m:sub>
                      </m:sSub>
                      <m:r>
                        <a:rPr lang="en-US" altLang="zh-CN" sz="2000" b="1" i="1" smtClean="0">
                          <a:latin typeface="Cambria Math"/>
                        </a:rPr>
                        <m:t>=</m:t>
                      </m:r>
                      <m:r>
                        <a:rPr lang="en-US" altLang="zh-CN" sz="2000" i="1">
                          <a:latin typeface="Cambria Math"/>
                        </a:rPr>
                        <m:t>2</m:t>
                      </m:r>
                    </m:oMath>
                  </m:oMathPara>
                </a14:m>
                <a:endParaRPr lang="en-US" altLang="zh-CN" sz="2000" dirty="0" smtClean="0"/>
              </a:p>
            </p:txBody>
          </p:sp>
        </mc:Choice>
        <mc:Fallback xmlns="">
          <p:sp>
            <p:nvSpPr>
              <p:cNvPr id="2" name="TextBox 1"/>
              <p:cNvSpPr txBox="1">
                <a:spLocks noRot="1" noChangeAspect="1" noMove="1" noResize="1" noEditPoints="1" noAdjustHandles="1" noChangeArrowheads="1" noChangeShapeType="1" noTextEdit="1"/>
              </p:cNvSpPr>
              <p:nvPr/>
            </p:nvSpPr>
            <p:spPr>
              <a:xfrm>
                <a:off x="5738435" y="3387725"/>
                <a:ext cx="1764457" cy="475323"/>
              </a:xfrm>
              <a:prstGeom prst="rect">
                <a:avLst/>
              </a:prstGeom>
              <a:blipFill rotWithShape="1">
                <a:blip r:embed="rId2"/>
                <a:stretch>
                  <a:fillRect b="-153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5738435" y="4123200"/>
                <a:ext cx="1775679" cy="4812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a:rPr>
                          </m:ctrlPr>
                        </m:sSubPr>
                        <m:e>
                          <m:r>
                            <a:rPr lang="en-US" altLang="zh-CN" sz="2000" b="1" i="1" smtClean="0">
                              <a:latin typeface="Cambria Math"/>
                              <a:ea typeface="+mj-ea"/>
                            </a:rPr>
                            <m:t>𝑪𝑷𝑰</m:t>
                          </m:r>
                        </m:e>
                        <m:sub>
                          <m:r>
                            <a:rPr lang="zh-CN" altLang="en-US" sz="2000" i="1">
                              <a:latin typeface="Cambria Math"/>
                            </a:rPr>
                            <m:t>其他</m:t>
                          </m:r>
                        </m:sub>
                      </m:sSub>
                      <m:r>
                        <a:rPr lang="en-US" altLang="zh-CN" sz="2000" b="1" i="1" smtClean="0">
                          <a:latin typeface="Cambria Math"/>
                        </a:rPr>
                        <m:t>=</m:t>
                      </m:r>
                      <m:r>
                        <a:rPr lang="en-US" altLang="zh-CN" sz="2000" b="1" i="1" smtClean="0">
                          <a:latin typeface="Cambria Math"/>
                        </a:rPr>
                        <m:t>𝟏</m:t>
                      </m:r>
                    </m:oMath>
                  </m:oMathPara>
                </a14:m>
                <a:endParaRPr lang="en-US" altLang="zh-CN" sz="2000" dirty="0" smtClean="0"/>
              </a:p>
            </p:txBody>
          </p:sp>
        </mc:Choice>
        <mc:Fallback xmlns="">
          <p:sp>
            <p:nvSpPr>
              <p:cNvPr id="16" name="TextBox 15"/>
              <p:cNvSpPr txBox="1">
                <a:spLocks noRot="1" noChangeAspect="1" noMove="1" noResize="1" noEditPoints="1" noAdjustHandles="1" noChangeArrowheads="1" noChangeShapeType="1" noTextEdit="1"/>
              </p:cNvSpPr>
              <p:nvPr/>
            </p:nvSpPr>
            <p:spPr>
              <a:xfrm>
                <a:off x="5738435" y="4123200"/>
                <a:ext cx="1775679" cy="481286"/>
              </a:xfrm>
              <a:prstGeom prst="rect">
                <a:avLst/>
              </a:prstGeom>
              <a:blipFill rotWithShape="1">
                <a:blip r:embed="rId3"/>
                <a:stretch>
                  <a:fillRect b="-164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5747119" y="4653136"/>
                <a:ext cx="289258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a:rPr>
                          </m:ctrlPr>
                        </m:sSubPr>
                        <m:e>
                          <m:r>
                            <m:rPr>
                              <m:sty m:val="p"/>
                            </m:rPr>
                            <a:rPr lang="en-US" altLang="zh-CN" sz="2000" i="1">
                              <a:latin typeface="Cambria Math"/>
                            </a:rPr>
                            <m:t>IC</m:t>
                          </m:r>
                        </m:e>
                        <m:sub>
                          <m:r>
                            <a:rPr lang="en-US" altLang="zh-CN" sz="2000" b="1" i="1" smtClean="0">
                              <a:latin typeface="Cambria Math"/>
                            </a:rPr>
                            <m:t>𝑩</m:t>
                          </m:r>
                        </m:sub>
                      </m:sSub>
                      <m:r>
                        <a:rPr lang="en-US" altLang="zh-CN" sz="2000" b="1" i="1" smtClean="0">
                          <a:latin typeface="Cambria Math"/>
                        </a:rPr>
                        <m:t>=</m:t>
                      </m:r>
                      <m:sSub>
                        <m:sSubPr>
                          <m:ctrlPr>
                            <a:rPr lang="en-US" altLang="zh-CN" sz="2000" b="1" i="1" smtClean="0">
                              <a:latin typeface="Cambria Math"/>
                            </a:rPr>
                          </m:ctrlPr>
                        </m:sSubPr>
                        <m:e>
                          <m:r>
                            <a:rPr lang="zh-CN" altLang="en-US" sz="2000" i="1">
                              <a:latin typeface="Cambria Math"/>
                            </a:rPr>
                            <m:t>（</m:t>
                          </m:r>
                          <m:r>
                            <a:rPr lang="en-US" altLang="zh-CN" sz="2000" b="1" i="1" smtClean="0">
                              <a:latin typeface="Cambria Math"/>
                            </a:rPr>
                            <m:t>𝟏</m:t>
                          </m:r>
                          <m:r>
                            <a:rPr lang="en-US" altLang="zh-CN" sz="2000" b="1" i="1" smtClean="0">
                              <a:latin typeface="Cambria Math"/>
                            </a:rPr>
                            <m:t>−</m:t>
                          </m:r>
                          <m:r>
                            <a:rPr lang="en-US" altLang="zh-CN" sz="2000" b="1" i="1" smtClean="0">
                              <a:latin typeface="Cambria Math"/>
                            </a:rPr>
                            <m:t>𝟐𝟎</m:t>
                          </m:r>
                          <m:r>
                            <a:rPr lang="en-US" altLang="zh-CN" sz="2000" b="1" i="1" smtClean="0">
                              <a:latin typeface="Cambria Math"/>
                            </a:rPr>
                            <m:t>%</m:t>
                          </m:r>
                          <m:r>
                            <a:rPr lang="zh-CN" altLang="en-US" sz="2000" i="1">
                              <a:latin typeface="Cambria Math"/>
                            </a:rPr>
                            <m:t>）</m:t>
                          </m:r>
                          <m:r>
                            <m:rPr>
                              <m:sty m:val="p"/>
                            </m:rPr>
                            <a:rPr lang="en-US" altLang="zh-CN" sz="2000" i="1">
                              <a:latin typeface="Cambria Math"/>
                            </a:rPr>
                            <m:t>IC</m:t>
                          </m:r>
                        </m:e>
                        <m:sub>
                          <m:r>
                            <a:rPr lang="en-US" altLang="zh-CN" sz="2000" b="1" i="1" smtClean="0">
                              <a:latin typeface="Cambria Math"/>
                            </a:rPr>
                            <m:t>𝑨</m:t>
                          </m:r>
                        </m:sub>
                      </m:sSub>
                    </m:oMath>
                  </m:oMathPara>
                </a14:m>
                <a:endParaRPr lang="en-US" altLang="zh-CN" sz="2000" dirty="0" smtClean="0"/>
              </a:p>
            </p:txBody>
          </p:sp>
        </mc:Choice>
        <mc:Fallback xmlns="">
          <p:sp>
            <p:nvSpPr>
              <p:cNvPr id="17" name="TextBox 16"/>
              <p:cNvSpPr txBox="1">
                <a:spLocks noRot="1" noChangeAspect="1" noMove="1" noResize="1" noEditPoints="1" noAdjustHandles="1" noChangeArrowheads="1" noChangeShapeType="1" noTextEdit="1"/>
              </p:cNvSpPr>
              <p:nvPr/>
            </p:nvSpPr>
            <p:spPr>
              <a:xfrm>
                <a:off x="5747119" y="4653136"/>
                <a:ext cx="2892587" cy="400110"/>
              </a:xfrm>
              <a:prstGeom prst="rect">
                <a:avLst/>
              </a:prstGeom>
              <a:blipFill rotWithShape="1">
                <a:blip r:embed="rId4"/>
                <a:stretch>
                  <a:fillRect b="-30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5747119" y="5157192"/>
                <a:ext cx="2473498" cy="5532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a:rPr>
                          </m:ctrlPr>
                        </m:sSubPr>
                        <m:e>
                          <m:r>
                            <m:rPr>
                              <m:sty m:val="p"/>
                            </m:rPr>
                            <a:rPr lang="en-US" altLang="zh-CN" sz="2000" i="1">
                              <a:latin typeface="Cambria Math"/>
                            </a:rPr>
                            <m:t>IC</m:t>
                          </m:r>
                        </m:e>
                        <m:sub>
                          <m:sSub>
                            <m:sSubPr>
                              <m:ctrlPr>
                                <a:rPr lang="en-US" altLang="zh-CN" sz="2000" b="1" i="1" smtClean="0">
                                  <a:latin typeface="Cambria Math"/>
                                </a:rPr>
                              </m:ctrlPr>
                            </m:sSubPr>
                            <m:e>
                              <m:r>
                                <a:rPr lang="en-US" altLang="zh-CN" sz="2000" b="1" i="1" smtClean="0">
                                  <a:latin typeface="Cambria Math"/>
                                </a:rPr>
                                <m:t>𝑩</m:t>
                              </m:r>
                            </m:e>
                            <m:sub>
                              <m:r>
                                <a:rPr lang="zh-CN" altLang="en-US" sz="2000" i="1">
                                  <a:latin typeface="Cambria Math"/>
                                </a:rPr>
                                <m:t>分支</m:t>
                              </m:r>
                            </m:sub>
                          </m:sSub>
                        </m:sub>
                      </m:sSub>
                      <m:r>
                        <a:rPr lang="en-US" altLang="zh-CN" sz="2000" b="1" i="1" smtClean="0">
                          <a:latin typeface="Cambria Math"/>
                        </a:rPr>
                        <m:t>=</m:t>
                      </m:r>
                      <m:sSub>
                        <m:sSubPr>
                          <m:ctrlPr>
                            <a:rPr lang="en-US" altLang="zh-CN" sz="2000" i="1">
                              <a:latin typeface="Cambria Math"/>
                            </a:rPr>
                          </m:ctrlPr>
                        </m:sSubPr>
                        <m:e>
                          <m:r>
                            <m:rPr>
                              <m:sty m:val="p"/>
                            </m:rPr>
                            <a:rPr lang="en-US" altLang="zh-CN" sz="2000" i="1">
                              <a:latin typeface="Cambria Math"/>
                            </a:rPr>
                            <m:t>IC</m:t>
                          </m:r>
                        </m:e>
                        <m:sub>
                          <m:sSub>
                            <m:sSubPr>
                              <m:ctrlPr>
                                <a:rPr lang="en-US" altLang="zh-CN" sz="2000" i="1">
                                  <a:latin typeface="Cambria Math"/>
                                </a:rPr>
                              </m:ctrlPr>
                            </m:sSubPr>
                            <m:e>
                              <m:r>
                                <a:rPr lang="en-US" altLang="zh-CN" sz="2000" b="1" i="1" smtClean="0">
                                  <a:latin typeface="Cambria Math"/>
                                </a:rPr>
                                <m:t>𝑨</m:t>
                              </m:r>
                            </m:e>
                            <m:sub>
                              <m:r>
                                <a:rPr lang="zh-CN" altLang="en-US" sz="2000" i="1">
                                  <a:latin typeface="Cambria Math"/>
                                </a:rPr>
                                <m:t>分支</m:t>
                              </m:r>
                            </m:sub>
                          </m:sSub>
                        </m:sub>
                      </m:sSub>
                    </m:oMath>
                  </m:oMathPara>
                </a14:m>
                <a:endParaRPr lang="en-US" altLang="zh-CN" sz="2000" dirty="0" smtClean="0"/>
              </a:p>
            </p:txBody>
          </p:sp>
        </mc:Choice>
        <mc:Fallback xmlns="">
          <p:sp>
            <p:nvSpPr>
              <p:cNvPr id="18" name="TextBox 17"/>
              <p:cNvSpPr txBox="1">
                <a:spLocks noRot="1" noChangeAspect="1" noMove="1" noResize="1" noEditPoints="1" noAdjustHandles="1" noChangeArrowheads="1" noChangeShapeType="1" noTextEdit="1"/>
              </p:cNvSpPr>
              <p:nvPr/>
            </p:nvSpPr>
            <p:spPr>
              <a:xfrm>
                <a:off x="5747119" y="5157192"/>
                <a:ext cx="2473498" cy="553293"/>
              </a:xfrm>
              <a:prstGeom prst="rect">
                <a:avLst/>
              </a:prstGeom>
              <a:blipFill rotWithShape="1">
                <a:blip r:embed="rId5"/>
                <a:stretch>
                  <a:fillRect b="-14286"/>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descr="Rectangle: Click to edit Master text styles&#10;Second level&#10;Third level&#10;Fourth level&#10;Fifth level"/>
          <p:cNvSpPr>
            <a:spLocks noGrp="1" noChangeArrowheads="1"/>
          </p:cNvSpPr>
          <p:nvPr>
            <p:ph type="body" idx="1"/>
          </p:nvPr>
        </p:nvSpPr>
        <p:spPr>
          <a:xfrm>
            <a:off x="611560" y="2276872"/>
            <a:ext cx="8134350" cy="3384550"/>
          </a:xfrm>
        </p:spPr>
        <p:txBody>
          <a:bodyPr>
            <a:normAutofit fontScale="85000" lnSpcReduction="10000"/>
          </a:bodyPr>
          <a:lstStyle/>
          <a:p>
            <a:pPr marL="457200" indent="-457200" eaLnBrk="1" hangingPunct="1">
              <a:lnSpc>
                <a:spcPct val="120000"/>
              </a:lnSpc>
            </a:pPr>
            <a:r>
              <a:rPr lang="zh-CN" altLang="en-US" b="1" dirty="0" smtClean="0">
                <a:solidFill>
                  <a:srgbClr val="FF0000"/>
                </a:solidFill>
              </a:rPr>
              <a:t>并行性：</a:t>
            </a:r>
            <a:r>
              <a:rPr lang="zh-CN" altLang="en-US" b="1" dirty="0" smtClean="0"/>
              <a:t>计算机系统在同一时刻或者同一时间间隔内进行多种运算或操作。</a:t>
            </a:r>
          </a:p>
          <a:p>
            <a:pPr lvl="2" eaLnBrk="1" hangingPunct="1">
              <a:lnSpc>
                <a:spcPct val="120000"/>
              </a:lnSpc>
              <a:buFont typeface="Wingdings" panose="05000000000000000000" pitchFamily="2" charset="2"/>
              <a:buNone/>
            </a:pPr>
            <a:r>
              <a:rPr lang="zh-CN" altLang="en-US" b="1" dirty="0" smtClean="0"/>
              <a:t>只要在时间上相互重叠，就存在并行性。</a:t>
            </a:r>
          </a:p>
          <a:p>
            <a:pPr marL="1085850" lvl="1" indent="-457200" eaLnBrk="1" hangingPunct="1">
              <a:lnSpc>
                <a:spcPct val="120000"/>
              </a:lnSpc>
            </a:pPr>
            <a:r>
              <a:rPr lang="zh-CN" altLang="en-US" b="1" dirty="0" smtClean="0">
                <a:solidFill>
                  <a:srgbClr val="FF0000"/>
                </a:solidFill>
              </a:rPr>
              <a:t>同时性：</a:t>
            </a:r>
            <a:r>
              <a:rPr lang="zh-CN" altLang="en-US" b="1" dirty="0" smtClean="0"/>
              <a:t>两个或两个以上的事件在同一时刻发生。</a:t>
            </a:r>
          </a:p>
          <a:p>
            <a:pPr marL="1085850" lvl="1" indent="-457200" eaLnBrk="1" hangingPunct="1">
              <a:lnSpc>
                <a:spcPct val="120000"/>
              </a:lnSpc>
            </a:pPr>
            <a:r>
              <a:rPr lang="zh-CN" altLang="en-US" b="1" dirty="0" smtClean="0">
                <a:solidFill>
                  <a:srgbClr val="FF0000"/>
                </a:solidFill>
              </a:rPr>
              <a:t>并发性：</a:t>
            </a:r>
            <a:r>
              <a:rPr lang="zh-CN" altLang="en-US" b="1" dirty="0" smtClean="0"/>
              <a:t>两个或两个以上的事件在同一时间间隔内发生。 </a:t>
            </a:r>
          </a:p>
          <a:p>
            <a:pPr marL="1085850" lvl="1" indent="-457200" eaLnBrk="1" hangingPunct="1">
              <a:buFont typeface="Wingdings" panose="05000000000000000000" pitchFamily="2" charset="2"/>
              <a:buNone/>
            </a:pPr>
            <a:r>
              <a:rPr lang="zh-CN" altLang="en-US" b="1" dirty="0" smtClean="0"/>
              <a:t>                 </a:t>
            </a:r>
          </a:p>
        </p:txBody>
      </p:sp>
      <p:sp>
        <p:nvSpPr>
          <p:cNvPr id="40964" name="Text Box 5"/>
          <p:cNvSpPr txBox="1">
            <a:spLocks noChangeArrowheads="1"/>
          </p:cNvSpPr>
          <p:nvPr/>
        </p:nvSpPr>
        <p:spPr bwMode="auto">
          <a:xfrm>
            <a:off x="305444" y="1556792"/>
            <a:ext cx="8496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sz="2600" dirty="0">
                <a:solidFill>
                  <a:srgbClr val="0000CC"/>
                </a:solidFill>
                <a:latin typeface="黑体" panose="02010609060101010101" pitchFamily="49" charset="-122"/>
                <a:ea typeface="黑体" panose="02010609060101010101" pitchFamily="49" charset="-122"/>
              </a:rPr>
              <a:t> </a:t>
            </a:r>
            <a:r>
              <a:rPr lang="en-US" altLang="zh-CN" sz="2600" dirty="0">
                <a:latin typeface="黑体" panose="02010609060101010101" pitchFamily="49" charset="-122"/>
                <a:ea typeface="黑体" panose="02010609060101010101" pitchFamily="49" charset="-122"/>
              </a:rPr>
              <a:t>1 </a:t>
            </a:r>
            <a:r>
              <a:rPr lang="zh-CN" altLang="en-US" sz="2600" dirty="0">
                <a:latin typeface="Tahoma" panose="020B0604030504040204" pitchFamily="34" charset="0"/>
                <a:ea typeface="黑体" panose="02010609060101010101" pitchFamily="49" charset="-122"/>
              </a:rPr>
              <a:t>并行性的概念 </a:t>
            </a:r>
          </a:p>
        </p:txBody>
      </p:sp>
      <p:sp>
        <p:nvSpPr>
          <p:cNvPr id="5" name="Rectangle 2"/>
          <p:cNvSpPr>
            <a:spLocks noGrp="1" noChangeArrowheads="1"/>
          </p:cNvSpPr>
          <p:nvPr>
            <p:ph type="title" idx="4294967295"/>
          </p:nvPr>
        </p:nvSpPr>
        <p:spPr>
          <a:xfrm>
            <a:off x="457200" y="274638"/>
            <a:ext cx="8229600" cy="1143000"/>
          </a:xfrm>
        </p:spPr>
        <p:txBody>
          <a:bodyPr>
            <a:normAutofit/>
          </a:bodyPr>
          <a:lstStyle/>
          <a:p>
            <a:pPr eaLnBrk="1" hangingPunct="1">
              <a:defRPr/>
            </a:pPr>
            <a:r>
              <a:rPr kumimoji="1" lang="en-US" altLang="zh-CN" sz="3600" b="1" dirty="0" smtClean="0">
                <a:latin typeface="+mj-ea"/>
                <a:cs typeface="+mn-cs"/>
              </a:rPr>
              <a:t>2.2.6 </a:t>
            </a:r>
            <a:r>
              <a:rPr kumimoji="1" lang="zh-CN" altLang="en-US" sz="3600" b="1" dirty="0" smtClean="0">
                <a:latin typeface="+mj-ea"/>
                <a:cs typeface="+mn-cs"/>
              </a:rPr>
              <a:t>并行处理</a:t>
            </a:r>
            <a:r>
              <a:rPr kumimoji="1" lang="zh-CN" altLang="en-US" sz="3600" b="1" dirty="0">
                <a:latin typeface="+mj-ea"/>
                <a:cs typeface="+mn-cs"/>
              </a:rPr>
              <a:t>技术的发展</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p:txBody>
          <a:bodyPr/>
          <a:lstStyle/>
          <a:p>
            <a:pPr eaLnBrk="1" hangingPunct="1"/>
            <a:r>
              <a:rPr kumimoji="1" lang="en-US" altLang="zh-CN" sz="3600" b="1" dirty="0">
                <a:latin typeface="+mj-ea"/>
                <a:cs typeface="+mn-cs"/>
              </a:rPr>
              <a:t>CPU</a:t>
            </a:r>
            <a:r>
              <a:rPr kumimoji="1" lang="zh-CN" altLang="en-US" sz="3600" b="1" dirty="0">
                <a:latin typeface="+mj-ea"/>
                <a:cs typeface="+mn-cs"/>
              </a:rPr>
              <a:t>性能</a:t>
            </a:r>
            <a:r>
              <a:rPr kumimoji="1" lang="zh-CN" altLang="en-US" sz="3600" b="1" dirty="0" smtClean="0">
                <a:latin typeface="+mj-ea"/>
                <a:cs typeface="+mn-cs"/>
              </a:rPr>
              <a:t>公式</a:t>
            </a:r>
            <a:endParaRPr lang="zh-CN" altLang="en-US" sz="3600" dirty="0" smtClean="0">
              <a:latin typeface="+mj-ea"/>
            </a:endParaRPr>
          </a:p>
        </p:txBody>
      </p:sp>
      <p:sp>
        <p:nvSpPr>
          <p:cNvPr id="184324" name="Rectangle 4"/>
          <p:cNvSpPr>
            <a:spLocks noChangeArrowheads="1"/>
          </p:cNvSpPr>
          <p:nvPr/>
        </p:nvSpPr>
        <p:spPr bwMode="auto">
          <a:xfrm>
            <a:off x="574675" y="1295400"/>
            <a:ext cx="8029575" cy="1274195"/>
          </a:xfrm>
          <a:prstGeom prst="rect">
            <a:avLst/>
          </a:prstGeom>
          <a:noFill/>
          <a:ln>
            <a:noFill/>
          </a:ln>
          <a:effectLst/>
        </p:spPr>
        <p:txBody>
          <a:bodyPr>
            <a:spAutoFit/>
          </a:bodyPr>
          <a:lstStyle/>
          <a:p>
            <a:pPr algn="just">
              <a:lnSpc>
                <a:spcPct val="160000"/>
              </a:lnSpc>
              <a:defRPr/>
            </a:pPr>
            <a:r>
              <a:rPr kumimoji="1" lang="en-US" altLang="zh-CN" sz="2400" b="1" dirty="0">
                <a:latin typeface="+mj-ea"/>
                <a:ea typeface="+mj-ea"/>
              </a:rPr>
              <a:t>    </a:t>
            </a:r>
            <a:r>
              <a:rPr kumimoji="1" lang="zh-CN" altLang="en-US" sz="2400" b="1" dirty="0">
                <a:latin typeface="+mj-ea"/>
                <a:ea typeface="+mj-ea"/>
              </a:rPr>
              <a:t>由于</a:t>
            </a:r>
            <a:r>
              <a:rPr kumimoji="1" lang="en-US" altLang="zh-CN" sz="2400" b="1" dirty="0">
                <a:latin typeface="+mj-ea"/>
                <a:ea typeface="+mj-ea"/>
              </a:rPr>
              <a:t>CPU</a:t>
            </a:r>
            <a:r>
              <a:rPr kumimoji="1" lang="en-US" altLang="zh-CN" sz="2400" b="1" baseline="-25000" dirty="0">
                <a:latin typeface="+mj-ea"/>
                <a:ea typeface="+mj-ea"/>
              </a:rPr>
              <a:t>A</a:t>
            </a:r>
            <a:r>
              <a:rPr kumimoji="1" lang="zh-CN" altLang="en-US" sz="2400" b="1" dirty="0">
                <a:latin typeface="+mj-ea"/>
                <a:ea typeface="+mj-ea"/>
              </a:rPr>
              <a:t>在分支时不需要比较，因此假设它的时钟周期时间比</a:t>
            </a:r>
            <a:r>
              <a:rPr kumimoji="1" lang="en-US" altLang="zh-CN" sz="2400" b="1" dirty="0">
                <a:latin typeface="+mj-ea"/>
                <a:ea typeface="+mj-ea"/>
              </a:rPr>
              <a:t>CPU</a:t>
            </a:r>
            <a:r>
              <a:rPr kumimoji="1" lang="en-US" altLang="zh-CN" sz="2400" b="1" baseline="-25000" dirty="0">
                <a:latin typeface="+mj-ea"/>
                <a:ea typeface="+mj-ea"/>
              </a:rPr>
              <a:t>B</a:t>
            </a:r>
            <a:r>
              <a:rPr kumimoji="1" lang="zh-CN" altLang="en-US" sz="2400" b="1" dirty="0">
                <a:latin typeface="+mj-ea"/>
                <a:ea typeface="+mj-ea"/>
              </a:rPr>
              <a:t>快</a:t>
            </a:r>
            <a:r>
              <a:rPr kumimoji="1" lang="en-US" altLang="zh-CN" sz="2400" b="1" dirty="0">
                <a:latin typeface="+mj-ea"/>
                <a:ea typeface="+mj-ea"/>
              </a:rPr>
              <a:t>1.25</a:t>
            </a:r>
            <a:r>
              <a:rPr kumimoji="1" lang="zh-CN" altLang="en-US" sz="2400" b="1" dirty="0">
                <a:latin typeface="+mj-ea"/>
                <a:ea typeface="+mj-ea"/>
              </a:rPr>
              <a:t>倍。</a:t>
            </a:r>
          </a:p>
        </p:txBody>
      </p:sp>
      <p:sp>
        <p:nvSpPr>
          <p:cNvPr id="184338" name="Text Box 18"/>
          <p:cNvSpPr txBox="1">
            <a:spLocks noChangeArrowheads="1"/>
          </p:cNvSpPr>
          <p:nvPr/>
        </p:nvSpPr>
        <p:spPr bwMode="auto">
          <a:xfrm>
            <a:off x="636588" y="4945063"/>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比较指令</a:t>
            </a:r>
          </a:p>
        </p:txBody>
      </p:sp>
      <p:sp>
        <p:nvSpPr>
          <p:cNvPr id="184339" name="Text Box 19"/>
          <p:cNvSpPr txBox="1">
            <a:spLocks noChangeArrowheads="1"/>
          </p:cNvSpPr>
          <p:nvPr/>
        </p:nvSpPr>
        <p:spPr bwMode="auto">
          <a:xfrm>
            <a:off x="636588" y="5492750"/>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测试分支</a:t>
            </a:r>
          </a:p>
        </p:txBody>
      </p:sp>
      <p:sp>
        <p:nvSpPr>
          <p:cNvPr id="7175" name="Text Box 20"/>
          <p:cNvSpPr txBox="1">
            <a:spLocks noChangeArrowheads="1"/>
          </p:cNvSpPr>
          <p:nvPr/>
        </p:nvSpPr>
        <p:spPr bwMode="auto">
          <a:xfrm>
            <a:off x="511175" y="2797175"/>
            <a:ext cx="251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kumimoji="1" lang="en-US" altLang="zh-CN" sz="2800" b="1">
                <a:solidFill>
                  <a:srgbClr val="FF0000"/>
                </a:solidFill>
                <a:latin typeface="Times New Roman" panose="02020603050405020304" pitchFamily="18" charset="0"/>
                <a:ea typeface="文鼎CS大宋" charset="-122"/>
              </a:rPr>
              <a:t>CPU</a:t>
            </a:r>
            <a:r>
              <a:rPr kumimoji="1" lang="en-US" altLang="zh-CN" sz="2800" b="1" baseline="-25000">
                <a:solidFill>
                  <a:srgbClr val="FF0000"/>
                </a:solidFill>
                <a:latin typeface="Times New Roman" panose="02020603050405020304" pitchFamily="18" charset="0"/>
                <a:ea typeface="文鼎CS大宋" charset="-122"/>
              </a:rPr>
              <a:t>A</a:t>
            </a:r>
            <a:endParaRPr kumimoji="1" lang="en-US" altLang="zh-CN" sz="2800" b="1" baseline="-25000">
              <a:solidFill>
                <a:srgbClr val="000066"/>
              </a:solidFill>
              <a:latin typeface="Times New Roman" panose="02020603050405020304" pitchFamily="18" charset="0"/>
              <a:ea typeface="文鼎CS大宋" charset="-122"/>
            </a:endParaRPr>
          </a:p>
        </p:txBody>
      </p:sp>
      <p:sp>
        <p:nvSpPr>
          <p:cNvPr id="184341" name="Text Box 21"/>
          <p:cNvSpPr txBox="1">
            <a:spLocks noChangeArrowheads="1"/>
          </p:cNvSpPr>
          <p:nvPr/>
        </p:nvSpPr>
        <p:spPr bwMode="auto">
          <a:xfrm>
            <a:off x="2968625" y="4945063"/>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分支指令</a:t>
            </a:r>
          </a:p>
        </p:txBody>
      </p:sp>
      <p:sp>
        <p:nvSpPr>
          <p:cNvPr id="7177" name="Text Box 22"/>
          <p:cNvSpPr txBox="1">
            <a:spLocks noChangeArrowheads="1"/>
          </p:cNvSpPr>
          <p:nvPr/>
        </p:nvSpPr>
        <p:spPr bwMode="auto">
          <a:xfrm>
            <a:off x="3132138" y="2797175"/>
            <a:ext cx="1920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kumimoji="1" lang="en-US" altLang="zh-CN" sz="2800" b="1">
                <a:solidFill>
                  <a:srgbClr val="FF0000"/>
                </a:solidFill>
                <a:latin typeface="Times New Roman" panose="02020603050405020304" pitchFamily="18" charset="0"/>
                <a:ea typeface="文鼎CS大宋" charset="-122"/>
              </a:rPr>
              <a:t>CPU</a:t>
            </a:r>
            <a:r>
              <a:rPr kumimoji="1" lang="en-US" altLang="zh-CN" sz="2800" b="1" baseline="-25000">
                <a:solidFill>
                  <a:srgbClr val="FF0000"/>
                </a:solidFill>
                <a:latin typeface="Times New Roman" panose="02020603050405020304" pitchFamily="18" charset="0"/>
                <a:ea typeface="文鼎CS大宋" charset="-122"/>
              </a:rPr>
              <a:t>B</a:t>
            </a:r>
            <a:endParaRPr kumimoji="1" lang="en-US" altLang="zh-CN" sz="2800" b="1" baseline="-25000">
              <a:solidFill>
                <a:srgbClr val="000066"/>
              </a:solidFill>
              <a:latin typeface="Times New Roman" panose="02020603050405020304" pitchFamily="18" charset="0"/>
              <a:ea typeface="文鼎CS大宋" charset="-122"/>
            </a:endParaRPr>
          </a:p>
        </p:txBody>
      </p:sp>
      <p:grpSp>
        <p:nvGrpSpPr>
          <p:cNvPr id="7178" name="Group 23"/>
          <p:cNvGrpSpPr/>
          <p:nvPr/>
        </p:nvGrpSpPr>
        <p:grpSpPr bwMode="auto">
          <a:xfrm>
            <a:off x="2968625" y="3408363"/>
            <a:ext cx="2209800" cy="1460500"/>
            <a:chOff x="3120" y="2256"/>
            <a:chExt cx="1584" cy="1152"/>
          </a:xfrm>
        </p:grpSpPr>
        <p:sp>
          <p:nvSpPr>
            <p:cNvPr id="184344" name="Rectangle 24"/>
            <p:cNvSpPr>
              <a:spLocks noChangeArrowheads="1"/>
            </p:cNvSpPr>
            <p:nvPr/>
          </p:nvSpPr>
          <p:spPr bwMode="auto">
            <a:xfrm>
              <a:off x="3120" y="2256"/>
              <a:ext cx="1584" cy="1152"/>
            </a:xfrm>
            <a:prstGeom prst="rect">
              <a:avLst/>
            </a:prstGeom>
            <a:solidFill>
              <a:srgbClr val="009900"/>
            </a:solidFill>
            <a:ln w="12700" cap="sq">
              <a:miter lim="800000"/>
              <a:headEnd type="none" w="sm" len="sm"/>
              <a:tailEnd type="none" w="sm" len="sm"/>
            </a:ln>
            <a:effectLst/>
            <a:scene3d>
              <a:camera prst="legacyObliqueTopRight"/>
              <a:lightRig rig="legacyFlat3" dir="b"/>
            </a:scene3d>
            <a:sp3d extrusionH="163500" prstMaterial="legacyMatte">
              <a:bevelT w="13500" h="13500" prst="angle"/>
              <a:bevelB w="13500" h="13500" prst="angle"/>
              <a:extrusionClr>
                <a:srgbClr val="009900"/>
              </a:extrusionClr>
            </a:sp3d>
          </p:spPr>
          <p:txBody>
            <a:bodyPr wrap="none" anchor="ctr">
              <a:flatTx/>
            </a:bodyPr>
            <a:lstStyle/>
            <a:p>
              <a:pPr algn="ctr">
                <a:defRPr/>
              </a:pPr>
              <a:endParaRPr kumimoji="1" 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84345" name="Text Box 25"/>
            <p:cNvSpPr txBox="1">
              <a:spLocks noChangeArrowheads="1"/>
            </p:cNvSpPr>
            <p:nvPr/>
          </p:nvSpPr>
          <p:spPr bwMode="auto">
            <a:xfrm>
              <a:off x="3312" y="2640"/>
              <a:ext cx="1198" cy="361"/>
            </a:xfrm>
            <a:prstGeom prst="rect">
              <a:avLst/>
            </a:prstGeom>
            <a:noFill/>
            <a:ln>
              <a:noFill/>
            </a:ln>
            <a:effectLst/>
          </p:spPr>
          <p:txBody>
            <a:bodyPr>
              <a:spAutoFit/>
            </a:bodyPr>
            <a:lstStyle/>
            <a:p>
              <a:pPr algn="ctr">
                <a:spcBef>
                  <a:spcPct val="50000"/>
                </a:spcBef>
                <a:defRPr/>
              </a:pPr>
              <a:r>
                <a:rPr kumimoji="1" lang="zh-CN" altLang="en-US" sz="2400" b="1">
                  <a:solidFill>
                    <a:srgbClr val="FFFF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其它指令</a:t>
              </a:r>
              <a:endParaRPr kumimoji="1" lang="zh-CN" altLang="en-US" sz="2400" b="1">
                <a:solidFill>
                  <a:srgbClr val="FF0000"/>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grpSp>
      <p:sp>
        <p:nvSpPr>
          <p:cNvPr id="184346" name="Rectangle 26"/>
          <p:cNvSpPr>
            <a:spLocks noChangeArrowheads="1"/>
          </p:cNvSpPr>
          <p:nvPr/>
        </p:nvSpPr>
        <p:spPr bwMode="auto">
          <a:xfrm>
            <a:off x="636588" y="3408363"/>
            <a:ext cx="2209800" cy="1460500"/>
          </a:xfrm>
          <a:prstGeom prst="rect">
            <a:avLst/>
          </a:prstGeom>
          <a:solidFill>
            <a:srgbClr val="009900"/>
          </a:solidFill>
          <a:ln w="12700" cap="sq">
            <a:miter lim="800000"/>
            <a:headEnd type="none" w="sm" len="sm"/>
            <a:tailEnd type="none" w="sm" len="sm"/>
          </a:ln>
          <a:effectLst/>
          <a:scene3d>
            <a:camera prst="legacyObliqueTopRight"/>
            <a:lightRig rig="legacyFlat3" dir="b"/>
          </a:scene3d>
          <a:sp3d extrusionH="163500" prstMaterial="legacyMatte">
            <a:bevelT w="13500" h="13500" prst="angle"/>
            <a:bevelB w="13500" h="13500" prst="angle"/>
            <a:extrusionClr>
              <a:srgbClr val="009900"/>
            </a:extrusionClr>
          </a:sp3d>
        </p:spPr>
        <p:txBody>
          <a:bodyPr wrap="none" anchor="ctr">
            <a:flatTx/>
          </a:bodyPr>
          <a:lstStyle/>
          <a:p>
            <a:pPr algn="ctr">
              <a:defRPr/>
            </a:pPr>
            <a:endParaRPr kumimoji="1" 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84347" name="Text Box 27"/>
          <p:cNvSpPr txBox="1">
            <a:spLocks noChangeArrowheads="1"/>
          </p:cNvSpPr>
          <p:nvPr/>
        </p:nvSpPr>
        <p:spPr bwMode="auto">
          <a:xfrm>
            <a:off x="776288" y="3878263"/>
            <a:ext cx="1905000" cy="457200"/>
          </a:xfrm>
          <a:prstGeom prst="rect">
            <a:avLst/>
          </a:prstGeom>
          <a:noFill/>
          <a:ln>
            <a:noFill/>
          </a:ln>
          <a:effectLst/>
        </p:spPr>
        <p:txBody>
          <a:bodyPr>
            <a:spAutoFit/>
          </a:bodyPr>
          <a:lstStyle/>
          <a:p>
            <a:pPr algn="ctr">
              <a:spcBef>
                <a:spcPct val="50000"/>
              </a:spcBef>
              <a:defRPr/>
            </a:pPr>
            <a:r>
              <a:rPr kumimoji="1" lang="zh-CN" altLang="en-US" sz="2400" b="1">
                <a:solidFill>
                  <a:srgbClr val="FFFF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其它指令</a:t>
            </a:r>
            <a:endParaRPr kumimoji="1" lang="zh-CN" altLang="en-US" sz="2400" b="1">
              <a:solidFill>
                <a:srgbClr val="FF0000"/>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sp>
        <p:nvSpPr>
          <p:cNvPr id="7181" name="Text Box 30"/>
          <p:cNvSpPr txBox="1">
            <a:spLocks noChangeArrowheads="1"/>
          </p:cNvSpPr>
          <p:nvPr/>
        </p:nvSpPr>
        <p:spPr bwMode="auto">
          <a:xfrm>
            <a:off x="6135688" y="5805488"/>
            <a:ext cx="184150"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lang="en-US" altLang="zh-CN" sz="1800" i="1" dirty="0"/>
          </a:p>
        </p:txBody>
      </p:sp>
      <p:sp>
        <p:nvSpPr>
          <p:cNvPr id="7182" name="Text Box 31"/>
          <p:cNvSpPr txBox="1">
            <a:spLocks noChangeArrowheads="1"/>
          </p:cNvSpPr>
          <p:nvPr/>
        </p:nvSpPr>
        <p:spPr bwMode="auto">
          <a:xfrm>
            <a:off x="8151813" y="5799138"/>
            <a:ext cx="184150"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lang="en-US" altLang="zh-CN" sz="1800" i="1" dirty="0"/>
          </a:p>
        </p:txBody>
      </p:sp>
      <mc:AlternateContent xmlns:mc="http://schemas.openxmlformats.org/markup-compatibility/2006" xmlns:a14="http://schemas.microsoft.com/office/drawing/2010/main">
        <mc:Choice Requires="a14">
          <p:sp>
            <p:nvSpPr>
              <p:cNvPr id="17" name="TextBox 16"/>
              <p:cNvSpPr txBox="1"/>
              <p:nvPr/>
            </p:nvSpPr>
            <p:spPr>
              <a:xfrm>
                <a:off x="5738435" y="3387725"/>
                <a:ext cx="1764457" cy="4753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a:rPr>
                          </m:ctrlPr>
                        </m:sSubPr>
                        <m:e>
                          <m:r>
                            <a:rPr lang="en-US" altLang="zh-CN" sz="2000" b="1" i="1" smtClean="0">
                              <a:latin typeface="Cambria Math"/>
                              <a:ea typeface="+mj-ea"/>
                            </a:rPr>
                            <m:t>𝑪𝑷𝑰</m:t>
                          </m:r>
                        </m:e>
                        <m:sub>
                          <m:r>
                            <a:rPr lang="zh-CN" altLang="en-US" sz="2000" i="1">
                              <a:latin typeface="Cambria Math"/>
                            </a:rPr>
                            <m:t>分支</m:t>
                          </m:r>
                        </m:sub>
                      </m:sSub>
                      <m:r>
                        <a:rPr lang="en-US" altLang="zh-CN" sz="2000" b="1" i="1" smtClean="0">
                          <a:latin typeface="Cambria Math"/>
                        </a:rPr>
                        <m:t>=</m:t>
                      </m:r>
                      <m:r>
                        <a:rPr lang="en-US" altLang="zh-CN" sz="2000" i="1">
                          <a:latin typeface="Cambria Math"/>
                        </a:rPr>
                        <m:t>2</m:t>
                      </m:r>
                    </m:oMath>
                  </m:oMathPara>
                </a14:m>
                <a:endParaRPr lang="en-US" altLang="zh-CN" sz="2000" dirty="0" smtClean="0"/>
              </a:p>
            </p:txBody>
          </p:sp>
        </mc:Choice>
        <mc:Fallback xmlns="">
          <p:sp>
            <p:nvSpPr>
              <p:cNvPr id="17" name="TextBox 16"/>
              <p:cNvSpPr txBox="1">
                <a:spLocks noRot="1" noChangeAspect="1" noMove="1" noResize="1" noEditPoints="1" noAdjustHandles="1" noChangeArrowheads="1" noChangeShapeType="1" noTextEdit="1"/>
              </p:cNvSpPr>
              <p:nvPr/>
            </p:nvSpPr>
            <p:spPr>
              <a:xfrm>
                <a:off x="5738435" y="3387725"/>
                <a:ext cx="1764457" cy="475323"/>
              </a:xfrm>
              <a:prstGeom prst="rect">
                <a:avLst/>
              </a:prstGeom>
              <a:blipFill rotWithShape="1">
                <a:blip r:embed="rId2"/>
                <a:stretch>
                  <a:fillRect b="-153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5738435" y="4123200"/>
                <a:ext cx="1775679" cy="4812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a:rPr>
                          </m:ctrlPr>
                        </m:sSubPr>
                        <m:e>
                          <m:r>
                            <a:rPr lang="en-US" altLang="zh-CN" sz="2000" b="1" i="1" smtClean="0">
                              <a:latin typeface="Cambria Math"/>
                              <a:ea typeface="+mj-ea"/>
                            </a:rPr>
                            <m:t>𝑪𝑷𝑰</m:t>
                          </m:r>
                        </m:e>
                        <m:sub>
                          <m:r>
                            <a:rPr lang="zh-CN" altLang="en-US" sz="2000" i="1">
                              <a:latin typeface="Cambria Math"/>
                            </a:rPr>
                            <m:t>其他</m:t>
                          </m:r>
                        </m:sub>
                      </m:sSub>
                      <m:r>
                        <a:rPr lang="en-US" altLang="zh-CN" sz="2000" b="1" i="1" smtClean="0">
                          <a:latin typeface="Cambria Math"/>
                        </a:rPr>
                        <m:t>=</m:t>
                      </m:r>
                      <m:r>
                        <a:rPr lang="en-US" altLang="zh-CN" sz="2000" b="1" i="1" smtClean="0">
                          <a:latin typeface="Cambria Math"/>
                        </a:rPr>
                        <m:t>𝟏</m:t>
                      </m:r>
                    </m:oMath>
                  </m:oMathPara>
                </a14:m>
                <a:endParaRPr lang="en-US" altLang="zh-CN" sz="2000" dirty="0" smtClean="0"/>
              </a:p>
            </p:txBody>
          </p:sp>
        </mc:Choice>
        <mc:Fallback xmlns="">
          <p:sp>
            <p:nvSpPr>
              <p:cNvPr id="18" name="TextBox 17"/>
              <p:cNvSpPr txBox="1">
                <a:spLocks noRot="1" noChangeAspect="1" noMove="1" noResize="1" noEditPoints="1" noAdjustHandles="1" noChangeArrowheads="1" noChangeShapeType="1" noTextEdit="1"/>
              </p:cNvSpPr>
              <p:nvPr/>
            </p:nvSpPr>
            <p:spPr>
              <a:xfrm>
                <a:off x="5738435" y="4123200"/>
                <a:ext cx="1775679" cy="481286"/>
              </a:xfrm>
              <a:prstGeom prst="rect">
                <a:avLst/>
              </a:prstGeom>
              <a:blipFill rotWithShape="1">
                <a:blip r:embed="rId3"/>
                <a:stretch>
                  <a:fillRect b="-164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747119" y="4653136"/>
                <a:ext cx="289258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a:rPr>
                          </m:ctrlPr>
                        </m:sSubPr>
                        <m:e>
                          <m:r>
                            <m:rPr>
                              <m:sty m:val="p"/>
                            </m:rPr>
                            <a:rPr lang="en-US" altLang="zh-CN" sz="2000" i="1">
                              <a:latin typeface="Cambria Math"/>
                            </a:rPr>
                            <m:t>IC</m:t>
                          </m:r>
                        </m:e>
                        <m:sub>
                          <m:r>
                            <a:rPr lang="en-US" altLang="zh-CN" sz="2000" b="1" i="1" smtClean="0">
                              <a:latin typeface="Cambria Math"/>
                            </a:rPr>
                            <m:t>𝑩</m:t>
                          </m:r>
                        </m:sub>
                      </m:sSub>
                      <m:r>
                        <a:rPr lang="en-US" altLang="zh-CN" sz="2000" b="1" i="1" smtClean="0">
                          <a:latin typeface="Cambria Math"/>
                        </a:rPr>
                        <m:t>=</m:t>
                      </m:r>
                      <m:sSub>
                        <m:sSubPr>
                          <m:ctrlPr>
                            <a:rPr lang="en-US" altLang="zh-CN" sz="2000" b="1" i="1" smtClean="0">
                              <a:latin typeface="Cambria Math"/>
                            </a:rPr>
                          </m:ctrlPr>
                        </m:sSubPr>
                        <m:e>
                          <m:r>
                            <a:rPr lang="zh-CN" altLang="en-US" sz="2000" i="1">
                              <a:latin typeface="Cambria Math"/>
                            </a:rPr>
                            <m:t>（</m:t>
                          </m:r>
                          <m:r>
                            <a:rPr lang="en-US" altLang="zh-CN" sz="2000" b="1" i="1" smtClean="0">
                              <a:latin typeface="Cambria Math"/>
                            </a:rPr>
                            <m:t>𝟏</m:t>
                          </m:r>
                          <m:r>
                            <a:rPr lang="en-US" altLang="zh-CN" sz="2000" b="1" i="1" smtClean="0">
                              <a:latin typeface="Cambria Math"/>
                            </a:rPr>
                            <m:t>−</m:t>
                          </m:r>
                          <m:r>
                            <a:rPr lang="en-US" altLang="zh-CN" sz="2000" b="1" i="1" smtClean="0">
                              <a:latin typeface="Cambria Math"/>
                            </a:rPr>
                            <m:t>𝟐𝟎</m:t>
                          </m:r>
                          <m:r>
                            <a:rPr lang="en-US" altLang="zh-CN" sz="2000" b="1" i="1" smtClean="0">
                              <a:latin typeface="Cambria Math"/>
                            </a:rPr>
                            <m:t>%</m:t>
                          </m:r>
                          <m:r>
                            <a:rPr lang="zh-CN" altLang="en-US" sz="2000" i="1">
                              <a:latin typeface="Cambria Math"/>
                            </a:rPr>
                            <m:t>）</m:t>
                          </m:r>
                          <m:r>
                            <m:rPr>
                              <m:sty m:val="p"/>
                            </m:rPr>
                            <a:rPr lang="en-US" altLang="zh-CN" sz="2000" i="1">
                              <a:latin typeface="Cambria Math"/>
                            </a:rPr>
                            <m:t>IC</m:t>
                          </m:r>
                        </m:e>
                        <m:sub>
                          <m:r>
                            <a:rPr lang="en-US" altLang="zh-CN" sz="2000" b="1" i="1" smtClean="0">
                              <a:latin typeface="Cambria Math"/>
                            </a:rPr>
                            <m:t>𝑨</m:t>
                          </m:r>
                        </m:sub>
                      </m:sSub>
                    </m:oMath>
                  </m:oMathPara>
                </a14:m>
                <a:endParaRPr lang="en-US" altLang="zh-CN" sz="2000" dirty="0" smtClean="0"/>
              </a:p>
            </p:txBody>
          </p:sp>
        </mc:Choice>
        <mc:Fallback xmlns="">
          <p:sp>
            <p:nvSpPr>
              <p:cNvPr id="19" name="TextBox 18"/>
              <p:cNvSpPr txBox="1">
                <a:spLocks noRot="1" noChangeAspect="1" noMove="1" noResize="1" noEditPoints="1" noAdjustHandles="1" noChangeArrowheads="1" noChangeShapeType="1" noTextEdit="1"/>
              </p:cNvSpPr>
              <p:nvPr/>
            </p:nvSpPr>
            <p:spPr>
              <a:xfrm>
                <a:off x="5747119" y="4653136"/>
                <a:ext cx="2892587" cy="400110"/>
              </a:xfrm>
              <a:prstGeom prst="rect">
                <a:avLst/>
              </a:prstGeom>
              <a:blipFill rotWithShape="1">
                <a:blip r:embed="rId4"/>
                <a:stretch>
                  <a:fillRect b="-30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5747119" y="5157192"/>
                <a:ext cx="2473498" cy="5532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a:rPr>
                          </m:ctrlPr>
                        </m:sSubPr>
                        <m:e>
                          <m:r>
                            <m:rPr>
                              <m:sty m:val="p"/>
                            </m:rPr>
                            <a:rPr lang="en-US" altLang="zh-CN" sz="2000" i="1">
                              <a:latin typeface="Cambria Math"/>
                            </a:rPr>
                            <m:t>IC</m:t>
                          </m:r>
                        </m:e>
                        <m:sub>
                          <m:sSub>
                            <m:sSubPr>
                              <m:ctrlPr>
                                <a:rPr lang="en-US" altLang="zh-CN" sz="2000" b="1" i="1" smtClean="0">
                                  <a:latin typeface="Cambria Math"/>
                                </a:rPr>
                              </m:ctrlPr>
                            </m:sSubPr>
                            <m:e>
                              <m:r>
                                <a:rPr lang="en-US" altLang="zh-CN" sz="2000" b="1" i="1" smtClean="0">
                                  <a:latin typeface="Cambria Math"/>
                                </a:rPr>
                                <m:t>𝑩</m:t>
                              </m:r>
                            </m:e>
                            <m:sub>
                              <m:r>
                                <a:rPr lang="zh-CN" altLang="en-US" sz="2000" i="1">
                                  <a:latin typeface="Cambria Math"/>
                                </a:rPr>
                                <m:t>分支</m:t>
                              </m:r>
                            </m:sub>
                          </m:sSub>
                        </m:sub>
                      </m:sSub>
                      <m:r>
                        <a:rPr lang="en-US" altLang="zh-CN" sz="2000" b="1" i="1" smtClean="0">
                          <a:latin typeface="Cambria Math"/>
                        </a:rPr>
                        <m:t>=</m:t>
                      </m:r>
                      <m:sSub>
                        <m:sSubPr>
                          <m:ctrlPr>
                            <a:rPr lang="en-US" altLang="zh-CN" sz="2000" i="1">
                              <a:latin typeface="Cambria Math"/>
                            </a:rPr>
                          </m:ctrlPr>
                        </m:sSubPr>
                        <m:e>
                          <m:r>
                            <m:rPr>
                              <m:sty m:val="p"/>
                            </m:rPr>
                            <a:rPr lang="en-US" altLang="zh-CN" sz="2000" i="1">
                              <a:latin typeface="Cambria Math"/>
                            </a:rPr>
                            <m:t>IC</m:t>
                          </m:r>
                        </m:e>
                        <m:sub>
                          <m:sSub>
                            <m:sSubPr>
                              <m:ctrlPr>
                                <a:rPr lang="en-US" altLang="zh-CN" sz="2000" i="1">
                                  <a:latin typeface="Cambria Math"/>
                                </a:rPr>
                              </m:ctrlPr>
                            </m:sSubPr>
                            <m:e>
                              <m:r>
                                <a:rPr lang="en-US" altLang="zh-CN" sz="2000" b="1" i="1" smtClean="0">
                                  <a:latin typeface="Cambria Math"/>
                                </a:rPr>
                                <m:t>𝑨</m:t>
                              </m:r>
                            </m:e>
                            <m:sub>
                              <m:r>
                                <a:rPr lang="zh-CN" altLang="en-US" sz="2000" i="1">
                                  <a:latin typeface="Cambria Math"/>
                                </a:rPr>
                                <m:t>分支</m:t>
                              </m:r>
                            </m:sub>
                          </m:sSub>
                        </m:sub>
                      </m:sSub>
                    </m:oMath>
                  </m:oMathPara>
                </a14:m>
                <a:endParaRPr lang="en-US" altLang="zh-CN" sz="2000" dirty="0" smtClean="0"/>
              </a:p>
            </p:txBody>
          </p:sp>
        </mc:Choice>
        <mc:Fallback xmlns="">
          <p:sp>
            <p:nvSpPr>
              <p:cNvPr id="20" name="TextBox 19"/>
              <p:cNvSpPr txBox="1">
                <a:spLocks noRot="1" noChangeAspect="1" noMove="1" noResize="1" noEditPoints="1" noAdjustHandles="1" noChangeArrowheads="1" noChangeShapeType="1" noTextEdit="1"/>
              </p:cNvSpPr>
              <p:nvPr/>
            </p:nvSpPr>
            <p:spPr>
              <a:xfrm>
                <a:off x="5747119" y="5157192"/>
                <a:ext cx="2473498" cy="553293"/>
              </a:xfrm>
              <a:prstGeom prst="rect">
                <a:avLst/>
              </a:prstGeom>
              <a:blipFill rotWithShape="1">
                <a:blip r:embed="rId5"/>
                <a:stretch>
                  <a:fillRect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5747119" y="5799138"/>
                <a:ext cx="2588844" cy="42652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a:rPr>
                          </m:ctrlPr>
                        </m:sSubPr>
                        <m:e>
                          <m:r>
                            <a:rPr lang="en-US" altLang="zh-CN" sz="2000" b="1" i="1" smtClean="0">
                              <a:latin typeface="Cambria Math"/>
                            </a:rPr>
                            <m:t>𝑻</m:t>
                          </m:r>
                        </m:e>
                        <m:sub>
                          <m:sSub>
                            <m:sSubPr>
                              <m:ctrlPr>
                                <a:rPr lang="en-US" altLang="zh-CN" sz="2000" b="1" i="1" smtClean="0">
                                  <a:latin typeface="Cambria Math"/>
                                </a:rPr>
                              </m:ctrlPr>
                            </m:sSubPr>
                            <m:e>
                              <m:r>
                                <m:rPr>
                                  <m:sty m:val="p"/>
                                </m:rPr>
                                <a:rPr lang="en-US" altLang="zh-CN" sz="2000" i="1">
                                  <a:latin typeface="Cambria Math"/>
                                </a:rPr>
                                <m:t>clk</m:t>
                              </m:r>
                            </m:e>
                            <m:sub>
                              <m:r>
                                <a:rPr lang="en-US" altLang="zh-CN" sz="2000" b="1" i="1" smtClean="0">
                                  <a:latin typeface="Cambria Math"/>
                                </a:rPr>
                                <m:t>𝑩</m:t>
                              </m:r>
                            </m:sub>
                          </m:sSub>
                        </m:sub>
                      </m:sSub>
                      <m:r>
                        <a:rPr lang="en-US" altLang="zh-CN" sz="2000" b="1" i="1" smtClean="0">
                          <a:latin typeface="Cambria Math"/>
                        </a:rPr>
                        <m:t>=</m:t>
                      </m:r>
                      <m:r>
                        <a:rPr lang="en-US" altLang="zh-CN" sz="2000" b="1" i="1" smtClean="0">
                          <a:latin typeface="Cambria Math"/>
                        </a:rPr>
                        <m:t>𝟏</m:t>
                      </m:r>
                      <m:r>
                        <a:rPr lang="en-US" altLang="zh-CN" sz="2000" b="1" i="1" smtClean="0">
                          <a:latin typeface="Cambria Math"/>
                        </a:rPr>
                        <m:t>.</m:t>
                      </m:r>
                      <m:r>
                        <a:rPr lang="en-US" altLang="zh-CN" sz="2000" b="1" i="1" smtClean="0">
                          <a:latin typeface="Cambria Math"/>
                        </a:rPr>
                        <m:t>𝟐𝟓</m:t>
                      </m:r>
                      <m:sSub>
                        <m:sSubPr>
                          <m:ctrlPr>
                            <a:rPr lang="en-US" altLang="zh-CN" sz="2000" i="1">
                              <a:latin typeface="Cambria Math"/>
                            </a:rPr>
                          </m:ctrlPr>
                        </m:sSubPr>
                        <m:e>
                          <m:r>
                            <a:rPr lang="en-US" altLang="zh-CN" sz="2000" i="1">
                              <a:latin typeface="Cambria Math"/>
                            </a:rPr>
                            <m:t>𝑻</m:t>
                          </m:r>
                        </m:e>
                        <m:sub>
                          <m:sSub>
                            <m:sSubPr>
                              <m:ctrlPr>
                                <a:rPr lang="en-US" altLang="zh-CN" sz="2000" i="1">
                                  <a:latin typeface="Cambria Math"/>
                                </a:rPr>
                              </m:ctrlPr>
                            </m:sSubPr>
                            <m:e>
                              <m:r>
                                <m:rPr>
                                  <m:sty m:val="p"/>
                                </m:rPr>
                                <a:rPr lang="en-US" altLang="zh-CN" sz="2000" i="1">
                                  <a:latin typeface="Cambria Math"/>
                                </a:rPr>
                                <m:t>clk</m:t>
                              </m:r>
                            </m:e>
                            <m:sub>
                              <m:r>
                                <a:rPr lang="en-US" altLang="zh-CN" sz="2000" b="1" i="1" smtClean="0">
                                  <a:latin typeface="Cambria Math"/>
                                </a:rPr>
                                <m:t>𝑨</m:t>
                              </m:r>
                            </m:sub>
                          </m:sSub>
                        </m:sub>
                      </m:sSub>
                    </m:oMath>
                  </m:oMathPara>
                </a14:m>
                <a:endParaRPr lang="en-US" altLang="zh-CN" sz="2000" dirty="0" smtClean="0"/>
              </a:p>
            </p:txBody>
          </p:sp>
        </mc:Choice>
        <mc:Fallback xmlns="">
          <p:sp>
            <p:nvSpPr>
              <p:cNvPr id="21" name="TextBox 20"/>
              <p:cNvSpPr txBox="1">
                <a:spLocks noRot="1" noChangeAspect="1" noMove="1" noResize="1" noEditPoints="1" noAdjustHandles="1" noChangeArrowheads="1" noChangeShapeType="1" noTextEdit="1"/>
              </p:cNvSpPr>
              <p:nvPr/>
            </p:nvSpPr>
            <p:spPr>
              <a:xfrm>
                <a:off x="5747119" y="5799138"/>
                <a:ext cx="2588844" cy="426527"/>
              </a:xfrm>
              <a:prstGeom prst="rect">
                <a:avLst/>
              </a:prstGeom>
              <a:blipFill rotWithShape="1">
                <a:blip r:embed="rId6"/>
                <a:stretch>
                  <a:fillRect b="-1429"/>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0"/>
          <p:cNvSpPr>
            <a:spLocks noGrp="1" noChangeArrowheads="1"/>
          </p:cNvSpPr>
          <p:nvPr>
            <p:ph type="title" idx="4294967295"/>
          </p:nvPr>
        </p:nvSpPr>
        <p:spPr/>
        <p:txBody>
          <a:bodyPr>
            <a:normAutofit/>
          </a:bodyPr>
          <a:lstStyle/>
          <a:p>
            <a:pPr eaLnBrk="1" hangingPunct="1"/>
            <a:r>
              <a:rPr kumimoji="1" lang="en-US" altLang="zh-CN" sz="3600" b="1" dirty="0">
                <a:latin typeface="+mj-ea"/>
                <a:cs typeface="+mn-cs"/>
              </a:rPr>
              <a:t>CPU</a:t>
            </a:r>
            <a:r>
              <a:rPr kumimoji="1" lang="zh-CN" altLang="en-US" sz="3600" b="1" dirty="0">
                <a:latin typeface="+mj-ea"/>
                <a:cs typeface="+mn-cs"/>
              </a:rPr>
              <a:t>性能公式</a:t>
            </a:r>
          </a:p>
        </p:txBody>
      </p:sp>
      <p:graphicFrame>
        <p:nvGraphicFramePr>
          <p:cNvPr id="186384" name="Object 16"/>
          <p:cNvGraphicFramePr>
            <a:graphicFrameLocks noGrp="1" noChangeAspect="1"/>
          </p:cNvGraphicFramePr>
          <p:nvPr>
            <p:ph sz="half" idx="4294967295"/>
          </p:nvPr>
        </p:nvGraphicFramePr>
        <p:xfrm>
          <a:off x="681831" y="1412776"/>
          <a:ext cx="5000625" cy="648072"/>
        </p:xfrm>
        <a:graphic>
          <a:graphicData uri="http://schemas.openxmlformats.org/presentationml/2006/ole">
            <mc:AlternateContent xmlns:mc="http://schemas.openxmlformats.org/markup-compatibility/2006">
              <mc:Choice xmlns:v="urn:schemas-microsoft-com:vml" Requires="v">
                <p:oleObj spid="_x0000_s16452" name="Microsoft 公式 3.0" r:id="rId3" imgW="1739900" imgH="254000" progId="Equation.3">
                  <p:embed/>
                </p:oleObj>
              </mc:Choice>
              <mc:Fallback>
                <p:oleObj name="Microsoft 公式 3.0" r:id="rId3" imgW="1739900" imgH="254000" progId="Equation.3">
                  <p:embed/>
                  <p:pic>
                    <p:nvPicPr>
                      <p:cNvPr id="0" name="图片 164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831" y="1412776"/>
                        <a:ext cx="5000625" cy="648072"/>
                      </a:xfrm>
                      <a:prstGeom prst="rect">
                        <a:avLst/>
                      </a:prstGeom>
                      <a:noFill/>
                      <a:ln>
                        <a:noFill/>
                      </a:ln>
                      <a:effectLst/>
                    </p:spPr>
                  </p:pic>
                </p:oleObj>
              </mc:Fallback>
            </mc:AlternateContent>
          </a:graphicData>
        </a:graphic>
      </p:graphicFrame>
      <p:sp>
        <p:nvSpPr>
          <p:cNvPr id="186389" name="Text Box 21"/>
          <p:cNvSpPr txBox="1">
            <a:spLocks noChangeArrowheads="1"/>
          </p:cNvSpPr>
          <p:nvPr/>
        </p:nvSpPr>
        <p:spPr bwMode="auto">
          <a:xfrm>
            <a:off x="655638" y="4713288"/>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比较指令</a:t>
            </a:r>
          </a:p>
        </p:txBody>
      </p:sp>
      <p:sp>
        <p:nvSpPr>
          <p:cNvPr id="186390" name="Text Box 22"/>
          <p:cNvSpPr txBox="1">
            <a:spLocks noChangeArrowheads="1"/>
          </p:cNvSpPr>
          <p:nvPr/>
        </p:nvSpPr>
        <p:spPr bwMode="auto">
          <a:xfrm>
            <a:off x="655638" y="5260975"/>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测试分支</a:t>
            </a:r>
          </a:p>
        </p:txBody>
      </p:sp>
      <p:sp>
        <p:nvSpPr>
          <p:cNvPr id="8199" name="Text Box 23"/>
          <p:cNvSpPr txBox="1">
            <a:spLocks noChangeArrowheads="1"/>
          </p:cNvSpPr>
          <p:nvPr/>
        </p:nvSpPr>
        <p:spPr bwMode="auto">
          <a:xfrm>
            <a:off x="655638" y="2565400"/>
            <a:ext cx="251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kumimoji="1" lang="en-US" altLang="zh-CN" sz="2800" b="1">
                <a:solidFill>
                  <a:srgbClr val="FF0000"/>
                </a:solidFill>
                <a:latin typeface="Times New Roman" panose="02020603050405020304" pitchFamily="18" charset="0"/>
                <a:ea typeface="文鼎CS大宋" charset="-122"/>
              </a:rPr>
              <a:t>CPU</a:t>
            </a:r>
            <a:r>
              <a:rPr kumimoji="1" lang="en-US" altLang="zh-CN" sz="2800" b="1" baseline="-25000">
                <a:solidFill>
                  <a:srgbClr val="FF0000"/>
                </a:solidFill>
                <a:latin typeface="Times New Roman" panose="02020603050405020304" pitchFamily="18" charset="0"/>
                <a:ea typeface="文鼎CS大宋" charset="-122"/>
              </a:rPr>
              <a:t>A</a:t>
            </a:r>
            <a:endParaRPr kumimoji="1" lang="en-US" altLang="zh-CN" sz="2800" b="1" baseline="-25000">
              <a:solidFill>
                <a:srgbClr val="000066"/>
              </a:solidFill>
              <a:latin typeface="Times New Roman" panose="02020603050405020304" pitchFamily="18" charset="0"/>
              <a:ea typeface="文鼎CS大宋" charset="-122"/>
            </a:endParaRPr>
          </a:p>
        </p:txBody>
      </p:sp>
      <p:sp>
        <p:nvSpPr>
          <p:cNvPr id="186392" name="Text Box 24"/>
          <p:cNvSpPr txBox="1">
            <a:spLocks noChangeArrowheads="1"/>
          </p:cNvSpPr>
          <p:nvPr/>
        </p:nvSpPr>
        <p:spPr bwMode="auto">
          <a:xfrm>
            <a:off x="2987675" y="4713288"/>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分支指令</a:t>
            </a:r>
          </a:p>
        </p:txBody>
      </p:sp>
      <p:sp>
        <p:nvSpPr>
          <p:cNvPr id="8201" name="Text Box 25"/>
          <p:cNvSpPr txBox="1">
            <a:spLocks noChangeArrowheads="1"/>
          </p:cNvSpPr>
          <p:nvPr/>
        </p:nvSpPr>
        <p:spPr bwMode="auto">
          <a:xfrm>
            <a:off x="3276600" y="2565400"/>
            <a:ext cx="1920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kumimoji="1" lang="en-US" altLang="zh-CN" sz="2800" b="1">
                <a:solidFill>
                  <a:srgbClr val="FF0000"/>
                </a:solidFill>
                <a:latin typeface="Times New Roman" panose="02020603050405020304" pitchFamily="18" charset="0"/>
                <a:ea typeface="文鼎CS大宋" charset="-122"/>
              </a:rPr>
              <a:t>CPU</a:t>
            </a:r>
            <a:r>
              <a:rPr kumimoji="1" lang="en-US" altLang="zh-CN" sz="2800" b="1" baseline="-25000">
                <a:solidFill>
                  <a:srgbClr val="FF0000"/>
                </a:solidFill>
                <a:latin typeface="Times New Roman" panose="02020603050405020304" pitchFamily="18" charset="0"/>
                <a:ea typeface="文鼎CS大宋" charset="-122"/>
              </a:rPr>
              <a:t>B</a:t>
            </a:r>
            <a:endParaRPr kumimoji="1" lang="en-US" altLang="zh-CN" sz="2800" b="1" baseline="-25000">
              <a:solidFill>
                <a:srgbClr val="000066"/>
              </a:solidFill>
              <a:latin typeface="Times New Roman" panose="02020603050405020304" pitchFamily="18" charset="0"/>
              <a:ea typeface="文鼎CS大宋" charset="-122"/>
            </a:endParaRPr>
          </a:p>
        </p:txBody>
      </p:sp>
      <p:grpSp>
        <p:nvGrpSpPr>
          <p:cNvPr id="8202" name="Group 26"/>
          <p:cNvGrpSpPr/>
          <p:nvPr/>
        </p:nvGrpSpPr>
        <p:grpSpPr bwMode="auto">
          <a:xfrm>
            <a:off x="2987675" y="3176588"/>
            <a:ext cx="2209800" cy="1460500"/>
            <a:chOff x="3120" y="2256"/>
            <a:chExt cx="1584" cy="1152"/>
          </a:xfrm>
        </p:grpSpPr>
        <p:sp>
          <p:nvSpPr>
            <p:cNvPr id="186395" name="Rectangle 27"/>
            <p:cNvSpPr>
              <a:spLocks noChangeArrowheads="1"/>
            </p:cNvSpPr>
            <p:nvPr/>
          </p:nvSpPr>
          <p:spPr bwMode="auto">
            <a:xfrm>
              <a:off x="3120" y="2256"/>
              <a:ext cx="1584" cy="1152"/>
            </a:xfrm>
            <a:prstGeom prst="rect">
              <a:avLst/>
            </a:prstGeom>
            <a:solidFill>
              <a:srgbClr val="009900"/>
            </a:solidFill>
            <a:ln w="12700" cap="sq">
              <a:miter lim="800000"/>
              <a:headEnd type="none" w="sm" len="sm"/>
              <a:tailEnd type="none" w="sm" len="sm"/>
            </a:ln>
            <a:effectLst/>
            <a:scene3d>
              <a:camera prst="legacyObliqueTopRight"/>
              <a:lightRig rig="legacyFlat3" dir="b"/>
            </a:scene3d>
            <a:sp3d extrusionH="163500" prstMaterial="legacyMatte">
              <a:bevelT w="13500" h="13500" prst="angle"/>
              <a:bevelB w="13500" h="13500" prst="angle"/>
              <a:extrusionClr>
                <a:srgbClr val="009900"/>
              </a:extrusionClr>
            </a:sp3d>
          </p:spPr>
          <p:txBody>
            <a:bodyPr wrap="none" anchor="ctr">
              <a:flatTx/>
            </a:bodyPr>
            <a:lstStyle/>
            <a:p>
              <a:pPr algn="ctr">
                <a:defRPr/>
              </a:pPr>
              <a:endParaRPr kumimoji="1" 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86396" name="Text Box 28"/>
            <p:cNvSpPr txBox="1">
              <a:spLocks noChangeArrowheads="1"/>
            </p:cNvSpPr>
            <p:nvPr/>
          </p:nvSpPr>
          <p:spPr bwMode="auto">
            <a:xfrm>
              <a:off x="3312" y="2640"/>
              <a:ext cx="1198" cy="361"/>
            </a:xfrm>
            <a:prstGeom prst="rect">
              <a:avLst/>
            </a:prstGeom>
            <a:noFill/>
            <a:ln>
              <a:noFill/>
            </a:ln>
            <a:effectLst/>
          </p:spPr>
          <p:txBody>
            <a:bodyPr>
              <a:spAutoFit/>
            </a:bodyPr>
            <a:lstStyle/>
            <a:p>
              <a:pPr algn="ctr">
                <a:spcBef>
                  <a:spcPct val="50000"/>
                </a:spcBef>
                <a:defRPr/>
              </a:pPr>
              <a:r>
                <a:rPr kumimoji="1" lang="zh-CN" altLang="en-US" sz="2400" b="1">
                  <a:solidFill>
                    <a:srgbClr val="FFFF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其它指令</a:t>
              </a:r>
              <a:endParaRPr kumimoji="1" lang="zh-CN" altLang="en-US" sz="2400" b="1">
                <a:solidFill>
                  <a:srgbClr val="FF0000"/>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grpSp>
      <p:sp>
        <p:nvSpPr>
          <p:cNvPr id="186397" name="Rectangle 29"/>
          <p:cNvSpPr>
            <a:spLocks noChangeArrowheads="1"/>
          </p:cNvSpPr>
          <p:nvPr/>
        </p:nvSpPr>
        <p:spPr bwMode="auto">
          <a:xfrm>
            <a:off x="655638" y="3176588"/>
            <a:ext cx="2209800" cy="1460500"/>
          </a:xfrm>
          <a:prstGeom prst="rect">
            <a:avLst/>
          </a:prstGeom>
          <a:solidFill>
            <a:srgbClr val="009900"/>
          </a:solidFill>
          <a:ln w="12700" cap="sq">
            <a:miter lim="800000"/>
            <a:headEnd type="none" w="sm" len="sm"/>
            <a:tailEnd type="none" w="sm" len="sm"/>
          </a:ln>
          <a:effectLst/>
          <a:scene3d>
            <a:camera prst="legacyObliqueTopRight"/>
            <a:lightRig rig="legacyFlat3" dir="b"/>
          </a:scene3d>
          <a:sp3d extrusionH="163500" prstMaterial="legacyMatte">
            <a:bevelT w="13500" h="13500" prst="angle"/>
            <a:bevelB w="13500" h="13500" prst="angle"/>
            <a:extrusionClr>
              <a:srgbClr val="009900"/>
            </a:extrusionClr>
          </a:sp3d>
        </p:spPr>
        <p:txBody>
          <a:bodyPr wrap="none" anchor="ctr">
            <a:flatTx/>
          </a:bodyPr>
          <a:lstStyle/>
          <a:p>
            <a:pPr algn="ctr">
              <a:defRPr/>
            </a:pPr>
            <a:endParaRPr kumimoji="1" 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86398" name="Text Box 30"/>
          <p:cNvSpPr txBox="1">
            <a:spLocks noChangeArrowheads="1"/>
          </p:cNvSpPr>
          <p:nvPr/>
        </p:nvSpPr>
        <p:spPr bwMode="auto">
          <a:xfrm>
            <a:off x="795338" y="3646488"/>
            <a:ext cx="1905000" cy="457200"/>
          </a:xfrm>
          <a:prstGeom prst="rect">
            <a:avLst/>
          </a:prstGeom>
          <a:noFill/>
          <a:ln>
            <a:noFill/>
          </a:ln>
          <a:effectLst/>
        </p:spPr>
        <p:txBody>
          <a:bodyPr>
            <a:spAutoFit/>
          </a:bodyPr>
          <a:lstStyle/>
          <a:p>
            <a:pPr algn="ctr">
              <a:spcBef>
                <a:spcPct val="50000"/>
              </a:spcBef>
              <a:defRPr/>
            </a:pPr>
            <a:r>
              <a:rPr kumimoji="1" lang="zh-CN" altLang="en-US" sz="2400" b="1">
                <a:solidFill>
                  <a:srgbClr val="FFFF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其它指令</a:t>
            </a:r>
            <a:endParaRPr kumimoji="1" lang="zh-CN" altLang="en-US" sz="2400" b="1">
              <a:solidFill>
                <a:srgbClr val="FF0000"/>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sp>
        <p:nvSpPr>
          <p:cNvPr id="8205" name="Text Box 31"/>
          <p:cNvSpPr txBox="1">
            <a:spLocks noChangeArrowheads="1"/>
          </p:cNvSpPr>
          <p:nvPr/>
        </p:nvSpPr>
        <p:spPr bwMode="auto">
          <a:xfrm>
            <a:off x="6227763" y="5740400"/>
            <a:ext cx="1841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lang="en-US" altLang="zh-CN" sz="1800" i="1" dirty="0"/>
          </a:p>
        </p:txBody>
      </p:sp>
      <p:sp>
        <p:nvSpPr>
          <p:cNvPr id="8206" name="Text Box 32"/>
          <p:cNvSpPr txBox="1">
            <a:spLocks noChangeArrowheads="1"/>
          </p:cNvSpPr>
          <p:nvPr/>
        </p:nvSpPr>
        <p:spPr bwMode="auto">
          <a:xfrm>
            <a:off x="8101013" y="5734050"/>
            <a:ext cx="1841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lang="en-US" altLang="zh-CN" sz="1800" i="1" dirty="0"/>
          </a:p>
        </p:txBody>
      </p:sp>
      <p:sp>
        <p:nvSpPr>
          <p:cNvPr id="17" name="Text Box 30"/>
          <p:cNvSpPr txBox="1">
            <a:spLocks noChangeArrowheads="1"/>
          </p:cNvSpPr>
          <p:nvPr/>
        </p:nvSpPr>
        <p:spPr bwMode="auto">
          <a:xfrm>
            <a:off x="6135688" y="5270699"/>
            <a:ext cx="184150"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lang="en-US" altLang="zh-CN" sz="1800" i="1" dirty="0"/>
          </a:p>
        </p:txBody>
      </p:sp>
      <p:sp>
        <p:nvSpPr>
          <p:cNvPr id="18" name="Text Box 31"/>
          <p:cNvSpPr txBox="1">
            <a:spLocks noChangeArrowheads="1"/>
          </p:cNvSpPr>
          <p:nvPr/>
        </p:nvSpPr>
        <p:spPr bwMode="auto">
          <a:xfrm>
            <a:off x="8151813" y="5264349"/>
            <a:ext cx="184150"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lang="en-US" altLang="zh-CN" sz="1800" i="1" dirty="0"/>
          </a:p>
        </p:txBody>
      </p:sp>
      <mc:AlternateContent xmlns:mc="http://schemas.openxmlformats.org/markup-compatibility/2006" xmlns:a14="http://schemas.microsoft.com/office/drawing/2010/main">
        <mc:Choice Requires="a14">
          <p:sp>
            <p:nvSpPr>
              <p:cNvPr id="19" name="TextBox 18"/>
              <p:cNvSpPr txBox="1"/>
              <p:nvPr/>
            </p:nvSpPr>
            <p:spPr>
              <a:xfrm>
                <a:off x="5738435" y="2852936"/>
                <a:ext cx="1764457" cy="4753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a:rPr>
                          </m:ctrlPr>
                        </m:sSubPr>
                        <m:e>
                          <m:r>
                            <a:rPr lang="en-US" altLang="zh-CN" sz="2000" b="1" i="1" smtClean="0">
                              <a:latin typeface="Cambria Math"/>
                              <a:ea typeface="+mj-ea"/>
                            </a:rPr>
                            <m:t>𝑪𝑷𝑰</m:t>
                          </m:r>
                        </m:e>
                        <m:sub>
                          <m:r>
                            <a:rPr lang="zh-CN" altLang="en-US" sz="2000" i="1">
                              <a:latin typeface="Cambria Math"/>
                            </a:rPr>
                            <m:t>分支</m:t>
                          </m:r>
                        </m:sub>
                      </m:sSub>
                      <m:r>
                        <a:rPr lang="en-US" altLang="zh-CN" sz="2000" b="1" i="1" smtClean="0">
                          <a:latin typeface="Cambria Math"/>
                        </a:rPr>
                        <m:t>=</m:t>
                      </m:r>
                      <m:r>
                        <a:rPr lang="en-US" altLang="zh-CN" sz="2000" i="1">
                          <a:latin typeface="Cambria Math"/>
                        </a:rPr>
                        <m:t>2</m:t>
                      </m:r>
                    </m:oMath>
                  </m:oMathPara>
                </a14:m>
                <a:endParaRPr lang="en-US" altLang="zh-CN" sz="2000" dirty="0" smtClean="0"/>
              </a:p>
            </p:txBody>
          </p:sp>
        </mc:Choice>
        <mc:Fallback xmlns="">
          <p:sp>
            <p:nvSpPr>
              <p:cNvPr id="19" name="TextBox 18"/>
              <p:cNvSpPr txBox="1">
                <a:spLocks noRot="1" noChangeAspect="1" noMove="1" noResize="1" noEditPoints="1" noAdjustHandles="1" noChangeArrowheads="1" noChangeShapeType="1" noTextEdit="1"/>
              </p:cNvSpPr>
              <p:nvPr/>
            </p:nvSpPr>
            <p:spPr>
              <a:xfrm>
                <a:off x="5738435" y="2852936"/>
                <a:ext cx="1764457" cy="475323"/>
              </a:xfrm>
              <a:prstGeom prst="rect">
                <a:avLst/>
              </a:prstGeom>
              <a:blipFill rotWithShape="1">
                <a:blip r:embed="rId5"/>
                <a:stretch>
                  <a:fillRect b="-153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5738435" y="3588411"/>
                <a:ext cx="1775679" cy="4812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a:rPr>
                          </m:ctrlPr>
                        </m:sSubPr>
                        <m:e>
                          <m:r>
                            <a:rPr lang="en-US" altLang="zh-CN" sz="2000" b="1" i="1" smtClean="0">
                              <a:latin typeface="Cambria Math"/>
                              <a:ea typeface="+mj-ea"/>
                            </a:rPr>
                            <m:t>𝑪𝑷𝑰</m:t>
                          </m:r>
                        </m:e>
                        <m:sub>
                          <m:r>
                            <a:rPr lang="zh-CN" altLang="en-US" sz="2000" i="1">
                              <a:latin typeface="Cambria Math"/>
                            </a:rPr>
                            <m:t>其他</m:t>
                          </m:r>
                        </m:sub>
                      </m:sSub>
                      <m:r>
                        <a:rPr lang="en-US" altLang="zh-CN" sz="2000" b="1" i="1" smtClean="0">
                          <a:latin typeface="Cambria Math"/>
                        </a:rPr>
                        <m:t>=</m:t>
                      </m:r>
                      <m:r>
                        <a:rPr lang="en-US" altLang="zh-CN" sz="2000" b="1" i="1" smtClean="0">
                          <a:latin typeface="Cambria Math"/>
                        </a:rPr>
                        <m:t>𝟏</m:t>
                      </m:r>
                    </m:oMath>
                  </m:oMathPara>
                </a14:m>
                <a:endParaRPr lang="en-US" altLang="zh-CN" sz="2000" dirty="0" smtClean="0"/>
              </a:p>
            </p:txBody>
          </p:sp>
        </mc:Choice>
        <mc:Fallback xmlns="">
          <p:sp>
            <p:nvSpPr>
              <p:cNvPr id="20" name="TextBox 19"/>
              <p:cNvSpPr txBox="1">
                <a:spLocks noRot="1" noChangeAspect="1" noMove="1" noResize="1" noEditPoints="1" noAdjustHandles="1" noChangeArrowheads="1" noChangeShapeType="1" noTextEdit="1"/>
              </p:cNvSpPr>
              <p:nvPr/>
            </p:nvSpPr>
            <p:spPr>
              <a:xfrm>
                <a:off x="5738435" y="3588411"/>
                <a:ext cx="1775679" cy="481286"/>
              </a:xfrm>
              <a:prstGeom prst="rect">
                <a:avLst/>
              </a:prstGeom>
              <a:blipFill rotWithShape="1">
                <a:blip r:embed="rId6"/>
                <a:stretch>
                  <a:fillRect b="-164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5747119" y="4118347"/>
                <a:ext cx="289258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a:rPr>
                          </m:ctrlPr>
                        </m:sSubPr>
                        <m:e>
                          <m:r>
                            <m:rPr>
                              <m:sty m:val="p"/>
                            </m:rPr>
                            <a:rPr lang="en-US" altLang="zh-CN" sz="2000" i="1">
                              <a:latin typeface="Cambria Math"/>
                            </a:rPr>
                            <m:t>IC</m:t>
                          </m:r>
                        </m:e>
                        <m:sub>
                          <m:r>
                            <a:rPr lang="en-US" altLang="zh-CN" sz="2000" b="1" i="1" smtClean="0">
                              <a:latin typeface="Cambria Math"/>
                            </a:rPr>
                            <m:t>𝑩</m:t>
                          </m:r>
                        </m:sub>
                      </m:sSub>
                      <m:r>
                        <a:rPr lang="en-US" altLang="zh-CN" sz="2000" b="1" i="1" smtClean="0">
                          <a:latin typeface="Cambria Math"/>
                        </a:rPr>
                        <m:t>=</m:t>
                      </m:r>
                      <m:sSub>
                        <m:sSubPr>
                          <m:ctrlPr>
                            <a:rPr lang="en-US" altLang="zh-CN" sz="2000" b="1" i="1" smtClean="0">
                              <a:latin typeface="Cambria Math"/>
                            </a:rPr>
                          </m:ctrlPr>
                        </m:sSubPr>
                        <m:e>
                          <m:r>
                            <a:rPr lang="zh-CN" altLang="en-US" sz="2000" i="1">
                              <a:latin typeface="Cambria Math"/>
                            </a:rPr>
                            <m:t>（</m:t>
                          </m:r>
                          <m:r>
                            <a:rPr lang="en-US" altLang="zh-CN" sz="2000" b="1" i="1" smtClean="0">
                              <a:latin typeface="Cambria Math"/>
                            </a:rPr>
                            <m:t>𝟏</m:t>
                          </m:r>
                          <m:r>
                            <a:rPr lang="en-US" altLang="zh-CN" sz="2000" b="1" i="1" smtClean="0">
                              <a:latin typeface="Cambria Math"/>
                            </a:rPr>
                            <m:t>−</m:t>
                          </m:r>
                          <m:r>
                            <a:rPr lang="en-US" altLang="zh-CN" sz="2000" b="1" i="1" smtClean="0">
                              <a:latin typeface="Cambria Math"/>
                            </a:rPr>
                            <m:t>𝟐𝟎</m:t>
                          </m:r>
                          <m:r>
                            <a:rPr lang="en-US" altLang="zh-CN" sz="2000" b="1" i="1" smtClean="0">
                              <a:latin typeface="Cambria Math"/>
                            </a:rPr>
                            <m:t>%</m:t>
                          </m:r>
                          <m:r>
                            <a:rPr lang="zh-CN" altLang="en-US" sz="2000" i="1">
                              <a:latin typeface="Cambria Math"/>
                            </a:rPr>
                            <m:t>）</m:t>
                          </m:r>
                          <m:r>
                            <m:rPr>
                              <m:sty m:val="p"/>
                            </m:rPr>
                            <a:rPr lang="en-US" altLang="zh-CN" sz="2000" i="1">
                              <a:latin typeface="Cambria Math"/>
                            </a:rPr>
                            <m:t>IC</m:t>
                          </m:r>
                        </m:e>
                        <m:sub>
                          <m:r>
                            <a:rPr lang="en-US" altLang="zh-CN" sz="2000" b="1" i="1" smtClean="0">
                              <a:latin typeface="Cambria Math"/>
                            </a:rPr>
                            <m:t>𝑨</m:t>
                          </m:r>
                        </m:sub>
                      </m:sSub>
                    </m:oMath>
                  </m:oMathPara>
                </a14:m>
                <a:endParaRPr lang="en-US" altLang="zh-CN" sz="2000" dirty="0" smtClean="0"/>
              </a:p>
            </p:txBody>
          </p:sp>
        </mc:Choice>
        <mc:Fallback xmlns="">
          <p:sp>
            <p:nvSpPr>
              <p:cNvPr id="21" name="TextBox 20"/>
              <p:cNvSpPr txBox="1">
                <a:spLocks noRot="1" noChangeAspect="1" noMove="1" noResize="1" noEditPoints="1" noAdjustHandles="1" noChangeArrowheads="1" noChangeShapeType="1" noTextEdit="1"/>
              </p:cNvSpPr>
              <p:nvPr/>
            </p:nvSpPr>
            <p:spPr>
              <a:xfrm>
                <a:off x="5747119" y="4118347"/>
                <a:ext cx="2892587" cy="400110"/>
              </a:xfrm>
              <a:prstGeom prst="rect">
                <a:avLst/>
              </a:prstGeom>
              <a:blipFill rotWithShape="1">
                <a:blip r:embed="rId7"/>
                <a:stretch>
                  <a:fillRect b="-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5747119" y="4622403"/>
                <a:ext cx="2473498" cy="5532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a:rPr>
                          </m:ctrlPr>
                        </m:sSubPr>
                        <m:e>
                          <m:r>
                            <m:rPr>
                              <m:sty m:val="p"/>
                            </m:rPr>
                            <a:rPr lang="en-US" altLang="zh-CN" sz="2000" i="1">
                              <a:latin typeface="Cambria Math"/>
                            </a:rPr>
                            <m:t>IC</m:t>
                          </m:r>
                        </m:e>
                        <m:sub>
                          <m:sSub>
                            <m:sSubPr>
                              <m:ctrlPr>
                                <a:rPr lang="en-US" altLang="zh-CN" sz="2000" b="1" i="1" smtClean="0">
                                  <a:latin typeface="Cambria Math"/>
                                </a:rPr>
                              </m:ctrlPr>
                            </m:sSubPr>
                            <m:e>
                              <m:r>
                                <a:rPr lang="en-US" altLang="zh-CN" sz="2000" b="1" i="1" smtClean="0">
                                  <a:latin typeface="Cambria Math"/>
                                </a:rPr>
                                <m:t>𝑩</m:t>
                              </m:r>
                            </m:e>
                            <m:sub>
                              <m:r>
                                <a:rPr lang="zh-CN" altLang="en-US" sz="2000" i="1">
                                  <a:latin typeface="Cambria Math"/>
                                </a:rPr>
                                <m:t>分支</m:t>
                              </m:r>
                            </m:sub>
                          </m:sSub>
                        </m:sub>
                      </m:sSub>
                      <m:r>
                        <a:rPr lang="en-US" altLang="zh-CN" sz="2000" b="1" i="1" smtClean="0">
                          <a:latin typeface="Cambria Math"/>
                        </a:rPr>
                        <m:t>=</m:t>
                      </m:r>
                      <m:sSub>
                        <m:sSubPr>
                          <m:ctrlPr>
                            <a:rPr lang="en-US" altLang="zh-CN" sz="2000" i="1">
                              <a:latin typeface="Cambria Math"/>
                            </a:rPr>
                          </m:ctrlPr>
                        </m:sSubPr>
                        <m:e>
                          <m:r>
                            <m:rPr>
                              <m:sty m:val="p"/>
                            </m:rPr>
                            <a:rPr lang="en-US" altLang="zh-CN" sz="2000" i="1">
                              <a:latin typeface="Cambria Math"/>
                            </a:rPr>
                            <m:t>IC</m:t>
                          </m:r>
                        </m:e>
                        <m:sub>
                          <m:sSub>
                            <m:sSubPr>
                              <m:ctrlPr>
                                <a:rPr lang="en-US" altLang="zh-CN" sz="2000" i="1">
                                  <a:latin typeface="Cambria Math"/>
                                </a:rPr>
                              </m:ctrlPr>
                            </m:sSubPr>
                            <m:e>
                              <m:r>
                                <a:rPr lang="en-US" altLang="zh-CN" sz="2000" b="1" i="1" smtClean="0">
                                  <a:latin typeface="Cambria Math"/>
                                </a:rPr>
                                <m:t>𝑨</m:t>
                              </m:r>
                            </m:e>
                            <m:sub>
                              <m:r>
                                <a:rPr lang="zh-CN" altLang="en-US" sz="2000" i="1">
                                  <a:latin typeface="Cambria Math"/>
                                </a:rPr>
                                <m:t>分支</m:t>
                              </m:r>
                            </m:sub>
                          </m:sSub>
                        </m:sub>
                      </m:sSub>
                    </m:oMath>
                  </m:oMathPara>
                </a14:m>
                <a:endParaRPr lang="en-US" altLang="zh-CN" sz="2000" dirty="0" smtClean="0"/>
              </a:p>
            </p:txBody>
          </p:sp>
        </mc:Choice>
        <mc:Fallback xmlns="">
          <p:sp>
            <p:nvSpPr>
              <p:cNvPr id="22" name="TextBox 21"/>
              <p:cNvSpPr txBox="1">
                <a:spLocks noRot="1" noChangeAspect="1" noMove="1" noResize="1" noEditPoints="1" noAdjustHandles="1" noChangeArrowheads="1" noChangeShapeType="1" noTextEdit="1"/>
              </p:cNvSpPr>
              <p:nvPr/>
            </p:nvSpPr>
            <p:spPr>
              <a:xfrm>
                <a:off x="5747119" y="4622403"/>
                <a:ext cx="2473498" cy="553293"/>
              </a:xfrm>
              <a:prstGeom prst="rect">
                <a:avLst/>
              </a:prstGeom>
              <a:blipFill rotWithShape="1">
                <a:blip r:embed="rId8"/>
                <a:stretch>
                  <a:fillRect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5652120" y="5264349"/>
                <a:ext cx="2785321" cy="4385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a:rPr>
                          </m:ctrlPr>
                        </m:sSubPr>
                        <m:e>
                          <m:r>
                            <a:rPr lang="en-US" altLang="zh-CN" sz="2000" i="1">
                              <a:latin typeface="Cambria Math"/>
                            </a:rPr>
                            <m:t>𝑻</m:t>
                          </m:r>
                        </m:e>
                        <m:sub>
                          <m:sSub>
                            <m:sSubPr>
                              <m:ctrlPr>
                                <a:rPr lang="en-US" altLang="zh-CN" sz="2000" i="1">
                                  <a:latin typeface="Cambria Math"/>
                                </a:rPr>
                              </m:ctrlPr>
                            </m:sSubPr>
                            <m:e>
                              <m:r>
                                <m:rPr>
                                  <m:sty m:val="p"/>
                                </m:rPr>
                                <a:rPr lang="en-US" altLang="zh-CN" sz="2000" i="1">
                                  <a:latin typeface="Cambria Math"/>
                                </a:rPr>
                                <m:t>clk</m:t>
                              </m:r>
                            </m:e>
                            <m:sub>
                              <m:r>
                                <a:rPr lang="en-US" altLang="zh-CN" sz="2000" i="1">
                                  <a:latin typeface="Cambria Math"/>
                                </a:rPr>
                                <m:t>𝑩</m:t>
                              </m:r>
                            </m:sub>
                          </m:sSub>
                        </m:sub>
                      </m:sSub>
                      <m:r>
                        <a:rPr lang="en-US" altLang="zh-CN" sz="2000" i="1">
                          <a:latin typeface="Cambria Math"/>
                        </a:rPr>
                        <m:t>=</m:t>
                      </m:r>
                      <m:sSub>
                        <m:sSubPr>
                          <m:ctrlPr>
                            <a:rPr lang="en-US" altLang="zh-CN" sz="2000" i="1">
                              <a:latin typeface="Cambria Math"/>
                            </a:rPr>
                          </m:ctrlPr>
                        </m:sSubPr>
                        <m:e>
                          <m:r>
                            <a:rPr lang="en-US" altLang="zh-CN" sz="2000" i="1">
                              <a:latin typeface="Cambria Math"/>
                            </a:rPr>
                            <m:t>𝟏</m:t>
                          </m:r>
                          <m:r>
                            <a:rPr lang="en-US" altLang="zh-CN" sz="2000" i="1">
                              <a:latin typeface="Cambria Math"/>
                            </a:rPr>
                            <m:t>.</m:t>
                          </m:r>
                          <m:r>
                            <a:rPr lang="en-US" altLang="zh-CN" sz="2000" b="1" i="1" smtClean="0">
                              <a:latin typeface="Cambria Math"/>
                            </a:rPr>
                            <m:t>𝟐𝟓</m:t>
                          </m:r>
                          <m:r>
                            <a:rPr lang="en-US" altLang="zh-CN" sz="2000" i="1">
                              <a:latin typeface="Cambria Math"/>
                            </a:rPr>
                            <m:t> </m:t>
                          </m:r>
                          <m:r>
                            <a:rPr lang="en-US" altLang="zh-CN" sz="2000" i="1">
                              <a:latin typeface="Cambria Math"/>
                            </a:rPr>
                            <m:t>𝑻</m:t>
                          </m:r>
                        </m:e>
                        <m:sub>
                          <m:sSub>
                            <m:sSubPr>
                              <m:ctrlPr>
                                <a:rPr lang="en-US" altLang="zh-CN" sz="2000" i="1">
                                  <a:latin typeface="Cambria Math"/>
                                </a:rPr>
                              </m:ctrlPr>
                            </m:sSubPr>
                            <m:e>
                              <m:r>
                                <m:rPr>
                                  <m:sty m:val="p"/>
                                </m:rPr>
                                <a:rPr lang="en-US" altLang="zh-CN" sz="2000" i="1">
                                  <a:latin typeface="Cambria Math"/>
                                </a:rPr>
                                <m:t>clk</m:t>
                              </m:r>
                            </m:e>
                            <m:sub>
                              <m:r>
                                <a:rPr lang="en-US" altLang="zh-CN" sz="2000" i="1">
                                  <a:latin typeface="Cambria Math"/>
                                </a:rPr>
                                <m:t>𝑨</m:t>
                              </m:r>
                            </m:sub>
                          </m:sSub>
                        </m:sub>
                      </m:sSub>
                    </m:oMath>
                  </m:oMathPara>
                </a14:m>
                <a:endParaRPr lang="en-US" altLang="zh-CN" sz="2000" i="1" dirty="0">
                  <a:latin typeface="Cambria Math"/>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5652120" y="5264349"/>
                <a:ext cx="2785321" cy="438518"/>
              </a:xfrm>
              <a:prstGeom prst="rect">
                <a:avLst/>
              </a:prstGeom>
              <a:blipFill rotWithShape="1">
                <a:blip r:embed="rId9"/>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idx="4294967295"/>
          </p:nvPr>
        </p:nvSpPr>
        <p:spPr>
          <a:xfrm>
            <a:off x="457200" y="44624"/>
            <a:ext cx="8229600" cy="1143000"/>
          </a:xfrm>
        </p:spPr>
        <p:txBody>
          <a:bodyPr>
            <a:normAutofit/>
          </a:bodyPr>
          <a:lstStyle/>
          <a:p>
            <a:r>
              <a:rPr kumimoji="1" lang="en-US" altLang="zh-CN" sz="3600" b="1" dirty="0">
                <a:latin typeface="+mj-ea"/>
                <a:cs typeface="+mn-cs"/>
              </a:rPr>
              <a:t>CPU</a:t>
            </a:r>
            <a:r>
              <a:rPr kumimoji="1" lang="zh-CN" altLang="en-US" sz="3600" b="1" dirty="0">
                <a:latin typeface="+mj-ea"/>
                <a:cs typeface="+mn-cs"/>
              </a:rPr>
              <a:t>性能公式</a:t>
            </a:r>
          </a:p>
        </p:txBody>
      </p:sp>
      <p:sp>
        <p:nvSpPr>
          <p:cNvPr id="9221" name="Text Box 21"/>
          <p:cNvSpPr txBox="1">
            <a:spLocks noChangeArrowheads="1"/>
          </p:cNvSpPr>
          <p:nvPr/>
        </p:nvSpPr>
        <p:spPr bwMode="auto">
          <a:xfrm>
            <a:off x="1939925" y="3341198"/>
            <a:ext cx="1841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lang="en-US" altLang="zh-CN" sz="1800" i="1" dirty="0"/>
          </a:p>
        </p:txBody>
      </p:sp>
      <p:sp>
        <p:nvSpPr>
          <p:cNvPr id="9222" name="Text Box 22"/>
          <p:cNvSpPr txBox="1">
            <a:spLocks noChangeArrowheads="1"/>
          </p:cNvSpPr>
          <p:nvPr/>
        </p:nvSpPr>
        <p:spPr bwMode="auto">
          <a:xfrm>
            <a:off x="4019550" y="3317386"/>
            <a:ext cx="184150"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lang="en-US" altLang="zh-CN" sz="1800" i="1" dirty="0"/>
          </a:p>
        </p:txBody>
      </p:sp>
      <p:sp>
        <p:nvSpPr>
          <p:cNvPr id="7" name="Text Box 30"/>
          <p:cNvSpPr txBox="1">
            <a:spLocks noChangeArrowheads="1"/>
          </p:cNvSpPr>
          <p:nvPr/>
        </p:nvSpPr>
        <p:spPr bwMode="auto">
          <a:xfrm>
            <a:off x="1656885" y="3932936"/>
            <a:ext cx="184150"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lang="en-US" altLang="zh-CN" sz="1800" i="1" dirty="0"/>
          </a:p>
        </p:txBody>
      </p:sp>
      <p:sp>
        <p:nvSpPr>
          <p:cNvPr id="8" name="Text Box 31"/>
          <p:cNvSpPr txBox="1">
            <a:spLocks noChangeArrowheads="1"/>
          </p:cNvSpPr>
          <p:nvPr/>
        </p:nvSpPr>
        <p:spPr bwMode="auto">
          <a:xfrm>
            <a:off x="3673010" y="3926586"/>
            <a:ext cx="184150"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lang="en-US" altLang="zh-CN" sz="1800" i="1" dirty="0"/>
          </a:p>
        </p:txBody>
      </p:sp>
      <mc:AlternateContent xmlns:mc="http://schemas.openxmlformats.org/markup-compatibility/2006" xmlns:a14="http://schemas.microsoft.com/office/drawing/2010/main">
        <mc:Choice Requires="a14">
          <p:sp>
            <p:nvSpPr>
              <p:cNvPr id="9" name="TextBox 8"/>
              <p:cNvSpPr txBox="1"/>
              <p:nvPr/>
            </p:nvSpPr>
            <p:spPr>
              <a:xfrm>
                <a:off x="1331640" y="1711272"/>
                <a:ext cx="1764457" cy="4753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a:rPr>
                          </m:ctrlPr>
                        </m:sSubPr>
                        <m:e>
                          <m:r>
                            <a:rPr lang="en-US" altLang="zh-CN" sz="2000" b="1" i="1" smtClean="0">
                              <a:latin typeface="Cambria Math"/>
                              <a:ea typeface="+mj-ea"/>
                            </a:rPr>
                            <m:t>𝑪𝑷𝑰</m:t>
                          </m:r>
                        </m:e>
                        <m:sub>
                          <m:r>
                            <a:rPr lang="zh-CN" altLang="en-US" sz="2000" i="1">
                              <a:latin typeface="Cambria Math"/>
                            </a:rPr>
                            <m:t>分支</m:t>
                          </m:r>
                        </m:sub>
                      </m:sSub>
                      <m:r>
                        <a:rPr lang="en-US" altLang="zh-CN" sz="2000" b="1" i="1" smtClean="0">
                          <a:latin typeface="Cambria Math"/>
                        </a:rPr>
                        <m:t>=</m:t>
                      </m:r>
                      <m:r>
                        <a:rPr lang="en-US" altLang="zh-CN" sz="2000" i="1">
                          <a:latin typeface="Cambria Math"/>
                        </a:rPr>
                        <m:t>2</m:t>
                      </m:r>
                    </m:oMath>
                  </m:oMathPara>
                </a14:m>
                <a:endParaRPr lang="en-US" altLang="zh-CN" sz="2000" dirty="0" smtClean="0"/>
              </a:p>
            </p:txBody>
          </p:sp>
        </mc:Choice>
        <mc:Fallback xmlns="">
          <p:sp>
            <p:nvSpPr>
              <p:cNvPr id="9" name="TextBox 8"/>
              <p:cNvSpPr txBox="1">
                <a:spLocks noRot="1" noChangeAspect="1" noMove="1" noResize="1" noEditPoints="1" noAdjustHandles="1" noChangeArrowheads="1" noChangeShapeType="1" noTextEdit="1"/>
              </p:cNvSpPr>
              <p:nvPr/>
            </p:nvSpPr>
            <p:spPr>
              <a:xfrm>
                <a:off x="1331640" y="1711272"/>
                <a:ext cx="1764457" cy="475323"/>
              </a:xfrm>
              <a:prstGeom prst="rect">
                <a:avLst/>
              </a:prstGeom>
              <a:blipFill rotWithShape="1">
                <a:blip r:embed="rId2"/>
                <a:stretch>
                  <a:fillRect b="-153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563888" y="1700808"/>
                <a:ext cx="1775679" cy="4812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a:rPr>
                          </m:ctrlPr>
                        </m:sSubPr>
                        <m:e>
                          <m:r>
                            <a:rPr lang="en-US" altLang="zh-CN" sz="2000" b="1" i="1" smtClean="0">
                              <a:latin typeface="Cambria Math"/>
                              <a:ea typeface="+mj-ea"/>
                            </a:rPr>
                            <m:t>𝑪𝑷𝑰</m:t>
                          </m:r>
                        </m:e>
                        <m:sub>
                          <m:r>
                            <a:rPr lang="zh-CN" altLang="en-US" sz="2000" i="1">
                              <a:latin typeface="Cambria Math"/>
                            </a:rPr>
                            <m:t>其他</m:t>
                          </m:r>
                        </m:sub>
                      </m:sSub>
                      <m:r>
                        <a:rPr lang="en-US" altLang="zh-CN" sz="2000" b="1" i="1" smtClean="0">
                          <a:latin typeface="Cambria Math"/>
                        </a:rPr>
                        <m:t>=</m:t>
                      </m:r>
                      <m:r>
                        <a:rPr lang="en-US" altLang="zh-CN" sz="2000" b="1" i="1" smtClean="0">
                          <a:latin typeface="Cambria Math"/>
                        </a:rPr>
                        <m:t>𝟏</m:t>
                      </m:r>
                    </m:oMath>
                  </m:oMathPara>
                </a14:m>
                <a:endParaRPr lang="en-US" altLang="zh-CN" sz="2000" dirty="0" smtClean="0"/>
              </a:p>
            </p:txBody>
          </p:sp>
        </mc:Choice>
        <mc:Fallback xmlns="">
          <p:sp>
            <p:nvSpPr>
              <p:cNvPr id="10" name="TextBox 9"/>
              <p:cNvSpPr txBox="1">
                <a:spLocks noRot="1" noChangeAspect="1" noMove="1" noResize="1" noEditPoints="1" noAdjustHandles="1" noChangeArrowheads="1" noChangeShapeType="1" noTextEdit="1"/>
              </p:cNvSpPr>
              <p:nvPr/>
            </p:nvSpPr>
            <p:spPr>
              <a:xfrm>
                <a:off x="3563888" y="1700808"/>
                <a:ext cx="1775679" cy="481286"/>
              </a:xfrm>
              <a:prstGeom prst="rect">
                <a:avLst/>
              </a:prstGeom>
              <a:blipFill rotWithShape="1">
                <a:blip r:embed="rId3"/>
                <a:stretch>
                  <a:fillRect b="-164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315339" y="2468470"/>
                <a:ext cx="289258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a:rPr>
                          </m:ctrlPr>
                        </m:sSubPr>
                        <m:e>
                          <m:r>
                            <m:rPr>
                              <m:sty m:val="p"/>
                            </m:rPr>
                            <a:rPr lang="en-US" altLang="zh-CN" sz="2000" i="1">
                              <a:latin typeface="Cambria Math"/>
                            </a:rPr>
                            <m:t>IC</m:t>
                          </m:r>
                        </m:e>
                        <m:sub>
                          <m:r>
                            <a:rPr lang="en-US" altLang="zh-CN" sz="2000" b="1" i="1" smtClean="0">
                              <a:latin typeface="Cambria Math"/>
                            </a:rPr>
                            <m:t>𝑩</m:t>
                          </m:r>
                        </m:sub>
                      </m:sSub>
                      <m:r>
                        <a:rPr lang="en-US" altLang="zh-CN" sz="2000" b="1" i="1" smtClean="0">
                          <a:latin typeface="Cambria Math"/>
                        </a:rPr>
                        <m:t>=</m:t>
                      </m:r>
                      <m:sSub>
                        <m:sSubPr>
                          <m:ctrlPr>
                            <a:rPr lang="en-US" altLang="zh-CN" sz="2000" b="1" i="1" smtClean="0">
                              <a:latin typeface="Cambria Math"/>
                            </a:rPr>
                          </m:ctrlPr>
                        </m:sSubPr>
                        <m:e>
                          <m:r>
                            <a:rPr lang="zh-CN" altLang="en-US" sz="2000" i="1">
                              <a:latin typeface="Cambria Math"/>
                            </a:rPr>
                            <m:t>（</m:t>
                          </m:r>
                          <m:r>
                            <a:rPr lang="en-US" altLang="zh-CN" sz="2000" b="1" i="1" smtClean="0">
                              <a:latin typeface="Cambria Math"/>
                            </a:rPr>
                            <m:t>𝟏</m:t>
                          </m:r>
                          <m:r>
                            <a:rPr lang="en-US" altLang="zh-CN" sz="2000" b="1" i="1" smtClean="0">
                              <a:latin typeface="Cambria Math"/>
                            </a:rPr>
                            <m:t>−</m:t>
                          </m:r>
                          <m:r>
                            <a:rPr lang="en-US" altLang="zh-CN" sz="2000" b="1" i="1" smtClean="0">
                              <a:latin typeface="Cambria Math"/>
                            </a:rPr>
                            <m:t>𝟐𝟎</m:t>
                          </m:r>
                          <m:r>
                            <a:rPr lang="en-US" altLang="zh-CN" sz="2000" b="1" i="1" smtClean="0">
                              <a:latin typeface="Cambria Math"/>
                            </a:rPr>
                            <m:t>%</m:t>
                          </m:r>
                          <m:r>
                            <a:rPr lang="zh-CN" altLang="en-US" sz="2000" i="1">
                              <a:latin typeface="Cambria Math"/>
                            </a:rPr>
                            <m:t>）</m:t>
                          </m:r>
                          <m:r>
                            <m:rPr>
                              <m:sty m:val="p"/>
                            </m:rPr>
                            <a:rPr lang="en-US" altLang="zh-CN" sz="2000" i="1">
                              <a:latin typeface="Cambria Math"/>
                            </a:rPr>
                            <m:t>IC</m:t>
                          </m:r>
                        </m:e>
                        <m:sub>
                          <m:r>
                            <a:rPr lang="en-US" altLang="zh-CN" sz="2000" b="1" i="1" smtClean="0">
                              <a:latin typeface="Cambria Math"/>
                            </a:rPr>
                            <m:t>𝑨</m:t>
                          </m:r>
                        </m:sub>
                      </m:sSub>
                    </m:oMath>
                  </m:oMathPara>
                </a14:m>
                <a:endParaRPr lang="en-US" altLang="zh-CN" sz="2000" dirty="0" smtClean="0"/>
              </a:p>
            </p:txBody>
          </p:sp>
        </mc:Choice>
        <mc:Fallback xmlns="">
          <p:sp>
            <p:nvSpPr>
              <p:cNvPr id="11" name="TextBox 10"/>
              <p:cNvSpPr txBox="1">
                <a:spLocks noRot="1" noChangeAspect="1" noMove="1" noResize="1" noEditPoints="1" noAdjustHandles="1" noChangeArrowheads="1" noChangeShapeType="1" noTextEdit="1"/>
              </p:cNvSpPr>
              <p:nvPr/>
            </p:nvSpPr>
            <p:spPr>
              <a:xfrm>
                <a:off x="1315339" y="2468470"/>
                <a:ext cx="2892587" cy="400110"/>
              </a:xfrm>
              <a:prstGeom prst="rect">
                <a:avLst/>
              </a:prstGeom>
              <a:blipFill rotWithShape="1">
                <a:blip r:embed="rId4"/>
                <a:stretch>
                  <a:fillRect b="-30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451727" y="2391878"/>
                <a:ext cx="2473498" cy="5532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a:rPr>
                          </m:ctrlPr>
                        </m:sSubPr>
                        <m:e>
                          <m:r>
                            <m:rPr>
                              <m:sty m:val="p"/>
                            </m:rPr>
                            <a:rPr lang="en-US" altLang="zh-CN" sz="2000" i="1">
                              <a:latin typeface="Cambria Math"/>
                            </a:rPr>
                            <m:t>IC</m:t>
                          </m:r>
                        </m:e>
                        <m:sub>
                          <m:sSub>
                            <m:sSubPr>
                              <m:ctrlPr>
                                <a:rPr lang="en-US" altLang="zh-CN" sz="2000" b="1" i="1" smtClean="0">
                                  <a:latin typeface="Cambria Math"/>
                                </a:rPr>
                              </m:ctrlPr>
                            </m:sSubPr>
                            <m:e>
                              <m:r>
                                <a:rPr lang="en-US" altLang="zh-CN" sz="2000" b="1" i="1" smtClean="0">
                                  <a:latin typeface="Cambria Math"/>
                                </a:rPr>
                                <m:t>𝑩</m:t>
                              </m:r>
                            </m:e>
                            <m:sub>
                              <m:r>
                                <a:rPr lang="zh-CN" altLang="en-US" sz="2000" i="1">
                                  <a:latin typeface="Cambria Math"/>
                                </a:rPr>
                                <m:t>分支</m:t>
                              </m:r>
                            </m:sub>
                          </m:sSub>
                        </m:sub>
                      </m:sSub>
                      <m:r>
                        <a:rPr lang="en-US" altLang="zh-CN" sz="2000" b="1" i="1" smtClean="0">
                          <a:latin typeface="Cambria Math"/>
                        </a:rPr>
                        <m:t>=</m:t>
                      </m:r>
                      <m:sSub>
                        <m:sSubPr>
                          <m:ctrlPr>
                            <a:rPr lang="en-US" altLang="zh-CN" sz="2000" i="1">
                              <a:latin typeface="Cambria Math"/>
                            </a:rPr>
                          </m:ctrlPr>
                        </m:sSubPr>
                        <m:e>
                          <m:r>
                            <m:rPr>
                              <m:sty m:val="p"/>
                            </m:rPr>
                            <a:rPr lang="en-US" altLang="zh-CN" sz="2000" i="1">
                              <a:latin typeface="Cambria Math"/>
                            </a:rPr>
                            <m:t>IC</m:t>
                          </m:r>
                        </m:e>
                        <m:sub>
                          <m:sSub>
                            <m:sSubPr>
                              <m:ctrlPr>
                                <a:rPr lang="en-US" altLang="zh-CN" sz="2000" i="1">
                                  <a:latin typeface="Cambria Math"/>
                                </a:rPr>
                              </m:ctrlPr>
                            </m:sSubPr>
                            <m:e>
                              <m:r>
                                <a:rPr lang="en-US" altLang="zh-CN" sz="2000" b="1" i="1" smtClean="0">
                                  <a:latin typeface="Cambria Math"/>
                                </a:rPr>
                                <m:t>𝑨</m:t>
                              </m:r>
                            </m:e>
                            <m:sub>
                              <m:r>
                                <a:rPr lang="zh-CN" altLang="en-US" sz="2000" i="1">
                                  <a:latin typeface="Cambria Math"/>
                                </a:rPr>
                                <m:t>分支</m:t>
                              </m:r>
                            </m:sub>
                          </m:sSub>
                        </m:sub>
                      </m:sSub>
                    </m:oMath>
                  </m:oMathPara>
                </a14:m>
                <a:endParaRPr lang="en-US" altLang="zh-CN" sz="2000" dirty="0" smtClean="0"/>
              </a:p>
            </p:txBody>
          </p:sp>
        </mc:Choice>
        <mc:Fallback xmlns="">
          <p:sp>
            <p:nvSpPr>
              <p:cNvPr id="12" name="TextBox 11"/>
              <p:cNvSpPr txBox="1">
                <a:spLocks noRot="1" noChangeAspect="1" noMove="1" noResize="1" noEditPoints="1" noAdjustHandles="1" noChangeArrowheads="1" noChangeShapeType="1" noTextEdit="1"/>
              </p:cNvSpPr>
              <p:nvPr/>
            </p:nvSpPr>
            <p:spPr>
              <a:xfrm>
                <a:off x="4451727" y="2391878"/>
                <a:ext cx="2473498" cy="553293"/>
              </a:xfrm>
              <a:prstGeom prst="rect">
                <a:avLst/>
              </a:prstGeom>
              <a:blipFill rotWithShape="1">
                <a:blip r:embed="rId5"/>
                <a:stretch>
                  <a:fillRect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043608" y="3269393"/>
                <a:ext cx="3024336" cy="42652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a:rPr>
                          </m:ctrlPr>
                        </m:sSubPr>
                        <m:e>
                          <m:r>
                            <a:rPr lang="en-US" altLang="zh-CN" sz="2000" b="1" i="1" smtClean="0">
                              <a:latin typeface="Cambria Math"/>
                            </a:rPr>
                            <m:t>𝑻</m:t>
                          </m:r>
                        </m:e>
                        <m:sub>
                          <m:sSub>
                            <m:sSubPr>
                              <m:ctrlPr>
                                <a:rPr lang="en-US" altLang="zh-CN" sz="2000" b="1" i="1" smtClean="0">
                                  <a:latin typeface="Cambria Math"/>
                                </a:rPr>
                              </m:ctrlPr>
                            </m:sSubPr>
                            <m:e>
                              <m:r>
                                <m:rPr>
                                  <m:sty m:val="p"/>
                                </m:rPr>
                                <a:rPr lang="en-US" altLang="zh-CN" sz="2000" i="1">
                                  <a:latin typeface="Cambria Math"/>
                                </a:rPr>
                                <m:t>clk</m:t>
                              </m:r>
                            </m:e>
                            <m:sub>
                              <m:r>
                                <a:rPr lang="en-US" altLang="zh-CN" sz="2000" b="1" i="1" smtClean="0">
                                  <a:latin typeface="Cambria Math"/>
                                </a:rPr>
                                <m:t>𝑩</m:t>
                              </m:r>
                            </m:sub>
                          </m:sSub>
                        </m:sub>
                      </m:sSub>
                      <m:r>
                        <a:rPr lang="en-US" altLang="zh-CN" sz="2000" b="1" i="1" smtClean="0">
                          <a:latin typeface="Cambria Math"/>
                        </a:rPr>
                        <m:t>=</m:t>
                      </m:r>
                      <m:sSub>
                        <m:sSubPr>
                          <m:ctrlPr>
                            <a:rPr lang="en-US" altLang="zh-CN" sz="2000" i="1">
                              <a:latin typeface="Cambria Math"/>
                            </a:rPr>
                          </m:ctrlPr>
                        </m:sSubPr>
                        <m:e>
                          <m:r>
                            <a:rPr lang="en-US" altLang="zh-CN" sz="2000" b="1" i="1" smtClean="0">
                              <a:latin typeface="Cambria Math"/>
                            </a:rPr>
                            <m:t>𝟏</m:t>
                          </m:r>
                          <m:r>
                            <a:rPr lang="en-US" altLang="zh-CN" sz="2000" i="1">
                              <a:latin typeface="Cambria Math"/>
                            </a:rPr>
                            <m:t>.</m:t>
                          </m:r>
                          <m:r>
                            <a:rPr lang="en-US" altLang="zh-CN" sz="2000" b="1" i="1" smtClean="0">
                              <a:latin typeface="Cambria Math"/>
                            </a:rPr>
                            <m:t>𝟐𝟓</m:t>
                          </m:r>
                          <m:r>
                            <a:rPr lang="en-US" altLang="zh-CN" sz="2000" i="1">
                              <a:latin typeface="Cambria Math"/>
                            </a:rPr>
                            <m:t>𝑻</m:t>
                          </m:r>
                        </m:e>
                        <m:sub>
                          <m:sSub>
                            <m:sSubPr>
                              <m:ctrlPr>
                                <a:rPr lang="en-US" altLang="zh-CN" sz="2000" i="1">
                                  <a:latin typeface="Cambria Math"/>
                                </a:rPr>
                              </m:ctrlPr>
                            </m:sSubPr>
                            <m:e>
                              <m:r>
                                <m:rPr>
                                  <m:sty m:val="p"/>
                                </m:rPr>
                                <a:rPr lang="en-US" altLang="zh-CN" sz="2000" i="1">
                                  <a:latin typeface="Cambria Math"/>
                                </a:rPr>
                                <m:t>clk</m:t>
                              </m:r>
                            </m:e>
                            <m:sub>
                              <m:r>
                                <a:rPr lang="en-US" altLang="zh-CN" sz="2000" b="1" i="1" smtClean="0">
                                  <a:latin typeface="Cambria Math"/>
                                </a:rPr>
                                <m:t>𝑨</m:t>
                              </m:r>
                            </m:sub>
                          </m:sSub>
                        </m:sub>
                      </m:sSub>
                    </m:oMath>
                  </m:oMathPara>
                </a14:m>
                <a:endParaRPr lang="en-US" altLang="zh-CN" sz="2000" dirty="0" smtClean="0"/>
              </a:p>
            </p:txBody>
          </p:sp>
        </mc:Choice>
        <mc:Fallback xmlns="">
          <p:sp>
            <p:nvSpPr>
              <p:cNvPr id="13" name="TextBox 12"/>
              <p:cNvSpPr txBox="1">
                <a:spLocks noRot="1" noChangeAspect="1" noMove="1" noResize="1" noEditPoints="1" noAdjustHandles="1" noChangeArrowheads="1" noChangeShapeType="1" noTextEdit="1"/>
              </p:cNvSpPr>
              <p:nvPr/>
            </p:nvSpPr>
            <p:spPr>
              <a:xfrm>
                <a:off x="1043608" y="3269393"/>
                <a:ext cx="3024336" cy="426527"/>
              </a:xfrm>
              <a:prstGeom prst="rect">
                <a:avLst/>
              </a:prstGeom>
              <a:blipFill rotWithShape="1">
                <a:blip r:embed="rId6"/>
                <a:stretch>
                  <a:fillRect b="-1429"/>
                </a:stretch>
              </a:blipFill>
            </p:spPr>
            <p:txBody>
              <a:bodyPr/>
              <a:lstStyle/>
              <a:p>
                <a:r>
                  <a:rPr lang="zh-CN" altLang="en-US">
                    <a:noFill/>
                  </a:rPr>
                  <a:t> </a:t>
                </a:r>
              </a:p>
            </p:txBody>
          </p:sp>
        </mc:Fallback>
      </mc:AlternateContent>
      <p:sp>
        <p:nvSpPr>
          <p:cNvPr id="4" name="TextBox 3"/>
          <p:cNvSpPr txBox="1"/>
          <p:nvPr/>
        </p:nvSpPr>
        <p:spPr>
          <a:xfrm>
            <a:off x="544080" y="1181943"/>
            <a:ext cx="1112805" cy="461665"/>
          </a:xfrm>
          <a:prstGeom prst="rect">
            <a:avLst/>
          </a:prstGeom>
          <a:noFill/>
        </p:spPr>
        <p:txBody>
          <a:bodyPr wrap="none" rtlCol="0">
            <a:spAutoFit/>
          </a:bodyPr>
          <a:lstStyle/>
          <a:p>
            <a:r>
              <a:rPr lang="zh-CN" altLang="en-US" sz="2400" dirty="0" smtClean="0"/>
              <a:t>条件：</a:t>
            </a:r>
            <a:endParaRPr lang="zh-CN" altLang="en-US" sz="2400" dirty="0"/>
          </a:p>
        </p:txBody>
      </p:sp>
      <p:sp>
        <p:nvSpPr>
          <p:cNvPr id="17" name="TextBox 16"/>
          <p:cNvSpPr txBox="1"/>
          <p:nvPr/>
        </p:nvSpPr>
        <p:spPr>
          <a:xfrm>
            <a:off x="506867" y="3755535"/>
            <a:ext cx="3230372" cy="461665"/>
          </a:xfrm>
          <a:prstGeom prst="rect">
            <a:avLst/>
          </a:prstGeom>
          <a:noFill/>
        </p:spPr>
        <p:txBody>
          <a:bodyPr wrap="none" rtlCol="0">
            <a:spAutoFit/>
          </a:bodyPr>
          <a:lstStyle/>
          <a:p>
            <a:r>
              <a:rPr lang="zh-CN" altLang="en-US" sz="2400" dirty="0" smtClean="0"/>
              <a:t>求解</a:t>
            </a:r>
            <a:r>
              <a:rPr lang="en-US" altLang="zh-CN" sz="2400" dirty="0" smtClean="0"/>
              <a:t>CPU</a:t>
            </a:r>
            <a:r>
              <a:rPr lang="en-US" altLang="zh-CN" sz="2400" baseline="-25000" dirty="0" smtClean="0"/>
              <a:t>A</a:t>
            </a:r>
            <a:r>
              <a:rPr lang="zh-CN" altLang="en-US" sz="2400" dirty="0" smtClean="0"/>
              <a:t>的执行时间：</a:t>
            </a:r>
            <a:endParaRPr lang="zh-CN" altLang="en-US" sz="2400" dirty="0"/>
          </a:p>
        </p:txBody>
      </p:sp>
      <mc:AlternateContent xmlns:mc="http://schemas.openxmlformats.org/markup-compatibility/2006">
        <mc:Choice xmlns:a14="http://schemas.microsoft.com/office/drawing/2010/main" Requires="a14">
          <p:sp>
            <p:nvSpPr>
              <p:cNvPr id="18" name="TextBox 17"/>
              <p:cNvSpPr txBox="1"/>
              <p:nvPr/>
            </p:nvSpPr>
            <p:spPr>
              <a:xfrm>
                <a:off x="710723" y="4437112"/>
                <a:ext cx="7704856" cy="1295547"/>
              </a:xfrm>
              <a:prstGeom prst="rect">
                <a:avLst/>
              </a:prstGeom>
              <a:noFill/>
            </p:spPr>
            <p:txBody>
              <a:bodyPr wrap="square" rtlCol="0">
                <a:spAutoFit/>
              </a:bodyPr>
              <a:lstStyle/>
              <a:p>
                <a:r>
                  <a:rPr lang="en-US" altLang="zh-CN" sz="2400" b="1" dirty="0" smtClean="0">
                    <a:ea typeface="+mj-ea"/>
                  </a:rPr>
                  <a:t>   </a:t>
                </a:r>
                <a14:m>
                  <m:oMath xmlns:m="http://schemas.openxmlformats.org/officeDocument/2006/math">
                    <m:sSub>
                      <m:sSubPr>
                        <m:ctrlPr>
                          <a:rPr lang="en-US" altLang="zh-CN" sz="2400" b="1" i="1" smtClean="0">
                            <a:latin typeface="Cambria Math"/>
                            <a:ea typeface="+mj-ea"/>
                          </a:rPr>
                        </m:ctrlPr>
                      </m:sSubPr>
                      <m:e>
                        <m:r>
                          <a:rPr lang="en-US" altLang="zh-CN" sz="2400" b="1" i="1" smtClean="0">
                            <a:latin typeface="Cambria Math"/>
                            <a:ea typeface="+mj-ea"/>
                          </a:rPr>
                          <m:t>𝑻</m:t>
                        </m:r>
                      </m:e>
                      <m:sub>
                        <m:sSub>
                          <m:sSubPr>
                            <m:ctrlPr>
                              <a:rPr lang="en-US" altLang="zh-CN" sz="2400" b="1" i="1" smtClean="0">
                                <a:latin typeface="Cambria Math"/>
                                <a:ea typeface="+mj-ea"/>
                              </a:rPr>
                            </m:ctrlPr>
                          </m:sSubPr>
                          <m:e>
                            <m:r>
                              <a:rPr lang="en-US" altLang="zh-CN" sz="2400" b="1" i="1" smtClean="0">
                                <a:latin typeface="Cambria Math"/>
                                <a:ea typeface="+mj-ea"/>
                              </a:rPr>
                              <m:t>𝑪𝑷𝑼</m:t>
                            </m:r>
                          </m:e>
                          <m:sub>
                            <m:r>
                              <a:rPr lang="en-US" altLang="zh-CN" sz="2400" b="1" i="1" smtClean="0">
                                <a:latin typeface="Cambria Math"/>
                                <a:ea typeface="+mj-ea"/>
                              </a:rPr>
                              <m:t>𝑨</m:t>
                            </m:r>
                          </m:sub>
                        </m:sSub>
                      </m:sub>
                    </m:sSub>
                    <m:r>
                      <a:rPr lang="pt-BR" altLang="zh-CN" sz="2400" i="1" smtClean="0">
                        <a:latin typeface="Cambria Math"/>
                        <a:ea typeface="+mj-ea"/>
                      </a:rPr>
                      <m:t>=</m:t>
                    </m:r>
                    <m:d>
                      <m:dPr>
                        <m:ctrlPr>
                          <a:rPr lang="en-US" altLang="zh-CN" sz="2400" b="1" i="1" smtClean="0">
                            <a:latin typeface="Cambria Math"/>
                            <a:ea typeface="+mj-ea"/>
                          </a:rPr>
                        </m:ctrlPr>
                      </m:dPr>
                      <m:e>
                        <m:r>
                          <a:rPr lang="en-US" altLang="zh-CN" sz="2400" b="1" i="1" smtClean="0">
                            <a:latin typeface="Cambria Math"/>
                            <a:ea typeface="+mj-ea"/>
                          </a:rPr>
                          <m:t>𝟖𝟎</m:t>
                        </m:r>
                        <m:r>
                          <a:rPr lang="en-US" altLang="zh-CN" sz="2400" b="1" i="1" smtClean="0">
                            <a:latin typeface="Cambria Math"/>
                            <a:ea typeface="+mj-ea"/>
                          </a:rPr>
                          <m:t>%×</m:t>
                        </m:r>
                        <m:r>
                          <a:rPr lang="en-US" altLang="zh-CN" sz="2400" b="1" i="1" smtClean="0">
                            <a:latin typeface="Cambria Math"/>
                            <a:ea typeface="Cambria Math"/>
                          </a:rPr>
                          <m:t>𝟏</m:t>
                        </m:r>
                        <m:r>
                          <a:rPr lang="en-US" altLang="zh-CN" sz="2400" b="1" i="1" smtClean="0">
                            <a:latin typeface="Cambria Math"/>
                            <a:ea typeface="Cambria Math"/>
                          </a:rPr>
                          <m:t>+</m:t>
                        </m:r>
                        <m:r>
                          <a:rPr lang="en-US" altLang="zh-CN" sz="2400" b="1" i="1" smtClean="0">
                            <a:latin typeface="Cambria Math"/>
                            <a:ea typeface="Cambria Math"/>
                          </a:rPr>
                          <m:t>𝟐𝟎</m:t>
                        </m:r>
                        <m:r>
                          <a:rPr lang="en-US" altLang="zh-CN" sz="2400" b="1" i="1" smtClean="0">
                            <a:latin typeface="Cambria Math"/>
                            <a:ea typeface="Cambria Math"/>
                          </a:rPr>
                          <m:t>%×</m:t>
                        </m:r>
                        <m:r>
                          <a:rPr lang="en-US" altLang="zh-CN" sz="2400" b="1" i="1" smtClean="0">
                            <a:latin typeface="Cambria Math"/>
                            <a:ea typeface="Cambria Math"/>
                          </a:rPr>
                          <m:t>𝟐</m:t>
                        </m:r>
                      </m:e>
                    </m:d>
                    <m:sSub>
                      <m:sSubPr>
                        <m:ctrlPr>
                          <a:rPr lang="en-US" altLang="zh-CN" sz="2400" b="1" i="1" smtClean="0">
                            <a:latin typeface="Cambria Math"/>
                            <a:ea typeface="+mj-ea"/>
                          </a:rPr>
                        </m:ctrlPr>
                      </m:sSubPr>
                      <m:e>
                        <m:r>
                          <a:rPr lang="en-US" altLang="zh-CN" sz="2400" i="1">
                            <a:latin typeface="Cambria Math"/>
                            <a:ea typeface="Cambria Math"/>
                          </a:rPr>
                          <m:t>×</m:t>
                        </m:r>
                        <m:r>
                          <a:rPr lang="en-US" altLang="zh-CN" sz="2400" b="1" i="1" smtClean="0">
                            <a:latin typeface="Cambria Math"/>
                            <a:ea typeface="+mj-ea"/>
                          </a:rPr>
                          <m:t>𝑰𝑪</m:t>
                        </m:r>
                      </m:e>
                      <m:sub>
                        <m:r>
                          <a:rPr lang="en-US" altLang="zh-CN" sz="2400" b="1" i="1" smtClean="0">
                            <a:latin typeface="Cambria Math"/>
                            <a:ea typeface="+mj-ea"/>
                          </a:rPr>
                          <m:t>𝑨</m:t>
                        </m:r>
                      </m:sub>
                    </m:sSub>
                    <m:r>
                      <a:rPr lang="en-US" altLang="zh-CN" sz="2400" b="1" i="1" smtClean="0">
                        <a:latin typeface="Cambria Math"/>
                        <a:ea typeface="Cambria Math"/>
                      </a:rPr>
                      <m:t>×</m:t>
                    </m:r>
                    <m:sSub>
                      <m:sSubPr>
                        <m:ctrlPr>
                          <a:rPr lang="en-US" altLang="zh-CN" sz="2400" b="1" i="1" smtClean="0">
                            <a:latin typeface="Cambria Math"/>
                            <a:ea typeface="Cambria Math"/>
                          </a:rPr>
                        </m:ctrlPr>
                      </m:sSubPr>
                      <m:e>
                        <m:r>
                          <a:rPr lang="en-US" altLang="zh-CN" sz="2400" b="1" i="1" smtClean="0">
                            <a:latin typeface="Cambria Math"/>
                            <a:ea typeface="Cambria Math"/>
                          </a:rPr>
                          <m:t>𝑻</m:t>
                        </m:r>
                      </m:e>
                      <m:sub>
                        <m:sSub>
                          <m:sSubPr>
                            <m:ctrlPr>
                              <a:rPr lang="en-US" altLang="zh-CN" sz="2400" b="1" i="1" smtClean="0">
                                <a:latin typeface="Cambria Math"/>
                                <a:ea typeface="Cambria Math"/>
                              </a:rPr>
                            </m:ctrlPr>
                          </m:sSubPr>
                          <m:e>
                            <m:r>
                              <a:rPr lang="en-US" altLang="zh-CN" sz="2400" b="1" i="1" smtClean="0">
                                <a:latin typeface="Cambria Math"/>
                                <a:ea typeface="Cambria Math"/>
                              </a:rPr>
                              <m:t>𝑪𝑳𝑲</m:t>
                            </m:r>
                          </m:e>
                          <m:sub>
                            <m:r>
                              <a:rPr lang="en-US" altLang="zh-CN" sz="2400" b="1" i="1" smtClean="0">
                                <a:latin typeface="Cambria Math"/>
                                <a:ea typeface="Cambria Math"/>
                              </a:rPr>
                              <m:t>𝑨</m:t>
                            </m:r>
                          </m:sub>
                        </m:sSub>
                      </m:sub>
                    </m:sSub>
                  </m:oMath>
                </a14:m>
                <a:endParaRPr lang="en-US" altLang="zh-CN" sz="2400" dirty="0" smtClean="0">
                  <a:latin typeface="Times New Roman" panose="02020603050405020304" pitchFamily="18" charset="0"/>
                  <a:ea typeface="+mj-ea"/>
                  <a:cs typeface="Times New Roman" panose="02020603050405020304" pitchFamily="18" charset="0"/>
                </a:endParaRPr>
              </a:p>
              <a:p>
                <a:r>
                  <a:rPr lang="en-US" altLang="zh-CN" sz="2400" dirty="0">
                    <a:latin typeface="Times New Roman" panose="02020603050405020304" pitchFamily="18" charset="0"/>
                    <a:ea typeface="+mj-ea"/>
                    <a:cs typeface="Times New Roman" panose="02020603050405020304" pitchFamily="18" charset="0"/>
                  </a:rPr>
                  <a:t> </a:t>
                </a:r>
                <a:r>
                  <a:rPr lang="en-US" altLang="zh-CN" sz="2400" dirty="0" smtClean="0">
                    <a:latin typeface="Times New Roman" panose="02020603050405020304" pitchFamily="18" charset="0"/>
                    <a:ea typeface="+mj-ea"/>
                    <a:cs typeface="Times New Roman" panose="02020603050405020304" pitchFamily="18" charset="0"/>
                  </a:rPr>
                  <a:t>            </a:t>
                </a:r>
                <a14:m>
                  <m:oMath xmlns:m="http://schemas.openxmlformats.org/officeDocument/2006/math">
                    <m:r>
                      <a:rPr lang="en-US" altLang="zh-CN" sz="2400" b="1" i="0" smtClean="0">
                        <a:latin typeface="Cambria Math"/>
                        <a:ea typeface="+mj-ea"/>
                        <a:cs typeface="Times New Roman" panose="02020603050405020304" pitchFamily="18" charset="0"/>
                      </a:rPr>
                      <m:t>     </m:t>
                    </m:r>
                    <m:r>
                      <a:rPr lang="en-US" altLang="zh-CN" sz="2400" i="1" smtClean="0">
                        <a:latin typeface="Cambria Math"/>
                        <a:ea typeface="+mj-ea"/>
                        <a:cs typeface="Times New Roman" panose="02020603050405020304" pitchFamily="18" charset="0"/>
                      </a:rPr>
                      <m:t>=</m:t>
                    </m:r>
                    <m:r>
                      <a:rPr lang="en-US" altLang="zh-CN" sz="2400" b="1" i="1" smtClean="0">
                        <a:latin typeface="Cambria Math"/>
                        <a:ea typeface="+mj-ea"/>
                        <a:cs typeface="Times New Roman" panose="02020603050405020304" pitchFamily="18" charset="0"/>
                      </a:rPr>
                      <m:t>𝟏</m:t>
                    </m:r>
                    <m:r>
                      <a:rPr lang="en-US" altLang="zh-CN" sz="2400" b="1" i="1" smtClean="0">
                        <a:latin typeface="Cambria Math"/>
                        <a:ea typeface="+mj-ea"/>
                        <a:cs typeface="Times New Roman" panose="02020603050405020304" pitchFamily="18" charset="0"/>
                      </a:rPr>
                      <m:t>.</m:t>
                    </m:r>
                    <m:r>
                      <a:rPr lang="en-US" altLang="zh-CN" sz="2400" b="1" i="1" smtClean="0">
                        <a:latin typeface="Cambria Math"/>
                        <a:ea typeface="+mj-ea"/>
                        <a:cs typeface="Times New Roman" panose="02020603050405020304" pitchFamily="18" charset="0"/>
                      </a:rPr>
                      <m:t>𝟐</m:t>
                    </m:r>
                    <m:r>
                      <a:rPr lang="en-US" altLang="zh-CN" sz="2400" b="1" i="1" smtClean="0">
                        <a:latin typeface="Cambria Math"/>
                        <a:ea typeface="Cambria Math"/>
                        <a:cs typeface="Times New Roman" panose="02020603050405020304" pitchFamily="18" charset="0"/>
                      </a:rPr>
                      <m:t>×</m:t>
                    </m:r>
                    <m:sSub>
                      <m:sSubPr>
                        <m:ctrlPr>
                          <a:rPr lang="en-US" altLang="zh-CN" sz="2400" i="1">
                            <a:latin typeface="Cambria Math"/>
                          </a:rPr>
                        </m:ctrlPr>
                      </m:sSubPr>
                      <m:e>
                        <m:r>
                          <a:rPr lang="en-US" altLang="zh-CN" sz="2400" i="1">
                            <a:latin typeface="Cambria Math"/>
                          </a:rPr>
                          <m:t>𝑰𝑪</m:t>
                        </m:r>
                      </m:e>
                      <m:sub>
                        <m:r>
                          <a:rPr lang="en-US" altLang="zh-CN" sz="2400" b="1" i="1" smtClean="0">
                            <a:latin typeface="Cambria Math"/>
                          </a:rPr>
                          <m:t>𝑨</m:t>
                        </m:r>
                      </m:sub>
                    </m:sSub>
                    <m:r>
                      <a:rPr lang="en-US" altLang="zh-CN" sz="2400" i="1">
                        <a:latin typeface="Cambria Math"/>
                        <a:ea typeface="Cambria Math"/>
                        <a:cs typeface="Times New Roman" panose="02020603050405020304" pitchFamily="18" charset="0"/>
                      </a:rPr>
                      <m:t>×</m:t>
                    </m:r>
                    <m:sSub>
                      <m:sSubPr>
                        <m:ctrlPr>
                          <a:rPr lang="en-US" altLang="zh-CN" sz="2400" i="1">
                            <a:latin typeface="Cambria Math"/>
                            <a:ea typeface="Cambria Math"/>
                          </a:rPr>
                        </m:ctrlPr>
                      </m:sSubPr>
                      <m:e>
                        <m:r>
                          <a:rPr lang="en-US" altLang="zh-CN" sz="2400" i="1">
                            <a:latin typeface="Cambria Math"/>
                            <a:ea typeface="Cambria Math"/>
                          </a:rPr>
                          <m:t>𝑻</m:t>
                        </m:r>
                      </m:e>
                      <m:sub>
                        <m:sSub>
                          <m:sSubPr>
                            <m:ctrlPr>
                              <a:rPr lang="en-US" altLang="zh-CN" sz="2400" i="1">
                                <a:latin typeface="Cambria Math"/>
                                <a:ea typeface="Cambria Math"/>
                              </a:rPr>
                            </m:ctrlPr>
                          </m:sSubPr>
                          <m:e>
                            <m:r>
                              <a:rPr lang="en-US" altLang="zh-CN" sz="2400" i="1">
                                <a:latin typeface="Cambria Math"/>
                                <a:ea typeface="Cambria Math"/>
                              </a:rPr>
                              <m:t>𝑪𝑳𝑲</m:t>
                            </m:r>
                          </m:e>
                          <m:sub>
                            <m:r>
                              <a:rPr lang="en-US" altLang="zh-CN" sz="2400" b="1" i="1" smtClean="0">
                                <a:latin typeface="Cambria Math"/>
                                <a:ea typeface="Cambria Math"/>
                              </a:rPr>
                              <m:t>𝑨</m:t>
                            </m:r>
                          </m:sub>
                        </m:sSub>
                      </m:sub>
                    </m:sSub>
                  </m:oMath>
                </a14:m>
                <a:endParaRPr lang="en-US" altLang="zh-CN" sz="2400" dirty="0" smtClean="0">
                  <a:latin typeface="Times New Roman" panose="02020603050405020304" pitchFamily="18" charset="0"/>
                  <a:ea typeface="+mj-ea"/>
                  <a:cs typeface="Times New Roman" panose="02020603050405020304" pitchFamily="18" charset="0"/>
                </a:endParaRPr>
              </a:p>
              <a:p>
                <a:r>
                  <a:rPr lang="en-US" altLang="zh-CN" sz="2400" dirty="0" smtClean="0">
                    <a:latin typeface="Times New Roman" panose="02020603050405020304" pitchFamily="18" charset="0"/>
                    <a:ea typeface="+mj-ea"/>
                    <a:cs typeface="Times New Roman" panose="02020603050405020304" pitchFamily="18" charset="0"/>
                  </a:rPr>
                  <a:t>                 </a:t>
                </a:r>
                <a14:m>
                  <m:oMath xmlns:m="http://schemas.openxmlformats.org/officeDocument/2006/math">
                    <m:r>
                      <a:rPr lang="en-US" altLang="zh-CN" sz="2400" i="1" smtClean="0">
                        <a:latin typeface="Cambria Math"/>
                        <a:ea typeface="+mj-ea"/>
                        <a:cs typeface="Times New Roman" panose="02020603050405020304" pitchFamily="18" charset="0"/>
                      </a:rPr>
                      <m:t>=</m:t>
                    </m:r>
                    <m:sSub>
                      <m:sSubPr>
                        <m:ctrlPr>
                          <a:rPr lang="en-US" altLang="zh-CN" sz="2400" i="1">
                            <a:latin typeface="Cambria Math"/>
                          </a:rPr>
                        </m:ctrlPr>
                      </m:sSubPr>
                      <m:e>
                        <m:r>
                          <a:rPr lang="en-US" altLang="zh-CN" sz="2400" i="1">
                            <a:latin typeface="Cambria Math"/>
                          </a:rPr>
                          <m:t>𝑰𝑪</m:t>
                        </m:r>
                      </m:e>
                      <m:sub>
                        <m:r>
                          <a:rPr lang="en-US" altLang="zh-CN" sz="2400" i="1">
                            <a:latin typeface="Cambria Math"/>
                          </a:rPr>
                          <m:t>𝑨</m:t>
                        </m:r>
                      </m:sub>
                    </m:sSub>
                    <m:r>
                      <a:rPr lang="en-US" altLang="zh-CN" sz="2400" i="1">
                        <a:latin typeface="Cambria Math"/>
                        <a:ea typeface="Cambria Math"/>
                        <a:cs typeface="Times New Roman" panose="02020603050405020304" pitchFamily="18" charset="0"/>
                      </a:rPr>
                      <m:t>×</m:t>
                    </m:r>
                    <m:r>
                      <a:rPr lang="en-US" altLang="zh-CN" sz="2400" i="1">
                        <a:latin typeface="Cambria Math"/>
                        <a:ea typeface="Cambria Math"/>
                      </a:rPr>
                      <m:t>𝟏</m:t>
                    </m:r>
                    <m:r>
                      <a:rPr lang="en-US" altLang="zh-CN" sz="2400" i="1">
                        <a:latin typeface="Cambria Math"/>
                        <a:ea typeface="Cambria Math"/>
                      </a:rPr>
                      <m:t>.</m:t>
                    </m:r>
                    <m:r>
                      <a:rPr lang="en-US" altLang="zh-CN" sz="2400" i="1">
                        <a:latin typeface="Cambria Math"/>
                        <a:ea typeface="Cambria Math"/>
                      </a:rPr>
                      <m:t>𝟐</m:t>
                    </m:r>
                    <m:r>
                      <a:rPr lang="en-US" altLang="zh-CN" sz="2400" i="1">
                        <a:latin typeface="Cambria Math"/>
                        <a:ea typeface="Cambria Math"/>
                      </a:rPr>
                      <m:t>×</m:t>
                    </m:r>
                    <m:sSub>
                      <m:sSubPr>
                        <m:ctrlPr>
                          <a:rPr lang="en-US" altLang="zh-CN" sz="2400" i="1">
                            <a:latin typeface="Cambria Math"/>
                            <a:ea typeface="Cambria Math"/>
                          </a:rPr>
                        </m:ctrlPr>
                      </m:sSubPr>
                      <m:e>
                        <m:r>
                          <a:rPr lang="en-US" altLang="zh-CN" sz="2400" i="1">
                            <a:latin typeface="Cambria Math"/>
                            <a:ea typeface="Cambria Math"/>
                          </a:rPr>
                          <m:t>𝑻</m:t>
                        </m:r>
                      </m:e>
                      <m:sub>
                        <m:sSub>
                          <m:sSubPr>
                            <m:ctrlPr>
                              <a:rPr lang="en-US" altLang="zh-CN" sz="2400" i="1">
                                <a:latin typeface="Cambria Math"/>
                                <a:ea typeface="Cambria Math"/>
                              </a:rPr>
                            </m:ctrlPr>
                          </m:sSubPr>
                          <m:e>
                            <m:r>
                              <a:rPr lang="en-US" altLang="zh-CN" sz="2400" i="1">
                                <a:latin typeface="Cambria Math"/>
                                <a:ea typeface="Cambria Math"/>
                              </a:rPr>
                              <m:t>𝑪𝑳𝑲</m:t>
                            </m:r>
                          </m:e>
                          <m:sub>
                            <m:r>
                              <a:rPr lang="en-US" altLang="zh-CN" sz="2400" i="1">
                                <a:latin typeface="Cambria Math"/>
                                <a:ea typeface="Cambria Math"/>
                              </a:rPr>
                              <m:t>𝑨</m:t>
                            </m:r>
                          </m:sub>
                        </m:sSub>
                      </m:sub>
                    </m:sSub>
                  </m:oMath>
                </a14:m>
                <a:endParaRPr lang="zh-CN" altLang="en-US" sz="2400" dirty="0">
                  <a:latin typeface="Times New Roman" panose="02020603050405020304" pitchFamily="18" charset="0"/>
                  <a:ea typeface="+mj-ea"/>
                  <a:cs typeface="Times New Roman" panose="02020603050405020304" pitchFamily="18" charset="0"/>
                </a:endParaRPr>
              </a:p>
            </p:txBody>
          </p:sp>
        </mc:Choice>
        <mc:Fallback>
          <p:sp>
            <p:nvSpPr>
              <p:cNvPr id="18" name="TextBox 17"/>
              <p:cNvSpPr txBox="1">
                <a:spLocks noRot="1" noChangeAspect="1" noMove="1" noResize="1" noEditPoints="1" noAdjustHandles="1" noChangeArrowheads="1" noChangeShapeType="1" noTextEdit="1"/>
              </p:cNvSpPr>
              <p:nvPr/>
            </p:nvSpPr>
            <p:spPr>
              <a:xfrm>
                <a:off x="710723" y="4437112"/>
                <a:ext cx="7704856" cy="1295547"/>
              </a:xfrm>
              <a:prstGeom prst="rect">
                <a:avLst/>
              </a:prstGeom>
              <a:blipFill rotWithShape="1">
                <a:blip r:embed="rId7"/>
                <a:stretch>
                  <a:fillRect b="-472"/>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idx="4294967295"/>
          </p:nvPr>
        </p:nvSpPr>
        <p:spPr>
          <a:xfrm>
            <a:off x="457200" y="44624"/>
            <a:ext cx="8229600" cy="1143000"/>
          </a:xfrm>
        </p:spPr>
        <p:txBody>
          <a:bodyPr>
            <a:normAutofit/>
          </a:bodyPr>
          <a:lstStyle/>
          <a:p>
            <a:r>
              <a:rPr kumimoji="1" lang="en-US" altLang="zh-CN" sz="3600" b="1" dirty="0">
                <a:latin typeface="+mj-ea"/>
                <a:cs typeface="+mn-cs"/>
              </a:rPr>
              <a:t>CPU</a:t>
            </a:r>
            <a:r>
              <a:rPr kumimoji="1" lang="zh-CN" altLang="en-US" sz="3600" b="1" dirty="0">
                <a:latin typeface="+mj-ea"/>
                <a:cs typeface="+mn-cs"/>
              </a:rPr>
              <a:t>性能公式</a:t>
            </a:r>
          </a:p>
        </p:txBody>
      </p:sp>
      <p:sp>
        <p:nvSpPr>
          <p:cNvPr id="10245" name="Text Box 10"/>
          <p:cNvSpPr txBox="1">
            <a:spLocks noChangeArrowheads="1"/>
          </p:cNvSpPr>
          <p:nvPr/>
        </p:nvSpPr>
        <p:spPr bwMode="auto">
          <a:xfrm>
            <a:off x="1851025" y="3101975"/>
            <a:ext cx="1841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lang="en-US" altLang="zh-CN" sz="1800" i="1" dirty="0"/>
          </a:p>
        </p:txBody>
      </p:sp>
      <p:sp>
        <p:nvSpPr>
          <p:cNvPr id="10246" name="Text Box 11"/>
          <p:cNvSpPr txBox="1">
            <a:spLocks noChangeArrowheads="1"/>
          </p:cNvSpPr>
          <p:nvPr/>
        </p:nvSpPr>
        <p:spPr bwMode="auto">
          <a:xfrm>
            <a:off x="3867150" y="3095625"/>
            <a:ext cx="1841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lang="en-US" altLang="zh-CN" sz="1800" i="1" dirty="0"/>
          </a:p>
        </p:txBody>
      </p:sp>
      <mc:AlternateContent xmlns:mc="http://schemas.openxmlformats.org/markup-compatibility/2006">
        <mc:Choice xmlns:a14="http://schemas.microsoft.com/office/drawing/2010/main" Requires="a14">
          <p:sp>
            <p:nvSpPr>
              <p:cNvPr id="2" name="TextBox 1"/>
              <p:cNvSpPr txBox="1"/>
              <p:nvPr/>
            </p:nvSpPr>
            <p:spPr>
              <a:xfrm>
                <a:off x="710723" y="4581128"/>
                <a:ext cx="7704856" cy="1295547"/>
              </a:xfrm>
              <a:prstGeom prst="rect">
                <a:avLst/>
              </a:prstGeom>
              <a:noFill/>
            </p:spPr>
            <p:txBody>
              <a:bodyPr wrap="square" rtlCol="0">
                <a:spAutoFit/>
              </a:bodyPr>
              <a:lstStyle/>
              <a:p>
                <a:r>
                  <a:rPr lang="en-US" altLang="zh-CN" sz="2400" b="1" dirty="0" smtClean="0">
                    <a:ea typeface="+mj-ea"/>
                  </a:rPr>
                  <a:t>   </a:t>
                </a:r>
                <a14:m>
                  <m:oMath xmlns:m="http://schemas.openxmlformats.org/officeDocument/2006/math">
                    <m:sSub>
                      <m:sSubPr>
                        <m:ctrlPr>
                          <a:rPr lang="en-US" altLang="zh-CN" sz="2400" b="1" i="1" smtClean="0">
                            <a:latin typeface="Cambria Math"/>
                            <a:ea typeface="+mj-ea"/>
                          </a:rPr>
                        </m:ctrlPr>
                      </m:sSubPr>
                      <m:e>
                        <m:r>
                          <a:rPr lang="en-US" altLang="zh-CN" sz="2400" b="1" i="1" smtClean="0">
                            <a:latin typeface="Cambria Math"/>
                            <a:ea typeface="+mj-ea"/>
                          </a:rPr>
                          <m:t>𝑻</m:t>
                        </m:r>
                      </m:e>
                      <m:sub>
                        <m:sSub>
                          <m:sSubPr>
                            <m:ctrlPr>
                              <a:rPr lang="en-US" altLang="zh-CN" sz="2400" b="1" i="1" smtClean="0">
                                <a:latin typeface="Cambria Math"/>
                                <a:ea typeface="+mj-ea"/>
                              </a:rPr>
                            </m:ctrlPr>
                          </m:sSubPr>
                          <m:e>
                            <m:r>
                              <a:rPr lang="en-US" altLang="zh-CN" sz="2400" b="1" i="1" smtClean="0">
                                <a:latin typeface="Cambria Math"/>
                                <a:ea typeface="+mj-ea"/>
                              </a:rPr>
                              <m:t>𝑪𝑷𝑼</m:t>
                            </m:r>
                          </m:e>
                          <m:sub>
                            <m:r>
                              <a:rPr lang="en-US" altLang="zh-CN" sz="2400" b="1" i="1" smtClean="0">
                                <a:latin typeface="Cambria Math"/>
                                <a:ea typeface="+mj-ea"/>
                              </a:rPr>
                              <m:t>𝑩</m:t>
                            </m:r>
                          </m:sub>
                        </m:sSub>
                      </m:sub>
                    </m:sSub>
                    <m:r>
                      <a:rPr lang="pt-BR" altLang="zh-CN" sz="2400" i="1" smtClean="0">
                        <a:latin typeface="Cambria Math"/>
                        <a:ea typeface="+mj-ea"/>
                      </a:rPr>
                      <m:t>=</m:t>
                    </m:r>
                    <m:d>
                      <m:dPr>
                        <m:ctrlPr>
                          <a:rPr lang="en-US" altLang="zh-CN" sz="2400" b="1" i="1" smtClean="0">
                            <a:latin typeface="Cambria Math"/>
                            <a:ea typeface="+mj-ea"/>
                          </a:rPr>
                        </m:ctrlPr>
                      </m:dPr>
                      <m:e>
                        <m:r>
                          <a:rPr lang="en-US" altLang="zh-CN" sz="2400" b="1" i="1" smtClean="0">
                            <a:latin typeface="Cambria Math"/>
                            <a:ea typeface="+mj-ea"/>
                          </a:rPr>
                          <m:t>𝟕𝟓</m:t>
                        </m:r>
                        <m:r>
                          <a:rPr lang="en-US" altLang="zh-CN" sz="2400" b="1" i="1" smtClean="0">
                            <a:latin typeface="Cambria Math"/>
                            <a:ea typeface="+mj-ea"/>
                          </a:rPr>
                          <m:t>%×</m:t>
                        </m:r>
                        <m:r>
                          <a:rPr lang="en-US" altLang="zh-CN" sz="2400" b="1" i="1" smtClean="0">
                            <a:latin typeface="Cambria Math"/>
                            <a:ea typeface="Cambria Math"/>
                          </a:rPr>
                          <m:t>𝟏</m:t>
                        </m:r>
                        <m:r>
                          <a:rPr lang="en-US" altLang="zh-CN" sz="2400" b="1" i="1" smtClean="0">
                            <a:latin typeface="Cambria Math"/>
                            <a:ea typeface="Cambria Math"/>
                          </a:rPr>
                          <m:t>+</m:t>
                        </m:r>
                        <m:r>
                          <a:rPr lang="en-US" altLang="zh-CN" sz="2400" b="1" i="1" smtClean="0">
                            <a:latin typeface="Cambria Math"/>
                            <a:ea typeface="Cambria Math"/>
                          </a:rPr>
                          <m:t>𝟐𝟓</m:t>
                        </m:r>
                        <m:r>
                          <a:rPr lang="en-US" altLang="zh-CN" sz="2400" b="1" i="1" smtClean="0">
                            <a:latin typeface="Cambria Math"/>
                            <a:ea typeface="Cambria Math"/>
                          </a:rPr>
                          <m:t>%×</m:t>
                        </m:r>
                        <m:r>
                          <a:rPr lang="en-US" altLang="zh-CN" sz="2400" b="1" i="1" smtClean="0">
                            <a:latin typeface="Cambria Math"/>
                            <a:ea typeface="Cambria Math"/>
                          </a:rPr>
                          <m:t>𝟐</m:t>
                        </m:r>
                      </m:e>
                    </m:d>
                    <m:sSub>
                      <m:sSubPr>
                        <m:ctrlPr>
                          <a:rPr lang="en-US" altLang="zh-CN" sz="2400" b="1" i="1" smtClean="0">
                            <a:latin typeface="Cambria Math"/>
                            <a:ea typeface="+mj-ea"/>
                          </a:rPr>
                        </m:ctrlPr>
                      </m:sSubPr>
                      <m:e>
                        <m:r>
                          <a:rPr lang="en-US" altLang="zh-CN" sz="2400" i="1">
                            <a:latin typeface="Cambria Math"/>
                            <a:ea typeface="Cambria Math"/>
                          </a:rPr>
                          <m:t>×</m:t>
                        </m:r>
                        <m:r>
                          <a:rPr lang="en-US" altLang="zh-CN" sz="2400" b="1" i="1" smtClean="0">
                            <a:latin typeface="Cambria Math"/>
                            <a:ea typeface="+mj-ea"/>
                          </a:rPr>
                          <m:t>𝑰𝑪</m:t>
                        </m:r>
                      </m:e>
                      <m:sub>
                        <m:r>
                          <a:rPr lang="en-US" altLang="zh-CN" sz="2400" b="1" i="1" smtClean="0">
                            <a:latin typeface="Cambria Math"/>
                            <a:ea typeface="+mj-ea"/>
                          </a:rPr>
                          <m:t>𝑩</m:t>
                        </m:r>
                      </m:sub>
                    </m:sSub>
                    <m:r>
                      <a:rPr lang="en-US" altLang="zh-CN" sz="2400" b="1" i="1" smtClean="0">
                        <a:latin typeface="Cambria Math"/>
                        <a:ea typeface="Cambria Math"/>
                      </a:rPr>
                      <m:t>×</m:t>
                    </m:r>
                    <m:sSub>
                      <m:sSubPr>
                        <m:ctrlPr>
                          <a:rPr lang="en-US" altLang="zh-CN" sz="2400" b="1" i="1" smtClean="0">
                            <a:latin typeface="Cambria Math"/>
                            <a:ea typeface="Cambria Math"/>
                          </a:rPr>
                        </m:ctrlPr>
                      </m:sSubPr>
                      <m:e>
                        <m:r>
                          <a:rPr lang="en-US" altLang="zh-CN" sz="2400" b="1" i="1" smtClean="0">
                            <a:latin typeface="Cambria Math"/>
                            <a:ea typeface="Cambria Math"/>
                          </a:rPr>
                          <m:t>𝑻</m:t>
                        </m:r>
                      </m:e>
                      <m:sub>
                        <m:sSub>
                          <m:sSubPr>
                            <m:ctrlPr>
                              <a:rPr lang="en-US" altLang="zh-CN" sz="2400" b="1" i="1" smtClean="0">
                                <a:latin typeface="Cambria Math"/>
                                <a:ea typeface="Cambria Math"/>
                              </a:rPr>
                            </m:ctrlPr>
                          </m:sSubPr>
                          <m:e>
                            <m:r>
                              <a:rPr lang="en-US" altLang="zh-CN" sz="2400" b="1" i="1" smtClean="0">
                                <a:latin typeface="Cambria Math"/>
                                <a:ea typeface="Cambria Math"/>
                              </a:rPr>
                              <m:t>𝑪𝑳𝑲</m:t>
                            </m:r>
                          </m:e>
                          <m:sub>
                            <m:r>
                              <a:rPr lang="en-US" altLang="zh-CN" sz="2400" b="1" i="1" smtClean="0">
                                <a:latin typeface="Cambria Math"/>
                                <a:ea typeface="Cambria Math"/>
                              </a:rPr>
                              <m:t>𝑩</m:t>
                            </m:r>
                          </m:sub>
                        </m:sSub>
                      </m:sub>
                    </m:sSub>
                  </m:oMath>
                </a14:m>
                <a:endParaRPr lang="en-US" altLang="zh-CN" sz="2400" dirty="0" smtClean="0">
                  <a:latin typeface="Times New Roman" panose="02020603050405020304" pitchFamily="18" charset="0"/>
                  <a:ea typeface="+mj-ea"/>
                  <a:cs typeface="Times New Roman" panose="02020603050405020304" pitchFamily="18" charset="0"/>
                </a:endParaRPr>
              </a:p>
              <a:p>
                <a:r>
                  <a:rPr lang="en-US" altLang="zh-CN" sz="2400" dirty="0">
                    <a:latin typeface="Times New Roman" panose="02020603050405020304" pitchFamily="18" charset="0"/>
                    <a:ea typeface="+mj-ea"/>
                    <a:cs typeface="Times New Roman" panose="02020603050405020304" pitchFamily="18" charset="0"/>
                  </a:rPr>
                  <a:t> </a:t>
                </a:r>
                <a:r>
                  <a:rPr lang="en-US" altLang="zh-CN" sz="2400" dirty="0" smtClean="0">
                    <a:latin typeface="Times New Roman" panose="02020603050405020304" pitchFamily="18" charset="0"/>
                    <a:ea typeface="+mj-ea"/>
                    <a:cs typeface="Times New Roman" panose="02020603050405020304" pitchFamily="18" charset="0"/>
                  </a:rPr>
                  <a:t>            </a:t>
                </a:r>
                <a14:m>
                  <m:oMath xmlns:m="http://schemas.openxmlformats.org/officeDocument/2006/math">
                    <m:r>
                      <a:rPr lang="en-US" altLang="zh-CN" sz="2400" b="1" i="0" smtClean="0">
                        <a:latin typeface="Cambria Math"/>
                        <a:ea typeface="+mj-ea"/>
                        <a:cs typeface="Times New Roman" panose="02020603050405020304" pitchFamily="18" charset="0"/>
                      </a:rPr>
                      <m:t>     </m:t>
                    </m:r>
                    <m:r>
                      <a:rPr lang="en-US" altLang="zh-CN" sz="2400" i="1" smtClean="0">
                        <a:latin typeface="Cambria Math"/>
                        <a:ea typeface="+mj-ea"/>
                        <a:cs typeface="Times New Roman" panose="02020603050405020304" pitchFamily="18" charset="0"/>
                      </a:rPr>
                      <m:t>=</m:t>
                    </m:r>
                    <m:r>
                      <a:rPr lang="en-US" altLang="zh-CN" sz="2400" b="1" i="1" smtClean="0">
                        <a:latin typeface="Cambria Math"/>
                        <a:ea typeface="+mj-ea"/>
                        <a:cs typeface="Times New Roman" panose="02020603050405020304" pitchFamily="18" charset="0"/>
                      </a:rPr>
                      <m:t>𝟏</m:t>
                    </m:r>
                    <m:r>
                      <a:rPr lang="en-US" altLang="zh-CN" sz="2400" b="1" i="1" smtClean="0">
                        <a:latin typeface="Cambria Math"/>
                        <a:ea typeface="+mj-ea"/>
                        <a:cs typeface="Times New Roman" panose="02020603050405020304" pitchFamily="18" charset="0"/>
                      </a:rPr>
                      <m:t>.</m:t>
                    </m:r>
                    <m:r>
                      <a:rPr lang="en-US" altLang="zh-CN" sz="2400" b="1" i="1" smtClean="0">
                        <a:latin typeface="Cambria Math"/>
                        <a:ea typeface="+mj-ea"/>
                        <a:cs typeface="Times New Roman" panose="02020603050405020304" pitchFamily="18" charset="0"/>
                      </a:rPr>
                      <m:t>𝟐𝟓</m:t>
                    </m:r>
                    <m:r>
                      <a:rPr lang="en-US" altLang="zh-CN" sz="2400" b="1" i="1" smtClean="0">
                        <a:latin typeface="Cambria Math"/>
                        <a:ea typeface="Cambria Math"/>
                        <a:cs typeface="Times New Roman" panose="02020603050405020304" pitchFamily="18" charset="0"/>
                      </a:rPr>
                      <m:t>×</m:t>
                    </m:r>
                    <m:r>
                      <a:rPr lang="en-US" altLang="zh-CN" sz="2400" b="1" i="1" smtClean="0">
                        <a:latin typeface="Cambria Math"/>
                        <a:ea typeface="Cambria Math"/>
                        <a:cs typeface="Times New Roman" panose="02020603050405020304" pitchFamily="18" charset="0"/>
                      </a:rPr>
                      <m:t>𝟎</m:t>
                    </m:r>
                    <m:r>
                      <a:rPr lang="en-US" altLang="zh-CN" sz="2400" b="1" i="1" smtClean="0">
                        <a:latin typeface="Cambria Math"/>
                        <a:ea typeface="Cambria Math"/>
                        <a:cs typeface="Times New Roman" panose="02020603050405020304" pitchFamily="18" charset="0"/>
                      </a:rPr>
                      <m:t>.</m:t>
                    </m:r>
                    <m:r>
                      <a:rPr lang="en-US" altLang="zh-CN" sz="2400" b="1" i="1" smtClean="0">
                        <a:latin typeface="Cambria Math"/>
                        <a:ea typeface="Cambria Math"/>
                        <a:cs typeface="Times New Roman" panose="02020603050405020304" pitchFamily="18" charset="0"/>
                      </a:rPr>
                      <m:t>𝟖</m:t>
                    </m:r>
                    <m:r>
                      <a:rPr lang="en-US" altLang="zh-CN" sz="2400" b="1" i="1" smtClean="0">
                        <a:latin typeface="Cambria Math"/>
                        <a:ea typeface="Cambria Math"/>
                        <a:cs typeface="Times New Roman" panose="02020603050405020304" pitchFamily="18" charset="0"/>
                      </a:rPr>
                      <m:t>×</m:t>
                    </m:r>
                    <m:sSub>
                      <m:sSubPr>
                        <m:ctrlPr>
                          <a:rPr lang="en-US" altLang="zh-CN" sz="2400" i="1">
                            <a:latin typeface="Cambria Math"/>
                          </a:rPr>
                        </m:ctrlPr>
                      </m:sSubPr>
                      <m:e>
                        <m:r>
                          <a:rPr lang="en-US" altLang="zh-CN" sz="2400" i="1">
                            <a:latin typeface="Cambria Math"/>
                          </a:rPr>
                          <m:t>𝑰𝑪</m:t>
                        </m:r>
                      </m:e>
                      <m:sub>
                        <m:r>
                          <a:rPr lang="en-US" altLang="zh-CN" sz="2400" b="1" i="1" smtClean="0">
                            <a:latin typeface="Cambria Math"/>
                          </a:rPr>
                          <m:t>𝑨</m:t>
                        </m:r>
                      </m:sub>
                    </m:sSub>
                    <m:r>
                      <a:rPr lang="en-US" altLang="zh-CN" sz="2400" i="1">
                        <a:latin typeface="Cambria Math"/>
                        <a:ea typeface="Cambria Math"/>
                      </a:rPr>
                      <m:t>×</m:t>
                    </m:r>
                    <m:r>
                      <a:rPr lang="en-US" altLang="zh-CN" sz="2400" b="1" i="1" smtClean="0">
                        <a:latin typeface="Cambria Math"/>
                        <a:ea typeface="Cambria Math"/>
                      </a:rPr>
                      <m:t>𝟏</m:t>
                    </m:r>
                    <m:r>
                      <a:rPr lang="en-US" altLang="zh-CN" sz="2400" b="1" i="1" smtClean="0">
                        <a:latin typeface="Cambria Math"/>
                        <a:ea typeface="Cambria Math"/>
                      </a:rPr>
                      <m:t>.</m:t>
                    </m:r>
                    <m:r>
                      <a:rPr lang="en-US" altLang="zh-CN" sz="2400" b="1" i="1" smtClean="0">
                        <a:latin typeface="Cambria Math"/>
                        <a:ea typeface="Cambria Math"/>
                      </a:rPr>
                      <m:t>𝟐𝟓</m:t>
                    </m:r>
                    <m:r>
                      <a:rPr lang="en-US" altLang="zh-CN" sz="2400" i="1">
                        <a:latin typeface="Cambria Math"/>
                        <a:ea typeface="Cambria Math"/>
                        <a:cs typeface="Times New Roman" panose="02020603050405020304" pitchFamily="18" charset="0"/>
                      </a:rPr>
                      <m:t>×</m:t>
                    </m:r>
                    <m:sSub>
                      <m:sSubPr>
                        <m:ctrlPr>
                          <a:rPr lang="en-US" altLang="zh-CN" sz="2400" i="1">
                            <a:latin typeface="Cambria Math"/>
                            <a:ea typeface="Cambria Math"/>
                          </a:rPr>
                        </m:ctrlPr>
                      </m:sSubPr>
                      <m:e>
                        <m:r>
                          <a:rPr lang="en-US" altLang="zh-CN" sz="2400" i="1">
                            <a:latin typeface="Cambria Math"/>
                            <a:ea typeface="Cambria Math"/>
                          </a:rPr>
                          <m:t>𝑻</m:t>
                        </m:r>
                      </m:e>
                      <m:sub>
                        <m:sSub>
                          <m:sSubPr>
                            <m:ctrlPr>
                              <a:rPr lang="en-US" altLang="zh-CN" sz="2400" i="1">
                                <a:latin typeface="Cambria Math"/>
                                <a:ea typeface="Cambria Math"/>
                              </a:rPr>
                            </m:ctrlPr>
                          </m:sSubPr>
                          <m:e>
                            <m:r>
                              <a:rPr lang="en-US" altLang="zh-CN" sz="2400" i="1">
                                <a:latin typeface="Cambria Math"/>
                                <a:ea typeface="Cambria Math"/>
                              </a:rPr>
                              <m:t>𝑪𝑳𝑲</m:t>
                            </m:r>
                          </m:e>
                          <m:sub>
                            <m:r>
                              <a:rPr lang="en-US" altLang="zh-CN" sz="2400" b="1" i="1" smtClean="0">
                                <a:latin typeface="Cambria Math"/>
                                <a:ea typeface="Cambria Math"/>
                              </a:rPr>
                              <m:t>𝑨</m:t>
                            </m:r>
                          </m:sub>
                        </m:sSub>
                      </m:sub>
                    </m:sSub>
                  </m:oMath>
                </a14:m>
                <a:endParaRPr lang="en-US" altLang="zh-CN" sz="2400" dirty="0" smtClean="0">
                  <a:latin typeface="Times New Roman" panose="02020603050405020304" pitchFamily="18" charset="0"/>
                  <a:ea typeface="+mj-ea"/>
                  <a:cs typeface="Times New Roman" panose="02020603050405020304" pitchFamily="18" charset="0"/>
                </a:endParaRPr>
              </a:p>
              <a:p>
                <a:r>
                  <a:rPr lang="en-US" altLang="zh-CN" sz="2400" dirty="0" smtClean="0">
                    <a:latin typeface="Times New Roman" panose="02020603050405020304" pitchFamily="18" charset="0"/>
                    <a:ea typeface="+mj-ea"/>
                    <a:cs typeface="Times New Roman" panose="02020603050405020304" pitchFamily="18" charset="0"/>
                  </a:rPr>
                  <a:t>                 </a:t>
                </a:r>
                <a14:m>
                  <m:oMath xmlns:m="http://schemas.openxmlformats.org/officeDocument/2006/math">
                    <m:r>
                      <a:rPr lang="en-US" altLang="zh-CN" sz="2400" i="1" smtClean="0">
                        <a:latin typeface="Cambria Math"/>
                        <a:ea typeface="+mj-ea"/>
                        <a:cs typeface="Times New Roman" panose="02020603050405020304" pitchFamily="18" charset="0"/>
                      </a:rPr>
                      <m:t>=</m:t>
                    </m:r>
                    <m:sSub>
                      <m:sSubPr>
                        <m:ctrlPr>
                          <a:rPr lang="en-US" altLang="zh-CN" sz="2400" i="1">
                            <a:latin typeface="Cambria Math"/>
                          </a:rPr>
                        </m:ctrlPr>
                      </m:sSubPr>
                      <m:e>
                        <m:r>
                          <a:rPr lang="en-US" altLang="zh-CN" sz="2400" i="1">
                            <a:latin typeface="Cambria Math"/>
                          </a:rPr>
                          <m:t>𝑰𝑪</m:t>
                        </m:r>
                      </m:e>
                      <m:sub>
                        <m:r>
                          <a:rPr lang="en-US" altLang="zh-CN" sz="2400" i="1">
                            <a:latin typeface="Cambria Math"/>
                          </a:rPr>
                          <m:t>𝑨</m:t>
                        </m:r>
                      </m:sub>
                    </m:sSub>
                    <m:r>
                      <a:rPr lang="en-US" altLang="zh-CN" sz="2400" i="1">
                        <a:latin typeface="Cambria Math"/>
                        <a:ea typeface="Cambria Math"/>
                        <a:cs typeface="Times New Roman" panose="02020603050405020304" pitchFamily="18" charset="0"/>
                      </a:rPr>
                      <m:t>×</m:t>
                    </m:r>
                    <m:r>
                      <a:rPr lang="en-US" altLang="zh-CN" sz="2400" i="1">
                        <a:latin typeface="Cambria Math"/>
                        <a:ea typeface="Cambria Math"/>
                      </a:rPr>
                      <m:t>𝟏</m:t>
                    </m:r>
                    <m:r>
                      <a:rPr lang="en-US" altLang="zh-CN" sz="2400" i="1">
                        <a:latin typeface="Cambria Math"/>
                        <a:ea typeface="Cambria Math"/>
                      </a:rPr>
                      <m:t>.</m:t>
                    </m:r>
                    <m:r>
                      <a:rPr lang="en-US" altLang="zh-CN" sz="2400" i="1">
                        <a:latin typeface="Cambria Math"/>
                        <a:ea typeface="Cambria Math"/>
                      </a:rPr>
                      <m:t>𝟐𝟓</m:t>
                    </m:r>
                    <m:r>
                      <a:rPr lang="en-US" altLang="zh-CN" sz="2400" i="1">
                        <a:latin typeface="Cambria Math"/>
                        <a:ea typeface="Cambria Math"/>
                      </a:rPr>
                      <m:t>×</m:t>
                    </m:r>
                    <m:sSub>
                      <m:sSubPr>
                        <m:ctrlPr>
                          <a:rPr lang="en-US" altLang="zh-CN" sz="2400" i="1">
                            <a:latin typeface="Cambria Math"/>
                            <a:ea typeface="Cambria Math"/>
                          </a:rPr>
                        </m:ctrlPr>
                      </m:sSubPr>
                      <m:e>
                        <m:r>
                          <a:rPr lang="en-US" altLang="zh-CN" sz="2400" i="1">
                            <a:latin typeface="Cambria Math"/>
                            <a:ea typeface="Cambria Math"/>
                          </a:rPr>
                          <m:t>𝑻</m:t>
                        </m:r>
                      </m:e>
                      <m:sub>
                        <m:sSub>
                          <m:sSubPr>
                            <m:ctrlPr>
                              <a:rPr lang="en-US" altLang="zh-CN" sz="2400" i="1">
                                <a:latin typeface="Cambria Math"/>
                                <a:ea typeface="Cambria Math"/>
                              </a:rPr>
                            </m:ctrlPr>
                          </m:sSubPr>
                          <m:e>
                            <m:r>
                              <a:rPr lang="en-US" altLang="zh-CN" sz="2400" i="1">
                                <a:latin typeface="Cambria Math"/>
                                <a:ea typeface="Cambria Math"/>
                              </a:rPr>
                              <m:t>𝑪𝑳𝑲</m:t>
                            </m:r>
                          </m:e>
                          <m:sub>
                            <m:r>
                              <a:rPr lang="en-US" altLang="zh-CN" sz="2400" i="1">
                                <a:latin typeface="Cambria Math"/>
                                <a:ea typeface="Cambria Math"/>
                              </a:rPr>
                              <m:t>𝑨</m:t>
                            </m:r>
                          </m:sub>
                        </m:sSub>
                      </m:sub>
                    </m:sSub>
                  </m:oMath>
                </a14:m>
                <a:endParaRPr lang="zh-CN" altLang="en-US" sz="2400" dirty="0">
                  <a:latin typeface="Times New Roman" panose="02020603050405020304" pitchFamily="18" charset="0"/>
                  <a:ea typeface="+mj-ea"/>
                  <a:cs typeface="Times New Roman" panose="02020603050405020304" pitchFamily="18" charset="0"/>
                </a:endParaRPr>
              </a:p>
            </p:txBody>
          </p:sp>
        </mc:Choice>
        <mc:Fallback>
          <p:sp>
            <p:nvSpPr>
              <p:cNvPr id="2" name="TextBox 1"/>
              <p:cNvSpPr txBox="1">
                <a:spLocks noRot="1" noChangeAspect="1" noMove="1" noResize="1" noEditPoints="1" noAdjustHandles="1" noChangeArrowheads="1" noChangeShapeType="1" noTextEdit="1"/>
              </p:cNvSpPr>
              <p:nvPr/>
            </p:nvSpPr>
            <p:spPr>
              <a:xfrm>
                <a:off x="710723" y="4581128"/>
                <a:ext cx="7704856" cy="1295547"/>
              </a:xfrm>
              <a:prstGeom prst="rect">
                <a:avLst/>
              </a:prstGeom>
              <a:blipFill rotWithShape="1">
                <a:blip r:embed="rId2"/>
                <a:stretch>
                  <a:fillRect/>
                </a:stretch>
              </a:blipFill>
            </p:spPr>
            <p:txBody>
              <a:bodyPr/>
              <a:lstStyle/>
              <a:p>
                <a:r>
                  <a:rPr lang="zh-CN" altLang="en-US">
                    <a:noFill/>
                  </a:rPr>
                  <a:t> </a:t>
                </a:r>
              </a:p>
            </p:txBody>
          </p:sp>
        </mc:Fallback>
      </mc:AlternateContent>
      <p:sp>
        <p:nvSpPr>
          <p:cNvPr id="7" name="Text Box 21"/>
          <p:cNvSpPr txBox="1">
            <a:spLocks noChangeArrowheads="1"/>
          </p:cNvSpPr>
          <p:nvPr/>
        </p:nvSpPr>
        <p:spPr bwMode="auto">
          <a:xfrm>
            <a:off x="1939925" y="3341198"/>
            <a:ext cx="1841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lang="en-US" altLang="zh-CN" sz="1800" i="1" dirty="0"/>
          </a:p>
        </p:txBody>
      </p:sp>
      <p:sp>
        <p:nvSpPr>
          <p:cNvPr id="8" name="Text Box 22"/>
          <p:cNvSpPr txBox="1">
            <a:spLocks noChangeArrowheads="1"/>
          </p:cNvSpPr>
          <p:nvPr/>
        </p:nvSpPr>
        <p:spPr bwMode="auto">
          <a:xfrm>
            <a:off x="4019550" y="3317386"/>
            <a:ext cx="184150"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lang="en-US" altLang="zh-CN" sz="1800" i="1" dirty="0"/>
          </a:p>
        </p:txBody>
      </p:sp>
      <mc:AlternateContent xmlns:mc="http://schemas.openxmlformats.org/markup-compatibility/2006" xmlns:a14="http://schemas.microsoft.com/office/drawing/2010/main">
        <mc:Choice Requires="a14">
          <p:sp>
            <p:nvSpPr>
              <p:cNvPr id="9" name="TextBox 8"/>
              <p:cNvSpPr txBox="1"/>
              <p:nvPr/>
            </p:nvSpPr>
            <p:spPr>
              <a:xfrm>
                <a:off x="1331640" y="1711272"/>
                <a:ext cx="1764457" cy="4753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a:rPr>
                          </m:ctrlPr>
                        </m:sSubPr>
                        <m:e>
                          <m:r>
                            <a:rPr lang="en-US" altLang="zh-CN" sz="2000" b="1" i="1" smtClean="0">
                              <a:latin typeface="Cambria Math"/>
                              <a:ea typeface="+mj-ea"/>
                            </a:rPr>
                            <m:t>𝑪𝑷𝑰</m:t>
                          </m:r>
                        </m:e>
                        <m:sub>
                          <m:r>
                            <a:rPr lang="zh-CN" altLang="en-US" sz="2000" i="1">
                              <a:latin typeface="Cambria Math"/>
                            </a:rPr>
                            <m:t>分支</m:t>
                          </m:r>
                        </m:sub>
                      </m:sSub>
                      <m:r>
                        <a:rPr lang="en-US" altLang="zh-CN" sz="2000" b="1" i="1" smtClean="0">
                          <a:latin typeface="Cambria Math"/>
                        </a:rPr>
                        <m:t>=</m:t>
                      </m:r>
                      <m:r>
                        <a:rPr lang="en-US" altLang="zh-CN" sz="2000" i="1">
                          <a:latin typeface="Cambria Math"/>
                        </a:rPr>
                        <m:t>2</m:t>
                      </m:r>
                    </m:oMath>
                  </m:oMathPara>
                </a14:m>
                <a:endParaRPr lang="en-US" altLang="zh-CN" sz="2000" dirty="0" smtClean="0"/>
              </a:p>
            </p:txBody>
          </p:sp>
        </mc:Choice>
        <mc:Fallback xmlns="">
          <p:sp>
            <p:nvSpPr>
              <p:cNvPr id="9" name="TextBox 8"/>
              <p:cNvSpPr txBox="1">
                <a:spLocks noRot="1" noChangeAspect="1" noMove="1" noResize="1" noEditPoints="1" noAdjustHandles="1" noChangeArrowheads="1" noChangeShapeType="1" noTextEdit="1"/>
              </p:cNvSpPr>
              <p:nvPr/>
            </p:nvSpPr>
            <p:spPr>
              <a:xfrm>
                <a:off x="1331640" y="1711272"/>
                <a:ext cx="1764457" cy="475323"/>
              </a:xfrm>
              <a:prstGeom prst="rect">
                <a:avLst/>
              </a:prstGeom>
              <a:blipFill rotWithShape="1">
                <a:blip r:embed="rId3"/>
                <a:stretch>
                  <a:fillRect b="-153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563888" y="1700808"/>
                <a:ext cx="1775679" cy="4812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a:rPr>
                          </m:ctrlPr>
                        </m:sSubPr>
                        <m:e>
                          <m:r>
                            <a:rPr lang="en-US" altLang="zh-CN" sz="2000" b="1" i="1" smtClean="0">
                              <a:latin typeface="Cambria Math"/>
                              <a:ea typeface="+mj-ea"/>
                            </a:rPr>
                            <m:t>𝑪𝑷𝑰</m:t>
                          </m:r>
                        </m:e>
                        <m:sub>
                          <m:r>
                            <a:rPr lang="zh-CN" altLang="en-US" sz="2000" i="1">
                              <a:latin typeface="Cambria Math"/>
                            </a:rPr>
                            <m:t>其他</m:t>
                          </m:r>
                        </m:sub>
                      </m:sSub>
                      <m:r>
                        <a:rPr lang="en-US" altLang="zh-CN" sz="2000" b="1" i="1" smtClean="0">
                          <a:latin typeface="Cambria Math"/>
                        </a:rPr>
                        <m:t>=</m:t>
                      </m:r>
                      <m:r>
                        <a:rPr lang="en-US" altLang="zh-CN" sz="2000" b="1" i="1" smtClean="0">
                          <a:latin typeface="Cambria Math"/>
                        </a:rPr>
                        <m:t>𝟏</m:t>
                      </m:r>
                    </m:oMath>
                  </m:oMathPara>
                </a14:m>
                <a:endParaRPr lang="en-US" altLang="zh-CN" sz="2000" dirty="0" smtClean="0"/>
              </a:p>
            </p:txBody>
          </p:sp>
        </mc:Choice>
        <mc:Fallback xmlns="">
          <p:sp>
            <p:nvSpPr>
              <p:cNvPr id="10" name="TextBox 9"/>
              <p:cNvSpPr txBox="1">
                <a:spLocks noRot="1" noChangeAspect="1" noMove="1" noResize="1" noEditPoints="1" noAdjustHandles="1" noChangeArrowheads="1" noChangeShapeType="1" noTextEdit="1"/>
              </p:cNvSpPr>
              <p:nvPr/>
            </p:nvSpPr>
            <p:spPr>
              <a:xfrm>
                <a:off x="3563888" y="1700808"/>
                <a:ext cx="1775679" cy="481286"/>
              </a:xfrm>
              <a:prstGeom prst="rect">
                <a:avLst/>
              </a:prstGeom>
              <a:blipFill rotWithShape="1">
                <a:blip r:embed="rId4"/>
                <a:stretch>
                  <a:fillRect b="-164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315339" y="2468470"/>
                <a:ext cx="289258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a:rPr>
                          </m:ctrlPr>
                        </m:sSubPr>
                        <m:e>
                          <m:r>
                            <m:rPr>
                              <m:sty m:val="p"/>
                            </m:rPr>
                            <a:rPr lang="en-US" altLang="zh-CN" sz="2000" i="1">
                              <a:latin typeface="Cambria Math"/>
                            </a:rPr>
                            <m:t>IC</m:t>
                          </m:r>
                        </m:e>
                        <m:sub>
                          <m:r>
                            <a:rPr lang="en-US" altLang="zh-CN" sz="2000" b="1" i="1" smtClean="0">
                              <a:latin typeface="Cambria Math"/>
                            </a:rPr>
                            <m:t>𝑩</m:t>
                          </m:r>
                        </m:sub>
                      </m:sSub>
                      <m:r>
                        <a:rPr lang="en-US" altLang="zh-CN" sz="2000" b="1" i="1" smtClean="0">
                          <a:latin typeface="Cambria Math"/>
                        </a:rPr>
                        <m:t>=</m:t>
                      </m:r>
                      <m:sSub>
                        <m:sSubPr>
                          <m:ctrlPr>
                            <a:rPr lang="en-US" altLang="zh-CN" sz="2000" b="1" i="1" smtClean="0">
                              <a:latin typeface="Cambria Math"/>
                            </a:rPr>
                          </m:ctrlPr>
                        </m:sSubPr>
                        <m:e>
                          <m:r>
                            <a:rPr lang="zh-CN" altLang="en-US" sz="2000" i="1">
                              <a:latin typeface="Cambria Math"/>
                            </a:rPr>
                            <m:t>（</m:t>
                          </m:r>
                          <m:r>
                            <a:rPr lang="en-US" altLang="zh-CN" sz="2000" b="1" i="1" smtClean="0">
                              <a:latin typeface="Cambria Math"/>
                            </a:rPr>
                            <m:t>𝟏</m:t>
                          </m:r>
                          <m:r>
                            <a:rPr lang="en-US" altLang="zh-CN" sz="2000" b="1" i="1" smtClean="0">
                              <a:latin typeface="Cambria Math"/>
                            </a:rPr>
                            <m:t>−</m:t>
                          </m:r>
                          <m:r>
                            <a:rPr lang="en-US" altLang="zh-CN" sz="2000" b="1" i="1" smtClean="0">
                              <a:latin typeface="Cambria Math"/>
                            </a:rPr>
                            <m:t>𝟐𝟎</m:t>
                          </m:r>
                          <m:r>
                            <a:rPr lang="en-US" altLang="zh-CN" sz="2000" b="1" i="1" smtClean="0">
                              <a:latin typeface="Cambria Math"/>
                            </a:rPr>
                            <m:t>%</m:t>
                          </m:r>
                          <m:r>
                            <a:rPr lang="zh-CN" altLang="en-US" sz="2000" i="1">
                              <a:latin typeface="Cambria Math"/>
                            </a:rPr>
                            <m:t>）</m:t>
                          </m:r>
                          <m:r>
                            <m:rPr>
                              <m:sty m:val="p"/>
                            </m:rPr>
                            <a:rPr lang="en-US" altLang="zh-CN" sz="2000" i="1">
                              <a:latin typeface="Cambria Math"/>
                            </a:rPr>
                            <m:t>IC</m:t>
                          </m:r>
                        </m:e>
                        <m:sub>
                          <m:r>
                            <a:rPr lang="en-US" altLang="zh-CN" sz="2000" b="1" i="1" smtClean="0">
                              <a:latin typeface="Cambria Math"/>
                            </a:rPr>
                            <m:t>𝑨</m:t>
                          </m:r>
                        </m:sub>
                      </m:sSub>
                    </m:oMath>
                  </m:oMathPara>
                </a14:m>
                <a:endParaRPr lang="en-US" altLang="zh-CN" sz="2000" dirty="0" smtClean="0"/>
              </a:p>
            </p:txBody>
          </p:sp>
        </mc:Choice>
        <mc:Fallback xmlns="">
          <p:sp>
            <p:nvSpPr>
              <p:cNvPr id="11" name="TextBox 10"/>
              <p:cNvSpPr txBox="1">
                <a:spLocks noRot="1" noChangeAspect="1" noMove="1" noResize="1" noEditPoints="1" noAdjustHandles="1" noChangeArrowheads="1" noChangeShapeType="1" noTextEdit="1"/>
              </p:cNvSpPr>
              <p:nvPr/>
            </p:nvSpPr>
            <p:spPr>
              <a:xfrm>
                <a:off x="1315339" y="2468470"/>
                <a:ext cx="2892587" cy="400110"/>
              </a:xfrm>
              <a:prstGeom prst="rect">
                <a:avLst/>
              </a:prstGeom>
              <a:blipFill rotWithShape="1">
                <a:blip r:embed="rId5"/>
                <a:stretch>
                  <a:fillRect b="-30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451727" y="2391878"/>
                <a:ext cx="2473498" cy="5532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a:rPr>
                          </m:ctrlPr>
                        </m:sSubPr>
                        <m:e>
                          <m:r>
                            <m:rPr>
                              <m:sty m:val="p"/>
                            </m:rPr>
                            <a:rPr lang="en-US" altLang="zh-CN" sz="2000" i="1">
                              <a:latin typeface="Cambria Math"/>
                            </a:rPr>
                            <m:t>IC</m:t>
                          </m:r>
                        </m:e>
                        <m:sub>
                          <m:sSub>
                            <m:sSubPr>
                              <m:ctrlPr>
                                <a:rPr lang="en-US" altLang="zh-CN" sz="2000" b="1" i="1" smtClean="0">
                                  <a:latin typeface="Cambria Math"/>
                                </a:rPr>
                              </m:ctrlPr>
                            </m:sSubPr>
                            <m:e>
                              <m:r>
                                <a:rPr lang="en-US" altLang="zh-CN" sz="2000" b="1" i="1" smtClean="0">
                                  <a:latin typeface="Cambria Math"/>
                                </a:rPr>
                                <m:t>𝑩</m:t>
                              </m:r>
                            </m:e>
                            <m:sub>
                              <m:r>
                                <a:rPr lang="zh-CN" altLang="en-US" sz="2000" i="1">
                                  <a:latin typeface="Cambria Math"/>
                                </a:rPr>
                                <m:t>分支</m:t>
                              </m:r>
                            </m:sub>
                          </m:sSub>
                        </m:sub>
                      </m:sSub>
                      <m:r>
                        <a:rPr lang="en-US" altLang="zh-CN" sz="2000" b="1" i="1" smtClean="0">
                          <a:latin typeface="Cambria Math"/>
                        </a:rPr>
                        <m:t>=</m:t>
                      </m:r>
                      <m:sSub>
                        <m:sSubPr>
                          <m:ctrlPr>
                            <a:rPr lang="en-US" altLang="zh-CN" sz="2000" i="1">
                              <a:latin typeface="Cambria Math"/>
                            </a:rPr>
                          </m:ctrlPr>
                        </m:sSubPr>
                        <m:e>
                          <m:r>
                            <m:rPr>
                              <m:sty m:val="p"/>
                            </m:rPr>
                            <a:rPr lang="en-US" altLang="zh-CN" sz="2000" i="1">
                              <a:latin typeface="Cambria Math"/>
                            </a:rPr>
                            <m:t>IC</m:t>
                          </m:r>
                        </m:e>
                        <m:sub>
                          <m:sSub>
                            <m:sSubPr>
                              <m:ctrlPr>
                                <a:rPr lang="en-US" altLang="zh-CN" sz="2000" i="1">
                                  <a:latin typeface="Cambria Math"/>
                                </a:rPr>
                              </m:ctrlPr>
                            </m:sSubPr>
                            <m:e>
                              <m:r>
                                <a:rPr lang="en-US" altLang="zh-CN" sz="2000" b="1" i="1" smtClean="0">
                                  <a:latin typeface="Cambria Math"/>
                                </a:rPr>
                                <m:t>𝑨</m:t>
                              </m:r>
                            </m:e>
                            <m:sub>
                              <m:r>
                                <a:rPr lang="zh-CN" altLang="en-US" sz="2000" i="1">
                                  <a:latin typeface="Cambria Math"/>
                                </a:rPr>
                                <m:t>分支</m:t>
                              </m:r>
                            </m:sub>
                          </m:sSub>
                        </m:sub>
                      </m:sSub>
                    </m:oMath>
                  </m:oMathPara>
                </a14:m>
                <a:endParaRPr lang="en-US" altLang="zh-CN" sz="2000" dirty="0" smtClean="0"/>
              </a:p>
            </p:txBody>
          </p:sp>
        </mc:Choice>
        <mc:Fallback xmlns="">
          <p:sp>
            <p:nvSpPr>
              <p:cNvPr id="12" name="TextBox 11"/>
              <p:cNvSpPr txBox="1">
                <a:spLocks noRot="1" noChangeAspect="1" noMove="1" noResize="1" noEditPoints="1" noAdjustHandles="1" noChangeArrowheads="1" noChangeShapeType="1" noTextEdit="1"/>
              </p:cNvSpPr>
              <p:nvPr/>
            </p:nvSpPr>
            <p:spPr>
              <a:xfrm>
                <a:off x="4451727" y="2391878"/>
                <a:ext cx="2473498" cy="553293"/>
              </a:xfrm>
              <a:prstGeom prst="rect">
                <a:avLst/>
              </a:prstGeom>
              <a:blipFill rotWithShape="1">
                <a:blip r:embed="rId6"/>
                <a:stretch>
                  <a:fillRect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043608" y="3269393"/>
                <a:ext cx="3024336" cy="42652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a:rPr>
                          </m:ctrlPr>
                        </m:sSubPr>
                        <m:e>
                          <m:r>
                            <a:rPr lang="en-US" altLang="zh-CN" sz="2000" b="1" i="1" smtClean="0">
                              <a:latin typeface="Cambria Math"/>
                            </a:rPr>
                            <m:t>𝑻</m:t>
                          </m:r>
                        </m:e>
                        <m:sub>
                          <m:sSub>
                            <m:sSubPr>
                              <m:ctrlPr>
                                <a:rPr lang="en-US" altLang="zh-CN" sz="2000" b="1" i="1" smtClean="0">
                                  <a:latin typeface="Cambria Math"/>
                                </a:rPr>
                              </m:ctrlPr>
                            </m:sSubPr>
                            <m:e>
                              <m:r>
                                <m:rPr>
                                  <m:sty m:val="p"/>
                                </m:rPr>
                                <a:rPr lang="en-US" altLang="zh-CN" sz="2000" i="1">
                                  <a:latin typeface="Cambria Math"/>
                                </a:rPr>
                                <m:t>clk</m:t>
                              </m:r>
                            </m:e>
                            <m:sub>
                              <m:r>
                                <a:rPr lang="en-US" altLang="zh-CN" sz="2000" b="1" i="1" smtClean="0">
                                  <a:latin typeface="Cambria Math"/>
                                </a:rPr>
                                <m:t>𝑩</m:t>
                              </m:r>
                            </m:sub>
                          </m:sSub>
                        </m:sub>
                      </m:sSub>
                      <m:r>
                        <a:rPr lang="en-US" altLang="zh-CN" sz="2000" b="1" i="1" smtClean="0">
                          <a:latin typeface="Cambria Math"/>
                        </a:rPr>
                        <m:t>=</m:t>
                      </m:r>
                      <m:sSub>
                        <m:sSubPr>
                          <m:ctrlPr>
                            <a:rPr lang="en-US" altLang="zh-CN" sz="2000" i="1">
                              <a:latin typeface="Cambria Math"/>
                            </a:rPr>
                          </m:ctrlPr>
                        </m:sSubPr>
                        <m:e>
                          <m:r>
                            <a:rPr lang="en-US" altLang="zh-CN" sz="2000" b="1" i="1" smtClean="0">
                              <a:latin typeface="Cambria Math"/>
                            </a:rPr>
                            <m:t>𝟏</m:t>
                          </m:r>
                          <m:r>
                            <a:rPr lang="en-US" altLang="zh-CN" sz="2000" i="1">
                              <a:latin typeface="Cambria Math"/>
                            </a:rPr>
                            <m:t>.</m:t>
                          </m:r>
                          <m:r>
                            <a:rPr lang="en-US" altLang="zh-CN" sz="2000" b="1" i="1" smtClean="0">
                              <a:latin typeface="Cambria Math"/>
                            </a:rPr>
                            <m:t>𝟐𝟓</m:t>
                          </m:r>
                          <m:r>
                            <a:rPr lang="en-US" altLang="zh-CN" sz="2000" i="1">
                              <a:latin typeface="Cambria Math"/>
                            </a:rPr>
                            <m:t>𝑻</m:t>
                          </m:r>
                        </m:e>
                        <m:sub>
                          <m:sSub>
                            <m:sSubPr>
                              <m:ctrlPr>
                                <a:rPr lang="en-US" altLang="zh-CN" sz="2000" i="1">
                                  <a:latin typeface="Cambria Math"/>
                                </a:rPr>
                              </m:ctrlPr>
                            </m:sSubPr>
                            <m:e>
                              <m:r>
                                <m:rPr>
                                  <m:sty m:val="p"/>
                                </m:rPr>
                                <a:rPr lang="en-US" altLang="zh-CN" sz="2000" i="1">
                                  <a:latin typeface="Cambria Math"/>
                                </a:rPr>
                                <m:t>clk</m:t>
                              </m:r>
                            </m:e>
                            <m:sub>
                              <m:r>
                                <a:rPr lang="en-US" altLang="zh-CN" sz="2000" b="1" i="1" smtClean="0">
                                  <a:latin typeface="Cambria Math"/>
                                </a:rPr>
                                <m:t>𝑨</m:t>
                              </m:r>
                            </m:sub>
                          </m:sSub>
                        </m:sub>
                      </m:sSub>
                    </m:oMath>
                  </m:oMathPara>
                </a14:m>
                <a:endParaRPr lang="en-US" altLang="zh-CN" sz="2000" dirty="0" smtClean="0"/>
              </a:p>
            </p:txBody>
          </p:sp>
        </mc:Choice>
        <mc:Fallback xmlns="">
          <p:sp>
            <p:nvSpPr>
              <p:cNvPr id="13" name="TextBox 12"/>
              <p:cNvSpPr txBox="1">
                <a:spLocks noRot="1" noChangeAspect="1" noMove="1" noResize="1" noEditPoints="1" noAdjustHandles="1" noChangeArrowheads="1" noChangeShapeType="1" noTextEdit="1"/>
              </p:cNvSpPr>
              <p:nvPr/>
            </p:nvSpPr>
            <p:spPr>
              <a:xfrm>
                <a:off x="1043608" y="3269393"/>
                <a:ext cx="3024336" cy="426527"/>
              </a:xfrm>
              <a:prstGeom prst="rect">
                <a:avLst/>
              </a:prstGeom>
              <a:blipFill rotWithShape="1">
                <a:blip r:embed="rId7"/>
                <a:stretch>
                  <a:fillRect b="-1429"/>
                </a:stretch>
              </a:blipFill>
            </p:spPr>
            <p:txBody>
              <a:bodyPr/>
              <a:lstStyle/>
              <a:p>
                <a:r>
                  <a:rPr lang="zh-CN" altLang="en-US">
                    <a:noFill/>
                  </a:rPr>
                  <a:t> </a:t>
                </a:r>
              </a:p>
            </p:txBody>
          </p:sp>
        </mc:Fallback>
      </mc:AlternateContent>
      <p:sp>
        <p:nvSpPr>
          <p:cNvPr id="14" name="TextBox 13"/>
          <p:cNvSpPr txBox="1"/>
          <p:nvPr/>
        </p:nvSpPr>
        <p:spPr>
          <a:xfrm>
            <a:off x="544080" y="1181943"/>
            <a:ext cx="1112805" cy="461665"/>
          </a:xfrm>
          <a:prstGeom prst="rect">
            <a:avLst/>
          </a:prstGeom>
          <a:noFill/>
        </p:spPr>
        <p:txBody>
          <a:bodyPr wrap="none" rtlCol="0">
            <a:spAutoFit/>
          </a:bodyPr>
          <a:lstStyle/>
          <a:p>
            <a:r>
              <a:rPr lang="zh-CN" altLang="en-US" sz="2400" dirty="0" smtClean="0"/>
              <a:t>条件：</a:t>
            </a:r>
            <a:endParaRPr lang="zh-CN" altLang="en-US" sz="2400" dirty="0"/>
          </a:p>
        </p:txBody>
      </p:sp>
      <p:sp>
        <p:nvSpPr>
          <p:cNvPr id="15" name="TextBox 14"/>
          <p:cNvSpPr txBox="1"/>
          <p:nvPr/>
        </p:nvSpPr>
        <p:spPr>
          <a:xfrm>
            <a:off x="506867" y="3975447"/>
            <a:ext cx="3281668" cy="461665"/>
          </a:xfrm>
          <a:prstGeom prst="rect">
            <a:avLst/>
          </a:prstGeom>
          <a:noFill/>
        </p:spPr>
        <p:txBody>
          <a:bodyPr wrap="none" rtlCol="0">
            <a:spAutoFit/>
          </a:bodyPr>
          <a:lstStyle/>
          <a:p>
            <a:r>
              <a:rPr lang="zh-CN" altLang="en-US" sz="2400" dirty="0"/>
              <a:t>求解</a:t>
            </a:r>
            <a:r>
              <a:rPr lang="en-US" altLang="zh-CN" sz="2400" dirty="0" smtClean="0"/>
              <a:t>CPU</a:t>
            </a:r>
            <a:r>
              <a:rPr lang="en-US" altLang="zh-CN" sz="2400" baseline="-25000" dirty="0" smtClean="0"/>
              <a:t>B</a:t>
            </a:r>
            <a:r>
              <a:rPr lang="zh-CN" altLang="en-US" sz="2400" dirty="0" smtClean="0"/>
              <a:t>的</a:t>
            </a:r>
            <a:r>
              <a:rPr lang="zh-CN" altLang="en-US" sz="2400" dirty="0"/>
              <a:t>执行时间：</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1"/>
          <p:cNvSpPr>
            <a:spLocks noGrp="1" noChangeArrowheads="1"/>
          </p:cNvSpPr>
          <p:nvPr>
            <p:ph type="title" idx="4294967295"/>
          </p:nvPr>
        </p:nvSpPr>
        <p:spPr/>
        <p:txBody>
          <a:bodyPr/>
          <a:lstStyle/>
          <a:p>
            <a:pPr eaLnBrk="1" hangingPunct="1"/>
            <a:r>
              <a:rPr kumimoji="1" lang="en-US" altLang="zh-CN" sz="3600" b="1" dirty="0">
                <a:latin typeface="+mj-ea"/>
                <a:cs typeface="+mn-cs"/>
              </a:rPr>
              <a:t>CPU</a:t>
            </a:r>
            <a:r>
              <a:rPr kumimoji="1" lang="zh-CN" altLang="en-US" sz="3600" b="1" dirty="0">
                <a:latin typeface="+mj-ea"/>
                <a:cs typeface="+mn-cs"/>
              </a:rPr>
              <a:t>性能</a:t>
            </a:r>
            <a:r>
              <a:rPr kumimoji="1" lang="zh-CN" altLang="en-US" sz="3600" b="1" dirty="0" smtClean="0">
                <a:latin typeface="+mj-ea"/>
                <a:cs typeface="+mn-cs"/>
              </a:rPr>
              <a:t>公式</a:t>
            </a:r>
            <a:endParaRPr lang="zh-CN" altLang="en-US" sz="3600" dirty="0" smtClean="0">
              <a:latin typeface="+mj-ea"/>
            </a:endParaRPr>
          </a:p>
        </p:txBody>
      </p:sp>
      <p:graphicFrame>
        <p:nvGraphicFramePr>
          <p:cNvPr id="11266" name="Object 17"/>
          <p:cNvGraphicFramePr>
            <a:graphicFrameLocks noGrp="1" noChangeAspect="1"/>
          </p:cNvGraphicFramePr>
          <p:nvPr>
            <p:ph sz="half" idx="4294967295"/>
          </p:nvPr>
        </p:nvGraphicFramePr>
        <p:xfrm>
          <a:off x="5364163" y="2549525"/>
          <a:ext cx="3529012" cy="577850"/>
        </p:xfrm>
        <a:graphic>
          <a:graphicData uri="http://schemas.openxmlformats.org/presentationml/2006/ole">
            <mc:AlternateContent xmlns:mc="http://schemas.openxmlformats.org/markup-compatibility/2006">
              <mc:Choice xmlns:v="urn:schemas-microsoft-com:vml" Requires="v">
                <p:oleObj spid="_x0000_s19528" name="公式" r:id="rId3" imgW="1473200" imgH="241300" progId="Equation.3">
                  <p:embed/>
                </p:oleObj>
              </mc:Choice>
              <mc:Fallback>
                <p:oleObj name="公式" r:id="rId3" imgW="1473200" imgH="241300" progId="Equation.3">
                  <p:embed/>
                  <p:pic>
                    <p:nvPicPr>
                      <p:cNvPr id="0" name="图片 1948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163" y="2549525"/>
                        <a:ext cx="3529012" cy="577850"/>
                      </a:xfrm>
                      <a:prstGeom prst="rect">
                        <a:avLst/>
                      </a:prstGeom>
                      <a:noFill/>
                      <a:ln>
                        <a:noFill/>
                      </a:ln>
                      <a:effectLst/>
                      <a:extLst>
                        <a:ext uri="{909E8E84-426E-40DD-AFC4-6F175D3DCCD1}">
                          <a14:hiddenFill xmlns:a14="http://schemas.microsoft.com/office/drawing/2010/main">
                            <a:solidFill>
                              <a:srgbClr val="00FF80"/>
                            </a:solidFill>
                          </a14:hiddenFill>
                        </a:ext>
                        <a:ext uri="{91240B29-F687-4F45-9708-019B960494DF}">
                          <a14:hiddenLine xmlns:a14="http://schemas.microsoft.com/office/drawing/2010/main" w="9525">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189456" name="Text Box 16"/>
          <p:cNvSpPr txBox="1">
            <a:spLocks noChangeArrowheads="1"/>
          </p:cNvSpPr>
          <p:nvPr/>
        </p:nvSpPr>
        <p:spPr bwMode="auto">
          <a:xfrm>
            <a:off x="1371600" y="5229225"/>
            <a:ext cx="6705600" cy="457200"/>
          </a:xfrm>
          <a:prstGeom prst="rect">
            <a:avLst/>
          </a:prstGeom>
          <a:noFill/>
          <a:ln>
            <a:noFill/>
          </a:ln>
          <a:effectLst/>
        </p:spPr>
        <p:txBody>
          <a:bodyPr>
            <a:spAutoFit/>
          </a:bodyPr>
          <a:lstStyle/>
          <a:p>
            <a:pPr>
              <a:spcBef>
                <a:spcPct val="50000"/>
              </a:spcBef>
              <a:defRPr/>
            </a:pPr>
            <a:r>
              <a:rPr kumimoji="1" lang="en-US" altLang="zh-CN" sz="2400" b="1" dirty="0">
                <a:solidFill>
                  <a:srgbClr val="FF0000"/>
                </a:solidFill>
                <a:latin typeface="华文中宋" panose="02010600040101010101" pitchFamily="2" charset="-122"/>
                <a:ea typeface="华文中宋" panose="02010600040101010101" pitchFamily="2" charset="-122"/>
              </a:rPr>
              <a:t>CPU</a:t>
            </a:r>
            <a:r>
              <a:rPr kumimoji="1" lang="en-US" altLang="zh-CN" sz="2400" b="1" baseline="-25000" dirty="0">
                <a:solidFill>
                  <a:srgbClr val="FF0000"/>
                </a:solidFill>
                <a:latin typeface="华文中宋" panose="02010600040101010101" pitchFamily="2" charset="-122"/>
                <a:ea typeface="华文中宋" panose="02010600040101010101" pitchFamily="2" charset="-122"/>
              </a:rPr>
              <a:t>A</a:t>
            </a:r>
            <a:r>
              <a:rPr kumimoji="1" lang="zh-CN" altLang="en-US" sz="2400" b="1" dirty="0">
                <a:solidFill>
                  <a:srgbClr val="FF0000"/>
                </a:solidFill>
                <a:latin typeface="华文中宋" panose="02010600040101010101" pitchFamily="2" charset="-122"/>
                <a:ea typeface="华文中宋" panose="02010600040101010101" pitchFamily="2" charset="-122"/>
              </a:rPr>
              <a:t>快，即使其执行的指令数较</a:t>
            </a:r>
            <a:r>
              <a:rPr kumimoji="1" lang="en-US" altLang="zh-CN" sz="2400" b="1" dirty="0">
                <a:solidFill>
                  <a:srgbClr val="FF0000"/>
                </a:solidFill>
                <a:latin typeface="华文中宋" panose="02010600040101010101" pitchFamily="2" charset="-122"/>
                <a:ea typeface="华文中宋" panose="02010600040101010101" pitchFamily="2" charset="-122"/>
              </a:rPr>
              <a:t>CPU</a:t>
            </a:r>
            <a:r>
              <a:rPr kumimoji="1" lang="en-US" altLang="zh-CN" sz="2400" b="1" baseline="-25000" dirty="0">
                <a:solidFill>
                  <a:srgbClr val="FF0000"/>
                </a:solidFill>
                <a:latin typeface="华文中宋" panose="02010600040101010101" pitchFamily="2" charset="-122"/>
                <a:ea typeface="华文中宋" panose="02010600040101010101" pitchFamily="2" charset="-122"/>
              </a:rPr>
              <a:t>B</a:t>
            </a:r>
            <a:r>
              <a:rPr kumimoji="1" lang="zh-CN" altLang="en-US" sz="2400" b="1" dirty="0">
                <a:solidFill>
                  <a:srgbClr val="FF0000"/>
                </a:solidFill>
                <a:latin typeface="华文中宋" panose="02010600040101010101" pitchFamily="2" charset="-122"/>
                <a:ea typeface="华文中宋" panose="02010600040101010101" pitchFamily="2" charset="-122"/>
              </a:rPr>
              <a:t>多。</a:t>
            </a:r>
          </a:p>
        </p:txBody>
      </p:sp>
      <p:graphicFrame>
        <p:nvGraphicFramePr>
          <p:cNvPr id="11267" name="Object 19"/>
          <p:cNvGraphicFramePr>
            <a:graphicFrameLocks noGrp="1" noChangeAspect="1"/>
          </p:cNvGraphicFramePr>
          <p:nvPr>
            <p:ph sz="half" idx="4294967295"/>
          </p:nvPr>
        </p:nvGraphicFramePr>
        <p:xfrm>
          <a:off x="5364163" y="3424238"/>
          <a:ext cx="3779837" cy="588962"/>
        </p:xfrm>
        <a:graphic>
          <a:graphicData uri="http://schemas.openxmlformats.org/presentationml/2006/ole">
            <mc:AlternateContent xmlns:mc="http://schemas.openxmlformats.org/markup-compatibility/2006">
              <mc:Choice xmlns:v="urn:schemas-microsoft-com:vml" Requires="v">
                <p:oleObj spid="_x0000_s19529" name="公式" r:id="rId5" imgW="1548765" imgH="241300" progId="Equation.3">
                  <p:embed/>
                </p:oleObj>
              </mc:Choice>
              <mc:Fallback>
                <p:oleObj name="公式" r:id="rId5" imgW="1548765" imgH="241300" progId="Equation.3">
                  <p:embed/>
                  <p:pic>
                    <p:nvPicPr>
                      <p:cNvPr id="0" name="图片 1948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4163" y="3424238"/>
                        <a:ext cx="3779837" cy="588962"/>
                      </a:xfrm>
                      <a:prstGeom prst="rect">
                        <a:avLst/>
                      </a:prstGeom>
                      <a:noFill/>
                      <a:ln>
                        <a:noFill/>
                      </a:ln>
                      <a:effectLst/>
                      <a:extLst>
                        <a:ext uri="{909E8E84-426E-40DD-AFC4-6F175D3DCCD1}">
                          <a14:hiddenFill xmlns:a14="http://schemas.microsoft.com/office/drawing/2010/main">
                            <a:solidFill>
                              <a:srgbClr val="00FF80"/>
                            </a:solidFill>
                          </a14:hiddenFill>
                        </a:ext>
                        <a:ext uri="{91240B29-F687-4F45-9708-019B960494DF}">
                          <a14:hiddenLine xmlns:a14="http://schemas.microsoft.com/office/drawing/2010/main" w="9525">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189462" name="Text Box 22"/>
          <p:cNvSpPr txBox="1">
            <a:spLocks noChangeArrowheads="1"/>
          </p:cNvSpPr>
          <p:nvPr/>
        </p:nvSpPr>
        <p:spPr bwMode="auto">
          <a:xfrm>
            <a:off x="511175" y="3719513"/>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比较指令</a:t>
            </a:r>
          </a:p>
        </p:txBody>
      </p:sp>
      <p:sp>
        <p:nvSpPr>
          <p:cNvPr id="189463" name="Text Box 23"/>
          <p:cNvSpPr txBox="1">
            <a:spLocks noChangeArrowheads="1"/>
          </p:cNvSpPr>
          <p:nvPr/>
        </p:nvSpPr>
        <p:spPr bwMode="auto">
          <a:xfrm>
            <a:off x="511175" y="4267200"/>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测试分支</a:t>
            </a:r>
          </a:p>
        </p:txBody>
      </p:sp>
      <p:sp>
        <p:nvSpPr>
          <p:cNvPr id="11272" name="Text Box 24"/>
          <p:cNvSpPr txBox="1">
            <a:spLocks noChangeArrowheads="1"/>
          </p:cNvSpPr>
          <p:nvPr/>
        </p:nvSpPr>
        <p:spPr bwMode="auto">
          <a:xfrm>
            <a:off x="511175" y="1571625"/>
            <a:ext cx="251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kumimoji="1" lang="en-US" altLang="zh-CN" sz="2800" b="1">
                <a:solidFill>
                  <a:srgbClr val="FF0000"/>
                </a:solidFill>
                <a:latin typeface="Times New Roman" panose="02020603050405020304" pitchFamily="18" charset="0"/>
                <a:ea typeface="文鼎CS大宋" charset="-122"/>
              </a:rPr>
              <a:t>CPU</a:t>
            </a:r>
            <a:r>
              <a:rPr kumimoji="1" lang="en-US" altLang="zh-CN" sz="2800" b="1" baseline="-25000">
                <a:solidFill>
                  <a:srgbClr val="FF0000"/>
                </a:solidFill>
                <a:latin typeface="Times New Roman" panose="02020603050405020304" pitchFamily="18" charset="0"/>
                <a:ea typeface="文鼎CS大宋" charset="-122"/>
              </a:rPr>
              <a:t>A</a:t>
            </a:r>
            <a:endParaRPr kumimoji="1" lang="en-US" altLang="zh-CN" sz="2800" b="1" baseline="-25000">
              <a:solidFill>
                <a:srgbClr val="000066"/>
              </a:solidFill>
              <a:latin typeface="Times New Roman" panose="02020603050405020304" pitchFamily="18" charset="0"/>
              <a:ea typeface="文鼎CS大宋" charset="-122"/>
            </a:endParaRPr>
          </a:p>
        </p:txBody>
      </p:sp>
      <p:sp>
        <p:nvSpPr>
          <p:cNvPr id="189465" name="Text Box 25"/>
          <p:cNvSpPr txBox="1">
            <a:spLocks noChangeArrowheads="1"/>
          </p:cNvSpPr>
          <p:nvPr/>
        </p:nvSpPr>
        <p:spPr bwMode="auto">
          <a:xfrm>
            <a:off x="2843213" y="3719513"/>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分支指令</a:t>
            </a:r>
          </a:p>
        </p:txBody>
      </p:sp>
      <p:sp>
        <p:nvSpPr>
          <p:cNvPr id="11274" name="Text Box 26"/>
          <p:cNvSpPr txBox="1">
            <a:spLocks noChangeArrowheads="1"/>
          </p:cNvSpPr>
          <p:nvPr/>
        </p:nvSpPr>
        <p:spPr bwMode="auto">
          <a:xfrm>
            <a:off x="3132138" y="1571625"/>
            <a:ext cx="1920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kumimoji="1" lang="en-US" altLang="zh-CN" sz="2800" b="1">
                <a:solidFill>
                  <a:srgbClr val="FF0000"/>
                </a:solidFill>
                <a:latin typeface="Times New Roman" panose="02020603050405020304" pitchFamily="18" charset="0"/>
                <a:ea typeface="文鼎CS大宋" charset="-122"/>
              </a:rPr>
              <a:t>CPU</a:t>
            </a:r>
            <a:r>
              <a:rPr kumimoji="1" lang="en-US" altLang="zh-CN" sz="2800" b="1" baseline="-25000">
                <a:solidFill>
                  <a:srgbClr val="FF0000"/>
                </a:solidFill>
                <a:latin typeface="Times New Roman" panose="02020603050405020304" pitchFamily="18" charset="0"/>
                <a:ea typeface="文鼎CS大宋" charset="-122"/>
              </a:rPr>
              <a:t>B</a:t>
            </a:r>
            <a:endParaRPr kumimoji="1" lang="en-US" altLang="zh-CN" sz="2800" b="1" baseline="-25000">
              <a:solidFill>
                <a:srgbClr val="000066"/>
              </a:solidFill>
              <a:latin typeface="Times New Roman" panose="02020603050405020304" pitchFamily="18" charset="0"/>
              <a:ea typeface="文鼎CS大宋" charset="-122"/>
            </a:endParaRPr>
          </a:p>
        </p:txBody>
      </p:sp>
      <p:grpSp>
        <p:nvGrpSpPr>
          <p:cNvPr id="11275" name="Group 27"/>
          <p:cNvGrpSpPr/>
          <p:nvPr/>
        </p:nvGrpSpPr>
        <p:grpSpPr bwMode="auto">
          <a:xfrm>
            <a:off x="2843213" y="2182813"/>
            <a:ext cx="2209800" cy="1460500"/>
            <a:chOff x="3120" y="2256"/>
            <a:chExt cx="1584" cy="1152"/>
          </a:xfrm>
        </p:grpSpPr>
        <p:sp>
          <p:nvSpPr>
            <p:cNvPr id="189468" name="Rectangle 28"/>
            <p:cNvSpPr>
              <a:spLocks noChangeArrowheads="1"/>
            </p:cNvSpPr>
            <p:nvPr/>
          </p:nvSpPr>
          <p:spPr bwMode="auto">
            <a:xfrm>
              <a:off x="3120" y="2256"/>
              <a:ext cx="1584" cy="1152"/>
            </a:xfrm>
            <a:prstGeom prst="rect">
              <a:avLst/>
            </a:prstGeom>
            <a:solidFill>
              <a:srgbClr val="009900"/>
            </a:solidFill>
            <a:ln w="12700" cap="sq">
              <a:miter lim="800000"/>
              <a:headEnd type="none" w="sm" len="sm"/>
              <a:tailEnd type="none" w="sm" len="sm"/>
            </a:ln>
            <a:effectLst/>
            <a:scene3d>
              <a:camera prst="legacyObliqueTopRight"/>
              <a:lightRig rig="legacyFlat3" dir="b"/>
            </a:scene3d>
            <a:sp3d extrusionH="163500" prstMaterial="legacyMatte">
              <a:bevelT w="13500" h="13500" prst="angle"/>
              <a:bevelB w="13500" h="13500" prst="angle"/>
              <a:extrusionClr>
                <a:srgbClr val="009900"/>
              </a:extrusionClr>
            </a:sp3d>
          </p:spPr>
          <p:txBody>
            <a:bodyPr wrap="none" anchor="ctr">
              <a:flatTx/>
            </a:bodyPr>
            <a:lstStyle/>
            <a:p>
              <a:pPr algn="ctr">
                <a:defRPr/>
              </a:pPr>
              <a:endParaRPr kumimoji="1" 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89469" name="Text Box 29"/>
            <p:cNvSpPr txBox="1">
              <a:spLocks noChangeArrowheads="1"/>
            </p:cNvSpPr>
            <p:nvPr/>
          </p:nvSpPr>
          <p:spPr bwMode="auto">
            <a:xfrm>
              <a:off x="3312" y="2640"/>
              <a:ext cx="1198" cy="361"/>
            </a:xfrm>
            <a:prstGeom prst="rect">
              <a:avLst/>
            </a:prstGeom>
            <a:noFill/>
            <a:ln>
              <a:noFill/>
            </a:ln>
            <a:effectLst/>
          </p:spPr>
          <p:txBody>
            <a:bodyPr>
              <a:spAutoFit/>
            </a:bodyPr>
            <a:lstStyle/>
            <a:p>
              <a:pPr algn="ctr">
                <a:spcBef>
                  <a:spcPct val="50000"/>
                </a:spcBef>
                <a:defRPr/>
              </a:pPr>
              <a:r>
                <a:rPr kumimoji="1" lang="zh-CN" altLang="en-US" sz="2400" b="1">
                  <a:solidFill>
                    <a:srgbClr val="FFFF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其它指令</a:t>
              </a:r>
              <a:endParaRPr kumimoji="1" lang="zh-CN" altLang="en-US" sz="2400" b="1">
                <a:solidFill>
                  <a:srgbClr val="FF0000"/>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grpSp>
      <p:sp>
        <p:nvSpPr>
          <p:cNvPr id="189470" name="Rectangle 30"/>
          <p:cNvSpPr>
            <a:spLocks noChangeArrowheads="1"/>
          </p:cNvSpPr>
          <p:nvPr/>
        </p:nvSpPr>
        <p:spPr bwMode="auto">
          <a:xfrm>
            <a:off x="511175" y="2182813"/>
            <a:ext cx="2209800" cy="1460500"/>
          </a:xfrm>
          <a:prstGeom prst="rect">
            <a:avLst/>
          </a:prstGeom>
          <a:solidFill>
            <a:srgbClr val="009900"/>
          </a:solidFill>
          <a:ln w="12700" cap="sq">
            <a:miter lim="800000"/>
            <a:headEnd type="none" w="sm" len="sm"/>
            <a:tailEnd type="none" w="sm" len="sm"/>
          </a:ln>
          <a:effectLst/>
          <a:scene3d>
            <a:camera prst="legacyObliqueTopRight"/>
            <a:lightRig rig="legacyFlat3" dir="b"/>
          </a:scene3d>
          <a:sp3d extrusionH="163500" prstMaterial="legacyMatte">
            <a:bevelT w="13500" h="13500" prst="angle"/>
            <a:bevelB w="13500" h="13500" prst="angle"/>
            <a:extrusionClr>
              <a:srgbClr val="009900"/>
            </a:extrusionClr>
          </a:sp3d>
        </p:spPr>
        <p:txBody>
          <a:bodyPr wrap="none" anchor="ctr">
            <a:flatTx/>
          </a:bodyPr>
          <a:lstStyle/>
          <a:p>
            <a:pPr algn="ctr">
              <a:defRPr/>
            </a:pPr>
            <a:endParaRPr kumimoji="1" 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89471" name="Text Box 31"/>
          <p:cNvSpPr txBox="1">
            <a:spLocks noChangeArrowheads="1"/>
          </p:cNvSpPr>
          <p:nvPr/>
        </p:nvSpPr>
        <p:spPr bwMode="auto">
          <a:xfrm>
            <a:off x="650875" y="2670175"/>
            <a:ext cx="1905000" cy="457200"/>
          </a:xfrm>
          <a:prstGeom prst="rect">
            <a:avLst/>
          </a:prstGeom>
          <a:noFill/>
          <a:ln>
            <a:noFill/>
          </a:ln>
          <a:effectLst/>
        </p:spPr>
        <p:txBody>
          <a:bodyPr>
            <a:spAutoFit/>
          </a:bodyPr>
          <a:lstStyle/>
          <a:p>
            <a:pPr algn="ctr">
              <a:spcBef>
                <a:spcPct val="50000"/>
              </a:spcBef>
              <a:defRPr/>
            </a:pPr>
            <a:r>
              <a:rPr kumimoji="1" lang="zh-CN" altLang="en-US" sz="2400" b="1">
                <a:solidFill>
                  <a:srgbClr val="FFFF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其它指令</a:t>
            </a:r>
            <a:endParaRPr kumimoji="1" lang="zh-CN" altLang="en-US" sz="2400" b="1">
              <a:solidFill>
                <a:srgbClr val="FF0000"/>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idx="4294967295"/>
          </p:nvPr>
        </p:nvSpPr>
        <p:spPr>
          <a:xfrm>
            <a:off x="457200" y="44624"/>
            <a:ext cx="8229600" cy="1143000"/>
          </a:xfrm>
        </p:spPr>
        <p:txBody>
          <a:bodyPr>
            <a:normAutofit/>
          </a:bodyPr>
          <a:lstStyle/>
          <a:p>
            <a:pPr eaLnBrk="1" hangingPunct="1"/>
            <a:r>
              <a:rPr kumimoji="1" lang="en-US" altLang="zh-CN" sz="3600" b="1" dirty="0">
                <a:latin typeface="+mj-ea"/>
                <a:cs typeface="+mn-cs"/>
              </a:rPr>
              <a:t>CPU</a:t>
            </a:r>
            <a:r>
              <a:rPr kumimoji="1" lang="zh-CN" altLang="en-US" sz="3600" b="1" dirty="0">
                <a:latin typeface="+mj-ea"/>
                <a:cs typeface="+mn-cs"/>
              </a:rPr>
              <a:t>性能公式</a:t>
            </a:r>
          </a:p>
        </p:txBody>
      </p:sp>
      <p:graphicFrame>
        <p:nvGraphicFramePr>
          <p:cNvPr id="12290" name="Object 16"/>
          <p:cNvGraphicFramePr>
            <a:graphicFrameLocks noGrp="1" noChangeAspect="1"/>
          </p:cNvGraphicFramePr>
          <p:nvPr>
            <p:ph sz="half" idx="4294967295"/>
          </p:nvPr>
        </p:nvGraphicFramePr>
        <p:xfrm>
          <a:off x="5219700" y="3646488"/>
          <a:ext cx="3817938" cy="619125"/>
        </p:xfrm>
        <a:graphic>
          <a:graphicData uri="http://schemas.openxmlformats.org/presentationml/2006/ole">
            <mc:AlternateContent xmlns:mc="http://schemas.openxmlformats.org/markup-compatibility/2006">
              <mc:Choice xmlns:v="urn:schemas-microsoft-com:vml" Requires="v">
                <p:oleObj spid="_x0000_s20552" name="公式" r:id="rId3" imgW="1473200" imgH="241300" progId="Equation.3">
                  <p:embed/>
                </p:oleObj>
              </mc:Choice>
              <mc:Fallback>
                <p:oleObj name="公式" r:id="rId3" imgW="1473200" imgH="241300" progId="Equation.3">
                  <p:embed/>
                  <p:pic>
                    <p:nvPicPr>
                      <p:cNvPr id="0" name="图片 2050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700" y="3646488"/>
                        <a:ext cx="3817938" cy="619125"/>
                      </a:xfrm>
                      <a:prstGeom prst="rect">
                        <a:avLst/>
                      </a:prstGeom>
                      <a:noFill/>
                      <a:ln>
                        <a:noFill/>
                      </a:ln>
                      <a:effectLst/>
                      <a:extLst>
                        <a:ext uri="{909E8E84-426E-40DD-AFC4-6F175D3DCCD1}">
                          <a14:hiddenFill xmlns:a14="http://schemas.microsoft.com/office/drawing/2010/main">
                            <a:solidFill>
                              <a:srgbClr val="00FF80"/>
                            </a:solidFill>
                          </a14:hiddenFill>
                        </a:ext>
                        <a:ext uri="{91240B29-F687-4F45-9708-019B960494DF}">
                          <a14:hiddenLine xmlns:a14="http://schemas.microsoft.com/office/drawing/2010/main" w="9525">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185347" name="Rectangle 3"/>
          <p:cNvSpPr>
            <a:spLocks noGrp="1" noChangeArrowheads="1"/>
          </p:cNvSpPr>
          <p:nvPr>
            <p:ph type="body" idx="4294967295"/>
          </p:nvPr>
        </p:nvSpPr>
        <p:spPr>
          <a:xfrm>
            <a:off x="511175" y="1268760"/>
            <a:ext cx="7901632" cy="1303337"/>
          </a:xfrm>
        </p:spPr>
        <p:txBody>
          <a:bodyPr/>
          <a:lstStyle/>
          <a:p>
            <a:pPr algn="just" eaLnBrk="1" hangingPunct="1">
              <a:lnSpc>
                <a:spcPct val="150000"/>
              </a:lnSpc>
              <a:defRPr/>
            </a:pPr>
            <a:r>
              <a:rPr kumimoji="1" lang="zh-CN" altLang="en-US" sz="2600" dirty="0" smtClean="0">
                <a:latin typeface="华文中宋" panose="02010600040101010101" pitchFamily="2" charset="-122"/>
                <a:ea typeface="华文中宋" panose="02010600040101010101" pitchFamily="2" charset="-122"/>
              </a:rPr>
              <a:t>如果</a:t>
            </a:r>
            <a:r>
              <a:rPr kumimoji="1" lang="en-US" altLang="zh-CN" sz="2600" dirty="0" smtClean="0">
                <a:latin typeface="华文中宋" panose="02010600040101010101" pitchFamily="2" charset="-122"/>
                <a:ea typeface="华文中宋" panose="02010600040101010101" pitchFamily="2" charset="-122"/>
              </a:rPr>
              <a:t>CPUA</a:t>
            </a:r>
            <a:r>
              <a:rPr kumimoji="1" lang="zh-CN" altLang="en-US" sz="2600" dirty="0" smtClean="0">
                <a:latin typeface="华文中宋" panose="02010600040101010101" pitchFamily="2" charset="-122"/>
                <a:ea typeface="华文中宋" panose="02010600040101010101" pitchFamily="2" charset="-122"/>
              </a:rPr>
              <a:t>的时钟周期时间仅仅比</a:t>
            </a:r>
            <a:r>
              <a:rPr kumimoji="1" lang="en-US" altLang="zh-CN" sz="2600" dirty="0" smtClean="0">
                <a:latin typeface="华文中宋" panose="02010600040101010101" pitchFamily="2" charset="-122"/>
                <a:ea typeface="华文中宋" panose="02010600040101010101" pitchFamily="2" charset="-122"/>
              </a:rPr>
              <a:t>CPUB</a:t>
            </a:r>
            <a:r>
              <a:rPr kumimoji="1" lang="zh-CN" altLang="en-US" sz="2600" dirty="0" smtClean="0">
                <a:latin typeface="华文中宋" panose="02010600040101010101" pitchFamily="2" charset="-122"/>
                <a:ea typeface="华文中宋" panose="02010600040101010101" pitchFamily="2" charset="-122"/>
              </a:rPr>
              <a:t>快</a:t>
            </a:r>
            <a:r>
              <a:rPr kumimoji="1" lang="en-US" altLang="zh-CN" sz="2600" dirty="0" smtClean="0">
                <a:latin typeface="华文中宋" panose="02010600040101010101" pitchFamily="2" charset="-122"/>
                <a:ea typeface="华文中宋" panose="02010600040101010101" pitchFamily="2" charset="-122"/>
              </a:rPr>
              <a:t>1.1</a:t>
            </a:r>
            <a:r>
              <a:rPr kumimoji="1" lang="zh-CN" altLang="en-US" sz="2600" dirty="0" smtClean="0">
                <a:latin typeface="华文中宋" panose="02010600040101010101" pitchFamily="2" charset="-122"/>
                <a:ea typeface="华文中宋" panose="02010600040101010101" pitchFamily="2" charset="-122"/>
              </a:rPr>
              <a:t>倍，哪一个</a:t>
            </a:r>
            <a:r>
              <a:rPr kumimoji="1" lang="en-US" altLang="zh-CN" sz="2600" dirty="0" smtClean="0">
                <a:latin typeface="华文中宋" panose="02010600040101010101" pitchFamily="2" charset="-122"/>
                <a:ea typeface="华文中宋" panose="02010600040101010101" pitchFamily="2" charset="-122"/>
              </a:rPr>
              <a:t>CPU</a:t>
            </a:r>
            <a:r>
              <a:rPr kumimoji="1" lang="zh-CN" altLang="en-US" sz="2600" dirty="0" smtClean="0">
                <a:latin typeface="华文中宋" panose="02010600040101010101" pitchFamily="2" charset="-122"/>
                <a:ea typeface="华文中宋" panose="02010600040101010101" pitchFamily="2" charset="-122"/>
              </a:rPr>
              <a:t>更快呢？</a:t>
            </a:r>
          </a:p>
        </p:txBody>
      </p:sp>
      <p:graphicFrame>
        <p:nvGraphicFramePr>
          <p:cNvPr id="12291" name="Object 18"/>
          <p:cNvGraphicFramePr>
            <a:graphicFrameLocks noGrp="1" noChangeAspect="1"/>
          </p:cNvGraphicFramePr>
          <p:nvPr>
            <p:ph sz="half" idx="4294967295"/>
          </p:nvPr>
        </p:nvGraphicFramePr>
        <p:xfrm>
          <a:off x="5219700" y="4384675"/>
          <a:ext cx="3817938" cy="625475"/>
        </p:xfrm>
        <a:graphic>
          <a:graphicData uri="http://schemas.openxmlformats.org/presentationml/2006/ole">
            <mc:AlternateContent xmlns:mc="http://schemas.openxmlformats.org/markup-compatibility/2006">
              <mc:Choice xmlns:v="urn:schemas-microsoft-com:vml" Requires="v">
                <p:oleObj spid="_x0000_s20553" name="公式" r:id="rId5" imgW="1459865" imgH="241300" progId="Equation.3">
                  <p:embed/>
                </p:oleObj>
              </mc:Choice>
              <mc:Fallback>
                <p:oleObj name="公式" r:id="rId5" imgW="1459865" imgH="241300" progId="Equation.3">
                  <p:embed/>
                  <p:pic>
                    <p:nvPicPr>
                      <p:cNvPr id="0" name="图片 2050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9700" y="4384675"/>
                        <a:ext cx="3817938" cy="625475"/>
                      </a:xfrm>
                      <a:prstGeom prst="rect">
                        <a:avLst/>
                      </a:prstGeom>
                      <a:noFill/>
                      <a:ln>
                        <a:noFill/>
                      </a:ln>
                      <a:effectLst/>
                      <a:extLst>
                        <a:ext uri="{909E8E84-426E-40DD-AFC4-6F175D3DCCD1}">
                          <a14:hiddenFill xmlns:a14="http://schemas.microsoft.com/office/drawing/2010/main">
                            <a:solidFill>
                              <a:srgbClr val="00FF80"/>
                            </a:solidFill>
                          </a14:hiddenFill>
                        </a:ext>
                        <a:ext uri="{91240B29-F687-4F45-9708-019B960494DF}">
                          <a14:hiddenLine xmlns:a14="http://schemas.microsoft.com/office/drawing/2010/main" w="9525">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185364" name="Text Box 20"/>
          <p:cNvSpPr txBox="1">
            <a:spLocks noChangeArrowheads="1"/>
          </p:cNvSpPr>
          <p:nvPr/>
        </p:nvSpPr>
        <p:spPr bwMode="auto">
          <a:xfrm>
            <a:off x="511175" y="4856163"/>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比较指令</a:t>
            </a:r>
          </a:p>
        </p:txBody>
      </p:sp>
      <p:sp>
        <p:nvSpPr>
          <p:cNvPr id="185365" name="Text Box 21"/>
          <p:cNvSpPr txBox="1">
            <a:spLocks noChangeArrowheads="1"/>
          </p:cNvSpPr>
          <p:nvPr/>
        </p:nvSpPr>
        <p:spPr bwMode="auto">
          <a:xfrm>
            <a:off x="511175" y="5403850"/>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测试分支</a:t>
            </a:r>
          </a:p>
        </p:txBody>
      </p:sp>
      <p:sp>
        <p:nvSpPr>
          <p:cNvPr id="12296" name="Text Box 22"/>
          <p:cNvSpPr txBox="1">
            <a:spLocks noChangeArrowheads="1"/>
          </p:cNvSpPr>
          <p:nvPr/>
        </p:nvSpPr>
        <p:spPr bwMode="auto">
          <a:xfrm>
            <a:off x="511175" y="2708275"/>
            <a:ext cx="251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kumimoji="1" lang="en-US" altLang="zh-CN" sz="2800" b="1">
                <a:solidFill>
                  <a:srgbClr val="FF0000"/>
                </a:solidFill>
                <a:latin typeface="Times New Roman" panose="02020603050405020304" pitchFamily="18" charset="0"/>
                <a:ea typeface="文鼎CS大宋" charset="-122"/>
              </a:rPr>
              <a:t>CPU</a:t>
            </a:r>
            <a:r>
              <a:rPr kumimoji="1" lang="en-US" altLang="zh-CN" sz="2800" b="1" baseline="-25000">
                <a:solidFill>
                  <a:srgbClr val="FF0000"/>
                </a:solidFill>
                <a:latin typeface="Times New Roman" panose="02020603050405020304" pitchFamily="18" charset="0"/>
                <a:ea typeface="文鼎CS大宋" charset="-122"/>
              </a:rPr>
              <a:t>A</a:t>
            </a:r>
            <a:endParaRPr kumimoji="1" lang="en-US" altLang="zh-CN" sz="2800" b="1" baseline="-25000">
              <a:solidFill>
                <a:srgbClr val="000066"/>
              </a:solidFill>
              <a:latin typeface="Times New Roman" panose="02020603050405020304" pitchFamily="18" charset="0"/>
              <a:ea typeface="文鼎CS大宋" charset="-122"/>
            </a:endParaRPr>
          </a:p>
        </p:txBody>
      </p:sp>
      <p:sp>
        <p:nvSpPr>
          <p:cNvPr id="185367" name="Text Box 23"/>
          <p:cNvSpPr txBox="1">
            <a:spLocks noChangeArrowheads="1"/>
          </p:cNvSpPr>
          <p:nvPr/>
        </p:nvSpPr>
        <p:spPr bwMode="auto">
          <a:xfrm>
            <a:off x="2843213" y="4856163"/>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分支指令</a:t>
            </a:r>
          </a:p>
        </p:txBody>
      </p:sp>
      <p:sp>
        <p:nvSpPr>
          <p:cNvPr id="12298" name="Text Box 24"/>
          <p:cNvSpPr txBox="1">
            <a:spLocks noChangeArrowheads="1"/>
          </p:cNvSpPr>
          <p:nvPr/>
        </p:nvSpPr>
        <p:spPr bwMode="auto">
          <a:xfrm>
            <a:off x="3132138" y="2708275"/>
            <a:ext cx="1920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kumimoji="1" lang="en-US" altLang="zh-CN" sz="2800" b="1">
                <a:solidFill>
                  <a:srgbClr val="FF0000"/>
                </a:solidFill>
                <a:latin typeface="Times New Roman" panose="02020603050405020304" pitchFamily="18" charset="0"/>
                <a:ea typeface="文鼎CS大宋" charset="-122"/>
              </a:rPr>
              <a:t>CPU</a:t>
            </a:r>
            <a:r>
              <a:rPr kumimoji="1" lang="en-US" altLang="zh-CN" sz="2800" b="1" baseline="-25000">
                <a:solidFill>
                  <a:srgbClr val="FF0000"/>
                </a:solidFill>
                <a:latin typeface="Times New Roman" panose="02020603050405020304" pitchFamily="18" charset="0"/>
                <a:ea typeface="文鼎CS大宋" charset="-122"/>
              </a:rPr>
              <a:t>B</a:t>
            </a:r>
            <a:endParaRPr kumimoji="1" lang="en-US" altLang="zh-CN" sz="2800" b="1" baseline="-25000">
              <a:solidFill>
                <a:srgbClr val="000066"/>
              </a:solidFill>
              <a:latin typeface="Times New Roman" panose="02020603050405020304" pitchFamily="18" charset="0"/>
              <a:ea typeface="文鼎CS大宋" charset="-122"/>
            </a:endParaRPr>
          </a:p>
        </p:txBody>
      </p:sp>
      <p:grpSp>
        <p:nvGrpSpPr>
          <p:cNvPr id="12299" name="Group 25"/>
          <p:cNvGrpSpPr/>
          <p:nvPr/>
        </p:nvGrpSpPr>
        <p:grpSpPr bwMode="auto">
          <a:xfrm>
            <a:off x="2843213" y="3319463"/>
            <a:ext cx="2209800" cy="1460500"/>
            <a:chOff x="3120" y="2256"/>
            <a:chExt cx="1584" cy="1152"/>
          </a:xfrm>
        </p:grpSpPr>
        <p:sp>
          <p:nvSpPr>
            <p:cNvPr id="185370" name="Rectangle 26"/>
            <p:cNvSpPr>
              <a:spLocks noChangeArrowheads="1"/>
            </p:cNvSpPr>
            <p:nvPr/>
          </p:nvSpPr>
          <p:spPr bwMode="auto">
            <a:xfrm>
              <a:off x="3120" y="2256"/>
              <a:ext cx="1584" cy="1152"/>
            </a:xfrm>
            <a:prstGeom prst="rect">
              <a:avLst/>
            </a:prstGeom>
            <a:solidFill>
              <a:srgbClr val="009900"/>
            </a:solidFill>
            <a:ln w="12700" cap="sq">
              <a:miter lim="800000"/>
              <a:headEnd type="none" w="sm" len="sm"/>
              <a:tailEnd type="none" w="sm" len="sm"/>
            </a:ln>
            <a:effectLst/>
            <a:scene3d>
              <a:camera prst="legacyObliqueTopRight"/>
              <a:lightRig rig="legacyFlat3" dir="b"/>
            </a:scene3d>
            <a:sp3d extrusionH="163500" prstMaterial="legacyMatte">
              <a:bevelT w="13500" h="13500" prst="angle"/>
              <a:bevelB w="13500" h="13500" prst="angle"/>
              <a:extrusionClr>
                <a:srgbClr val="009900"/>
              </a:extrusionClr>
            </a:sp3d>
          </p:spPr>
          <p:txBody>
            <a:bodyPr wrap="none" anchor="ctr">
              <a:flatTx/>
            </a:bodyPr>
            <a:lstStyle/>
            <a:p>
              <a:pPr algn="ctr">
                <a:defRPr/>
              </a:pPr>
              <a:endParaRPr kumimoji="1" 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85371" name="Text Box 27"/>
            <p:cNvSpPr txBox="1">
              <a:spLocks noChangeArrowheads="1"/>
            </p:cNvSpPr>
            <p:nvPr/>
          </p:nvSpPr>
          <p:spPr bwMode="auto">
            <a:xfrm>
              <a:off x="3312" y="2640"/>
              <a:ext cx="1198" cy="361"/>
            </a:xfrm>
            <a:prstGeom prst="rect">
              <a:avLst/>
            </a:prstGeom>
            <a:noFill/>
            <a:ln>
              <a:noFill/>
            </a:ln>
            <a:effectLst/>
          </p:spPr>
          <p:txBody>
            <a:bodyPr>
              <a:spAutoFit/>
            </a:bodyPr>
            <a:lstStyle/>
            <a:p>
              <a:pPr algn="ctr">
                <a:spcBef>
                  <a:spcPct val="50000"/>
                </a:spcBef>
                <a:defRPr/>
              </a:pPr>
              <a:r>
                <a:rPr kumimoji="1" lang="zh-CN" altLang="en-US" sz="2400" b="1">
                  <a:solidFill>
                    <a:srgbClr val="FFFF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其它指令</a:t>
              </a:r>
              <a:endParaRPr kumimoji="1" lang="zh-CN" altLang="en-US" sz="2400" b="1">
                <a:solidFill>
                  <a:srgbClr val="FF0000"/>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grpSp>
      <p:sp>
        <p:nvSpPr>
          <p:cNvPr id="185372" name="Rectangle 28"/>
          <p:cNvSpPr>
            <a:spLocks noChangeArrowheads="1"/>
          </p:cNvSpPr>
          <p:nvPr/>
        </p:nvSpPr>
        <p:spPr bwMode="auto">
          <a:xfrm>
            <a:off x="511175" y="3319463"/>
            <a:ext cx="2209800" cy="1460500"/>
          </a:xfrm>
          <a:prstGeom prst="rect">
            <a:avLst/>
          </a:prstGeom>
          <a:solidFill>
            <a:srgbClr val="009900"/>
          </a:solidFill>
          <a:ln w="12700" cap="sq">
            <a:miter lim="800000"/>
            <a:headEnd type="none" w="sm" len="sm"/>
            <a:tailEnd type="none" w="sm" len="sm"/>
          </a:ln>
          <a:effectLst/>
          <a:scene3d>
            <a:camera prst="legacyObliqueTopRight"/>
            <a:lightRig rig="legacyFlat3" dir="b"/>
          </a:scene3d>
          <a:sp3d extrusionH="163500" prstMaterial="legacyMatte">
            <a:bevelT w="13500" h="13500" prst="angle"/>
            <a:bevelB w="13500" h="13500" prst="angle"/>
            <a:extrusionClr>
              <a:srgbClr val="009900"/>
            </a:extrusionClr>
          </a:sp3d>
        </p:spPr>
        <p:txBody>
          <a:bodyPr wrap="none" anchor="ctr">
            <a:flatTx/>
          </a:bodyPr>
          <a:lstStyle/>
          <a:p>
            <a:pPr algn="ctr">
              <a:defRPr/>
            </a:pPr>
            <a:endParaRPr kumimoji="1" 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85373" name="Text Box 29"/>
          <p:cNvSpPr txBox="1">
            <a:spLocks noChangeArrowheads="1"/>
          </p:cNvSpPr>
          <p:nvPr/>
        </p:nvSpPr>
        <p:spPr bwMode="auto">
          <a:xfrm>
            <a:off x="650875" y="3806825"/>
            <a:ext cx="1905000" cy="457200"/>
          </a:xfrm>
          <a:prstGeom prst="rect">
            <a:avLst/>
          </a:prstGeom>
          <a:noFill/>
          <a:ln>
            <a:noFill/>
          </a:ln>
          <a:effectLst/>
        </p:spPr>
        <p:txBody>
          <a:bodyPr>
            <a:spAutoFit/>
          </a:bodyPr>
          <a:lstStyle/>
          <a:p>
            <a:pPr algn="ctr">
              <a:spcBef>
                <a:spcPct val="50000"/>
              </a:spcBef>
              <a:defRPr/>
            </a:pPr>
            <a:r>
              <a:rPr kumimoji="1" lang="zh-CN" altLang="en-US" sz="2400" b="1">
                <a:solidFill>
                  <a:srgbClr val="FFFF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其它指令</a:t>
            </a:r>
            <a:endParaRPr kumimoji="1" lang="zh-CN" altLang="en-US" sz="2400" b="1">
              <a:solidFill>
                <a:srgbClr val="FF0000"/>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idx="4294967295"/>
          </p:nvPr>
        </p:nvSpPr>
        <p:spPr/>
        <p:txBody>
          <a:bodyPr>
            <a:normAutofit/>
          </a:bodyPr>
          <a:lstStyle/>
          <a:p>
            <a:r>
              <a:rPr kumimoji="1" lang="zh-CN" altLang="en-US" sz="3600" b="1" dirty="0">
                <a:latin typeface="+mj-ea"/>
                <a:cs typeface="+mn-cs"/>
              </a:rPr>
              <a:t>本章</a:t>
            </a:r>
            <a:r>
              <a:rPr kumimoji="1" lang="zh-CN" altLang="en-US" sz="3600" b="1" dirty="0" smtClean="0">
                <a:latin typeface="+mj-ea"/>
                <a:cs typeface="+mn-cs"/>
              </a:rPr>
              <a:t>小结</a:t>
            </a:r>
            <a:endParaRPr kumimoji="1" lang="zh-CN" altLang="en-US" sz="3600" b="1" dirty="0">
              <a:latin typeface="+mj-ea"/>
              <a:cs typeface="+mn-cs"/>
            </a:endParaRPr>
          </a:p>
        </p:txBody>
      </p:sp>
      <p:sp>
        <p:nvSpPr>
          <p:cNvPr id="18435" name="Rectangle 5"/>
          <p:cNvSpPr>
            <a:spLocks noGrp="1" noChangeArrowheads="1"/>
          </p:cNvSpPr>
          <p:nvPr>
            <p:ph type="body" idx="4294967295"/>
          </p:nvPr>
        </p:nvSpPr>
        <p:spPr/>
        <p:txBody>
          <a:bodyPr>
            <a:normAutofit/>
          </a:bodyPr>
          <a:lstStyle/>
          <a:p>
            <a:r>
              <a:rPr lang="zh-CN" altLang="en-US" sz="2400" b="1" dirty="0" smtClean="0">
                <a:latin typeface="+mj-ea"/>
                <a:ea typeface="+mj-ea"/>
              </a:rPr>
              <a:t>讨论计算机体系结构的基本概念</a:t>
            </a:r>
          </a:p>
          <a:p>
            <a:pPr lvl="1"/>
            <a:r>
              <a:rPr lang="zh-CN" altLang="en-US" sz="2400" b="1" dirty="0" smtClean="0">
                <a:latin typeface="+mj-ea"/>
                <a:ea typeface="+mj-ea"/>
              </a:rPr>
              <a:t>计算机系统层次结构概念</a:t>
            </a:r>
          </a:p>
          <a:p>
            <a:pPr lvl="1"/>
            <a:r>
              <a:rPr lang="zh-CN" altLang="en-US" sz="2400" b="1" dirty="0" smtClean="0">
                <a:latin typeface="+mj-ea"/>
                <a:ea typeface="+mj-ea"/>
              </a:rPr>
              <a:t>经典计算机体系结构概念</a:t>
            </a:r>
          </a:p>
          <a:p>
            <a:pPr lvl="1"/>
            <a:r>
              <a:rPr lang="zh-CN" altLang="en-US" sz="2400" b="1" dirty="0" smtClean="0">
                <a:latin typeface="+mj-ea"/>
                <a:ea typeface="+mj-ea"/>
              </a:rPr>
              <a:t>计算机组成和计算机实现技术</a:t>
            </a:r>
          </a:p>
          <a:p>
            <a:pPr lvl="1"/>
            <a:r>
              <a:rPr lang="zh-CN" altLang="en-US" sz="2400" b="1" dirty="0" smtClean="0">
                <a:latin typeface="+mj-ea"/>
                <a:ea typeface="+mj-ea"/>
              </a:rPr>
              <a:t>现代计算机体系结构所研究的范围和内容</a:t>
            </a:r>
          </a:p>
          <a:p>
            <a:r>
              <a:rPr lang="zh-CN" altLang="en-US" sz="2400" b="1" dirty="0" smtClean="0">
                <a:latin typeface="+mj-ea"/>
                <a:ea typeface="+mj-ea"/>
              </a:rPr>
              <a:t>存储程序计算机</a:t>
            </a:r>
          </a:p>
          <a:p>
            <a:pPr lvl="1"/>
            <a:r>
              <a:rPr lang="zh-CN" altLang="en-US" sz="2400" b="1" dirty="0" smtClean="0">
                <a:latin typeface="+mj-ea"/>
                <a:ea typeface="+mj-ea"/>
              </a:rPr>
              <a:t>计算机的分代和分型</a:t>
            </a:r>
          </a:p>
          <a:p>
            <a:pPr lvl="1"/>
            <a:r>
              <a:rPr lang="zh-CN" altLang="en-US" sz="2400" b="1" dirty="0" smtClean="0">
                <a:latin typeface="+mj-ea"/>
                <a:ea typeface="+mj-ea"/>
              </a:rPr>
              <a:t>计算机应用需求和实现技术等方面的发展对计算机体系结构发展的促进作用</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idx="4294967295"/>
          </p:nvPr>
        </p:nvSpPr>
        <p:spPr/>
        <p:txBody>
          <a:bodyPr/>
          <a:lstStyle/>
          <a:p>
            <a:r>
              <a:rPr lang="en-US" altLang="zh-CN" sz="3600" b="1" dirty="0" smtClean="0">
                <a:latin typeface="+mj-ea"/>
              </a:rPr>
              <a:t> </a:t>
            </a:r>
            <a:r>
              <a:rPr kumimoji="1" lang="zh-CN" altLang="en-US" sz="3600" b="1" dirty="0">
                <a:latin typeface="+mj-ea"/>
                <a:cs typeface="+mn-cs"/>
              </a:rPr>
              <a:t>本章小结</a:t>
            </a:r>
          </a:p>
        </p:txBody>
      </p:sp>
      <p:sp>
        <p:nvSpPr>
          <p:cNvPr id="19459" name="Rectangle 5"/>
          <p:cNvSpPr>
            <a:spLocks noGrp="1" noChangeArrowheads="1"/>
          </p:cNvSpPr>
          <p:nvPr>
            <p:ph type="body" idx="4294967295"/>
          </p:nvPr>
        </p:nvSpPr>
        <p:spPr>
          <a:xfrm>
            <a:off x="539552" y="1340768"/>
            <a:ext cx="8229600" cy="4525963"/>
          </a:xfrm>
        </p:spPr>
        <p:txBody>
          <a:bodyPr>
            <a:noAutofit/>
          </a:bodyPr>
          <a:lstStyle/>
          <a:p>
            <a:r>
              <a:rPr lang="zh-CN" altLang="en-US" sz="2400" b="1" dirty="0" smtClean="0">
                <a:latin typeface="+mj-ea"/>
                <a:ea typeface="+mj-ea"/>
              </a:rPr>
              <a:t>并行性技术提高计算机系统性能</a:t>
            </a:r>
          </a:p>
          <a:p>
            <a:pPr lvl="1">
              <a:lnSpc>
                <a:spcPct val="120000"/>
              </a:lnSpc>
            </a:pPr>
            <a:r>
              <a:rPr lang="zh-CN" altLang="en-US" sz="2400" b="1" dirty="0" smtClean="0">
                <a:latin typeface="+mj-ea"/>
                <a:ea typeface="+mj-ea"/>
              </a:rPr>
              <a:t>并行性技术的基本概念、分类、实例</a:t>
            </a:r>
          </a:p>
          <a:p>
            <a:pPr lvl="1">
              <a:lnSpc>
                <a:spcPct val="120000"/>
              </a:lnSpc>
            </a:pPr>
            <a:r>
              <a:rPr lang="zh-CN" altLang="en-US" sz="2400" b="1" dirty="0" smtClean="0">
                <a:latin typeface="+mj-ea"/>
                <a:ea typeface="+mj-ea"/>
              </a:rPr>
              <a:t>时间重叠、资源重复、资源共享</a:t>
            </a:r>
            <a:endParaRPr lang="en-US" altLang="zh-CN" sz="2400" b="1" dirty="0">
              <a:latin typeface="+mj-ea"/>
              <a:ea typeface="+mj-ea"/>
            </a:endParaRPr>
          </a:p>
          <a:p>
            <a:pPr>
              <a:lnSpc>
                <a:spcPct val="120000"/>
              </a:lnSpc>
            </a:pPr>
            <a:r>
              <a:rPr lang="zh-CN" altLang="en-US" sz="2400" b="1" dirty="0">
                <a:latin typeface="+mj-ea"/>
              </a:rPr>
              <a:t>影响体系结构设计的成本和价格因素</a:t>
            </a:r>
          </a:p>
          <a:p>
            <a:pPr lvl="1"/>
            <a:r>
              <a:rPr lang="zh-CN" altLang="en-US" sz="2400" b="1" dirty="0">
                <a:latin typeface="+mj-ea"/>
              </a:rPr>
              <a:t>加深对计算机体系结构技术的</a:t>
            </a:r>
            <a:r>
              <a:rPr lang="zh-CN" altLang="en-US" sz="2400" b="1" dirty="0" smtClean="0">
                <a:latin typeface="+mj-ea"/>
              </a:rPr>
              <a:t>理解</a:t>
            </a:r>
            <a:endParaRPr lang="zh-CN" altLang="en-US" sz="2400" b="1" dirty="0" smtClean="0">
              <a:latin typeface="+mj-ea"/>
              <a:ea typeface="+mj-ea"/>
            </a:endParaRPr>
          </a:p>
          <a:p>
            <a:r>
              <a:rPr lang="zh-CN" altLang="en-US" sz="2400" b="1" dirty="0" smtClean="0">
                <a:latin typeface="+mj-ea"/>
                <a:ea typeface="+mj-ea"/>
              </a:rPr>
              <a:t>定量分析技术</a:t>
            </a:r>
          </a:p>
          <a:p>
            <a:pPr lvl="1">
              <a:lnSpc>
                <a:spcPct val="120000"/>
              </a:lnSpc>
            </a:pPr>
            <a:r>
              <a:rPr lang="zh-CN" altLang="en-US" sz="2400" b="1" dirty="0" smtClean="0">
                <a:latin typeface="+mj-ea"/>
                <a:ea typeface="+mj-ea"/>
              </a:rPr>
              <a:t>大概率事件优先原则</a:t>
            </a:r>
          </a:p>
          <a:p>
            <a:pPr lvl="1">
              <a:lnSpc>
                <a:spcPct val="120000"/>
              </a:lnSpc>
            </a:pPr>
            <a:r>
              <a:rPr lang="en-US" altLang="zh-CN" sz="2400" b="1" dirty="0" smtClean="0">
                <a:latin typeface="+mj-ea"/>
                <a:ea typeface="+mj-ea"/>
              </a:rPr>
              <a:t>Amdahl</a:t>
            </a:r>
            <a:r>
              <a:rPr lang="zh-CN" altLang="en-US" sz="2400" b="1" dirty="0" smtClean="0">
                <a:latin typeface="+mj-ea"/>
                <a:ea typeface="+mj-ea"/>
              </a:rPr>
              <a:t>定律</a:t>
            </a:r>
          </a:p>
          <a:p>
            <a:pPr lvl="1">
              <a:lnSpc>
                <a:spcPct val="120000"/>
              </a:lnSpc>
            </a:pPr>
            <a:r>
              <a:rPr lang="zh-CN" altLang="en-US" sz="2400" b="1" dirty="0" smtClean="0">
                <a:latin typeface="+mj-ea"/>
                <a:ea typeface="+mj-ea"/>
              </a:rPr>
              <a:t>程序的局部性原理</a:t>
            </a:r>
          </a:p>
          <a:p>
            <a:pPr>
              <a:lnSpc>
                <a:spcPct val="120000"/>
              </a:lnSpc>
            </a:pPr>
            <a:r>
              <a:rPr lang="en-US" altLang="zh-CN" sz="2400" b="1" dirty="0" smtClean="0">
                <a:latin typeface="+mj-ea"/>
                <a:ea typeface="+mj-ea"/>
              </a:rPr>
              <a:t>CPU</a:t>
            </a:r>
            <a:r>
              <a:rPr lang="zh-CN" altLang="en-US" sz="2400" b="1" dirty="0" smtClean="0">
                <a:latin typeface="+mj-ea"/>
                <a:ea typeface="+mj-ea"/>
              </a:rPr>
              <a:t>性能公式</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idx="4294967295"/>
          </p:nvPr>
        </p:nvSpPr>
        <p:spPr/>
        <p:txBody>
          <a:bodyPr/>
          <a:lstStyle/>
          <a:p>
            <a:r>
              <a:rPr lang="en-US" altLang="zh-CN" sz="3600" b="1" dirty="0" smtClean="0">
                <a:latin typeface="+mj-ea"/>
              </a:rPr>
              <a:t> </a:t>
            </a:r>
            <a:r>
              <a:rPr kumimoji="1" lang="zh-CN" altLang="en-US" sz="3600" b="1" dirty="0" smtClean="0">
                <a:latin typeface="+mj-ea"/>
                <a:cs typeface="+mn-cs"/>
              </a:rPr>
              <a:t>本章</a:t>
            </a:r>
            <a:r>
              <a:rPr kumimoji="1" lang="zh-CN" altLang="en-US" sz="3600" b="1" dirty="0">
                <a:latin typeface="+mj-ea"/>
                <a:cs typeface="+mn-cs"/>
              </a:rPr>
              <a:t>作业</a:t>
            </a:r>
          </a:p>
        </p:txBody>
      </p:sp>
      <p:sp>
        <p:nvSpPr>
          <p:cNvPr id="19459" name="Rectangle 5"/>
          <p:cNvSpPr>
            <a:spLocks noGrp="1" noChangeArrowheads="1"/>
          </p:cNvSpPr>
          <p:nvPr>
            <p:ph type="body" idx="4294967295"/>
          </p:nvPr>
        </p:nvSpPr>
        <p:spPr>
          <a:xfrm>
            <a:off x="539552" y="1340768"/>
            <a:ext cx="8229600" cy="4525963"/>
          </a:xfrm>
        </p:spPr>
        <p:txBody>
          <a:bodyPr>
            <a:noAutofit/>
          </a:bodyPr>
          <a:lstStyle/>
          <a:p>
            <a:r>
              <a:rPr lang="zh-CN" altLang="en-US" sz="2400" b="1" dirty="0" smtClean="0">
                <a:latin typeface="+mj-ea"/>
                <a:ea typeface="+mj-ea"/>
              </a:rPr>
              <a:t>王志英教材</a:t>
            </a:r>
            <a:endParaRPr lang="en-US" altLang="zh-CN" sz="2400" b="1" dirty="0" smtClean="0">
              <a:latin typeface="+mj-ea"/>
              <a:ea typeface="+mj-ea"/>
            </a:endParaRPr>
          </a:p>
          <a:p>
            <a:pPr marL="0" indent="0">
              <a:buNone/>
            </a:pPr>
            <a:r>
              <a:rPr lang="en-US" altLang="zh-CN" sz="2400" b="1" dirty="0">
                <a:latin typeface="+mj-ea"/>
                <a:ea typeface="+mj-ea"/>
              </a:rPr>
              <a:t>  </a:t>
            </a:r>
            <a:r>
              <a:rPr lang="zh-CN" altLang="en-US" sz="2400" b="1" dirty="0">
                <a:latin typeface="+mj-ea"/>
                <a:ea typeface="+mj-ea"/>
              </a:rPr>
              <a:t>第一</a:t>
            </a:r>
            <a:r>
              <a:rPr lang="zh-CN" altLang="en-US" sz="2400" b="1" dirty="0" smtClean="0">
                <a:latin typeface="+mj-ea"/>
                <a:ea typeface="+mj-ea"/>
              </a:rPr>
              <a:t>章，</a:t>
            </a:r>
            <a:r>
              <a:rPr lang="en-US" altLang="zh-CN" sz="2400" b="1" dirty="0" smtClean="0">
                <a:latin typeface="+mj-ea"/>
                <a:ea typeface="+mj-ea"/>
              </a:rPr>
              <a:t>P41</a:t>
            </a:r>
            <a:r>
              <a:rPr lang="zh-CN" altLang="en-US" sz="2400" b="1" dirty="0" smtClean="0">
                <a:latin typeface="+mj-ea"/>
                <a:ea typeface="+mj-ea"/>
              </a:rPr>
              <a:t>，第</a:t>
            </a:r>
            <a:r>
              <a:rPr lang="en-US" altLang="zh-CN" sz="2400" b="1" dirty="0" smtClean="0">
                <a:latin typeface="+mj-ea"/>
                <a:ea typeface="+mj-ea"/>
              </a:rPr>
              <a:t>4</a:t>
            </a:r>
            <a:r>
              <a:rPr lang="zh-CN" altLang="en-US" sz="2400" b="1" dirty="0" smtClean="0">
                <a:latin typeface="+mj-ea"/>
                <a:ea typeface="+mj-ea"/>
              </a:rPr>
              <a:t>、</a:t>
            </a:r>
            <a:r>
              <a:rPr lang="en-US" altLang="zh-CN" sz="2400" b="1" dirty="0" smtClean="0">
                <a:latin typeface="+mj-ea"/>
                <a:ea typeface="+mj-ea"/>
              </a:rPr>
              <a:t>5</a:t>
            </a:r>
            <a:r>
              <a:rPr lang="zh-CN" altLang="en-US" sz="2400" b="1" dirty="0" smtClean="0">
                <a:latin typeface="+mj-ea"/>
                <a:ea typeface="+mj-ea"/>
              </a:rPr>
              <a:t>、</a:t>
            </a:r>
            <a:r>
              <a:rPr lang="en-US" altLang="zh-CN" sz="2400" b="1" dirty="0" smtClean="0">
                <a:latin typeface="+mj-ea"/>
                <a:ea typeface="+mj-ea"/>
              </a:rPr>
              <a:t>7</a:t>
            </a:r>
            <a:r>
              <a:rPr lang="zh-CN" altLang="en-US" sz="2400" b="1" dirty="0" smtClean="0">
                <a:latin typeface="+mj-ea"/>
                <a:ea typeface="+mj-ea"/>
              </a:rPr>
              <a:t>、</a:t>
            </a:r>
            <a:r>
              <a:rPr lang="en-US" altLang="zh-CN" sz="2400" b="1" dirty="0" smtClean="0">
                <a:latin typeface="+mj-ea"/>
                <a:ea typeface="+mj-ea"/>
              </a:rPr>
              <a:t>8</a:t>
            </a:r>
            <a:r>
              <a:rPr lang="zh-CN" altLang="en-US" sz="2400" b="1" dirty="0" smtClean="0">
                <a:latin typeface="+mj-ea"/>
                <a:ea typeface="+mj-ea"/>
              </a:rPr>
              <a:t>题。</a:t>
            </a:r>
          </a:p>
        </p:txBody>
      </p:sp>
    </p:spTree>
    <p:extLst>
      <p:ext uri="{BB962C8B-B14F-4D97-AF65-F5344CB8AC3E}">
        <p14:creationId xmlns:p14="http://schemas.microsoft.com/office/powerpoint/2010/main" val="119137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339975" y="315913"/>
            <a:ext cx="5256213" cy="592137"/>
          </a:xfrm>
        </p:spPr>
        <p:txBody>
          <a:bodyPr/>
          <a:lstStyle/>
          <a:p>
            <a:pPr algn="l">
              <a:defRPr/>
            </a:pPr>
            <a:r>
              <a:rPr kumimoji="1" lang="zh-CN" altLang="en-US" sz="2800" b="1" dirty="0">
                <a:solidFill>
                  <a:schemeClr val="tx2"/>
                </a:solidFill>
                <a:effectLst>
                  <a:outerShdw blurRad="38100" dist="38100" dir="2700000" algn="tl">
                    <a:srgbClr val="000000"/>
                  </a:outerShdw>
                </a:effectLst>
                <a:latin typeface="Arial" charset="0"/>
                <a:cs typeface="+mn-cs"/>
              </a:rPr>
              <a:t>第 </a:t>
            </a:r>
            <a:r>
              <a:rPr kumimoji="1" lang="en-US" altLang="zh-CN" sz="2800" b="1" dirty="0">
                <a:solidFill>
                  <a:schemeClr val="tx2"/>
                </a:solidFill>
                <a:effectLst>
                  <a:outerShdw blurRad="38100" dist="38100" dir="2700000" algn="tl">
                    <a:srgbClr val="000000"/>
                  </a:outerShdw>
                </a:effectLst>
                <a:latin typeface="Arial" charset="0"/>
                <a:cs typeface="+mn-cs"/>
              </a:rPr>
              <a:t>1 </a:t>
            </a:r>
            <a:r>
              <a:rPr kumimoji="1" lang="zh-CN" altLang="en-US" sz="2800" b="1" dirty="0">
                <a:solidFill>
                  <a:schemeClr val="tx2"/>
                </a:solidFill>
                <a:effectLst>
                  <a:outerShdw blurRad="38100" dist="38100" dir="2700000" algn="tl">
                    <a:srgbClr val="000000"/>
                  </a:outerShdw>
                </a:effectLst>
                <a:latin typeface="Arial" charset="0"/>
                <a:cs typeface="+mn-cs"/>
              </a:rPr>
              <a:t>章  计算机系统概论</a:t>
            </a:r>
          </a:p>
        </p:txBody>
      </p:sp>
      <p:sp>
        <p:nvSpPr>
          <p:cNvPr id="658439" name="Rectangle 7"/>
          <p:cNvSpPr>
            <a:spLocks noChangeArrowheads="1"/>
          </p:cNvSpPr>
          <p:nvPr/>
        </p:nvSpPr>
        <p:spPr bwMode="auto">
          <a:xfrm>
            <a:off x="2339975" y="955675"/>
            <a:ext cx="5616575" cy="592138"/>
          </a:xfrm>
          <a:prstGeom prst="rect">
            <a:avLst/>
          </a:prstGeom>
          <a:noFill/>
          <a:ln w="9525">
            <a:noFill/>
            <a:miter lim="800000"/>
            <a:headEnd/>
            <a:tailEnd/>
          </a:ln>
          <a:effectLst/>
        </p:spPr>
        <p:txBody>
          <a:bodyPr lIns="92075" tIns="46038" rIns="92075" bIns="46038" anchor="ctr"/>
          <a:lstStyle/>
          <a:p>
            <a:pPr>
              <a:defRPr/>
            </a:pPr>
            <a:r>
              <a:rPr lang="zh-CN" altLang="en-US" sz="2800" dirty="0">
                <a:solidFill>
                  <a:schemeClr val="tx2"/>
                </a:solidFill>
                <a:effectLst>
                  <a:outerShdw blurRad="38100" dist="38100" dir="2700000" algn="tl">
                    <a:srgbClr val="000000"/>
                  </a:outerShdw>
                </a:effectLst>
                <a:latin typeface="Arial" charset="0"/>
                <a:ea typeface="+mj-ea"/>
              </a:rPr>
              <a:t>第 </a:t>
            </a:r>
            <a:r>
              <a:rPr lang="en-US" altLang="zh-CN" sz="2800" dirty="0">
                <a:solidFill>
                  <a:schemeClr val="tx2"/>
                </a:solidFill>
                <a:effectLst>
                  <a:outerShdw blurRad="38100" dist="38100" dir="2700000" algn="tl">
                    <a:srgbClr val="000000"/>
                  </a:outerShdw>
                </a:effectLst>
                <a:latin typeface="Arial" charset="0"/>
                <a:ea typeface="+mj-ea"/>
              </a:rPr>
              <a:t>2 </a:t>
            </a:r>
            <a:r>
              <a:rPr lang="zh-CN" altLang="en-US" sz="2800" dirty="0">
                <a:solidFill>
                  <a:schemeClr val="tx2"/>
                </a:solidFill>
                <a:effectLst>
                  <a:outerShdw blurRad="38100" dist="38100" dir="2700000" algn="tl">
                    <a:srgbClr val="000000"/>
                  </a:outerShdw>
                </a:effectLst>
                <a:latin typeface="Arial" charset="0"/>
                <a:ea typeface="+mj-ea"/>
              </a:rPr>
              <a:t>章  计算机系统量化分析基础</a:t>
            </a:r>
          </a:p>
        </p:txBody>
      </p:sp>
      <p:sp>
        <p:nvSpPr>
          <p:cNvPr id="658440" name="Rectangle 8"/>
          <p:cNvSpPr>
            <a:spLocks noChangeArrowheads="1"/>
          </p:cNvSpPr>
          <p:nvPr/>
        </p:nvSpPr>
        <p:spPr bwMode="auto">
          <a:xfrm>
            <a:off x="2360613" y="2163763"/>
            <a:ext cx="5256212" cy="592137"/>
          </a:xfrm>
          <a:prstGeom prst="rect">
            <a:avLst/>
          </a:prstGeom>
          <a:noFill/>
          <a:ln w="9525">
            <a:noFill/>
            <a:miter lim="800000"/>
            <a:headEnd/>
            <a:tailEnd/>
          </a:ln>
          <a:effectLst/>
        </p:spPr>
        <p:txBody>
          <a:bodyPr lIns="92075" tIns="46038" rIns="92075" bIns="46038" anchor="ctr"/>
          <a:lstStyle/>
          <a:p>
            <a:pPr>
              <a:defRPr/>
            </a:pPr>
            <a:r>
              <a:rPr lang="zh-CN" altLang="en-US" sz="2800" dirty="0">
                <a:solidFill>
                  <a:schemeClr val="tx2"/>
                </a:solidFill>
                <a:effectLst>
                  <a:outerShdw blurRad="38100" dist="38100" dir="2700000" algn="tl">
                    <a:srgbClr val="000000"/>
                  </a:outerShdw>
                </a:effectLst>
                <a:latin typeface="Arial" charset="0"/>
              </a:rPr>
              <a:t>第 </a:t>
            </a:r>
            <a:r>
              <a:rPr lang="en-US" altLang="zh-CN" sz="2800" dirty="0">
                <a:solidFill>
                  <a:schemeClr val="tx2"/>
                </a:solidFill>
                <a:effectLst>
                  <a:outerShdw blurRad="38100" dist="38100" dir="2700000" algn="tl">
                    <a:srgbClr val="000000"/>
                  </a:outerShdw>
                </a:effectLst>
                <a:latin typeface="Arial" charset="0"/>
              </a:rPr>
              <a:t>4 </a:t>
            </a:r>
            <a:r>
              <a:rPr lang="zh-CN" altLang="en-US" sz="2800" dirty="0">
                <a:solidFill>
                  <a:schemeClr val="tx2"/>
                </a:solidFill>
                <a:effectLst>
                  <a:outerShdw blurRad="38100" dist="38100" dir="2700000" algn="tl">
                    <a:srgbClr val="000000"/>
                  </a:outerShdw>
                </a:effectLst>
                <a:latin typeface="Arial" charset="0"/>
              </a:rPr>
              <a:t>章  指令系统</a:t>
            </a:r>
          </a:p>
        </p:txBody>
      </p:sp>
      <p:sp>
        <p:nvSpPr>
          <p:cNvPr id="658441" name="Rectangle 9"/>
          <p:cNvSpPr>
            <a:spLocks noChangeArrowheads="1"/>
          </p:cNvSpPr>
          <p:nvPr/>
        </p:nvSpPr>
        <p:spPr bwMode="auto">
          <a:xfrm>
            <a:off x="2339975" y="2779713"/>
            <a:ext cx="5256213" cy="592137"/>
          </a:xfrm>
          <a:prstGeom prst="rect">
            <a:avLst/>
          </a:prstGeom>
          <a:noFill/>
          <a:ln w="9525">
            <a:noFill/>
            <a:miter lim="800000"/>
            <a:headEnd/>
            <a:tailEnd/>
          </a:ln>
          <a:effectLst/>
        </p:spPr>
        <p:txBody>
          <a:bodyPr lIns="92075" tIns="46038" rIns="92075" bIns="46038" anchor="ctr"/>
          <a:lstStyle/>
          <a:p>
            <a:pPr>
              <a:defRPr/>
            </a:pPr>
            <a:r>
              <a:rPr lang="zh-CN" altLang="en-US" sz="2800" dirty="0">
                <a:solidFill>
                  <a:schemeClr val="tx2"/>
                </a:solidFill>
                <a:effectLst>
                  <a:outerShdw blurRad="38100" dist="38100" dir="2700000" algn="tl">
                    <a:srgbClr val="000000"/>
                  </a:outerShdw>
                </a:effectLst>
                <a:latin typeface="Arial" charset="0"/>
              </a:rPr>
              <a:t>第</a:t>
            </a:r>
            <a:r>
              <a:rPr lang="zh-CN" altLang="en-US" sz="2800" dirty="0">
                <a:solidFill>
                  <a:schemeClr val="tx2"/>
                </a:solidFill>
                <a:effectLst>
                  <a:outerShdw blurRad="38100" dist="38100" dir="2700000" algn="tl">
                    <a:srgbClr val="000000"/>
                  </a:outerShdw>
                </a:effectLst>
                <a:latin typeface="Times New Roman" pitchFamily="18" charset="0"/>
              </a:rPr>
              <a:t>５</a:t>
            </a:r>
            <a:r>
              <a:rPr lang="zh-CN" altLang="en-US" sz="2800" dirty="0">
                <a:solidFill>
                  <a:schemeClr val="tx2"/>
                </a:solidFill>
                <a:effectLst>
                  <a:outerShdw blurRad="38100" dist="38100" dir="2700000" algn="tl">
                    <a:srgbClr val="000000"/>
                  </a:outerShdw>
                </a:effectLst>
                <a:latin typeface="Arial" charset="0"/>
              </a:rPr>
              <a:t>章  </a:t>
            </a:r>
            <a:r>
              <a:rPr lang="en-US" altLang="zh-CN" sz="2800" dirty="0">
                <a:solidFill>
                  <a:schemeClr val="tx2"/>
                </a:solidFill>
                <a:effectLst>
                  <a:outerShdw blurRad="38100" dist="38100" dir="2700000" algn="tl">
                    <a:srgbClr val="000000"/>
                  </a:outerShdw>
                </a:effectLst>
                <a:latin typeface="Arial" charset="0"/>
              </a:rPr>
              <a:t>CPU</a:t>
            </a:r>
            <a:r>
              <a:rPr lang="zh-CN" altLang="en-US" sz="2800" dirty="0">
                <a:solidFill>
                  <a:schemeClr val="tx2"/>
                </a:solidFill>
                <a:effectLst>
                  <a:outerShdw blurRad="38100" dist="38100" dir="2700000" algn="tl">
                    <a:srgbClr val="000000"/>
                  </a:outerShdw>
                </a:effectLst>
                <a:latin typeface="Arial" charset="0"/>
              </a:rPr>
              <a:t>设计</a:t>
            </a:r>
          </a:p>
        </p:txBody>
      </p:sp>
      <p:sp>
        <p:nvSpPr>
          <p:cNvPr id="658442" name="Rectangle 10"/>
          <p:cNvSpPr>
            <a:spLocks noChangeArrowheads="1"/>
          </p:cNvSpPr>
          <p:nvPr/>
        </p:nvSpPr>
        <p:spPr bwMode="auto">
          <a:xfrm>
            <a:off x="2339975" y="3395663"/>
            <a:ext cx="5256213" cy="592137"/>
          </a:xfrm>
          <a:prstGeom prst="rect">
            <a:avLst/>
          </a:prstGeom>
          <a:noFill/>
          <a:ln w="9525">
            <a:noFill/>
            <a:miter lim="800000"/>
            <a:headEnd/>
            <a:tailEnd/>
          </a:ln>
          <a:effectLst/>
        </p:spPr>
        <p:txBody>
          <a:bodyPr lIns="92075" tIns="46038" rIns="92075" bIns="46038" anchor="ctr"/>
          <a:lstStyle/>
          <a:p>
            <a:pPr>
              <a:defRPr/>
            </a:pPr>
            <a:r>
              <a:rPr lang="zh-CN" altLang="en-US" sz="2800" dirty="0">
                <a:solidFill>
                  <a:schemeClr val="tx2"/>
                </a:solidFill>
                <a:effectLst>
                  <a:outerShdw blurRad="38100" dist="38100" dir="2700000" algn="tl">
                    <a:srgbClr val="000000"/>
                  </a:outerShdw>
                </a:effectLst>
                <a:latin typeface="Arial" charset="0"/>
              </a:rPr>
              <a:t>第 </a:t>
            </a:r>
            <a:r>
              <a:rPr lang="en-US" altLang="zh-CN" sz="2800" dirty="0">
                <a:solidFill>
                  <a:schemeClr val="tx2"/>
                </a:solidFill>
                <a:effectLst>
                  <a:outerShdw blurRad="38100" dist="38100" dir="2700000" algn="tl">
                    <a:srgbClr val="000000"/>
                  </a:outerShdw>
                </a:effectLst>
                <a:latin typeface="Arial" charset="0"/>
              </a:rPr>
              <a:t>6 </a:t>
            </a:r>
            <a:r>
              <a:rPr lang="zh-CN" altLang="en-US" sz="2800" dirty="0">
                <a:solidFill>
                  <a:schemeClr val="tx2"/>
                </a:solidFill>
                <a:effectLst>
                  <a:outerShdw blurRad="38100" dist="38100" dir="2700000" algn="tl">
                    <a:srgbClr val="000000"/>
                  </a:outerShdw>
                </a:effectLst>
                <a:latin typeface="Arial" charset="0"/>
              </a:rPr>
              <a:t>章  基本流水线技术</a:t>
            </a:r>
          </a:p>
        </p:txBody>
      </p:sp>
      <p:sp>
        <p:nvSpPr>
          <p:cNvPr id="658443" name="Rectangle 11"/>
          <p:cNvSpPr>
            <a:spLocks noChangeArrowheads="1"/>
          </p:cNvSpPr>
          <p:nvPr/>
        </p:nvSpPr>
        <p:spPr bwMode="auto">
          <a:xfrm>
            <a:off x="2339975" y="4011613"/>
            <a:ext cx="5256213" cy="592137"/>
          </a:xfrm>
          <a:prstGeom prst="rect">
            <a:avLst/>
          </a:prstGeom>
          <a:noFill/>
          <a:ln w="9525">
            <a:noFill/>
            <a:miter lim="800000"/>
            <a:headEnd/>
            <a:tailEnd/>
          </a:ln>
          <a:effectLst/>
        </p:spPr>
        <p:txBody>
          <a:bodyPr lIns="92075" tIns="46038" rIns="92075" bIns="46038" anchor="ctr"/>
          <a:lstStyle/>
          <a:p>
            <a:pPr>
              <a:defRPr/>
            </a:pPr>
            <a:r>
              <a:rPr lang="zh-CN" altLang="en-US" sz="2800" dirty="0">
                <a:solidFill>
                  <a:schemeClr val="tx2"/>
                </a:solidFill>
                <a:effectLst>
                  <a:outerShdw blurRad="38100" dist="38100" dir="2700000" algn="tl">
                    <a:srgbClr val="000000"/>
                  </a:outerShdw>
                </a:effectLst>
                <a:latin typeface="Arial" charset="0"/>
              </a:rPr>
              <a:t>第</a:t>
            </a:r>
            <a:r>
              <a:rPr lang="zh-CN" altLang="en-US" sz="2800" dirty="0">
                <a:solidFill>
                  <a:schemeClr val="tx2"/>
                </a:solidFill>
                <a:effectLst>
                  <a:outerShdw blurRad="38100" dist="38100" dir="2700000" algn="tl">
                    <a:srgbClr val="000000"/>
                  </a:outerShdw>
                </a:effectLst>
                <a:latin typeface="Times New Roman" pitchFamily="18" charset="0"/>
              </a:rPr>
              <a:t>７</a:t>
            </a:r>
            <a:r>
              <a:rPr lang="zh-CN" altLang="en-US" sz="2800" dirty="0">
                <a:solidFill>
                  <a:schemeClr val="tx2"/>
                </a:solidFill>
                <a:effectLst>
                  <a:outerShdw blurRad="38100" dist="38100" dir="2700000" algn="tl">
                    <a:srgbClr val="000000"/>
                  </a:outerShdw>
                </a:effectLst>
                <a:latin typeface="Arial" charset="0"/>
              </a:rPr>
              <a:t>章  指令级并行</a:t>
            </a:r>
          </a:p>
        </p:txBody>
      </p:sp>
      <p:sp>
        <p:nvSpPr>
          <p:cNvPr id="658444" name="Rectangle 12"/>
          <p:cNvSpPr>
            <a:spLocks noChangeArrowheads="1"/>
          </p:cNvSpPr>
          <p:nvPr/>
        </p:nvSpPr>
        <p:spPr bwMode="auto">
          <a:xfrm>
            <a:off x="2339975" y="4627563"/>
            <a:ext cx="5256213" cy="592137"/>
          </a:xfrm>
          <a:prstGeom prst="rect">
            <a:avLst/>
          </a:prstGeom>
          <a:noFill/>
          <a:ln w="9525">
            <a:noFill/>
            <a:miter lim="800000"/>
            <a:headEnd/>
            <a:tailEnd/>
          </a:ln>
          <a:effectLst/>
        </p:spPr>
        <p:txBody>
          <a:bodyPr lIns="92075" tIns="46038" rIns="92075" bIns="46038" anchor="ctr"/>
          <a:lstStyle/>
          <a:p>
            <a:pPr>
              <a:defRPr/>
            </a:pPr>
            <a:r>
              <a:rPr lang="zh-CN" altLang="en-US" sz="2800" dirty="0">
                <a:solidFill>
                  <a:schemeClr val="tx2"/>
                </a:solidFill>
                <a:effectLst>
                  <a:outerShdw blurRad="38100" dist="38100" dir="2700000" algn="tl">
                    <a:srgbClr val="000000"/>
                  </a:outerShdw>
                </a:effectLst>
                <a:latin typeface="Arial" charset="0"/>
              </a:rPr>
              <a:t>第</a:t>
            </a:r>
            <a:r>
              <a:rPr lang="zh-CN" altLang="en-US" sz="2800" dirty="0">
                <a:solidFill>
                  <a:schemeClr val="tx2"/>
                </a:solidFill>
                <a:effectLst>
                  <a:outerShdw blurRad="38100" dist="38100" dir="2700000" algn="tl">
                    <a:srgbClr val="000000"/>
                  </a:outerShdw>
                </a:effectLst>
                <a:latin typeface="Times New Roman" pitchFamily="18" charset="0"/>
              </a:rPr>
              <a:t>８</a:t>
            </a:r>
            <a:r>
              <a:rPr lang="zh-CN" altLang="en-US" sz="2800" dirty="0">
                <a:solidFill>
                  <a:schemeClr val="tx2"/>
                </a:solidFill>
                <a:effectLst>
                  <a:outerShdw blurRad="38100" dist="38100" dir="2700000" algn="tl">
                    <a:srgbClr val="000000"/>
                  </a:outerShdw>
                </a:effectLst>
                <a:latin typeface="Arial" charset="0"/>
              </a:rPr>
              <a:t>章  存储系统的结构与优化</a:t>
            </a:r>
            <a:endParaRPr lang="zh-CN" altLang="en-US" sz="2800" dirty="0">
              <a:solidFill>
                <a:schemeClr val="tx2"/>
              </a:solidFill>
              <a:effectLst>
                <a:outerShdw blurRad="38100" dist="38100" dir="2700000" algn="tl">
                  <a:srgbClr val="000000"/>
                </a:outerShdw>
              </a:effectLst>
              <a:latin typeface="Times New Roman" pitchFamily="18" charset="0"/>
            </a:endParaRPr>
          </a:p>
        </p:txBody>
      </p:sp>
      <p:sp>
        <p:nvSpPr>
          <p:cNvPr id="658445" name="Rectangle 13"/>
          <p:cNvSpPr>
            <a:spLocks noChangeArrowheads="1"/>
          </p:cNvSpPr>
          <p:nvPr/>
        </p:nvSpPr>
        <p:spPr bwMode="auto">
          <a:xfrm>
            <a:off x="2339975" y="5243513"/>
            <a:ext cx="5256213" cy="592137"/>
          </a:xfrm>
          <a:prstGeom prst="rect">
            <a:avLst/>
          </a:prstGeom>
          <a:noFill/>
          <a:ln w="9525">
            <a:noFill/>
            <a:miter lim="800000"/>
            <a:headEnd/>
            <a:tailEnd/>
          </a:ln>
          <a:effectLst/>
        </p:spPr>
        <p:txBody>
          <a:bodyPr lIns="92075" tIns="46038" rIns="92075" bIns="46038" anchor="ctr"/>
          <a:lstStyle/>
          <a:p>
            <a:pPr>
              <a:defRPr/>
            </a:pPr>
            <a:r>
              <a:rPr lang="zh-CN" altLang="en-US" sz="2800" dirty="0">
                <a:solidFill>
                  <a:schemeClr val="tx2"/>
                </a:solidFill>
                <a:effectLst>
                  <a:outerShdw blurRad="38100" dist="38100" dir="2700000" algn="tl">
                    <a:srgbClr val="000000"/>
                  </a:outerShdw>
                </a:effectLst>
                <a:latin typeface="Arial" charset="0"/>
              </a:rPr>
              <a:t>第</a:t>
            </a:r>
            <a:r>
              <a:rPr lang="zh-CN" altLang="en-US" sz="2800" dirty="0">
                <a:solidFill>
                  <a:schemeClr val="tx2"/>
                </a:solidFill>
                <a:effectLst>
                  <a:outerShdw blurRad="38100" dist="38100" dir="2700000" algn="tl">
                    <a:srgbClr val="000000"/>
                  </a:outerShdw>
                </a:effectLst>
                <a:latin typeface="Times New Roman" pitchFamily="18" charset="0"/>
              </a:rPr>
              <a:t>９</a:t>
            </a:r>
            <a:r>
              <a:rPr lang="zh-CN" altLang="en-US" sz="2800" dirty="0">
                <a:solidFill>
                  <a:schemeClr val="tx2"/>
                </a:solidFill>
                <a:effectLst>
                  <a:outerShdw blurRad="38100" dist="38100" dir="2700000" algn="tl">
                    <a:srgbClr val="000000"/>
                  </a:outerShdw>
                </a:effectLst>
                <a:latin typeface="Arial" charset="0"/>
              </a:rPr>
              <a:t>章  </a:t>
            </a:r>
            <a:r>
              <a:rPr lang="en-US" altLang="zh-CN" sz="2800" dirty="0">
                <a:solidFill>
                  <a:schemeClr val="tx2"/>
                </a:solidFill>
                <a:effectLst>
                  <a:outerShdw blurRad="38100" dist="38100" dir="2700000" algn="tl">
                    <a:srgbClr val="000000"/>
                  </a:outerShdw>
                </a:effectLst>
                <a:latin typeface="Arial" charset="0"/>
              </a:rPr>
              <a:t>IO</a:t>
            </a:r>
            <a:r>
              <a:rPr lang="zh-CN" altLang="en-US" sz="2800" dirty="0">
                <a:solidFill>
                  <a:schemeClr val="tx2"/>
                </a:solidFill>
                <a:effectLst>
                  <a:outerShdw blurRad="38100" dist="38100" dir="2700000" algn="tl">
                    <a:srgbClr val="000000"/>
                  </a:outerShdw>
                </a:effectLst>
                <a:latin typeface="Arial" charset="0"/>
              </a:rPr>
              <a:t>系统</a:t>
            </a:r>
          </a:p>
        </p:txBody>
      </p:sp>
      <p:sp>
        <p:nvSpPr>
          <p:cNvPr id="13" name="Rectangle 8"/>
          <p:cNvSpPr>
            <a:spLocks noChangeArrowheads="1"/>
          </p:cNvSpPr>
          <p:nvPr/>
        </p:nvSpPr>
        <p:spPr bwMode="auto">
          <a:xfrm>
            <a:off x="2339975" y="1571625"/>
            <a:ext cx="5256213" cy="592138"/>
          </a:xfrm>
          <a:prstGeom prst="rect">
            <a:avLst/>
          </a:prstGeom>
          <a:noFill/>
          <a:ln w="9525">
            <a:noFill/>
            <a:miter lim="800000"/>
            <a:headEnd/>
            <a:tailEnd/>
          </a:ln>
          <a:effectLst/>
        </p:spPr>
        <p:txBody>
          <a:bodyPr lIns="92075" tIns="46038" rIns="92075" bIns="46038" anchor="ctr"/>
          <a:lstStyle/>
          <a:p>
            <a:pPr>
              <a:defRPr/>
            </a:pPr>
            <a:r>
              <a:rPr lang="zh-CN" altLang="en-US" sz="2800" u="sng" dirty="0">
                <a:solidFill>
                  <a:srgbClr val="0066FF"/>
                </a:solidFill>
                <a:latin typeface="Arial" charset="0"/>
              </a:rPr>
              <a:t>第 </a:t>
            </a:r>
            <a:r>
              <a:rPr lang="en-US" altLang="zh-CN" sz="2800" u="sng" dirty="0">
                <a:solidFill>
                  <a:srgbClr val="0066FF"/>
                </a:solidFill>
                <a:latin typeface="Arial" charset="0"/>
              </a:rPr>
              <a:t>3 </a:t>
            </a:r>
            <a:r>
              <a:rPr lang="zh-CN" altLang="en-US" sz="2800" u="sng" dirty="0">
                <a:solidFill>
                  <a:srgbClr val="0066FF"/>
                </a:solidFill>
                <a:latin typeface="Arial" charset="0"/>
              </a:rPr>
              <a:t>章  总线</a:t>
            </a:r>
          </a:p>
        </p:txBody>
      </p:sp>
    </p:spTree>
    <p:extLst>
      <p:ext uri="{BB962C8B-B14F-4D97-AF65-F5344CB8AC3E}">
        <p14:creationId xmlns:p14="http://schemas.microsoft.com/office/powerpoint/2010/main" val="25870091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p:cNvSpPr txBox="1">
            <a:spLocks noChangeArrowheads="1"/>
          </p:cNvSpPr>
          <p:nvPr/>
        </p:nvSpPr>
        <p:spPr bwMode="auto">
          <a:xfrm>
            <a:off x="365811" y="1268760"/>
            <a:ext cx="84963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marL="457200" indent="-457200" eaLnBrk="1" hangingPunct="1">
              <a:spcBef>
                <a:spcPct val="50000"/>
              </a:spcBef>
              <a:buFont typeface="Arial" panose="020B0604020202020204" pitchFamily="34" charset="0"/>
              <a:buChar char="•"/>
            </a:pPr>
            <a:r>
              <a:rPr lang="zh-CN" altLang="en-US" sz="2600" dirty="0" smtClean="0">
                <a:latin typeface="+mj-ea"/>
                <a:ea typeface="+mj-ea"/>
              </a:rPr>
              <a:t>计算机系统</a:t>
            </a:r>
            <a:r>
              <a:rPr lang="zh-CN" altLang="en-US" sz="2600" dirty="0">
                <a:latin typeface="+mj-ea"/>
                <a:ea typeface="+mj-ea"/>
              </a:rPr>
              <a:t>结构</a:t>
            </a:r>
            <a:r>
              <a:rPr lang="zh-CN" altLang="en-US" sz="2600" dirty="0" smtClean="0">
                <a:latin typeface="+mj-ea"/>
                <a:ea typeface="+mj-ea"/>
              </a:rPr>
              <a:t>的</a:t>
            </a:r>
            <a:r>
              <a:rPr lang="en-US" altLang="zh-CN" sz="2600" dirty="0">
                <a:latin typeface="+mj-ea"/>
                <a:ea typeface="+mj-ea"/>
              </a:rPr>
              <a:t>Flynn</a:t>
            </a:r>
            <a:r>
              <a:rPr lang="zh-CN" altLang="en-US" sz="2600" dirty="0">
                <a:latin typeface="+mj-ea"/>
                <a:ea typeface="+mj-ea"/>
              </a:rPr>
              <a:t>分类法 </a:t>
            </a:r>
          </a:p>
        </p:txBody>
      </p:sp>
      <p:sp>
        <p:nvSpPr>
          <p:cNvPr id="7" name="Rectangle 2"/>
          <p:cNvSpPr>
            <a:spLocks noGrp="1" noChangeArrowheads="1"/>
          </p:cNvSpPr>
          <p:nvPr>
            <p:ph type="title" idx="4294967295"/>
          </p:nvPr>
        </p:nvSpPr>
        <p:spPr>
          <a:xfrm>
            <a:off x="395536" y="44624"/>
            <a:ext cx="8229600" cy="1143000"/>
          </a:xfrm>
        </p:spPr>
        <p:txBody>
          <a:bodyPr/>
          <a:lstStyle/>
          <a:p>
            <a:pPr eaLnBrk="1" hangingPunct="1">
              <a:defRPr/>
            </a:pPr>
            <a:r>
              <a:rPr kumimoji="1" lang="en-US" altLang="zh-CN" sz="3600" b="1" dirty="0" smtClean="0">
                <a:latin typeface="+mj-ea"/>
                <a:cs typeface="+mn-cs"/>
              </a:rPr>
              <a:t>2.2.6 </a:t>
            </a:r>
            <a:r>
              <a:rPr kumimoji="1" lang="zh-CN" altLang="en-US" sz="3600" b="1" dirty="0" smtClean="0">
                <a:latin typeface="+mj-ea"/>
                <a:cs typeface="+mn-cs"/>
              </a:rPr>
              <a:t>并行处理</a:t>
            </a:r>
            <a:r>
              <a:rPr kumimoji="1" lang="zh-CN" altLang="en-US" sz="3600" b="1" dirty="0">
                <a:latin typeface="+mj-ea"/>
                <a:cs typeface="+mn-cs"/>
              </a:rPr>
              <a:t>技术的发展</a:t>
            </a:r>
          </a:p>
        </p:txBody>
      </p:sp>
      <p:sp>
        <p:nvSpPr>
          <p:cNvPr id="6" name="Rectangle 3" descr="Rectangle: Click to edit Master text styles&#10;Second level&#10;Third level&#10;Fourth level&#10;Fifth level"/>
          <p:cNvSpPr txBox="1">
            <a:spLocks noChangeArrowheads="1"/>
          </p:cNvSpPr>
          <p:nvPr/>
        </p:nvSpPr>
        <p:spPr bwMode="auto">
          <a:xfrm>
            <a:off x="107504" y="1916832"/>
            <a:ext cx="8928992"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085850" lvl="1" indent="-457200"/>
            <a:r>
              <a:rPr lang="en-US" altLang="zh-CN" sz="2400" b="1" dirty="0" smtClean="0">
                <a:latin typeface="+mj-ea"/>
                <a:ea typeface="+mj-ea"/>
              </a:rPr>
              <a:t>Flynn</a:t>
            </a:r>
            <a:r>
              <a:rPr lang="zh-CN" altLang="en-US" sz="2400" b="1" dirty="0" smtClean="0">
                <a:latin typeface="+mj-ea"/>
                <a:ea typeface="+mj-ea"/>
              </a:rPr>
              <a:t>分类法 按照指令和数据的关系，把计算机系统的结构分为</a:t>
            </a:r>
            <a:r>
              <a:rPr lang="en-US" altLang="zh-CN" sz="2400" b="1" dirty="0" smtClean="0">
                <a:solidFill>
                  <a:srgbClr val="6600FF"/>
                </a:solidFill>
                <a:latin typeface="+mj-ea"/>
                <a:ea typeface="+mj-ea"/>
              </a:rPr>
              <a:t>4</a:t>
            </a:r>
            <a:r>
              <a:rPr lang="zh-CN" altLang="en-US" sz="2400" b="1" dirty="0" smtClean="0">
                <a:latin typeface="+mj-ea"/>
                <a:ea typeface="+mj-ea"/>
              </a:rPr>
              <a:t>类</a:t>
            </a:r>
          </a:p>
          <a:p>
            <a:pPr lvl="2" eaLnBrk="1" hangingPunct="1"/>
            <a:r>
              <a:rPr lang="zh-CN" altLang="en-US" b="1" dirty="0" smtClean="0">
                <a:latin typeface="+mj-ea"/>
                <a:ea typeface="+mj-ea"/>
              </a:rPr>
              <a:t>单指令流单数据流</a:t>
            </a:r>
            <a:r>
              <a:rPr lang="en-US" altLang="zh-CN" b="1" dirty="0" smtClean="0">
                <a:solidFill>
                  <a:srgbClr val="6600FF"/>
                </a:solidFill>
                <a:latin typeface="+mj-ea"/>
                <a:ea typeface="+mj-ea"/>
              </a:rPr>
              <a:t>SISD</a:t>
            </a:r>
          </a:p>
          <a:p>
            <a:pPr lvl="2" eaLnBrk="1" hangingPunct="1">
              <a:buFont typeface="Wingdings" panose="05000000000000000000" pitchFamily="2" charset="2"/>
              <a:buNone/>
            </a:pPr>
            <a:r>
              <a:rPr lang="zh-CN" altLang="en-US" b="1" dirty="0" smtClean="0">
                <a:latin typeface="+mj-ea"/>
                <a:ea typeface="+mj-ea"/>
              </a:rPr>
              <a:t>（</a:t>
            </a:r>
            <a:r>
              <a:rPr lang="en-US" altLang="zh-CN" b="1" dirty="0" smtClean="0">
                <a:latin typeface="+mj-ea"/>
                <a:ea typeface="+mj-ea"/>
              </a:rPr>
              <a:t>Single Instruction stream Single Data stream</a:t>
            </a:r>
            <a:r>
              <a:rPr lang="zh-CN" altLang="en-US" b="1" dirty="0" smtClean="0">
                <a:latin typeface="+mj-ea"/>
                <a:ea typeface="+mj-ea"/>
              </a:rPr>
              <a:t>）</a:t>
            </a:r>
          </a:p>
          <a:p>
            <a:pPr lvl="2" eaLnBrk="1" hangingPunct="1"/>
            <a:r>
              <a:rPr lang="zh-CN" altLang="en-US" b="1" dirty="0" smtClean="0">
                <a:latin typeface="+mj-ea"/>
                <a:ea typeface="+mj-ea"/>
              </a:rPr>
              <a:t>单指令流多数据流</a:t>
            </a:r>
            <a:r>
              <a:rPr lang="en-US" altLang="zh-CN" b="1" dirty="0" smtClean="0">
                <a:solidFill>
                  <a:srgbClr val="6600FF"/>
                </a:solidFill>
                <a:latin typeface="+mj-ea"/>
                <a:ea typeface="+mj-ea"/>
              </a:rPr>
              <a:t>SIMD</a:t>
            </a:r>
          </a:p>
          <a:p>
            <a:pPr lvl="2" eaLnBrk="1" hangingPunct="1">
              <a:buFont typeface="Wingdings" panose="05000000000000000000" pitchFamily="2" charset="2"/>
              <a:buNone/>
            </a:pPr>
            <a:r>
              <a:rPr lang="zh-CN" altLang="en-US" b="1" dirty="0" smtClean="0">
                <a:latin typeface="+mj-ea"/>
                <a:ea typeface="+mj-ea"/>
              </a:rPr>
              <a:t>（</a:t>
            </a:r>
            <a:r>
              <a:rPr lang="en-US" altLang="zh-CN" b="1" dirty="0" smtClean="0">
                <a:latin typeface="+mj-ea"/>
                <a:ea typeface="+mj-ea"/>
              </a:rPr>
              <a:t>Single Instruction stream Multiple Data stream</a:t>
            </a:r>
            <a:r>
              <a:rPr lang="zh-CN" altLang="en-US" b="1" dirty="0" smtClean="0">
                <a:latin typeface="+mj-ea"/>
                <a:ea typeface="+mj-ea"/>
              </a:rPr>
              <a:t>）</a:t>
            </a:r>
          </a:p>
          <a:p>
            <a:pPr lvl="2" eaLnBrk="1" hangingPunct="1"/>
            <a:r>
              <a:rPr lang="zh-CN" altLang="en-US" b="1" dirty="0" smtClean="0">
                <a:latin typeface="+mj-ea"/>
                <a:ea typeface="+mj-ea"/>
              </a:rPr>
              <a:t>多指令流单数据流</a:t>
            </a:r>
            <a:r>
              <a:rPr lang="en-US" altLang="zh-CN" b="1" dirty="0" smtClean="0">
                <a:solidFill>
                  <a:srgbClr val="6600FF"/>
                </a:solidFill>
                <a:latin typeface="+mj-ea"/>
                <a:ea typeface="+mj-ea"/>
              </a:rPr>
              <a:t>MISD</a:t>
            </a:r>
          </a:p>
          <a:p>
            <a:pPr lvl="2" eaLnBrk="1" hangingPunct="1">
              <a:buFont typeface="Wingdings" panose="05000000000000000000" pitchFamily="2" charset="2"/>
              <a:buNone/>
            </a:pPr>
            <a:r>
              <a:rPr lang="zh-CN" altLang="en-US" b="1" dirty="0" smtClean="0">
                <a:latin typeface="+mj-ea"/>
                <a:ea typeface="+mj-ea"/>
              </a:rPr>
              <a:t>（</a:t>
            </a:r>
            <a:r>
              <a:rPr lang="en-US" altLang="zh-CN" b="1" dirty="0" smtClean="0">
                <a:latin typeface="+mj-ea"/>
                <a:ea typeface="+mj-ea"/>
              </a:rPr>
              <a:t>Multiple Instruction stream Single Data stream</a:t>
            </a:r>
            <a:r>
              <a:rPr lang="zh-CN" altLang="en-US" b="1" dirty="0" smtClean="0">
                <a:latin typeface="+mj-ea"/>
                <a:ea typeface="+mj-ea"/>
              </a:rPr>
              <a:t>）</a:t>
            </a:r>
          </a:p>
          <a:p>
            <a:pPr lvl="2" eaLnBrk="1" hangingPunct="1"/>
            <a:r>
              <a:rPr lang="zh-CN" altLang="en-US" b="1" dirty="0" smtClean="0">
                <a:latin typeface="+mj-ea"/>
                <a:ea typeface="+mj-ea"/>
              </a:rPr>
              <a:t>多指令流多数据流</a:t>
            </a:r>
            <a:r>
              <a:rPr lang="en-US" altLang="zh-CN" b="1" dirty="0" smtClean="0">
                <a:solidFill>
                  <a:srgbClr val="6600FF"/>
                </a:solidFill>
                <a:latin typeface="+mj-ea"/>
                <a:ea typeface="+mj-ea"/>
              </a:rPr>
              <a:t>MIMD</a:t>
            </a:r>
          </a:p>
          <a:p>
            <a:pPr lvl="2" eaLnBrk="1" hangingPunct="1">
              <a:buFont typeface="Wingdings" panose="05000000000000000000" pitchFamily="2" charset="2"/>
              <a:buNone/>
            </a:pPr>
            <a:r>
              <a:rPr lang="zh-CN" altLang="en-US" b="1" dirty="0" smtClean="0">
                <a:latin typeface="+mj-ea"/>
                <a:ea typeface="+mj-ea"/>
              </a:rPr>
              <a:t>（</a:t>
            </a:r>
            <a:r>
              <a:rPr lang="en-US" altLang="zh-CN" b="1" dirty="0" smtClean="0">
                <a:latin typeface="+mj-ea"/>
                <a:ea typeface="+mj-ea"/>
              </a:rPr>
              <a:t>Multiple Instruction stream Multiple Data stream</a:t>
            </a:r>
            <a:r>
              <a:rPr lang="zh-CN" altLang="en-US" b="1" dirty="0" smtClean="0">
                <a:latin typeface="+mj-ea"/>
                <a:ea typeface="+mj-ea"/>
              </a:rPr>
              <a:t>） </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zh-CN" altLang="en-US" b="1" smtClean="0"/>
              <a:t>第３章  系统总线</a:t>
            </a:r>
          </a:p>
        </p:txBody>
      </p:sp>
      <p:sp>
        <p:nvSpPr>
          <p:cNvPr id="3075" name="Text Box 3"/>
          <p:cNvSpPr txBox="1">
            <a:spLocks noChangeArrowheads="1"/>
          </p:cNvSpPr>
          <p:nvPr/>
        </p:nvSpPr>
        <p:spPr bwMode="auto">
          <a:xfrm>
            <a:off x="2620963" y="1981200"/>
            <a:ext cx="36496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200">
                <a:latin typeface="Times New Roman" pitchFamily="18" charset="0"/>
              </a:rPr>
              <a:t>3.1 总线的基本概念</a:t>
            </a:r>
          </a:p>
        </p:txBody>
      </p:sp>
      <p:sp>
        <p:nvSpPr>
          <p:cNvPr id="3076" name="Text Box 4"/>
          <p:cNvSpPr txBox="1">
            <a:spLocks noChangeArrowheads="1"/>
          </p:cNvSpPr>
          <p:nvPr/>
        </p:nvSpPr>
        <p:spPr bwMode="auto">
          <a:xfrm>
            <a:off x="2620963" y="2819400"/>
            <a:ext cx="28336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200">
                <a:latin typeface="Times New Roman" pitchFamily="18" charset="0"/>
              </a:rPr>
              <a:t>3.2 总线的分类</a:t>
            </a:r>
          </a:p>
        </p:txBody>
      </p:sp>
      <p:sp>
        <p:nvSpPr>
          <p:cNvPr id="3077" name="Text Box 5"/>
          <p:cNvSpPr txBox="1">
            <a:spLocks noChangeArrowheads="1"/>
          </p:cNvSpPr>
          <p:nvPr/>
        </p:nvSpPr>
        <p:spPr bwMode="auto">
          <a:xfrm>
            <a:off x="2620963" y="3657600"/>
            <a:ext cx="44656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200">
                <a:latin typeface="Times New Roman" pitchFamily="18" charset="0"/>
              </a:rPr>
              <a:t>3.3 总线特性及性能指标</a:t>
            </a:r>
          </a:p>
        </p:txBody>
      </p:sp>
      <p:sp>
        <p:nvSpPr>
          <p:cNvPr id="3078" name="Text Box 6"/>
          <p:cNvSpPr txBox="1">
            <a:spLocks noChangeArrowheads="1"/>
          </p:cNvSpPr>
          <p:nvPr/>
        </p:nvSpPr>
        <p:spPr bwMode="auto">
          <a:xfrm>
            <a:off x="2620963" y="4495800"/>
            <a:ext cx="2425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200">
                <a:latin typeface="Times New Roman" pitchFamily="18" charset="0"/>
              </a:rPr>
              <a:t>3.4 总线结构</a:t>
            </a:r>
          </a:p>
        </p:txBody>
      </p:sp>
      <p:sp>
        <p:nvSpPr>
          <p:cNvPr id="3079" name="Text Box 7"/>
          <p:cNvSpPr txBox="1">
            <a:spLocks noChangeArrowheads="1"/>
          </p:cNvSpPr>
          <p:nvPr/>
        </p:nvSpPr>
        <p:spPr bwMode="auto">
          <a:xfrm>
            <a:off x="2620963" y="5334000"/>
            <a:ext cx="2425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200">
                <a:latin typeface="Times New Roman" pitchFamily="18" charset="0"/>
              </a:rPr>
              <a:t>3.5 总线控制</a:t>
            </a:r>
          </a:p>
        </p:txBody>
      </p:sp>
      <p:sp>
        <p:nvSpPr>
          <p:cNvPr id="3080" name="AutoShape 9">
            <a:hlinkClick r:id="rId3" action="ppaction://hlinksldjump" highlightClick="1"/>
          </p:cNvPr>
          <p:cNvSpPr>
            <a:spLocks noChangeArrowheads="1"/>
          </p:cNvSpPr>
          <p:nvPr/>
        </p:nvSpPr>
        <p:spPr bwMode="auto">
          <a:xfrm>
            <a:off x="8589963" y="6502400"/>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spcBef>
                <a:spcPct val="20000"/>
              </a:spcBef>
            </a:pPr>
            <a:endParaRPr lang="zh-CN" altLang="en-US"/>
          </a:p>
        </p:txBody>
      </p:sp>
    </p:spTree>
    <p:extLst>
      <p:ext uri="{BB962C8B-B14F-4D97-AF65-F5344CB8AC3E}">
        <p14:creationId xmlns:p14="http://schemas.microsoft.com/office/powerpoint/2010/main" val="21191938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990600" y="152400"/>
            <a:ext cx="7239000" cy="1143000"/>
          </a:xfrm>
        </p:spPr>
        <p:txBody>
          <a:bodyPr/>
          <a:lstStyle/>
          <a:p>
            <a:pPr eaLnBrk="1" hangingPunct="1"/>
            <a:r>
              <a:rPr lang="zh-CN" altLang="en-US" b="1" smtClean="0"/>
              <a:t>3.1  总线的基本概念</a:t>
            </a:r>
            <a:endParaRPr lang="en-US" altLang="zh-CN" b="1" smtClean="0"/>
          </a:p>
        </p:txBody>
      </p:sp>
      <p:sp>
        <p:nvSpPr>
          <p:cNvPr id="156675" name="Text Box 3"/>
          <p:cNvSpPr txBox="1">
            <a:spLocks noChangeArrowheads="1"/>
          </p:cNvSpPr>
          <p:nvPr/>
        </p:nvSpPr>
        <p:spPr bwMode="auto">
          <a:xfrm>
            <a:off x="593725" y="1163638"/>
            <a:ext cx="38560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200">
                <a:latin typeface="Times New Roman" pitchFamily="18" charset="0"/>
              </a:rPr>
              <a:t>一、为什么要用总线</a:t>
            </a:r>
          </a:p>
        </p:txBody>
      </p:sp>
      <p:sp>
        <p:nvSpPr>
          <p:cNvPr id="156676" name="Text Box 4"/>
          <p:cNvSpPr txBox="1">
            <a:spLocks noChangeArrowheads="1"/>
          </p:cNvSpPr>
          <p:nvPr/>
        </p:nvSpPr>
        <p:spPr bwMode="auto">
          <a:xfrm>
            <a:off x="593725" y="1905000"/>
            <a:ext cx="30400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200">
                <a:latin typeface="Times New Roman" pitchFamily="18" charset="0"/>
              </a:rPr>
              <a:t>二、什么是总线</a:t>
            </a:r>
          </a:p>
        </p:txBody>
      </p:sp>
      <p:sp>
        <p:nvSpPr>
          <p:cNvPr id="156677" name="Text Box 5"/>
          <p:cNvSpPr txBox="1">
            <a:spLocks noChangeArrowheads="1"/>
          </p:cNvSpPr>
          <p:nvPr/>
        </p:nvSpPr>
        <p:spPr bwMode="auto">
          <a:xfrm>
            <a:off x="593725" y="3962400"/>
            <a:ext cx="42640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200">
                <a:latin typeface="Times New Roman" pitchFamily="18" charset="0"/>
              </a:rPr>
              <a:t>三、总线上信息的传送</a:t>
            </a:r>
          </a:p>
        </p:txBody>
      </p:sp>
      <p:grpSp>
        <p:nvGrpSpPr>
          <p:cNvPr id="2" name="Group 6"/>
          <p:cNvGrpSpPr>
            <a:grpSpLocks/>
          </p:cNvGrpSpPr>
          <p:nvPr/>
        </p:nvGrpSpPr>
        <p:grpSpPr bwMode="auto">
          <a:xfrm>
            <a:off x="1392238" y="2643188"/>
            <a:ext cx="6761162" cy="1158875"/>
            <a:chOff x="877" y="1665"/>
            <a:chExt cx="4259" cy="730"/>
          </a:xfrm>
        </p:grpSpPr>
        <p:sp>
          <p:nvSpPr>
            <p:cNvPr id="4206" name="Text Box 7"/>
            <p:cNvSpPr txBox="1">
              <a:spLocks noChangeArrowheads="1"/>
            </p:cNvSpPr>
            <p:nvPr/>
          </p:nvSpPr>
          <p:spPr bwMode="auto">
            <a:xfrm>
              <a:off x="877" y="1665"/>
              <a:ext cx="425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800">
                  <a:latin typeface="Times New Roman" pitchFamily="18" charset="0"/>
                </a:rPr>
                <a:t>总线是连接各个部件的信息传输线，</a:t>
              </a:r>
            </a:p>
          </p:txBody>
        </p:sp>
        <p:sp>
          <p:nvSpPr>
            <p:cNvPr id="4207" name="Text Box 8"/>
            <p:cNvSpPr txBox="1">
              <a:spLocks noChangeArrowheads="1"/>
            </p:cNvSpPr>
            <p:nvPr/>
          </p:nvSpPr>
          <p:spPr bwMode="auto">
            <a:xfrm>
              <a:off x="893" y="2068"/>
              <a:ext cx="39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800">
                  <a:latin typeface="Times New Roman" pitchFamily="18" charset="0"/>
                </a:rPr>
                <a:t>是 </a:t>
              </a:r>
              <a:r>
                <a:rPr lang="zh-CN" altLang="en-US" sz="2800">
                  <a:solidFill>
                    <a:schemeClr val="folHlink"/>
                  </a:solidFill>
                  <a:latin typeface="Times New Roman" pitchFamily="18" charset="0"/>
                </a:rPr>
                <a:t>各个部件共享的传输介质</a:t>
              </a:r>
            </a:p>
          </p:txBody>
        </p:sp>
      </p:grpSp>
      <p:sp>
        <p:nvSpPr>
          <p:cNvPr id="156681" name="Line 9"/>
          <p:cNvSpPr>
            <a:spLocks noChangeShapeType="1"/>
          </p:cNvSpPr>
          <p:nvPr/>
        </p:nvSpPr>
        <p:spPr bwMode="auto">
          <a:xfrm>
            <a:off x="3505200" y="4876800"/>
            <a:ext cx="228600"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6682" name="Line 10"/>
          <p:cNvSpPr>
            <a:spLocks noChangeShapeType="1"/>
          </p:cNvSpPr>
          <p:nvPr/>
        </p:nvSpPr>
        <p:spPr bwMode="auto">
          <a:xfrm>
            <a:off x="3810000" y="4876800"/>
            <a:ext cx="228600"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6683" name="Line 11"/>
          <p:cNvSpPr>
            <a:spLocks noChangeShapeType="1"/>
          </p:cNvSpPr>
          <p:nvPr/>
        </p:nvSpPr>
        <p:spPr bwMode="auto">
          <a:xfrm>
            <a:off x="4114800" y="4876800"/>
            <a:ext cx="228600"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6684" name="Line 12"/>
          <p:cNvSpPr>
            <a:spLocks noChangeShapeType="1"/>
          </p:cNvSpPr>
          <p:nvPr/>
        </p:nvSpPr>
        <p:spPr bwMode="auto">
          <a:xfrm>
            <a:off x="4419600" y="4876800"/>
            <a:ext cx="228600"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6685" name="Line 13"/>
          <p:cNvSpPr>
            <a:spLocks noChangeShapeType="1"/>
          </p:cNvSpPr>
          <p:nvPr/>
        </p:nvSpPr>
        <p:spPr bwMode="auto">
          <a:xfrm>
            <a:off x="4724400" y="4876800"/>
            <a:ext cx="228600"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6686" name="Line 14"/>
          <p:cNvSpPr>
            <a:spLocks noChangeShapeType="1"/>
          </p:cNvSpPr>
          <p:nvPr/>
        </p:nvSpPr>
        <p:spPr bwMode="auto">
          <a:xfrm>
            <a:off x="5029200" y="4876800"/>
            <a:ext cx="228600"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6687" name="Line 15"/>
          <p:cNvSpPr>
            <a:spLocks noChangeShapeType="1"/>
          </p:cNvSpPr>
          <p:nvPr/>
        </p:nvSpPr>
        <p:spPr bwMode="auto">
          <a:xfrm>
            <a:off x="5334000" y="4876800"/>
            <a:ext cx="228600"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6688" name="Line 16"/>
          <p:cNvSpPr>
            <a:spLocks noChangeShapeType="1"/>
          </p:cNvSpPr>
          <p:nvPr/>
        </p:nvSpPr>
        <p:spPr bwMode="auto">
          <a:xfrm>
            <a:off x="5638800" y="4876800"/>
            <a:ext cx="228600"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6689" name="Line 17"/>
          <p:cNvSpPr>
            <a:spLocks noChangeShapeType="1"/>
          </p:cNvSpPr>
          <p:nvPr/>
        </p:nvSpPr>
        <p:spPr bwMode="auto">
          <a:xfrm>
            <a:off x="5943600" y="4876800"/>
            <a:ext cx="228600"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6690" name="Line 18"/>
          <p:cNvSpPr>
            <a:spLocks noChangeShapeType="1"/>
          </p:cNvSpPr>
          <p:nvPr/>
        </p:nvSpPr>
        <p:spPr bwMode="auto">
          <a:xfrm>
            <a:off x="6248400" y="4876800"/>
            <a:ext cx="228600"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6691" name="Text Box 19"/>
          <p:cNvSpPr txBox="1">
            <a:spLocks noChangeArrowheads="1"/>
          </p:cNvSpPr>
          <p:nvPr/>
        </p:nvSpPr>
        <p:spPr bwMode="auto">
          <a:xfrm>
            <a:off x="2076450" y="4662488"/>
            <a:ext cx="895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800">
                <a:latin typeface="Times New Roman" pitchFamily="18" charset="0"/>
              </a:rPr>
              <a:t>串行</a:t>
            </a:r>
          </a:p>
        </p:txBody>
      </p:sp>
      <p:grpSp>
        <p:nvGrpSpPr>
          <p:cNvPr id="3" name="Group 20"/>
          <p:cNvGrpSpPr>
            <a:grpSpLocks/>
          </p:cNvGrpSpPr>
          <p:nvPr/>
        </p:nvGrpSpPr>
        <p:grpSpPr bwMode="auto">
          <a:xfrm>
            <a:off x="3505200" y="5334000"/>
            <a:ext cx="228600" cy="990600"/>
            <a:chOff x="2016" y="1824"/>
            <a:chExt cx="144" cy="624"/>
          </a:xfrm>
        </p:grpSpPr>
        <p:sp>
          <p:nvSpPr>
            <p:cNvPr id="4198" name="Line 21"/>
            <p:cNvSpPr>
              <a:spLocks noChangeShapeType="1"/>
            </p:cNvSpPr>
            <p:nvPr/>
          </p:nvSpPr>
          <p:spPr bwMode="auto">
            <a:xfrm>
              <a:off x="2016" y="2358"/>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99" name="Line 22"/>
            <p:cNvSpPr>
              <a:spLocks noChangeShapeType="1"/>
            </p:cNvSpPr>
            <p:nvPr/>
          </p:nvSpPr>
          <p:spPr bwMode="auto">
            <a:xfrm>
              <a:off x="2016" y="2448"/>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200" name="Line 23"/>
            <p:cNvSpPr>
              <a:spLocks noChangeShapeType="1"/>
            </p:cNvSpPr>
            <p:nvPr/>
          </p:nvSpPr>
          <p:spPr bwMode="auto">
            <a:xfrm>
              <a:off x="2016" y="2269"/>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201" name="Line 24"/>
            <p:cNvSpPr>
              <a:spLocks noChangeShapeType="1"/>
            </p:cNvSpPr>
            <p:nvPr/>
          </p:nvSpPr>
          <p:spPr bwMode="auto">
            <a:xfrm>
              <a:off x="2016" y="2180"/>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202" name="Line 25"/>
            <p:cNvSpPr>
              <a:spLocks noChangeShapeType="1"/>
            </p:cNvSpPr>
            <p:nvPr/>
          </p:nvSpPr>
          <p:spPr bwMode="auto">
            <a:xfrm>
              <a:off x="2016" y="2002"/>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203" name="Line 26"/>
            <p:cNvSpPr>
              <a:spLocks noChangeShapeType="1"/>
            </p:cNvSpPr>
            <p:nvPr/>
          </p:nvSpPr>
          <p:spPr bwMode="auto">
            <a:xfrm>
              <a:off x="2016" y="2091"/>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204" name="Line 27"/>
            <p:cNvSpPr>
              <a:spLocks noChangeShapeType="1"/>
            </p:cNvSpPr>
            <p:nvPr/>
          </p:nvSpPr>
          <p:spPr bwMode="auto">
            <a:xfrm>
              <a:off x="2016" y="1913"/>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205" name="Line 28"/>
            <p:cNvSpPr>
              <a:spLocks noChangeShapeType="1"/>
            </p:cNvSpPr>
            <p:nvPr/>
          </p:nvSpPr>
          <p:spPr bwMode="auto">
            <a:xfrm>
              <a:off x="2016" y="1824"/>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 name="Group 29"/>
          <p:cNvGrpSpPr>
            <a:grpSpLocks/>
          </p:cNvGrpSpPr>
          <p:nvPr/>
        </p:nvGrpSpPr>
        <p:grpSpPr bwMode="auto">
          <a:xfrm>
            <a:off x="3810000" y="5334000"/>
            <a:ext cx="228600" cy="990600"/>
            <a:chOff x="2016" y="1824"/>
            <a:chExt cx="144" cy="624"/>
          </a:xfrm>
        </p:grpSpPr>
        <p:sp>
          <p:nvSpPr>
            <p:cNvPr id="4190" name="Line 30"/>
            <p:cNvSpPr>
              <a:spLocks noChangeShapeType="1"/>
            </p:cNvSpPr>
            <p:nvPr/>
          </p:nvSpPr>
          <p:spPr bwMode="auto">
            <a:xfrm>
              <a:off x="2016" y="2358"/>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91" name="Line 31"/>
            <p:cNvSpPr>
              <a:spLocks noChangeShapeType="1"/>
            </p:cNvSpPr>
            <p:nvPr/>
          </p:nvSpPr>
          <p:spPr bwMode="auto">
            <a:xfrm>
              <a:off x="2016" y="2448"/>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92" name="Line 32"/>
            <p:cNvSpPr>
              <a:spLocks noChangeShapeType="1"/>
            </p:cNvSpPr>
            <p:nvPr/>
          </p:nvSpPr>
          <p:spPr bwMode="auto">
            <a:xfrm>
              <a:off x="2016" y="2269"/>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93" name="Line 33"/>
            <p:cNvSpPr>
              <a:spLocks noChangeShapeType="1"/>
            </p:cNvSpPr>
            <p:nvPr/>
          </p:nvSpPr>
          <p:spPr bwMode="auto">
            <a:xfrm>
              <a:off x="2016" y="2180"/>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94" name="Line 34"/>
            <p:cNvSpPr>
              <a:spLocks noChangeShapeType="1"/>
            </p:cNvSpPr>
            <p:nvPr/>
          </p:nvSpPr>
          <p:spPr bwMode="auto">
            <a:xfrm>
              <a:off x="2016" y="2002"/>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95" name="Line 35"/>
            <p:cNvSpPr>
              <a:spLocks noChangeShapeType="1"/>
            </p:cNvSpPr>
            <p:nvPr/>
          </p:nvSpPr>
          <p:spPr bwMode="auto">
            <a:xfrm>
              <a:off x="2016" y="2091"/>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96" name="Line 36"/>
            <p:cNvSpPr>
              <a:spLocks noChangeShapeType="1"/>
            </p:cNvSpPr>
            <p:nvPr/>
          </p:nvSpPr>
          <p:spPr bwMode="auto">
            <a:xfrm>
              <a:off x="2016" y="1913"/>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97" name="Line 37"/>
            <p:cNvSpPr>
              <a:spLocks noChangeShapeType="1"/>
            </p:cNvSpPr>
            <p:nvPr/>
          </p:nvSpPr>
          <p:spPr bwMode="auto">
            <a:xfrm>
              <a:off x="2016" y="1824"/>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 name="Group 38"/>
          <p:cNvGrpSpPr>
            <a:grpSpLocks/>
          </p:cNvGrpSpPr>
          <p:nvPr/>
        </p:nvGrpSpPr>
        <p:grpSpPr bwMode="auto">
          <a:xfrm>
            <a:off x="4114800" y="5334000"/>
            <a:ext cx="228600" cy="990600"/>
            <a:chOff x="2016" y="1824"/>
            <a:chExt cx="144" cy="624"/>
          </a:xfrm>
        </p:grpSpPr>
        <p:sp>
          <p:nvSpPr>
            <p:cNvPr id="4182" name="Line 39"/>
            <p:cNvSpPr>
              <a:spLocks noChangeShapeType="1"/>
            </p:cNvSpPr>
            <p:nvPr/>
          </p:nvSpPr>
          <p:spPr bwMode="auto">
            <a:xfrm>
              <a:off x="2016" y="2358"/>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83" name="Line 40"/>
            <p:cNvSpPr>
              <a:spLocks noChangeShapeType="1"/>
            </p:cNvSpPr>
            <p:nvPr/>
          </p:nvSpPr>
          <p:spPr bwMode="auto">
            <a:xfrm>
              <a:off x="2016" y="2448"/>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84" name="Line 41"/>
            <p:cNvSpPr>
              <a:spLocks noChangeShapeType="1"/>
            </p:cNvSpPr>
            <p:nvPr/>
          </p:nvSpPr>
          <p:spPr bwMode="auto">
            <a:xfrm>
              <a:off x="2016" y="2269"/>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85" name="Line 42"/>
            <p:cNvSpPr>
              <a:spLocks noChangeShapeType="1"/>
            </p:cNvSpPr>
            <p:nvPr/>
          </p:nvSpPr>
          <p:spPr bwMode="auto">
            <a:xfrm>
              <a:off x="2016" y="2180"/>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86" name="Line 43"/>
            <p:cNvSpPr>
              <a:spLocks noChangeShapeType="1"/>
            </p:cNvSpPr>
            <p:nvPr/>
          </p:nvSpPr>
          <p:spPr bwMode="auto">
            <a:xfrm>
              <a:off x="2016" y="2002"/>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87" name="Line 44"/>
            <p:cNvSpPr>
              <a:spLocks noChangeShapeType="1"/>
            </p:cNvSpPr>
            <p:nvPr/>
          </p:nvSpPr>
          <p:spPr bwMode="auto">
            <a:xfrm>
              <a:off x="2016" y="2091"/>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88" name="Line 45"/>
            <p:cNvSpPr>
              <a:spLocks noChangeShapeType="1"/>
            </p:cNvSpPr>
            <p:nvPr/>
          </p:nvSpPr>
          <p:spPr bwMode="auto">
            <a:xfrm>
              <a:off x="2016" y="1913"/>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89" name="Line 46"/>
            <p:cNvSpPr>
              <a:spLocks noChangeShapeType="1"/>
            </p:cNvSpPr>
            <p:nvPr/>
          </p:nvSpPr>
          <p:spPr bwMode="auto">
            <a:xfrm>
              <a:off x="2016" y="1824"/>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 name="Group 47"/>
          <p:cNvGrpSpPr>
            <a:grpSpLocks/>
          </p:cNvGrpSpPr>
          <p:nvPr/>
        </p:nvGrpSpPr>
        <p:grpSpPr bwMode="auto">
          <a:xfrm>
            <a:off x="4419600" y="5334000"/>
            <a:ext cx="228600" cy="990600"/>
            <a:chOff x="2016" y="1824"/>
            <a:chExt cx="144" cy="624"/>
          </a:xfrm>
        </p:grpSpPr>
        <p:sp>
          <p:nvSpPr>
            <p:cNvPr id="4174" name="Line 48"/>
            <p:cNvSpPr>
              <a:spLocks noChangeShapeType="1"/>
            </p:cNvSpPr>
            <p:nvPr/>
          </p:nvSpPr>
          <p:spPr bwMode="auto">
            <a:xfrm>
              <a:off x="2016" y="2358"/>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75" name="Line 49"/>
            <p:cNvSpPr>
              <a:spLocks noChangeShapeType="1"/>
            </p:cNvSpPr>
            <p:nvPr/>
          </p:nvSpPr>
          <p:spPr bwMode="auto">
            <a:xfrm>
              <a:off x="2016" y="2448"/>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76" name="Line 50"/>
            <p:cNvSpPr>
              <a:spLocks noChangeShapeType="1"/>
            </p:cNvSpPr>
            <p:nvPr/>
          </p:nvSpPr>
          <p:spPr bwMode="auto">
            <a:xfrm>
              <a:off x="2016" y="2269"/>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77" name="Line 51"/>
            <p:cNvSpPr>
              <a:spLocks noChangeShapeType="1"/>
            </p:cNvSpPr>
            <p:nvPr/>
          </p:nvSpPr>
          <p:spPr bwMode="auto">
            <a:xfrm>
              <a:off x="2016" y="2180"/>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78" name="Line 52"/>
            <p:cNvSpPr>
              <a:spLocks noChangeShapeType="1"/>
            </p:cNvSpPr>
            <p:nvPr/>
          </p:nvSpPr>
          <p:spPr bwMode="auto">
            <a:xfrm>
              <a:off x="2016" y="2002"/>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79" name="Line 53"/>
            <p:cNvSpPr>
              <a:spLocks noChangeShapeType="1"/>
            </p:cNvSpPr>
            <p:nvPr/>
          </p:nvSpPr>
          <p:spPr bwMode="auto">
            <a:xfrm>
              <a:off x="2016" y="2091"/>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80" name="Line 54"/>
            <p:cNvSpPr>
              <a:spLocks noChangeShapeType="1"/>
            </p:cNvSpPr>
            <p:nvPr/>
          </p:nvSpPr>
          <p:spPr bwMode="auto">
            <a:xfrm>
              <a:off x="2016" y="1913"/>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81" name="Line 55"/>
            <p:cNvSpPr>
              <a:spLocks noChangeShapeType="1"/>
            </p:cNvSpPr>
            <p:nvPr/>
          </p:nvSpPr>
          <p:spPr bwMode="auto">
            <a:xfrm>
              <a:off x="2016" y="1824"/>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7" name="Group 56"/>
          <p:cNvGrpSpPr>
            <a:grpSpLocks/>
          </p:cNvGrpSpPr>
          <p:nvPr/>
        </p:nvGrpSpPr>
        <p:grpSpPr bwMode="auto">
          <a:xfrm>
            <a:off x="4724400" y="5334000"/>
            <a:ext cx="228600" cy="990600"/>
            <a:chOff x="2016" y="1824"/>
            <a:chExt cx="144" cy="624"/>
          </a:xfrm>
        </p:grpSpPr>
        <p:sp>
          <p:nvSpPr>
            <p:cNvPr id="4166" name="Line 57"/>
            <p:cNvSpPr>
              <a:spLocks noChangeShapeType="1"/>
            </p:cNvSpPr>
            <p:nvPr/>
          </p:nvSpPr>
          <p:spPr bwMode="auto">
            <a:xfrm>
              <a:off x="2016" y="2358"/>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67" name="Line 58"/>
            <p:cNvSpPr>
              <a:spLocks noChangeShapeType="1"/>
            </p:cNvSpPr>
            <p:nvPr/>
          </p:nvSpPr>
          <p:spPr bwMode="auto">
            <a:xfrm>
              <a:off x="2016" y="2448"/>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68" name="Line 59"/>
            <p:cNvSpPr>
              <a:spLocks noChangeShapeType="1"/>
            </p:cNvSpPr>
            <p:nvPr/>
          </p:nvSpPr>
          <p:spPr bwMode="auto">
            <a:xfrm>
              <a:off x="2016" y="2269"/>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69" name="Line 60"/>
            <p:cNvSpPr>
              <a:spLocks noChangeShapeType="1"/>
            </p:cNvSpPr>
            <p:nvPr/>
          </p:nvSpPr>
          <p:spPr bwMode="auto">
            <a:xfrm>
              <a:off x="2016" y="2180"/>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70" name="Line 61"/>
            <p:cNvSpPr>
              <a:spLocks noChangeShapeType="1"/>
            </p:cNvSpPr>
            <p:nvPr/>
          </p:nvSpPr>
          <p:spPr bwMode="auto">
            <a:xfrm>
              <a:off x="2016" y="2002"/>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71" name="Line 62"/>
            <p:cNvSpPr>
              <a:spLocks noChangeShapeType="1"/>
            </p:cNvSpPr>
            <p:nvPr/>
          </p:nvSpPr>
          <p:spPr bwMode="auto">
            <a:xfrm>
              <a:off x="2016" y="2091"/>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72" name="Line 63"/>
            <p:cNvSpPr>
              <a:spLocks noChangeShapeType="1"/>
            </p:cNvSpPr>
            <p:nvPr/>
          </p:nvSpPr>
          <p:spPr bwMode="auto">
            <a:xfrm>
              <a:off x="2016" y="1913"/>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73" name="Line 64"/>
            <p:cNvSpPr>
              <a:spLocks noChangeShapeType="1"/>
            </p:cNvSpPr>
            <p:nvPr/>
          </p:nvSpPr>
          <p:spPr bwMode="auto">
            <a:xfrm>
              <a:off x="2016" y="1824"/>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8" name="Group 65"/>
          <p:cNvGrpSpPr>
            <a:grpSpLocks/>
          </p:cNvGrpSpPr>
          <p:nvPr/>
        </p:nvGrpSpPr>
        <p:grpSpPr bwMode="auto">
          <a:xfrm>
            <a:off x="5029200" y="5334000"/>
            <a:ext cx="228600" cy="990600"/>
            <a:chOff x="2016" y="1824"/>
            <a:chExt cx="144" cy="624"/>
          </a:xfrm>
        </p:grpSpPr>
        <p:sp>
          <p:nvSpPr>
            <p:cNvPr id="4158" name="Line 66"/>
            <p:cNvSpPr>
              <a:spLocks noChangeShapeType="1"/>
            </p:cNvSpPr>
            <p:nvPr/>
          </p:nvSpPr>
          <p:spPr bwMode="auto">
            <a:xfrm>
              <a:off x="2016" y="2358"/>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59" name="Line 67"/>
            <p:cNvSpPr>
              <a:spLocks noChangeShapeType="1"/>
            </p:cNvSpPr>
            <p:nvPr/>
          </p:nvSpPr>
          <p:spPr bwMode="auto">
            <a:xfrm>
              <a:off x="2016" y="2448"/>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60" name="Line 68"/>
            <p:cNvSpPr>
              <a:spLocks noChangeShapeType="1"/>
            </p:cNvSpPr>
            <p:nvPr/>
          </p:nvSpPr>
          <p:spPr bwMode="auto">
            <a:xfrm>
              <a:off x="2016" y="2269"/>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61" name="Line 69"/>
            <p:cNvSpPr>
              <a:spLocks noChangeShapeType="1"/>
            </p:cNvSpPr>
            <p:nvPr/>
          </p:nvSpPr>
          <p:spPr bwMode="auto">
            <a:xfrm>
              <a:off x="2016" y="2180"/>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62" name="Line 70"/>
            <p:cNvSpPr>
              <a:spLocks noChangeShapeType="1"/>
            </p:cNvSpPr>
            <p:nvPr/>
          </p:nvSpPr>
          <p:spPr bwMode="auto">
            <a:xfrm>
              <a:off x="2016" y="2002"/>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63" name="Line 71"/>
            <p:cNvSpPr>
              <a:spLocks noChangeShapeType="1"/>
            </p:cNvSpPr>
            <p:nvPr/>
          </p:nvSpPr>
          <p:spPr bwMode="auto">
            <a:xfrm>
              <a:off x="2016" y="2091"/>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64" name="Line 72"/>
            <p:cNvSpPr>
              <a:spLocks noChangeShapeType="1"/>
            </p:cNvSpPr>
            <p:nvPr/>
          </p:nvSpPr>
          <p:spPr bwMode="auto">
            <a:xfrm>
              <a:off x="2016" y="1913"/>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65" name="Line 73"/>
            <p:cNvSpPr>
              <a:spLocks noChangeShapeType="1"/>
            </p:cNvSpPr>
            <p:nvPr/>
          </p:nvSpPr>
          <p:spPr bwMode="auto">
            <a:xfrm>
              <a:off x="2016" y="1824"/>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9" name="Group 74"/>
          <p:cNvGrpSpPr>
            <a:grpSpLocks/>
          </p:cNvGrpSpPr>
          <p:nvPr/>
        </p:nvGrpSpPr>
        <p:grpSpPr bwMode="auto">
          <a:xfrm>
            <a:off x="5334000" y="5334000"/>
            <a:ext cx="228600" cy="990600"/>
            <a:chOff x="2016" y="1824"/>
            <a:chExt cx="144" cy="624"/>
          </a:xfrm>
        </p:grpSpPr>
        <p:sp>
          <p:nvSpPr>
            <p:cNvPr id="4150" name="Line 75"/>
            <p:cNvSpPr>
              <a:spLocks noChangeShapeType="1"/>
            </p:cNvSpPr>
            <p:nvPr/>
          </p:nvSpPr>
          <p:spPr bwMode="auto">
            <a:xfrm>
              <a:off x="2016" y="2358"/>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51" name="Line 76"/>
            <p:cNvSpPr>
              <a:spLocks noChangeShapeType="1"/>
            </p:cNvSpPr>
            <p:nvPr/>
          </p:nvSpPr>
          <p:spPr bwMode="auto">
            <a:xfrm>
              <a:off x="2016" y="2448"/>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52" name="Line 77"/>
            <p:cNvSpPr>
              <a:spLocks noChangeShapeType="1"/>
            </p:cNvSpPr>
            <p:nvPr/>
          </p:nvSpPr>
          <p:spPr bwMode="auto">
            <a:xfrm>
              <a:off x="2016" y="2269"/>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53" name="Line 78"/>
            <p:cNvSpPr>
              <a:spLocks noChangeShapeType="1"/>
            </p:cNvSpPr>
            <p:nvPr/>
          </p:nvSpPr>
          <p:spPr bwMode="auto">
            <a:xfrm>
              <a:off x="2016" y="2180"/>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54" name="Line 79"/>
            <p:cNvSpPr>
              <a:spLocks noChangeShapeType="1"/>
            </p:cNvSpPr>
            <p:nvPr/>
          </p:nvSpPr>
          <p:spPr bwMode="auto">
            <a:xfrm>
              <a:off x="2016" y="2002"/>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55" name="Line 80"/>
            <p:cNvSpPr>
              <a:spLocks noChangeShapeType="1"/>
            </p:cNvSpPr>
            <p:nvPr/>
          </p:nvSpPr>
          <p:spPr bwMode="auto">
            <a:xfrm>
              <a:off x="2016" y="2091"/>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56" name="Line 81"/>
            <p:cNvSpPr>
              <a:spLocks noChangeShapeType="1"/>
            </p:cNvSpPr>
            <p:nvPr/>
          </p:nvSpPr>
          <p:spPr bwMode="auto">
            <a:xfrm>
              <a:off x="2016" y="1913"/>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57" name="Line 82"/>
            <p:cNvSpPr>
              <a:spLocks noChangeShapeType="1"/>
            </p:cNvSpPr>
            <p:nvPr/>
          </p:nvSpPr>
          <p:spPr bwMode="auto">
            <a:xfrm>
              <a:off x="2016" y="1824"/>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0" name="Group 83"/>
          <p:cNvGrpSpPr>
            <a:grpSpLocks/>
          </p:cNvGrpSpPr>
          <p:nvPr/>
        </p:nvGrpSpPr>
        <p:grpSpPr bwMode="auto">
          <a:xfrm>
            <a:off x="5638800" y="5334000"/>
            <a:ext cx="228600" cy="990600"/>
            <a:chOff x="2016" y="1824"/>
            <a:chExt cx="144" cy="624"/>
          </a:xfrm>
        </p:grpSpPr>
        <p:sp>
          <p:nvSpPr>
            <p:cNvPr id="4142" name="Line 84"/>
            <p:cNvSpPr>
              <a:spLocks noChangeShapeType="1"/>
            </p:cNvSpPr>
            <p:nvPr/>
          </p:nvSpPr>
          <p:spPr bwMode="auto">
            <a:xfrm>
              <a:off x="2016" y="2358"/>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43" name="Line 85"/>
            <p:cNvSpPr>
              <a:spLocks noChangeShapeType="1"/>
            </p:cNvSpPr>
            <p:nvPr/>
          </p:nvSpPr>
          <p:spPr bwMode="auto">
            <a:xfrm>
              <a:off x="2016" y="2448"/>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44" name="Line 86"/>
            <p:cNvSpPr>
              <a:spLocks noChangeShapeType="1"/>
            </p:cNvSpPr>
            <p:nvPr/>
          </p:nvSpPr>
          <p:spPr bwMode="auto">
            <a:xfrm>
              <a:off x="2016" y="2269"/>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45" name="Line 87"/>
            <p:cNvSpPr>
              <a:spLocks noChangeShapeType="1"/>
            </p:cNvSpPr>
            <p:nvPr/>
          </p:nvSpPr>
          <p:spPr bwMode="auto">
            <a:xfrm>
              <a:off x="2016" y="2180"/>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46" name="Line 88"/>
            <p:cNvSpPr>
              <a:spLocks noChangeShapeType="1"/>
            </p:cNvSpPr>
            <p:nvPr/>
          </p:nvSpPr>
          <p:spPr bwMode="auto">
            <a:xfrm>
              <a:off x="2016" y="2002"/>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47" name="Line 89"/>
            <p:cNvSpPr>
              <a:spLocks noChangeShapeType="1"/>
            </p:cNvSpPr>
            <p:nvPr/>
          </p:nvSpPr>
          <p:spPr bwMode="auto">
            <a:xfrm>
              <a:off x="2016" y="2091"/>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48" name="Line 90"/>
            <p:cNvSpPr>
              <a:spLocks noChangeShapeType="1"/>
            </p:cNvSpPr>
            <p:nvPr/>
          </p:nvSpPr>
          <p:spPr bwMode="auto">
            <a:xfrm>
              <a:off x="2016" y="1913"/>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49" name="Line 91"/>
            <p:cNvSpPr>
              <a:spLocks noChangeShapeType="1"/>
            </p:cNvSpPr>
            <p:nvPr/>
          </p:nvSpPr>
          <p:spPr bwMode="auto">
            <a:xfrm>
              <a:off x="2016" y="1824"/>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1" name="Group 92"/>
          <p:cNvGrpSpPr>
            <a:grpSpLocks/>
          </p:cNvGrpSpPr>
          <p:nvPr/>
        </p:nvGrpSpPr>
        <p:grpSpPr bwMode="auto">
          <a:xfrm>
            <a:off x="5943600" y="5334000"/>
            <a:ext cx="228600" cy="990600"/>
            <a:chOff x="2016" y="1824"/>
            <a:chExt cx="144" cy="624"/>
          </a:xfrm>
        </p:grpSpPr>
        <p:sp>
          <p:nvSpPr>
            <p:cNvPr id="4134" name="Line 93"/>
            <p:cNvSpPr>
              <a:spLocks noChangeShapeType="1"/>
            </p:cNvSpPr>
            <p:nvPr/>
          </p:nvSpPr>
          <p:spPr bwMode="auto">
            <a:xfrm>
              <a:off x="2016" y="2358"/>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35" name="Line 94"/>
            <p:cNvSpPr>
              <a:spLocks noChangeShapeType="1"/>
            </p:cNvSpPr>
            <p:nvPr/>
          </p:nvSpPr>
          <p:spPr bwMode="auto">
            <a:xfrm>
              <a:off x="2016" y="2448"/>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36" name="Line 95"/>
            <p:cNvSpPr>
              <a:spLocks noChangeShapeType="1"/>
            </p:cNvSpPr>
            <p:nvPr/>
          </p:nvSpPr>
          <p:spPr bwMode="auto">
            <a:xfrm>
              <a:off x="2016" y="2269"/>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37" name="Line 96"/>
            <p:cNvSpPr>
              <a:spLocks noChangeShapeType="1"/>
            </p:cNvSpPr>
            <p:nvPr/>
          </p:nvSpPr>
          <p:spPr bwMode="auto">
            <a:xfrm>
              <a:off x="2016" y="2180"/>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38" name="Line 97"/>
            <p:cNvSpPr>
              <a:spLocks noChangeShapeType="1"/>
            </p:cNvSpPr>
            <p:nvPr/>
          </p:nvSpPr>
          <p:spPr bwMode="auto">
            <a:xfrm>
              <a:off x="2016" y="2002"/>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39" name="Line 98"/>
            <p:cNvSpPr>
              <a:spLocks noChangeShapeType="1"/>
            </p:cNvSpPr>
            <p:nvPr/>
          </p:nvSpPr>
          <p:spPr bwMode="auto">
            <a:xfrm>
              <a:off x="2016" y="2091"/>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40" name="Line 99"/>
            <p:cNvSpPr>
              <a:spLocks noChangeShapeType="1"/>
            </p:cNvSpPr>
            <p:nvPr/>
          </p:nvSpPr>
          <p:spPr bwMode="auto">
            <a:xfrm>
              <a:off x="2016" y="1913"/>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41" name="Line 100"/>
            <p:cNvSpPr>
              <a:spLocks noChangeShapeType="1"/>
            </p:cNvSpPr>
            <p:nvPr/>
          </p:nvSpPr>
          <p:spPr bwMode="auto">
            <a:xfrm>
              <a:off x="2016" y="1824"/>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2" name="Group 101"/>
          <p:cNvGrpSpPr>
            <a:grpSpLocks/>
          </p:cNvGrpSpPr>
          <p:nvPr/>
        </p:nvGrpSpPr>
        <p:grpSpPr bwMode="auto">
          <a:xfrm>
            <a:off x="6248400" y="5334000"/>
            <a:ext cx="228600" cy="990600"/>
            <a:chOff x="2016" y="1824"/>
            <a:chExt cx="144" cy="624"/>
          </a:xfrm>
        </p:grpSpPr>
        <p:sp>
          <p:nvSpPr>
            <p:cNvPr id="4126" name="Line 102"/>
            <p:cNvSpPr>
              <a:spLocks noChangeShapeType="1"/>
            </p:cNvSpPr>
            <p:nvPr/>
          </p:nvSpPr>
          <p:spPr bwMode="auto">
            <a:xfrm>
              <a:off x="2016" y="2358"/>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27" name="Line 103"/>
            <p:cNvSpPr>
              <a:spLocks noChangeShapeType="1"/>
            </p:cNvSpPr>
            <p:nvPr/>
          </p:nvSpPr>
          <p:spPr bwMode="auto">
            <a:xfrm>
              <a:off x="2016" y="2448"/>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28" name="Line 104"/>
            <p:cNvSpPr>
              <a:spLocks noChangeShapeType="1"/>
            </p:cNvSpPr>
            <p:nvPr/>
          </p:nvSpPr>
          <p:spPr bwMode="auto">
            <a:xfrm>
              <a:off x="2016" y="2269"/>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29" name="Line 105"/>
            <p:cNvSpPr>
              <a:spLocks noChangeShapeType="1"/>
            </p:cNvSpPr>
            <p:nvPr/>
          </p:nvSpPr>
          <p:spPr bwMode="auto">
            <a:xfrm>
              <a:off x="2016" y="2180"/>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30" name="Line 106"/>
            <p:cNvSpPr>
              <a:spLocks noChangeShapeType="1"/>
            </p:cNvSpPr>
            <p:nvPr/>
          </p:nvSpPr>
          <p:spPr bwMode="auto">
            <a:xfrm>
              <a:off x="2016" y="2002"/>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31" name="Line 107"/>
            <p:cNvSpPr>
              <a:spLocks noChangeShapeType="1"/>
            </p:cNvSpPr>
            <p:nvPr/>
          </p:nvSpPr>
          <p:spPr bwMode="auto">
            <a:xfrm>
              <a:off x="2016" y="2091"/>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32" name="Line 108"/>
            <p:cNvSpPr>
              <a:spLocks noChangeShapeType="1"/>
            </p:cNvSpPr>
            <p:nvPr/>
          </p:nvSpPr>
          <p:spPr bwMode="auto">
            <a:xfrm>
              <a:off x="2016" y="1913"/>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33" name="Line 109"/>
            <p:cNvSpPr>
              <a:spLocks noChangeShapeType="1"/>
            </p:cNvSpPr>
            <p:nvPr/>
          </p:nvSpPr>
          <p:spPr bwMode="auto">
            <a:xfrm>
              <a:off x="2016" y="1824"/>
              <a:ext cx="144"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56782" name="Text Box 110"/>
          <p:cNvSpPr txBox="1">
            <a:spLocks noChangeArrowheads="1"/>
          </p:cNvSpPr>
          <p:nvPr/>
        </p:nvSpPr>
        <p:spPr bwMode="auto">
          <a:xfrm>
            <a:off x="2076450" y="5653088"/>
            <a:ext cx="895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800">
                <a:latin typeface="Times New Roman" pitchFamily="18" charset="0"/>
              </a:rPr>
              <a:t>并行</a:t>
            </a:r>
          </a:p>
        </p:txBody>
      </p:sp>
      <p:sp>
        <p:nvSpPr>
          <p:cNvPr id="4125" name="AutoShape 112">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spcBef>
                <a:spcPct val="20000"/>
              </a:spcBef>
            </a:pPr>
            <a:endParaRPr lang="zh-CN" altLang="en-US"/>
          </a:p>
        </p:txBody>
      </p:sp>
    </p:spTree>
    <p:extLst>
      <p:ext uri="{BB962C8B-B14F-4D97-AF65-F5344CB8AC3E}">
        <p14:creationId xmlns:p14="http://schemas.microsoft.com/office/powerpoint/2010/main" val="24441378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6675"/>
                                        </p:tgtEl>
                                        <p:attrNameLst>
                                          <p:attrName>style.visibility</p:attrName>
                                        </p:attrNameLst>
                                      </p:cBhvr>
                                      <p:to>
                                        <p:strVal val="visible"/>
                                      </p:to>
                                    </p:set>
                                    <p:animEffect transition="in" filter="blinds(horizontal)">
                                      <p:cBhvr>
                                        <p:cTn id="7" dur="500"/>
                                        <p:tgtEl>
                                          <p:spTgt spid="1566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6676"/>
                                        </p:tgtEl>
                                        <p:attrNameLst>
                                          <p:attrName>style.visibility</p:attrName>
                                        </p:attrNameLst>
                                      </p:cBhvr>
                                      <p:to>
                                        <p:strVal val="visible"/>
                                      </p:to>
                                    </p:set>
                                    <p:animEffect transition="in" filter="blinds(horizontal)">
                                      <p:cBhvr>
                                        <p:cTn id="12" dur="500"/>
                                        <p:tgtEl>
                                          <p:spTgt spid="1566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6677"/>
                                        </p:tgtEl>
                                        <p:attrNameLst>
                                          <p:attrName>style.visibility</p:attrName>
                                        </p:attrNameLst>
                                      </p:cBhvr>
                                      <p:to>
                                        <p:strVal val="visible"/>
                                      </p:to>
                                    </p:set>
                                    <p:animEffect transition="in" filter="blinds(horizontal)">
                                      <p:cBhvr>
                                        <p:cTn id="22" dur="500"/>
                                        <p:tgtEl>
                                          <p:spTgt spid="1566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6691"/>
                                        </p:tgtEl>
                                        <p:attrNameLst>
                                          <p:attrName>style.visibility</p:attrName>
                                        </p:attrNameLst>
                                      </p:cBhvr>
                                      <p:to>
                                        <p:strVal val="visible"/>
                                      </p:to>
                                    </p:set>
                                    <p:animEffect transition="in" filter="blinds(horizontal)">
                                      <p:cBhvr>
                                        <p:cTn id="27" dur="500"/>
                                        <p:tgtEl>
                                          <p:spTgt spid="15669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156681"/>
                                        </p:tgtEl>
                                        <p:attrNameLst>
                                          <p:attrName>style.visibility</p:attrName>
                                        </p:attrNameLst>
                                      </p:cBhvr>
                                      <p:to>
                                        <p:strVal val="visible"/>
                                      </p:to>
                                    </p:set>
                                    <p:animEffect transition="in" filter="slide(fromLeft)">
                                      <p:cBhvr>
                                        <p:cTn id="32" dur="500"/>
                                        <p:tgtEl>
                                          <p:spTgt spid="156681"/>
                                        </p:tgtEl>
                                      </p:cBhvr>
                                    </p:animEffect>
                                  </p:childTnLst>
                                </p:cTn>
                              </p:par>
                            </p:childTnLst>
                          </p:cTn>
                        </p:par>
                        <p:par>
                          <p:cTn id="33" fill="hold" nodeType="afterGroup">
                            <p:stCondLst>
                              <p:cond delay="500"/>
                            </p:stCondLst>
                            <p:childTnLst>
                              <p:par>
                                <p:cTn id="34" presetID="12" presetClass="entr" presetSubtype="8" fill="hold" grpId="0" nodeType="afterEffect">
                                  <p:stCondLst>
                                    <p:cond delay="0"/>
                                  </p:stCondLst>
                                  <p:childTnLst>
                                    <p:set>
                                      <p:cBhvr>
                                        <p:cTn id="35" dur="1" fill="hold">
                                          <p:stCondLst>
                                            <p:cond delay="0"/>
                                          </p:stCondLst>
                                        </p:cTn>
                                        <p:tgtEl>
                                          <p:spTgt spid="156682"/>
                                        </p:tgtEl>
                                        <p:attrNameLst>
                                          <p:attrName>style.visibility</p:attrName>
                                        </p:attrNameLst>
                                      </p:cBhvr>
                                      <p:to>
                                        <p:strVal val="visible"/>
                                      </p:to>
                                    </p:set>
                                    <p:animEffect transition="in" filter="slide(fromLeft)">
                                      <p:cBhvr>
                                        <p:cTn id="36" dur="500"/>
                                        <p:tgtEl>
                                          <p:spTgt spid="156682"/>
                                        </p:tgtEl>
                                      </p:cBhvr>
                                    </p:animEffect>
                                  </p:childTnLst>
                                </p:cTn>
                              </p:par>
                            </p:childTnLst>
                          </p:cTn>
                        </p:par>
                        <p:par>
                          <p:cTn id="37" fill="hold" nodeType="afterGroup">
                            <p:stCondLst>
                              <p:cond delay="1000"/>
                            </p:stCondLst>
                            <p:childTnLst>
                              <p:par>
                                <p:cTn id="38" presetID="12" presetClass="entr" presetSubtype="8" fill="hold" grpId="0" nodeType="afterEffect">
                                  <p:stCondLst>
                                    <p:cond delay="0"/>
                                  </p:stCondLst>
                                  <p:childTnLst>
                                    <p:set>
                                      <p:cBhvr>
                                        <p:cTn id="39" dur="1" fill="hold">
                                          <p:stCondLst>
                                            <p:cond delay="0"/>
                                          </p:stCondLst>
                                        </p:cTn>
                                        <p:tgtEl>
                                          <p:spTgt spid="156683"/>
                                        </p:tgtEl>
                                        <p:attrNameLst>
                                          <p:attrName>style.visibility</p:attrName>
                                        </p:attrNameLst>
                                      </p:cBhvr>
                                      <p:to>
                                        <p:strVal val="visible"/>
                                      </p:to>
                                    </p:set>
                                    <p:animEffect transition="in" filter="slide(fromLeft)">
                                      <p:cBhvr>
                                        <p:cTn id="40" dur="500"/>
                                        <p:tgtEl>
                                          <p:spTgt spid="156683"/>
                                        </p:tgtEl>
                                      </p:cBhvr>
                                    </p:animEffect>
                                  </p:childTnLst>
                                </p:cTn>
                              </p:par>
                            </p:childTnLst>
                          </p:cTn>
                        </p:par>
                        <p:par>
                          <p:cTn id="41" fill="hold" nodeType="afterGroup">
                            <p:stCondLst>
                              <p:cond delay="1500"/>
                            </p:stCondLst>
                            <p:childTnLst>
                              <p:par>
                                <p:cTn id="42" presetID="12" presetClass="entr" presetSubtype="8" fill="hold" grpId="0" nodeType="afterEffect">
                                  <p:stCondLst>
                                    <p:cond delay="0"/>
                                  </p:stCondLst>
                                  <p:childTnLst>
                                    <p:set>
                                      <p:cBhvr>
                                        <p:cTn id="43" dur="1" fill="hold">
                                          <p:stCondLst>
                                            <p:cond delay="0"/>
                                          </p:stCondLst>
                                        </p:cTn>
                                        <p:tgtEl>
                                          <p:spTgt spid="156684"/>
                                        </p:tgtEl>
                                        <p:attrNameLst>
                                          <p:attrName>style.visibility</p:attrName>
                                        </p:attrNameLst>
                                      </p:cBhvr>
                                      <p:to>
                                        <p:strVal val="visible"/>
                                      </p:to>
                                    </p:set>
                                    <p:animEffect transition="in" filter="slide(fromLeft)">
                                      <p:cBhvr>
                                        <p:cTn id="44" dur="500"/>
                                        <p:tgtEl>
                                          <p:spTgt spid="156684"/>
                                        </p:tgtEl>
                                      </p:cBhvr>
                                    </p:animEffect>
                                  </p:childTnLst>
                                </p:cTn>
                              </p:par>
                            </p:childTnLst>
                          </p:cTn>
                        </p:par>
                        <p:par>
                          <p:cTn id="45" fill="hold" nodeType="afterGroup">
                            <p:stCondLst>
                              <p:cond delay="2000"/>
                            </p:stCondLst>
                            <p:childTnLst>
                              <p:par>
                                <p:cTn id="46" presetID="12" presetClass="entr" presetSubtype="8" fill="hold" grpId="0" nodeType="afterEffect">
                                  <p:stCondLst>
                                    <p:cond delay="0"/>
                                  </p:stCondLst>
                                  <p:childTnLst>
                                    <p:set>
                                      <p:cBhvr>
                                        <p:cTn id="47" dur="1" fill="hold">
                                          <p:stCondLst>
                                            <p:cond delay="0"/>
                                          </p:stCondLst>
                                        </p:cTn>
                                        <p:tgtEl>
                                          <p:spTgt spid="156685"/>
                                        </p:tgtEl>
                                        <p:attrNameLst>
                                          <p:attrName>style.visibility</p:attrName>
                                        </p:attrNameLst>
                                      </p:cBhvr>
                                      <p:to>
                                        <p:strVal val="visible"/>
                                      </p:to>
                                    </p:set>
                                    <p:animEffect transition="in" filter="slide(fromLeft)">
                                      <p:cBhvr>
                                        <p:cTn id="48" dur="500"/>
                                        <p:tgtEl>
                                          <p:spTgt spid="156685"/>
                                        </p:tgtEl>
                                      </p:cBhvr>
                                    </p:animEffect>
                                  </p:childTnLst>
                                </p:cTn>
                              </p:par>
                            </p:childTnLst>
                          </p:cTn>
                        </p:par>
                        <p:par>
                          <p:cTn id="49" fill="hold" nodeType="afterGroup">
                            <p:stCondLst>
                              <p:cond delay="2500"/>
                            </p:stCondLst>
                            <p:childTnLst>
                              <p:par>
                                <p:cTn id="50" presetID="12" presetClass="entr" presetSubtype="8" fill="hold" grpId="0" nodeType="afterEffect">
                                  <p:stCondLst>
                                    <p:cond delay="0"/>
                                  </p:stCondLst>
                                  <p:childTnLst>
                                    <p:set>
                                      <p:cBhvr>
                                        <p:cTn id="51" dur="1" fill="hold">
                                          <p:stCondLst>
                                            <p:cond delay="0"/>
                                          </p:stCondLst>
                                        </p:cTn>
                                        <p:tgtEl>
                                          <p:spTgt spid="156686"/>
                                        </p:tgtEl>
                                        <p:attrNameLst>
                                          <p:attrName>style.visibility</p:attrName>
                                        </p:attrNameLst>
                                      </p:cBhvr>
                                      <p:to>
                                        <p:strVal val="visible"/>
                                      </p:to>
                                    </p:set>
                                    <p:animEffect transition="in" filter="slide(fromLeft)">
                                      <p:cBhvr>
                                        <p:cTn id="52" dur="500"/>
                                        <p:tgtEl>
                                          <p:spTgt spid="156686"/>
                                        </p:tgtEl>
                                      </p:cBhvr>
                                    </p:animEffect>
                                  </p:childTnLst>
                                </p:cTn>
                              </p:par>
                            </p:childTnLst>
                          </p:cTn>
                        </p:par>
                        <p:par>
                          <p:cTn id="53" fill="hold" nodeType="afterGroup">
                            <p:stCondLst>
                              <p:cond delay="3000"/>
                            </p:stCondLst>
                            <p:childTnLst>
                              <p:par>
                                <p:cTn id="54" presetID="12" presetClass="entr" presetSubtype="8" fill="hold" grpId="0" nodeType="afterEffect">
                                  <p:stCondLst>
                                    <p:cond delay="0"/>
                                  </p:stCondLst>
                                  <p:childTnLst>
                                    <p:set>
                                      <p:cBhvr>
                                        <p:cTn id="55" dur="1" fill="hold">
                                          <p:stCondLst>
                                            <p:cond delay="0"/>
                                          </p:stCondLst>
                                        </p:cTn>
                                        <p:tgtEl>
                                          <p:spTgt spid="156687"/>
                                        </p:tgtEl>
                                        <p:attrNameLst>
                                          <p:attrName>style.visibility</p:attrName>
                                        </p:attrNameLst>
                                      </p:cBhvr>
                                      <p:to>
                                        <p:strVal val="visible"/>
                                      </p:to>
                                    </p:set>
                                    <p:animEffect transition="in" filter="slide(fromLeft)">
                                      <p:cBhvr>
                                        <p:cTn id="56" dur="500"/>
                                        <p:tgtEl>
                                          <p:spTgt spid="156687"/>
                                        </p:tgtEl>
                                      </p:cBhvr>
                                    </p:animEffect>
                                  </p:childTnLst>
                                </p:cTn>
                              </p:par>
                            </p:childTnLst>
                          </p:cTn>
                        </p:par>
                        <p:par>
                          <p:cTn id="57" fill="hold" nodeType="afterGroup">
                            <p:stCondLst>
                              <p:cond delay="3500"/>
                            </p:stCondLst>
                            <p:childTnLst>
                              <p:par>
                                <p:cTn id="58" presetID="12" presetClass="entr" presetSubtype="8" fill="hold" grpId="0" nodeType="afterEffect">
                                  <p:stCondLst>
                                    <p:cond delay="0"/>
                                  </p:stCondLst>
                                  <p:childTnLst>
                                    <p:set>
                                      <p:cBhvr>
                                        <p:cTn id="59" dur="1" fill="hold">
                                          <p:stCondLst>
                                            <p:cond delay="0"/>
                                          </p:stCondLst>
                                        </p:cTn>
                                        <p:tgtEl>
                                          <p:spTgt spid="156688"/>
                                        </p:tgtEl>
                                        <p:attrNameLst>
                                          <p:attrName>style.visibility</p:attrName>
                                        </p:attrNameLst>
                                      </p:cBhvr>
                                      <p:to>
                                        <p:strVal val="visible"/>
                                      </p:to>
                                    </p:set>
                                    <p:animEffect transition="in" filter="slide(fromLeft)">
                                      <p:cBhvr>
                                        <p:cTn id="60" dur="500"/>
                                        <p:tgtEl>
                                          <p:spTgt spid="156688"/>
                                        </p:tgtEl>
                                      </p:cBhvr>
                                    </p:animEffect>
                                  </p:childTnLst>
                                </p:cTn>
                              </p:par>
                            </p:childTnLst>
                          </p:cTn>
                        </p:par>
                        <p:par>
                          <p:cTn id="61" fill="hold" nodeType="afterGroup">
                            <p:stCondLst>
                              <p:cond delay="4000"/>
                            </p:stCondLst>
                            <p:childTnLst>
                              <p:par>
                                <p:cTn id="62" presetID="12" presetClass="entr" presetSubtype="8" fill="hold" grpId="0" nodeType="afterEffect">
                                  <p:stCondLst>
                                    <p:cond delay="0"/>
                                  </p:stCondLst>
                                  <p:childTnLst>
                                    <p:set>
                                      <p:cBhvr>
                                        <p:cTn id="63" dur="1" fill="hold">
                                          <p:stCondLst>
                                            <p:cond delay="0"/>
                                          </p:stCondLst>
                                        </p:cTn>
                                        <p:tgtEl>
                                          <p:spTgt spid="156689"/>
                                        </p:tgtEl>
                                        <p:attrNameLst>
                                          <p:attrName>style.visibility</p:attrName>
                                        </p:attrNameLst>
                                      </p:cBhvr>
                                      <p:to>
                                        <p:strVal val="visible"/>
                                      </p:to>
                                    </p:set>
                                    <p:animEffect transition="in" filter="slide(fromLeft)">
                                      <p:cBhvr>
                                        <p:cTn id="64" dur="500"/>
                                        <p:tgtEl>
                                          <p:spTgt spid="156689"/>
                                        </p:tgtEl>
                                      </p:cBhvr>
                                    </p:animEffect>
                                  </p:childTnLst>
                                </p:cTn>
                              </p:par>
                            </p:childTnLst>
                          </p:cTn>
                        </p:par>
                        <p:par>
                          <p:cTn id="65" fill="hold" nodeType="afterGroup">
                            <p:stCondLst>
                              <p:cond delay="4500"/>
                            </p:stCondLst>
                            <p:childTnLst>
                              <p:par>
                                <p:cTn id="66" presetID="12" presetClass="entr" presetSubtype="8" fill="hold" grpId="0" nodeType="afterEffect">
                                  <p:stCondLst>
                                    <p:cond delay="0"/>
                                  </p:stCondLst>
                                  <p:childTnLst>
                                    <p:set>
                                      <p:cBhvr>
                                        <p:cTn id="67" dur="1" fill="hold">
                                          <p:stCondLst>
                                            <p:cond delay="0"/>
                                          </p:stCondLst>
                                        </p:cTn>
                                        <p:tgtEl>
                                          <p:spTgt spid="156690"/>
                                        </p:tgtEl>
                                        <p:attrNameLst>
                                          <p:attrName>style.visibility</p:attrName>
                                        </p:attrNameLst>
                                      </p:cBhvr>
                                      <p:to>
                                        <p:strVal val="visible"/>
                                      </p:to>
                                    </p:set>
                                    <p:animEffect transition="in" filter="slide(fromLeft)">
                                      <p:cBhvr>
                                        <p:cTn id="68" dur="500"/>
                                        <p:tgtEl>
                                          <p:spTgt spid="156690"/>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156782"/>
                                        </p:tgtEl>
                                        <p:attrNameLst>
                                          <p:attrName>style.visibility</p:attrName>
                                        </p:attrNameLst>
                                      </p:cBhvr>
                                      <p:to>
                                        <p:strVal val="visible"/>
                                      </p:to>
                                    </p:set>
                                    <p:animEffect transition="in" filter="blinds(horizontal)">
                                      <p:cBhvr>
                                        <p:cTn id="73" dur="500"/>
                                        <p:tgtEl>
                                          <p:spTgt spid="156782"/>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2" presetClass="entr" presetSubtype="8" fill="hold" nodeType="clickEffect">
                                  <p:stCondLst>
                                    <p:cond delay="0"/>
                                  </p:stCondLst>
                                  <p:childTnLst>
                                    <p:set>
                                      <p:cBhvr>
                                        <p:cTn id="77" dur="1" fill="hold">
                                          <p:stCondLst>
                                            <p:cond delay="0"/>
                                          </p:stCondLst>
                                        </p:cTn>
                                        <p:tgtEl>
                                          <p:spTgt spid="3"/>
                                        </p:tgtEl>
                                        <p:attrNameLst>
                                          <p:attrName>style.visibility</p:attrName>
                                        </p:attrNameLst>
                                      </p:cBhvr>
                                      <p:to>
                                        <p:strVal val="visible"/>
                                      </p:to>
                                    </p:set>
                                    <p:animEffect transition="in" filter="slide(fromLeft)">
                                      <p:cBhvr>
                                        <p:cTn id="78" dur="500"/>
                                        <p:tgtEl>
                                          <p:spTgt spid="3"/>
                                        </p:tgtEl>
                                      </p:cBhvr>
                                    </p:animEffect>
                                  </p:childTnLst>
                                </p:cTn>
                              </p:par>
                            </p:childTnLst>
                          </p:cTn>
                        </p:par>
                        <p:par>
                          <p:cTn id="79" fill="hold" nodeType="afterGroup">
                            <p:stCondLst>
                              <p:cond delay="500"/>
                            </p:stCondLst>
                            <p:childTnLst>
                              <p:par>
                                <p:cTn id="80" presetID="12" presetClass="entr" presetSubtype="8" fill="hold" nodeType="afterEffect">
                                  <p:stCondLst>
                                    <p:cond delay="0"/>
                                  </p:stCondLst>
                                  <p:childTnLst>
                                    <p:set>
                                      <p:cBhvr>
                                        <p:cTn id="81" dur="1" fill="hold">
                                          <p:stCondLst>
                                            <p:cond delay="0"/>
                                          </p:stCondLst>
                                        </p:cTn>
                                        <p:tgtEl>
                                          <p:spTgt spid="4"/>
                                        </p:tgtEl>
                                        <p:attrNameLst>
                                          <p:attrName>style.visibility</p:attrName>
                                        </p:attrNameLst>
                                      </p:cBhvr>
                                      <p:to>
                                        <p:strVal val="visible"/>
                                      </p:to>
                                    </p:set>
                                    <p:animEffect transition="in" filter="slide(fromLeft)">
                                      <p:cBhvr>
                                        <p:cTn id="82" dur="500"/>
                                        <p:tgtEl>
                                          <p:spTgt spid="4"/>
                                        </p:tgtEl>
                                      </p:cBhvr>
                                    </p:animEffect>
                                  </p:childTnLst>
                                </p:cTn>
                              </p:par>
                            </p:childTnLst>
                          </p:cTn>
                        </p:par>
                        <p:par>
                          <p:cTn id="83" fill="hold" nodeType="afterGroup">
                            <p:stCondLst>
                              <p:cond delay="1000"/>
                            </p:stCondLst>
                            <p:childTnLst>
                              <p:par>
                                <p:cTn id="84" presetID="12" presetClass="entr" presetSubtype="8" fill="hold" nodeType="afterEffect">
                                  <p:stCondLst>
                                    <p:cond delay="0"/>
                                  </p:stCondLst>
                                  <p:childTnLst>
                                    <p:set>
                                      <p:cBhvr>
                                        <p:cTn id="85" dur="1" fill="hold">
                                          <p:stCondLst>
                                            <p:cond delay="0"/>
                                          </p:stCondLst>
                                        </p:cTn>
                                        <p:tgtEl>
                                          <p:spTgt spid="5"/>
                                        </p:tgtEl>
                                        <p:attrNameLst>
                                          <p:attrName>style.visibility</p:attrName>
                                        </p:attrNameLst>
                                      </p:cBhvr>
                                      <p:to>
                                        <p:strVal val="visible"/>
                                      </p:to>
                                    </p:set>
                                    <p:animEffect transition="in" filter="slide(fromLeft)">
                                      <p:cBhvr>
                                        <p:cTn id="86" dur="500"/>
                                        <p:tgtEl>
                                          <p:spTgt spid="5"/>
                                        </p:tgtEl>
                                      </p:cBhvr>
                                    </p:animEffect>
                                  </p:childTnLst>
                                </p:cTn>
                              </p:par>
                            </p:childTnLst>
                          </p:cTn>
                        </p:par>
                        <p:par>
                          <p:cTn id="87" fill="hold" nodeType="afterGroup">
                            <p:stCondLst>
                              <p:cond delay="1500"/>
                            </p:stCondLst>
                            <p:childTnLst>
                              <p:par>
                                <p:cTn id="88" presetID="12" presetClass="entr" presetSubtype="8" fill="hold" nodeType="afterEffect">
                                  <p:stCondLst>
                                    <p:cond delay="0"/>
                                  </p:stCondLst>
                                  <p:childTnLst>
                                    <p:set>
                                      <p:cBhvr>
                                        <p:cTn id="89" dur="1" fill="hold">
                                          <p:stCondLst>
                                            <p:cond delay="0"/>
                                          </p:stCondLst>
                                        </p:cTn>
                                        <p:tgtEl>
                                          <p:spTgt spid="6"/>
                                        </p:tgtEl>
                                        <p:attrNameLst>
                                          <p:attrName>style.visibility</p:attrName>
                                        </p:attrNameLst>
                                      </p:cBhvr>
                                      <p:to>
                                        <p:strVal val="visible"/>
                                      </p:to>
                                    </p:set>
                                    <p:animEffect transition="in" filter="slide(fromLeft)">
                                      <p:cBhvr>
                                        <p:cTn id="90" dur="500"/>
                                        <p:tgtEl>
                                          <p:spTgt spid="6"/>
                                        </p:tgtEl>
                                      </p:cBhvr>
                                    </p:animEffect>
                                  </p:childTnLst>
                                </p:cTn>
                              </p:par>
                            </p:childTnLst>
                          </p:cTn>
                        </p:par>
                        <p:par>
                          <p:cTn id="91" fill="hold" nodeType="afterGroup">
                            <p:stCondLst>
                              <p:cond delay="2000"/>
                            </p:stCondLst>
                            <p:childTnLst>
                              <p:par>
                                <p:cTn id="92" presetID="12" presetClass="entr" presetSubtype="8" fill="hold" nodeType="afterEffect">
                                  <p:stCondLst>
                                    <p:cond delay="0"/>
                                  </p:stCondLst>
                                  <p:childTnLst>
                                    <p:set>
                                      <p:cBhvr>
                                        <p:cTn id="93" dur="1" fill="hold">
                                          <p:stCondLst>
                                            <p:cond delay="0"/>
                                          </p:stCondLst>
                                        </p:cTn>
                                        <p:tgtEl>
                                          <p:spTgt spid="7"/>
                                        </p:tgtEl>
                                        <p:attrNameLst>
                                          <p:attrName>style.visibility</p:attrName>
                                        </p:attrNameLst>
                                      </p:cBhvr>
                                      <p:to>
                                        <p:strVal val="visible"/>
                                      </p:to>
                                    </p:set>
                                    <p:animEffect transition="in" filter="slide(fromLeft)">
                                      <p:cBhvr>
                                        <p:cTn id="94" dur="500"/>
                                        <p:tgtEl>
                                          <p:spTgt spid="7"/>
                                        </p:tgtEl>
                                      </p:cBhvr>
                                    </p:animEffect>
                                  </p:childTnLst>
                                </p:cTn>
                              </p:par>
                            </p:childTnLst>
                          </p:cTn>
                        </p:par>
                        <p:par>
                          <p:cTn id="95" fill="hold" nodeType="afterGroup">
                            <p:stCondLst>
                              <p:cond delay="2500"/>
                            </p:stCondLst>
                            <p:childTnLst>
                              <p:par>
                                <p:cTn id="96" presetID="12" presetClass="entr" presetSubtype="8" fill="hold" nodeType="afterEffect">
                                  <p:stCondLst>
                                    <p:cond delay="0"/>
                                  </p:stCondLst>
                                  <p:childTnLst>
                                    <p:set>
                                      <p:cBhvr>
                                        <p:cTn id="97" dur="1" fill="hold">
                                          <p:stCondLst>
                                            <p:cond delay="0"/>
                                          </p:stCondLst>
                                        </p:cTn>
                                        <p:tgtEl>
                                          <p:spTgt spid="8"/>
                                        </p:tgtEl>
                                        <p:attrNameLst>
                                          <p:attrName>style.visibility</p:attrName>
                                        </p:attrNameLst>
                                      </p:cBhvr>
                                      <p:to>
                                        <p:strVal val="visible"/>
                                      </p:to>
                                    </p:set>
                                    <p:animEffect transition="in" filter="slide(fromLeft)">
                                      <p:cBhvr>
                                        <p:cTn id="98" dur="500"/>
                                        <p:tgtEl>
                                          <p:spTgt spid="8"/>
                                        </p:tgtEl>
                                      </p:cBhvr>
                                    </p:animEffect>
                                  </p:childTnLst>
                                </p:cTn>
                              </p:par>
                            </p:childTnLst>
                          </p:cTn>
                        </p:par>
                        <p:par>
                          <p:cTn id="99" fill="hold" nodeType="afterGroup">
                            <p:stCondLst>
                              <p:cond delay="3000"/>
                            </p:stCondLst>
                            <p:childTnLst>
                              <p:par>
                                <p:cTn id="100" presetID="12" presetClass="entr" presetSubtype="8" fill="hold" nodeType="afterEffect">
                                  <p:stCondLst>
                                    <p:cond delay="0"/>
                                  </p:stCondLst>
                                  <p:childTnLst>
                                    <p:set>
                                      <p:cBhvr>
                                        <p:cTn id="101" dur="1" fill="hold">
                                          <p:stCondLst>
                                            <p:cond delay="0"/>
                                          </p:stCondLst>
                                        </p:cTn>
                                        <p:tgtEl>
                                          <p:spTgt spid="9"/>
                                        </p:tgtEl>
                                        <p:attrNameLst>
                                          <p:attrName>style.visibility</p:attrName>
                                        </p:attrNameLst>
                                      </p:cBhvr>
                                      <p:to>
                                        <p:strVal val="visible"/>
                                      </p:to>
                                    </p:set>
                                    <p:animEffect transition="in" filter="slide(fromLeft)">
                                      <p:cBhvr>
                                        <p:cTn id="102" dur="500"/>
                                        <p:tgtEl>
                                          <p:spTgt spid="9"/>
                                        </p:tgtEl>
                                      </p:cBhvr>
                                    </p:animEffect>
                                  </p:childTnLst>
                                </p:cTn>
                              </p:par>
                            </p:childTnLst>
                          </p:cTn>
                        </p:par>
                        <p:par>
                          <p:cTn id="103" fill="hold" nodeType="afterGroup">
                            <p:stCondLst>
                              <p:cond delay="3500"/>
                            </p:stCondLst>
                            <p:childTnLst>
                              <p:par>
                                <p:cTn id="104" presetID="12" presetClass="entr" presetSubtype="8" fill="hold" nodeType="afterEffect">
                                  <p:stCondLst>
                                    <p:cond delay="0"/>
                                  </p:stCondLst>
                                  <p:childTnLst>
                                    <p:set>
                                      <p:cBhvr>
                                        <p:cTn id="105" dur="1" fill="hold">
                                          <p:stCondLst>
                                            <p:cond delay="0"/>
                                          </p:stCondLst>
                                        </p:cTn>
                                        <p:tgtEl>
                                          <p:spTgt spid="10"/>
                                        </p:tgtEl>
                                        <p:attrNameLst>
                                          <p:attrName>style.visibility</p:attrName>
                                        </p:attrNameLst>
                                      </p:cBhvr>
                                      <p:to>
                                        <p:strVal val="visible"/>
                                      </p:to>
                                    </p:set>
                                    <p:animEffect transition="in" filter="slide(fromLeft)">
                                      <p:cBhvr>
                                        <p:cTn id="106" dur="500"/>
                                        <p:tgtEl>
                                          <p:spTgt spid="10"/>
                                        </p:tgtEl>
                                      </p:cBhvr>
                                    </p:animEffect>
                                  </p:childTnLst>
                                </p:cTn>
                              </p:par>
                            </p:childTnLst>
                          </p:cTn>
                        </p:par>
                        <p:par>
                          <p:cTn id="107" fill="hold" nodeType="afterGroup">
                            <p:stCondLst>
                              <p:cond delay="4000"/>
                            </p:stCondLst>
                            <p:childTnLst>
                              <p:par>
                                <p:cTn id="108" presetID="12" presetClass="entr" presetSubtype="8" fill="hold" nodeType="afterEffect">
                                  <p:stCondLst>
                                    <p:cond delay="0"/>
                                  </p:stCondLst>
                                  <p:childTnLst>
                                    <p:set>
                                      <p:cBhvr>
                                        <p:cTn id="109" dur="1" fill="hold">
                                          <p:stCondLst>
                                            <p:cond delay="0"/>
                                          </p:stCondLst>
                                        </p:cTn>
                                        <p:tgtEl>
                                          <p:spTgt spid="11"/>
                                        </p:tgtEl>
                                        <p:attrNameLst>
                                          <p:attrName>style.visibility</p:attrName>
                                        </p:attrNameLst>
                                      </p:cBhvr>
                                      <p:to>
                                        <p:strVal val="visible"/>
                                      </p:to>
                                    </p:set>
                                    <p:animEffect transition="in" filter="slide(fromLeft)">
                                      <p:cBhvr>
                                        <p:cTn id="110" dur="500"/>
                                        <p:tgtEl>
                                          <p:spTgt spid="11"/>
                                        </p:tgtEl>
                                      </p:cBhvr>
                                    </p:animEffect>
                                  </p:childTnLst>
                                </p:cTn>
                              </p:par>
                            </p:childTnLst>
                          </p:cTn>
                        </p:par>
                        <p:par>
                          <p:cTn id="111" fill="hold" nodeType="afterGroup">
                            <p:stCondLst>
                              <p:cond delay="4500"/>
                            </p:stCondLst>
                            <p:childTnLst>
                              <p:par>
                                <p:cTn id="112" presetID="12" presetClass="entr" presetSubtype="8" fill="hold" nodeType="afterEffect">
                                  <p:stCondLst>
                                    <p:cond delay="0"/>
                                  </p:stCondLst>
                                  <p:childTnLst>
                                    <p:set>
                                      <p:cBhvr>
                                        <p:cTn id="113" dur="1" fill="hold">
                                          <p:stCondLst>
                                            <p:cond delay="0"/>
                                          </p:stCondLst>
                                        </p:cTn>
                                        <p:tgtEl>
                                          <p:spTgt spid="12"/>
                                        </p:tgtEl>
                                        <p:attrNameLst>
                                          <p:attrName>style.visibility</p:attrName>
                                        </p:attrNameLst>
                                      </p:cBhvr>
                                      <p:to>
                                        <p:strVal val="visible"/>
                                      </p:to>
                                    </p:set>
                                    <p:animEffect transition="in" filter="slide(fromLeft)">
                                      <p:cBhvr>
                                        <p:cTn id="1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autoUpdateAnimBg="0"/>
      <p:bldP spid="156676" grpId="0" autoUpdateAnimBg="0"/>
      <p:bldP spid="156677" grpId="0" autoUpdateAnimBg="0"/>
      <p:bldP spid="156681" grpId="0" animBg="1"/>
      <p:bldP spid="156682" grpId="0" animBg="1"/>
      <p:bldP spid="156683" grpId="0" animBg="1"/>
      <p:bldP spid="156684" grpId="0" animBg="1"/>
      <p:bldP spid="156685" grpId="0" animBg="1"/>
      <p:bldP spid="156686" grpId="0" animBg="1"/>
      <p:bldP spid="156687" grpId="0" animBg="1"/>
      <p:bldP spid="156688" grpId="0" animBg="1"/>
      <p:bldP spid="156689" grpId="0" animBg="1"/>
      <p:bldP spid="156690" grpId="0" animBg="1"/>
      <p:bldP spid="156691" grpId="0" autoUpdateAnimBg="0"/>
      <p:bldP spid="156782"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593725" y="228600"/>
            <a:ext cx="63547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600">
                <a:latin typeface="Times New Roman" pitchFamily="18" charset="0"/>
              </a:rPr>
              <a:t>四、总线结构的计算机举例</a:t>
            </a:r>
          </a:p>
        </p:txBody>
      </p:sp>
      <p:sp>
        <p:nvSpPr>
          <p:cNvPr id="157699" name="Text Box 3"/>
          <p:cNvSpPr txBox="1">
            <a:spLocks noChangeArrowheads="1"/>
          </p:cNvSpPr>
          <p:nvPr/>
        </p:nvSpPr>
        <p:spPr bwMode="auto">
          <a:xfrm>
            <a:off x="1176338" y="1068388"/>
            <a:ext cx="63674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200">
                <a:latin typeface="Times New Roman" pitchFamily="18" charset="0"/>
              </a:rPr>
              <a:t>1. 面向 </a:t>
            </a:r>
            <a:r>
              <a:rPr lang="en-US" altLang="zh-CN" sz="3200">
                <a:latin typeface="Times New Roman" pitchFamily="18" charset="0"/>
              </a:rPr>
              <a:t>CPU </a:t>
            </a:r>
            <a:r>
              <a:rPr lang="zh-CN" altLang="en-US" sz="3200">
                <a:latin typeface="Times New Roman" pitchFamily="18" charset="0"/>
              </a:rPr>
              <a:t>的双总线结构框图</a:t>
            </a:r>
          </a:p>
        </p:txBody>
      </p:sp>
      <p:sp>
        <p:nvSpPr>
          <p:cNvPr id="157700" name="Rectangle 4"/>
          <p:cNvSpPr>
            <a:spLocks noChangeArrowheads="1"/>
          </p:cNvSpPr>
          <p:nvPr/>
        </p:nvSpPr>
        <p:spPr bwMode="auto">
          <a:xfrm>
            <a:off x="762000" y="2303463"/>
            <a:ext cx="1854200" cy="1125537"/>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lIns="0" anchor="ctr" anchorCtr="1"/>
          <a:lstStyle/>
          <a:p>
            <a:r>
              <a:rPr lang="zh-CN" altLang="en-US">
                <a:latin typeface="Times New Roman" pitchFamily="18" charset="0"/>
              </a:rPr>
              <a:t>  </a:t>
            </a:r>
            <a:r>
              <a:rPr lang="zh-CN" altLang="en-US" sz="2400">
                <a:latin typeface="Times New Roman" pitchFamily="18" charset="0"/>
              </a:rPr>
              <a:t>中央处理器</a:t>
            </a:r>
          </a:p>
          <a:p>
            <a:r>
              <a:rPr lang="zh-CN" altLang="en-US" sz="2400">
                <a:latin typeface="Times New Roman" pitchFamily="18" charset="0"/>
              </a:rPr>
              <a:t>       </a:t>
            </a:r>
            <a:r>
              <a:rPr lang="en-US" altLang="zh-CN" sz="2400">
                <a:latin typeface="Times New Roman" pitchFamily="18" charset="0"/>
              </a:rPr>
              <a:t>CPU</a:t>
            </a:r>
          </a:p>
        </p:txBody>
      </p:sp>
      <p:grpSp>
        <p:nvGrpSpPr>
          <p:cNvPr id="2" name="Group 5"/>
          <p:cNvGrpSpPr>
            <a:grpSpLocks/>
          </p:cNvGrpSpPr>
          <p:nvPr/>
        </p:nvGrpSpPr>
        <p:grpSpPr bwMode="auto">
          <a:xfrm>
            <a:off x="2651125" y="2238375"/>
            <a:ext cx="5715000" cy="609600"/>
            <a:chOff x="1670" y="1410"/>
            <a:chExt cx="3600" cy="384"/>
          </a:xfrm>
        </p:grpSpPr>
        <p:sp>
          <p:nvSpPr>
            <p:cNvPr id="5148" name="Rectangle 6"/>
            <p:cNvSpPr>
              <a:spLocks noChangeArrowheads="1"/>
            </p:cNvSpPr>
            <p:nvPr/>
          </p:nvSpPr>
          <p:spPr bwMode="auto">
            <a:xfrm>
              <a:off x="2941" y="1410"/>
              <a:ext cx="113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800">
                  <a:solidFill>
                    <a:schemeClr val="folHlink"/>
                  </a:solidFill>
                  <a:latin typeface="Times New Roman" pitchFamily="18" charset="0"/>
                </a:rPr>
                <a:t>I/O</a:t>
              </a:r>
              <a:r>
                <a:rPr lang="zh-CN" altLang="en-US" sz="2800">
                  <a:solidFill>
                    <a:schemeClr val="folHlink"/>
                  </a:solidFill>
                </a:rPr>
                <a:t>总线</a:t>
              </a:r>
              <a:endParaRPr lang="en-US" altLang="zh-CN" sz="2800">
                <a:solidFill>
                  <a:schemeClr val="folHlink"/>
                </a:solidFill>
                <a:latin typeface="Times New Roman" pitchFamily="18" charset="0"/>
              </a:endParaRPr>
            </a:p>
          </p:txBody>
        </p:sp>
        <p:sp>
          <p:nvSpPr>
            <p:cNvPr id="5149" name="AutoShape 7"/>
            <p:cNvSpPr>
              <a:spLocks noChangeArrowheads="1"/>
            </p:cNvSpPr>
            <p:nvPr/>
          </p:nvSpPr>
          <p:spPr bwMode="auto">
            <a:xfrm>
              <a:off x="1670" y="1657"/>
              <a:ext cx="3600" cy="137"/>
            </a:xfrm>
            <a:prstGeom prst="leftRightArrow">
              <a:avLst>
                <a:gd name="adj1" fmla="val 50000"/>
                <a:gd name="adj2" fmla="val 77251"/>
              </a:avLst>
            </a:prstGeom>
            <a:solidFill>
              <a:schemeClr val="folHlink"/>
            </a:solidFill>
            <a:ln w="28575">
              <a:solidFill>
                <a:schemeClr val="folHlink"/>
              </a:solidFill>
              <a:miter lim="800000"/>
              <a:headEnd/>
              <a:tailEnd/>
            </a:ln>
          </p:spPr>
          <p:txBody>
            <a:bodyPr wrap="none" anchor="ctr"/>
            <a:lstStyle/>
            <a:p>
              <a:pPr>
                <a:spcBef>
                  <a:spcPct val="20000"/>
                </a:spcBef>
              </a:pPr>
              <a:endParaRPr lang="zh-CN" altLang="en-US"/>
            </a:p>
          </p:txBody>
        </p:sp>
      </p:grpSp>
      <p:grpSp>
        <p:nvGrpSpPr>
          <p:cNvPr id="3" name="Group 8"/>
          <p:cNvGrpSpPr>
            <a:grpSpLocks/>
          </p:cNvGrpSpPr>
          <p:nvPr/>
        </p:nvGrpSpPr>
        <p:grpSpPr bwMode="auto">
          <a:xfrm>
            <a:off x="1090613" y="3429000"/>
            <a:ext cx="661987" cy="1905000"/>
            <a:chOff x="687" y="2160"/>
            <a:chExt cx="417" cy="1200"/>
          </a:xfrm>
        </p:grpSpPr>
        <p:sp>
          <p:nvSpPr>
            <p:cNvPr id="5146" name="Rectangle 9"/>
            <p:cNvSpPr>
              <a:spLocks noChangeArrowheads="1"/>
            </p:cNvSpPr>
            <p:nvPr/>
          </p:nvSpPr>
          <p:spPr bwMode="auto">
            <a:xfrm>
              <a:off x="687" y="2313"/>
              <a:ext cx="273" cy="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800">
                  <a:solidFill>
                    <a:schemeClr val="folHlink"/>
                  </a:solidFill>
                  <a:latin typeface="Times New Roman" pitchFamily="18" charset="0"/>
                </a:rPr>
                <a:t>M</a:t>
              </a:r>
            </a:p>
            <a:p>
              <a:r>
                <a:rPr lang="zh-CN" altLang="en-US" sz="2800">
                  <a:solidFill>
                    <a:schemeClr val="folHlink"/>
                  </a:solidFill>
                  <a:latin typeface="Times New Roman" pitchFamily="18" charset="0"/>
                </a:rPr>
                <a:t>总</a:t>
              </a:r>
            </a:p>
            <a:p>
              <a:r>
                <a:rPr lang="zh-CN" altLang="en-US" sz="2800">
                  <a:solidFill>
                    <a:schemeClr val="folHlink"/>
                  </a:solidFill>
                  <a:latin typeface="Times New Roman" pitchFamily="18" charset="0"/>
                </a:rPr>
                <a:t>线</a:t>
              </a:r>
            </a:p>
          </p:txBody>
        </p:sp>
        <p:sp>
          <p:nvSpPr>
            <p:cNvPr id="5147" name="AutoShape 10"/>
            <p:cNvSpPr>
              <a:spLocks noChangeArrowheads="1"/>
            </p:cNvSpPr>
            <p:nvPr/>
          </p:nvSpPr>
          <p:spPr bwMode="auto">
            <a:xfrm>
              <a:off x="960" y="2160"/>
              <a:ext cx="144" cy="1200"/>
            </a:xfrm>
            <a:prstGeom prst="upDownArrow">
              <a:avLst>
                <a:gd name="adj1" fmla="val 50000"/>
                <a:gd name="adj2" fmla="val 97955"/>
              </a:avLst>
            </a:prstGeom>
            <a:solidFill>
              <a:schemeClr val="folHlink"/>
            </a:solidFill>
            <a:ln w="9525">
              <a:solidFill>
                <a:schemeClr val="folHlink"/>
              </a:solidFill>
              <a:miter lim="800000"/>
              <a:headEnd/>
              <a:tailEnd/>
            </a:ln>
          </p:spPr>
          <p:txBody>
            <a:bodyPr wrap="none" anchor="ctr"/>
            <a:lstStyle/>
            <a:p>
              <a:pPr>
                <a:spcBef>
                  <a:spcPct val="20000"/>
                </a:spcBef>
              </a:pPr>
              <a:endParaRPr lang="zh-CN" altLang="en-US"/>
            </a:p>
          </p:txBody>
        </p:sp>
      </p:grpSp>
      <p:sp>
        <p:nvSpPr>
          <p:cNvPr id="157707" name="Rectangle 11"/>
          <p:cNvSpPr>
            <a:spLocks noChangeArrowheads="1"/>
          </p:cNvSpPr>
          <p:nvPr/>
        </p:nvSpPr>
        <p:spPr bwMode="auto">
          <a:xfrm>
            <a:off x="7696200" y="152400"/>
            <a:ext cx="1143000" cy="838200"/>
          </a:xfrm>
          <a:prstGeom prst="rect">
            <a:avLst/>
          </a:prstGeom>
          <a:noFill/>
          <a:ln w="9525">
            <a:noFill/>
            <a:miter lim="800000"/>
            <a:headEnd/>
            <a:tailEnd/>
          </a:ln>
          <a:effectLst/>
        </p:spPr>
        <p:txBody>
          <a:bodyPr lIns="92075" tIns="46038" rIns="92075" bIns="46038" anchor="ctr"/>
          <a:lstStyle/>
          <a:p>
            <a:pPr algn="ctr">
              <a:defRPr/>
            </a:pPr>
            <a:r>
              <a:rPr lang="zh-CN" altLang="en-US" sz="4400">
                <a:solidFill>
                  <a:schemeClr val="tx2"/>
                </a:solidFill>
                <a:effectLst>
                  <a:outerShdw blurRad="38100" dist="38100" dir="2700000" algn="tl">
                    <a:srgbClr val="000000"/>
                  </a:outerShdw>
                </a:effectLst>
                <a:latin typeface="Arial" charset="0"/>
                <a:ea typeface="宋体" pitchFamily="2" charset="-122"/>
              </a:rPr>
              <a:t>3.1</a:t>
            </a:r>
          </a:p>
        </p:txBody>
      </p:sp>
      <p:grpSp>
        <p:nvGrpSpPr>
          <p:cNvPr id="4" name="Group 32"/>
          <p:cNvGrpSpPr>
            <a:grpSpLocks/>
          </p:cNvGrpSpPr>
          <p:nvPr/>
        </p:nvGrpSpPr>
        <p:grpSpPr bwMode="auto">
          <a:xfrm>
            <a:off x="849313" y="2819400"/>
            <a:ext cx="7532687" cy="3459163"/>
            <a:chOff x="535" y="1776"/>
            <a:chExt cx="4745" cy="2179"/>
          </a:xfrm>
        </p:grpSpPr>
        <p:grpSp>
          <p:nvGrpSpPr>
            <p:cNvPr id="5130" name="Group 31"/>
            <p:cNvGrpSpPr>
              <a:grpSpLocks/>
            </p:cNvGrpSpPr>
            <p:nvPr/>
          </p:nvGrpSpPr>
          <p:grpSpPr bwMode="auto">
            <a:xfrm>
              <a:off x="535" y="1776"/>
              <a:ext cx="4745" cy="2179"/>
              <a:chOff x="535" y="1776"/>
              <a:chExt cx="4745" cy="2179"/>
            </a:xfrm>
          </p:grpSpPr>
          <p:sp>
            <p:nvSpPr>
              <p:cNvPr id="5132" name="Rectangle 14"/>
              <p:cNvSpPr>
                <a:spLocks noChangeArrowheads="1"/>
              </p:cNvSpPr>
              <p:nvPr/>
            </p:nvSpPr>
            <p:spPr bwMode="auto">
              <a:xfrm>
                <a:off x="535" y="3360"/>
                <a:ext cx="1059" cy="595"/>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tIns="262800" anchorCtr="1"/>
              <a:lstStyle/>
              <a:p>
                <a:r>
                  <a:rPr lang="zh-CN" altLang="en-US" sz="2400">
                    <a:latin typeface="Times New Roman" pitchFamily="18" charset="0"/>
                  </a:rPr>
                  <a:t>主存 </a:t>
                </a:r>
              </a:p>
              <a:p>
                <a:r>
                  <a:rPr lang="zh-CN" altLang="en-US" sz="2400">
                    <a:latin typeface="Times New Roman" pitchFamily="18" charset="0"/>
                  </a:rPr>
                  <a:t>    </a:t>
                </a:r>
                <a:endParaRPr lang="en-US" altLang="zh-CN" sz="2400">
                  <a:latin typeface="Times New Roman" pitchFamily="18" charset="0"/>
                </a:endParaRPr>
              </a:p>
            </p:txBody>
          </p:sp>
          <p:sp>
            <p:nvSpPr>
              <p:cNvPr id="5133" name="Rectangle 15"/>
              <p:cNvSpPr>
                <a:spLocks noChangeArrowheads="1"/>
              </p:cNvSpPr>
              <p:nvPr/>
            </p:nvSpPr>
            <p:spPr bwMode="auto">
              <a:xfrm>
                <a:off x="1779" y="2448"/>
                <a:ext cx="934" cy="320"/>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nchorCtr="1"/>
              <a:lstStyle/>
              <a:p>
                <a:r>
                  <a:rPr lang="en-US" altLang="zh-CN" sz="2400">
                    <a:latin typeface="Times New Roman" pitchFamily="18" charset="0"/>
                  </a:rPr>
                  <a:t>I/O</a:t>
                </a:r>
                <a:r>
                  <a:rPr lang="zh-CN" altLang="en-US" sz="2400">
                    <a:latin typeface="Times New Roman" pitchFamily="18" charset="0"/>
                  </a:rPr>
                  <a:t>接口</a:t>
                </a:r>
              </a:p>
            </p:txBody>
          </p:sp>
          <p:sp>
            <p:nvSpPr>
              <p:cNvPr id="5134" name="Freeform 16"/>
              <p:cNvSpPr>
                <a:spLocks/>
              </p:cNvSpPr>
              <p:nvPr/>
            </p:nvSpPr>
            <p:spPr bwMode="auto">
              <a:xfrm>
                <a:off x="2205" y="1776"/>
                <a:ext cx="147" cy="672"/>
              </a:xfrm>
              <a:custGeom>
                <a:avLst/>
                <a:gdLst>
                  <a:gd name="T0" fmla="*/ 217 w 139"/>
                  <a:gd name="T1" fmla="*/ 0 h 495"/>
                  <a:gd name="T2" fmla="*/ 425 w 139"/>
                  <a:gd name="T3" fmla="*/ 44636 h 495"/>
                  <a:gd name="T4" fmla="*/ 316 w 139"/>
                  <a:gd name="T5" fmla="*/ 44636 h 495"/>
                  <a:gd name="T6" fmla="*/ 316 w 139"/>
                  <a:gd name="T7" fmla="*/ 178994 h 495"/>
                  <a:gd name="T8" fmla="*/ 425 w 139"/>
                  <a:gd name="T9" fmla="*/ 178994 h 495"/>
                  <a:gd name="T10" fmla="*/ 217 w 139"/>
                  <a:gd name="T11" fmla="*/ 223791 h 495"/>
                  <a:gd name="T12" fmla="*/ 0 w 139"/>
                  <a:gd name="T13" fmla="*/ 178994 h 495"/>
                  <a:gd name="T14" fmla="*/ 105 w 139"/>
                  <a:gd name="T15" fmla="*/ 178994 h 495"/>
                  <a:gd name="T16" fmla="*/ 105 w 139"/>
                  <a:gd name="T17" fmla="*/ 44636 h 495"/>
                  <a:gd name="T18" fmla="*/ 0 w 139"/>
                  <a:gd name="T19" fmla="*/ 44636 h 495"/>
                  <a:gd name="T20" fmla="*/ 217 w 139"/>
                  <a:gd name="T21" fmla="*/ 0 h 4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495"/>
                  <a:gd name="T35" fmla="*/ 139 w 139"/>
                  <a:gd name="T36" fmla="*/ 495 h 4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495">
                    <a:moveTo>
                      <a:pt x="71" y="0"/>
                    </a:moveTo>
                    <a:lnTo>
                      <a:pt x="139" y="99"/>
                    </a:lnTo>
                    <a:lnTo>
                      <a:pt x="104" y="99"/>
                    </a:lnTo>
                    <a:lnTo>
                      <a:pt x="104" y="396"/>
                    </a:lnTo>
                    <a:lnTo>
                      <a:pt x="139" y="396"/>
                    </a:lnTo>
                    <a:lnTo>
                      <a:pt x="71" y="495"/>
                    </a:lnTo>
                    <a:lnTo>
                      <a:pt x="0" y="396"/>
                    </a:lnTo>
                    <a:lnTo>
                      <a:pt x="35" y="396"/>
                    </a:lnTo>
                    <a:lnTo>
                      <a:pt x="35" y="99"/>
                    </a:lnTo>
                    <a:lnTo>
                      <a:pt x="0" y="99"/>
                    </a:lnTo>
                    <a:lnTo>
                      <a:pt x="71" y="0"/>
                    </a:lnTo>
                    <a:close/>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35" name="Freeform 17"/>
              <p:cNvSpPr>
                <a:spLocks/>
              </p:cNvSpPr>
              <p:nvPr/>
            </p:nvSpPr>
            <p:spPr bwMode="auto">
              <a:xfrm>
                <a:off x="2205" y="2784"/>
                <a:ext cx="147" cy="576"/>
              </a:xfrm>
              <a:custGeom>
                <a:avLst/>
                <a:gdLst>
                  <a:gd name="T0" fmla="*/ 217 w 139"/>
                  <a:gd name="T1" fmla="*/ 0 h 467"/>
                  <a:gd name="T2" fmla="*/ 425 w 139"/>
                  <a:gd name="T3" fmla="*/ 6236 h 467"/>
                  <a:gd name="T4" fmla="*/ 316 w 139"/>
                  <a:gd name="T5" fmla="*/ 6236 h 467"/>
                  <a:gd name="T6" fmla="*/ 316 w 139"/>
                  <a:gd name="T7" fmla="*/ 24831 h 467"/>
                  <a:gd name="T8" fmla="*/ 425 w 139"/>
                  <a:gd name="T9" fmla="*/ 24831 h 467"/>
                  <a:gd name="T10" fmla="*/ 217 w 139"/>
                  <a:gd name="T11" fmla="*/ 30968 h 467"/>
                  <a:gd name="T12" fmla="*/ 0 w 139"/>
                  <a:gd name="T13" fmla="*/ 24831 h 467"/>
                  <a:gd name="T14" fmla="*/ 105 w 139"/>
                  <a:gd name="T15" fmla="*/ 24831 h 467"/>
                  <a:gd name="T16" fmla="*/ 105 w 139"/>
                  <a:gd name="T17" fmla="*/ 6236 h 467"/>
                  <a:gd name="T18" fmla="*/ 0 w 139"/>
                  <a:gd name="T19" fmla="*/ 6236 h 467"/>
                  <a:gd name="T20" fmla="*/ 217 w 139"/>
                  <a:gd name="T21" fmla="*/ 0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467"/>
                  <a:gd name="T35" fmla="*/ 139 w 139"/>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467">
                    <a:moveTo>
                      <a:pt x="71" y="0"/>
                    </a:moveTo>
                    <a:lnTo>
                      <a:pt x="139" y="94"/>
                    </a:lnTo>
                    <a:lnTo>
                      <a:pt x="104" y="94"/>
                    </a:lnTo>
                    <a:lnTo>
                      <a:pt x="104" y="374"/>
                    </a:lnTo>
                    <a:lnTo>
                      <a:pt x="139" y="374"/>
                    </a:lnTo>
                    <a:lnTo>
                      <a:pt x="71" y="467"/>
                    </a:lnTo>
                    <a:lnTo>
                      <a:pt x="0" y="374"/>
                    </a:lnTo>
                    <a:lnTo>
                      <a:pt x="35" y="374"/>
                    </a:lnTo>
                    <a:lnTo>
                      <a:pt x="35" y="94"/>
                    </a:lnTo>
                    <a:lnTo>
                      <a:pt x="0" y="94"/>
                    </a:lnTo>
                    <a:lnTo>
                      <a:pt x="71" y="0"/>
                    </a:lnTo>
                    <a:close/>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36" name="Rectangle 18"/>
              <p:cNvSpPr>
                <a:spLocks noChangeArrowheads="1"/>
              </p:cNvSpPr>
              <p:nvPr/>
            </p:nvSpPr>
            <p:spPr bwMode="auto">
              <a:xfrm>
                <a:off x="1779" y="3360"/>
                <a:ext cx="934" cy="595"/>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nchorCtr="1"/>
              <a:lstStyle/>
              <a:p>
                <a:r>
                  <a:rPr lang="zh-CN" altLang="en-US" sz="2800">
                    <a:latin typeface="Times New Roman" pitchFamily="18" charset="0"/>
                  </a:rPr>
                  <a:t> </a:t>
                </a:r>
                <a:r>
                  <a:rPr lang="zh-CN" altLang="en-US" sz="1000">
                    <a:latin typeface="Times New Roman" pitchFamily="18" charset="0"/>
                  </a:rPr>
                  <a:t>     </a:t>
                </a:r>
                <a:r>
                  <a:rPr lang="en-US" altLang="zh-CN" sz="2400">
                    <a:latin typeface="Times New Roman" pitchFamily="18" charset="0"/>
                  </a:rPr>
                  <a:t>I/O</a:t>
                </a:r>
                <a:endParaRPr lang="zh-CN" altLang="en-US" sz="2400">
                  <a:latin typeface="Times New Roman" pitchFamily="18" charset="0"/>
                </a:endParaRPr>
              </a:p>
              <a:p>
                <a:r>
                  <a:rPr lang="zh-CN" altLang="en-US" sz="2400">
                    <a:latin typeface="Times New Roman" pitchFamily="18" charset="0"/>
                  </a:rPr>
                  <a:t> 设备1</a:t>
                </a:r>
              </a:p>
            </p:txBody>
          </p:sp>
          <p:sp>
            <p:nvSpPr>
              <p:cNvPr id="5137" name="Rectangle 19"/>
              <p:cNvSpPr>
                <a:spLocks noChangeArrowheads="1"/>
              </p:cNvSpPr>
              <p:nvPr/>
            </p:nvSpPr>
            <p:spPr bwMode="auto">
              <a:xfrm>
                <a:off x="2954" y="3360"/>
                <a:ext cx="934" cy="595"/>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nchorCtr="1"/>
              <a:lstStyle/>
              <a:p>
                <a:r>
                  <a:rPr lang="zh-CN" altLang="en-US" sz="2800">
                    <a:latin typeface="Times New Roman" pitchFamily="18" charset="0"/>
                  </a:rPr>
                  <a:t> </a:t>
                </a:r>
                <a:r>
                  <a:rPr lang="zh-CN" altLang="en-US" sz="1000">
                    <a:latin typeface="Times New Roman" pitchFamily="18" charset="0"/>
                  </a:rPr>
                  <a:t>    </a:t>
                </a:r>
                <a:r>
                  <a:rPr lang="en-US" altLang="zh-CN" sz="2400">
                    <a:latin typeface="Times New Roman" pitchFamily="18" charset="0"/>
                  </a:rPr>
                  <a:t>I/O</a:t>
                </a:r>
                <a:endParaRPr lang="zh-CN" altLang="en-US" sz="2400">
                  <a:latin typeface="Times New Roman" pitchFamily="18" charset="0"/>
                </a:endParaRPr>
              </a:p>
              <a:p>
                <a:r>
                  <a:rPr lang="zh-CN" altLang="en-US" sz="2400">
                    <a:latin typeface="Times New Roman" pitchFamily="18" charset="0"/>
                  </a:rPr>
                  <a:t> 设备2</a:t>
                </a:r>
              </a:p>
            </p:txBody>
          </p:sp>
          <p:sp>
            <p:nvSpPr>
              <p:cNvPr id="5138" name="Freeform 20"/>
              <p:cNvSpPr>
                <a:spLocks/>
              </p:cNvSpPr>
              <p:nvPr/>
            </p:nvSpPr>
            <p:spPr bwMode="auto">
              <a:xfrm>
                <a:off x="3357" y="1776"/>
                <a:ext cx="147" cy="672"/>
              </a:xfrm>
              <a:custGeom>
                <a:avLst/>
                <a:gdLst>
                  <a:gd name="T0" fmla="*/ 217 w 139"/>
                  <a:gd name="T1" fmla="*/ 0 h 495"/>
                  <a:gd name="T2" fmla="*/ 425 w 139"/>
                  <a:gd name="T3" fmla="*/ 44636 h 495"/>
                  <a:gd name="T4" fmla="*/ 316 w 139"/>
                  <a:gd name="T5" fmla="*/ 44636 h 495"/>
                  <a:gd name="T6" fmla="*/ 316 w 139"/>
                  <a:gd name="T7" fmla="*/ 178994 h 495"/>
                  <a:gd name="T8" fmla="*/ 425 w 139"/>
                  <a:gd name="T9" fmla="*/ 178994 h 495"/>
                  <a:gd name="T10" fmla="*/ 217 w 139"/>
                  <a:gd name="T11" fmla="*/ 223791 h 495"/>
                  <a:gd name="T12" fmla="*/ 0 w 139"/>
                  <a:gd name="T13" fmla="*/ 178994 h 495"/>
                  <a:gd name="T14" fmla="*/ 105 w 139"/>
                  <a:gd name="T15" fmla="*/ 178994 h 495"/>
                  <a:gd name="T16" fmla="*/ 105 w 139"/>
                  <a:gd name="T17" fmla="*/ 44636 h 495"/>
                  <a:gd name="T18" fmla="*/ 0 w 139"/>
                  <a:gd name="T19" fmla="*/ 44636 h 495"/>
                  <a:gd name="T20" fmla="*/ 217 w 139"/>
                  <a:gd name="T21" fmla="*/ 0 h 4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495"/>
                  <a:gd name="T35" fmla="*/ 139 w 139"/>
                  <a:gd name="T36" fmla="*/ 495 h 4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495">
                    <a:moveTo>
                      <a:pt x="71" y="0"/>
                    </a:moveTo>
                    <a:lnTo>
                      <a:pt x="139" y="99"/>
                    </a:lnTo>
                    <a:lnTo>
                      <a:pt x="104" y="99"/>
                    </a:lnTo>
                    <a:lnTo>
                      <a:pt x="104" y="396"/>
                    </a:lnTo>
                    <a:lnTo>
                      <a:pt x="139" y="396"/>
                    </a:lnTo>
                    <a:lnTo>
                      <a:pt x="71" y="495"/>
                    </a:lnTo>
                    <a:lnTo>
                      <a:pt x="0" y="396"/>
                    </a:lnTo>
                    <a:lnTo>
                      <a:pt x="35" y="396"/>
                    </a:lnTo>
                    <a:lnTo>
                      <a:pt x="35" y="99"/>
                    </a:lnTo>
                    <a:lnTo>
                      <a:pt x="0" y="99"/>
                    </a:lnTo>
                    <a:lnTo>
                      <a:pt x="71" y="0"/>
                    </a:lnTo>
                    <a:close/>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39" name="Freeform 21"/>
              <p:cNvSpPr>
                <a:spLocks/>
              </p:cNvSpPr>
              <p:nvPr/>
            </p:nvSpPr>
            <p:spPr bwMode="auto">
              <a:xfrm>
                <a:off x="3357" y="2784"/>
                <a:ext cx="147" cy="576"/>
              </a:xfrm>
              <a:custGeom>
                <a:avLst/>
                <a:gdLst>
                  <a:gd name="T0" fmla="*/ 217 w 139"/>
                  <a:gd name="T1" fmla="*/ 0 h 467"/>
                  <a:gd name="T2" fmla="*/ 425 w 139"/>
                  <a:gd name="T3" fmla="*/ 6236 h 467"/>
                  <a:gd name="T4" fmla="*/ 316 w 139"/>
                  <a:gd name="T5" fmla="*/ 6236 h 467"/>
                  <a:gd name="T6" fmla="*/ 316 w 139"/>
                  <a:gd name="T7" fmla="*/ 24831 h 467"/>
                  <a:gd name="T8" fmla="*/ 425 w 139"/>
                  <a:gd name="T9" fmla="*/ 24831 h 467"/>
                  <a:gd name="T10" fmla="*/ 217 w 139"/>
                  <a:gd name="T11" fmla="*/ 30968 h 467"/>
                  <a:gd name="T12" fmla="*/ 0 w 139"/>
                  <a:gd name="T13" fmla="*/ 24831 h 467"/>
                  <a:gd name="T14" fmla="*/ 105 w 139"/>
                  <a:gd name="T15" fmla="*/ 24831 h 467"/>
                  <a:gd name="T16" fmla="*/ 105 w 139"/>
                  <a:gd name="T17" fmla="*/ 6236 h 467"/>
                  <a:gd name="T18" fmla="*/ 0 w 139"/>
                  <a:gd name="T19" fmla="*/ 6236 h 467"/>
                  <a:gd name="T20" fmla="*/ 217 w 139"/>
                  <a:gd name="T21" fmla="*/ 0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467"/>
                  <a:gd name="T35" fmla="*/ 139 w 139"/>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467">
                    <a:moveTo>
                      <a:pt x="71" y="0"/>
                    </a:moveTo>
                    <a:lnTo>
                      <a:pt x="139" y="94"/>
                    </a:lnTo>
                    <a:lnTo>
                      <a:pt x="104" y="94"/>
                    </a:lnTo>
                    <a:lnTo>
                      <a:pt x="104" y="374"/>
                    </a:lnTo>
                    <a:lnTo>
                      <a:pt x="139" y="374"/>
                    </a:lnTo>
                    <a:lnTo>
                      <a:pt x="71" y="467"/>
                    </a:lnTo>
                    <a:lnTo>
                      <a:pt x="0" y="374"/>
                    </a:lnTo>
                    <a:lnTo>
                      <a:pt x="35" y="374"/>
                    </a:lnTo>
                    <a:lnTo>
                      <a:pt x="35" y="94"/>
                    </a:lnTo>
                    <a:lnTo>
                      <a:pt x="0" y="94"/>
                    </a:lnTo>
                    <a:lnTo>
                      <a:pt x="71" y="0"/>
                    </a:lnTo>
                    <a:close/>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40" name="Rectangle 22"/>
              <p:cNvSpPr>
                <a:spLocks noChangeArrowheads="1"/>
              </p:cNvSpPr>
              <p:nvPr/>
            </p:nvSpPr>
            <p:spPr bwMode="auto">
              <a:xfrm>
                <a:off x="4035" y="2448"/>
                <a:ext cx="23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p>
                <a:r>
                  <a:rPr lang="zh-CN" altLang="en-US" sz="2400">
                    <a:solidFill>
                      <a:schemeClr val="folHlink"/>
                    </a:solidFill>
                    <a:latin typeface="Times New Roman" pitchFamily="18" charset="0"/>
                  </a:rPr>
                  <a:t>…</a:t>
                </a:r>
              </a:p>
            </p:txBody>
          </p:sp>
          <p:sp>
            <p:nvSpPr>
              <p:cNvPr id="5141" name="Freeform 23"/>
              <p:cNvSpPr>
                <a:spLocks/>
              </p:cNvSpPr>
              <p:nvPr/>
            </p:nvSpPr>
            <p:spPr bwMode="auto">
              <a:xfrm>
                <a:off x="4749" y="1776"/>
                <a:ext cx="147" cy="672"/>
              </a:xfrm>
              <a:custGeom>
                <a:avLst/>
                <a:gdLst>
                  <a:gd name="T0" fmla="*/ 217 w 139"/>
                  <a:gd name="T1" fmla="*/ 0 h 495"/>
                  <a:gd name="T2" fmla="*/ 425 w 139"/>
                  <a:gd name="T3" fmla="*/ 44636 h 495"/>
                  <a:gd name="T4" fmla="*/ 316 w 139"/>
                  <a:gd name="T5" fmla="*/ 44636 h 495"/>
                  <a:gd name="T6" fmla="*/ 316 w 139"/>
                  <a:gd name="T7" fmla="*/ 178994 h 495"/>
                  <a:gd name="T8" fmla="*/ 425 w 139"/>
                  <a:gd name="T9" fmla="*/ 178994 h 495"/>
                  <a:gd name="T10" fmla="*/ 217 w 139"/>
                  <a:gd name="T11" fmla="*/ 223791 h 495"/>
                  <a:gd name="T12" fmla="*/ 0 w 139"/>
                  <a:gd name="T13" fmla="*/ 178994 h 495"/>
                  <a:gd name="T14" fmla="*/ 105 w 139"/>
                  <a:gd name="T15" fmla="*/ 178994 h 495"/>
                  <a:gd name="T16" fmla="*/ 105 w 139"/>
                  <a:gd name="T17" fmla="*/ 44636 h 495"/>
                  <a:gd name="T18" fmla="*/ 0 w 139"/>
                  <a:gd name="T19" fmla="*/ 44636 h 495"/>
                  <a:gd name="T20" fmla="*/ 217 w 139"/>
                  <a:gd name="T21" fmla="*/ 0 h 4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495"/>
                  <a:gd name="T35" fmla="*/ 139 w 139"/>
                  <a:gd name="T36" fmla="*/ 495 h 4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495">
                    <a:moveTo>
                      <a:pt x="71" y="0"/>
                    </a:moveTo>
                    <a:lnTo>
                      <a:pt x="139" y="99"/>
                    </a:lnTo>
                    <a:lnTo>
                      <a:pt x="104" y="99"/>
                    </a:lnTo>
                    <a:lnTo>
                      <a:pt x="104" y="396"/>
                    </a:lnTo>
                    <a:lnTo>
                      <a:pt x="139" y="396"/>
                    </a:lnTo>
                    <a:lnTo>
                      <a:pt x="71" y="495"/>
                    </a:lnTo>
                    <a:lnTo>
                      <a:pt x="0" y="396"/>
                    </a:lnTo>
                    <a:lnTo>
                      <a:pt x="35" y="396"/>
                    </a:lnTo>
                    <a:lnTo>
                      <a:pt x="35" y="99"/>
                    </a:lnTo>
                    <a:lnTo>
                      <a:pt x="0" y="99"/>
                    </a:lnTo>
                    <a:lnTo>
                      <a:pt x="71" y="0"/>
                    </a:lnTo>
                    <a:close/>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42" name="Freeform 24"/>
              <p:cNvSpPr>
                <a:spLocks/>
              </p:cNvSpPr>
              <p:nvPr/>
            </p:nvSpPr>
            <p:spPr bwMode="auto">
              <a:xfrm>
                <a:off x="4749" y="2784"/>
                <a:ext cx="147" cy="576"/>
              </a:xfrm>
              <a:custGeom>
                <a:avLst/>
                <a:gdLst>
                  <a:gd name="T0" fmla="*/ 217 w 139"/>
                  <a:gd name="T1" fmla="*/ 0 h 467"/>
                  <a:gd name="T2" fmla="*/ 425 w 139"/>
                  <a:gd name="T3" fmla="*/ 6236 h 467"/>
                  <a:gd name="T4" fmla="*/ 316 w 139"/>
                  <a:gd name="T5" fmla="*/ 6236 h 467"/>
                  <a:gd name="T6" fmla="*/ 316 w 139"/>
                  <a:gd name="T7" fmla="*/ 24831 h 467"/>
                  <a:gd name="T8" fmla="*/ 425 w 139"/>
                  <a:gd name="T9" fmla="*/ 24831 h 467"/>
                  <a:gd name="T10" fmla="*/ 217 w 139"/>
                  <a:gd name="T11" fmla="*/ 30968 h 467"/>
                  <a:gd name="T12" fmla="*/ 0 w 139"/>
                  <a:gd name="T13" fmla="*/ 24831 h 467"/>
                  <a:gd name="T14" fmla="*/ 105 w 139"/>
                  <a:gd name="T15" fmla="*/ 24831 h 467"/>
                  <a:gd name="T16" fmla="*/ 105 w 139"/>
                  <a:gd name="T17" fmla="*/ 6236 h 467"/>
                  <a:gd name="T18" fmla="*/ 0 w 139"/>
                  <a:gd name="T19" fmla="*/ 6236 h 467"/>
                  <a:gd name="T20" fmla="*/ 217 w 139"/>
                  <a:gd name="T21" fmla="*/ 0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467"/>
                  <a:gd name="T35" fmla="*/ 139 w 139"/>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467">
                    <a:moveTo>
                      <a:pt x="71" y="0"/>
                    </a:moveTo>
                    <a:lnTo>
                      <a:pt x="139" y="94"/>
                    </a:lnTo>
                    <a:lnTo>
                      <a:pt x="104" y="94"/>
                    </a:lnTo>
                    <a:lnTo>
                      <a:pt x="104" y="374"/>
                    </a:lnTo>
                    <a:lnTo>
                      <a:pt x="139" y="374"/>
                    </a:lnTo>
                    <a:lnTo>
                      <a:pt x="71" y="467"/>
                    </a:lnTo>
                    <a:lnTo>
                      <a:pt x="0" y="374"/>
                    </a:lnTo>
                    <a:lnTo>
                      <a:pt x="35" y="374"/>
                    </a:lnTo>
                    <a:lnTo>
                      <a:pt x="35" y="94"/>
                    </a:lnTo>
                    <a:lnTo>
                      <a:pt x="0" y="94"/>
                    </a:lnTo>
                    <a:lnTo>
                      <a:pt x="71" y="0"/>
                    </a:lnTo>
                    <a:close/>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43" name="Rectangle 25"/>
              <p:cNvSpPr>
                <a:spLocks noChangeArrowheads="1"/>
              </p:cNvSpPr>
              <p:nvPr/>
            </p:nvSpPr>
            <p:spPr bwMode="auto">
              <a:xfrm>
                <a:off x="4035" y="3523"/>
                <a:ext cx="23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p>
                <a:r>
                  <a:rPr lang="zh-CN" altLang="en-US" sz="2400">
                    <a:solidFill>
                      <a:schemeClr val="folHlink"/>
                    </a:solidFill>
                    <a:latin typeface="Times New Roman" pitchFamily="18" charset="0"/>
                  </a:rPr>
                  <a:t>…</a:t>
                </a:r>
              </a:p>
            </p:txBody>
          </p:sp>
          <p:sp>
            <p:nvSpPr>
              <p:cNvPr id="5144" name="Rectangle 26"/>
              <p:cNvSpPr>
                <a:spLocks noChangeArrowheads="1"/>
              </p:cNvSpPr>
              <p:nvPr/>
            </p:nvSpPr>
            <p:spPr bwMode="auto">
              <a:xfrm>
                <a:off x="2954" y="2448"/>
                <a:ext cx="934" cy="320"/>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nchorCtr="1"/>
              <a:lstStyle/>
              <a:p>
                <a:r>
                  <a:rPr lang="en-US" altLang="zh-CN" sz="2400">
                    <a:latin typeface="Times New Roman" pitchFamily="18" charset="0"/>
                  </a:rPr>
                  <a:t>I/O</a:t>
                </a:r>
                <a:r>
                  <a:rPr lang="zh-CN" altLang="en-US" sz="2400">
                    <a:latin typeface="Times New Roman" pitchFamily="18" charset="0"/>
                  </a:rPr>
                  <a:t>接口</a:t>
                </a:r>
              </a:p>
            </p:txBody>
          </p:sp>
          <p:sp>
            <p:nvSpPr>
              <p:cNvPr id="5145" name="Rectangle 27"/>
              <p:cNvSpPr>
                <a:spLocks noChangeArrowheads="1"/>
              </p:cNvSpPr>
              <p:nvPr/>
            </p:nvSpPr>
            <p:spPr bwMode="auto">
              <a:xfrm>
                <a:off x="4346" y="2448"/>
                <a:ext cx="934" cy="320"/>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nchorCtr="1"/>
              <a:lstStyle/>
              <a:p>
                <a:r>
                  <a:rPr lang="en-US" altLang="zh-CN" sz="2400">
                    <a:latin typeface="Times New Roman" pitchFamily="18" charset="0"/>
                  </a:rPr>
                  <a:t>I/O</a:t>
                </a:r>
                <a:r>
                  <a:rPr lang="zh-CN" altLang="en-US" sz="2400">
                    <a:latin typeface="Times New Roman" pitchFamily="18" charset="0"/>
                  </a:rPr>
                  <a:t>接口</a:t>
                </a:r>
              </a:p>
            </p:txBody>
          </p:sp>
        </p:grpSp>
        <p:sp>
          <p:nvSpPr>
            <p:cNvPr id="5131" name="Rectangle 28"/>
            <p:cNvSpPr>
              <a:spLocks noChangeArrowheads="1"/>
            </p:cNvSpPr>
            <p:nvPr/>
          </p:nvSpPr>
          <p:spPr bwMode="auto">
            <a:xfrm>
              <a:off x="4346" y="3360"/>
              <a:ext cx="934" cy="595"/>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nchorCtr="1"/>
            <a:lstStyle/>
            <a:p>
              <a:r>
                <a:rPr lang="zh-CN" altLang="en-US" sz="2800">
                  <a:latin typeface="Times New Roman" pitchFamily="18" charset="0"/>
                </a:rPr>
                <a:t> </a:t>
              </a:r>
              <a:r>
                <a:rPr lang="zh-CN" altLang="en-US" sz="1000">
                  <a:latin typeface="Times New Roman" pitchFamily="18" charset="0"/>
                </a:rPr>
                <a:t>   </a:t>
              </a:r>
              <a:r>
                <a:rPr lang="en-US" altLang="zh-CN" sz="2400">
                  <a:latin typeface="Times New Roman" pitchFamily="18" charset="0"/>
                </a:rPr>
                <a:t>I/O</a:t>
              </a:r>
              <a:endParaRPr lang="zh-CN" altLang="en-US" sz="2400">
                <a:latin typeface="Times New Roman" pitchFamily="18" charset="0"/>
              </a:endParaRPr>
            </a:p>
            <a:p>
              <a:r>
                <a:rPr lang="zh-CN" altLang="en-US" sz="2400">
                  <a:latin typeface="Times New Roman" pitchFamily="18" charset="0"/>
                </a:rPr>
                <a:t> 设备</a:t>
              </a:r>
              <a:r>
                <a:rPr lang="en-US" altLang="zh-CN" sz="2400" i="1">
                  <a:latin typeface="Times New Roman" pitchFamily="18" charset="0"/>
                </a:rPr>
                <a:t>n</a:t>
              </a:r>
            </a:p>
          </p:txBody>
        </p:sp>
      </p:grpSp>
      <p:sp>
        <p:nvSpPr>
          <p:cNvPr id="5129" name="AutoShape 30">
            <a:hlinkClick r:id="rId2" action="ppaction://hlinksldjump"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spcBef>
                <a:spcPct val="20000"/>
              </a:spcBef>
            </a:pPr>
            <a:endParaRPr lang="zh-CN" altLang="en-US"/>
          </a:p>
        </p:txBody>
      </p:sp>
    </p:spTree>
    <p:extLst>
      <p:ext uri="{BB962C8B-B14F-4D97-AF65-F5344CB8AC3E}">
        <p14:creationId xmlns:p14="http://schemas.microsoft.com/office/powerpoint/2010/main" val="467578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7699"/>
                                        </p:tgtEl>
                                        <p:attrNameLst>
                                          <p:attrName>style.visibility</p:attrName>
                                        </p:attrNameLst>
                                      </p:cBhvr>
                                      <p:to>
                                        <p:strVal val="visible"/>
                                      </p:to>
                                    </p:set>
                                    <p:animEffect transition="in" filter="blinds(horizontal)">
                                      <p:cBhvr>
                                        <p:cTn id="7" dur="500"/>
                                        <p:tgtEl>
                                          <p:spTgt spid="1576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57700"/>
                                        </p:tgtEl>
                                        <p:attrNameLst>
                                          <p:attrName>style.visibility</p:attrName>
                                        </p:attrNameLst>
                                      </p:cBhvr>
                                      <p:to>
                                        <p:strVal val="visible"/>
                                      </p:to>
                                    </p:set>
                                    <p:animEffect transition="in" filter="barn(outVertical)">
                                      <p:cBhvr>
                                        <p:cTn id="12" dur="500"/>
                                        <p:tgtEl>
                                          <p:spTgt spid="1577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downRight)">
                                      <p:cBhvr>
                                        <p:cTn id="17" dur="500"/>
                                        <p:tgtEl>
                                          <p:spTgt spid="2"/>
                                        </p:tgtEl>
                                      </p:cBhvr>
                                    </p:animEffect>
                                  </p:childTnLst>
                                </p:cTn>
                              </p:par>
                            </p:childTnLst>
                          </p:cTn>
                        </p:par>
                        <p:par>
                          <p:cTn id="18" fill="hold" nodeType="afterGroup">
                            <p:stCondLst>
                              <p:cond delay="500"/>
                            </p:stCondLst>
                            <p:childTnLst>
                              <p:par>
                                <p:cTn id="19" presetID="18" presetClass="entr" presetSubtype="6"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strips(downRight)">
                                      <p:cBhvr>
                                        <p:cTn id="21" dur="500"/>
                                        <p:tgtEl>
                                          <p:spTgt spid="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37"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arn(outVertical)">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autoUpdateAnimBg="0"/>
      <p:bldP spid="157700"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09600" y="1524000"/>
            <a:ext cx="8229600" cy="695325"/>
            <a:chOff x="384" y="1056"/>
            <a:chExt cx="5184" cy="438"/>
          </a:xfrm>
        </p:grpSpPr>
        <p:sp>
          <p:nvSpPr>
            <p:cNvPr id="6171" name="Rectangle 3"/>
            <p:cNvSpPr>
              <a:spLocks noChangeArrowheads="1"/>
            </p:cNvSpPr>
            <p:nvPr/>
          </p:nvSpPr>
          <p:spPr bwMode="auto">
            <a:xfrm>
              <a:off x="2046" y="1056"/>
              <a:ext cx="20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a:solidFill>
                    <a:schemeClr val="folHlink"/>
                  </a:solidFill>
                </a:rPr>
                <a:t>单总线（系统总线）</a:t>
              </a:r>
              <a:endParaRPr lang="zh-CN" altLang="en-US" sz="2800">
                <a:solidFill>
                  <a:schemeClr val="folHlink"/>
                </a:solidFill>
                <a:latin typeface="Times New Roman" pitchFamily="18" charset="0"/>
              </a:endParaRPr>
            </a:p>
          </p:txBody>
        </p:sp>
        <p:sp>
          <p:nvSpPr>
            <p:cNvPr id="6172" name="Freeform 4"/>
            <p:cNvSpPr>
              <a:spLocks/>
            </p:cNvSpPr>
            <p:nvPr/>
          </p:nvSpPr>
          <p:spPr bwMode="auto">
            <a:xfrm>
              <a:off x="384" y="1350"/>
              <a:ext cx="5184" cy="144"/>
            </a:xfrm>
            <a:custGeom>
              <a:avLst/>
              <a:gdLst>
                <a:gd name="T0" fmla="*/ 0 w 4569"/>
                <a:gd name="T1" fmla="*/ 44 h 148"/>
                <a:gd name="T2" fmla="*/ 2601 w 4569"/>
                <a:gd name="T3" fmla="*/ 86 h 148"/>
                <a:gd name="T4" fmla="*/ 2601 w 4569"/>
                <a:gd name="T5" fmla="*/ 73 h 148"/>
                <a:gd name="T6" fmla="*/ 54537 w 4569"/>
                <a:gd name="T7" fmla="*/ 73 h 148"/>
                <a:gd name="T8" fmla="*/ 54537 w 4569"/>
                <a:gd name="T9" fmla="*/ 86 h 148"/>
                <a:gd name="T10" fmla="*/ 57107 w 4569"/>
                <a:gd name="T11" fmla="*/ 44 h 148"/>
                <a:gd name="T12" fmla="*/ 54537 w 4569"/>
                <a:gd name="T13" fmla="*/ 0 h 148"/>
                <a:gd name="T14" fmla="*/ 54537 w 4569"/>
                <a:gd name="T15" fmla="*/ 18 h 148"/>
                <a:gd name="T16" fmla="*/ 2601 w 4569"/>
                <a:gd name="T17" fmla="*/ 18 h 148"/>
                <a:gd name="T18" fmla="*/ 2601 w 4569"/>
                <a:gd name="T19" fmla="*/ 0 h 148"/>
                <a:gd name="T20" fmla="*/ 0 w 4569"/>
                <a:gd name="T21" fmla="*/ 44 h 1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569"/>
                <a:gd name="T34" fmla="*/ 0 h 148"/>
                <a:gd name="T35" fmla="*/ 4569 w 4569"/>
                <a:gd name="T36" fmla="*/ 148 h 14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569" h="148">
                  <a:moveTo>
                    <a:pt x="0" y="74"/>
                  </a:moveTo>
                  <a:lnTo>
                    <a:pt x="208" y="148"/>
                  </a:lnTo>
                  <a:lnTo>
                    <a:pt x="208" y="124"/>
                  </a:lnTo>
                  <a:lnTo>
                    <a:pt x="4364" y="124"/>
                  </a:lnTo>
                  <a:lnTo>
                    <a:pt x="4364" y="148"/>
                  </a:lnTo>
                  <a:lnTo>
                    <a:pt x="4569" y="74"/>
                  </a:lnTo>
                  <a:lnTo>
                    <a:pt x="4364" y="0"/>
                  </a:lnTo>
                  <a:lnTo>
                    <a:pt x="4364" y="25"/>
                  </a:lnTo>
                  <a:lnTo>
                    <a:pt x="208" y="25"/>
                  </a:lnTo>
                  <a:lnTo>
                    <a:pt x="208" y="0"/>
                  </a:lnTo>
                  <a:lnTo>
                    <a:pt x="0" y="74"/>
                  </a:lnTo>
                  <a:close/>
                </a:path>
              </a:pathLst>
            </a:custGeom>
            <a:solidFill>
              <a:schemeClr val="folHlink"/>
            </a:solidFill>
            <a:ln w="17463">
              <a:solidFill>
                <a:schemeClr val="folHlink"/>
              </a:solidFill>
              <a:round/>
              <a:headEnd/>
              <a:tailEnd/>
            </a:ln>
          </p:spPr>
          <p:txBody>
            <a:bodyPr/>
            <a:lstStyle/>
            <a:p>
              <a:endParaRPr lang="zh-CN" altLang="en-US"/>
            </a:p>
          </p:txBody>
        </p:sp>
      </p:grpSp>
      <p:sp>
        <p:nvSpPr>
          <p:cNvPr id="6147" name="Text Box 5"/>
          <p:cNvSpPr txBox="1">
            <a:spLocks noChangeArrowheads="1"/>
          </p:cNvSpPr>
          <p:nvPr/>
        </p:nvSpPr>
        <p:spPr bwMode="auto">
          <a:xfrm>
            <a:off x="593725" y="304800"/>
            <a:ext cx="3841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600">
                <a:latin typeface="Times New Roman" pitchFamily="18" charset="0"/>
              </a:rPr>
              <a:t>2. 单总线结构框图</a:t>
            </a:r>
          </a:p>
        </p:txBody>
      </p:sp>
      <p:grpSp>
        <p:nvGrpSpPr>
          <p:cNvPr id="3" name="Group 6"/>
          <p:cNvGrpSpPr>
            <a:grpSpLocks/>
          </p:cNvGrpSpPr>
          <p:nvPr/>
        </p:nvGrpSpPr>
        <p:grpSpPr bwMode="auto">
          <a:xfrm>
            <a:off x="838200" y="2171700"/>
            <a:ext cx="7959725" cy="3819525"/>
            <a:chOff x="528" y="1368"/>
            <a:chExt cx="5014" cy="2406"/>
          </a:xfrm>
        </p:grpSpPr>
        <p:grpSp>
          <p:nvGrpSpPr>
            <p:cNvPr id="6151" name="Group 7"/>
            <p:cNvGrpSpPr>
              <a:grpSpLocks/>
            </p:cNvGrpSpPr>
            <p:nvPr/>
          </p:nvGrpSpPr>
          <p:grpSpPr bwMode="auto">
            <a:xfrm>
              <a:off x="528" y="1368"/>
              <a:ext cx="719" cy="2389"/>
              <a:chOff x="528" y="1615"/>
              <a:chExt cx="719" cy="2389"/>
            </a:xfrm>
          </p:grpSpPr>
          <p:sp>
            <p:nvSpPr>
              <p:cNvPr id="6169" name="Rectangle 8"/>
              <p:cNvSpPr>
                <a:spLocks noChangeArrowheads="1"/>
              </p:cNvSpPr>
              <p:nvPr/>
            </p:nvSpPr>
            <p:spPr bwMode="auto">
              <a:xfrm>
                <a:off x="528" y="2352"/>
                <a:ext cx="719" cy="1652"/>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latin typeface="Times New Roman" pitchFamily="18" charset="0"/>
                </a:endParaRPr>
              </a:p>
              <a:p>
                <a:endParaRPr lang="zh-CN" altLang="en-US" sz="3200">
                  <a:latin typeface="Times New Roman" pitchFamily="18" charset="0"/>
                </a:endParaRPr>
              </a:p>
              <a:p>
                <a:r>
                  <a:rPr lang="en-US" altLang="zh-CN" sz="2800">
                    <a:latin typeface="Times New Roman" pitchFamily="18" charset="0"/>
                  </a:rPr>
                  <a:t> CPU</a:t>
                </a:r>
              </a:p>
            </p:txBody>
          </p:sp>
          <p:sp>
            <p:nvSpPr>
              <p:cNvPr id="6170" name="Freeform 9"/>
              <p:cNvSpPr>
                <a:spLocks/>
              </p:cNvSpPr>
              <p:nvPr/>
            </p:nvSpPr>
            <p:spPr bwMode="auto">
              <a:xfrm>
                <a:off x="802" y="1615"/>
                <a:ext cx="206" cy="737"/>
              </a:xfrm>
              <a:custGeom>
                <a:avLst/>
                <a:gdLst>
                  <a:gd name="T0" fmla="*/ 136260 w 141"/>
                  <a:gd name="T1" fmla="*/ 0 h 482"/>
                  <a:gd name="T2" fmla="*/ 276920 w 141"/>
                  <a:gd name="T3" fmla="*/ 458971 h 482"/>
                  <a:gd name="T4" fmla="*/ 207679 w 141"/>
                  <a:gd name="T5" fmla="*/ 458971 h 482"/>
                  <a:gd name="T6" fmla="*/ 207679 w 141"/>
                  <a:gd name="T7" fmla="*/ 1888699 h 482"/>
                  <a:gd name="T8" fmla="*/ 276920 w 141"/>
                  <a:gd name="T9" fmla="*/ 1888699 h 482"/>
                  <a:gd name="T10" fmla="*/ 136260 w 141"/>
                  <a:gd name="T11" fmla="*/ 2352486 h 482"/>
                  <a:gd name="T12" fmla="*/ 0 w 141"/>
                  <a:gd name="T13" fmla="*/ 1888699 h 482"/>
                  <a:gd name="T14" fmla="*/ 67314 w 141"/>
                  <a:gd name="T15" fmla="*/ 1888699 h 482"/>
                  <a:gd name="T16" fmla="*/ 67314 w 141"/>
                  <a:gd name="T17" fmla="*/ 458971 h 482"/>
                  <a:gd name="T18" fmla="*/ 0 w 141"/>
                  <a:gd name="T19" fmla="*/ 458971 h 482"/>
                  <a:gd name="T20" fmla="*/ 136260 w 141"/>
                  <a:gd name="T21" fmla="*/ 0 h 48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1"/>
                  <a:gd name="T34" fmla="*/ 0 h 482"/>
                  <a:gd name="T35" fmla="*/ 141 w 141"/>
                  <a:gd name="T36" fmla="*/ 482 h 48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1" h="482">
                    <a:moveTo>
                      <a:pt x="69" y="0"/>
                    </a:moveTo>
                    <a:lnTo>
                      <a:pt x="141" y="94"/>
                    </a:lnTo>
                    <a:lnTo>
                      <a:pt x="106" y="94"/>
                    </a:lnTo>
                    <a:lnTo>
                      <a:pt x="106" y="387"/>
                    </a:lnTo>
                    <a:lnTo>
                      <a:pt x="141" y="387"/>
                    </a:lnTo>
                    <a:lnTo>
                      <a:pt x="69" y="482"/>
                    </a:lnTo>
                    <a:lnTo>
                      <a:pt x="0" y="387"/>
                    </a:lnTo>
                    <a:lnTo>
                      <a:pt x="34" y="387"/>
                    </a:lnTo>
                    <a:lnTo>
                      <a:pt x="34" y="94"/>
                    </a:lnTo>
                    <a:lnTo>
                      <a:pt x="0" y="94"/>
                    </a:lnTo>
                    <a:lnTo>
                      <a:pt x="69" y="0"/>
                    </a:lnTo>
                    <a:close/>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152" name="Group 10"/>
            <p:cNvGrpSpPr>
              <a:grpSpLocks/>
            </p:cNvGrpSpPr>
            <p:nvPr/>
          </p:nvGrpSpPr>
          <p:grpSpPr bwMode="auto">
            <a:xfrm>
              <a:off x="1392" y="1385"/>
              <a:ext cx="720" cy="2389"/>
              <a:chOff x="1392" y="1632"/>
              <a:chExt cx="720" cy="2389"/>
            </a:xfrm>
          </p:grpSpPr>
          <p:sp>
            <p:nvSpPr>
              <p:cNvPr id="6167" name="Rectangle 11"/>
              <p:cNvSpPr>
                <a:spLocks noChangeArrowheads="1"/>
              </p:cNvSpPr>
              <p:nvPr/>
            </p:nvSpPr>
            <p:spPr bwMode="auto">
              <a:xfrm>
                <a:off x="1392" y="2369"/>
                <a:ext cx="720" cy="1652"/>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latin typeface="Times New Roman" pitchFamily="18" charset="0"/>
                </a:endParaRPr>
              </a:p>
              <a:p>
                <a:endParaRPr lang="en-US" altLang="zh-CN" sz="3200">
                  <a:latin typeface="Times New Roman" pitchFamily="18" charset="0"/>
                </a:endParaRPr>
              </a:p>
              <a:p>
                <a:r>
                  <a:rPr lang="zh-CN" altLang="en-US">
                    <a:latin typeface="Times New Roman" pitchFamily="18" charset="0"/>
                  </a:rPr>
                  <a:t>    </a:t>
                </a:r>
                <a:r>
                  <a:rPr lang="zh-CN" altLang="en-US" sz="2800">
                    <a:latin typeface="Times New Roman" pitchFamily="18" charset="0"/>
                  </a:rPr>
                  <a:t>主存</a:t>
                </a:r>
              </a:p>
            </p:txBody>
          </p:sp>
          <p:sp>
            <p:nvSpPr>
              <p:cNvPr id="6168" name="Freeform 12"/>
              <p:cNvSpPr>
                <a:spLocks/>
              </p:cNvSpPr>
              <p:nvPr/>
            </p:nvSpPr>
            <p:spPr bwMode="auto">
              <a:xfrm>
                <a:off x="1619" y="1632"/>
                <a:ext cx="206" cy="737"/>
              </a:xfrm>
              <a:custGeom>
                <a:avLst/>
                <a:gdLst>
                  <a:gd name="T0" fmla="*/ 136260 w 141"/>
                  <a:gd name="T1" fmla="*/ 0 h 482"/>
                  <a:gd name="T2" fmla="*/ 276920 w 141"/>
                  <a:gd name="T3" fmla="*/ 458971 h 482"/>
                  <a:gd name="T4" fmla="*/ 207679 w 141"/>
                  <a:gd name="T5" fmla="*/ 458971 h 482"/>
                  <a:gd name="T6" fmla="*/ 207679 w 141"/>
                  <a:gd name="T7" fmla="*/ 1888699 h 482"/>
                  <a:gd name="T8" fmla="*/ 276920 w 141"/>
                  <a:gd name="T9" fmla="*/ 1888699 h 482"/>
                  <a:gd name="T10" fmla="*/ 136260 w 141"/>
                  <a:gd name="T11" fmla="*/ 2352486 h 482"/>
                  <a:gd name="T12" fmla="*/ 0 w 141"/>
                  <a:gd name="T13" fmla="*/ 1888699 h 482"/>
                  <a:gd name="T14" fmla="*/ 67314 w 141"/>
                  <a:gd name="T15" fmla="*/ 1888699 h 482"/>
                  <a:gd name="T16" fmla="*/ 67314 w 141"/>
                  <a:gd name="T17" fmla="*/ 458971 h 482"/>
                  <a:gd name="T18" fmla="*/ 0 w 141"/>
                  <a:gd name="T19" fmla="*/ 458971 h 482"/>
                  <a:gd name="T20" fmla="*/ 136260 w 141"/>
                  <a:gd name="T21" fmla="*/ 0 h 48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1"/>
                  <a:gd name="T34" fmla="*/ 0 h 482"/>
                  <a:gd name="T35" fmla="*/ 141 w 141"/>
                  <a:gd name="T36" fmla="*/ 482 h 48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1" h="482">
                    <a:moveTo>
                      <a:pt x="69" y="0"/>
                    </a:moveTo>
                    <a:lnTo>
                      <a:pt x="141" y="94"/>
                    </a:lnTo>
                    <a:lnTo>
                      <a:pt x="106" y="94"/>
                    </a:lnTo>
                    <a:lnTo>
                      <a:pt x="106" y="387"/>
                    </a:lnTo>
                    <a:lnTo>
                      <a:pt x="141" y="387"/>
                    </a:lnTo>
                    <a:lnTo>
                      <a:pt x="69" y="482"/>
                    </a:lnTo>
                    <a:lnTo>
                      <a:pt x="0" y="387"/>
                    </a:lnTo>
                    <a:lnTo>
                      <a:pt x="34" y="387"/>
                    </a:lnTo>
                    <a:lnTo>
                      <a:pt x="34" y="94"/>
                    </a:lnTo>
                    <a:lnTo>
                      <a:pt x="0" y="94"/>
                    </a:lnTo>
                    <a:lnTo>
                      <a:pt x="69" y="0"/>
                    </a:lnTo>
                    <a:close/>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153" name="Rectangle 13"/>
            <p:cNvSpPr>
              <a:spLocks noChangeArrowheads="1"/>
            </p:cNvSpPr>
            <p:nvPr/>
          </p:nvSpPr>
          <p:spPr bwMode="auto">
            <a:xfrm>
              <a:off x="2208" y="2116"/>
              <a:ext cx="934" cy="320"/>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ltLang="zh-CN" sz="2400">
                  <a:latin typeface="Times New Roman" pitchFamily="18" charset="0"/>
                </a:rPr>
                <a:t>  I/O</a:t>
              </a:r>
              <a:r>
                <a:rPr lang="zh-CN" altLang="en-US" sz="2400">
                  <a:latin typeface="Times New Roman" pitchFamily="18" charset="0"/>
                </a:rPr>
                <a:t>接口</a:t>
              </a:r>
            </a:p>
          </p:txBody>
        </p:sp>
        <p:sp>
          <p:nvSpPr>
            <p:cNvPr id="6154" name="Freeform 14"/>
            <p:cNvSpPr>
              <a:spLocks/>
            </p:cNvSpPr>
            <p:nvPr/>
          </p:nvSpPr>
          <p:spPr bwMode="auto">
            <a:xfrm>
              <a:off x="2592" y="1391"/>
              <a:ext cx="192" cy="725"/>
            </a:xfrm>
            <a:custGeom>
              <a:avLst/>
              <a:gdLst>
                <a:gd name="T0" fmla="*/ 45141 w 139"/>
                <a:gd name="T1" fmla="*/ 0 h 495"/>
                <a:gd name="T2" fmla="*/ 88915 w 139"/>
                <a:gd name="T3" fmla="*/ 204327 h 495"/>
                <a:gd name="T4" fmla="*/ 66701 w 139"/>
                <a:gd name="T5" fmla="*/ 204327 h 495"/>
                <a:gd name="T6" fmla="*/ 66701 w 139"/>
                <a:gd name="T7" fmla="*/ 816540 h 495"/>
                <a:gd name="T8" fmla="*/ 88915 w 139"/>
                <a:gd name="T9" fmla="*/ 816540 h 495"/>
                <a:gd name="T10" fmla="*/ 45141 w 139"/>
                <a:gd name="T11" fmla="*/ 1021411 h 495"/>
                <a:gd name="T12" fmla="*/ 0 w 139"/>
                <a:gd name="T13" fmla="*/ 816540 h 495"/>
                <a:gd name="T14" fmla="*/ 22144 w 139"/>
                <a:gd name="T15" fmla="*/ 816540 h 495"/>
                <a:gd name="T16" fmla="*/ 22144 w 139"/>
                <a:gd name="T17" fmla="*/ 204327 h 495"/>
                <a:gd name="T18" fmla="*/ 0 w 139"/>
                <a:gd name="T19" fmla="*/ 204327 h 495"/>
                <a:gd name="T20" fmla="*/ 45141 w 139"/>
                <a:gd name="T21" fmla="*/ 0 h 4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495"/>
                <a:gd name="T35" fmla="*/ 139 w 139"/>
                <a:gd name="T36" fmla="*/ 495 h 4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495">
                  <a:moveTo>
                    <a:pt x="71" y="0"/>
                  </a:moveTo>
                  <a:lnTo>
                    <a:pt x="139" y="99"/>
                  </a:lnTo>
                  <a:lnTo>
                    <a:pt x="104" y="99"/>
                  </a:lnTo>
                  <a:lnTo>
                    <a:pt x="104" y="396"/>
                  </a:lnTo>
                  <a:lnTo>
                    <a:pt x="139" y="396"/>
                  </a:lnTo>
                  <a:lnTo>
                    <a:pt x="71" y="495"/>
                  </a:lnTo>
                  <a:lnTo>
                    <a:pt x="0" y="396"/>
                  </a:lnTo>
                  <a:lnTo>
                    <a:pt x="35" y="396"/>
                  </a:lnTo>
                  <a:lnTo>
                    <a:pt x="35" y="99"/>
                  </a:lnTo>
                  <a:lnTo>
                    <a:pt x="0" y="99"/>
                  </a:lnTo>
                  <a:lnTo>
                    <a:pt x="71" y="0"/>
                  </a:lnTo>
                  <a:close/>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55" name="Freeform 15"/>
            <p:cNvSpPr>
              <a:spLocks/>
            </p:cNvSpPr>
            <p:nvPr/>
          </p:nvSpPr>
          <p:spPr bwMode="auto">
            <a:xfrm>
              <a:off x="2609" y="2479"/>
              <a:ext cx="175" cy="671"/>
            </a:xfrm>
            <a:custGeom>
              <a:avLst/>
              <a:gdLst>
                <a:gd name="T0" fmla="*/ 7092 w 139"/>
                <a:gd name="T1" fmla="*/ 0 h 467"/>
                <a:gd name="T2" fmla="*/ 13899 w 139"/>
                <a:gd name="T3" fmla="*/ 132394 h 467"/>
                <a:gd name="T4" fmla="*/ 10421 w 139"/>
                <a:gd name="T5" fmla="*/ 132394 h 467"/>
                <a:gd name="T6" fmla="*/ 10421 w 139"/>
                <a:gd name="T7" fmla="*/ 525682 h 467"/>
                <a:gd name="T8" fmla="*/ 13899 w 139"/>
                <a:gd name="T9" fmla="*/ 525682 h 467"/>
                <a:gd name="T10" fmla="*/ 7092 w 139"/>
                <a:gd name="T11" fmla="*/ 656698 h 467"/>
                <a:gd name="T12" fmla="*/ 0 w 139"/>
                <a:gd name="T13" fmla="*/ 525682 h 467"/>
                <a:gd name="T14" fmla="*/ 3470 w 139"/>
                <a:gd name="T15" fmla="*/ 525682 h 467"/>
                <a:gd name="T16" fmla="*/ 3470 w 139"/>
                <a:gd name="T17" fmla="*/ 132394 h 467"/>
                <a:gd name="T18" fmla="*/ 0 w 139"/>
                <a:gd name="T19" fmla="*/ 132394 h 467"/>
                <a:gd name="T20" fmla="*/ 7092 w 139"/>
                <a:gd name="T21" fmla="*/ 0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467"/>
                <a:gd name="T35" fmla="*/ 139 w 139"/>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467">
                  <a:moveTo>
                    <a:pt x="71" y="0"/>
                  </a:moveTo>
                  <a:lnTo>
                    <a:pt x="139" y="94"/>
                  </a:lnTo>
                  <a:lnTo>
                    <a:pt x="104" y="94"/>
                  </a:lnTo>
                  <a:lnTo>
                    <a:pt x="104" y="374"/>
                  </a:lnTo>
                  <a:lnTo>
                    <a:pt x="139" y="374"/>
                  </a:lnTo>
                  <a:lnTo>
                    <a:pt x="71" y="467"/>
                  </a:lnTo>
                  <a:lnTo>
                    <a:pt x="0" y="374"/>
                  </a:lnTo>
                  <a:lnTo>
                    <a:pt x="35" y="374"/>
                  </a:lnTo>
                  <a:lnTo>
                    <a:pt x="35" y="94"/>
                  </a:lnTo>
                  <a:lnTo>
                    <a:pt x="0" y="94"/>
                  </a:lnTo>
                  <a:lnTo>
                    <a:pt x="71" y="0"/>
                  </a:lnTo>
                  <a:close/>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56" name="Rectangle 16"/>
            <p:cNvSpPr>
              <a:spLocks noChangeArrowheads="1"/>
            </p:cNvSpPr>
            <p:nvPr/>
          </p:nvSpPr>
          <p:spPr bwMode="auto">
            <a:xfrm>
              <a:off x="2208" y="3150"/>
              <a:ext cx="934" cy="594"/>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sz="2800">
                  <a:latin typeface="Times New Roman" pitchFamily="18" charset="0"/>
                </a:rPr>
                <a:t>   </a:t>
              </a:r>
              <a:r>
                <a:rPr lang="zh-CN" altLang="en-US" sz="1000">
                  <a:latin typeface="Times New Roman" pitchFamily="18" charset="0"/>
                </a:rPr>
                <a:t>    </a:t>
              </a:r>
              <a:r>
                <a:rPr lang="en-US" altLang="zh-CN" sz="2400">
                  <a:latin typeface="Times New Roman" pitchFamily="18" charset="0"/>
                </a:rPr>
                <a:t>I/O</a:t>
              </a:r>
              <a:endParaRPr lang="zh-CN" altLang="en-US" sz="2400">
                <a:latin typeface="Times New Roman" pitchFamily="18" charset="0"/>
              </a:endParaRPr>
            </a:p>
            <a:p>
              <a:r>
                <a:rPr lang="zh-CN" altLang="en-US" sz="2400">
                  <a:latin typeface="Times New Roman" pitchFamily="18" charset="0"/>
                </a:rPr>
                <a:t>   设备1</a:t>
              </a:r>
            </a:p>
          </p:txBody>
        </p:sp>
        <p:sp>
          <p:nvSpPr>
            <p:cNvPr id="6157" name="Rectangle 17"/>
            <p:cNvSpPr>
              <a:spLocks noChangeArrowheads="1"/>
            </p:cNvSpPr>
            <p:nvPr/>
          </p:nvSpPr>
          <p:spPr bwMode="auto">
            <a:xfrm>
              <a:off x="3360" y="3150"/>
              <a:ext cx="934" cy="594"/>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sz="2800">
                  <a:latin typeface="Times New Roman" pitchFamily="18" charset="0"/>
                </a:rPr>
                <a:t>   </a:t>
              </a:r>
              <a:r>
                <a:rPr lang="zh-CN" altLang="en-US" sz="1000">
                  <a:latin typeface="Times New Roman" pitchFamily="18" charset="0"/>
                </a:rPr>
                <a:t>    </a:t>
              </a:r>
              <a:r>
                <a:rPr lang="en-US" altLang="zh-CN" sz="2400">
                  <a:latin typeface="Times New Roman" pitchFamily="18" charset="0"/>
                </a:rPr>
                <a:t>I/O</a:t>
              </a:r>
              <a:endParaRPr lang="zh-CN" altLang="en-US" sz="2400">
                <a:latin typeface="Times New Roman" pitchFamily="18" charset="0"/>
              </a:endParaRPr>
            </a:p>
            <a:p>
              <a:r>
                <a:rPr lang="zh-CN" altLang="en-US" sz="2400">
                  <a:latin typeface="Times New Roman" pitchFamily="18" charset="0"/>
                </a:rPr>
                <a:t>   设备2</a:t>
              </a:r>
            </a:p>
          </p:txBody>
        </p:sp>
        <p:sp>
          <p:nvSpPr>
            <p:cNvPr id="6158" name="Rectangle 18"/>
            <p:cNvSpPr>
              <a:spLocks noChangeArrowheads="1"/>
            </p:cNvSpPr>
            <p:nvPr/>
          </p:nvSpPr>
          <p:spPr bwMode="auto">
            <a:xfrm>
              <a:off x="3360" y="2116"/>
              <a:ext cx="934" cy="320"/>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ltLang="zh-CN" sz="2400">
                  <a:latin typeface="Times New Roman" pitchFamily="18" charset="0"/>
                </a:rPr>
                <a:t>  I/O</a:t>
              </a:r>
              <a:r>
                <a:rPr lang="zh-CN" altLang="en-US" sz="2400">
                  <a:latin typeface="Times New Roman" pitchFamily="18" charset="0"/>
                </a:rPr>
                <a:t>接口</a:t>
              </a:r>
            </a:p>
          </p:txBody>
        </p:sp>
        <p:sp>
          <p:nvSpPr>
            <p:cNvPr id="6159" name="Freeform 19"/>
            <p:cNvSpPr>
              <a:spLocks/>
            </p:cNvSpPr>
            <p:nvPr/>
          </p:nvSpPr>
          <p:spPr bwMode="auto">
            <a:xfrm>
              <a:off x="3696" y="1391"/>
              <a:ext cx="192" cy="725"/>
            </a:xfrm>
            <a:custGeom>
              <a:avLst/>
              <a:gdLst>
                <a:gd name="T0" fmla="*/ 45141 w 139"/>
                <a:gd name="T1" fmla="*/ 0 h 495"/>
                <a:gd name="T2" fmla="*/ 88915 w 139"/>
                <a:gd name="T3" fmla="*/ 204327 h 495"/>
                <a:gd name="T4" fmla="*/ 66701 w 139"/>
                <a:gd name="T5" fmla="*/ 204327 h 495"/>
                <a:gd name="T6" fmla="*/ 66701 w 139"/>
                <a:gd name="T7" fmla="*/ 816540 h 495"/>
                <a:gd name="T8" fmla="*/ 88915 w 139"/>
                <a:gd name="T9" fmla="*/ 816540 h 495"/>
                <a:gd name="T10" fmla="*/ 45141 w 139"/>
                <a:gd name="T11" fmla="*/ 1021411 h 495"/>
                <a:gd name="T12" fmla="*/ 0 w 139"/>
                <a:gd name="T13" fmla="*/ 816540 h 495"/>
                <a:gd name="T14" fmla="*/ 22144 w 139"/>
                <a:gd name="T15" fmla="*/ 816540 h 495"/>
                <a:gd name="T16" fmla="*/ 22144 w 139"/>
                <a:gd name="T17" fmla="*/ 204327 h 495"/>
                <a:gd name="T18" fmla="*/ 0 w 139"/>
                <a:gd name="T19" fmla="*/ 204327 h 495"/>
                <a:gd name="T20" fmla="*/ 45141 w 139"/>
                <a:gd name="T21" fmla="*/ 0 h 4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495"/>
                <a:gd name="T35" fmla="*/ 139 w 139"/>
                <a:gd name="T36" fmla="*/ 495 h 4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495">
                  <a:moveTo>
                    <a:pt x="71" y="0"/>
                  </a:moveTo>
                  <a:lnTo>
                    <a:pt x="139" y="99"/>
                  </a:lnTo>
                  <a:lnTo>
                    <a:pt x="104" y="99"/>
                  </a:lnTo>
                  <a:lnTo>
                    <a:pt x="104" y="396"/>
                  </a:lnTo>
                  <a:lnTo>
                    <a:pt x="139" y="396"/>
                  </a:lnTo>
                  <a:lnTo>
                    <a:pt x="71" y="495"/>
                  </a:lnTo>
                  <a:lnTo>
                    <a:pt x="0" y="396"/>
                  </a:lnTo>
                  <a:lnTo>
                    <a:pt x="35" y="396"/>
                  </a:lnTo>
                  <a:lnTo>
                    <a:pt x="35" y="99"/>
                  </a:lnTo>
                  <a:lnTo>
                    <a:pt x="0" y="99"/>
                  </a:lnTo>
                  <a:lnTo>
                    <a:pt x="71" y="0"/>
                  </a:lnTo>
                  <a:close/>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60" name="Freeform 20"/>
            <p:cNvSpPr>
              <a:spLocks/>
            </p:cNvSpPr>
            <p:nvPr/>
          </p:nvSpPr>
          <p:spPr bwMode="auto">
            <a:xfrm>
              <a:off x="3696" y="2479"/>
              <a:ext cx="192" cy="671"/>
            </a:xfrm>
            <a:custGeom>
              <a:avLst/>
              <a:gdLst>
                <a:gd name="T0" fmla="*/ 45141 w 139"/>
                <a:gd name="T1" fmla="*/ 0 h 467"/>
                <a:gd name="T2" fmla="*/ 88915 w 139"/>
                <a:gd name="T3" fmla="*/ 132394 h 467"/>
                <a:gd name="T4" fmla="*/ 66701 w 139"/>
                <a:gd name="T5" fmla="*/ 132394 h 467"/>
                <a:gd name="T6" fmla="*/ 66701 w 139"/>
                <a:gd name="T7" fmla="*/ 525682 h 467"/>
                <a:gd name="T8" fmla="*/ 88915 w 139"/>
                <a:gd name="T9" fmla="*/ 525682 h 467"/>
                <a:gd name="T10" fmla="*/ 45141 w 139"/>
                <a:gd name="T11" fmla="*/ 656698 h 467"/>
                <a:gd name="T12" fmla="*/ 0 w 139"/>
                <a:gd name="T13" fmla="*/ 525682 h 467"/>
                <a:gd name="T14" fmla="*/ 22144 w 139"/>
                <a:gd name="T15" fmla="*/ 525682 h 467"/>
                <a:gd name="T16" fmla="*/ 22144 w 139"/>
                <a:gd name="T17" fmla="*/ 132394 h 467"/>
                <a:gd name="T18" fmla="*/ 0 w 139"/>
                <a:gd name="T19" fmla="*/ 132394 h 467"/>
                <a:gd name="T20" fmla="*/ 45141 w 139"/>
                <a:gd name="T21" fmla="*/ 0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467"/>
                <a:gd name="T35" fmla="*/ 139 w 139"/>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467">
                  <a:moveTo>
                    <a:pt x="71" y="0"/>
                  </a:moveTo>
                  <a:lnTo>
                    <a:pt x="139" y="94"/>
                  </a:lnTo>
                  <a:lnTo>
                    <a:pt x="104" y="94"/>
                  </a:lnTo>
                  <a:lnTo>
                    <a:pt x="104" y="374"/>
                  </a:lnTo>
                  <a:lnTo>
                    <a:pt x="139" y="374"/>
                  </a:lnTo>
                  <a:lnTo>
                    <a:pt x="71" y="467"/>
                  </a:lnTo>
                  <a:lnTo>
                    <a:pt x="0" y="374"/>
                  </a:lnTo>
                  <a:lnTo>
                    <a:pt x="35" y="374"/>
                  </a:lnTo>
                  <a:lnTo>
                    <a:pt x="35" y="94"/>
                  </a:lnTo>
                  <a:lnTo>
                    <a:pt x="0" y="94"/>
                  </a:lnTo>
                  <a:lnTo>
                    <a:pt x="71" y="0"/>
                  </a:lnTo>
                  <a:close/>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61" name="Rectangle 21"/>
            <p:cNvSpPr>
              <a:spLocks noChangeArrowheads="1"/>
            </p:cNvSpPr>
            <p:nvPr/>
          </p:nvSpPr>
          <p:spPr bwMode="auto">
            <a:xfrm>
              <a:off x="4368" y="2116"/>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p>
              <a:r>
                <a:rPr lang="zh-CN" altLang="en-US" sz="2400">
                  <a:solidFill>
                    <a:schemeClr val="folHlink"/>
                  </a:solidFill>
                  <a:latin typeface="Times New Roman" pitchFamily="18" charset="0"/>
                </a:rPr>
                <a:t>…</a:t>
              </a:r>
            </a:p>
          </p:txBody>
        </p:sp>
        <p:sp>
          <p:nvSpPr>
            <p:cNvPr id="6162" name="Rectangle 22"/>
            <p:cNvSpPr>
              <a:spLocks noChangeArrowheads="1"/>
            </p:cNvSpPr>
            <p:nvPr/>
          </p:nvSpPr>
          <p:spPr bwMode="auto">
            <a:xfrm>
              <a:off x="4608" y="3150"/>
              <a:ext cx="934" cy="594"/>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sz="2800">
                  <a:latin typeface="Times New Roman" pitchFamily="18" charset="0"/>
                </a:rPr>
                <a:t>   </a:t>
              </a:r>
              <a:r>
                <a:rPr lang="zh-CN" altLang="en-US" sz="1000">
                  <a:latin typeface="Times New Roman" pitchFamily="18" charset="0"/>
                </a:rPr>
                <a:t>    </a:t>
              </a:r>
              <a:r>
                <a:rPr lang="en-US" altLang="zh-CN" sz="2400">
                  <a:latin typeface="Times New Roman" pitchFamily="18" charset="0"/>
                </a:rPr>
                <a:t>I/O</a:t>
              </a:r>
              <a:endParaRPr lang="zh-CN" altLang="en-US" sz="2400">
                <a:latin typeface="Times New Roman" pitchFamily="18" charset="0"/>
              </a:endParaRPr>
            </a:p>
            <a:p>
              <a:r>
                <a:rPr lang="zh-CN" altLang="en-US" sz="2400">
                  <a:latin typeface="Times New Roman" pitchFamily="18" charset="0"/>
                </a:rPr>
                <a:t>   设备</a:t>
              </a:r>
              <a:r>
                <a:rPr lang="en-US" altLang="zh-CN" sz="2400" i="1">
                  <a:latin typeface="Times New Roman" pitchFamily="18" charset="0"/>
                </a:rPr>
                <a:t>n</a:t>
              </a:r>
            </a:p>
          </p:txBody>
        </p:sp>
        <p:sp>
          <p:nvSpPr>
            <p:cNvPr id="6163" name="Rectangle 23"/>
            <p:cNvSpPr>
              <a:spLocks noChangeArrowheads="1"/>
            </p:cNvSpPr>
            <p:nvPr/>
          </p:nvSpPr>
          <p:spPr bwMode="auto">
            <a:xfrm>
              <a:off x="4608" y="2116"/>
              <a:ext cx="934" cy="320"/>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ltLang="zh-CN" sz="2400">
                  <a:latin typeface="Times New Roman" pitchFamily="18" charset="0"/>
                </a:rPr>
                <a:t>  I/O</a:t>
              </a:r>
              <a:r>
                <a:rPr lang="zh-CN" altLang="en-US" sz="2400">
                  <a:latin typeface="Times New Roman" pitchFamily="18" charset="0"/>
                </a:rPr>
                <a:t>接口</a:t>
              </a:r>
            </a:p>
          </p:txBody>
        </p:sp>
        <p:sp>
          <p:nvSpPr>
            <p:cNvPr id="6164" name="Freeform 24"/>
            <p:cNvSpPr>
              <a:spLocks/>
            </p:cNvSpPr>
            <p:nvPr/>
          </p:nvSpPr>
          <p:spPr bwMode="auto">
            <a:xfrm>
              <a:off x="4992" y="1374"/>
              <a:ext cx="192" cy="740"/>
            </a:xfrm>
            <a:custGeom>
              <a:avLst/>
              <a:gdLst>
                <a:gd name="T0" fmla="*/ 45141 w 139"/>
                <a:gd name="T1" fmla="*/ 0 h 495"/>
                <a:gd name="T2" fmla="*/ 88915 w 139"/>
                <a:gd name="T3" fmla="*/ 306805 h 495"/>
                <a:gd name="T4" fmla="*/ 66701 w 139"/>
                <a:gd name="T5" fmla="*/ 306805 h 495"/>
                <a:gd name="T6" fmla="*/ 66701 w 139"/>
                <a:gd name="T7" fmla="*/ 1230985 h 495"/>
                <a:gd name="T8" fmla="*/ 88915 w 139"/>
                <a:gd name="T9" fmla="*/ 1230985 h 495"/>
                <a:gd name="T10" fmla="*/ 45141 w 139"/>
                <a:gd name="T11" fmla="*/ 1537668 h 495"/>
                <a:gd name="T12" fmla="*/ 0 w 139"/>
                <a:gd name="T13" fmla="*/ 1230985 h 495"/>
                <a:gd name="T14" fmla="*/ 22144 w 139"/>
                <a:gd name="T15" fmla="*/ 1230985 h 495"/>
                <a:gd name="T16" fmla="*/ 22144 w 139"/>
                <a:gd name="T17" fmla="*/ 306805 h 495"/>
                <a:gd name="T18" fmla="*/ 0 w 139"/>
                <a:gd name="T19" fmla="*/ 306805 h 495"/>
                <a:gd name="T20" fmla="*/ 45141 w 139"/>
                <a:gd name="T21" fmla="*/ 0 h 4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495"/>
                <a:gd name="T35" fmla="*/ 139 w 139"/>
                <a:gd name="T36" fmla="*/ 495 h 4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495">
                  <a:moveTo>
                    <a:pt x="71" y="0"/>
                  </a:moveTo>
                  <a:lnTo>
                    <a:pt x="139" y="99"/>
                  </a:lnTo>
                  <a:lnTo>
                    <a:pt x="104" y="99"/>
                  </a:lnTo>
                  <a:lnTo>
                    <a:pt x="104" y="396"/>
                  </a:lnTo>
                  <a:lnTo>
                    <a:pt x="139" y="396"/>
                  </a:lnTo>
                  <a:lnTo>
                    <a:pt x="71" y="495"/>
                  </a:lnTo>
                  <a:lnTo>
                    <a:pt x="0" y="396"/>
                  </a:lnTo>
                  <a:lnTo>
                    <a:pt x="35" y="396"/>
                  </a:lnTo>
                  <a:lnTo>
                    <a:pt x="35" y="99"/>
                  </a:lnTo>
                  <a:lnTo>
                    <a:pt x="0" y="99"/>
                  </a:lnTo>
                  <a:lnTo>
                    <a:pt x="71" y="0"/>
                  </a:lnTo>
                  <a:close/>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65" name="Freeform 25"/>
            <p:cNvSpPr>
              <a:spLocks/>
            </p:cNvSpPr>
            <p:nvPr/>
          </p:nvSpPr>
          <p:spPr bwMode="auto">
            <a:xfrm>
              <a:off x="4993" y="2478"/>
              <a:ext cx="191" cy="672"/>
            </a:xfrm>
            <a:custGeom>
              <a:avLst/>
              <a:gdLst>
                <a:gd name="T0" fmla="*/ 41418 w 139"/>
                <a:gd name="T1" fmla="*/ 0 h 467"/>
                <a:gd name="T2" fmla="*/ 79881 w 139"/>
                <a:gd name="T3" fmla="*/ 135387 h 467"/>
                <a:gd name="T4" fmla="*/ 59714 w 139"/>
                <a:gd name="T5" fmla="*/ 135387 h 467"/>
                <a:gd name="T6" fmla="*/ 59714 w 139"/>
                <a:gd name="T7" fmla="*/ 541777 h 467"/>
                <a:gd name="T8" fmla="*/ 79881 w 139"/>
                <a:gd name="T9" fmla="*/ 541777 h 467"/>
                <a:gd name="T10" fmla="*/ 41418 w 139"/>
                <a:gd name="T11" fmla="*/ 676688 h 467"/>
                <a:gd name="T12" fmla="*/ 0 w 139"/>
                <a:gd name="T13" fmla="*/ 541777 h 467"/>
                <a:gd name="T14" fmla="*/ 20154 w 139"/>
                <a:gd name="T15" fmla="*/ 541777 h 467"/>
                <a:gd name="T16" fmla="*/ 20154 w 139"/>
                <a:gd name="T17" fmla="*/ 135387 h 467"/>
                <a:gd name="T18" fmla="*/ 0 w 139"/>
                <a:gd name="T19" fmla="*/ 135387 h 467"/>
                <a:gd name="T20" fmla="*/ 41418 w 139"/>
                <a:gd name="T21" fmla="*/ 0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467"/>
                <a:gd name="T35" fmla="*/ 139 w 139"/>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467">
                  <a:moveTo>
                    <a:pt x="71" y="0"/>
                  </a:moveTo>
                  <a:lnTo>
                    <a:pt x="139" y="94"/>
                  </a:lnTo>
                  <a:lnTo>
                    <a:pt x="104" y="94"/>
                  </a:lnTo>
                  <a:lnTo>
                    <a:pt x="104" y="374"/>
                  </a:lnTo>
                  <a:lnTo>
                    <a:pt x="139" y="374"/>
                  </a:lnTo>
                  <a:lnTo>
                    <a:pt x="71" y="467"/>
                  </a:lnTo>
                  <a:lnTo>
                    <a:pt x="0" y="374"/>
                  </a:lnTo>
                  <a:lnTo>
                    <a:pt x="35" y="374"/>
                  </a:lnTo>
                  <a:lnTo>
                    <a:pt x="35" y="94"/>
                  </a:lnTo>
                  <a:lnTo>
                    <a:pt x="0" y="94"/>
                  </a:lnTo>
                  <a:lnTo>
                    <a:pt x="71" y="0"/>
                  </a:lnTo>
                  <a:close/>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66" name="Rectangle 26"/>
            <p:cNvSpPr>
              <a:spLocks noChangeArrowheads="1"/>
            </p:cNvSpPr>
            <p:nvPr/>
          </p:nvSpPr>
          <p:spPr bwMode="auto">
            <a:xfrm>
              <a:off x="4368" y="3294"/>
              <a:ext cx="3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p>
              <a:r>
                <a:rPr lang="zh-CN" altLang="en-US" sz="2400">
                  <a:solidFill>
                    <a:schemeClr val="folHlink"/>
                  </a:solidFill>
                  <a:latin typeface="Times New Roman" pitchFamily="18" charset="0"/>
                </a:rPr>
                <a:t>…</a:t>
              </a:r>
            </a:p>
          </p:txBody>
        </p:sp>
      </p:grpSp>
      <p:sp>
        <p:nvSpPr>
          <p:cNvPr id="158747" name="Rectangle 27"/>
          <p:cNvSpPr>
            <a:spLocks noChangeArrowheads="1"/>
          </p:cNvSpPr>
          <p:nvPr/>
        </p:nvSpPr>
        <p:spPr bwMode="auto">
          <a:xfrm>
            <a:off x="7696200" y="152400"/>
            <a:ext cx="1143000" cy="838200"/>
          </a:xfrm>
          <a:prstGeom prst="rect">
            <a:avLst/>
          </a:prstGeom>
          <a:noFill/>
          <a:ln w="9525">
            <a:noFill/>
            <a:miter lim="800000"/>
            <a:headEnd/>
            <a:tailEnd/>
          </a:ln>
          <a:effectLst/>
        </p:spPr>
        <p:txBody>
          <a:bodyPr lIns="92075" tIns="46038" rIns="92075" bIns="46038" anchor="ctr"/>
          <a:lstStyle/>
          <a:p>
            <a:pPr algn="ctr">
              <a:defRPr/>
            </a:pPr>
            <a:r>
              <a:rPr lang="zh-CN" altLang="en-US" sz="4400">
                <a:solidFill>
                  <a:schemeClr val="tx2"/>
                </a:solidFill>
                <a:effectLst>
                  <a:outerShdw blurRad="38100" dist="38100" dir="2700000" algn="tl">
                    <a:srgbClr val="000000"/>
                  </a:outerShdw>
                </a:effectLst>
                <a:latin typeface="Arial" charset="0"/>
                <a:ea typeface="宋体" pitchFamily="2" charset="-122"/>
              </a:rPr>
              <a:t>3.1</a:t>
            </a:r>
          </a:p>
        </p:txBody>
      </p:sp>
      <p:sp>
        <p:nvSpPr>
          <p:cNvPr id="6150" name="AutoShape 29">
            <a:hlinkClick r:id="rId2" action="ppaction://hlinksldjump"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spcBef>
                <a:spcPct val="20000"/>
              </a:spcBef>
            </a:pPr>
            <a:endParaRPr lang="zh-CN" altLang="en-US"/>
          </a:p>
        </p:txBody>
      </p:sp>
    </p:spTree>
    <p:extLst>
      <p:ext uri="{BB962C8B-B14F-4D97-AF65-F5344CB8AC3E}">
        <p14:creationId xmlns:p14="http://schemas.microsoft.com/office/powerpoint/2010/main" val="21048126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out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52400" y="577850"/>
            <a:ext cx="7924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600">
                <a:latin typeface="Times New Roman" pitchFamily="18" charset="0"/>
              </a:rPr>
              <a:t>3. 以存储器为中心的双总线结构框图</a:t>
            </a:r>
          </a:p>
        </p:txBody>
      </p:sp>
      <p:grpSp>
        <p:nvGrpSpPr>
          <p:cNvPr id="2" name="Group 3"/>
          <p:cNvGrpSpPr>
            <a:grpSpLocks/>
          </p:cNvGrpSpPr>
          <p:nvPr/>
        </p:nvGrpSpPr>
        <p:grpSpPr bwMode="auto">
          <a:xfrm>
            <a:off x="381000" y="1752600"/>
            <a:ext cx="8382000" cy="685800"/>
            <a:chOff x="288" y="1200"/>
            <a:chExt cx="5280" cy="432"/>
          </a:xfrm>
        </p:grpSpPr>
        <p:sp>
          <p:nvSpPr>
            <p:cNvPr id="7193" name="Rectangle 4"/>
            <p:cNvSpPr>
              <a:spLocks noChangeArrowheads="1"/>
            </p:cNvSpPr>
            <p:nvPr/>
          </p:nvSpPr>
          <p:spPr bwMode="auto">
            <a:xfrm>
              <a:off x="2526" y="1200"/>
              <a:ext cx="145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2800">
                  <a:solidFill>
                    <a:schemeClr val="folHlink"/>
                  </a:solidFill>
                </a:rPr>
                <a:t>系统总线</a:t>
              </a:r>
              <a:endParaRPr lang="zh-CN" altLang="en-US" sz="2800">
                <a:solidFill>
                  <a:schemeClr val="folHlink"/>
                </a:solidFill>
                <a:latin typeface="Times New Roman" pitchFamily="18" charset="0"/>
              </a:endParaRPr>
            </a:p>
          </p:txBody>
        </p:sp>
        <p:sp>
          <p:nvSpPr>
            <p:cNvPr id="7194" name="Freeform 5"/>
            <p:cNvSpPr>
              <a:spLocks/>
            </p:cNvSpPr>
            <p:nvPr/>
          </p:nvSpPr>
          <p:spPr bwMode="auto">
            <a:xfrm>
              <a:off x="288" y="1488"/>
              <a:ext cx="5280" cy="144"/>
            </a:xfrm>
            <a:custGeom>
              <a:avLst/>
              <a:gdLst>
                <a:gd name="T0" fmla="*/ 0 w 4569"/>
                <a:gd name="T1" fmla="*/ 44 h 148"/>
                <a:gd name="T2" fmla="*/ 3749 w 4569"/>
                <a:gd name="T3" fmla="*/ 86 h 148"/>
                <a:gd name="T4" fmla="*/ 3749 w 4569"/>
                <a:gd name="T5" fmla="*/ 73 h 148"/>
                <a:gd name="T6" fmla="*/ 78726 w 4569"/>
                <a:gd name="T7" fmla="*/ 73 h 148"/>
                <a:gd name="T8" fmla="*/ 78726 w 4569"/>
                <a:gd name="T9" fmla="*/ 86 h 148"/>
                <a:gd name="T10" fmla="*/ 82426 w 4569"/>
                <a:gd name="T11" fmla="*/ 44 h 148"/>
                <a:gd name="T12" fmla="*/ 78726 w 4569"/>
                <a:gd name="T13" fmla="*/ 0 h 148"/>
                <a:gd name="T14" fmla="*/ 78726 w 4569"/>
                <a:gd name="T15" fmla="*/ 18 h 148"/>
                <a:gd name="T16" fmla="*/ 3749 w 4569"/>
                <a:gd name="T17" fmla="*/ 18 h 148"/>
                <a:gd name="T18" fmla="*/ 3749 w 4569"/>
                <a:gd name="T19" fmla="*/ 0 h 148"/>
                <a:gd name="T20" fmla="*/ 0 w 4569"/>
                <a:gd name="T21" fmla="*/ 44 h 1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569"/>
                <a:gd name="T34" fmla="*/ 0 h 148"/>
                <a:gd name="T35" fmla="*/ 4569 w 4569"/>
                <a:gd name="T36" fmla="*/ 148 h 14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569" h="148">
                  <a:moveTo>
                    <a:pt x="0" y="74"/>
                  </a:moveTo>
                  <a:lnTo>
                    <a:pt x="208" y="148"/>
                  </a:lnTo>
                  <a:lnTo>
                    <a:pt x="208" y="124"/>
                  </a:lnTo>
                  <a:lnTo>
                    <a:pt x="4364" y="124"/>
                  </a:lnTo>
                  <a:lnTo>
                    <a:pt x="4364" y="148"/>
                  </a:lnTo>
                  <a:lnTo>
                    <a:pt x="4569" y="74"/>
                  </a:lnTo>
                  <a:lnTo>
                    <a:pt x="4364" y="0"/>
                  </a:lnTo>
                  <a:lnTo>
                    <a:pt x="4364" y="25"/>
                  </a:lnTo>
                  <a:lnTo>
                    <a:pt x="208" y="25"/>
                  </a:lnTo>
                  <a:lnTo>
                    <a:pt x="208" y="0"/>
                  </a:lnTo>
                  <a:lnTo>
                    <a:pt x="0" y="74"/>
                  </a:lnTo>
                  <a:close/>
                </a:path>
              </a:pathLst>
            </a:custGeom>
            <a:solidFill>
              <a:schemeClr val="folHlink"/>
            </a:solidFill>
            <a:ln w="17463">
              <a:solidFill>
                <a:schemeClr val="folHlink"/>
              </a:solidFill>
              <a:round/>
              <a:headEnd/>
              <a:tailEnd/>
            </a:ln>
          </p:spPr>
          <p:txBody>
            <a:bodyPr/>
            <a:lstStyle/>
            <a:p>
              <a:endParaRPr lang="zh-CN" altLang="en-US"/>
            </a:p>
          </p:txBody>
        </p:sp>
      </p:grpSp>
      <p:sp>
        <p:nvSpPr>
          <p:cNvPr id="159750" name="Rectangle 6"/>
          <p:cNvSpPr>
            <a:spLocks noChangeArrowheads="1"/>
          </p:cNvSpPr>
          <p:nvPr/>
        </p:nvSpPr>
        <p:spPr bwMode="auto">
          <a:xfrm>
            <a:off x="3886200" y="3608388"/>
            <a:ext cx="1143000" cy="2622550"/>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latin typeface="Times New Roman" pitchFamily="18" charset="0"/>
            </a:endParaRPr>
          </a:p>
          <a:p>
            <a:endParaRPr lang="en-US" altLang="zh-CN" sz="3200">
              <a:latin typeface="Times New Roman" pitchFamily="18" charset="0"/>
            </a:endParaRPr>
          </a:p>
          <a:p>
            <a:r>
              <a:rPr lang="en-US" altLang="zh-CN" sz="2800">
                <a:latin typeface="Times New Roman" pitchFamily="18" charset="0"/>
              </a:rPr>
              <a:t> </a:t>
            </a:r>
            <a:r>
              <a:rPr lang="zh-CN" altLang="en-US" sz="2800">
                <a:latin typeface="Times New Roman" pitchFamily="18" charset="0"/>
              </a:rPr>
              <a:t>主存</a:t>
            </a:r>
          </a:p>
        </p:txBody>
      </p:sp>
      <p:sp>
        <p:nvSpPr>
          <p:cNvPr id="159751" name="Freeform 7"/>
          <p:cNvSpPr>
            <a:spLocks/>
          </p:cNvSpPr>
          <p:nvPr/>
        </p:nvSpPr>
        <p:spPr bwMode="auto">
          <a:xfrm>
            <a:off x="4267200" y="2411413"/>
            <a:ext cx="327025" cy="1169987"/>
          </a:xfrm>
          <a:custGeom>
            <a:avLst/>
            <a:gdLst>
              <a:gd name="T0" fmla="*/ 2147483647 w 141"/>
              <a:gd name="T1" fmla="*/ 0 h 482"/>
              <a:gd name="T2" fmla="*/ 2147483647 w 141"/>
              <a:gd name="T3" fmla="*/ 2147483647 h 482"/>
              <a:gd name="T4" fmla="*/ 2147483647 w 141"/>
              <a:gd name="T5" fmla="*/ 2147483647 h 482"/>
              <a:gd name="T6" fmla="*/ 2147483647 w 141"/>
              <a:gd name="T7" fmla="*/ 2147483647 h 482"/>
              <a:gd name="T8" fmla="*/ 2147483647 w 141"/>
              <a:gd name="T9" fmla="*/ 2147483647 h 482"/>
              <a:gd name="T10" fmla="*/ 2147483647 w 141"/>
              <a:gd name="T11" fmla="*/ 2147483647 h 482"/>
              <a:gd name="T12" fmla="*/ 0 w 141"/>
              <a:gd name="T13" fmla="*/ 2147483647 h 482"/>
              <a:gd name="T14" fmla="*/ 2147483647 w 141"/>
              <a:gd name="T15" fmla="*/ 2147483647 h 482"/>
              <a:gd name="T16" fmla="*/ 2147483647 w 141"/>
              <a:gd name="T17" fmla="*/ 2147483647 h 482"/>
              <a:gd name="T18" fmla="*/ 0 w 141"/>
              <a:gd name="T19" fmla="*/ 2147483647 h 482"/>
              <a:gd name="T20" fmla="*/ 2147483647 w 141"/>
              <a:gd name="T21" fmla="*/ 0 h 48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1"/>
              <a:gd name="T34" fmla="*/ 0 h 482"/>
              <a:gd name="T35" fmla="*/ 141 w 141"/>
              <a:gd name="T36" fmla="*/ 482 h 48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1" h="482">
                <a:moveTo>
                  <a:pt x="69" y="0"/>
                </a:moveTo>
                <a:lnTo>
                  <a:pt x="141" y="94"/>
                </a:lnTo>
                <a:lnTo>
                  <a:pt x="106" y="94"/>
                </a:lnTo>
                <a:lnTo>
                  <a:pt x="106" y="387"/>
                </a:lnTo>
                <a:lnTo>
                  <a:pt x="141" y="387"/>
                </a:lnTo>
                <a:lnTo>
                  <a:pt x="69" y="482"/>
                </a:lnTo>
                <a:lnTo>
                  <a:pt x="0" y="387"/>
                </a:lnTo>
                <a:lnTo>
                  <a:pt x="34" y="387"/>
                </a:lnTo>
                <a:lnTo>
                  <a:pt x="34" y="94"/>
                </a:lnTo>
                <a:lnTo>
                  <a:pt x="0" y="94"/>
                </a:lnTo>
                <a:lnTo>
                  <a:pt x="69" y="0"/>
                </a:lnTo>
                <a:close/>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 name="Group 8"/>
          <p:cNvGrpSpPr>
            <a:grpSpLocks/>
          </p:cNvGrpSpPr>
          <p:nvPr/>
        </p:nvGrpSpPr>
        <p:grpSpPr bwMode="auto">
          <a:xfrm>
            <a:off x="609600" y="2438400"/>
            <a:ext cx="8229600" cy="3792538"/>
            <a:chOff x="384" y="1536"/>
            <a:chExt cx="5184" cy="2389"/>
          </a:xfrm>
        </p:grpSpPr>
        <p:grpSp>
          <p:nvGrpSpPr>
            <p:cNvPr id="7180" name="Group 9"/>
            <p:cNvGrpSpPr>
              <a:grpSpLocks/>
            </p:cNvGrpSpPr>
            <p:nvPr/>
          </p:nvGrpSpPr>
          <p:grpSpPr bwMode="auto">
            <a:xfrm>
              <a:off x="384" y="1536"/>
              <a:ext cx="719" cy="2389"/>
              <a:chOff x="432" y="1632"/>
              <a:chExt cx="719" cy="2389"/>
            </a:xfrm>
          </p:grpSpPr>
          <p:sp>
            <p:nvSpPr>
              <p:cNvPr id="7191" name="Rectangle 10"/>
              <p:cNvSpPr>
                <a:spLocks noChangeArrowheads="1"/>
              </p:cNvSpPr>
              <p:nvPr/>
            </p:nvSpPr>
            <p:spPr bwMode="auto">
              <a:xfrm>
                <a:off x="432" y="2369"/>
                <a:ext cx="719" cy="1652"/>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latin typeface="Times New Roman" pitchFamily="18" charset="0"/>
                </a:endParaRPr>
              </a:p>
              <a:p>
                <a:endParaRPr lang="zh-CN" altLang="en-US" sz="3200">
                  <a:latin typeface="Times New Roman" pitchFamily="18" charset="0"/>
                </a:endParaRPr>
              </a:p>
              <a:p>
                <a:r>
                  <a:rPr lang="en-US" altLang="zh-CN" sz="2800">
                    <a:latin typeface="Times New Roman" pitchFamily="18" charset="0"/>
                  </a:rPr>
                  <a:t> CPU</a:t>
                </a:r>
              </a:p>
            </p:txBody>
          </p:sp>
          <p:sp>
            <p:nvSpPr>
              <p:cNvPr id="7192" name="Freeform 11"/>
              <p:cNvSpPr>
                <a:spLocks/>
              </p:cNvSpPr>
              <p:nvPr/>
            </p:nvSpPr>
            <p:spPr bwMode="auto">
              <a:xfrm>
                <a:off x="672" y="1632"/>
                <a:ext cx="206" cy="737"/>
              </a:xfrm>
              <a:custGeom>
                <a:avLst/>
                <a:gdLst>
                  <a:gd name="T0" fmla="*/ 136260 w 141"/>
                  <a:gd name="T1" fmla="*/ 0 h 482"/>
                  <a:gd name="T2" fmla="*/ 276920 w 141"/>
                  <a:gd name="T3" fmla="*/ 458971 h 482"/>
                  <a:gd name="T4" fmla="*/ 207679 w 141"/>
                  <a:gd name="T5" fmla="*/ 458971 h 482"/>
                  <a:gd name="T6" fmla="*/ 207679 w 141"/>
                  <a:gd name="T7" fmla="*/ 1888699 h 482"/>
                  <a:gd name="T8" fmla="*/ 276920 w 141"/>
                  <a:gd name="T9" fmla="*/ 1888699 h 482"/>
                  <a:gd name="T10" fmla="*/ 136260 w 141"/>
                  <a:gd name="T11" fmla="*/ 2352486 h 482"/>
                  <a:gd name="T12" fmla="*/ 0 w 141"/>
                  <a:gd name="T13" fmla="*/ 1888699 h 482"/>
                  <a:gd name="T14" fmla="*/ 67314 w 141"/>
                  <a:gd name="T15" fmla="*/ 1888699 h 482"/>
                  <a:gd name="T16" fmla="*/ 67314 w 141"/>
                  <a:gd name="T17" fmla="*/ 458971 h 482"/>
                  <a:gd name="T18" fmla="*/ 0 w 141"/>
                  <a:gd name="T19" fmla="*/ 458971 h 482"/>
                  <a:gd name="T20" fmla="*/ 136260 w 141"/>
                  <a:gd name="T21" fmla="*/ 0 h 48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1"/>
                  <a:gd name="T34" fmla="*/ 0 h 482"/>
                  <a:gd name="T35" fmla="*/ 141 w 141"/>
                  <a:gd name="T36" fmla="*/ 482 h 48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1" h="482">
                    <a:moveTo>
                      <a:pt x="69" y="0"/>
                    </a:moveTo>
                    <a:lnTo>
                      <a:pt x="141" y="94"/>
                    </a:lnTo>
                    <a:lnTo>
                      <a:pt x="106" y="94"/>
                    </a:lnTo>
                    <a:lnTo>
                      <a:pt x="106" y="387"/>
                    </a:lnTo>
                    <a:lnTo>
                      <a:pt x="141" y="387"/>
                    </a:lnTo>
                    <a:lnTo>
                      <a:pt x="69" y="482"/>
                    </a:lnTo>
                    <a:lnTo>
                      <a:pt x="0" y="387"/>
                    </a:lnTo>
                    <a:lnTo>
                      <a:pt x="34" y="387"/>
                    </a:lnTo>
                    <a:lnTo>
                      <a:pt x="34" y="94"/>
                    </a:lnTo>
                    <a:lnTo>
                      <a:pt x="0" y="94"/>
                    </a:lnTo>
                    <a:lnTo>
                      <a:pt x="69" y="0"/>
                    </a:lnTo>
                    <a:close/>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181" name="Rectangle 12"/>
            <p:cNvSpPr>
              <a:spLocks noChangeArrowheads="1"/>
            </p:cNvSpPr>
            <p:nvPr/>
          </p:nvSpPr>
          <p:spPr bwMode="auto">
            <a:xfrm>
              <a:off x="3360" y="2266"/>
              <a:ext cx="934" cy="320"/>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ltLang="zh-CN" sz="2400">
                  <a:latin typeface="Times New Roman" pitchFamily="18" charset="0"/>
                </a:rPr>
                <a:t>  I/O</a:t>
              </a:r>
              <a:r>
                <a:rPr lang="zh-CN" altLang="en-US" sz="2400">
                  <a:latin typeface="Times New Roman" pitchFamily="18" charset="0"/>
                </a:rPr>
                <a:t>接口</a:t>
              </a:r>
            </a:p>
          </p:txBody>
        </p:sp>
        <p:sp>
          <p:nvSpPr>
            <p:cNvPr id="7182" name="Freeform 13"/>
            <p:cNvSpPr>
              <a:spLocks/>
            </p:cNvSpPr>
            <p:nvPr/>
          </p:nvSpPr>
          <p:spPr bwMode="auto">
            <a:xfrm>
              <a:off x="3744" y="1536"/>
              <a:ext cx="192" cy="730"/>
            </a:xfrm>
            <a:custGeom>
              <a:avLst/>
              <a:gdLst>
                <a:gd name="T0" fmla="*/ 45141 w 139"/>
                <a:gd name="T1" fmla="*/ 0 h 495"/>
                <a:gd name="T2" fmla="*/ 88915 w 139"/>
                <a:gd name="T3" fmla="*/ 233804 h 495"/>
                <a:gd name="T4" fmla="*/ 66701 w 139"/>
                <a:gd name="T5" fmla="*/ 233804 h 495"/>
                <a:gd name="T6" fmla="*/ 66701 w 139"/>
                <a:gd name="T7" fmla="*/ 937578 h 495"/>
                <a:gd name="T8" fmla="*/ 88915 w 139"/>
                <a:gd name="T9" fmla="*/ 937578 h 495"/>
                <a:gd name="T10" fmla="*/ 45141 w 139"/>
                <a:gd name="T11" fmla="*/ 1172365 h 495"/>
                <a:gd name="T12" fmla="*/ 0 w 139"/>
                <a:gd name="T13" fmla="*/ 937578 h 495"/>
                <a:gd name="T14" fmla="*/ 22144 w 139"/>
                <a:gd name="T15" fmla="*/ 937578 h 495"/>
                <a:gd name="T16" fmla="*/ 22144 w 139"/>
                <a:gd name="T17" fmla="*/ 233804 h 495"/>
                <a:gd name="T18" fmla="*/ 0 w 139"/>
                <a:gd name="T19" fmla="*/ 233804 h 495"/>
                <a:gd name="T20" fmla="*/ 45141 w 139"/>
                <a:gd name="T21" fmla="*/ 0 h 4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495"/>
                <a:gd name="T35" fmla="*/ 139 w 139"/>
                <a:gd name="T36" fmla="*/ 495 h 4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495">
                  <a:moveTo>
                    <a:pt x="71" y="0"/>
                  </a:moveTo>
                  <a:lnTo>
                    <a:pt x="139" y="99"/>
                  </a:lnTo>
                  <a:lnTo>
                    <a:pt x="104" y="99"/>
                  </a:lnTo>
                  <a:lnTo>
                    <a:pt x="104" y="396"/>
                  </a:lnTo>
                  <a:lnTo>
                    <a:pt x="139" y="396"/>
                  </a:lnTo>
                  <a:lnTo>
                    <a:pt x="71" y="495"/>
                  </a:lnTo>
                  <a:lnTo>
                    <a:pt x="0" y="396"/>
                  </a:lnTo>
                  <a:lnTo>
                    <a:pt x="35" y="396"/>
                  </a:lnTo>
                  <a:lnTo>
                    <a:pt x="35" y="99"/>
                  </a:lnTo>
                  <a:lnTo>
                    <a:pt x="0" y="99"/>
                  </a:lnTo>
                  <a:lnTo>
                    <a:pt x="71" y="0"/>
                  </a:lnTo>
                  <a:close/>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3" name="Freeform 14"/>
            <p:cNvSpPr>
              <a:spLocks/>
            </p:cNvSpPr>
            <p:nvPr/>
          </p:nvSpPr>
          <p:spPr bwMode="auto">
            <a:xfrm>
              <a:off x="3761" y="2632"/>
              <a:ext cx="175" cy="626"/>
            </a:xfrm>
            <a:custGeom>
              <a:avLst/>
              <a:gdLst>
                <a:gd name="T0" fmla="*/ 7092 w 139"/>
                <a:gd name="T1" fmla="*/ 0 h 467"/>
                <a:gd name="T2" fmla="*/ 13899 w 139"/>
                <a:gd name="T3" fmla="*/ 33103 h 467"/>
                <a:gd name="T4" fmla="*/ 10421 w 139"/>
                <a:gd name="T5" fmla="*/ 33103 h 467"/>
                <a:gd name="T6" fmla="*/ 10421 w 139"/>
                <a:gd name="T7" fmla="*/ 131221 h 467"/>
                <a:gd name="T8" fmla="*/ 13899 w 139"/>
                <a:gd name="T9" fmla="*/ 131221 h 467"/>
                <a:gd name="T10" fmla="*/ 7092 w 139"/>
                <a:gd name="T11" fmla="*/ 163802 h 467"/>
                <a:gd name="T12" fmla="*/ 0 w 139"/>
                <a:gd name="T13" fmla="*/ 131221 h 467"/>
                <a:gd name="T14" fmla="*/ 3470 w 139"/>
                <a:gd name="T15" fmla="*/ 131221 h 467"/>
                <a:gd name="T16" fmla="*/ 3470 w 139"/>
                <a:gd name="T17" fmla="*/ 33103 h 467"/>
                <a:gd name="T18" fmla="*/ 0 w 139"/>
                <a:gd name="T19" fmla="*/ 33103 h 467"/>
                <a:gd name="T20" fmla="*/ 7092 w 139"/>
                <a:gd name="T21" fmla="*/ 0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467"/>
                <a:gd name="T35" fmla="*/ 139 w 139"/>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467">
                  <a:moveTo>
                    <a:pt x="71" y="0"/>
                  </a:moveTo>
                  <a:lnTo>
                    <a:pt x="139" y="94"/>
                  </a:lnTo>
                  <a:lnTo>
                    <a:pt x="104" y="94"/>
                  </a:lnTo>
                  <a:lnTo>
                    <a:pt x="104" y="374"/>
                  </a:lnTo>
                  <a:lnTo>
                    <a:pt x="139" y="374"/>
                  </a:lnTo>
                  <a:lnTo>
                    <a:pt x="71" y="467"/>
                  </a:lnTo>
                  <a:lnTo>
                    <a:pt x="0" y="374"/>
                  </a:lnTo>
                  <a:lnTo>
                    <a:pt x="35" y="374"/>
                  </a:lnTo>
                  <a:lnTo>
                    <a:pt x="35" y="94"/>
                  </a:lnTo>
                  <a:lnTo>
                    <a:pt x="0" y="94"/>
                  </a:lnTo>
                  <a:lnTo>
                    <a:pt x="71" y="0"/>
                  </a:lnTo>
                  <a:close/>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4" name="Rectangle 15"/>
            <p:cNvSpPr>
              <a:spLocks noChangeArrowheads="1"/>
            </p:cNvSpPr>
            <p:nvPr/>
          </p:nvSpPr>
          <p:spPr bwMode="auto">
            <a:xfrm>
              <a:off x="3360" y="3289"/>
              <a:ext cx="934" cy="594"/>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sz="2800">
                  <a:latin typeface="Times New Roman" pitchFamily="18" charset="0"/>
                </a:rPr>
                <a:t>   </a:t>
              </a:r>
              <a:r>
                <a:rPr lang="zh-CN" altLang="en-US" sz="1000">
                  <a:latin typeface="Times New Roman" pitchFamily="18" charset="0"/>
                </a:rPr>
                <a:t>    </a:t>
              </a:r>
              <a:r>
                <a:rPr lang="en-US" altLang="zh-CN" sz="2400">
                  <a:latin typeface="Times New Roman" pitchFamily="18" charset="0"/>
                </a:rPr>
                <a:t>I/O</a:t>
              </a:r>
              <a:endParaRPr lang="zh-CN" altLang="en-US" sz="2400">
                <a:latin typeface="Times New Roman" pitchFamily="18" charset="0"/>
              </a:endParaRPr>
            </a:p>
            <a:p>
              <a:r>
                <a:rPr lang="zh-CN" altLang="en-US" sz="2400">
                  <a:latin typeface="Times New Roman" pitchFamily="18" charset="0"/>
                </a:rPr>
                <a:t>   设备1</a:t>
              </a:r>
            </a:p>
          </p:txBody>
        </p:sp>
        <p:sp>
          <p:nvSpPr>
            <p:cNvPr id="7185" name="Rectangle 16"/>
            <p:cNvSpPr>
              <a:spLocks noChangeArrowheads="1"/>
            </p:cNvSpPr>
            <p:nvPr/>
          </p:nvSpPr>
          <p:spPr bwMode="auto">
            <a:xfrm>
              <a:off x="4368" y="2266"/>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p>
              <a:r>
                <a:rPr lang="zh-CN" altLang="en-US" sz="2400">
                  <a:solidFill>
                    <a:schemeClr val="folHlink"/>
                  </a:solidFill>
                  <a:latin typeface="Times New Roman" pitchFamily="18" charset="0"/>
                </a:rPr>
                <a:t>…</a:t>
              </a:r>
            </a:p>
          </p:txBody>
        </p:sp>
        <p:sp>
          <p:nvSpPr>
            <p:cNvPr id="7186" name="Rectangle 17"/>
            <p:cNvSpPr>
              <a:spLocks noChangeArrowheads="1"/>
            </p:cNvSpPr>
            <p:nvPr/>
          </p:nvSpPr>
          <p:spPr bwMode="auto">
            <a:xfrm>
              <a:off x="4634" y="3289"/>
              <a:ext cx="934" cy="594"/>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sz="2800">
                  <a:latin typeface="Times New Roman" pitchFamily="18" charset="0"/>
                </a:rPr>
                <a:t>   </a:t>
              </a:r>
              <a:r>
                <a:rPr lang="zh-CN" altLang="en-US" sz="1000">
                  <a:latin typeface="Times New Roman" pitchFamily="18" charset="0"/>
                </a:rPr>
                <a:t>    </a:t>
              </a:r>
              <a:r>
                <a:rPr lang="en-US" altLang="zh-CN" sz="2400">
                  <a:latin typeface="Times New Roman" pitchFamily="18" charset="0"/>
                </a:rPr>
                <a:t>I/O</a:t>
              </a:r>
              <a:endParaRPr lang="zh-CN" altLang="en-US" sz="2400">
                <a:latin typeface="Times New Roman" pitchFamily="18" charset="0"/>
              </a:endParaRPr>
            </a:p>
            <a:p>
              <a:r>
                <a:rPr lang="zh-CN" altLang="en-US" sz="2400">
                  <a:latin typeface="Times New Roman" pitchFamily="18" charset="0"/>
                </a:rPr>
                <a:t>   设备</a:t>
              </a:r>
              <a:r>
                <a:rPr lang="en-US" altLang="zh-CN" sz="2400" i="1">
                  <a:latin typeface="Times New Roman" pitchFamily="18" charset="0"/>
                </a:rPr>
                <a:t>n</a:t>
              </a:r>
            </a:p>
          </p:txBody>
        </p:sp>
        <p:sp>
          <p:nvSpPr>
            <p:cNvPr id="7187" name="Rectangle 18"/>
            <p:cNvSpPr>
              <a:spLocks noChangeArrowheads="1"/>
            </p:cNvSpPr>
            <p:nvPr/>
          </p:nvSpPr>
          <p:spPr bwMode="auto">
            <a:xfrm>
              <a:off x="4634" y="2266"/>
              <a:ext cx="934" cy="320"/>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ltLang="zh-CN" sz="2400">
                  <a:latin typeface="Times New Roman" pitchFamily="18" charset="0"/>
                </a:rPr>
                <a:t>  I/O</a:t>
              </a:r>
              <a:r>
                <a:rPr lang="zh-CN" altLang="en-US" sz="2400">
                  <a:latin typeface="Times New Roman" pitchFamily="18" charset="0"/>
                </a:rPr>
                <a:t>接口</a:t>
              </a:r>
            </a:p>
          </p:txBody>
        </p:sp>
        <p:sp>
          <p:nvSpPr>
            <p:cNvPr id="7188" name="Freeform 19"/>
            <p:cNvSpPr>
              <a:spLocks/>
            </p:cNvSpPr>
            <p:nvPr/>
          </p:nvSpPr>
          <p:spPr bwMode="auto">
            <a:xfrm>
              <a:off x="4987" y="1536"/>
              <a:ext cx="197" cy="730"/>
            </a:xfrm>
            <a:custGeom>
              <a:avLst/>
              <a:gdLst>
                <a:gd name="T0" fmla="*/ 76232 w 139"/>
                <a:gd name="T1" fmla="*/ 0 h 495"/>
                <a:gd name="T2" fmla="*/ 148396 w 139"/>
                <a:gd name="T3" fmla="*/ 233804 h 495"/>
                <a:gd name="T4" fmla="*/ 110646 w 139"/>
                <a:gd name="T5" fmla="*/ 233804 h 495"/>
                <a:gd name="T6" fmla="*/ 110646 w 139"/>
                <a:gd name="T7" fmla="*/ 937578 h 495"/>
                <a:gd name="T8" fmla="*/ 148396 w 139"/>
                <a:gd name="T9" fmla="*/ 937578 h 495"/>
                <a:gd name="T10" fmla="*/ 76232 w 139"/>
                <a:gd name="T11" fmla="*/ 1172365 h 495"/>
                <a:gd name="T12" fmla="*/ 0 w 139"/>
                <a:gd name="T13" fmla="*/ 937578 h 495"/>
                <a:gd name="T14" fmla="*/ 37952 w 139"/>
                <a:gd name="T15" fmla="*/ 937578 h 495"/>
                <a:gd name="T16" fmla="*/ 37952 w 139"/>
                <a:gd name="T17" fmla="*/ 233804 h 495"/>
                <a:gd name="T18" fmla="*/ 0 w 139"/>
                <a:gd name="T19" fmla="*/ 233804 h 495"/>
                <a:gd name="T20" fmla="*/ 76232 w 139"/>
                <a:gd name="T21" fmla="*/ 0 h 4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495"/>
                <a:gd name="T35" fmla="*/ 139 w 139"/>
                <a:gd name="T36" fmla="*/ 495 h 4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495">
                  <a:moveTo>
                    <a:pt x="71" y="0"/>
                  </a:moveTo>
                  <a:lnTo>
                    <a:pt x="139" y="99"/>
                  </a:lnTo>
                  <a:lnTo>
                    <a:pt x="104" y="99"/>
                  </a:lnTo>
                  <a:lnTo>
                    <a:pt x="104" y="396"/>
                  </a:lnTo>
                  <a:lnTo>
                    <a:pt x="139" y="396"/>
                  </a:lnTo>
                  <a:lnTo>
                    <a:pt x="71" y="495"/>
                  </a:lnTo>
                  <a:lnTo>
                    <a:pt x="0" y="396"/>
                  </a:lnTo>
                  <a:lnTo>
                    <a:pt x="35" y="396"/>
                  </a:lnTo>
                  <a:lnTo>
                    <a:pt x="35" y="99"/>
                  </a:lnTo>
                  <a:lnTo>
                    <a:pt x="0" y="99"/>
                  </a:lnTo>
                  <a:lnTo>
                    <a:pt x="71" y="0"/>
                  </a:lnTo>
                  <a:close/>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9" name="Freeform 20"/>
            <p:cNvSpPr>
              <a:spLocks/>
            </p:cNvSpPr>
            <p:nvPr/>
          </p:nvSpPr>
          <p:spPr bwMode="auto">
            <a:xfrm>
              <a:off x="5004" y="2632"/>
              <a:ext cx="180" cy="626"/>
            </a:xfrm>
            <a:custGeom>
              <a:avLst/>
              <a:gdLst>
                <a:gd name="T0" fmla="*/ 12467 w 139"/>
                <a:gd name="T1" fmla="*/ 0 h 467"/>
                <a:gd name="T2" fmla="*/ 24413 w 139"/>
                <a:gd name="T3" fmla="*/ 33103 h 467"/>
                <a:gd name="T4" fmla="*/ 18374 w 139"/>
                <a:gd name="T5" fmla="*/ 33103 h 467"/>
                <a:gd name="T6" fmla="*/ 18374 w 139"/>
                <a:gd name="T7" fmla="*/ 131221 h 467"/>
                <a:gd name="T8" fmla="*/ 24413 w 139"/>
                <a:gd name="T9" fmla="*/ 131221 h 467"/>
                <a:gd name="T10" fmla="*/ 12467 w 139"/>
                <a:gd name="T11" fmla="*/ 163802 h 467"/>
                <a:gd name="T12" fmla="*/ 0 w 139"/>
                <a:gd name="T13" fmla="*/ 131221 h 467"/>
                <a:gd name="T14" fmla="*/ 6073 w 139"/>
                <a:gd name="T15" fmla="*/ 131221 h 467"/>
                <a:gd name="T16" fmla="*/ 6073 w 139"/>
                <a:gd name="T17" fmla="*/ 33103 h 467"/>
                <a:gd name="T18" fmla="*/ 0 w 139"/>
                <a:gd name="T19" fmla="*/ 33103 h 467"/>
                <a:gd name="T20" fmla="*/ 12467 w 139"/>
                <a:gd name="T21" fmla="*/ 0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467"/>
                <a:gd name="T35" fmla="*/ 139 w 139"/>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467">
                  <a:moveTo>
                    <a:pt x="71" y="0"/>
                  </a:moveTo>
                  <a:lnTo>
                    <a:pt x="139" y="94"/>
                  </a:lnTo>
                  <a:lnTo>
                    <a:pt x="104" y="94"/>
                  </a:lnTo>
                  <a:lnTo>
                    <a:pt x="104" y="374"/>
                  </a:lnTo>
                  <a:lnTo>
                    <a:pt x="139" y="374"/>
                  </a:lnTo>
                  <a:lnTo>
                    <a:pt x="71" y="467"/>
                  </a:lnTo>
                  <a:lnTo>
                    <a:pt x="0" y="374"/>
                  </a:lnTo>
                  <a:lnTo>
                    <a:pt x="35" y="374"/>
                  </a:lnTo>
                  <a:lnTo>
                    <a:pt x="35" y="94"/>
                  </a:lnTo>
                  <a:lnTo>
                    <a:pt x="0" y="94"/>
                  </a:lnTo>
                  <a:lnTo>
                    <a:pt x="71" y="0"/>
                  </a:lnTo>
                  <a:close/>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0" name="Rectangle 21"/>
            <p:cNvSpPr>
              <a:spLocks noChangeArrowheads="1"/>
            </p:cNvSpPr>
            <p:nvPr/>
          </p:nvSpPr>
          <p:spPr bwMode="auto">
            <a:xfrm>
              <a:off x="4368" y="3466"/>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p>
              <a:r>
                <a:rPr lang="zh-CN" altLang="en-US" sz="2400">
                  <a:solidFill>
                    <a:schemeClr val="folHlink"/>
                  </a:solidFill>
                  <a:latin typeface="Times New Roman" pitchFamily="18" charset="0"/>
                </a:rPr>
                <a:t>…</a:t>
              </a:r>
            </a:p>
          </p:txBody>
        </p:sp>
      </p:grpSp>
      <p:grpSp>
        <p:nvGrpSpPr>
          <p:cNvPr id="5" name="Group 22"/>
          <p:cNvGrpSpPr>
            <a:grpSpLocks/>
          </p:cNvGrpSpPr>
          <p:nvPr/>
        </p:nvGrpSpPr>
        <p:grpSpPr bwMode="auto">
          <a:xfrm>
            <a:off x="1752600" y="4267200"/>
            <a:ext cx="2133600" cy="785813"/>
            <a:chOff x="1152" y="2625"/>
            <a:chExt cx="1344" cy="495"/>
          </a:xfrm>
        </p:grpSpPr>
        <p:sp>
          <p:nvSpPr>
            <p:cNvPr id="7178" name="AutoShape 23"/>
            <p:cNvSpPr>
              <a:spLocks noChangeArrowheads="1"/>
            </p:cNvSpPr>
            <p:nvPr/>
          </p:nvSpPr>
          <p:spPr bwMode="auto">
            <a:xfrm>
              <a:off x="1152" y="2957"/>
              <a:ext cx="1344" cy="163"/>
            </a:xfrm>
            <a:prstGeom prst="leftRightArrow">
              <a:avLst>
                <a:gd name="adj1" fmla="val 49759"/>
                <a:gd name="adj2" fmla="val 114100"/>
              </a:avLst>
            </a:prstGeom>
            <a:solidFill>
              <a:schemeClr val="folHlink"/>
            </a:solidFill>
            <a:ln w="9525">
              <a:solidFill>
                <a:schemeClr val="folHlink"/>
              </a:solidFill>
              <a:miter lim="800000"/>
              <a:headEnd/>
              <a:tailEnd/>
            </a:ln>
          </p:spPr>
          <p:txBody>
            <a:bodyPr wrap="none" anchor="ctr"/>
            <a:lstStyle/>
            <a:p>
              <a:pPr>
                <a:spcBef>
                  <a:spcPct val="20000"/>
                </a:spcBef>
              </a:pPr>
              <a:endParaRPr lang="zh-CN" altLang="en-US"/>
            </a:p>
          </p:txBody>
        </p:sp>
        <p:sp>
          <p:nvSpPr>
            <p:cNvPr id="7179" name="Text Box 24"/>
            <p:cNvSpPr txBox="1">
              <a:spLocks noChangeArrowheads="1"/>
            </p:cNvSpPr>
            <p:nvPr/>
          </p:nvSpPr>
          <p:spPr bwMode="auto">
            <a:xfrm>
              <a:off x="1316" y="2625"/>
              <a:ext cx="1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800">
                  <a:solidFill>
                    <a:schemeClr val="folHlink"/>
                  </a:solidFill>
                  <a:latin typeface="Times New Roman" pitchFamily="18" charset="0"/>
                </a:rPr>
                <a:t>存储总线</a:t>
              </a:r>
            </a:p>
          </p:txBody>
        </p:sp>
      </p:grpSp>
      <p:sp>
        <p:nvSpPr>
          <p:cNvPr id="159769" name="Rectangle 25"/>
          <p:cNvSpPr>
            <a:spLocks noChangeArrowheads="1"/>
          </p:cNvSpPr>
          <p:nvPr/>
        </p:nvSpPr>
        <p:spPr bwMode="auto">
          <a:xfrm>
            <a:off x="7696200" y="152400"/>
            <a:ext cx="1143000" cy="838200"/>
          </a:xfrm>
          <a:prstGeom prst="rect">
            <a:avLst/>
          </a:prstGeom>
          <a:noFill/>
          <a:ln w="9525">
            <a:noFill/>
            <a:miter lim="800000"/>
            <a:headEnd/>
            <a:tailEnd/>
          </a:ln>
          <a:effectLst/>
        </p:spPr>
        <p:txBody>
          <a:bodyPr lIns="92075" tIns="46038" rIns="92075" bIns="46038" anchor="ctr"/>
          <a:lstStyle/>
          <a:p>
            <a:pPr algn="ctr">
              <a:defRPr/>
            </a:pPr>
            <a:r>
              <a:rPr lang="zh-CN" altLang="en-US" sz="4400">
                <a:solidFill>
                  <a:schemeClr val="tx2"/>
                </a:solidFill>
                <a:effectLst>
                  <a:outerShdw blurRad="38100" dist="38100" dir="2700000" algn="tl">
                    <a:srgbClr val="000000"/>
                  </a:outerShdw>
                </a:effectLst>
                <a:latin typeface="Arial" charset="0"/>
                <a:ea typeface="宋体" pitchFamily="2" charset="-122"/>
              </a:rPr>
              <a:t>3.1</a:t>
            </a:r>
          </a:p>
        </p:txBody>
      </p:sp>
      <p:sp>
        <p:nvSpPr>
          <p:cNvPr id="7177" name="AutoShape 28">
            <a:hlinkClick r:id="rId2" action="ppaction://hlinksldjump"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spcBef>
                <a:spcPct val="20000"/>
              </a:spcBef>
            </a:pPr>
            <a:endParaRPr lang="zh-CN" altLang="en-US"/>
          </a:p>
        </p:txBody>
      </p:sp>
    </p:spTree>
    <p:extLst>
      <p:ext uri="{BB962C8B-B14F-4D97-AF65-F5344CB8AC3E}">
        <p14:creationId xmlns:p14="http://schemas.microsoft.com/office/powerpoint/2010/main" val="27501969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59750"/>
                                        </p:tgtEl>
                                        <p:attrNameLst>
                                          <p:attrName>style.visibility</p:attrName>
                                        </p:attrNameLst>
                                      </p:cBhvr>
                                      <p:to>
                                        <p:strVal val="visible"/>
                                      </p:to>
                                    </p:set>
                                    <p:animEffect transition="in" filter="barn(outVertical)">
                                      <p:cBhvr>
                                        <p:cTn id="7" dur="500"/>
                                        <p:tgtEl>
                                          <p:spTgt spid="1597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Right)">
                                      <p:cBhvr>
                                        <p:cTn id="12" dur="500"/>
                                        <p:tgtEl>
                                          <p:spTgt spid="5"/>
                                        </p:tgtEl>
                                      </p:cBhvr>
                                    </p:animEffect>
                                  </p:childTnLst>
                                </p:cTn>
                              </p:par>
                            </p:childTnLst>
                          </p:cTn>
                        </p:par>
                        <p:par>
                          <p:cTn id="13" fill="hold" nodeType="afterGroup">
                            <p:stCondLst>
                              <p:cond delay="500"/>
                            </p:stCondLst>
                            <p:childTnLst>
                              <p:par>
                                <p:cTn id="14" presetID="12" presetClass="entr" presetSubtype="4" fill="hold" grpId="0" nodeType="afterEffect">
                                  <p:stCondLst>
                                    <p:cond delay="0"/>
                                  </p:stCondLst>
                                  <p:childTnLst>
                                    <p:set>
                                      <p:cBhvr>
                                        <p:cTn id="15" dur="1" fill="hold">
                                          <p:stCondLst>
                                            <p:cond delay="0"/>
                                          </p:stCondLst>
                                        </p:cTn>
                                        <p:tgtEl>
                                          <p:spTgt spid="159751"/>
                                        </p:tgtEl>
                                        <p:attrNameLst>
                                          <p:attrName>style.visibility</p:attrName>
                                        </p:attrNameLst>
                                      </p:cBhvr>
                                      <p:to>
                                        <p:strVal val="visible"/>
                                      </p:to>
                                    </p:set>
                                    <p:animEffect transition="in" filter="slide(fromBottom)">
                                      <p:cBhvr>
                                        <p:cTn id="16" dur="500"/>
                                        <p:tgtEl>
                                          <p:spTgt spid="159751"/>
                                        </p:tgtEl>
                                      </p:cBhvr>
                                    </p:animEffect>
                                  </p:childTnLst>
                                </p:cTn>
                              </p:par>
                            </p:childTnLst>
                          </p:cTn>
                        </p:par>
                        <p:par>
                          <p:cTn id="17" fill="hold" nodeType="afterGroup">
                            <p:stCondLst>
                              <p:cond delay="1000"/>
                            </p:stCondLst>
                            <p:childTnLst>
                              <p:par>
                                <p:cTn id="18" presetID="16" presetClass="entr" presetSubtype="37"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arn(outVertical)">
                                      <p:cBhvr>
                                        <p:cTn id="20" dur="50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37"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arn(outVertical)">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50" grpId="0" animBg="1" autoUpdateAnimBg="0"/>
      <p:bldP spid="15975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152400"/>
            <a:ext cx="7772400" cy="1143000"/>
          </a:xfrm>
        </p:spPr>
        <p:txBody>
          <a:bodyPr/>
          <a:lstStyle/>
          <a:p>
            <a:r>
              <a:rPr lang="zh-CN" altLang="en-US" b="1" smtClean="0"/>
              <a:t>3.2 总线的分类</a:t>
            </a:r>
            <a:endParaRPr lang="en-US" altLang="zh-CN" b="1" smtClean="0"/>
          </a:p>
        </p:txBody>
      </p:sp>
      <p:sp>
        <p:nvSpPr>
          <p:cNvPr id="160771" name="Text Box 3"/>
          <p:cNvSpPr txBox="1">
            <a:spLocks noChangeArrowheads="1"/>
          </p:cNvSpPr>
          <p:nvPr/>
        </p:nvSpPr>
        <p:spPr bwMode="auto">
          <a:xfrm>
            <a:off x="304800" y="1492250"/>
            <a:ext cx="3352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600">
                <a:latin typeface="Times New Roman" pitchFamily="18" charset="0"/>
              </a:rPr>
              <a:t>1</a:t>
            </a:r>
            <a:r>
              <a:rPr lang="zh-CN" altLang="en-US" sz="3600"/>
              <a:t>.</a:t>
            </a:r>
            <a:r>
              <a:rPr lang="zh-CN" altLang="en-US" sz="3600">
                <a:latin typeface="Times New Roman" pitchFamily="18" charset="0"/>
              </a:rPr>
              <a:t>片内总线</a:t>
            </a:r>
          </a:p>
        </p:txBody>
      </p:sp>
      <p:sp>
        <p:nvSpPr>
          <p:cNvPr id="160772" name="Text Box 4"/>
          <p:cNvSpPr txBox="1">
            <a:spLocks noChangeArrowheads="1"/>
          </p:cNvSpPr>
          <p:nvPr/>
        </p:nvSpPr>
        <p:spPr bwMode="auto">
          <a:xfrm>
            <a:off x="304800" y="2425700"/>
            <a:ext cx="3352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600">
                <a:latin typeface="Times New Roman" pitchFamily="18" charset="0"/>
              </a:rPr>
              <a:t>2</a:t>
            </a:r>
            <a:r>
              <a:rPr lang="zh-CN" altLang="en-US" sz="3600"/>
              <a:t>.</a:t>
            </a:r>
            <a:r>
              <a:rPr lang="zh-CN" altLang="en-US" sz="3600">
                <a:latin typeface="Times New Roman" pitchFamily="18" charset="0"/>
              </a:rPr>
              <a:t>系统总线</a:t>
            </a:r>
          </a:p>
        </p:txBody>
      </p:sp>
      <p:sp>
        <p:nvSpPr>
          <p:cNvPr id="160773" name="Text Box 5"/>
          <p:cNvSpPr txBox="1">
            <a:spLocks noChangeArrowheads="1"/>
          </p:cNvSpPr>
          <p:nvPr/>
        </p:nvSpPr>
        <p:spPr bwMode="auto">
          <a:xfrm>
            <a:off x="3048000" y="1552575"/>
            <a:ext cx="3657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800">
                <a:solidFill>
                  <a:schemeClr val="folHlink"/>
                </a:solidFill>
                <a:latin typeface="Times New Roman" pitchFamily="18" charset="0"/>
              </a:rPr>
              <a:t>芯片内部 </a:t>
            </a:r>
            <a:r>
              <a:rPr lang="zh-CN" altLang="en-US" sz="2800">
                <a:latin typeface="Times New Roman" pitchFamily="18" charset="0"/>
              </a:rPr>
              <a:t>的总线</a:t>
            </a:r>
          </a:p>
        </p:txBody>
      </p:sp>
      <p:grpSp>
        <p:nvGrpSpPr>
          <p:cNvPr id="2" name="Group 6"/>
          <p:cNvGrpSpPr>
            <a:grpSpLocks/>
          </p:cNvGrpSpPr>
          <p:nvPr/>
        </p:nvGrpSpPr>
        <p:grpSpPr bwMode="auto">
          <a:xfrm>
            <a:off x="914400" y="3228975"/>
            <a:ext cx="1606550" cy="2119313"/>
            <a:chOff x="576" y="2034"/>
            <a:chExt cx="1012" cy="1335"/>
          </a:xfrm>
        </p:grpSpPr>
        <p:sp>
          <p:nvSpPr>
            <p:cNvPr id="8207" name="Text Box 7"/>
            <p:cNvSpPr txBox="1">
              <a:spLocks noChangeArrowheads="1"/>
            </p:cNvSpPr>
            <p:nvPr/>
          </p:nvSpPr>
          <p:spPr bwMode="auto">
            <a:xfrm>
              <a:off x="576" y="2034"/>
              <a:ext cx="10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800">
                  <a:latin typeface="Times New Roman" pitchFamily="18" charset="0"/>
                </a:rPr>
                <a:t>数据总线</a:t>
              </a:r>
            </a:p>
          </p:txBody>
        </p:sp>
        <p:sp>
          <p:nvSpPr>
            <p:cNvPr id="8208" name="Text Box 8"/>
            <p:cNvSpPr txBox="1">
              <a:spLocks noChangeArrowheads="1"/>
            </p:cNvSpPr>
            <p:nvPr/>
          </p:nvSpPr>
          <p:spPr bwMode="auto">
            <a:xfrm>
              <a:off x="576" y="2538"/>
              <a:ext cx="10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800">
                  <a:latin typeface="Times New Roman" pitchFamily="18" charset="0"/>
                </a:rPr>
                <a:t>地址总线</a:t>
              </a:r>
            </a:p>
          </p:txBody>
        </p:sp>
        <p:sp>
          <p:nvSpPr>
            <p:cNvPr id="8209" name="Text Box 9"/>
            <p:cNvSpPr txBox="1">
              <a:spLocks noChangeArrowheads="1"/>
            </p:cNvSpPr>
            <p:nvPr/>
          </p:nvSpPr>
          <p:spPr bwMode="auto">
            <a:xfrm>
              <a:off x="576" y="3042"/>
              <a:ext cx="10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800">
                  <a:latin typeface="Times New Roman" pitchFamily="18" charset="0"/>
                </a:rPr>
                <a:t>控制总线</a:t>
              </a:r>
            </a:p>
          </p:txBody>
        </p:sp>
      </p:grpSp>
      <p:sp>
        <p:nvSpPr>
          <p:cNvPr id="160778" name="AutoShape 10"/>
          <p:cNvSpPr>
            <a:spLocks/>
          </p:cNvSpPr>
          <p:nvPr/>
        </p:nvSpPr>
        <p:spPr bwMode="auto">
          <a:xfrm>
            <a:off x="762000" y="3505200"/>
            <a:ext cx="152400" cy="1676400"/>
          </a:xfrm>
          <a:prstGeom prst="leftBrace">
            <a:avLst>
              <a:gd name="adj1" fmla="val 91667"/>
              <a:gd name="adj2" fmla="val 50000"/>
            </a:avLst>
          </a:pr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0779" name="Text Box 11"/>
          <p:cNvSpPr txBox="1">
            <a:spLocks noChangeArrowheads="1"/>
          </p:cNvSpPr>
          <p:nvPr/>
        </p:nvSpPr>
        <p:spPr bwMode="auto">
          <a:xfrm>
            <a:off x="3048000" y="3228975"/>
            <a:ext cx="609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800">
                <a:solidFill>
                  <a:schemeClr val="folHlink"/>
                </a:solidFill>
                <a:latin typeface="Times New Roman" pitchFamily="18" charset="0"/>
              </a:rPr>
              <a:t>双向</a:t>
            </a:r>
            <a:r>
              <a:rPr lang="zh-CN" altLang="en-US" sz="2800">
                <a:latin typeface="Times New Roman" pitchFamily="18" charset="0"/>
              </a:rPr>
              <a:t>  与机器字长、存储字长有关</a:t>
            </a:r>
          </a:p>
        </p:txBody>
      </p:sp>
      <p:sp>
        <p:nvSpPr>
          <p:cNvPr id="160780" name="Text Box 12"/>
          <p:cNvSpPr txBox="1">
            <a:spLocks noChangeArrowheads="1"/>
          </p:cNvSpPr>
          <p:nvPr/>
        </p:nvSpPr>
        <p:spPr bwMode="auto">
          <a:xfrm>
            <a:off x="3048000" y="4048125"/>
            <a:ext cx="609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800">
                <a:solidFill>
                  <a:schemeClr val="folHlink"/>
                </a:solidFill>
                <a:latin typeface="Times New Roman" pitchFamily="18" charset="0"/>
              </a:rPr>
              <a:t>单向</a:t>
            </a:r>
            <a:r>
              <a:rPr lang="zh-CN" altLang="en-US" sz="2800">
                <a:latin typeface="Times New Roman" pitchFamily="18" charset="0"/>
              </a:rPr>
              <a:t>  与存储地址、 </a:t>
            </a:r>
            <a:r>
              <a:rPr lang="en-US" altLang="zh-CN" sz="2800">
                <a:latin typeface="Times New Roman" pitchFamily="18" charset="0"/>
              </a:rPr>
              <a:t>I/O</a:t>
            </a:r>
            <a:r>
              <a:rPr lang="zh-CN" altLang="en-US" sz="2800">
                <a:latin typeface="Times New Roman" pitchFamily="18" charset="0"/>
              </a:rPr>
              <a:t>地址有关</a:t>
            </a:r>
          </a:p>
        </p:txBody>
      </p:sp>
      <p:sp>
        <p:nvSpPr>
          <p:cNvPr id="160781" name="Text Box 13"/>
          <p:cNvSpPr txBox="1">
            <a:spLocks noChangeArrowheads="1"/>
          </p:cNvSpPr>
          <p:nvPr/>
        </p:nvSpPr>
        <p:spPr bwMode="auto">
          <a:xfrm>
            <a:off x="3048000" y="4876800"/>
            <a:ext cx="228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800">
                <a:solidFill>
                  <a:schemeClr val="folHlink"/>
                </a:solidFill>
                <a:latin typeface="Times New Roman" pitchFamily="18" charset="0"/>
              </a:rPr>
              <a:t>有出  有入</a:t>
            </a:r>
          </a:p>
        </p:txBody>
      </p:sp>
      <p:sp>
        <p:nvSpPr>
          <p:cNvPr id="160782" name="Text Box 14"/>
          <p:cNvSpPr txBox="1">
            <a:spLocks noChangeArrowheads="1"/>
          </p:cNvSpPr>
          <p:nvPr/>
        </p:nvSpPr>
        <p:spPr bwMode="auto">
          <a:xfrm>
            <a:off x="3048000" y="2487613"/>
            <a:ext cx="6096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800">
                <a:solidFill>
                  <a:schemeClr val="folHlink"/>
                </a:solidFill>
                <a:latin typeface="Times New Roman" pitchFamily="18" charset="0"/>
              </a:rPr>
              <a:t>计算机各部件之间 </a:t>
            </a:r>
            <a:r>
              <a:rPr lang="zh-CN" altLang="en-US" sz="2800">
                <a:latin typeface="Times New Roman" pitchFamily="18" charset="0"/>
              </a:rPr>
              <a:t>的信息传输线</a:t>
            </a:r>
          </a:p>
        </p:txBody>
      </p:sp>
      <p:sp>
        <p:nvSpPr>
          <p:cNvPr id="160783" name="AutoShape 15"/>
          <p:cNvSpPr>
            <a:spLocks noChangeArrowheads="1"/>
          </p:cNvSpPr>
          <p:nvPr/>
        </p:nvSpPr>
        <p:spPr bwMode="auto">
          <a:xfrm>
            <a:off x="4343400" y="5641975"/>
            <a:ext cx="3175000" cy="911225"/>
          </a:xfrm>
          <a:prstGeom prst="wedgeRoundRectCallout">
            <a:avLst>
              <a:gd name="adj1" fmla="val -65546"/>
              <a:gd name="adj2" fmla="val -81889"/>
              <a:gd name="adj3" fmla="val 16667"/>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zh-CN" altLang="en-US" sz="2400">
                <a:latin typeface="Times New Roman" pitchFamily="18" charset="0"/>
              </a:rPr>
              <a:t>存储器读、存储器写</a:t>
            </a:r>
          </a:p>
          <a:p>
            <a:r>
              <a:rPr lang="zh-CN" altLang="en-US" sz="2400">
                <a:latin typeface="Times New Roman" pitchFamily="18" charset="0"/>
              </a:rPr>
              <a:t>总线允许、中断确认</a:t>
            </a:r>
          </a:p>
        </p:txBody>
      </p:sp>
      <p:sp>
        <p:nvSpPr>
          <p:cNvPr id="160784" name="AutoShape 16"/>
          <p:cNvSpPr>
            <a:spLocks noChangeArrowheads="1"/>
          </p:cNvSpPr>
          <p:nvPr/>
        </p:nvSpPr>
        <p:spPr bwMode="auto">
          <a:xfrm>
            <a:off x="685800" y="5883275"/>
            <a:ext cx="3175000" cy="517525"/>
          </a:xfrm>
          <a:prstGeom prst="wedgeRoundRectCallout">
            <a:avLst>
              <a:gd name="adj1" fmla="val 54236"/>
              <a:gd name="adj2" fmla="val -170065"/>
              <a:gd name="adj3" fmla="val 16667"/>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zh-CN" altLang="en-US" sz="2400">
                <a:latin typeface="Times New Roman" pitchFamily="18" charset="0"/>
              </a:rPr>
              <a:t>中断请求、总线请求</a:t>
            </a:r>
          </a:p>
        </p:txBody>
      </p:sp>
      <p:sp>
        <p:nvSpPr>
          <p:cNvPr id="8206" name="AutoShape 18">
            <a:hlinkClick r:id="rId2" action="ppaction://hlinksldjump"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28272532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0771"/>
                                        </p:tgtEl>
                                        <p:attrNameLst>
                                          <p:attrName>style.visibility</p:attrName>
                                        </p:attrNameLst>
                                      </p:cBhvr>
                                      <p:to>
                                        <p:strVal val="visible"/>
                                      </p:to>
                                    </p:set>
                                    <p:animEffect transition="in" filter="blinds(horizontal)">
                                      <p:cBhvr>
                                        <p:cTn id="7" dur="500"/>
                                        <p:tgtEl>
                                          <p:spTgt spid="1607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0773"/>
                                        </p:tgtEl>
                                        <p:attrNameLst>
                                          <p:attrName>style.visibility</p:attrName>
                                        </p:attrNameLst>
                                      </p:cBhvr>
                                      <p:to>
                                        <p:strVal val="visible"/>
                                      </p:to>
                                    </p:set>
                                    <p:animEffect transition="in" filter="blinds(horizontal)">
                                      <p:cBhvr>
                                        <p:cTn id="12" dur="500"/>
                                        <p:tgtEl>
                                          <p:spTgt spid="1607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0772"/>
                                        </p:tgtEl>
                                        <p:attrNameLst>
                                          <p:attrName>style.visibility</p:attrName>
                                        </p:attrNameLst>
                                      </p:cBhvr>
                                      <p:to>
                                        <p:strVal val="visible"/>
                                      </p:to>
                                    </p:set>
                                    <p:animEffect transition="in" filter="blinds(horizontal)">
                                      <p:cBhvr>
                                        <p:cTn id="17" dur="500"/>
                                        <p:tgtEl>
                                          <p:spTgt spid="1607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0782"/>
                                        </p:tgtEl>
                                        <p:attrNameLst>
                                          <p:attrName>style.visibility</p:attrName>
                                        </p:attrNameLst>
                                      </p:cBhvr>
                                      <p:to>
                                        <p:strVal val="visible"/>
                                      </p:to>
                                    </p:set>
                                    <p:animEffect transition="in" filter="blinds(horizontal)">
                                      <p:cBhvr>
                                        <p:cTn id="22" dur="500"/>
                                        <p:tgtEl>
                                          <p:spTgt spid="1607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160778"/>
                                        </p:tgtEl>
                                        <p:attrNameLst>
                                          <p:attrName>style.visibility</p:attrName>
                                        </p:attrNameLst>
                                      </p:cBhvr>
                                      <p:to>
                                        <p:strVal val="visible"/>
                                      </p:to>
                                    </p:set>
                                    <p:animEffect transition="in" filter="barn(outHorizontal)">
                                      <p:cBhvr>
                                        <p:cTn id="27" dur="500"/>
                                        <p:tgtEl>
                                          <p:spTgt spid="160778"/>
                                        </p:tgtEl>
                                      </p:cBhvr>
                                    </p:animEffect>
                                  </p:childTnLst>
                                </p:cTn>
                              </p:par>
                            </p:childTnLst>
                          </p:cTn>
                        </p:par>
                        <p:par>
                          <p:cTn id="28" fill="hold" nodeType="afterGroup">
                            <p:stCondLst>
                              <p:cond delay="500"/>
                            </p:stCondLst>
                            <p:childTnLst>
                              <p:par>
                                <p:cTn id="29" presetID="3" presetClass="entr" presetSubtype="10"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linds(horizontal)">
                                      <p:cBhvr>
                                        <p:cTn id="31" dur="500"/>
                                        <p:tgtEl>
                                          <p:spTgt spid="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60779"/>
                                        </p:tgtEl>
                                        <p:attrNameLst>
                                          <p:attrName>style.visibility</p:attrName>
                                        </p:attrNameLst>
                                      </p:cBhvr>
                                      <p:to>
                                        <p:strVal val="visible"/>
                                      </p:to>
                                    </p:set>
                                    <p:animEffect transition="in" filter="blinds(horizontal)">
                                      <p:cBhvr>
                                        <p:cTn id="36" dur="500"/>
                                        <p:tgtEl>
                                          <p:spTgt spid="16077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60780"/>
                                        </p:tgtEl>
                                        <p:attrNameLst>
                                          <p:attrName>style.visibility</p:attrName>
                                        </p:attrNameLst>
                                      </p:cBhvr>
                                      <p:to>
                                        <p:strVal val="visible"/>
                                      </p:to>
                                    </p:set>
                                    <p:animEffect transition="in" filter="blinds(horizontal)">
                                      <p:cBhvr>
                                        <p:cTn id="41" dur="500"/>
                                        <p:tgtEl>
                                          <p:spTgt spid="16078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60781"/>
                                        </p:tgtEl>
                                        <p:attrNameLst>
                                          <p:attrName>style.visibility</p:attrName>
                                        </p:attrNameLst>
                                      </p:cBhvr>
                                      <p:to>
                                        <p:strVal val="visible"/>
                                      </p:to>
                                    </p:set>
                                    <p:animEffect transition="in" filter="blinds(horizontal)">
                                      <p:cBhvr>
                                        <p:cTn id="46" dur="500"/>
                                        <p:tgtEl>
                                          <p:spTgt spid="16078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60783"/>
                                        </p:tgtEl>
                                        <p:attrNameLst>
                                          <p:attrName>style.visibility</p:attrName>
                                        </p:attrNameLst>
                                      </p:cBhvr>
                                      <p:to>
                                        <p:strVal val="visible"/>
                                      </p:to>
                                    </p:set>
                                    <p:animEffect transition="in" filter="blinds(horizontal)">
                                      <p:cBhvr>
                                        <p:cTn id="51" dur="500"/>
                                        <p:tgtEl>
                                          <p:spTgt spid="160783"/>
                                        </p:tgtEl>
                                      </p:cBhvr>
                                    </p:animEffect>
                                  </p:childTnLst>
                                  <p:subTnLst>
                                    <p:set>
                                      <p:cBhvr override="childStyle">
                                        <p:cTn dur="1" fill="hold" display="0" masterRel="nextClick" afterEffect="1"/>
                                        <p:tgtEl>
                                          <p:spTgt spid="160783"/>
                                        </p:tgtEl>
                                        <p:attrNameLst>
                                          <p:attrName>style.visibility</p:attrName>
                                        </p:attrNameLst>
                                      </p:cBhvr>
                                      <p:to>
                                        <p:strVal val="hidden"/>
                                      </p:to>
                                    </p:set>
                                  </p:sub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60784"/>
                                        </p:tgtEl>
                                        <p:attrNameLst>
                                          <p:attrName>style.visibility</p:attrName>
                                        </p:attrNameLst>
                                      </p:cBhvr>
                                      <p:to>
                                        <p:strVal val="visible"/>
                                      </p:to>
                                    </p:set>
                                    <p:animEffect transition="in" filter="blinds(horizontal)">
                                      <p:cBhvr>
                                        <p:cTn id="56" dur="500"/>
                                        <p:tgtEl>
                                          <p:spTgt spid="160784"/>
                                        </p:tgtEl>
                                      </p:cBhvr>
                                    </p:animEffect>
                                  </p:childTnLst>
                                  <p:subTnLst>
                                    <p:set>
                                      <p:cBhvr override="childStyle">
                                        <p:cTn dur="1" fill="hold" display="0" masterRel="nextClick" afterEffect="1"/>
                                        <p:tgtEl>
                                          <p:spTgt spid="16078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autoUpdateAnimBg="0"/>
      <p:bldP spid="160772" grpId="0" autoUpdateAnimBg="0"/>
      <p:bldP spid="160773" grpId="0" autoUpdateAnimBg="0"/>
      <p:bldP spid="160778" grpId="0" animBg="1"/>
      <p:bldP spid="160779" grpId="0" autoUpdateAnimBg="0"/>
      <p:bldP spid="160780" grpId="0" autoUpdateAnimBg="0"/>
      <p:bldP spid="160781" grpId="0" autoUpdateAnimBg="0"/>
      <p:bldP spid="160782" grpId="0" autoUpdateAnimBg="0"/>
      <p:bldP spid="160783" grpId="0" animBg="1" autoUpdateAnimBg="0"/>
      <p:bldP spid="160784"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569913" y="685800"/>
            <a:ext cx="31638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600">
                <a:latin typeface="Times New Roman" pitchFamily="18" charset="0"/>
              </a:rPr>
              <a:t>3</a:t>
            </a:r>
            <a:r>
              <a:rPr lang="zh-CN" altLang="en-US" sz="3600"/>
              <a:t>.</a:t>
            </a:r>
            <a:r>
              <a:rPr lang="zh-CN" altLang="en-US" sz="3600">
                <a:latin typeface="Times New Roman" pitchFamily="18" charset="0"/>
              </a:rPr>
              <a:t>通信总线</a:t>
            </a:r>
          </a:p>
        </p:txBody>
      </p:sp>
      <p:sp>
        <p:nvSpPr>
          <p:cNvPr id="161795" name="Text Box 3"/>
          <p:cNvSpPr txBox="1">
            <a:spLocks noChangeArrowheads="1"/>
          </p:cNvSpPr>
          <p:nvPr/>
        </p:nvSpPr>
        <p:spPr bwMode="auto">
          <a:xfrm>
            <a:off x="3549650" y="4095750"/>
            <a:ext cx="2317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800">
                <a:latin typeface="Times New Roman" pitchFamily="18" charset="0"/>
              </a:rPr>
              <a:t>串行通信总线</a:t>
            </a:r>
          </a:p>
        </p:txBody>
      </p:sp>
      <p:sp>
        <p:nvSpPr>
          <p:cNvPr id="161796" name="Text Box 4"/>
          <p:cNvSpPr txBox="1">
            <a:spLocks noChangeArrowheads="1"/>
          </p:cNvSpPr>
          <p:nvPr/>
        </p:nvSpPr>
        <p:spPr bwMode="auto">
          <a:xfrm>
            <a:off x="3549650" y="5453063"/>
            <a:ext cx="2317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800">
                <a:latin typeface="Times New Roman" pitchFamily="18" charset="0"/>
              </a:rPr>
              <a:t>并行通信总线</a:t>
            </a:r>
          </a:p>
        </p:txBody>
      </p:sp>
      <p:sp>
        <p:nvSpPr>
          <p:cNvPr id="161797" name="Text Box 5"/>
          <p:cNvSpPr txBox="1">
            <a:spLocks noChangeArrowheads="1"/>
          </p:cNvSpPr>
          <p:nvPr/>
        </p:nvSpPr>
        <p:spPr bwMode="auto">
          <a:xfrm>
            <a:off x="1371600" y="4697413"/>
            <a:ext cx="18097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200">
                <a:latin typeface="Times New Roman" pitchFamily="18" charset="0"/>
              </a:rPr>
              <a:t>传输方式</a:t>
            </a:r>
          </a:p>
        </p:txBody>
      </p:sp>
      <p:sp>
        <p:nvSpPr>
          <p:cNvPr id="161798" name="AutoShape 6"/>
          <p:cNvSpPr>
            <a:spLocks/>
          </p:cNvSpPr>
          <p:nvPr/>
        </p:nvSpPr>
        <p:spPr bwMode="auto">
          <a:xfrm>
            <a:off x="3244850" y="4295775"/>
            <a:ext cx="304800" cy="1447800"/>
          </a:xfrm>
          <a:prstGeom prst="leftBrace">
            <a:avLst>
              <a:gd name="adj1" fmla="val 39583"/>
              <a:gd name="adj2" fmla="val 50000"/>
            </a:avLst>
          </a:pr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1799" name="Rectangle 7"/>
          <p:cNvSpPr>
            <a:spLocks noChangeArrowheads="1"/>
          </p:cNvSpPr>
          <p:nvPr/>
        </p:nvSpPr>
        <p:spPr bwMode="auto">
          <a:xfrm>
            <a:off x="7696200" y="152400"/>
            <a:ext cx="1143000" cy="838200"/>
          </a:xfrm>
          <a:prstGeom prst="rect">
            <a:avLst/>
          </a:prstGeom>
          <a:noFill/>
          <a:ln w="9525">
            <a:noFill/>
            <a:miter lim="800000"/>
            <a:headEnd/>
            <a:tailEnd/>
          </a:ln>
          <a:effectLst/>
        </p:spPr>
        <p:txBody>
          <a:bodyPr lIns="92075" tIns="46038" rIns="92075" bIns="46038" anchor="ctr"/>
          <a:lstStyle/>
          <a:p>
            <a:pPr algn="ctr">
              <a:defRPr/>
            </a:pPr>
            <a:r>
              <a:rPr lang="zh-CN" altLang="en-US" sz="4400">
                <a:solidFill>
                  <a:schemeClr val="tx2"/>
                </a:solidFill>
                <a:effectLst>
                  <a:outerShdw blurRad="38100" dist="38100" dir="2700000" algn="tl">
                    <a:srgbClr val="000000"/>
                  </a:outerShdw>
                </a:effectLst>
                <a:latin typeface="Arial" charset="0"/>
              </a:rPr>
              <a:t>3.2</a:t>
            </a:r>
          </a:p>
        </p:txBody>
      </p:sp>
      <p:grpSp>
        <p:nvGrpSpPr>
          <p:cNvPr id="2" name="Group 8"/>
          <p:cNvGrpSpPr>
            <a:grpSpLocks/>
          </p:cNvGrpSpPr>
          <p:nvPr/>
        </p:nvGrpSpPr>
        <p:grpSpPr bwMode="auto">
          <a:xfrm>
            <a:off x="1371600" y="1581150"/>
            <a:ext cx="7772400" cy="2062163"/>
            <a:chOff x="864" y="996"/>
            <a:chExt cx="4896" cy="1299"/>
          </a:xfrm>
        </p:grpSpPr>
        <p:sp>
          <p:nvSpPr>
            <p:cNvPr id="9226" name="Text Box 9"/>
            <p:cNvSpPr txBox="1">
              <a:spLocks noChangeArrowheads="1"/>
            </p:cNvSpPr>
            <p:nvPr/>
          </p:nvSpPr>
          <p:spPr bwMode="auto">
            <a:xfrm>
              <a:off x="864" y="996"/>
              <a:ext cx="48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800">
                  <a:latin typeface="Times New Roman" pitchFamily="18" charset="0"/>
                </a:rPr>
                <a:t>        用于 </a:t>
              </a:r>
              <a:r>
                <a:rPr lang="zh-CN" altLang="en-US" sz="2800">
                  <a:solidFill>
                    <a:schemeClr val="folHlink"/>
                  </a:solidFill>
                  <a:latin typeface="Times New Roman" pitchFamily="18" charset="0"/>
                </a:rPr>
                <a:t>计算机系统之间</a:t>
              </a:r>
              <a:r>
                <a:rPr lang="zh-CN" altLang="en-US" sz="2800">
                  <a:latin typeface="Times New Roman" pitchFamily="18" charset="0"/>
                </a:rPr>
                <a:t> 或 </a:t>
              </a:r>
              <a:r>
                <a:rPr lang="zh-CN" altLang="en-US" sz="2800">
                  <a:solidFill>
                    <a:schemeClr val="folHlink"/>
                  </a:solidFill>
                  <a:latin typeface="Times New Roman" pitchFamily="18" charset="0"/>
                </a:rPr>
                <a:t>计算机系统</a:t>
              </a:r>
            </a:p>
          </p:txBody>
        </p:sp>
        <p:sp>
          <p:nvSpPr>
            <p:cNvPr id="9227" name="Text Box 10"/>
            <p:cNvSpPr txBox="1">
              <a:spLocks noChangeArrowheads="1"/>
            </p:cNvSpPr>
            <p:nvPr/>
          </p:nvSpPr>
          <p:spPr bwMode="auto">
            <a:xfrm>
              <a:off x="864" y="1490"/>
              <a:ext cx="47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800">
                  <a:solidFill>
                    <a:schemeClr val="folHlink"/>
                  </a:solidFill>
                  <a:latin typeface="Times New Roman" pitchFamily="18" charset="0"/>
                </a:rPr>
                <a:t>与其他系统</a:t>
              </a:r>
              <a:r>
                <a:rPr lang="zh-CN" altLang="en-US" sz="2800">
                  <a:latin typeface="Times New Roman" pitchFamily="18" charset="0"/>
                </a:rPr>
                <a:t>（如控制仪表、移动通信等）</a:t>
              </a:r>
            </a:p>
          </p:txBody>
        </p:sp>
        <p:sp>
          <p:nvSpPr>
            <p:cNvPr id="9228" name="Text Box 11"/>
            <p:cNvSpPr txBox="1">
              <a:spLocks noChangeArrowheads="1"/>
            </p:cNvSpPr>
            <p:nvPr/>
          </p:nvSpPr>
          <p:spPr bwMode="auto">
            <a:xfrm>
              <a:off x="864" y="1968"/>
              <a:ext cx="36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800">
                  <a:latin typeface="Times New Roman" pitchFamily="18" charset="0"/>
                </a:rPr>
                <a:t>之间的通信</a:t>
              </a:r>
            </a:p>
          </p:txBody>
        </p:sp>
      </p:grpSp>
      <p:sp>
        <p:nvSpPr>
          <p:cNvPr id="9225" name="AutoShape 15">
            <a:hlinkClick r:id="rId2" action="ppaction://hlinksldjump"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1595332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1797"/>
                                        </p:tgtEl>
                                        <p:attrNameLst>
                                          <p:attrName>style.visibility</p:attrName>
                                        </p:attrNameLst>
                                      </p:cBhvr>
                                      <p:to>
                                        <p:strVal val="visible"/>
                                      </p:to>
                                    </p:set>
                                    <p:animEffect transition="in" filter="blinds(horizontal)">
                                      <p:cBhvr>
                                        <p:cTn id="12" dur="500"/>
                                        <p:tgtEl>
                                          <p:spTgt spid="161797"/>
                                        </p:tgtEl>
                                      </p:cBhvr>
                                    </p:animEffect>
                                  </p:childTnLst>
                                </p:cTn>
                              </p:par>
                            </p:childTnLst>
                          </p:cTn>
                        </p:par>
                        <p:par>
                          <p:cTn id="13" fill="hold" nodeType="afterGroup">
                            <p:stCondLst>
                              <p:cond delay="500"/>
                            </p:stCondLst>
                            <p:childTnLst>
                              <p:par>
                                <p:cTn id="14" presetID="16" presetClass="entr" presetSubtype="42" fill="hold" grpId="0" nodeType="afterEffect">
                                  <p:stCondLst>
                                    <p:cond delay="0"/>
                                  </p:stCondLst>
                                  <p:childTnLst>
                                    <p:set>
                                      <p:cBhvr>
                                        <p:cTn id="15" dur="1" fill="hold">
                                          <p:stCondLst>
                                            <p:cond delay="0"/>
                                          </p:stCondLst>
                                        </p:cTn>
                                        <p:tgtEl>
                                          <p:spTgt spid="161798"/>
                                        </p:tgtEl>
                                        <p:attrNameLst>
                                          <p:attrName>style.visibility</p:attrName>
                                        </p:attrNameLst>
                                      </p:cBhvr>
                                      <p:to>
                                        <p:strVal val="visible"/>
                                      </p:to>
                                    </p:set>
                                    <p:animEffect transition="in" filter="barn(outHorizontal)">
                                      <p:cBhvr>
                                        <p:cTn id="16" dur="500"/>
                                        <p:tgtEl>
                                          <p:spTgt spid="16179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61795"/>
                                        </p:tgtEl>
                                        <p:attrNameLst>
                                          <p:attrName>style.visibility</p:attrName>
                                        </p:attrNameLst>
                                      </p:cBhvr>
                                      <p:to>
                                        <p:strVal val="visible"/>
                                      </p:to>
                                    </p:set>
                                    <p:animEffect transition="in" filter="blinds(horizontal)">
                                      <p:cBhvr>
                                        <p:cTn id="21" dur="500"/>
                                        <p:tgtEl>
                                          <p:spTgt spid="16179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61796"/>
                                        </p:tgtEl>
                                        <p:attrNameLst>
                                          <p:attrName>style.visibility</p:attrName>
                                        </p:attrNameLst>
                                      </p:cBhvr>
                                      <p:to>
                                        <p:strVal val="visible"/>
                                      </p:to>
                                    </p:set>
                                    <p:animEffect transition="in" filter="blinds(horizontal)">
                                      <p:cBhvr>
                                        <p:cTn id="26" dur="500"/>
                                        <p:tgtEl>
                                          <p:spTgt spid="161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autoUpdateAnimBg="0"/>
      <p:bldP spid="161796" grpId="0" autoUpdateAnimBg="0"/>
      <p:bldP spid="161797" grpId="0" autoUpdateAnimBg="0"/>
      <p:bldP spid="16179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152400"/>
            <a:ext cx="7772400" cy="1143000"/>
          </a:xfrm>
        </p:spPr>
        <p:txBody>
          <a:bodyPr/>
          <a:lstStyle/>
          <a:p>
            <a:r>
              <a:rPr lang="zh-CN" altLang="en-US" b="1" smtClean="0"/>
              <a:t>3.3 总线特性及性能指标</a:t>
            </a:r>
          </a:p>
        </p:txBody>
      </p:sp>
      <p:grpSp>
        <p:nvGrpSpPr>
          <p:cNvPr id="2" name="Group 3"/>
          <p:cNvGrpSpPr>
            <a:grpSpLocks/>
          </p:cNvGrpSpPr>
          <p:nvPr/>
        </p:nvGrpSpPr>
        <p:grpSpPr bwMode="auto">
          <a:xfrm>
            <a:off x="1604963" y="2322513"/>
            <a:ext cx="1768475" cy="3602037"/>
            <a:chOff x="528" y="1392"/>
            <a:chExt cx="773" cy="2269"/>
          </a:xfrm>
        </p:grpSpPr>
        <p:sp>
          <p:nvSpPr>
            <p:cNvPr id="10272" name="Rectangle 4"/>
            <p:cNvSpPr>
              <a:spLocks noChangeArrowheads="1"/>
            </p:cNvSpPr>
            <p:nvPr/>
          </p:nvSpPr>
          <p:spPr bwMode="auto">
            <a:xfrm>
              <a:off x="711" y="1659"/>
              <a:ext cx="406"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73" name="Rectangle 5"/>
            <p:cNvSpPr>
              <a:spLocks noChangeArrowheads="1"/>
            </p:cNvSpPr>
            <p:nvPr/>
          </p:nvSpPr>
          <p:spPr bwMode="auto">
            <a:xfrm>
              <a:off x="672" y="1392"/>
              <a:ext cx="32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a:solidFill>
                    <a:srgbClr val="EBF010"/>
                  </a:solidFill>
                  <a:latin typeface="Times New Roman" pitchFamily="18" charset="0"/>
                </a:rPr>
                <a:t>CPU</a:t>
              </a:r>
            </a:p>
          </p:txBody>
        </p:sp>
        <p:sp>
          <p:nvSpPr>
            <p:cNvPr id="10274" name="Rectangle 6"/>
            <p:cNvSpPr>
              <a:spLocks noChangeArrowheads="1"/>
            </p:cNvSpPr>
            <p:nvPr/>
          </p:nvSpPr>
          <p:spPr bwMode="auto">
            <a:xfrm>
              <a:off x="528" y="1680"/>
              <a:ext cx="46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a:solidFill>
                    <a:srgbClr val="EBF010"/>
                  </a:solidFill>
                </a:rPr>
                <a:t>  插板</a:t>
              </a:r>
              <a:endParaRPr lang="zh-CN" altLang="en-US" sz="2800">
                <a:solidFill>
                  <a:srgbClr val="EBF010"/>
                </a:solidFill>
                <a:latin typeface="Times New Roman" pitchFamily="18" charset="0"/>
              </a:endParaRPr>
            </a:p>
          </p:txBody>
        </p:sp>
        <p:grpSp>
          <p:nvGrpSpPr>
            <p:cNvPr id="10275" name="Group 7"/>
            <p:cNvGrpSpPr>
              <a:grpSpLocks/>
            </p:cNvGrpSpPr>
            <p:nvPr/>
          </p:nvGrpSpPr>
          <p:grpSpPr bwMode="auto">
            <a:xfrm>
              <a:off x="843" y="2040"/>
              <a:ext cx="458" cy="1621"/>
              <a:chOff x="843" y="2040"/>
              <a:chExt cx="458" cy="1621"/>
            </a:xfrm>
          </p:grpSpPr>
          <p:sp>
            <p:nvSpPr>
              <p:cNvPr id="10277" name="Freeform 8"/>
              <p:cNvSpPr>
                <a:spLocks/>
              </p:cNvSpPr>
              <p:nvPr/>
            </p:nvSpPr>
            <p:spPr bwMode="auto">
              <a:xfrm>
                <a:off x="843" y="2040"/>
                <a:ext cx="458" cy="1621"/>
              </a:xfrm>
              <a:custGeom>
                <a:avLst/>
                <a:gdLst>
                  <a:gd name="T0" fmla="*/ 0 w 458"/>
                  <a:gd name="T1" fmla="*/ 551 h 1621"/>
                  <a:gd name="T2" fmla="*/ 458 w 458"/>
                  <a:gd name="T3" fmla="*/ 0 h 1621"/>
                  <a:gd name="T4" fmla="*/ 458 w 458"/>
                  <a:gd name="T5" fmla="*/ 1071 h 1621"/>
                  <a:gd name="T6" fmla="*/ 0 w 458"/>
                  <a:gd name="T7" fmla="*/ 1621 h 1621"/>
                  <a:gd name="T8" fmla="*/ 0 w 458"/>
                  <a:gd name="T9" fmla="*/ 551 h 1621"/>
                  <a:gd name="T10" fmla="*/ 0 60000 65536"/>
                  <a:gd name="T11" fmla="*/ 0 60000 65536"/>
                  <a:gd name="T12" fmla="*/ 0 60000 65536"/>
                  <a:gd name="T13" fmla="*/ 0 60000 65536"/>
                  <a:gd name="T14" fmla="*/ 0 60000 65536"/>
                  <a:gd name="T15" fmla="*/ 0 w 458"/>
                  <a:gd name="T16" fmla="*/ 0 h 1621"/>
                  <a:gd name="T17" fmla="*/ 458 w 458"/>
                  <a:gd name="T18" fmla="*/ 1621 h 1621"/>
                </a:gdLst>
                <a:ahLst/>
                <a:cxnLst>
                  <a:cxn ang="T10">
                    <a:pos x="T0" y="T1"/>
                  </a:cxn>
                  <a:cxn ang="T11">
                    <a:pos x="T2" y="T3"/>
                  </a:cxn>
                  <a:cxn ang="T12">
                    <a:pos x="T4" y="T5"/>
                  </a:cxn>
                  <a:cxn ang="T13">
                    <a:pos x="T6" y="T7"/>
                  </a:cxn>
                  <a:cxn ang="T14">
                    <a:pos x="T8" y="T9"/>
                  </a:cxn>
                </a:cxnLst>
                <a:rect l="T15" t="T16" r="T17" b="T18"/>
                <a:pathLst>
                  <a:path w="458" h="1621">
                    <a:moveTo>
                      <a:pt x="0" y="551"/>
                    </a:moveTo>
                    <a:lnTo>
                      <a:pt x="458" y="0"/>
                    </a:lnTo>
                    <a:lnTo>
                      <a:pt x="458" y="1071"/>
                    </a:lnTo>
                    <a:lnTo>
                      <a:pt x="0" y="1621"/>
                    </a:lnTo>
                    <a:lnTo>
                      <a:pt x="0" y="551"/>
                    </a:lnTo>
                    <a:close/>
                  </a:path>
                </a:pathLst>
              </a:custGeom>
              <a:solidFill>
                <a:srgbClr val="EBF0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78" name="Freeform 9"/>
              <p:cNvSpPr>
                <a:spLocks/>
              </p:cNvSpPr>
              <p:nvPr/>
            </p:nvSpPr>
            <p:spPr bwMode="auto">
              <a:xfrm>
                <a:off x="843" y="2040"/>
                <a:ext cx="458" cy="1621"/>
              </a:xfrm>
              <a:custGeom>
                <a:avLst/>
                <a:gdLst>
                  <a:gd name="T0" fmla="*/ 0 w 458"/>
                  <a:gd name="T1" fmla="*/ 551 h 1621"/>
                  <a:gd name="T2" fmla="*/ 458 w 458"/>
                  <a:gd name="T3" fmla="*/ 0 h 1621"/>
                  <a:gd name="T4" fmla="*/ 458 w 458"/>
                  <a:gd name="T5" fmla="*/ 1071 h 1621"/>
                  <a:gd name="T6" fmla="*/ 0 w 458"/>
                  <a:gd name="T7" fmla="*/ 1621 h 1621"/>
                  <a:gd name="T8" fmla="*/ 0 w 458"/>
                  <a:gd name="T9" fmla="*/ 551 h 1621"/>
                  <a:gd name="T10" fmla="*/ 0 60000 65536"/>
                  <a:gd name="T11" fmla="*/ 0 60000 65536"/>
                  <a:gd name="T12" fmla="*/ 0 60000 65536"/>
                  <a:gd name="T13" fmla="*/ 0 60000 65536"/>
                  <a:gd name="T14" fmla="*/ 0 60000 65536"/>
                  <a:gd name="T15" fmla="*/ 0 w 458"/>
                  <a:gd name="T16" fmla="*/ 0 h 1621"/>
                  <a:gd name="T17" fmla="*/ 458 w 458"/>
                  <a:gd name="T18" fmla="*/ 1621 h 1621"/>
                </a:gdLst>
                <a:ahLst/>
                <a:cxnLst>
                  <a:cxn ang="T10">
                    <a:pos x="T0" y="T1"/>
                  </a:cxn>
                  <a:cxn ang="T11">
                    <a:pos x="T2" y="T3"/>
                  </a:cxn>
                  <a:cxn ang="T12">
                    <a:pos x="T4" y="T5"/>
                  </a:cxn>
                  <a:cxn ang="T13">
                    <a:pos x="T6" y="T7"/>
                  </a:cxn>
                  <a:cxn ang="T14">
                    <a:pos x="T8" y="T9"/>
                  </a:cxn>
                </a:cxnLst>
                <a:rect l="T15" t="T16" r="T17" b="T18"/>
                <a:pathLst>
                  <a:path w="458" h="1621">
                    <a:moveTo>
                      <a:pt x="0" y="551"/>
                    </a:moveTo>
                    <a:lnTo>
                      <a:pt x="458" y="0"/>
                    </a:lnTo>
                    <a:lnTo>
                      <a:pt x="458" y="1071"/>
                    </a:lnTo>
                    <a:lnTo>
                      <a:pt x="0" y="1621"/>
                    </a:lnTo>
                    <a:lnTo>
                      <a:pt x="0" y="551"/>
                    </a:lnTo>
                    <a:close/>
                  </a:path>
                </a:pathLst>
              </a:custGeom>
              <a:solidFill>
                <a:srgbClr val="EBF010"/>
              </a:solidFill>
              <a:ln w="20638">
                <a:solidFill>
                  <a:srgbClr val="000000"/>
                </a:solidFill>
                <a:round/>
                <a:headEnd/>
                <a:tailEnd/>
              </a:ln>
            </p:spPr>
            <p:txBody>
              <a:bodyPr/>
              <a:lstStyle/>
              <a:p>
                <a:endParaRPr lang="zh-CN" altLang="en-US"/>
              </a:p>
            </p:txBody>
          </p:sp>
        </p:grpSp>
        <p:sp>
          <p:nvSpPr>
            <p:cNvPr id="10276" name="Line 10"/>
            <p:cNvSpPr>
              <a:spLocks noChangeShapeType="1"/>
            </p:cNvSpPr>
            <p:nvPr/>
          </p:nvSpPr>
          <p:spPr bwMode="auto">
            <a:xfrm>
              <a:off x="843" y="2064"/>
              <a:ext cx="161" cy="288"/>
            </a:xfrm>
            <a:prstGeom prst="line">
              <a:avLst/>
            </a:prstGeom>
            <a:noFill/>
            <a:ln w="15875">
              <a:solidFill>
                <a:srgbClr val="EBF01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11"/>
          <p:cNvGrpSpPr>
            <a:grpSpLocks/>
          </p:cNvGrpSpPr>
          <p:nvPr/>
        </p:nvGrpSpPr>
        <p:grpSpPr bwMode="auto">
          <a:xfrm>
            <a:off x="3692525" y="2225675"/>
            <a:ext cx="1509713" cy="3678238"/>
            <a:chOff x="1440" y="1344"/>
            <a:chExt cx="660" cy="2317"/>
          </a:xfrm>
        </p:grpSpPr>
        <p:grpSp>
          <p:nvGrpSpPr>
            <p:cNvPr id="10265" name="Group 12"/>
            <p:cNvGrpSpPr>
              <a:grpSpLocks/>
            </p:cNvGrpSpPr>
            <p:nvPr/>
          </p:nvGrpSpPr>
          <p:grpSpPr bwMode="auto">
            <a:xfrm>
              <a:off x="1642" y="2040"/>
              <a:ext cx="458" cy="1621"/>
              <a:chOff x="1642" y="2040"/>
              <a:chExt cx="458" cy="1621"/>
            </a:xfrm>
          </p:grpSpPr>
          <p:sp>
            <p:nvSpPr>
              <p:cNvPr id="10270" name="Freeform 13"/>
              <p:cNvSpPr>
                <a:spLocks/>
              </p:cNvSpPr>
              <p:nvPr/>
            </p:nvSpPr>
            <p:spPr bwMode="auto">
              <a:xfrm>
                <a:off x="1642" y="2040"/>
                <a:ext cx="458" cy="1621"/>
              </a:xfrm>
              <a:custGeom>
                <a:avLst/>
                <a:gdLst>
                  <a:gd name="T0" fmla="*/ 0 w 458"/>
                  <a:gd name="T1" fmla="*/ 551 h 1621"/>
                  <a:gd name="T2" fmla="*/ 458 w 458"/>
                  <a:gd name="T3" fmla="*/ 0 h 1621"/>
                  <a:gd name="T4" fmla="*/ 458 w 458"/>
                  <a:gd name="T5" fmla="*/ 1071 h 1621"/>
                  <a:gd name="T6" fmla="*/ 0 w 458"/>
                  <a:gd name="T7" fmla="*/ 1621 h 1621"/>
                  <a:gd name="T8" fmla="*/ 0 w 458"/>
                  <a:gd name="T9" fmla="*/ 551 h 1621"/>
                  <a:gd name="T10" fmla="*/ 0 60000 65536"/>
                  <a:gd name="T11" fmla="*/ 0 60000 65536"/>
                  <a:gd name="T12" fmla="*/ 0 60000 65536"/>
                  <a:gd name="T13" fmla="*/ 0 60000 65536"/>
                  <a:gd name="T14" fmla="*/ 0 60000 65536"/>
                  <a:gd name="T15" fmla="*/ 0 w 458"/>
                  <a:gd name="T16" fmla="*/ 0 h 1621"/>
                  <a:gd name="T17" fmla="*/ 458 w 458"/>
                  <a:gd name="T18" fmla="*/ 1621 h 1621"/>
                </a:gdLst>
                <a:ahLst/>
                <a:cxnLst>
                  <a:cxn ang="T10">
                    <a:pos x="T0" y="T1"/>
                  </a:cxn>
                  <a:cxn ang="T11">
                    <a:pos x="T2" y="T3"/>
                  </a:cxn>
                  <a:cxn ang="T12">
                    <a:pos x="T4" y="T5"/>
                  </a:cxn>
                  <a:cxn ang="T13">
                    <a:pos x="T6" y="T7"/>
                  </a:cxn>
                  <a:cxn ang="T14">
                    <a:pos x="T8" y="T9"/>
                  </a:cxn>
                </a:cxnLst>
                <a:rect l="T15" t="T16" r="T17" b="T18"/>
                <a:pathLst>
                  <a:path w="458" h="1621">
                    <a:moveTo>
                      <a:pt x="0" y="551"/>
                    </a:moveTo>
                    <a:lnTo>
                      <a:pt x="458" y="0"/>
                    </a:lnTo>
                    <a:lnTo>
                      <a:pt x="458" y="1071"/>
                    </a:lnTo>
                    <a:lnTo>
                      <a:pt x="0" y="1621"/>
                    </a:lnTo>
                    <a:lnTo>
                      <a:pt x="0" y="551"/>
                    </a:lnTo>
                    <a:close/>
                  </a:path>
                </a:pathLst>
              </a:custGeom>
              <a:solidFill>
                <a:srgbClr val="EBF0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71" name="Freeform 14"/>
              <p:cNvSpPr>
                <a:spLocks/>
              </p:cNvSpPr>
              <p:nvPr/>
            </p:nvSpPr>
            <p:spPr bwMode="auto">
              <a:xfrm>
                <a:off x="1642" y="2040"/>
                <a:ext cx="458" cy="1621"/>
              </a:xfrm>
              <a:custGeom>
                <a:avLst/>
                <a:gdLst>
                  <a:gd name="T0" fmla="*/ 0 w 458"/>
                  <a:gd name="T1" fmla="*/ 551 h 1621"/>
                  <a:gd name="T2" fmla="*/ 458 w 458"/>
                  <a:gd name="T3" fmla="*/ 0 h 1621"/>
                  <a:gd name="T4" fmla="*/ 458 w 458"/>
                  <a:gd name="T5" fmla="*/ 1071 h 1621"/>
                  <a:gd name="T6" fmla="*/ 0 w 458"/>
                  <a:gd name="T7" fmla="*/ 1621 h 1621"/>
                  <a:gd name="T8" fmla="*/ 0 w 458"/>
                  <a:gd name="T9" fmla="*/ 551 h 1621"/>
                  <a:gd name="T10" fmla="*/ 0 60000 65536"/>
                  <a:gd name="T11" fmla="*/ 0 60000 65536"/>
                  <a:gd name="T12" fmla="*/ 0 60000 65536"/>
                  <a:gd name="T13" fmla="*/ 0 60000 65536"/>
                  <a:gd name="T14" fmla="*/ 0 60000 65536"/>
                  <a:gd name="T15" fmla="*/ 0 w 458"/>
                  <a:gd name="T16" fmla="*/ 0 h 1621"/>
                  <a:gd name="T17" fmla="*/ 458 w 458"/>
                  <a:gd name="T18" fmla="*/ 1621 h 1621"/>
                </a:gdLst>
                <a:ahLst/>
                <a:cxnLst>
                  <a:cxn ang="T10">
                    <a:pos x="T0" y="T1"/>
                  </a:cxn>
                  <a:cxn ang="T11">
                    <a:pos x="T2" y="T3"/>
                  </a:cxn>
                  <a:cxn ang="T12">
                    <a:pos x="T4" y="T5"/>
                  </a:cxn>
                  <a:cxn ang="T13">
                    <a:pos x="T6" y="T7"/>
                  </a:cxn>
                  <a:cxn ang="T14">
                    <a:pos x="T8" y="T9"/>
                  </a:cxn>
                </a:cxnLst>
                <a:rect l="T15" t="T16" r="T17" b="T18"/>
                <a:pathLst>
                  <a:path w="458" h="1621">
                    <a:moveTo>
                      <a:pt x="0" y="551"/>
                    </a:moveTo>
                    <a:lnTo>
                      <a:pt x="458" y="0"/>
                    </a:lnTo>
                    <a:lnTo>
                      <a:pt x="458" y="1071"/>
                    </a:lnTo>
                    <a:lnTo>
                      <a:pt x="0" y="1621"/>
                    </a:lnTo>
                    <a:lnTo>
                      <a:pt x="0" y="551"/>
                    </a:lnTo>
                    <a:close/>
                  </a:path>
                </a:pathLst>
              </a:custGeom>
              <a:solidFill>
                <a:srgbClr val="EBF010"/>
              </a:solidFill>
              <a:ln w="20638">
                <a:solidFill>
                  <a:srgbClr val="000000"/>
                </a:solidFill>
                <a:round/>
                <a:headEnd/>
                <a:tailEnd/>
              </a:ln>
            </p:spPr>
            <p:txBody>
              <a:bodyPr/>
              <a:lstStyle/>
              <a:p>
                <a:endParaRPr lang="zh-CN" altLang="en-US"/>
              </a:p>
            </p:txBody>
          </p:sp>
        </p:grpSp>
        <p:sp>
          <p:nvSpPr>
            <p:cNvPr id="10266" name="Rectangle 15"/>
            <p:cNvSpPr>
              <a:spLocks noChangeArrowheads="1"/>
            </p:cNvSpPr>
            <p:nvPr/>
          </p:nvSpPr>
          <p:spPr bwMode="auto">
            <a:xfrm>
              <a:off x="1584" y="1679"/>
              <a:ext cx="406"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67" name="Rectangle 16"/>
            <p:cNvSpPr>
              <a:spLocks noChangeArrowheads="1"/>
            </p:cNvSpPr>
            <p:nvPr/>
          </p:nvSpPr>
          <p:spPr bwMode="auto">
            <a:xfrm>
              <a:off x="1584" y="1344"/>
              <a:ext cx="3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a:solidFill>
                    <a:srgbClr val="EBF010"/>
                  </a:solidFill>
                  <a:latin typeface="Times New Roman" pitchFamily="18" charset="0"/>
                </a:rPr>
                <a:t>主存</a:t>
              </a:r>
            </a:p>
          </p:txBody>
        </p:sp>
        <p:sp>
          <p:nvSpPr>
            <p:cNvPr id="10268" name="Rectangle 17"/>
            <p:cNvSpPr>
              <a:spLocks noChangeArrowheads="1"/>
            </p:cNvSpPr>
            <p:nvPr/>
          </p:nvSpPr>
          <p:spPr bwMode="auto">
            <a:xfrm>
              <a:off x="1440" y="1661"/>
              <a:ext cx="46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a:solidFill>
                    <a:srgbClr val="EBF010"/>
                  </a:solidFill>
                </a:rPr>
                <a:t>  插板</a:t>
              </a:r>
              <a:endParaRPr lang="zh-CN" altLang="en-US" sz="2800">
                <a:solidFill>
                  <a:srgbClr val="EBF010"/>
                </a:solidFill>
                <a:latin typeface="Times New Roman" pitchFamily="18" charset="0"/>
              </a:endParaRPr>
            </a:p>
          </p:txBody>
        </p:sp>
        <p:sp>
          <p:nvSpPr>
            <p:cNvPr id="10269" name="Line 18"/>
            <p:cNvSpPr>
              <a:spLocks noChangeShapeType="1"/>
            </p:cNvSpPr>
            <p:nvPr/>
          </p:nvSpPr>
          <p:spPr bwMode="auto">
            <a:xfrm>
              <a:off x="1649" y="2067"/>
              <a:ext cx="161" cy="289"/>
            </a:xfrm>
            <a:prstGeom prst="line">
              <a:avLst/>
            </a:prstGeom>
            <a:noFill/>
            <a:ln w="15875">
              <a:solidFill>
                <a:srgbClr val="EBF01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19"/>
          <p:cNvGrpSpPr>
            <a:grpSpLocks/>
          </p:cNvGrpSpPr>
          <p:nvPr/>
        </p:nvGrpSpPr>
        <p:grpSpPr bwMode="auto">
          <a:xfrm>
            <a:off x="5668963" y="2195513"/>
            <a:ext cx="1360487" cy="3708400"/>
            <a:chOff x="3571" y="1383"/>
            <a:chExt cx="857" cy="2336"/>
          </a:xfrm>
        </p:grpSpPr>
        <p:grpSp>
          <p:nvGrpSpPr>
            <p:cNvPr id="10258" name="Group 20"/>
            <p:cNvGrpSpPr>
              <a:grpSpLocks/>
            </p:cNvGrpSpPr>
            <p:nvPr/>
          </p:nvGrpSpPr>
          <p:grpSpPr bwMode="auto">
            <a:xfrm>
              <a:off x="3769" y="2098"/>
              <a:ext cx="659" cy="1621"/>
              <a:chOff x="2441" y="2040"/>
              <a:chExt cx="457" cy="1621"/>
            </a:xfrm>
          </p:grpSpPr>
          <p:sp>
            <p:nvSpPr>
              <p:cNvPr id="10263" name="Freeform 21"/>
              <p:cNvSpPr>
                <a:spLocks/>
              </p:cNvSpPr>
              <p:nvPr/>
            </p:nvSpPr>
            <p:spPr bwMode="auto">
              <a:xfrm>
                <a:off x="2441" y="2040"/>
                <a:ext cx="457" cy="1621"/>
              </a:xfrm>
              <a:custGeom>
                <a:avLst/>
                <a:gdLst>
                  <a:gd name="T0" fmla="*/ 0 w 457"/>
                  <a:gd name="T1" fmla="*/ 551 h 1621"/>
                  <a:gd name="T2" fmla="*/ 457 w 457"/>
                  <a:gd name="T3" fmla="*/ 0 h 1621"/>
                  <a:gd name="T4" fmla="*/ 457 w 457"/>
                  <a:gd name="T5" fmla="*/ 1071 h 1621"/>
                  <a:gd name="T6" fmla="*/ 0 w 457"/>
                  <a:gd name="T7" fmla="*/ 1621 h 1621"/>
                  <a:gd name="T8" fmla="*/ 0 w 457"/>
                  <a:gd name="T9" fmla="*/ 551 h 1621"/>
                  <a:gd name="T10" fmla="*/ 0 60000 65536"/>
                  <a:gd name="T11" fmla="*/ 0 60000 65536"/>
                  <a:gd name="T12" fmla="*/ 0 60000 65536"/>
                  <a:gd name="T13" fmla="*/ 0 60000 65536"/>
                  <a:gd name="T14" fmla="*/ 0 60000 65536"/>
                  <a:gd name="T15" fmla="*/ 0 w 457"/>
                  <a:gd name="T16" fmla="*/ 0 h 1621"/>
                  <a:gd name="T17" fmla="*/ 457 w 457"/>
                  <a:gd name="T18" fmla="*/ 1621 h 1621"/>
                </a:gdLst>
                <a:ahLst/>
                <a:cxnLst>
                  <a:cxn ang="T10">
                    <a:pos x="T0" y="T1"/>
                  </a:cxn>
                  <a:cxn ang="T11">
                    <a:pos x="T2" y="T3"/>
                  </a:cxn>
                  <a:cxn ang="T12">
                    <a:pos x="T4" y="T5"/>
                  </a:cxn>
                  <a:cxn ang="T13">
                    <a:pos x="T6" y="T7"/>
                  </a:cxn>
                  <a:cxn ang="T14">
                    <a:pos x="T8" y="T9"/>
                  </a:cxn>
                </a:cxnLst>
                <a:rect l="T15" t="T16" r="T17" b="T18"/>
                <a:pathLst>
                  <a:path w="457" h="1621">
                    <a:moveTo>
                      <a:pt x="0" y="551"/>
                    </a:moveTo>
                    <a:lnTo>
                      <a:pt x="457" y="0"/>
                    </a:lnTo>
                    <a:lnTo>
                      <a:pt x="457" y="1071"/>
                    </a:lnTo>
                    <a:lnTo>
                      <a:pt x="0" y="1621"/>
                    </a:lnTo>
                    <a:lnTo>
                      <a:pt x="0" y="551"/>
                    </a:lnTo>
                    <a:close/>
                  </a:path>
                </a:pathLst>
              </a:custGeom>
              <a:solidFill>
                <a:srgbClr val="EBF01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4" name="Freeform 22"/>
              <p:cNvSpPr>
                <a:spLocks/>
              </p:cNvSpPr>
              <p:nvPr/>
            </p:nvSpPr>
            <p:spPr bwMode="auto">
              <a:xfrm>
                <a:off x="2441" y="2040"/>
                <a:ext cx="457" cy="1621"/>
              </a:xfrm>
              <a:custGeom>
                <a:avLst/>
                <a:gdLst>
                  <a:gd name="T0" fmla="*/ 0 w 457"/>
                  <a:gd name="T1" fmla="*/ 551 h 1621"/>
                  <a:gd name="T2" fmla="*/ 457 w 457"/>
                  <a:gd name="T3" fmla="*/ 0 h 1621"/>
                  <a:gd name="T4" fmla="*/ 457 w 457"/>
                  <a:gd name="T5" fmla="*/ 1071 h 1621"/>
                  <a:gd name="T6" fmla="*/ 0 w 457"/>
                  <a:gd name="T7" fmla="*/ 1621 h 1621"/>
                  <a:gd name="T8" fmla="*/ 0 w 457"/>
                  <a:gd name="T9" fmla="*/ 551 h 1621"/>
                  <a:gd name="T10" fmla="*/ 0 60000 65536"/>
                  <a:gd name="T11" fmla="*/ 0 60000 65536"/>
                  <a:gd name="T12" fmla="*/ 0 60000 65536"/>
                  <a:gd name="T13" fmla="*/ 0 60000 65536"/>
                  <a:gd name="T14" fmla="*/ 0 60000 65536"/>
                  <a:gd name="T15" fmla="*/ 0 w 457"/>
                  <a:gd name="T16" fmla="*/ 0 h 1621"/>
                  <a:gd name="T17" fmla="*/ 457 w 457"/>
                  <a:gd name="T18" fmla="*/ 1621 h 1621"/>
                </a:gdLst>
                <a:ahLst/>
                <a:cxnLst>
                  <a:cxn ang="T10">
                    <a:pos x="T0" y="T1"/>
                  </a:cxn>
                  <a:cxn ang="T11">
                    <a:pos x="T2" y="T3"/>
                  </a:cxn>
                  <a:cxn ang="T12">
                    <a:pos x="T4" y="T5"/>
                  </a:cxn>
                  <a:cxn ang="T13">
                    <a:pos x="T6" y="T7"/>
                  </a:cxn>
                  <a:cxn ang="T14">
                    <a:pos x="T8" y="T9"/>
                  </a:cxn>
                </a:cxnLst>
                <a:rect l="T15" t="T16" r="T17" b="T18"/>
                <a:pathLst>
                  <a:path w="457" h="1621">
                    <a:moveTo>
                      <a:pt x="0" y="551"/>
                    </a:moveTo>
                    <a:lnTo>
                      <a:pt x="457" y="0"/>
                    </a:lnTo>
                    <a:lnTo>
                      <a:pt x="457" y="1071"/>
                    </a:lnTo>
                    <a:lnTo>
                      <a:pt x="0" y="1621"/>
                    </a:lnTo>
                    <a:lnTo>
                      <a:pt x="0" y="551"/>
                    </a:lnTo>
                    <a:close/>
                  </a:path>
                </a:pathLst>
              </a:custGeom>
              <a:solidFill>
                <a:srgbClr val="EBF010"/>
              </a:solidFill>
              <a:ln w="20638">
                <a:solidFill>
                  <a:srgbClr val="000000"/>
                </a:solidFill>
                <a:round/>
                <a:headEnd/>
                <a:tailEnd/>
              </a:ln>
            </p:spPr>
            <p:txBody>
              <a:bodyPr/>
              <a:lstStyle/>
              <a:p>
                <a:endParaRPr lang="zh-CN" altLang="en-US"/>
              </a:p>
            </p:txBody>
          </p:sp>
        </p:grpSp>
        <p:sp>
          <p:nvSpPr>
            <p:cNvPr id="10259" name="Rectangle 23"/>
            <p:cNvSpPr>
              <a:spLocks noChangeArrowheads="1"/>
            </p:cNvSpPr>
            <p:nvPr/>
          </p:nvSpPr>
          <p:spPr bwMode="auto">
            <a:xfrm>
              <a:off x="3731" y="1740"/>
              <a:ext cx="586"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60" name="Rectangle 24"/>
            <p:cNvSpPr>
              <a:spLocks noChangeArrowheads="1"/>
            </p:cNvSpPr>
            <p:nvPr/>
          </p:nvSpPr>
          <p:spPr bwMode="auto">
            <a:xfrm>
              <a:off x="3696" y="1383"/>
              <a:ext cx="3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a:solidFill>
                    <a:srgbClr val="EBF010"/>
                  </a:solidFill>
                  <a:latin typeface="Times New Roman" pitchFamily="18" charset="0"/>
                </a:rPr>
                <a:t>I/O</a:t>
              </a:r>
            </a:p>
          </p:txBody>
        </p:sp>
        <p:sp>
          <p:nvSpPr>
            <p:cNvPr id="10261" name="Rectangle 25"/>
            <p:cNvSpPr>
              <a:spLocks noChangeArrowheads="1"/>
            </p:cNvSpPr>
            <p:nvPr/>
          </p:nvSpPr>
          <p:spPr bwMode="auto">
            <a:xfrm>
              <a:off x="3571" y="1690"/>
              <a:ext cx="56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a:solidFill>
                    <a:srgbClr val="EBF010"/>
                  </a:solidFill>
                </a:rPr>
                <a:t> 插板</a:t>
              </a:r>
              <a:endParaRPr lang="zh-CN" altLang="en-US" sz="2800">
                <a:solidFill>
                  <a:srgbClr val="EBF010"/>
                </a:solidFill>
                <a:latin typeface="Times New Roman" pitchFamily="18" charset="0"/>
              </a:endParaRPr>
            </a:p>
          </p:txBody>
        </p:sp>
        <p:sp>
          <p:nvSpPr>
            <p:cNvPr id="10262" name="Line 26"/>
            <p:cNvSpPr>
              <a:spLocks noChangeShapeType="1"/>
            </p:cNvSpPr>
            <p:nvPr/>
          </p:nvSpPr>
          <p:spPr bwMode="auto">
            <a:xfrm>
              <a:off x="3787" y="2125"/>
              <a:ext cx="233" cy="289"/>
            </a:xfrm>
            <a:prstGeom prst="line">
              <a:avLst/>
            </a:prstGeom>
            <a:noFill/>
            <a:ln w="15875">
              <a:solidFill>
                <a:srgbClr val="EBF01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2843" name="Text Box 27"/>
          <p:cNvSpPr txBox="1">
            <a:spLocks noChangeArrowheads="1"/>
          </p:cNvSpPr>
          <p:nvPr/>
        </p:nvSpPr>
        <p:spPr bwMode="auto">
          <a:xfrm>
            <a:off x="593725" y="1235075"/>
            <a:ext cx="3854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600">
                <a:latin typeface="Times New Roman" pitchFamily="18" charset="0"/>
              </a:rPr>
              <a:t>一、总线物理实现</a:t>
            </a:r>
          </a:p>
        </p:txBody>
      </p:sp>
      <p:sp>
        <p:nvSpPr>
          <p:cNvPr id="10247" name="AutoShape 37">
            <a:hlinkClick r:id="rId2" action="ppaction://hlinksldjump"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pSp>
        <p:nvGrpSpPr>
          <p:cNvPr id="8" name="Group 50"/>
          <p:cNvGrpSpPr>
            <a:grpSpLocks/>
          </p:cNvGrpSpPr>
          <p:nvPr/>
        </p:nvGrpSpPr>
        <p:grpSpPr bwMode="auto">
          <a:xfrm>
            <a:off x="539750" y="4981575"/>
            <a:ext cx="8213725" cy="944563"/>
            <a:chOff x="340" y="3138"/>
            <a:chExt cx="5174" cy="595"/>
          </a:xfrm>
        </p:grpSpPr>
        <p:grpSp>
          <p:nvGrpSpPr>
            <p:cNvPr id="10249" name="Group 49"/>
            <p:cNvGrpSpPr>
              <a:grpSpLocks/>
            </p:cNvGrpSpPr>
            <p:nvPr/>
          </p:nvGrpSpPr>
          <p:grpSpPr bwMode="auto">
            <a:xfrm>
              <a:off x="340" y="3138"/>
              <a:ext cx="4879" cy="595"/>
              <a:chOff x="340" y="3138"/>
              <a:chExt cx="4879" cy="595"/>
            </a:xfrm>
          </p:grpSpPr>
          <p:sp>
            <p:nvSpPr>
              <p:cNvPr id="10251" name="Line 29"/>
              <p:cNvSpPr>
                <a:spLocks noChangeShapeType="1"/>
              </p:cNvSpPr>
              <p:nvPr/>
            </p:nvSpPr>
            <p:spPr bwMode="auto">
              <a:xfrm>
                <a:off x="499" y="3732"/>
                <a:ext cx="4050" cy="1"/>
              </a:xfrm>
              <a:prstGeom prst="line">
                <a:avLst/>
              </a:prstGeom>
              <a:noFill/>
              <a:ln w="20638">
                <a:solidFill>
                  <a:srgbClr val="EBF01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2" name="Text Box 30"/>
              <p:cNvSpPr txBox="1">
                <a:spLocks noChangeArrowheads="1"/>
              </p:cNvSpPr>
              <p:nvPr/>
            </p:nvSpPr>
            <p:spPr bwMode="auto">
              <a:xfrm>
                <a:off x="340" y="3155"/>
                <a:ext cx="4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en-US" altLang="zh-CN" sz="2400">
                    <a:solidFill>
                      <a:srgbClr val="EBF010"/>
                    </a:solidFill>
                    <a:latin typeface="Times New Roman" pitchFamily="18" charset="0"/>
                  </a:rPr>
                  <a:t>BUS</a:t>
                </a:r>
              </a:p>
            </p:txBody>
          </p:sp>
          <p:sp>
            <p:nvSpPr>
              <p:cNvPr id="10253" name="Line 31"/>
              <p:cNvSpPr>
                <a:spLocks noChangeShapeType="1"/>
              </p:cNvSpPr>
              <p:nvPr/>
            </p:nvSpPr>
            <p:spPr bwMode="auto">
              <a:xfrm>
                <a:off x="1150" y="3143"/>
                <a:ext cx="4069" cy="0"/>
              </a:xfrm>
              <a:prstGeom prst="line">
                <a:avLst/>
              </a:prstGeom>
              <a:noFill/>
              <a:ln w="9525">
                <a:solidFill>
                  <a:srgbClr val="EBF01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254" name="Line 32"/>
              <p:cNvSpPr>
                <a:spLocks noChangeShapeType="1"/>
              </p:cNvSpPr>
              <p:nvPr/>
            </p:nvSpPr>
            <p:spPr bwMode="auto">
              <a:xfrm>
                <a:off x="942" y="3335"/>
                <a:ext cx="4056" cy="0"/>
              </a:xfrm>
              <a:prstGeom prst="line">
                <a:avLst/>
              </a:prstGeom>
              <a:noFill/>
              <a:ln w="9525">
                <a:solidFill>
                  <a:srgbClr val="EBF01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255" name="Line 33"/>
              <p:cNvSpPr>
                <a:spLocks noChangeShapeType="1"/>
              </p:cNvSpPr>
              <p:nvPr/>
            </p:nvSpPr>
            <p:spPr bwMode="auto">
              <a:xfrm>
                <a:off x="734" y="3527"/>
                <a:ext cx="4047" cy="0"/>
              </a:xfrm>
              <a:prstGeom prst="line">
                <a:avLst/>
              </a:prstGeom>
              <a:noFill/>
              <a:ln w="9525">
                <a:solidFill>
                  <a:srgbClr val="EBF01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256" name="Line 34"/>
              <p:cNvSpPr>
                <a:spLocks noChangeShapeType="1"/>
              </p:cNvSpPr>
              <p:nvPr/>
            </p:nvSpPr>
            <p:spPr bwMode="auto">
              <a:xfrm flipH="1">
                <a:off x="489" y="3138"/>
                <a:ext cx="672" cy="594"/>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257" name="Line 35"/>
              <p:cNvSpPr>
                <a:spLocks noChangeShapeType="1"/>
              </p:cNvSpPr>
              <p:nvPr/>
            </p:nvSpPr>
            <p:spPr bwMode="auto">
              <a:xfrm flipH="1">
                <a:off x="4542" y="3138"/>
                <a:ext cx="672" cy="594"/>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0250" name="Text Box 46"/>
            <p:cNvSpPr txBox="1">
              <a:spLocks noChangeArrowheads="1"/>
            </p:cNvSpPr>
            <p:nvPr/>
          </p:nvSpPr>
          <p:spPr bwMode="auto">
            <a:xfrm>
              <a:off x="5012" y="3278"/>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400">
                  <a:solidFill>
                    <a:srgbClr val="EBF010"/>
                  </a:solidFill>
                  <a:latin typeface="Times New Roman" pitchFamily="18" charset="0"/>
                </a:rPr>
                <a:t>主板</a:t>
              </a:r>
            </a:p>
          </p:txBody>
        </p:sp>
      </p:grpSp>
    </p:spTree>
    <p:extLst>
      <p:ext uri="{BB962C8B-B14F-4D97-AF65-F5344CB8AC3E}">
        <p14:creationId xmlns:p14="http://schemas.microsoft.com/office/powerpoint/2010/main" val="41502042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2843"/>
                                        </p:tgtEl>
                                        <p:attrNameLst>
                                          <p:attrName>style.visibility</p:attrName>
                                        </p:attrNameLst>
                                      </p:cBhvr>
                                      <p:to>
                                        <p:strVal val="visible"/>
                                      </p:to>
                                    </p:set>
                                    <p:animEffect transition="in" filter="blinds(horizontal)">
                                      <p:cBhvr>
                                        <p:cTn id="7" dur="500"/>
                                        <p:tgtEl>
                                          <p:spTgt spid="1628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lide(fromLeft)">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lide(fromTop)">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slide(fromTop)">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slide(fromTop)">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43"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58825" y="1771650"/>
            <a:ext cx="2222500" cy="4389438"/>
            <a:chOff x="384" y="1116"/>
            <a:chExt cx="1400" cy="2765"/>
          </a:xfrm>
        </p:grpSpPr>
        <p:sp>
          <p:nvSpPr>
            <p:cNvPr id="11276" name="Text Box 3"/>
            <p:cNvSpPr txBox="1">
              <a:spLocks noChangeArrowheads="1"/>
            </p:cNvSpPr>
            <p:nvPr/>
          </p:nvSpPr>
          <p:spPr bwMode="auto">
            <a:xfrm>
              <a:off x="384" y="1116"/>
              <a:ext cx="14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200">
                  <a:latin typeface="Times New Roman" pitchFamily="18" charset="0"/>
                </a:rPr>
                <a:t>1. 机械特性</a:t>
              </a:r>
            </a:p>
          </p:txBody>
        </p:sp>
        <p:sp>
          <p:nvSpPr>
            <p:cNvPr id="11277" name="Text Box 4"/>
            <p:cNvSpPr txBox="1">
              <a:spLocks noChangeArrowheads="1"/>
            </p:cNvSpPr>
            <p:nvPr/>
          </p:nvSpPr>
          <p:spPr bwMode="auto">
            <a:xfrm>
              <a:off x="384" y="1916"/>
              <a:ext cx="14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200">
                  <a:latin typeface="Times New Roman" pitchFamily="18" charset="0"/>
                </a:rPr>
                <a:t>2. 电气特性</a:t>
              </a:r>
            </a:p>
          </p:txBody>
        </p:sp>
        <p:sp>
          <p:nvSpPr>
            <p:cNvPr id="11278" name="Text Box 5"/>
            <p:cNvSpPr txBox="1">
              <a:spLocks noChangeArrowheads="1"/>
            </p:cNvSpPr>
            <p:nvPr/>
          </p:nvSpPr>
          <p:spPr bwMode="auto">
            <a:xfrm>
              <a:off x="384" y="2716"/>
              <a:ext cx="14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200">
                  <a:latin typeface="Times New Roman" pitchFamily="18" charset="0"/>
                </a:rPr>
                <a:t>3. 功能特性</a:t>
              </a:r>
            </a:p>
          </p:txBody>
        </p:sp>
        <p:sp>
          <p:nvSpPr>
            <p:cNvPr id="11279" name="Text Box 6"/>
            <p:cNvSpPr txBox="1">
              <a:spLocks noChangeArrowheads="1"/>
            </p:cNvSpPr>
            <p:nvPr/>
          </p:nvSpPr>
          <p:spPr bwMode="auto">
            <a:xfrm>
              <a:off x="384" y="3516"/>
              <a:ext cx="14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200">
                  <a:latin typeface="Times New Roman" pitchFamily="18" charset="0"/>
                </a:rPr>
                <a:t>4. 时间特性</a:t>
              </a:r>
            </a:p>
          </p:txBody>
        </p:sp>
      </p:grpSp>
      <p:sp>
        <p:nvSpPr>
          <p:cNvPr id="11267" name="Text Box 7"/>
          <p:cNvSpPr txBox="1">
            <a:spLocks noChangeArrowheads="1"/>
          </p:cNvSpPr>
          <p:nvPr/>
        </p:nvSpPr>
        <p:spPr bwMode="auto">
          <a:xfrm>
            <a:off x="395288" y="457200"/>
            <a:ext cx="2936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600">
                <a:latin typeface="Times New Roman" pitchFamily="18" charset="0"/>
              </a:rPr>
              <a:t>二、总线特性</a:t>
            </a:r>
          </a:p>
        </p:txBody>
      </p:sp>
      <p:sp>
        <p:nvSpPr>
          <p:cNvPr id="163848" name="Text Box 8"/>
          <p:cNvSpPr txBox="1">
            <a:spLocks noChangeArrowheads="1"/>
          </p:cNvSpPr>
          <p:nvPr/>
        </p:nvSpPr>
        <p:spPr bwMode="auto">
          <a:xfrm>
            <a:off x="3406775" y="1795463"/>
            <a:ext cx="59340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800">
                <a:solidFill>
                  <a:schemeClr val="folHlink"/>
                </a:solidFill>
                <a:latin typeface="Times New Roman" pitchFamily="18" charset="0"/>
              </a:rPr>
              <a:t>尺寸</a:t>
            </a:r>
            <a:r>
              <a:rPr lang="zh-CN" altLang="en-US" sz="2800">
                <a:latin typeface="Times New Roman" pitchFamily="18" charset="0"/>
              </a:rPr>
              <a:t>、形状、</a:t>
            </a:r>
            <a:r>
              <a:rPr lang="zh-CN" altLang="en-US" sz="2800">
                <a:solidFill>
                  <a:schemeClr val="folHlink"/>
                </a:solidFill>
                <a:latin typeface="Times New Roman" pitchFamily="18" charset="0"/>
              </a:rPr>
              <a:t>管脚数</a:t>
            </a:r>
            <a:r>
              <a:rPr lang="zh-CN" altLang="en-US">
                <a:solidFill>
                  <a:schemeClr val="folHlink"/>
                </a:solidFill>
                <a:latin typeface="Times New Roman" pitchFamily="18" charset="0"/>
              </a:rPr>
              <a:t>　</a:t>
            </a:r>
            <a:r>
              <a:rPr lang="zh-CN" altLang="en-US" sz="2800">
                <a:latin typeface="Times New Roman" pitchFamily="18" charset="0"/>
              </a:rPr>
              <a:t>及</a:t>
            </a:r>
            <a:r>
              <a:rPr lang="zh-CN" altLang="en-US">
                <a:latin typeface="Times New Roman" pitchFamily="18" charset="0"/>
              </a:rPr>
              <a:t>　</a:t>
            </a:r>
            <a:r>
              <a:rPr lang="zh-CN" altLang="en-US" sz="2800">
                <a:solidFill>
                  <a:schemeClr val="folHlink"/>
                </a:solidFill>
                <a:latin typeface="Times New Roman" pitchFamily="18" charset="0"/>
              </a:rPr>
              <a:t>排列顺序</a:t>
            </a:r>
            <a:endParaRPr lang="en-US" altLang="zh-CN" sz="2800">
              <a:solidFill>
                <a:schemeClr val="folHlink"/>
              </a:solidFill>
              <a:latin typeface="Times New Roman" pitchFamily="18" charset="0"/>
            </a:endParaRPr>
          </a:p>
        </p:txBody>
      </p:sp>
      <p:sp>
        <p:nvSpPr>
          <p:cNvPr id="163849" name="Text Box 9"/>
          <p:cNvSpPr txBox="1">
            <a:spLocks noChangeArrowheads="1"/>
          </p:cNvSpPr>
          <p:nvPr/>
        </p:nvSpPr>
        <p:spPr bwMode="auto">
          <a:xfrm>
            <a:off x="3406775" y="3062288"/>
            <a:ext cx="5080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800">
                <a:solidFill>
                  <a:schemeClr val="folHlink"/>
                </a:solidFill>
                <a:latin typeface="Times New Roman" pitchFamily="18" charset="0"/>
              </a:rPr>
              <a:t>传输方向 </a:t>
            </a:r>
            <a:r>
              <a:rPr lang="zh-CN" altLang="en-US" sz="2800">
                <a:latin typeface="Times New Roman" pitchFamily="18" charset="0"/>
              </a:rPr>
              <a:t>和有效的 </a:t>
            </a:r>
            <a:r>
              <a:rPr lang="zh-CN" altLang="en-US" sz="2800">
                <a:solidFill>
                  <a:schemeClr val="folHlink"/>
                </a:solidFill>
                <a:latin typeface="Times New Roman" pitchFamily="18" charset="0"/>
              </a:rPr>
              <a:t>电平</a:t>
            </a:r>
            <a:r>
              <a:rPr lang="zh-CN" altLang="en-US" sz="2800">
                <a:latin typeface="Times New Roman" pitchFamily="18" charset="0"/>
              </a:rPr>
              <a:t> 范围</a:t>
            </a:r>
          </a:p>
        </p:txBody>
      </p:sp>
      <p:sp>
        <p:nvSpPr>
          <p:cNvPr id="163850" name="Text Box 10"/>
          <p:cNvSpPr txBox="1">
            <a:spLocks noChangeArrowheads="1"/>
          </p:cNvSpPr>
          <p:nvPr/>
        </p:nvSpPr>
        <p:spPr bwMode="auto">
          <a:xfrm>
            <a:off x="3406775" y="4337050"/>
            <a:ext cx="355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800">
                <a:latin typeface="Times New Roman" pitchFamily="18" charset="0"/>
              </a:rPr>
              <a:t>每根传输线的 </a:t>
            </a:r>
            <a:r>
              <a:rPr lang="zh-CN" altLang="en-US" sz="2800">
                <a:solidFill>
                  <a:schemeClr val="folHlink"/>
                </a:solidFill>
                <a:latin typeface="Times New Roman" pitchFamily="18" charset="0"/>
              </a:rPr>
              <a:t>功能</a:t>
            </a:r>
          </a:p>
        </p:txBody>
      </p:sp>
      <p:sp>
        <p:nvSpPr>
          <p:cNvPr id="163851" name="Text Box 11"/>
          <p:cNvSpPr txBox="1">
            <a:spLocks noChangeArrowheads="1"/>
          </p:cNvSpPr>
          <p:nvPr/>
        </p:nvSpPr>
        <p:spPr bwMode="auto">
          <a:xfrm>
            <a:off x="3406775" y="5638800"/>
            <a:ext cx="340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800">
                <a:latin typeface="Times New Roman" pitchFamily="18" charset="0"/>
              </a:rPr>
              <a:t>信号的 </a:t>
            </a:r>
            <a:r>
              <a:rPr lang="zh-CN" altLang="en-US" sz="2800">
                <a:solidFill>
                  <a:schemeClr val="folHlink"/>
                </a:solidFill>
                <a:latin typeface="Times New Roman" pitchFamily="18" charset="0"/>
              </a:rPr>
              <a:t>时序 </a:t>
            </a:r>
            <a:r>
              <a:rPr lang="zh-CN" altLang="en-US" sz="2800">
                <a:latin typeface="Times New Roman" pitchFamily="18" charset="0"/>
              </a:rPr>
              <a:t>关系</a:t>
            </a:r>
          </a:p>
        </p:txBody>
      </p:sp>
      <p:sp>
        <p:nvSpPr>
          <p:cNvPr id="163852" name="Rectangle 12"/>
          <p:cNvSpPr>
            <a:spLocks noChangeArrowheads="1"/>
          </p:cNvSpPr>
          <p:nvPr/>
        </p:nvSpPr>
        <p:spPr bwMode="auto">
          <a:xfrm>
            <a:off x="7696200" y="152400"/>
            <a:ext cx="1143000" cy="838200"/>
          </a:xfrm>
          <a:prstGeom prst="rect">
            <a:avLst/>
          </a:prstGeom>
          <a:noFill/>
          <a:ln w="9525">
            <a:noFill/>
            <a:miter lim="800000"/>
            <a:headEnd/>
            <a:tailEnd/>
          </a:ln>
          <a:effectLst/>
        </p:spPr>
        <p:txBody>
          <a:bodyPr lIns="92075" tIns="46038" rIns="92075" bIns="46038" anchor="ctr"/>
          <a:lstStyle/>
          <a:p>
            <a:pPr algn="ctr">
              <a:defRPr/>
            </a:pPr>
            <a:r>
              <a:rPr lang="zh-CN" altLang="en-US" sz="4400">
                <a:solidFill>
                  <a:schemeClr val="tx2"/>
                </a:solidFill>
                <a:effectLst>
                  <a:outerShdw blurRad="38100" dist="38100" dir="2700000" algn="tl">
                    <a:srgbClr val="000000"/>
                  </a:outerShdw>
                </a:effectLst>
                <a:latin typeface="Arial" charset="0"/>
              </a:rPr>
              <a:t>3.3</a:t>
            </a:r>
          </a:p>
        </p:txBody>
      </p:sp>
      <p:sp>
        <p:nvSpPr>
          <p:cNvPr id="163853" name="Text Box 13"/>
          <p:cNvSpPr txBox="1">
            <a:spLocks noChangeArrowheads="1"/>
          </p:cNvSpPr>
          <p:nvPr/>
        </p:nvSpPr>
        <p:spPr bwMode="auto">
          <a:xfrm>
            <a:off x="6854825" y="3733800"/>
            <a:ext cx="1820863" cy="156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lnSpc>
                <a:spcPct val="115000"/>
              </a:lnSpc>
            </a:pPr>
            <a:r>
              <a:rPr lang="zh-CN" altLang="en-US" sz="2800">
                <a:latin typeface="Times New Roman" pitchFamily="18" charset="0"/>
              </a:rPr>
              <a:t>地址</a:t>
            </a:r>
          </a:p>
          <a:p>
            <a:pPr eaLnBrk="1" hangingPunct="1">
              <a:lnSpc>
                <a:spcPct val="115000"/>
              </a:lnSpc>
            </a:pPr>
            <a:r>
              <a:rPr lang="zh-CN" altLang="en-US" sz="2800">
                <a:latin typeface="Times New Roman" pitchFamily="18" charset="0"/>
              </a:rPr>
              <a:t>数据</a:t>
            </a:r>
          </a:p>
          <a:p>
            <a:pPr eaLnBrk="1" hangingPunct="1">
              <a:lnSpc>
                <a:spcPct val="115000"/>
              </a:lnSpc>
            </a:pPr>
            <a:r>
              <a:rPr lang="zh-CN" altLang="en-US" sz="2800">
                <a:latin typeface="Times New Roman" pitchFamily="18" charset="0"/>
              </a:rPr>
              <a:t>控制</a:t>
            </a:r>
          </a:p>
        </p:txBody>
      </p:sp>
      <p:sp>
        <p:nvSpPr>
          <p:cNvPr id="163854" name="AutoShape 14"/>
          <p:cNvSpPr>
            <a:spLocks/>
          </p:cNvSpPr>
          <p:nvPr/>
        </p:nvSpPr>
        <p:spPr bwMode="auto">
          <a:xfrm>
            <a:off x="6657975" y="4051300"/>
            <a:ext cx="152400" cy="1066800"/>
          </a:xfrm>
          <a:prstGeom prst="leftBrace">
            <a:avLst>
              <a:gd name="adj1" fmla="val 58333"/>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275" name="AutoShape 16">
            <a:hlinkClick r:id="rId2" action="ppaction://hlinksldjump"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2925730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48"/>
                                        </p:tgtEl>
                                        <p:attrNameLst>
                                          <p:attrName>style.visibility</p:attrName>
                                        </p:attrNameLst>
                                      </p:cBhvr>
                                      <p:to>
                                        <p:strVal val="visible"/>
                                      </p:to>
                                    </p:set>
                                    <p:animEffect transition="in" filter="blinds(horizontal)">
                                      <p:cBhvr>
                                        <p:cTn id="12" dur="500"/>
                                        <p:tgtEl>
                                          <p:spTgt spid="1638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849"/>
                                        </p:tgtEl>
                                        <p:attrNameLst>
                                          <p:attrName>style.visibility</p:attrName>
                                        </p:attrNameLst>
                                      </p:cBhvr>
                                      <p:to>
                                        <p:strVal val="visible"/>
                                      </p:to>
                                    </p:set>
                                    <p:animEffect transition="in" filter="blinds(horizontal)">
                                      <p:cBhvr>
                                        <p:cTn id="17" dur="500"/>
                                        <p:tgtEl>
                                          <p:spTgt spid="1638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3850"/>
                                        </p:tgtEl>
                                        <p:attrNameLst>
                                          <p:attrName>style.visibility</p:attrName>
                                        </p:attrNameLst>
                                      </p:cBhvr>
                                      <p:to>
                                        <p:strVal val="visible"/>
                                      </p:to>
                                    </p:set>
                                    <p:animEffect transition="in" filter="blinds(horizontal)">
                                      <p:cBhvr>
                                        <p:cTn id="22" dur="500"/>
                                        <p:tgtEl>
                                          <p:spTgt spid="163850"/>
                                        </p:tgtEl>
                                      </p:cBhvr>
                                    </p:animEffect>
                                  </p:childTnLst>
                                </p:cTn>
                              </p:par>
                            </p:childTnLst>
                          </p:cTn>
                        </p:par>
                        <p:par>
                          <p:cTn id="23" fill="hold" nodeType="afterGroup">
                            <p:stCondLst>
                              <p:cond delay="500"/>
                            </p:stCondLst>
                            <p:childTnLst>
                              <p:par>
                                <p:cTn id="24" presetID="16" presetClass="entr" presetSubtype="42" fill="hold" grpId="0" nodeType="afterEffect">
                                  <p:stCondLst>
                                    <p:cond delay="0"/>
                                  </p:stCondLst>
                                  <p:childTnLst>
                                    <p:set>
                                      <p:cBhvr>
                                        <p:cTn id="25" dur="1" fill="hold">
                                          <p:stCondLst>
                                            <p:cond delay="0"/>
                                          </p:stCondLst>
                                        </p:cTn>
                                        <p:tgtEl>
                                          <p:spTgt spid="163854"/>
                                        </p:tgtEl>
                                        <p:attrNameLst>
                                          <p:attrName>style.visibility</p:attrName>
                                        </p:attrNameLst>
                                      </p:cBhvr>
                                      <p:to>
                                        <p:strVal val="visible"/>
                                      </p:to>
                                    </p:set>
                                    <p:animEffect transition="in" filter="barn(outHorizontal)">
                                      <p:cBhvr>
                                        <p:cTn id="26" dur="500"/>
                                        <p:tgtEl>
                                          <p:spTgt spid="16385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63853"/>
                                        </p:tgtEl>
                                        <p:attrNameLst>
                                          <p:attrName>style.visibility</p:attrName>
                                        </p:attrNameLst>
                                      </p:cBhvr>
                                      <p:to>
                                        <p:strVal val="visible"/>
                                      </p:to>
                                    </p:set>
                                    <p:animEffect transition="in" filter="blinds(horizontal)">
                                      <p:cBhvr>
                                        <p:cTn id="31" dur="500"/>
                                        <p:tgtEl>
                                          <p:spTgt spid="16385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63851"/>
                                        </p:tgtEl>
                                        <p:attrNameLst>
                                          <p:attrName>style.visibility</p:attrName>
                                        </p:attrNameLst>
                                      </p:cBhvr>
                                      <p:to>
                                        <p:strVal val="visible"/>
                                      </p:to>
                                    </p:set>
                                    <p:animEffect transition="in" filter="blinds(horizontal)">
                                      <p:cBhvr>
                                        <p:cTn id="36" dur="500"/>
                                        <p:tgtEl>
                                          <p:spTgt spid="163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8" grpId="0" autoUpdateAnimBg="0"/>
      <p:bldP spid="163849" grpId="0" autoUpdateAnimBg="0"/>
      <p:bldP spid="163850" grpId="0" autoUpdateAnimBg="0"/>
      <p:bldP spid="163851" grpId="0" autoUpdateAnimBg="0"/>
      <p:bldP spid="163853" grpId="0" autoUpdateAnimBg="0"/>
      <p:bldP spid="16385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593725" y="457200"/>
            <a:ext cx="43132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600">
                <a:latin typeface="Times New Roman" pitchFamily="18" charset="0"/>
              </a:rPr>
              <a:t>三、总线的性能指标</a:t>
            </a:r>
          </a:p>
        </p:txBody>
      </p:sp>
      <p:grpSp>
        <p:nvGrpSpPr>
          <p:cNvPr id="2" name="Group 3"/>
          <p:cNvGrpSpPr>
            <a:grpSpLocks/>
          </p:cNvGrpSpPr>
          <p:nvPr/>
        </p:nvGrpSpPr>
        <p:grpSpPr bwMode="auto">
          <a:xfrm>
            <a:off x="379413" y="1371600"/>
            <a:ext cx="3141662" cy="5018088"/>
            <a:chOff x="240" y="864"/>
            <a:chExt cx="1979" cy="3161"/>
          </a:xfrm>
        </p:grpSpPr>
        <p:sp>
          <p:nvSpPr>
            <p:cNvPr id="12301" name="Text Box 4"/>
            <p:cNvSpPr txBox="1">
              <a:spLocks noChangeArrowheads="1"/>
            </p:cNvSpPr>
            <p:nvPr/>
          </p:nvSpPr>
          <p:spPr bwMode="auto">
            <a:xfrm>
              <a:off x="240" y="864"/>
              <a:ext cx="14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200">
                  <a:latin typeface="Times New Roman" pitchFamily="18" charset="0"/>
                </a:rPr>
                <a:t>1. 总线宽度</a:t>
              </a:r>
            </a:p>
          </p:txBody>
        </p:sp>
        <p:sp>
          <p:nvSpPr>
            <p:cNvPr id="12302" name="Text Box 5"/>
            <p:cNvSpPr txBox="1">
              <a:spLocks noChangeArrowheads="1"/>
            </p:cNvSpPr>
            <p:nvPr/>
          </p:nvSpPr>
          <p:spPr bwMode="auto">
            <a:xfrm>
              <a:off x="240" y="1371"/>
              <a:ext cx="139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200">
                  <a:latin typeface="Times New Roman" pitchFamily="18" charset="0"/>
                </a:rPr>
                <a:t>2. 总线带宽</a:t>
              </a:r>
            </a:p>
          </p:txBody>
        </p:sp>
        <p:sp>
          <p:nvSpPr>
            <p:cNvPr id="12303" name="Text Box 6"/>
            <p:cNvSpPr txBox="1">
              <a:spLocks noChangeArrowheads="1"/>
            </p:cNvSpPr>
            <p:nvPr/>
          </p:nvSpPr>
          <p:spPr bwMode="auto">
            <a:xfrm>
              <a:off x="240" y="1811"/>
              <a:ext cx="197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200">
                  <a:latin typeface="Times New Roman" pitchFamily="18" charset="0"/>
                </a:rPr>
                <a:t>3. 时钟同步/异步</a:t>
              </a:r>
            </a:p>
          </p:txBody>
        </p:sp>
        <p:sp>
          <p:nvSpPr>
            <p:cNvPr id="12304" name="Text Box 7"/>
            <p:cNvSpPr txBox="1">
              <a:spLocks noChangeArrowheads="1"/>
            </p:cNvSpPr>
            <p:nvPr/>
          </p:nvSpPr>
          <p:spPr bwMode="auto">
            <a:xfrm>
              <a:off x="240" y="2287"/>
              <a:ext cx="139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algn="dist" eaLnBrk="1" hangingPunct="1"/>
              <a:r>
                <a:rPr lang="zh-CN" altLang="en-US" sz="3200">
                  <a:latin typeface="Times New Roman" pitchFamily="18" charset="0"/>
                </a:rPr>
                <a:t>4. 总线复用</a:t>
              </a:r>
            </a:p>
          </p:txBody>
        </p:sp>
        <p:sp>
          <p:nvSpPr>
            <p:cNvPr id="12305" name="Text Box 8"/>
            <p:cNvSpPr txBox="1">
              <a:spLocks noChangeArrowheads="1"/>
            </p:cNvSpPr>
            <p:nvPr/>
          </p:nvSpPr>
          <p:spPr bwMode="auto">
            <a:xfrm>
              <a:off x="240" y="2744"/>
              <a:ext cx="139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200">
                  <a:latin typeface="Times New Roman" pitchFamily="18" charset="0"/>
                </a:rPr>
                <a:t>5. 信号线数</a:t>
              </a:r>
            </a:p>
          </p:txBody>
        </p:sp>
        <p:sp>
          <p:nvSpPr>
            <p:cNvPr id="12306" name="Text Box 9"/>
            <p:cNvSpPr txBox="1">
              <a:spLocks noChangeArrowheads="1"/>
            </p:cNvSpPr>
            <p:nvPr/>
          </p:nvSpPr>
          <p:spPr bwMode="auto">
            <a:xfrm>
              <a:off x="240" y="3202"/>
              <a:ext cx="190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200">
                  <a:latin typeface="Times New Roman" pitchFamily="18" charset="0"/>
                </a:rPr>
                <a:t>6. 总线控制方式</a:t>
              </a:r>
            </a:p>
          </p:txBody>
        </p:sp>
        <p:sp>
          <p:nvSpPr>
            <p:cNvPr id="12307" name="Text Box 10"/>
            <p:cNvSpPr txBox="1">
              <a:spLocks noChangeArrowheads="1"/>
            </p:cNvSpPr>
            <p:nvPr/>
          </p:nvSpPr>
          <p:spPr bwMode="auto">
            <a:xfrm>
              <a:off x="240" y="3660"/>
              <a:ext cx="139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200">
                  <a:latin typeface="Times New Roman" pitchFamily="18" charset="0"/>
                </a:rPr>
                <a:t>7. 其他指标</a:t>
              </a:r>
            </a:p>
          </p:txBody>
        </p:sp>
      </p:grpSp>
      <p:sp>
        <p:nvSpPr>
          <p:cNvPr id="164875" name="Text Box 11"/>
          <p:cNvSpPr txBox="1">
            <a:spLocks noChangeArrowheads="1"/>
          </p:cNvSpPr>
          <p:nvPr/>
        </p:nvSpPr>
        <p:spPr bwMode="auto">
          <a:xfrm>
            <a:off x="3454400" y="1403350"/>
            <a:ext cx="4165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800">
                <a:solidFill>
                  <a:schemeClr val="folHlink"/>
                </a:solidFill>
                <a:latin typeface="Times New Roman" pitchFamily="18" charset="0"/>
              </a:rPr>
              <a:t>数据线</a:t>
            </a:r>
            <a:r>
              <a:rPr lang="zh-CN" altLang="en-US" sz="2800">
                <a:latin typeface="Times New Roman" pitchFamily="18" charset="0"/>
              </a:rPr>
              <a:t> 的根数</a:t>
            </a:r>
          </a:p>
        </p:txBody>
      </p:sp>
      <p:sp>
        <p:nvSpPr>
          <p:cNvPr id="164876" name="Text Box 12"/>
          <p:cNvSpPr txBox="1">
            <a:spLocks noChangeArrowheads="1"/>
          </p:cNvSpPr>
          <p:nvPr/>
        </p:nvSpPr>
        <p:spPr bwMode="auto">
          <a:xfrm>
            <a:off x="3454400" y="2184400"/>
            <a:ext cx="5378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800">
                <a:latin typeface="Times New Roman" pitchFamily="18" charset="0"/>
              </a:rPr>
              <a:t>每秒传输的最大字节数（</a:t>
            </a:r>
            <a:r>
              <a:rPr lang="en-US" altLang="zh-CN" sz="2800">
                <a:solidFill>
                  <a:schemeClr val="folHlink"/>
                </a:solidFill>
                <a:latin typeface="Times New Roman" pitchFamily="18" charset="0"/>
              </a:rPr>
              <a:t>MBps</a:t>
            </a:r>
            <a:r>
              <a:rPr lang="en-US" altLang="zh-CN" sz="2800">
                <a:latin typeface="Times New Roman" pitchFamily="18" charset="0"/>
              </a:rPr>
              <a:t>）</a:t>
            </a:r>
          </a:p>
        </p:txBody>
      </p:sp>
      <p:sp>
        <p:nvSpPr>
          <p:cNvPr id="164877" name="Text Box 13"/>
          <p:cNvSpPr txBox="1">
            <a:spLocks noChangeArrowheads="1"/>
          </p:cNvSpPr>
          <p:nvPr/>
        </p:nvSpPr>
        <p:spPr bwMode="auto">
          <a:xfrm>
            <a:off x="3454400" y="2900363"/>
            <a:ext cx="3327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800">
                <a:solidFill>
                  <a:schemeClr val="folHlink"/>
                </a:solidFill>
                <a:latin typeface="Times New Roman" pitchFamily="18" charset="0"/>
              </a:rPr>
              <a:t>同步</a:t>
            </a:r>
            <a:r>
              <a:rPr lang="zh-CN" altLang="en-US" sz="2800">
                <a:latin typeface="Times New Roman" pitchFamily="18" charset="0"/>
              </a:rPr>
              <a:t>、</a:t>
            </a:r>
            <a:r>
              <a:rPr lang="zh-CN" altLang="en-US" sz="2800">
                <a:solidFill>
                  <a:schemeClr val="folHlink"/>
                </a:solidFill>
                <a:latin typeface="Times New Roman" pitchFamily="18" charset="0"/>
              </a:rPr>
              <a:t>不同步</a:t>
            </a:r>
          </a:p>
        </p:txBody>
      </p:sp>
      <p:sp>
        <p:nvSpPr>
          <p:cNvPr id="164878" name="Text Box 14"/>
          <p:cNvSpPr txBox="1">
            <a:spLocks noChangeArrowheads="1"/>
          </p:cNvSpPr>
          <p:nvPr/>
        </p:nvSpPr>
        <p:spPr bwMode="auto">
          <a:xfrm>
            <a:off x="3454400" y="3636963"/>
            <a:ext cx="4622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800">
                <a:solidFill>
                  <a:schemeClr val="folHlink"/>
                </a:solidFill>
                <a:latin typeface="Times New Roman" pitchFamily="18" charset="0"/>
              </a:rPr>
              <a:t>地址线 </a:t>
            </a:r>
            <a:r>
              <a:rPr lang="zh-CN" altLang="en-US" sz="2800">
                <a:latin typeface="Times New Roman" pitchFamily="18" charset="0"/>
              </a:rPr>
              <a:t>与 </a:t>
            </a:r>
            <a:r>
              <a:rPr lang="zh-CN" altLang="en-US" sz="2800">
                <a:solidFill>
                  <a:schemeClr val="folHlink"/>
                </a:solidFill>
                <a:latin typeface="Times New Roman" pitchFamily="18" charset="0"/>
              </a:rPr>
              <a:t>数据线 </a:t>
            </a:r>
            <a:r>
              <a:rPr lang="zh-CN" altLang="en-US" sz="2800">
                <a:latin typeface="Times New Roman" pitchFamily="18" charset="0"/>
              </a:rPr>
              <a:t>复用</a:t>
            </a:r>
            <a:endParaRPr lang="en-US" altLang="zh-CN" sz="2800">
              <a:latin typeface="Times New Roman" pitchFamily="18" charset="0"/>
            </a:endParaRPr>
          </a:p>
        </p:txBody>
      </p:sp>
      <p:sp>
        <p:nvSpPr>
          <p:cNvPr id="164879" name="Text Box 15"/>
          <p:cNvSpPr txBox="1">
            <a:spLocks noChangeArrowheads="1"/>
          </p:cNvSpPr>
          <p:nvPr/>
        </p:nvSpPr>
        <p:spPr bwMode="auto">
          <a:xfrm>
            <a:off x="3454400" y="4367213"/>
            <a:ext cx="5994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800">
                <a:latin typeface="Times New Roman" pitchFamily="18" charset="0"/>
              </a:rPr>
              <a:t>地址线、数据线和控制线的 </a:t>
            </a:r>
            <a:r>
              <a:rPr lang="zh-CN" altLang="en-US" sz="2800">
                <a:solidFill>
                  <a:schemeClr val="folHlink"/>
                </a:solidFill>
                <a:latin typeface="Times New Roman" pitchFamily="18" charset="0"/>
              </a:rPr>
              <a:t>总和</a:t>
            </a:r>
            <a:endParaRPr lang="en-US" altLang="zh-CN" sz="2800">
              <a:solidFill>
                <a:schemeClr val="folHlink"/>
              </a:solidFill>
              <a:latin typeface="Times New Roman" pitchFamily="18" charset="0"/>
            </a:endParaRPr>
          </a:p>
        </p:txBody>
      </p:sp>
      <p:sp>
        <p:nvSpPr>
          <p:cNvPr id="164880" name="Text Box 16"/>
          <p:cNvSpPr txBox="1">
            <a:spLocks noChangeArrowheads="1"/>
          </p:cNvSpPr>
          <p:nvPr/>
        </p:nvSpPr>
        <p:spPr bwMode="auto">
          <a:xfrm>
            <a:off x="3454400" y="5843588"/>
            <a:ext cx="233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800">
                <a:solidFill>
                  <a:schemeClr val="folHlink"/>
                </a:solidFill>
                <a:latin typeface="Times New Roman" pitchFamily="18" charset="0"/>
              </a:rPr>
              <a:t>负载能力</a:t>
            </a:r>
          </a:p>
        </p:txBody>
      </p:sp>
      <p:sp>
        <p:nvSpPr>
          <p:cNvPr id="164881" name="Text Box 17"/>
          <p:cNvSpPr txBox="1">
            <a:spLocks noChangeArrowheads="1"/>
          </p:cNvSpPr>
          <p:nvPr/>
        </p:nvSpPr>
        <p:spPr bwMode="auto">
          <a:xfrm>
            <a:off x="3454400" y="5105400"/>
            <a:ext cx="568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800">
                <a:latin typeface="Times New Roman" pitchFamily="18" charset="0"/>
              </a:rPr>
              <a:t>突发、自动、仲裁、逻辑、计数</a:t>
            </a:r>
          </a:p>
        </p:txBody>
      </p:sp>
      <p:sp>
        <p:nvSpPr>
          <p:cNvPr id="164882" name="Rectangle 18"/>
          <p:cNvSpPr>
            <a:spLocks noChangeArrowheads="1"/>
          </p:cNvSpPr>
          <p:nvPr/>
        </p:nvSpPr>
        <p:spPr bwMode="auto">
          <a:xfrm>
            <a:off x="7696200" y="152400"/>
            <a:ext cx="1143000" cy="838200"/>
          </a:xfrm>
          <a:prstGeom prst="rect">
            <a:avLst/>
          </a:prstGeom>
          <a:noFill/>
          <a:ln w="9525">
            <a:noFill/>
            <a:miter lim="800000"/>
            <a:headEnd/>
            <a:tailEnd/>
          </a:ln>
          <a:effectLst/>
        </p:spPr>
        <p:txBody>
          <a:bodyPr lIns="92075" tIns="46038" rIns="92075" bIns="46038" anchor="ctr"/>
          <a:lstStyle/>
          <a:p>
            <a:pPr algn="ctr">
              <a:defRPr/>
            </a:pPr>
            <a:r>
              <a:rPr lang="zh-CN" altLang="en-US" sz="4400">
                <a:solidFill>
                  <a:schemeClr val="tx2"/>
                </a:solidFill>
                <a:effectLst>
                  <a:outerShdw blurRad="38100" dist="38100" dir="2700000" algn="tl">
                    <a:srgbClr val="000000"/>
                  </a:outerShdw>
                </a:effectLst>
                <a:latin typeface="Arial" charset="0"/>
              </a:rPr>
              <a:t>3.3</a:t>
            </a:r>
          </a:p>
        </p:txBody>
      </p:sp>
      <p:sp>
        <p:nvSpPr>
          <p:cNvPr id="12300" name="AutoShape 20">
            <a:hlinkClick r:id="rId3" action="ppaction://hlinksldjump"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10053816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4875"/>
                                        </p:tgtEl>
                                        <p:attrNameLst>
                                          <p:attrName>style.visibility</p:attrName>
                                        </p:attrNameLst>
                                      </p:cBhvr>
                                      <p:to>
                                        <p:strVal val="visible"/>
                                      </p:to>
                                    </p:set>
                                    <p:animEffect transition="in" filter="blinds(horizontal)">
                                      <p:cBhvr>
                                        <p:cTn id="12" dur="500"/>
                                        <p:tgtEl>
                                          <p:spTgt spid="1648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4876"/>
                                        </p:tgtEl>
                                        <p:attrNameLst>
                                          <p:attrName>style.visibility</p:attrName>
                                        </p:attrNameLst>
                                      </p:cBhvr>
                                      <p:to>
                                        <p:strVal val="visible"/>
                                      </p:to>
                                    </p:set>
                                    <p:animEffect transition="in" filter="blinds(horizontal)">
                                      <p:cBhvr>
                                        <p:cTn id="17" dur="500"/>
                                        <p:tgtEl>
                                          <p:spTgt spid="1648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4877"/>
                                        </p:tgtEl>
                                        <p:attrNameLst>
                                          <p:attrName>style.visibility</p:attrName>
                                        </p:attrNameLst>
                                      </p:cBhvr>
                                      <p:to>
                                        <p:strVal val="visible"/>
                                      </p:to>
                                    </p:set>
                                    <p:animEffect transition="in" filter="blinds(horizontal)">
                                      <p:cBhvr>
                                        <p:cTn id="22" dur="500"/>
                                        <p:tgtEl>
                                          <p:spTgt spid="1648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4878"/>
                                        </p:tgtEl>
                                        <p:attrNameLst>
                                          <p:attrName>style.visibility</p:attrName>
                                        </p:attrNameLst>
                                      </p:cBhvr>
                                      <p:to>
                                        <p:strVal val="visible"/>
                                      </p:to>
                                    </p:set>
                                    <p:animEffect transition="in" filter="blinds(horizontal)">
                                      <p:cBhvr>
                                        <p:cTn id="27" dur="500"/>
                                        <p:tgtEl>
                                          <p:spTgt spid="16487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4879"/>
                                        </p:tgtEl>
                                        <p:attrNameLst>
                                          <p:attrName>style.visibility</p:attrName>
                                        </p:attrNameLst>
                                      </p:cBhvr>
                                      <p:to>
                                        <p:strVal val="visible"/>
                                      </p:to>
                                    </p:set>
                                    <p:animEffect transition="in" filter="blinds(horizontal)">
                                      <p:cBhvr>
                                        <p:cTn id="32" dur="500"/>
                                        <p:tgtEl>
                                          <p:spTgt spid="16487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64881"/>
                                        </p:tgtEl>
                                        <p:attrNameLst>
                                          <p:attrName>style.visibility</p:attrName>
                                        </p:attrNameLst>
                                      </p:cBhvr>
                                      <p:to>
                                        <p:strVal val="visible"/>
                                      </p:to>
                                    </p:set>
                                    <p:animEffect transition="in" filter="blinds(horizontal)">
                                      <p:cBhvr>
                                        <p:cTn id="37" dur="500"/>
                                        <p:tgtEl>
                                          <p:spTgt spid="16488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64880"/>
                                        </p:tgtEl>
                                        <p:attrNameLst>
                                          <p:attrName>style.visibility</p:attrName>
                                        </p:attrNameLst>
                                      </p:cBhvr>
                                      <p:to>
                                        <p:strVal val="visible"/>
                                      </p:to>
                                    </p:set>
                                    <p:animEffect transition="in" filter="blinds(horizontal)">
                                      <p:cBhvr>
                                        <p:cTn id="42" dur="500"/>
                                        <p:tgtEl>
                                          <p:spTgt spid="1648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75" grpId="0" autoUpdateAnimBg="0"/>
      <p:bldP spid="164876" grpId="0" autoUpdateAnimBg="0"/>
      <p:bldP spid="164877" grpId="0" autoUpdateAnimBg="0"/>
      <p:bldP spid="164878" grpId="0" autoUpdateAnimBg="0"/>
      <p:bldP spid="164879" grpId="0" autoUpdateAnimBg="0"/>
      <p:bldP spid="164880" grpId="0" autoUpdateAnimBg="0"/>
      <p:bldP spid="164881"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descr="Rectangle: Click to edit Master text styles&#10;Second level&#10;Third level&#10;Fourth level&#10;Fifth level"/>
          <p:cNvSpPr>
            <a:spLocks noGrp="1" noChangeArrowheads="1"/>
          </p:cNvSpPr>
          <p:nvPr>
            <p:ph type="body" idx="1"/>
          </p:nvPr>
        </p:nvSpPr>
        <p:spPr>
          <a:xfrm>
            <a:off x="892011" y="1687955"/>
            <a:ext cx="7772400" cy="4327525"/>
          </a:xfrm>
        </p:spPr>
        <p:txBody>
          <a:bodyPr/>
          <a:lstStyle/>
          <a:p>
            <a:pPr marL="457200" indent="-457200" eaLnBrk="1" hangingPunct="1">
              <a:buFont typeface="Wingdings" panose="05000000000000000000" pitchFamily="2" charset="2"/>
              <a:buNone/>
            </a:pPr>
            <a:r>
              <a:rPr lang="zh-CN" altLang="en-US" sz="2800" dirty="0" smtClean="0">
                <a:hlinkClick r:id="rId2" action="ppaction://program"/>
              </a:rPr>
              <a:t>三种途径：</a:t>
            </a:r>
            <a:endParaRPr lang="zh-CN" altLang="en-US" sz="2800" dirty="0" smtClean="0"/>
          </a:p>
          <a:p>
            <a:pPr marL="0" indent="0" eaLnBrk="1" hangingPunct="1">
              <a:buNone/>
            </a:pPr>
            <a:r>
              <a:rPr lang="zh-CN" altLang="en-US" sz="2400" dirty="0" smtClean="0">
                <a:solidFill>
                  <a:srgbClr val="FF0000"/>
                </a:solidFill>
              </a:rPr>
              <a:t>（</a:t>
            </a:r>
            <a:r>
              <a:rPr lang="en-US" altLang="zh-CN" sz="2400" dirty="0" smtClean="0">
                <a:solidFill>
                  <a:srgbClr val="FF0000"/>
                </a:solidFill>
              </a:rPr>
              <a:t>1</a:t>
            </a:r>
            <a:r>
              <a:rPr lang="zh-CN" altLang="en-US" sz="2400" dirty="0" smtClean="0">
                <a:solidFill>
                  <a:srgbClr val="FF0000"/>
                </a:solidFill>
              </a:rPr>
              <a:t>）时间重叠</a:t>
            </a:r>
          </a:p>
          <a:p>
            <a:pPr marL="367030" lvl="1" indent="0" eaLnBrk="1" hangingPunct="1">
              <a:buFont typeface="Wingdings" panose="05000000000000000000" pitchFamily="2" charset="2"/>
              <a:buNone/>
            </a:pPr>
            <a:r>
              <a:rPr lang="zh-CN" altLang="en-US" sz="2400" dirty="0" smtClean="0"/>
              <a:t>      引入时间因素，让多个处理过程在时间上相互错开，轮流重叠地使用同一套硬件设备的各个部分，以加快硬件周转而赢得速度。</a:t>
            </a:r>
          </a:p>
          <a:p>
            <a:pPr marL="0" indent="0" eaLnBrk="1" hangingPunct="1">
              <a:buNone/>
            </a:pPr>
            <a:r>
              <a:rPr lang="zh-CN" altLang="en-US" sz="2400" dirty="0" smtClean="0">
                <a:solidFill>
                  <a:srgbClr val="FF0000"/>
                </a:solidFill>
              </a:rPr>
              <a:t>（</a:t>
            </a:r>
            <a:r>
              <a:rPr lang="en-US" altLang="zh-CN" sz="2400" dirty="0" smtClean="0">
                <a:solidFill>
                  <a:srgbClr val="FF0000"/>
                </a:solidFill>
              </a:rPr>
              <a:t>2</a:t>
            </a:r>
            <a:r>
              <a:rPr lang="zh-CN" altLang="en-US" sz="2400" dirty="0" smtClean="0">
                <a:solidFill>
                  <a:srgbClr val="FF0000"/>
                </a:solidFill>
              </a:rPr>
              <a:t>）资源重复</a:t>
            </a:r>
          </a:p>
          <a:p>
            <a:pPr marL="367030" lvl="1" indent="0" eaLnBrk="1" hangingPunct="1">
              <a:buFont typeface="Wingdings" panose="05000000000000000000" pitchFamily="2" charset="2"/>
              <a:buNone/>
            </a:pPr>
            <a:r>
              <a:rPr lang="zh-CN" altLang="en-US" sz="2400" dirty="0"/>
              <a:t> </a:t>
            </a:r>
            <a:r>
              <a:rPr lang="zh-CN" altLang="en-US" sz="2400" dirty="0" smtClean="0"/>
              <a:t>     引入</a:t>
            </a:r>
            <a:r>
              <a:rPr lang="zh-CN" altLang="en-US" sz="2400" dirty="0"/>
              <a:t>空间因素，以数量取胜。通过重复设置硬件资源，大幅度地提高计算机系统的性能。</a:t>
            </a:r>
          </a:p>
        </p:txBody>
      </p:sp>
      <p:sp>
        <p:nvSpPr>
          <p:cNvPr id="44035" name="Text Box 4"/>
          <p:cNvSpPr txBox="1">
            <a:spLocks noChangeArrowheads="1"/>
          </p:cNvSpPr>
          <p:nvPr/>
        </p:nvSpPr>
        <p:spPr bwMode="auto">
          <a:xfrm>
            <a:off x="396180" y="1124744"/>
            <a:ext cx="8496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sz="2600" dirty="0">
                <a:latin typeface="黑体" panose="02010609060101010101" pitchFamily="49" charset="-122"/>
                <a:ea typeface="黑体" panose="02010609060101010101" pitchFamily="49" charset="-122"/>
              </a:rPr>
              <a:t>2 </a:t>
            </a:r>
            <a:r>
              <a:rPr lang="zh-CN" altLang="en-US" sz="2600" dirty="0">
                <a:latin typeface="黑体" panose="02010609060101010101" pitchFamily="49" charset="-122"/>
                <a:ea typeface="黑体" panose="02010609060101010101" pitchFamily="49" charset="-122"/>
              </a:rPr>
              <a:t>提高</a:t>
            </a:r>
            <a:r>
              <a:rPr lang="zh-CN" altLang="en-US" sz="2600" dirty="0">
                <a:latin typeface="Tahoma" panose="020B0604030504040204" pitchFamily="34" charset="0"/>
                <a:ea typeface="黑体" panose="02010609060101010101" pitchFamily="49" charset="-122"/>
              </a:rPr>
              <a:t>并行性的技术途径 </a:t>
            </a:r>
          </a:p>
        </p:txBody>
      </p:sp>
      <p:sp>
        <p:nvSpPr>
          <p:cNvPr id="44036" name="Rectangle 3" descr="Rectangle: Click to edit Master text styles&#10;Second level&#10;Third level&#10;Fourth level&#10;Fifth level"/>
          <p:cNvSpPr txBox="1">
            <a:spLocks noChangeArrowheads="1"/>
          </p:cNvSpPr>
          <p:nvPr/>
        </p:nvSpPr>
        <p:spPr bwMode="auto">
          <a:xfrm>
            <a:off x="925290" y="5085184"/>
            <a:ext cx="77724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kumimoji="1" sz="800" b="1">
                <a:solidFill>
                  <a:schemeClr val="tx1"/>
                </a:solidFill>
                <a:latin typeface="宋体" panose="02010600030101010101" pitchFamily="2" charset="-122"/>
                <a:ea typeface="宋体" panose="02010600030101010101" pitchFamily="2" charset="-122"/>
              </a:defRPr>
            </a:lvl1pPr>
            <a:lvl2pPr marL="1085850" indent="-45720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marL="0" indent="0" eaLnBrk="1" hangingPunct="1">
              <a:lnSpc>
                <a:spcPct val="120000"/>
              </a:lnSpc>
              <a:spcBef>
                <a:spcPct val="20000"/>
              </a:spcBef>
              <a:buClr>
                <a:schemeClr val="tx1"/>
              </a:buClr>
            </a:pPr>
            <a:r>
              <a:rPr lang="zh-CN" altLang="en-US" sz="2400" b="0" dirty="0">
                <a:solidFill>
                  <a:srgbClr val="FF0000"/>
                </a:solidFill>
                <a:latin typeface="+mn-lt"/>
                <a:ea typeface="+mn-ea"/>
              </a:rPr>
              <a:t>（</a:t>
            </a:r>
            <a:r>
              <a:rPr lang="en-US" altLang="zh-CN" sz="2400" b="0" dirty="0">
                <a:solidFill>
                  <a:srgbClr val="FF0000"/>
                </a:solidFill>
                <a:latin typeface="+mn-lt"/>
                <a:ea typeface="+mn-ea"/>
              </a:rPr>
              <a:t>3</a:t>
            </a:r>
            <a:r>
              <a:rPr lang="zh-CN" altLang="en-US" sz="2400" b="0" dirty="0">
                <a:solidFill>
                  <a:srgbClr val="FF0000"/>
                </a:solidFill>
                <a:latin typeface="+mn-lt"/>
                <a:ea typeface="+mn-ea"/>
              </a:rPr>
              <a:t>）资源共享</a:t>
            </a:r>
          </a:p>
          <a:p>
            <a:pPr marL="367030" lvl="1" indent="0" eaLnBrk="1" hangingPunct="1">
              <a:spcBef>
                <a:spcPct val="20000"/>
              </a:spcBef>
              <a:buClr>
                <a:schemeClr val="tx1"/>
              </a:buClr>
              <a:buSzPct val="90000"/>
              <a:buFont typeface="Wingdings" panose="05000000000000000000" pitchFamily="2" charset="2"/>
              <a:buNone/>
            </a:pPr>
            <a:r>
              <a:rPr lang="zh-CN" altLang="en-US" sz="2400" b="0" dirty="0">
                <a:latin typeface="Tahoma" panose="020B0604030504040204" pitchFamily="34" charset="0"/>
                <a:ea typeface="黑体" panose="02010609060101010101" pitchFamily="49" charset="-122"/>
              </a:rPr>
              <a:t>    </a:t>
            </a:r>
            <a:r>
              <a:rPr lang="zh-CN" altLang="en-US" sz="2400" b="0" dirty="0" smtClean="0">
                <a:latin typeface="+mn-lt"/>
                <a:ea typeface="+mn-ea"/>
              </a:rPr>
              <a:t>这</a:t>
            </a:r>
            <a:r>
              <a:rPr lang="zh-CN" altLang="en-US" sz="2400" b="0" dirty="0">
                <a:latin typeface="+mn-lt"/>
                <a:ea typeface="+mn-ea"/>
              </a:rPr>
              <a:t>是一种软件方法，它使多个任务按一定</a:t>
            </a:r>
            <a:r>
              <a:rPr lang="zh-CN" altLang="en-US" sz="2400" b="0" dirty="0" smtClean="0">
                <a:latin typeface="+mn-lt"/>
                <a:ea typeface="+mn-ea"/>
              </a:rPr>
              <a:t>时间顺序</a:t>
            </a:r>
            <a:r>
              <a:rPr lang="zh-CN" altLang="en-US" sz="2400" b="0" dirty="0">
                <a:latin typeface="+mn-lt"/>
                <a:ea typeface="+mn-ea"/>
              </a:rPr>
              <a:t>轮流</a:t>
            </a:r>
            <a:r>
              <a:rPr lang="zh-CN" altLang="en-US" sz="2400" b="0" dirty="0" smtClean="0">
                <a:latin typeface="+mn-lt"/>
                <a:ea typeface="+mn-ea"/>
              </a:rPr>
              <a:t>使用 同</a:t>
            </a:r>
            <a:r>
              <a:rPr lang="zh-CN" altLang="en-US" sz="2400" b="0" dirty="0">
                <a:latin typeface="+mn-lt"/>
                <a:ea typeface="+mn-ea"/>
              </a:rPr>
              <a:t>一套硬件设备。 </a:t>
            </a:r>
          </a:p>
        </p:txBody>
      </p:sp>
      <p:sp>
        <p:nvSpPr>
          <p:cNvPr id="5" name="Rectangle 2"/>
          <p:cNvSpPr>
            <a:spLocks noGrp="1" noChangeArrowheads="1"/>
          </p:cNvSpPr>
          <p:nvPr>
            <p:ph type="title" idx="4294967295"/>
          </p:nvPr>
        </p:nvSpPr>
        <p:spPr>
          <a:xfrm>
            <a:off x="395536" y="53752"/>
            <a:ext cx="8229600" cy="1143000"/>
          </a:xfrm>
        </p:spPr>
        <p:txBody>
          <a:bodyPr/>
          <a:lstStyle/>
          <a:p>
            <a:pPr eaLnBrk="1" hangingPunct="1">
              <a:defRPr/>
            </a:pPr>
            <a:r>
              <a:rPr kumimoji="1" lang="en-US" altLang="zh-CN" sz="3600" b="1" dirty="0" smtClean="0">
                <a:latin typeface="+mj-ea"/>
                <a:cs typeface="+mn-cs"/>
              </a:rPr>
              <a:t>2.2.6 </a:t>
            </a:r>
            <a:r>
              <a:rPr kumimoji="1" lang="zh-CN" altLang="en-US" sz="3600" b="1" dirty="0" smtClean="0">
                <a:latin typeface="+mj-ea"/>
                <a:cs typeface="+mn-cs"/>
              </a:rPr>
              <a:t>并行处理</a:t>
            </a:r>
            <a:r>
              <a:rPr kumimoji="1" lang="zh-CN" altLang="en-US" sz="3600" b="1" dirty="0">
                <a:latin typeface="+mj-ea"/>
                <a:cs typeface="+mn-cs"/>
              </a:rPr>
              <a:t>技术的发展</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ext Box 2"/>
          <p:cNvSpPr txBox="1">
            <a:spLocks noChangeArrowheads="1"/>
          </p:cNvSpPr>
          <p:nvPr/>
        </p:nvSpPr>
        <p:spPr bwMode="auto">
          <a:xfrm>
            <a:off x="6361113" y="2060575"/>
            <a:ext cx="3195637" cy="382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lnSpc>
                <a:spcPct val="125000"/>
              </a:lnSpc>
            </a:pPr>
            <a:r>
              <a:rPr lang="en-US" altLang="zh-CN" sz="2800">
                <a:latin typeface="Times New Roman" pitchFamily="18" charset="0"/>
              </a:rPr>
              <a:t>ISA</a:t>
            </a:r>
          </a:p>
          <a:p>
            <a:pPr eaLnBrk="1" hangingPunct="1">
              <a:lnSpc>
                <a:spcPct val="125000"/>
              </a:lnSpc>
            </a:pPr>
            <a:r>
              <a:rPr lang="en-US" altLang="zh-CN" sz="2800">
                <a:latin typeface="Times New Roman" pitchFamily="18" charset="0"/>
              </a:rPr>
              <a:t>EISA</a:t>
            </a:r>
          </a:p>
          <a:p>
            <a:pPr eaLnBrk="1" hangingPunct="1">
              <a:lnSpc>
                <a:spcPct val="125000"/>
              </a:lnSpc>
            </a:pPr>
            <a:r>
              <a:rPr lang="en-US" altLang="zh-CN" sz="2800">
                <a:latin typeface="Times New Roman" pitchFamily="18" charset="0"/>
              </a:rPr>
              <a:t>VESA(LV-BUS)</a:t>
            </a:r>
          </a:p>
          <a:p>
            <a:pPr eaLnBrk="1" hangingPunct="1">
              <a:lnSpc>
                <a:spcPct val="125000"/>
              </a:lnSpc>
            </a:pPr>
            <a:r>
              <a:rPr lang="en-US" altLang="zh-CN" sz="2800">
                <a:latin typeface="Times New Roman" pitchFamily="18" charset="0"/>
              </a:rPr>
              <a:t>PCI</a:t>
            </a:r>
          </a:p>
          <a:p>
            <a:pPr eaLnBrk="1" hangingPunct="1">
              <a:lnSpc>
                <a:spcPct val="125000"/>
              </a:lnSpc>
            </a:pPr>
            <a:r>
              <a:rPr lang="en-US" altLang="zh-CN" sz="2800">
                <a:latin typeface="Times New Roman" pitchFamily="18" charset="0"/>
              </a:rPr>
              <a:t>AGP</a:t>
            </a:r>
          </a:p>
          <a:p>
            <a:pPr eaLnBrk="1" hangingPunct="1">
              <a:lnSpc>
                <a:spcPct val="125000"/>
              </a:lnSpc>
            </a:pPr>
            <a:r>
              <a:rPr lang="en-US" altLang="zh-CN" sz="2800">
                <a:latin typeface="Times New Roman" pitchFamily="18" charset="0"/>
              </a:rPr>
              <a:t>RS-232</a:t>
            </a:r>
          </a:p>
          <a:p>
            <a:pPr eaLnBrk="1" hangingPunct="1">
              <a:lnSpc>
                <a:spcPct val="125000"/>
              </a:lnSpc>
            </a:pPr>
            <a:r>
              <a:rPr lang="en-US" altLang="zh-CN" sz="2800">
                <a:latin typeface="Times New Roman" pitchFamily="18" charset="0"/>
              </a:rPr>
              <a:t>USB</a:t>
            </a:r>
          </a:p>
        </p:txBody>
      </p:sp>
      <p:grpSp>
        <p:nvGrpSpPr>
          <p:cNvPr id="2" name="Group 3"/>
          <p:cNvGrpSpPr>
            <a:grpSpLocks/>
          </p:cNvGrpSpPr>
          <p:nvPr/>
        </p:nvGrpSpPr>
        <p:grpSpPr bwMode="auto">
          <a:xfrm>
            <a:off x="539750" y="2286000"/>
            <a:ext cx="1143000" cy="1143000"/>
            <a:chOff x="636" y="1440"/>
            <a:chExt cx="720" cy="720"/>
          </a:xfrm>
        </p:grpSpPr>
        <p:sp>
          <p:nvSpPr>
            <p:cNvPr id="13333" name="Oval 4"/>
            <p:cNvSpPr>
              <a:spLocks noChangeArrowheads="1"/>
            </p:cNvSpPr>
            <p:nvPr/>
          </p:nvSpPr>
          <p:spPr bwMode="auto">
            <a:xfrm>
              <a:off x="636" y="1440"/>
              <a:ext cx="720" cy="720"/>
            </a:xfrm>
            <a:prstGeom prst="ellipse">
              <a:avLst/>
            </a:prstGeom>
            <a:solidFill>
              <a:schemeClr val="folHlink"/>
            </a:solidFill>
            <a:ln w="9525">
              <a:solidFill>
                <a:schemeClr val="folHlink"/>
              </a:solidFill>
              <a:round/>
              <a:headEnd/>
              <a:tailEnd/>
            </a:ln>
          </p:spPr>
          <p:txBody>
            <a:bodyPr wrap="none" anchor="ctr"/>
            <a:lstStyle/>
            <a:p>
              <a:endParaRPr lang="zh-CN" altLang="en-US"/>
            </a:p>
          </p:txBody>
        </p:sp>
        <p:sp>
          <p:nvSpPr>
            <p:cNvPr id="13334" name="Text Box 5"/>
            <p:cNvSpPr txBox="1">
              <a:spLocks noChangeArrowheads="1"/>
            </p:cNvSpPr>
            <p:nvPr/>
          </p:nvSpPr>
          <p:spPr bwMode="auto">
            <a:xfrm>
              <a:off x="672" y="1617"/>
              <a:ext cx="6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200">
                  <a:solidFill>
                    <a:schemeClr val="bg2"/>
                  </a:solidFill>
                  <a:latin typeface="Times New Roman" pitchFamily="18" charset="0"/>
                </a:rPr>
                <a:t>模块</a:t>
              </a:r>
            </a:p>
          </p:txBody>
        </p:sp>
      </p:grpSp>
      <p:grpSp>
        <p:nvGrpSpPr>
          <p:cNvPr id="3" name="Group 6"/>
          <p:cNvGrpSpPr>
            <a:grpSpLocks/>
          </p:cNvGrpSpPr>
          <p:nvPr/>
        </p:nvGrpSpPr>
        <p:grpSpPr bwMode="auto">
          <a:xfrm>
            <a:off x="3708400" y="4191000"/>
            <a:ext cx="1143000" cy="1143000"/>
            <a:chOff x="2412" y="2640"/>
            <a:chExt cx="720" cy="720"/>
          </a:xfrm>
        </p:grpSpPr>
        <p:sp>
          <p:nvSpPr>
            <p:cNvPr id="13331" name="Oval 7"/>
            <p:cNvSpPr>
              <a:spLocks noChangeArrowheads="1"/>
            </p:cNvSpPr>
            <p:nvPr/>
          </p:nvSpPr>
          <p:spPr bwMode="auto">
            <a:xfrm>
              <a:off x="2412" y="2640"/>
              <a:ext cx="720" cy="720"/>
            </a:xfrm>
            <a:prstGeom prst="ellipse">
              <a:avLst/>
            </a:prstGeom>
            <a:solidFill>
              <a:srgbClr val="EBF010"/>
            </a:solidFill>
            <a:ln w="9525">
              <a:solidFill>
                <a:srgbClr val="EBF010"/>
              </a:solidFill>
              <a:round/>
              <a:headEnd/>
              <a:tailEnd/>
            </a:ln>
          </p:spPr>
          <p:txBody>
            <a:bodyPr wrap="none" anchor="ctr"/>
            <a:lstStyle/>
            <a:p>
              <a:pPr algn="ctr"/>
              <a:endParaRPr lang="zh-CN" altLang="en-US" sz="3200">
                <a:solidFill>
                  <a:schemeClr val="bg2"/>
                </a:solidFill>
                <a:latin typeface="Times New Roman" pitchFamily="18" charset="0"/>
              </a:endParaRPr>
            </a:p>
          </p:txBody>
        </p:sp>
        <p:sp>
          <p:nvSpPr>
            <p:cNvPr id="13332" name="Text Box 8"/>
            <p:cNvSpPr txBox="1">
              <a:spLocks noChangeArrowheads="1"/>
            </p:cNvSpPr>
            <p:nvPr/>
          </p:nvSpPr>
          <p:spPr bwMode="auto">
            <a:xfrm>
              <a:off x="2448" y="2797"/>
              <a:ext cx="6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200">
                  <a:solidFill>
                    <a:schemeClr val="bg2"/>
                  </a:solidFill>
                  <a:latin typeface="Times New Roman" pitchFamily="18" charset="0"/>
                </a:rPr>
                <a:t>系统</a:t>
              </a:r>
            </a:p>
          </p:txBody>
        </p:sp>
      </p:grpSp>
      <p:sp>
        <p:nvSpPr>
          <p:cNvPr id="166921" name="AutoShape 9"/>
          <p:cNvSpPr>
            <a:spLocks/>
          </p:cNvSpPr>
          <p:nvPr/>
        </p:nvSpPr>
        <p:spPr bwMode="auto">
          <a:xfrm>
            <a:off x="5980113" y="2371725"/>
            <a:ext cx="320675" cy="3275013"/>
          </a:xfrm>
          <a:prstGeom prst="leftBrace">
            <a:avLst>
              <a:gd name="adj1" fmla="val 85107"/>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sz="3200" b="0">
              <a:solidFill>
                <a:schemeClr val="folHlink"/>
              </a:solidFill>
              <a:latin typeface="Times New Roman" pitchFamily="18" charset="0"/>
            </a:endParaRPr>
          </a:p>
        </p:txBody>
      </p:sp>
      <p:sp>
        <p:nvSpPr>
          <p:cNvPr id="166922" name="Text Box 10"/>
          <p:cNvSpPr txBox="1">
            <a:spLocks noChangeArrowheads="1"/>
          </p:cNvSpPr>
          <p:nvPr/>
        </p:nvSpPr>
        <p:spPr bwMode="auto">
          <a:xfrm>
            <a:off x="5364163" y="2986088"/>
            <a:ext cx="541337"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200">
                <a:latin typeface="Times New Roman" pitchFamily="18" charset="0"/>
              </a:rPr>
              <a:t>总</a:t>
            </a:r>
          </a:p>
          <a:p>
            <a:pPr eaLnBrk="1" hangingPunct="1"/>
            <a:r>
              <a:rPr lang="zh-CN" altLang="en-US" sz="3200">
                <a:latin typeface="Times New Roman" pitchFamily="18" charset="0"/>
              </a:rPr>
              <a:t>线</a:t>
            </a:r>
          </a:p>
          <a:p>
            <a:pPr eaLnBrk="1" hangingPunct="1"/>
            <a:r>
              <a:rPr lang="zh-CN" altLang="en-US" sz="3200">
                <a:latin typeface="Times New Roman" pitchFamily="18" charset="0"/>
              </a:rPr>
              <a:t>标</a:t>
            </a:r>
          </a:p>
          <a:p>
            <a:pPr eaLnBrk="1" hangingPunct="1"/>
            <a:r>
              <a:rPr lang="zh-CN" altLang="en-US" sz="3200">
                <a:latin typeface="Times New Roman" pitchFamily="18" charset="0"/>
              </a:rPr>
              <a:t>准</a:t>
            </a:r>
          </a:p>
        </p:txBody>
      </p:sp>
      <p:sp>
        <p:nvSpPr>
          <p:cNvPr id="13319" name="Text Box 11"/>
          <p:cNvSpPr txBox="1">
            <a:spLocks noChangeArrowheads="1"/>
          </p:cNvSpPr>
          <p:nvPr/>
        </p:nvSpPr>
        <p:spPr bwMode="auto">
          <a:xfrm>
            <a:off x="593725" y="485775"/>
            <a:ext cx="50450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600">
                <a:latin typeface="Times New Roman" pitchFamily="18" charset="0"/>
              </a:rPr>
              <a:t> 四、总线标准</a:t>
            </a:r>
          </a:p>
        </p:txBody>
      </p:sp>
      <p:grpSp>
        <p:nvGrpSpPr>
          <p:cNvPr id="4" name="Group 12"/>
          <p:cNvGrpSpPr>
            <a:grpSpLocks/>
          </p:cNvGrpSpPr>
          <p:nvPr/>
        </p:nvGrpSpPr>
        <p:grpSpPr bwMode="auto">
          <a:xfrm>
            <a:off x="323850" y="4343400"/>
            <a:ext cx="1676400" cy="914400"/>
            <a:chOff x="396" y="2736"/>
            <a:chExt cx="1056" cy="576"/>
          </a:xfrm>
        </p:grpSpPr>
        <p:sp>
          <p:nvSpPr>
            <p:cNvPr id="13329" name="AutoShape 13"/>
            <p:cNvSpPr>
              <a:spLocks noChangeArrowheads="1"/>
            </p:cNvSpPr>
            <p:nvPr/>
          </p:nvSpPr>
          <p:spPr bwMode="auto">
            <a:xfrm>
              <a:off x="396" y="2736"/>
              <a:ext cx="1056" cy="576"/>
            </a:xfrm>
            <a:prstGeom prst="diamond">
              <a:avLst/>
            </a:prstGeom>
            <a:solidFill>
              <a:schemeClr val="folHlink"/>
            </a:solidFill>
            <a:ln w="9525">
              <a:solidFill>
                <a:schemeClr val="folHlink"/>
              </a:solidFill>
              <a:miter lim="800000"/>
              <a:headEnd/>
              <a:tailEnd/>
            </a:ln>
          </p:spPr>
          <p:txBody>
            <a:bodyPr wrap="none" anchor="ctr"/>
            <a:lstStyle/>
            <a:p>
              <a:endParaRPr lang="zh-CN" altLang="en-US"/>
            </a:p>
          </p:txBody>
        </p:sp>
        <p:sp>
          <p:nvSpPr>
            <p:cNvPr id="13330" name="Text Box 14"/>
            <p:cNvSpPr txBox="1">
              <a:spLocks noChangeArrowheads="1"/>
            </p:cNvSpPr>
            <p:nvPr/>
          </p:nvSpPr>
          <p:spPr bwMode="auto">
            <a:xfrm>
              <a:off x="618" y="2845"/>
              <a:ext cx="6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200">
                  <a:solidFill>
                    <a:schemeClr val="bg2"/>
                  </a:solidFill>
                  <a:latin typeface="Times New Roman" pitchFamily="18" charset="0"/>
                </a:rPr>
                <a:t>系统</a:t>
              </a:r>
            </a:p>
          </p:txBody>
        </p:sp>
      </p:grpSp>
      <p:grpSp>
        <p:nvGrpSpPr>
          <p:cNvPr id="5" name="Group 15"/>
          <p:cNvGrpSpPr>
            <a:grpSpLocks/>
          </p:cNvGrpSpPr>
          <p:nvPr/>
        </p:nvGrpSpPr>
        <p:grpSpPr bwMode="auto">
          <a:xfrm>
            <a:off x="3371850" y="2362200"/>
            <a:ext cx="1676400" cy="914400"/>
            <a:chOff x="288" y="3504"/>
            <a:chExt cx="1056" cy="576"/>
          </a:xfrm>
        </p:grpSpPr>
        <p:sp>
          <p:nvSpPr>
            <p:cNvPr id="13327" name="AutoShape 16"/>
            <p:cNvSpPr>
              <a:spLocks noChangeArrowheads="1"/>
            </p:cNvSpPr>
            <p:nvPr/>
          </p:nvSpPr>
          <p:spPr bwMode="auto">
            <a:xfrm>
              <a:off x="288" y="3504"/>
              <a:ext cx="1056" cy="576"/>
            </a:xfrm>
            <a:prstGeom prst="diamond">
              <a:avLst/>
            </a:prstGeom>
            <a:solidFill>
              <a:schemeClr val="folHlink"/>
            </a:solidFill>
            <a:ln w="9525">
              <a:solidFill>
                <a:schemeClr val="folHlink"/>
              </a:solidFill>
              <a:miter lim="800000"/>
              <a:headEnd/>
              <a:tailEnd/>
            </a:ln>
          </p:spPr>
          <p:txBody>
            <a:bodyPr wrap="none" anchor="ctr"/>
            <a:lstStyle/>
            <a:p>
              <a:endParaRPr lang="zh-CN" altLang="en-US"/>
            </a:p>
          </p:txBody>
        </p:sp>
        <p:sp>
          <p:nvSpPr>
            <p:cNvPr id="13328" name="Text Box 17"/>
            <p:cNvSpPr txBox="1">
              <a:spLocks noChangeArrowheads="1"/>
            </p:cNvSpPr>
            <p:nvPr/>
          </p:nvSpPr>
          <p:spPr bwMode="auto">
            <a:xfrm>
              <a:off x="480" y="3613"/>
              <a:ext cx="6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200">
                  <a:solidFill>
                    <a:schemeClr val="bg2"/>
                  </a:solidFill>
                  <a:latin typeface="Times New Roman" pitchFamily="18" charset="0"/>
                </a:rPr>
                <a:t>模块</a:t>
              </a:r>
            </a:p>
          </p:txBody>
        </p:sp>
      </p:grpSp>
      <p:sp>
        <p:nvSpPr>
          <p:cNvPr id="166930" name="Rectangle 18"/>
          <p:cNvSpPr>
            <a:spLocks noChangeArrowheads="1"/>
          </p:cNvSpPr>
          <p:nvPr/>
        </p:nvSpPr>
        <p:spPr bwMode="auto">
          <a:xfrm>
            <a:off x="7696200" y="152400"/>
            <a:ext cx="1143000" cy="838200"/>
          </a:xfrm>
          <a:prstGeom prst="rect">
            <a:avLst/>
          </a:prstGeom>
          <a:noFill/>
          <a:ln w="9525">
            <a:noFill/>
            <a:miter lim="800000"/>
            <a:headEnd/>
            <a:tailEnd/>
          </a:ln>
          <a:effectLst/>
        </p:spPr>
        <p:txBody>
          <a:bodyPr lIns="92075" tIns="46038" rIns="92075" bIns="46038" anchor="ctr"/>
          <a:lstStyle/>
          <a:p>
            <a:pPr algn="ctr">
              <a:defRPr/>
            </a:pPr>
            <a:r>
              <a:rPr lang="zh-CN" altLang="en-US" sz="4400">
                <a:solidFill>
                  <a:schemeClr val="tx2"/>
                </a:solidFill>
                <a:effectLst>
                  <a:outerShdw blurRad="38100" dist="38100" dir="2700000" algn="tl">
                    <a:srgbClr val="000000"/>
                  </a:outerShdw>
                </a:effectLst>
                <a:latin typeface="Arial" charset="0"/>
              </a:rPr>
              <a:t>3.3</a:t>
            </a:r>
          </a:p>
        </p:txBody>
      </p:sp>
      <p:grpSp>
        <p:nvGrpSpPr>
          <p:cNvPr id="6" name="Group 19"/>
          <p:cNvGrpSpPr>
            <a:grpSpLocks/>
          </p:cNvGrpSpPr>
          <p:nvPr/>
        </p:nvGrpSpPr>
        <p:grpSpPr bwMode="auto">
          <a:xfrm>
            <a:off x="2152650" y="1981200"/>
            <a:ext cx="1066800" cy="3886200"/>
            <a:chOff x="1548" y="1248"/>
            <a:chExt cx="672" cy="2448"/>
          </a:xfrm>
        </p:grpSpPr>
        <p:sp>
          <p:nvSpPr>
            <p:cNvPr id="13325" name="Rectangle 20"/>
            <p:cNvSpPr>
              <a:spLocks noChangeArrowheads="1"/>
            </p:cNvSpPr>
            <p:nvPr/>
          </p:nvSpPr>
          <p:spPr bwMode="auto">
            <a:xfrm>
              <a:off x="1548" y="1248"/>
              <a:ext cx="672" cy="2352"/>
            </a:xfrm>
            <a:prstGeom prst="rect">
              <a:avLst/>
            </a:prstGeom>
            <a:noFill/>
            <a:ln w="38100">
              <a:solidFill>
                <a:srgbClr val="EBF01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26" name="Text Box 21"/>
            <p:cNvSpPr txBox="1">
              <a:spLocks noChangeArrowheads="1"/>
            </p:cNvSpPr>
            <p:nvPr/>
          </p:nvSpPr>
          <p:spPr bwMode="auto">
            <a:xfrm>
              <a:off x="1650" y="1680"/>
              <a:ext cx="462" cy="2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vert="eaVert">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spcBef>
                  <a:spcPct val="50000"/>
                </a:spcBef>
              </a:pPr>
              <a:r>
                <a:rPr lang="zh-CN" altLang="en-US" sz="3600">
                  <a:latin typeface="Times New Roman" pitchFamily="18" charset="0"/>
                </a:rPr>
                <a:t>标 准 界 面</a:t>
              </a:r>
            </a:p>
          </p:txBody>
        </p:sp>
      </p:grpSp>
      <p:sp>
        <p:nvSpPr>
          <p:cNvPr id="13324" name="AutoShape 23">
            <a:hlinkClick r:id="rId3" action="ppaction://hlinksldjump"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33249355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1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1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ppt_w</p:attrName>
                                        </p:attrNameLst>
                                      </p:cBhvr>
                                      <p:tavLst>
                                        <p:tav tm="0">
                                          <p:val>
                                            <p:fltVal val="0"/>
                                          </p:val>
                                        </p:tav>
                                        <p:tav tm="100000">
                                          <p:val>
                                            <p:strVal val="#ppt_w"/>
                                          </p:val>
                                        </p:tav>
                                      </p:tavLst>
                                    </p:anim>
                                    <p:anim calcmode="lin" valueType="num">
                                      <p:cBhvr>
                                        <p:cTn id="25"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7" presetClass="entr" presetSubtype="1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p:cTn id="30" dur="500" fill="hold"/>
                                        <p:tgtEl>
                                          <p:spTgt spid="3"/>
                                        </p:tgtEl>
                                        <p:attrNameLst>
                                          <p:attrName>ppt_w</p:attrName>
                                        </p:attrNameLst>
                                      </p:cBhvr>
                                      <p:tavLst>
                                        <p:tav tm="0">
                                          <p:val>
                                            <p:fltVal val="0"/>
                                          </p:val>
                                        </p:tav>
                                        <p:tav tm="100000">
                                          <p:val>
                                            <p:strVal val="#ppt_w"/>
                                          </p:val>
                                        </p:tav>
                                      </p:tavLst>
                                    </p:anim>
                                    <p:anim calcmode="lin" valueType="num">
                                      <p:cBhvr>
                                        <p:cTn id="31"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66922"/>
                                        </p:tgtEl>
                                        <p:attrNameLst>
                                          <p:attrName>style.visibility</p:attrName>
                                        </p:attrNameLst>
                                      </p:cBhvr>
                                      <p:to>
                                        <p:strVal val="visible"/>
                                      </p:to>
                                    </p:set>
                                    <p:animEffect transition="in" filter="blinds(horizontal)">
                                      <p:cBhvr>
                                        <p:cTn id="36" dur="500"/>
                                        <p:tgtEl>
                                          <p:spTgt spid="166922"/>
                                        </p:tgtEl>
                                      </p:cBhvr>
                                    </p:animEffect>
                                  </p:childTnLst>
                                </p:cTn>
                              </p:par>
                            </p:childTnLst>
                          </p:cTn>
                        </p:par>
                        <p:par>
                          <p:cTn id="37" fill="hold" nodeType="afterGroup">
                            <p:stCondLst>
                              <p:cond delay="500"/>
                            </p:stCondLst>
                            <p:childTnLst>
                              <p:par>
                                <p:cTn id="38" presetID="16" presetClass="entr" presetSubtype="42" fill="hold" grpId="0" nodeType="afterEffect">
                                  <p:stCondLst>
                                    <p:cond delay="0"/>
                                  </p:stCondLst>
                                  <p:childTnLst>
                                    <p:set>
                                      <p:cBhvr>
                                        <p:cTn id="39" dur="1" fill="hold">
                                          <p:stCondLst>
                                            <p:cond delay="0"/>
                                          </p:stCondLst>
                                        </p:cTn>
                                        <p:tgtEl>
                                          <p:spTgt spid="166921"/>
                                        </p:tgtEl>
                                        <p:attrNameLst>
                                          <p:attrName>style.visibility</p:attrName>
                                        </p:attrNameLst>
                                      </p:cBhvr>
                                      <p:to>
                                        <p:strVal val="visible"/>
                                      </p:to>
                                    </p:set>
                                    <p:animEffect transition="in" filter="barn(outHorizontal)">
                                      <p:cBhvr>
                                        <p:cTn id="40" dur="500"/>
                                        <p:tgtEl>
                                          <p:spTgt spid="16692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66914"/>
                                        </p:tgtEl>
                                        <p:attrNameLst>
                                          <p:attrName>style.visibility</p:attrName>
                                        </p:attrNameLst>
                                      </p:cBhvr>
                                      <p:to>
                                        <p:strVal val="visible"/>
                                      </p:to>
                                    </p:set>
                                    <p:animEffect transition="in" filter="blinds(horizontal)">
                                      <p:cBhvr>
                                        <p:cTn id="45" dur="500"/>
                                        <p:tgtEl>
                                          <p:spTgt spid="166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4" grpId="0" autoUpdateAnimBg="0"/>
      <p:bldP spid="166921" grpId="0" animBg="1" autoUpdateAnimBg="0"/>
      <p:bldP spid="166922"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8038" name="Group 102"/>
          <p:cNvGraphicFramePr>
            <a:graphicFrameLocks noGrp="1"/>
          </p:cNvGraphicFramePr>
          <p:nvPr>
            <p:ph/>
            <p:extLst>
              <p:ext uri="{D42A27DB-BD31-4B8C-83A1-F6EECF244321}">
                <p14:modId xmlns:p14="http://schemas.microsoft.com/office/powerpoint/2010/main" val="407301998"/>
              </p:ext>
            </p:extLst>
          </p:nvPr>
        </p:nvGraphicFramePr>
        <p:xfrm>
          <a:off x="454025" y="1111250"/>
          <a:ext cx="8134350" cy="5378452"/>
        </p:xfrm>
        <a:graphic>
          <a:graphicData uri="http://schemas.openxmlformats.org/drawingml/2006/table">
            <a:tbl>
              <a:tblPr/>
              <a:tblGrid>
                <a:gridCol w="1798638"/>
                <a:gridCol w="1798637"/>
                <a:gridCol w="2268538"/>
                <a:gridCol w="2268537"/>
              </a:tblGrid>
              <a:tr h="503243">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1800" b="1" i="0" u="none" strike="noStrike" cap="none" normalizeH="0" baseline="0" dirty="0" smtClean="0">
                          <a:ln>
                            <a:noFill/>
                          </a:ln>
                          <a:solidFill>
                            <a:schemeClr val="tx1"/>
                          </a:solidFill>
                          <a:effectLst/>
                          <a:latin typeface="Times New Roman" pitchFamily="18" charset="0"/>
                          <a:ea typeface="宋体" charset="-122"/>
                        </a:rPr>
                        <a:t>总线标准</a:t>
                      </a:r>
                    </a:p>
                  </a:txBody>
                  <a:tcPr marL="90000" marR="90000" marT="46801" marB="46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charset="-122"/>
                        </a:rPr>
                        <a:t>数据线</a:t>
                      </a:r>
                    </a:p>
                  </a:txBody>
                  <a:tcPr marL="90000" marR="90000" marT="46801" marB="46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charset="-122"/>
                        </a:rPr>
                        <a:t>总线时钟</a:t>
                      </a:r>
                    </a:p>
                  </a:txBody>
                  <a:tcPr marL="90000" marR="90000" marT="46801" marB="46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charset="-122"/>
                        </a:rPr>
                        <a:t>带宽</a:t>
                      </a:r>
                    </a:p>
                  </a:txBody>
                  <a:tcPr marL="90000" marR="90000" marT="46801" marB="46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0231">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rPr>
                        <a:t>ISA</a:t>
                      </a:r>
                    </a:p>
                  </a:txBody>
                  <a:tcPr marL="90000" marR="90000" marT="46801" marB="46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rPr>
                        <a:t>16</a:t>
                      </a:r>
                    </a:p>
                  </a:txBody>
                  <a:tcPr marL="90000" marR="90000" marT="46801" marB="46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rPr>
                        <a:t>8 MHz</a:t>
                      </a:r>
                      <a:r>
                        <a:rPr kumimoji="1" lang="zh-CN" altLang="en-US" sz="1800" b="1" i="0" u="none" strike="noStrike" cap="none" normalizeH="0" baseline="0" smtClean="0">
                          <a:ln>
                            <a:noFill/>
                          </a:ln>
                          <a:solidFill>
                            <a:schemeClr val="tx1"/>
                          </a:solidFill>
                          <a:effectLst/>
                          <a:latin typeface="Times New Roman" pitchFamily="18" charset="0"/>
                          <a:ea typeface="宋体" charset="-122"/>
                        </a:rPr>
                        <a:t>（独立）</a:t>
                      </a:r>
                    </a:p>
                  </a:txBody>
                  <a:tcPr marL="90000" marR="90000" marT="46801" marB="46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rPr>
                        <a:t>16 MBps</a:t>
                      </a:r>
                    </a:p>
                  </a:txBody>
                  <a:tcPr marL="90000" marR="90000" marT="46801" marB="46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0231">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rPr>
                        <a:t>EISA</a:t>
                      </a:r>
                    </a:p>
                  </a:txBody>
                  <a:tcPr marL="90000" marR="90000" marT="46801" marB="46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rPr>
                        <a:t>32</a:t>
                      </a:r>
                    </a:p>
                  </a:txBody>
                  <a:tcPr marL="90000" marR="90000" marT="46801" marB="46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1800" b="1" i="0" u="none" strike="noStrike" cap="none" normalizeH="0" baseline="0" dirty="0" smtClean="0">
                          <a:ln>
                            <a:noFill/>
                          </a:ln>
                          <a:solidFill>
                            <a:schemeClr val="tx1"/>
                          </a:solidFill>
                          <a:effectLst/>
                          <a:latin typeface="Times New Roman" pitchFamily="18" charset="0"/>
                          <a:ea typeface="宋体" charset="-122"/>
                        </a:rPr>
                        <a:t>8.33 MHz</a:t>
                      </a:r>
                      <a:r>
                        <a:rPr kumimoji="1" lang="zh-CN" altLang="en-US" sz="1800" b="1" i="0" u="none" strike="noStrike" cap="none" normalizeH="0" baseline="0" dirty="0" smtClean="0">
                          <a:ln>
                            <a:noFill/>
                          </a:ln>
                          <a:solidFill>
                            <a:schemeClr val="tx1"/>
                          </a:solidFill>
                          <a:effectLst/>
                          <a:latin typeface="Times New Roman" pitchFamily="18" charset="0"/>
                          <a:ea typeface="宋体" charset="-122"/>
                        </a:rPr>
                        <a:t>（独立）</a:t>
                      </a:r>
                    </a:p>
                  </a:txBody>
                  <a:tcPr marL="90000" marR="90000" marT="46801" marB="46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rPr>
                        <a:t>33 MBps</a:t>
                      </a:r>
                      <a:endParaRPr kumimoji="1" lang="zh-CN" altLang="en-US"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1" marB="46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7112">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rPr>
                        <a:t>VESA</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rPr>
                        <a:t>(VL-BUS)</a:t>
                      </a:r>
                    </a:p>
                  </a:txBody>
                  <a:tcPr marL="90000" marR="90000" marT="46801" marB="46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rPr>
                        <a:t>32</a:t>
                      </a:r>
                    </a:p>
                  </a:txBody>
                  <a:tcPr marL="90000" marR="90000" marT="46801" marB="46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rPr>
                        <a:t>33 MHz</a:t>
                      </a:r>
                      <a:r>
                        <a:rPr kumimoji="1" lang="zh-CN" altLang="en-US" sz="1800" b="1" i="0" u="none" strike="noStrike" cap="none" normalizeH="0" baseline="0" smtClean="0">
                          <a:ln>
                            <a:noFill/>
                          </a:ln>
                          <a:solidFill>
                            <a:schemeClr val="tx1"/>
                          </a:solidFill>
                          <a:effectLst/>
                          <a:latin typeface="Times New Roman" pitchFamily="18" charset="0"/>
                          <a:ea typeface="宋体" charset="-122"/>
                        </a:rPr>
                        <a:t>（</a:t>
                      </a:r>
                      <a:r>
                        <a:rPr kumimoji="1" lang="en-US" altLang="zh-CN" sz="1800" b="1" i="0" u="none" strike="noStrike" cap="none" normalizeH="0" baseline="0" smtClean="0">
                          <a:ln>
                            <a:noFill/>
                          </a:ln>
                          <a:solidFill>
                            <a:schemeClr val="tx1"/>
                          </a:solidFill>
                          <a:effectLst/>
                          <a:latin typeface="Times New Roman" pitchFamily="18" charset="0"/>
                          <a:ea typeface="宋体" charset="-122"/>
                        </a:rPr>
                        <a:t>CPU</a:t>
                      </a:r>
                      <a:r>
                        <a:rPr kumimoji="1" lang="zh-CN" altLang="en-US"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1" marB="46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rPr>
                        <a:t>133 MBps</a:t>
                      </a:r>
                      <a:endParaRPr kumimoji="1" lang="zh-CN" altLang="en-US"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1" marB="46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7112">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rPr>
                        <a:t>PCI</a:t>
                      </a:r>
                    </a:p>
                  </a:txBody>
                  <a:tcPr marL="90000" marR="90000" marT="46801" marB="46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rPr>
                        <a:t>32</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rPr>
                        <a:t>64</a:t>
                      </a:r>
                    </a:p>
                  </a:txBody>
                  <a:tcPr marL="90000" marR="90000" marT="46801" marB="46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rPr>
                        <a:t>33 MHz</a:t>
                      </a:r>
                      <a:r>
                        <a:rPr kumimoji="1" lang="zh-CN" altLang="en-US" sz="1800" b="1" i="0" u="none" strike="noStrike" cap="none" normalizeH="0" baseline="0" smtClean="0">
                          <a:ln>
                            <a:noFill/>
                          </a:ln>
                          <a:solidFill>
                            <a:schemeClr val="tx1"/>
                          </a:solidFill>
                          <a:effectLst/>
                          <a:latin typeface="Times New Roman" pitchFamily="18" charset="0"/>
                          <a:ea typeface="宋体" charset="-122"/>
                        </a:rPr>
                        <a:t>（独立）</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rPr>
                        <a:t>66 MHz</a:t>
                      </a:r>
                      <a:r>
                        <a:rPr kumimoji="1" lang="zh-CN" altLang="en-US" sz="1800" b="1" i="0" u="none" strike="noStrike" cap="none" normalizeH="0" baseline="0" smtClean="0">
                          <a:ln>
                            <a:noFill/>
                          </a:ln>
                          <a:solidFill>
                            <a:schemeClr val="tx1"/>
                          </a:solidFill>
                          <a:effectLst/>
                          <a:latin typeface="Times New Roman" pitchFamily="18" charset="0"/>
                          <a:ea typeface="宋体" charset="-122"/>
                        </a:rPr>
                        <a:t>（独立）</a:t>
                      </a:r>
                    </a:p>
                  </a:txBody>
                  <a:tcPr marL="90000" marR="90000" marT="46801" marB="46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rPr>
                        <a:t>132 MBps</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rPr>
                        <a:t>528 MBps</a:t>
                      </a:r>
                      <a:endParaRPr kumimoji="1" lang="zh-CN" altLang="en-US"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1" marB="46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7112">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rPr>
                        <a:t>AGP</a:t>
                      </a:r>
                    </a:p>
                  </a:txBody>
                  <a:tcPr marL="90000" marR="90000" marT="46801" marB="46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rPr>
                        <a:t>32</a:t>
                      </a:r>
                    </a:p>
                  </a:txBody>
                  <a:tcPr marL="90000" marR="90000" marT="46801" marB="46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rPr>
                        <a:t>66.7 MHz</a:t>
                      </a:r>
                      <a:r>
                        <a:rPr kumimoji="1" lang="zh-CN" altLang="en-US" sz="1800" b="1" i="0" u="none" strike="noStrike" cap="none" normalizeH="0" baseline="0" smtClean="0">
                          <a:ln>
                            <a:noFill/>
                          </a:ln>
                          <a:solidFill>
                            <a:schemeClr val="tx1"/>
                          </a:solidFill>
                          <a:effectLst/>
                          <a:latin typeface="Times New Roman" pitchFamily="18" charset="0"/>
                          <a:ea typeface="宋体" charset="-122"/>
                        </a:rPr>
                        <a:t>（独立）</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rPr>
                        <a:t>133 MHz</a:t>
                      </a:r>
                      <a:r>
                        <a:rPr kumimoji="1" lang="zh-CN" altLang="en-US" sz="1800" b="1" i="0" u="none" strike="noStrike" cap="none" normalizeH="0" baseline="0" smtClean="0">
                          <a:ln>
                            <a:noFill/>
                          </a:ln>
                          <a:solidFill>
                            <a:schemeClr val="tx1"/>
                          </a:solidFill>
                          <a:effectLst/>
                          <a:latin typeface="Times New Roman" pitchFamily="18" charset="0"/>
                          <a:ea typeface="宋体" charset="-122"/>
                        </a:rPr>
                        <a:t>（独立）</a:t>
                      </a:r>
                    </a:p>
                  </a:txBody>
                  <a:tcPr marL="90000" marR="90000" marT="46801" marB="46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rPr>
                        <a:t>266 MBps</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rPr>
                        <a:t>533 MBps</a:t>
                      </a:r>
                      <a:endParaRPr kumimoji="1" lang="zh-CN" altLang="en-US"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1" marB="46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7112">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rPr>
                        <a:t>RS-232</a:t>
                      </a:r>
                    </a:p>
                  </a:txBody>
                  <a:tcPr marL="90000" marR="90000" marT="46801" marB="46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charset="-122"/>
                        </a:rPr>
                        <a:t>串行通信</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charset="-122"/>
                        </a:rPr>
                        <a:t>总线标准</a:t>
                      </a:r>
                    </a:p>
                  </a:txBody>
                  <a:tcPr marL="90000" marR="90000" marT="46801" marB="46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charset="-122"/>
                        </a:rPr>
                        <a:t>数据终端设备（计算机）和数据通信设备（调制解调器）之间的标准接口</a:t>
                      </a:r>
                    </a:p>
                  </a:txBody>
                  <a:tcPr marL="90000" marR="90000" marT="46801" marB="46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1026299">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rPr>
                        <a:t>USB</a:t>
                      </a:r>
                    </a:p>
                  </a:txBody>
                  <a:tcPr marL="90000" marR="90000" marT="46801" marB="46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charset="-122"/>
                        </a:rPr>
                        <a:t>串行接口</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charset="-122"/>
                        </a:rPr>
                        <a:t>总线标准</a:t>
                      </a:r>
                    </a:p>
                  </a:txBody>
                  <a:tcPr marL="90000" marR="90000" marT="46801" marB="46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charset="-122"/>
                        </a:rPr>
                        <a:t>普通无屏蔽双绞线</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charset="-122"/>
                        </a:rPr>
                        <a:t>带屏蔽双绞线</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charset="-122"/>
                        </a:rPr>
                        <a:t>最高</a:t>
                      </a:r>
                    </a:p>
                  </a:txBody>
                  <a:tcPr marL="90000" marR="90000" marT="46801" marB="46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rPr>
                        <a:t>1.5 Mbps (USB1.0)</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rPr>
                        <a:t>12 Mbps (USB1.0)</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rPr>
                        <a:t>480 Mbps</a:t>
                      </a:r>
                      <a:r>
                        <a:rPr kumimoji="1" lang="en-US" altLang="zh-CN" sz="1800" b="1" i="0" u="none" strike="noStrike" cap="none" normalizeH="0" baseline="0" smtClean="0">
                          <a:ln>
                            <a:noFill/>
                          </a:ln>
                          <a:solidFill>
                            <a:schemeClr val="folHlink"/>
                          </a:solidFill>
                          <a:effectLst/>
                          <a:latin typeface="Times New Roman" pitchFamily="18" charset="0"/>
                          <a:ea typeface="宋体" charset="-122"/>
                        </a:rPr>
                        <a:t> </a:t>
                      </a:r>
                      <a:r>
                        <a:rPr kumimoji="1" lang="en-US" altLang="zh-CN" sz="1800" b="1" i="0" u="none" strike="noStrike" cap="none" normalizeH="0" baseline="0" smtClean="0">
                          <a:ln>
                            <a:noFill/>
                          </a:ln>
                          <a:solidFill>
                            <a:schemeClr val="tx1"/>
                          </a:solidFill>
                          <a:effectLst/>
                          <a:latin typeface="Times New Roman" pitchFamily="18" charset="0"/>
                          <a:ea typeface="宋体" charset="-122"/>
                        </a:rPr>
                        <a:t>(USB2.0)</a:t>
                      </a:r>
                      <a:endParaRPr kumimoji="1" lang="zh-CN" altLang="en-US"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1" marB="46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7992" name="Rectangle 56"/>
          <p:cNvSpPr>
            <a:spLocks noChangeArrowheads="1"/>
          </p:cNvSpPr>
          <p:nvPr/>
        </p:nvSpPr>
        <p:spPr bwMode="auto">
          <a:xfrm>
            <a:off x="7696200" y="152400"/>
            <a:ext cx="1143000" cy="838200"/>
          </a:xfrm>
          <a:prstGeom prst="rect">
            <a:avLst/>
          </a:prstGeom>
          <a:noFill/>
          <a:ln w="9525">
            <a:noFill/>
            <a:miter lim="800000"/>
            <a:headEnd/>
            <a:tailEnd/>
          </a:ln>
          <a:effectLst/>
        </p:spPr>
        <p:txBody>
          <a:bodyPr lIns="92075" tIns="46038" rIns="92075" bIns="46038" anchor="ctr"/>
          <a:lstStyle/>
          <a:p>
            <a:pPr algn="ctr">
              <a:defRPr/>
            </a:pPr>
            <a:r>
              <a:rPr lang="zh-CN" altLang="en-US" sz="4400">
                <a:solidFill>
                  <a:schemeClr val="tx2"/>
                </a:solidFill>
                <a:effectLst>
                  <a:outerShdw blurRad="38100" dist="38100" dir="2700000" algn="tl">
                    <a:srgbClr val="000000"/>
                  </a:outerShdw>
                </a:effectLst>
                <a:latin typeface="Arial" charset="0"/>
              </a:rPr>
              <a:t>3.3</a:t>
            </a:r>
          </a:p>
        </p:txBody>
      </p:sp>
      <p:sp>
        <p:nvSpPr>
          <p:cNvPr id="14386" name="Text Box 57"/>
          <p:cNvSpPr txBox="1">
            <a:spLocks noChangeArrowheads="1"/>
          </p:cNvSpPr>
          <p:nvPr/>
        </p:nvSpPr>
        <p:spPr bwMode="auto">
          <a:xfrm>
            <a:off x="593725" y="260350"/>
            <a:ext cx="50450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600">
                <a:latin typeface="Times New Roman" pitchFamily="18" charset="0"/>
              </a:rPr>
              <a:t> 四、总线标准</a:t>
            </a:r>
          </a:p>
        </p:txBody>
      </p:sp>
      <p:sp>
        <p:nvSpPr>
          <p:cNvPr id="14387" name="AutoShape 104">
            <a:hlinkClick r:id="rId2" action="ppaction://hlinksldjump"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12102734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168038"/>
                                        </p:tgtEl>
                                        <p:attrNameLst>
                                          <p:attrName>style.visibility</p:attrName>
                                        </p:attrNameLst>
                                      </p:cBhvr>
                                      <p:to>
                                        <p:strVal val="visible"/>
                                      </p:to>
                                    </p:set>
                                    <p:animEffect transition="in" filter="barn(outVertical)">
                                      <p:cBhvr>
                                        <p:cTn id="7" dur="500"/>
                                        <p:tgtEl>
                                          <p:spTgt spid="168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76200"/>
            <a:ext cx="7772400" cy="1143000"/>
          </a:xfrm>
        </p:spPr>
        <p:txBody>
          <a:bodyPr/>
          <a:lstStyle/>
          <a:p>
            <a:r>
              <a:rPr lang="zh-CN" altLang="en-US" b="1" smtClean="0"/>
              <a:t>3.4  总线结构</a:t>
            </a:r>
          </a:p>
        </p:txBody>
      </p:sp>
      <p:sp>
        <p:nvSpPr>
          <p:cNvPr id="168963" name="Text Box 3"/>
          <p:cNvSpPr txBox="1">
            <a:spLocks noChangeArrowheads="1"/>
          </p:cNvSpPr>
          <p:nvPr/>
        </p:nvSpPr>
        <p:spPr bwMode="auto">
          <a:xfrm>
            <a:off x="669925" y="1006475"/>
            <a:ext cx="4587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600">
                <a:latin typeface="Times New Roman" pitchFamily="18" charset="0"/>
              </a:rPr>
              <a:t>一、单总线结构</a:t>
            </a:r>
          </a:p>
        </p:txBody>
      </p:sp>
      <p:grpSp>
        <p:nvGrpSpPr>
          <p:cNvPr id="2" name="Group 4"/>
          <p:cNvGrpSpPr>
            <a:grpSpLocks/>
          </p:cNvGrpSpPr>
          <p:nvPr/>
        </p:nvGrpSpPr>
        <p:grpSpPr bwMode="auto">
          <a:xfrm>
            <a:off x="609600" y="1781175"/>
            <a:ext cx="8229600" cy="695325"/>
            <a:chOff x="384" y="1056"/>
            <a:chExt cx="5184" cy="438"/>
          </a:xfrm>
        </p:grpSpPr>
        <p:sp>
          <p:nvSpPr>
            <p:cNvPr id="15387" name="Rectangle 5"/>
            <p:cNvSpPr>
              <a:spLocks noChangeArrowheads="1"/>
            </p:cNvSpPr>
            <p:nvPr/>
          </p:nvSpPr>
          <p:spPr bwMode="auto">
            <a:xfrm>
              <a:off x="2046" y="1056"/>
              <a:ext cx="20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a:solidFill>
                    <a:schemeClr val="folHlink"/>
                  </a:solidFill>
                </a:rPr>
                <a:t>单总线（系统总线）</a:t>
              </a:r>
              <a:endParaRPr lang="zh-CN" altLang="en-US" sz="2800">
                <a:solidFill>
                  <a:schemeClr val="folHlink"/>
                </a:solidFill>
                <a:latin typeface="Times New Roman" pitchFamily="18" charset="0"/>
              </a:endParaRPr>
            </a:p>
          </p:txBody>
        </p:sp>
        <p:sp>
          <p:nvSpPr>
            <p:cNvPr id="15388" name="Freeform 6"/>
            <p:cNvSpPr>
              <a:spLocks/>
            </p:cNvSpPr>
            <p:nvPr/>
          </p:nvSpPr>
          <p:spPr bwMode="auto">
            <a:xfrm>
              <a:off x="384" y="1350"/>
              <a:ext cx="5184" cy="144"/>
            </a:xfrm>
            <a:custGeom>
              <a:avLst/>
              <a:gdLst>
                <a:gd name="T0" fmla="*/ 0 w 4569"/>
                <a:gd name="T1" fmla="*/ 46 h 148"/>
                <a:gd name="T2" fmla="*/ 2020 w 4569"/>
                <a:gd name="T3" fmla="*/ 90 h 148"/>
                <a:gd name="T4" fmla="*/ 2020 w 4569"/>
                <a:gd name="T5" fmla="*/ 77 h 148"/>
                <a:gd name="T6" fmla="*/ 42365 w 4569"/>
                <a:gd name="T7" fmla="*/ 77 h 148"/>
                <a:gd name="T8" fmla="*/ 42365 w 4569"/>
                <a:gd name="T9" fmla="*/ 90 h 148"/>
                <a:gd name="T10" fmla="*/ 44361 w 4569"/>
                <a:gd name="T11" fmla="*/ 46 h 148"/>
                <a:gd name="T12" fmla="*/ 42365 w 4569"/>
                <a:gd name="T13" fmla="*/ 0 h 148"/>
                <a:gd name="T14" fmla="*/ 42365 w 4569"/>
                <a:gd name="T15" fmla="*/ 18 h 148"/>
                <a:gd name="T16" fmla="*/ 2020 w 4569"/>
                <a:gd name="T17" fmla="*/ 18 h 148"/>
                <a:gd name="T18" fmla="*/ 2020 w 4569"/>
                <a:gd name="T19" fmla="*/ 0 h 148"/>
                <a:gd name="T20" fmla="*/ 0 w 4569"/>
                <a:gd name="T21" fmla="*/ 46 h 1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569"/>
                <a:gd name="T34" fmla="*/ 0 h 148"/>
                <a:gd name="T35" fmla="*/ 4569 w 4569"/>
                <a:gd name="T36" fmla="*/ 148 h 14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569" h="148">
                  <a:moveTo>
                    <a:pt x="0" y="74"/>
                  </a:moveTo>
                  <a:lnTo>
                    <a:pt x="208" y="148"/>
                  </a:lnTo>
                  <a:lnTo>
                    <a:pt x="208" y="124"/>
                  </a:lnTo>
                  <a:lnTo>
                    <a:pt x="4364" y="124"/>
                  </a:lnTo>
                  <a:lnTo>
                    <a:pt x="4364" y="148"/>
                  </a:lnTo>
                  <a:lnTo>
                    <a:pt x="4569" y="74"/>
                  </a:lnTo>
                  <a:lnTo>
                    <a:pt x="4364" y="0"/>
                  </a:lnTo>
                  <a:lnTo>
                    <a:pt x="4364" y="25"/>
                  </a:lnTo>
                  <a:lnTo>
                    <a:pt x="208" y="25"/>
                  </a:lnTo>
                  <a:lnTo>
                    <a:pt x="208" y="0"/>
                  </a:lnTo>
                  <a:lnTo>
                    <a:pt x="0" y="74"/>
                  </a:lnTo>
                  <a:close/>
                </a:path>
              </a:pathLst>
            </a:custGeom>
            <a:solidFill>
              <a:schemeClr val="folHlink"/>
            </a:solidFill>
            <a:ln w="17463">
              <a:solidFill>
                <a:schemeClr val="folHlink"/>
              </a:solidFill>
              <a:round/>
              <a:headEnd/>
              <a:tailEnd/>
            </a:ln>
          </p:spPr>
          <p:txBody>
            <a:bodyPr/>
            <a:lstStyle/>
            <a:p>
              <a:endParaRPr lang="zh-CN" altLang="en-US"/>
            </a:p>
          </p:txBody>
        </p:sp>
      </p:grpSp>
      <p:grpSp>
        <p:nvGrpSpPr>
          <p:cNvPr id="3" name="Group 7"/>
          <p:cNvGrpSpPr>
            <a:grpSpLocks/>
          </p:cNvGrpSpPr>
          <p:nvPr/>
        </p:nvGrpSpPr>
        <p:grpSpPr bwMode="auto">
          <a:xfrm>
            <a:off x="838200" y="2428875"/>
            <a:ext cx="7959725" cy="3819525"/>
            <a:chOff x="528" y="1368"/>
            <a:chExt cx="5014" cy="2406"/>
          </a:xfrm>
        </p:grpSpPr>
        <p:grpSp>
          <p:nvGrpSpPr>
            <p:cNvPr id="15367" name="Group 8"/>
            <p:cNvGrpSpPr>
              <a:grpSpLocks/>
            </p:cNvGrpSpPr>
            <p:nvPr/>
          </p:nvGrpSpPr>
          <p:grpSpPr bwMode="auto">
            <a:xfrm>
              <a:off x="528" y="1368"/>
              <a:ext cx="719" cy="2389"/>
              <a:chOff x="528" y="1615"/>
              <a:chExt cx="719" cy="2389"/>
            </a:xfrm>
          </p:grpSpPr>
          <p:sp>
            <p:nvSpPr>
              <p:cNvPr id="15385" name="Rectangle 9"/>
              <p:cNvSpPr>
                <a:spLocks noChangeArrowheads="1"/>
              </p:cNvSpPr>
              <p:nvPr/>
            </p:nvSpPr>
            <p:spPr bwMode="auto">
              <a:xfrm>
                <a:off x="528" y="2352"/>
                <a:ext cx="719" cy="1652"/>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latin typeface="Times New Roman" pitchFamily="18" charset="0"/>
                </a:endParaRPr>
              </a:p>
              <a:p>
                <a:endParaRPr lang="zh-CN" altLang="en-US" sz="3200">
                  <a:latin typeface="Times New Roman" pitchFamily="18" charset="0"/>
                </a:endParaRPr>
              </a:p>
              <a:p>
                <a:r>
                  <a:rPr lang="en-US" altLang="zh-CN" sz="2800">
                    <a:latin typeface="Times New Roman" pitchFamily="18" charset="0"/>
                  </a:rPr>
                  <a:t> CPU</a:t>
                </a:r>
              </a:p>
            </p:txBody>
          </p:sp>
          <p:sp>
            <p:nvSpPr>
              <p:cNvPr id="15386" name="Freeform 10"/>
              <p:cNvSpPr>
                <a:spLocks/>
              </p:cNvSpPr>
              <p:nvPr/>
            </p:nvSpPr>
            <p:spPr bwMode="auto">
              <a:xfrm>
                <a:off x="802" y="1615"/>
                <a:ext cx="206" cy="737"/>
              </a:xfrm>
              <a:custGeom>
                <a:avLst/>
                <a:gdLst>
                  <a:gd name="T0" fmla="*/ 63837 w 141"/>
                  <a:gd name="T1" fmla="*/ 0 h 482"/>
                  <a:gd name="T2" fmla="*/ 129735 w 141"/>
                  <a:gd name="T3" fmla="*/ 196311 h 482"/>
                  <a:gd name="T4" fmla="*/ 97296 w 141"/>
                  <a:gd name="T5" fmla="*/ 196311 h 482"/>
                  <a:gd name="T6" fmla="*/ 97296 w 141"/>
                  <a:gd name="T7" fmla="*/ 807833 h 482"/>
                  <a:gd name="T8" fmla="*/ 129735 w 141"/>
                  <a:gd name="T9" fmla="*/ 807833 h 482"/>
                  <a:gd name="T10" fmla="*/ 63837 w 141"/>
                  <a:gd name="T11" fmla="*/ 1006204 h 482"/>
                  <a:gd name="T12" fmla="*/ 0 w 141"/>
                  <a:gd name="T13" fmla="*/ 807833 h 482"/>
                  <a:gd name="T14" fmla="*/ 31536 w 141"/>
                  <a:gd name="T15" fmla="*/ 807833 h 482"/>
                  <a:gd name="T16" fmla="*/ 31536 w 141"/>
                  <a:gd name="T17" fmla="*/ 196311 h 482"/>
                  <a:gd name="T18" fmla="*/ 0 w 141"/>
                  <a:gd name="T19" fmla="*/ 196311 h 482"/>
                  <a:gd name="T20" fmla="*/ 63837 w 141"/>
                  <a:gd name="T21" fmla="*/ 0 h 48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1"/>
                  <a:gd name="T34" fmla="*/ 0 h 482"/>
                  <a:gd name="T35" fmla="*/ 141 w 141"/>
                  <a:gd name="T36" fmla="*/ 482 h 48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1" h="482">
                    <a:moveTo>
                      <a:pt x="69" y="0"/>
                    </a:moveTo>
                    <a:lnTo>
                      <a:pt x="141" y="94"/>
                    </a:lnTo>
                    <a:lnTo>
                      <a:pt x="106" y="94"/>
                    </a:lnTo>
                    <a:lnTo>
                      <a:pt x="106" y="387"/>
                    </a:lnTo>
                    <a:lnTo>
                      <a:pt x="141" y="387"/>
                    </a:lnTo>
                    <a:lnTo>
                      <a:pt x="69" y="482"/>
                    </a:lnTo>
                    <a:lnTo>
                      <a:pt x="0" y="387"/>
                    </a:lnTo>
                    <a:lnTo>
                      <a:pt x="34" y="387"/>
                    </a:lnTo>
                    <a:lnTo>
                      <a:pt x="34" y="94"/>
                    </a:lnTo>
                    <a:lnTo>
                      <a:pt x="0" y="94"/>
                    </a:lnTo>
                    <a:lnTo>
                      <a:pt x="69" y="0"/>
                    </a:lnTo>
                    <a:close/>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368" name="Group 11"/>
            <p:cNvGrpSpPr>
              <a:grpSpLocks/>
            </p:cNvGrpSpPr>
            <p:nvPr/>
          </p:nvGrpSpPr>
          <p:grpSpPr bwMode="auto">
            <a:xfrm>
              <a:off x="1392" y="1385"/>
              <a:ext cx="720" cy="2389"/>
              <a:chOff x="1392" y="1632"/>
              <a:chExt cx="720" cy="2389"/>
            </a:xfrm>
          </p:grpSpPr>
          <p:sp>
            <p:nvSpPr>
              <p:cNvPr id="15383" name="Rectangle 12"/>
              <p:cNvSpPr>
                <a:spLocks noChangeArrowheads="1"/>
              </p:cNvSpPr>
              <p:nvPr/>
            </p:nvSpPr>
            <p:spPr bwMode="auto">
              <a:xfrm>
                <a:off x="1392" y="2369"/>
                <a:ext cx="720" cy="1652"/>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latin typeface="Times New Roman" pitchFamily="18" charset="0"/>
                </a:endParaRPr>
              </a:p>
              <a:p>
                <a:endParaRPr lang="en-US" altLang="zh-CN" sz="3200">
                  <a:latin typeface="Times New Roman" pitchFamily="18" charset="0"/>
                </a:endParaRPr>
              </a:p>
              <a:p>
                <a:r>
                  <a:rPr lang="en-US" altLang="zh-CN" sz="2800">
                    <a:latin typeface="Times New Roman" pitchFamily="18" charset="0"/>
                  </a:rPr>
                  <a:t> </a:t>
                </a:r>
                <a:r>
                  <a:rPr lang="zh-CN" altLang="en-US" sz="2800">
                    <a:latin typeface="Times New Roman" pitchFamily="18" charset="0"/>
                  </a:rPr>
                  <a:t>主存</a:t>
                </a:r>
              </a:p>
            </p:txBody>
          </p:sp>
          <p:sp>
            <p:nvSpPr>
              <p:cNvPr id="15384" name="Freeform 13"/>
              <p:cNvSpPr>
                <a:spLocks/>
              </p:cNvSpPr>
              <p:nvPr/>
            </p:nvSpPr>
            <p:spPr bwMode="auto">
              <a:xfrm>
                <a:off x="1619" y="1632"/>
                <a:ext cx="206" cy="737"/>
              </a:xfrm>
              <a:custGeom>
                <a:avLst/>
                <a:gdLst>
                  <a:gd name="T0" fmla="*/ 63837 w 141"/>
                  <a:gd name="T1" fmla="*/ 0 h 482"/>
                  <a:gd name="T2" fmla="*/ 129735 w 141"/>
                  <a:gd name="T3" fmla="*/ 196311 h 482"/>
                  <a:gd name="T4" fmla="*/ 97296 w 141"/>
                  <a:gd name="T5" fmla="*/ 196311 h 482"/>
                  <a:gd name="T6" fmla="*/ 97296 w 141"/>
                  <a:gd name="T7" fmla="*/ 807833 h 482"/>
                  <a:gd name="T8" fmla="*/ 129735 w 141"/>
                  <a:gd name="T9" fmla="*/ 807833 h 482"/>
                  <a:gd name="T10" fmla="*/ 63837 w 141"/>
                  <a:gd name="T11" fmla="*/ 1006204 h 482"/>
                  <a:gd name="T12" fmla="*/ 0 w 141"/>
                  <a:gd name="T13" fmla="*/ 807833 h 482"/>
                  <a:gd name="T14" fmla="*/ 31536 w 141"/>
                  <a:gd name="T15" fmla="*/ 807833 h 482"/>
                  <a:gd name="T16" fmla="*/ 31536 w 141"/>
                  <a:gd name="T17" fmla="*/ 196311 h 482"/>
                  <a:gd name="T18" fmla="*/ 0 w 141"/>
                  <a:gd name="T19" fmla="*/ 196311 h 482"/>
                  <a:gd name="T20" fmla="*/ 63837 w 141"/>
                  <a:gd name="T21" fmla="*/ 0 h 48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1"/>
                  <a:gd name="T34" fmla="*/ 0 h 482"/>
                  <a:gd name="T35" fmla="*/ 141 w 141"/>
                  <a:gd name="T36" fmla="*/ 482 h 48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1" h="482">
                    <a:moveTo>
                      <a:pt x="69" y="0"/>
                    </a:moveTo>
                    <a:lnTo>
                      <a:pt x="141" y="94"/>
                    </a:lnTo>
                    <a:lnTo>
                      <a:pt x="106" y="94"/>
                    </a:lnTo>
                    <a:lnTo>
                      <a:pt x="106" y="387"/>
                    </a:lnTo>
                    <a:lnTo>
                      <a:pt x="141" y="387"/>
                    </a:lnTo>
                    <a:lnTo>
                      <a:pt x="69" y="482"/>
                    </a:lnTo>
                    <a:lnTo>
                      <a:pt x="0" y="387"/>
                    </a:lnTo>
                    <a:lnTo>
                      <a:pt x="34" y="387"/>
                    </a:lnTo>
                    <a:lnTo>
                      <a:pt x="34" y="94"/>
                    </a:lnTo>
                    <a:lnTo>
                      <a:pt x="0" y="94"/>
                    </a:lnTo>
                    <a:lnTo>
                      <a:pt x="69" y="0"/>
                    </a:lnTo>
                    <a:close/>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5369" name="Rectangle 14"/>
            <p:cNvSpPr>
              <a:spLocks noChangeArrowheads="1"/>
            </p:cNvSpPr>
            <p:nvPr/>
          </p:nvSpPr>
          <p:spPr bwMode="auto">
            <a:xfrm>
              <a:off x="2208" y="2116"/>
              <a:ext cx="934" cy="320"/>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ltLang="zh-CN" sz="2400">
                  <a:latin typeface="Times New Roman" pitchFamily="18" charset="0"/>
                </a:rPr>
                <a:t>  I/O</a:t>
              </a:r>
              <a:r>
                <a:rPr lang="zh-CN" altLang="en-US" sz="2400">
                  <a:latin typeface="Times New Roman" pitchFamily="18" charset="0"/>
                </a:rPr>
                <a:t>接口</a:t>
              </a:r>
            </a:p>
          </p:txBody>
        </p:sp>
        <p:sp>
          <p:nvSpPr>
            <p:cNvPr id="15370" name="Freeform 15"/>
            <p:cNvSpPr>
              <a:spLocks/>
            </p:cNvSpPr>
            <p:nvPr/>
          </p:nvSpPr>
          <p:spPr bwMode="auto">
            <a:xfrm>
              <a:off x="2592" y="1391"/>
              <a:ext cx="192" cy="725"/>
            </a:xfrm>
            <a:custGeom>
              <a:avLst/>
              <a:gdLst>
                <a:gd name="T0" fmla="*/ 23659 w 139"/>
                <a:gd name="T1" fmla="*/ 0 h 495"/>
                <a:gd name="T2" fmla="*/ 46602 w 139"/>
                <a:gd name="T3" fmla="*/ 95249 h 495"/>
                <a:gd name="T4" fmla="*/ 34959 w 139"/>
                <a:gd name="T5" fmla="*/ 95249 h 495"/>
                <a:gd name="T6" fmla="*/ 34959 w 139"/>
                <a:gd name="T7" fmla="*/ 380638 h 495"/>
                <a:gd name="T8" fmla="*/ 46602 w 139"/>
                <a:gd name="T9" fmla="*/ 380638 h 495"/>
                <a:gd name="T10" fmla="*/ 23659 w 139"/>
                <a:gd name="T11" fmla="*/ 476140 h 495"/>
                <a:gd name="T12" fmla="*/ 0 w 139"/>
                <a:gd name="T13" fmla="*/ 380638 h 495"/>
                <a:gd name="T14" fmla="*/ 11606 w 139"/>
                <a:gd name="T15" fmla="*/ 380638 h 495"/>
                <a:gd name="T16" fmla="*/ 11606 w 139"/>
                <a:gd name="T17" fmla="*/ 95249 h 495"/>
                <a:gd name="T18" fmla="*/ 0 w 139"/>
                <a:gd name="T19" fmla="*/ 95249 h 495"/>
                <a:gd name="T20" fmla="*/ 23659 w 139"/>
                <a:gd name="T21" fmla="*/ 0 h 4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495"/>
                <a:gd name="T35" fmla="*/ 139 w 139"/>
                <a:gd name="T36" fmla="*/ 495 h 4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495">
                  <a:moveTo>
                    <a:pt x="71" y="0"/>
                  </a:moveTo>
                  <a:lnTo>
                    <a:pt x="139" y="99"/>
                  </a:lnTo>
                  <a:lnTo>
                    <a:pt x="104" y="99"/>
                  </a:lnTo>
                  <a:lnTo>
                    <a:pt x="104" y="396"/>
                  </a:lnTo>
                  <a:lnTo>
                    <a:pt x="139" y="396"/>
                  </a:lnTo>
                  <a:lnTo>
                    <a:pt x="71" y="495"/>
                  </a:lnTo>
                  <a:lnTo>
                    <a:pt x="0" y="396"/>
                  </a:lnTo>
                  <a:lnTo>
                    <a:pt x="35" y="396"/>
                  </a:lnTo>
                  <a:lnTo>
                    <a:pt x="35" y="99"/>
                  </a:lnTo>
                  <a:lnTo>
                    <a:pt x="0" y="99"/>
                  </a:lnTo>
                  <a:lnTo>
                    <a:pt x="71" y="0"/>
                  </a:lnTo>
                  <a:close/>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1" name="Freeform 16"/>
            <p:cNvSpPr>
              <a:spLocks/>
            </p:cNvSpPr>
            <p:nvPr/>
          </p:nvSpPr>
          <p:spPr bwMode="auto">
            <a:xfrm>
              <a:off x="2609" y="2479"/>
              <a:ext cx="175" cy="671"/>
            </a:xfrm>
            <a:custGeom>
              <a:avLst/>
              <a:gdLst>
                <a:gd name="T0" fmla="*/ 4474 w 139"/>
                <a:gd name="T1" fmla="*/ 0 h 467"/>
                <a:gd name="T2" fmla="*/ 8769 w 139"/>
                <a:gd name="T3" fmla="*/ 64129 h 467"/>
                <a:gd name="T4" fmla="*/ 6574 w 139"/>
                <a:gd name="T5" fmla="*/ 64129 h 467"/>
                <a:gd name="T6" fmla="*/ 6574 w 139"/>
                <a:gd name="T7" fmla="*/ 254631 h 467"/>
                <a:gd name="T8" fmla="*/ 8769 w 139"/>
                <a:gd name="T9" fmla="*/ 254631 h 467"/>
                <a:gd name="T10" fmla="*/ 4474 w 139"/>
                <a:gd name="T11" fmla="*/ 318093 h 467"/>
                <a:gd name="T12" fmla="*/ 0 w 139"/>
                <a:gd name="T13" fmla="*/ 254631 h 467"/>
                <a:gd name="T14" fmla="*/ 2189 w 139"/>
                <a:gd name="T15" fmla="*/ 254631 h 467"/>
                <a:gd name="T16" fmla="*/ 2189 w 139"/>
                <a:gd name="T17" fmla="*/ 64129 h 467"/>
                <a:gd name="T18" fmla="*/ 0 w 139"/>
                <a:gd name="T19" fmla="*/ 64129 h 467"/>
                <a:gd name="T20" fmla="*/ 4474 w 139"/>
                <a:gd name="T21" fmla="*/ 0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467"/>
                <a:gd name="T35" fmla="*/ 139 w 139"/>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467">
                  <a:moveTo>
                    <a:pt x="71" y="0"/>
                  </a:moveTo>
                  <a:lnTo>
                    <a:pt x="139" y="94"/>
                  </a:lnTo>
                  <a:lnTo>
                    <a:pt x="104" y="94"/>
                  </a:lnTo>
                  <a:lnTo>
                    <a:pt x="104" y="374"/>
                  </a:lnTo>
                  <a:lnTo>
                    <a:pt x="139" y="374"/>
                  </a:lnTo>
                  <a:lnTo>
                    <a:pt x="71" y="467"/>
                  </a:lnTo>
                  <a:lnTo>
                    <a:pt x="0" y="374"/>
                  </a:lnTo>
                  <a:lnTo>
                    <a:pt x="35" y="374"/>
                  </a:lnTo>
                  <a:lnTo>
                    <a:pt x="35" y="94"/>
                  </a:lnTo>
                  <a:lnTo>
                    <a:pt x="0" y="94"/>
                  </a:lnTo>
                  <a:lnTo>
                    <a:pt x="71" y="0"/>
                  </a:lnTo>
                  <a:close/>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2" name="Rectangle 17"/>
            <p:cNvSpPr>
              <a:spLocks noChangeArrowheads="1"/>
            </p:cNvSpPr>
            <p:nvPr/>
          </p:nvSpPr>
          <p:spPr bwMode="auto">
            <a:xfrm>
              <a:off x="2208" y="3150"/>
              <a:ext cx="934" cy="594"/>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sz="2800">
                  <a:latin typeface="Times New Roman" pitchFamily="18" charset="0"/>
                </a:rPr>
                <a:t>   </a:t>
              </a:r>
              <a:r>
                <a:rPr lang="zh-CN" altLang="en-US" sz="1000">
                  <a:latin typeface="Times New Roman" pitchFamily="18" charset="0"/>
                </a:rPr>
                <a:t>    </a:t>
              </a:r>
              <a:r>
                <a:rPr lang="en-US" altLang="zh-CN" sz="2400">
                  <a:latin typeface="Times New Roman" pitchFamily="18" charset="0"/>
                </a:rPr>
                <a:t>I/O</a:t>
              </a:r>
              <a:endParaRPr lang="zh-CN" altLang="en-US" sz="2400">
                <a:latin typeface="Times New Roman" pitchFamily="18" charset="0"/>
              </a:endParaRPr>
            </a:p>
            <a:p>
              <a:r>
                <a:rPr lang="zh-CN" altLang="en-US" sz="2400">
                  <a:latin typeface="Times New Roman" pitchFamily="18" charset="0"/>
                </a:rPr>
                <a:t>   设备1</a:t>
              </a:r>
            </a:p>
          </p:txBody>
        </p:sp>
        <p:sp>
          <p:nvSpPr>
            <p:cNvPr id="15373" name="Rectangle 18"/>
            <p:cNvSpPr>
              <a:spLocks noChangeArrowheads="1"/>
            </p:cNvSpPr>
            <p:nvPr/>
          </p:nvSpPr>
          <p:spPr bwMode="auto">
            <a:xfrm>
              <a:off x="3360" y="3150"/>
              <a:ext cx="934" cy="594"/>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sz="2800">
                  <a:latin typeface="Times New Roman" pitchFamily="18" charset="0"/>
                </a:rPr>
                <a:t>   </a:t>
              </a:r>
              <a:r>
                <a:rPr lang="zh-CN" altLang="en-US" sz="1000">
                  <a:latin typeface="Times New Roman" pitchFamily="18" charset="0"/>
                </a:rPr>
                <a:t>    </a:t>
              </a:r>
              <a:r>
                <a:rPr lang="en-US" altLang="zh-CN" sz="2400">
                  <a:latin typeface="Times New Roman" pitchFamily="18" charset="0"/>
                </a:rPr>
                <a:t>I/O</a:t>
              </a:r>
              <a:endParaRPr lang="zh-CN" altLang="en-US" sz="2400">
                <a:latin typeface="Times New Roman" pitchFamily="18" charset="0"/>
              </a:endParaRPr>
            </a:p>
            <a:p>
              <a:r>
                <a:rPr lang="zh-CN" altLang="en-US" sz="2400">
                  <a:latin typeface="Times New Roman" pitchFamily="18" charset="0"/>
                </a:rPr>
                <a:t>   设备2</a:t>
              </a:r>
            </a:p>
          </p:txBody>
        </p:sp>
        <p:sp>
          <p:nvSpPr>
            <p:cNvPr id="15374" name="Rectangle 19"/>
            <p:cNvSpPr>
              <a:spLocks noChangeArrowheads="1"/>
            </p:cNvSpPr>
            <p:nvPr/>
          </p:nvSpPr>
          <p:spPr bwMode="auto">
            <a:xfrm>
              <a:off x="3360" y="2116"/>
              <a:ext cx="934" cy="320"/>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ltLang="zh-CN" sz="2400">
                  <a:latin typeface="Times New Roman" pitchFamily="18" charset="0"/>
                </a:rPr>
                <a:t>  I/O</a:t>
              </a:r>
              <a:r>
                <a:rPr lang="zh-CN" altLang="en-US" sz="2400">
                  <a:latin typeface="Times New Roman" pitchFamily="18" charset="0"/>
                </a:rPr>
                <a:t>接口</a:t>
              </a:r>
            </a:p>
          </p:txBody>
        </p:sp>
        <p:sp>
          <p:nvSpPr>
            <p:cNvPr id="15375" name="Freeform 20"/>
            <p:cNvSpPr>
              <a:spLocks/>
            </p:cNvSpPr>
            <p:nvPr/>
          </p:nvSpPr>
          <p:spPr bwMode="auto">
            <a:xfrm>
              <a:off x="3696" y="1391"/>
              <a:ext cx="192" cy="725"/>
            </a:xfrm>
            <a:custGeom>
              <a:avLst/>
              <a:gdLst>
                <a:gd name="T0" fmla="*/ 23659 w 139"/>
                <a:gd name="T1" fmla="*/ 0 h 495"/>
                <a:gd name="T2" fmla="*/ 46602 w 139"/>
                <a:gd name="T3" fmla="*/ 95249 h 495"/>
                <a:gd name="T4" fmla="*/ 34959 w 139"/>
                <a:gd name="T5" fmla="*/ 95249 h 495"/>
                <a:gd name="T6" fmla="*/ 34959 w 139"/>
                <a:gd name="T7" fmla="*/ 380638 h 495"/>
                <a:gd name="T8" fmla="*/ 46602 w 139"/>
                <a:gd name="T9" fmla="*/ 380638 h 495"/>
                <a:gd name="T10" fmla="*/ 23659 w 139"/>
                <a:gd name="T11" fmla="*/ 476140 h 495"/>
                <a:gd name="T12" fmla="*/ 0 w 139"/>
                <a:gd name="T13" fmla="*/ 380638 h 495"/>
                <a:gd name="T14" fmla="*/ 11606 w 139"/>
                <a:gd name="T15" fmla="*/ 380638 h 495"/>
                <a:gd name="T16" fmla="*/ 11606 w 139"/>
                <a:gd name="T17" fmla="*/ 95249 h 495"/>
                <a:gd name="T18" fmla="*/ 0 w 139"/>
                <a:gd name="T19" fmla="*/ 95249 h 495"/>
                <a:gd name="T20" fmla="*/ 23659 w 139"/>
                <a:gd name="T21" fmla="*/ 0 h 4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495"/>
                <a:gd name="T35" fmla="*/ 139 w 139"/>
                <a:gd name="T36" fmla="*/ 495 h 4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495">
                  <a:moveTo>
                    <a:pt x="71" y="0"/>
                  </a:moveTo>
                  <a:lnTo>
                    <a:pt x="139" y="99"/>
                  </a:lnTo>
                  <a:lnTo>
                    <a:pt x="104" y="99"/>
                  </a:lnTo>
                  <a:lnTo>
                    <a:pt x="104" y="396"/>
                  </a:lnTo>
                  <a:lnTo>
                    <a:pt x="139" y="396"/>
                  </a:lnTo>
                  <a:lnTo>
                    <a:pt x="71" y="495"/>
                  </a:lnTo>
                  <a:lnTo>
                    <a:pt x="0" y="396"/>
                  </a:lnTo>
                  <a:lnTo>
                    <a:pt x="35" y="396"/>
                  </a:lnTo>
                  <a:lnTo>
                    <a:pt x="35" y="99"/>
                  </a:lnTo>
                  <a:lnTo>
                    <a:pt x="0" y="99"/>
                  </a:lnTo>
                  <a:lnTo>
                    <a:pt x="71" y="0"/>
                  </a:lnTo>
                  <a:close/>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6" name="Freeform 21"/>
            <p:cNvSpPr>
              <a:spLocks/>
            </p:cNvSpPr>
            <p:nvPr/>
          </p:nvSpPr>
          <p:spPr bwMode="auto">
            <a:xfrm>
              <a:off x="3696" y="2479"/>
              <a:ext cx="192" cy="671"/>
            </a:xfrm>
            <a:custGeom>
              <a:avLst/>
              <a:gdLst>
                <a:gd name="T0" fmla="*/ 23659 w 139"/>
                <a:gd name="T1" fmla="*/ 0 h 467"/>
                <a:gd name="T2" fmla="*/ 46602 w 139"/>
                <a:gd name="T3" fmla="*/ 64129 h 467"/>
                <a:gd name="T4" fmla="*/ 34959 w 139"/>
                <a:gd name="T5" fmla="*/ 64129 h 467"/>
                <a:gd name="T6" fmla="*/ 34959 w 139"/>
                <a:gd name="T7" fmla="*/ 254631 h 467"/>
                <a:gd name="T8" fmla="*/ 46602 w 139"/>
                <a:gd name="T9" fmla="*/ 254631 h 467"/>
                <a:gd name="T10" fmla="*/ 23659 w 139"/>
                <a:gd name="T11" fmla="*/ 318093 h 467"/>
                <a:gd name="T12" fmla="*/ 0 w 139"/>
                <a:gd name="T13" fmla="*/ 254631 h 467"/>
                <a:gd name="T14" fmla="*/ 11606 w 139"/>
                <a:gd name="T15" fmla="*/ 254631 h 467"/>
                <a:gd name="T16" fmla="*/ 11606 w 139"/>
                <a:gd name="T17" fmla="*/ 64129 h 467"/>
                <a:gd name="T18" fmla="*/ 0 w 139"/>
                <a:gd name="T19" fmla="*/ 64129 h 467"/>
                <a:gd name="T20" fmla="*/ 23659 w 139"/>
                <a:gd name="T21" fmla="*/ 0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467"/>
                <a:gd name="T35" fmla="*/ 139 w 139"/>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467">
                  <a:moveTo>
                    <a:pt x="71" y="0"/>
                  </a:moveTo>
                  <a:lnTo>
                    <a:pt x="139" y="94"/>
                  </a:lnTo>
                  <a:lnTo>
                    <a:pt x="104" y="94"/>
                  </a:lnTo>
                  <a:lnTo>
                    <a:pt x="104" y="374"/>
                  </a:lnTo>
                  <a:lnTo>
                    <a:pt x="139" y="374"/>
                  </a:lnTo>
                  <a:lnTo>
                    <a:pt x="71" y="467"/>
                  </a:lnTo>
                  <a:lnTo>
                    <a:pt x="0" y="374"/>
                  </a:lnTo>
                  <a:lnTo>
                    <a:pt x="35" y="374"/>
                  </a:lnTo>
                  <a:lnTo>
                    <a:pt x="35" y="94"/>
                  </a:lnTo>
                  <a:lnTo>
                    <a:pt x="0" y="94"/>
                  </a:lnTo>
                  <a:lnTo>
                    <a:pt x="71" y="0"/>
                  </a:lnTo>
                  <a:close/>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7" name="Rectangle 22"/>
            <p:cNvSpPr>
              <a:spLocks noChangeArrowheads="1"/>
            </p:cNvSpPr>
            <p:nvPr/>
          </p:nvSpPr>
          <p:spPr bwMode="auto">
            <a:xfrm>
              <a:off x="4368" y="2116"/>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p>
              <a:r>
                <a:rPr lang="zh-CN" altLang="en-US" sz="2400">
                  <a:solidFill>
                    <a:schemeClr val="folHlink"/>
                  </a:solidFill>
                  <a:latin typeface="Times New Roman" pitchFamily="18" charset="0"/>
                </a:rPr>
                <a:t>…</a:t>
              </a:r>
            </a:p>
          </p:txBody>
        </p:sp>
        <p:sp>
          <p:nvSpPr>
            <p:cNvPr id="15378" name="Rectangle 23"/>
            <p:cNvSpPr>
              <a:spLocks noChangeArrowheads="1"/>
            </p:cNvSpPr>
            <p:nvPr/>
          </p:nvSpPr>
          <p:spPr bwMode="auto">
            <a:xfrm>
              <a:off x="4608" y="3150"/>
              <a:ext cx="934" cy="594"/>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sz="2800">
                  <a:latin typeface="Times New Roman" pitchFamily="18" charset="0"/>
                </a:rPr>
                <a:t>   </a:t>
              </a:r>
              <a:r>
                <a:rPr lang="zh-CN" altLang="en-US" sz="1000">
                  <a:latin typeface="Times New Roman" pitchFamily="18" charset="0"/>
                </a:rPr>
                <a:t>    </a:t>
              </a:r>
              <a:r>
                <a:rPr lang="en-US" altLang="zh-CN" sz="2400">
                  <a:latin typeface="Times New Roman" pitchFamily="18" charset="0"/>
                </a:rPr>
                <a:t>I/O</a:t>
              </a:r>
              <a:endParaRPr lang="zh-CN" altLang="en-US" sz="2400">
                <a:latin typeface="Times New Roman" pitchFamily="18" charset="0"/>
              </a:endParaRPr>
            </a:p>
            <a:p>
              <a:r>
                <a:rPr lang="zh-CN" altLang="en-US" sz="2400">
                  <a:latin typeface="Times New Roman" pitchFamily="18" charset="0"/>
                </a:rPr>
                <a:t>   设备</a:t>
              </a:r>
              <a:r>
                <a:rPr lang="en-US" altLang="zh-CN" sz="2400" i="1">
                  <a:latin typeface="Times New Roman" pitchFamily="18" charset="0"/>
                </a:rPr>
                <a:t>n</a:t>
              </a:r>
            </a:p>
          </p:txBody>
        </p:sp>
        <p:sp>
          <p:nvSpPr>
            <p:cNvPr id="15379" name="Rectangle 24"/>
            <p:cNvSpPr>
              <a:spLocks noChangeArrowheads="1"/>
            </p:cNvSpPr>
            <p:nvPr/>
          </p:nvSpPr>
          <p:spPr bwMode="auto">
            <a:xfrm>
              <a:off x="4608" y="2116"/>
              <a:ext cx="934" cy="320"/>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ltLang="zh-CN" sz="2400">
                  <a:latin typeface="Times New Roman" pitchFamily="18" charset="0"/>
                </a:rPr>
                <a:t>  I/O</a:t>
              </a:r>
              <a:r>
                <a:rPr lang="zh-CN" altLang="en-US" sz="2400">
                  <a:latin typeface="Times New Roman" pitchFamily="18" charset="0"/>
                </a:rPr>
                <a:t>接口</a:t>
              </a:r>
            </a:p>
          </p:txBody>
        </p:sp>
        <p:sp>
          <p:nvSpPr>
            <p:cNvPr id="15380" name="Freeform 25"/>
            <p:cNvSpPr>
              <a:spLocks/>
            </p:cNvSpPr>
            <p:nvPr/>
          </p:nvSpPr>
          <p:spPr bwMode="auto">
            <a:xfrm>
              <a:off x="4992" y="1374"/>
              <a:ext cx="192" cy="740"/>
            </a:xfrm>
            <a:custGeom>
              <a:avLst/>
              <a:gdLst>
                <a:gd name="T0" fmla="*/ 23659 w 139"/>
                <a:gd name="T1" fmla="*/ 0 h 495"/>
                <a:gd name="T2" fmla="*/ 46602 w 139"/>
                <a:gd name="T3" fmla="*/ 137281 h 495"/>
                <a:gd name="T4" fmla="*/ 34959 w 139"/>
                <a:gd name="T5" fmla="*/ 137281 h 495"/>
                <a:gd name="T6" fmla="*/ 34959 w 139"/>
                <a:gd name="T7" fmla="*/ 550807 h 495"/>
                <a:gd name="T8" fmla="*/ 46602 w 139"/>
                <a:gd name="T9" fmla="*/ 550807 h 495"/>
                <a:gd name="T10" fmla="*/ 23659 w 139"/>
                <a:gd name="T11" fmla="*/ 688033 h 495"/>
                <a:gd name="T12" fmla="*/ 0 w 139"/>
                <a:gd name="T13" fmla="*/ 550807 h 495"/>
                <a:gd name="T14" fmla="*/ 11606 w 139"/>
                <a:gd name="T15" fmla="*/ 550807 h 495"/>
                <a:gd name="T16" fmla="*/ 11606 w 139"/>
                <a:gd name="T17" fmla="*/ 137281 h 495"/>
                <a:gd name="T18" fmla="*/ 0 w 139"/>
                <a:gd name="T19" fmla="*/ 137281 h 495"/>
                <a:gd name="T20" fmla="*/ 23659 w 139"/>
                <a:gd name="T21" fmla="*/ 0 h 4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495"/>
                <a:gd name="T35" fmla="*/ 139 w 139"/>
                <a:gd name="T36" fmla="*/ 495 h 4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495">
                  <a:moveTo>
                    <a:pt x="71" y="0"/>
                  </a:moveTo>
                  <a:lnTo>
                    <a:pt x="139" y="99"/>
                  </a:lnTo>
                  <a:lnTo>
                    <a:pt x="104" y="99"/>
                  </a:lnTo>
                  <a:lnTo>
                    <a:pt x="104" y="396"/>
                  </a:lnTo>
                  <a:lnTo>
                    <a:pt x="139" y="396"/>
                  </a:lnTo>
                  <a:lnTo>
                    <a:pt x="71" y="495"/>
                  </a:lnTo>
                  <a:lnTo>
                    <a:pt x="0" y="396"/>
                  </a:lnTo>
                  <a:lnTo>
                    <a:pt x="35" y="396"/>
                  </a:lnTo>
                  <a:lnTo>
                    <a:pt x="35" y="99"/>
                  </a:lnTo>
                  <a:lnTo>
                    <a:pt x="0" y="99"/>
                  </a:lnTo>
                  <a:lnTo>
                    <a:pt x="71" y="0"/>
                  </a:lnTo>
                  <a:close/>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1" name="Freeform 26"/>
            <p:cNvSpPr>
              <a:spLocks/>
            </p:cNvSpPr>
            <p:nvPr/>
          </p:nvSpPr>
          <p:spPr bwMode="auto">
            <a:xfrm>
              <a:off x="4993" y="2478"/>
              <a:ext cx="191" cy="672"/>
            </a:xfrm>
            <a:custGeom>
              <a:avLst/>
              <a:gdLst>
                <a:gd name="T0" fmla="*/ 21936 w 139"/>
                <a:gd name="T1" fmla="*/ 0 h 467"/>
                <a:gd name="T2" fmla="*/ 42306 w 139"/>
                <a:gd name="T3" fmla="*/ 65384 h 467"/>
                <a:gd name="T4" fmla="*/ 31626 w 139"/>
                <a:gd name="T5" fmla="*/ 65384 h 467"/>
                <a:gd name="T6" fmla="*/ 31626 w 139"/>
                <a:gd name="T7" fmla="*/ 261647 h 467"/>
                <a:gd name="T8" fmla="*/ 42306 w 139"/>
                <a:gd name="T9" fmla="*/ 261647 h 467"/>
                <a:gd name="T10" fmla="*/ 21936 w 139"/>
                <a:gd name="T11" fmla="*/ 326801 h 467"/>
                <a:gd name="T12" fmla="*/ 0 w 139"/>
                <a:gd name="T13" fmla="*/ 261647 h 467"/>
                <a:gd name="T14" fmla="*/ 10674 w 139"/>
                <a:gd name="T15" fmla="*/ 261647 h 467"/>
                <a:gd name="T16" fmla="*/ 10674 w 139"/>
                <a:gd name="T17" fmla="*/ 65384 h 467"/>
                <a:gd name="T18" fmla="*/ 0 w 139"/>
                <a:gd name="T19" fmla="*/ 65384 h 467"/>
                <a:gd name="T20" fmla="*/ 21936 w 139"/>
                <a:gd name="T21" fmla="*/ 0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467"/>
                <a:gd name="T35" fmla="*/ 139 w 139"/>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467">
                  <a:moveTo>
                    <a:pt x="71" y="0"/>
                  </a:moveTo>
                  <a:lnTo>
                    <a:pt x="139" y="94"/>
                  </a:lnTo>
                  <a:lnTo>
                    <a:pt x="104" y="94"/>
                  </a:lnTo>
                  <a:lnTo>
                    <a:pt x="104" y="374"/>
                  </a:lnTo>
                  <a:lnTo>
                    <a:pt x="139" y="374"/>
                  </a:lnTo>
                  <a:lnTo>
                    <a:pt x="71" y="467"/>
                  </a:lnTo>
                  <a:lnTo>
                    <a:pt x="0" y="374"/>
                  </a:lnTo>
                  <a:lnTo>
                    <a:pt x="35" y="374"/>
                  </a:lnTo>
                  <a:lnTo>
                    <a:pt x="35" y="94"/>
                  </a:lnTo>
                  <a:lnTo>
                    <a:pt x="0" y="94"/>
                  </a:lnTo>
                  <a:lnTo>
                    <a:pt x="71" y="0"/>
                  </a:lnTo>
                  <a:close/>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2" name="Rectangle 27"/>
            <p:cNvSpPr>
              <a:spLocks noChangeArrowheads="1"/>
            </p:cNvSpPr>
            <p:nvPr/>
          </p:nvSpPr>
          <p:spPr bwMode="auto">
            <a:xfrm>
              <a:off x="4368" y="3294"/>
              <a:ext cx="3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p>
              <a:r>
                <a:rPr lang="zh-CN" altLang="en-US" sz="2400">
                  <a:solidFill>
                    <a:schemeClr val="folHlink"/>
                  </a:solidFill>
                  <a:latin typeface="Times New Roman" pitchFamily="18" charset="0"/>
                </a:rPr>
                <a:t>…</a:t>
              </a:r>
            </a:p>
          </p:txBody>
        </p:sp>
      </p:grpSp>
      <p:sp>
        <p:nvSpPr>
          <p:cNvPr id="15366" name="AutoShape 29">
            <a:hlinkClick r:id="rId2" action="ppaction://hlinksldjump"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2523996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8963"/>
                                        </p:tgtEl>
                                        <p:attrNameLst>
                                          <p:attrName>style.visibility</p:attrName>
                                        </p:attrNameLst>
                                      </p:cBhvr>
                                      <p:to>
                                        <p:strVal val="visible"/>
                                      </p:to>
                                    </p:set>
                                    <p:animEffect transition="in" filter="blinds(horizontal)">
                                      <p:cBhvr>
                                        <p:cTn id="7" dur="500"/>
                                        <p:tgtEl>
                                          <p:spTgt spid="1689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Vertic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outVertic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2"/>
          <p:cNvSpPr txBox="1">
            <a:spLocks noChangeArrowheads="1"/>
          </p:cNvSpPr>
          <p:nvPr/>
        </p:nvSpPr>
        <p:spPr bwMode="auto">
          <a:xfrm>
            <a:off x="1027113" y="1390650"/>
            <a:ext cx="26304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200">
                <a:latin typeface="Times New Roman" pitchFamily="18" charset="0"/>
              </a:rPr>
              <a:t>1. </a:t>
            </a:r>
            <a:r>
              <a:rPr kumimoji="0" lang="zh-CN" altLang="en-US" sz="3200">
                <a:latin typeface="Times New Roman" pitchFamily="18" charset="0"/>
              </a:rPr>
              <a:t>双总线结构</a:t>
            </a:r>
          </a:p>
        </p:txBody>
      </p:sp>
      <p:sp>
        <p:nvSpPr>
          <p:cNvPr id="169987" name="AutoShape 3"/>
          <p:cNvSpPr>
            <a:spLocks noChangeArrowheads="1"/>
          </p:cNvSpPr>
          <p:nvPr/>
        </p:nvSpPr>
        <p:spPr bwMode="auto">
          <a:xfrm>
            <a:off x="395288" y="4581525"/>
            <a:ext cx="3246437" cy="777875"/>
          </a:xfrm>
          <a:prstGeom prst="wedgeRoundRectCallout">
            <a:avLst>
              <a:gd name="adj1" fmla="val 74162"/>
              <a:gd name="adj2" fmla="val -167083"/>
              <a:gd name="adj3" fmla="val 16667"/>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zh-CN" altLang="en-US" sz="2000">
                <a:latin typeface="Times New Roman" pitchFamily="18" charset="0"/>
              </a:rPr>
              <a:t>具有特殊功能的处理器，</a:t>
            </a:r>
          </a:p>
          <a:p>
            <a:r>
              <a:rPr lang="zh-CN" altLang="en-US" sz="2000">
                <a:latin typeface="Times New Roman" pitchFamily="18" charset="0"/>
              </a:rPr>
              <a:t>由通道对</a:t>
            </a:r>
            <a:r>
              <a:rPr lang="en-US" altLang="zh-CN" sz="2000">
                <a:latin typeface="Times New Roman" pitchFamily="18" charset="0"/>
              </a:rPr>
              <a:t>I/O</a:t>
            </a:r>
            <a:r>
              <a:rPr lang="zh-CN" altLang="en-US" sz="2000">
                <a:latin typeface="Times New Roman" pitchFamily="18" charset="0"/>
              </a:rPr>
              <a:t>统一管理</a:t>
            </a:r>
          </a:p>
        </p:txBody>
      </p:sp>
      <p:grpSp>
        <p:nvGrpSpPr>
          <p:cNvPr id="2" name="Group 4"/>
          <p:cNvGrpSpPr>
            <a:grpSpLocks/>
          </p:cNvGrpSpPr>
          <p:nvPr/>
        </p:nvGrpSpPr>
        <p:grpSpPr bwMode="auto">
          <a:xfrm>
            <a:off x="4335463" y="2589213"/>
            <a:ext cx="1379537" cy="1525587"/>
            <a:chOff x="2731" y="1631"/>
            <a:chExt cx="869" cy="961"/>
          </a:xfrm>
        </p:grpSpPr>
        <p:sp>
          <p:nvSpPr>
            <p:cNvPr id="16421" name="Rectangle 5"/>
            <p:cNvSpPr>
              <a:spLocks noChangeArrowheads="1"/>
            </p:cNvSpPr>
            <p:nvPr/>
          </p:nvSpPr>
          <p:spPr bwMode="auto">
            <a:xfrm>
              <a:off x="2974" y="1978"/>
              <a:ext cx="38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p>
              <a:r>
                <a:rPr lang="zh-CN" altLang="en-US" sz="2400"/>
                <a:t>通道</a:t>
              </a:r>
              <a:endParaRPr lang="zh-CN" altLang="en-US" sz="2400">
                <a:latin typeface="Times New Roman" pitchFamily="18" charset="0"/>
              </a:endParaRPr>
            </a:p>
          </p:txBody>
        </p:sp>
        <p:sp>
          <p:nvSpPr>
            <p:cNvPr id="16422" name="Freeform 6"/>
            <p:cNvSpPr>
              <a:spLocks/>
            </p:cNvSpPr>
            <p:nvPr/>
          </p:nvSpPr>
          <p:spPr bwMode="auto">
            <a:xfrm>
              <a:off x="3094" y="1631"/>
              <a:ext cx="142" cy="289"/>
            </a:xfrm>
            <a:custGeom>
              <a:avLst/>
              <a:gdLst>
                <a:gd name="T0" fmla="*/ 69 w 142"/>
                <a:gd name="T1" fmla="*/ 0 h 289"/>
                <a:gd name="T2" fmla="*/ 142 w 142"/>
                <a:gd name="T3" fmla="*/ 55 h 289"/>
                <a:gd name="T4" fmla="*/ 107 w 142"/>
                <a:gd name="T5" fmla="*/ 55 h 289"/>
                <a:gd name="T6" fmla="*/ 107 w 142"/>
                <a:gd name="T7" fmla="*/ 230 h 289"/>
                <a:gd name="T8" fmla="*/ 142 w 142"/>
                <a:gd name="T9" fmla="*/ 230 h 289"/>
                <a:gd name="T10" fmla="*/ 69 w 142"/>
                <a:gd name="T11" fmla="*/ 289 h 289"/>
                <a:gd name="T12" fmla="*/ 0 w 142"/>
                <a:gd name="T13" fmla="*/ 230 h 289"/>
                <a:gd name="T14" fmla="*/ 34 w 142"/>
                <a:gd name="T15" fmla="*/ 230 h 289"/>
                <a:gd name="T16" fmla="*/ 34 w 142"/>
                <a:gd name="T17" fmla="*/ 55 h 289"/>
                <a:gd name="T18" fmla="*/ 0 w 142"/>
                <a:gd name="T19" fmla="*/ 55 h 289"/>
                <a:gd name="T20" fmla="*/ 69 w 142"/>
                <a:gd name="T21" fmla="*/ 0 h 2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2"/>
                <a:gd name="T34" fmla="*/ 0 h 289"/>
                <a:gd name="T35" fmla="*/ 142 w 142"/>
                <a:gd name="T36" fmla="*/ 289 h 28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2" h="289">
                  <a:moveTo>
                    <a:pt x="69" y="0"/>
                  </a:moveTo>
                  <a:lnTo>
                    <a:pt x="142" y="55"/>
                  </a:lnTo>
                  <a:lnTo>
                    <a:pt x="107" y="55"/>
                  </a:lnTo>
                  <a:lnTo>
                    <a:pt x="107" y="230"/>
                  </a:lnTo>
                  <a:lnTo>
                    <a:pt x="142" y="230"/>
                  </a:lnTo>
                  <a:lnTo>
                    <a:pt x="69" y="289"/>
                  </a:lnTo>
                  <a:lnTo>
                    <a:pt x="0" y="230"/>
                  </a:lnTo>
                  <a:lnTo>
                    <a:pt x="34" y="230"/>
                  </a:lnTo>
                  <a:lnTo>
                    <a:pt x="34" y="55"/>
                  </a:lnTo>
                  <a:lnTo>
                    <a:pt x="0" y="55"/>
                  </a:lnTo>
                  <a:lnTo>
                    <a:pt x="69" y="0"/>
                  </a:lnTo>
                  <a:close/>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23" name="Freeform 7"/>
            <p:cNvSpPr>
              <a:spLocks/>
            </p:cNvSpPr>
            <p:nvPr/>
          </p:nvSpPr>
          <p:spPr bwMode="auto">
            <a:xfrm>
              <a:off x="3094" y="2282"/>
              <a:ext cx="142" cy="310"/>
            </a:xfrm>
            <a:custGeom>
              <a:avLst/>
              <a:gdLst>
                <a:gd name="T0" fmla="*/ 73 w 142"/>
                <a:gd name="T1" fmla="*/ 0 h 310"/>
                <a:gd name="T2" fmla="*/ 142 w 142"/>
                <a:gd name="T3" fmla="*/ 63 h 310"/>
                <a:gd name="T4" fmla="*/ 107 w 142"/>
                <a:gd name="T5" fmla="*/ 63 h 310"/>
                <a:gd name="T6" fmla="*/ 107 w 142"/>
                <a:gd name="T7" fmla="*/ 248 h 310"/>
                <a:gd name="T8" fmla="*/ 142 w 142"/>
                <a:gd name="T9" fmla="*/ 248 h 310"/>
                <a:gd name="T10" fmla="*/ 73 w 142"/>
                <a:gd name="T11" fmla="*/ 310 h 310"/>
                <a:gd name="T12" fmla="*/ 0 w 142"/>
                <a:gd name="T13" fmla="*/ 248 h 310"/>
                <a:gd name="T14" fmla="*/ 34 w 142"/>
                <a:gd name="T15" fmla="*/ 248 h 310"/>
                <a:gd name="T16" fmla="*/ 34 w 142"/>
                <a:gd name="T17" fmla="*/ 63 h 310"/>
                <a:gd name="T18" fmla="*/ 0 w 142"/>
                <a:gd name="T19" fmla="*/ 63 h 310"/>
                <a:gd name="T20" fmla="*/ 73 w 142"/>
                <a:gd name="T21" fmla="*/ 0 h 3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2"/>
                <a:gd name="T34" fmla="*/ 0 h 310"/>
                <a:gd name="T35" fmla="*/ 142 w 142"/>
                <a:gd name="T36" fmla="*/ 310 h 3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2" h="310">
                  <a:moveTo>
                    <a:pt x="73" y="0"/>
                  </a:moveTo>
                  <a:lnTo>
                    <a:pt x="142" y="63"/>
                  </a:lnTo>
                  <a:lnTo>
                    <a:pt x="107" y="63"/>
                  </a:lnTo>
                  <a:lnTo>
                    <a:pt x="107" y="248"/>
                  </a:lnTo>
                  <a:lnTo>
                    <a:pt x="142" y="248"/>
                  </a:lnTo>
                  <a:lnTo>
                    <a:pt x="73" y="310"/>
                  </a:lnTo>
                  <a:lnTo>
                    <a:pt x="0" y="248"/>
                  </a:lnTo>
                  <a:lnTo>
                    <a:pt x="34" y="248"/>
                  </a:lnTo>
                  <a:lnTo>
                    <a:pt x="34" y="63"/>
                  </a:lnTo>
                  <a:lnTo>
                    <a:pt x="0" y="63"/>
                  </a:lnTo>
                  <a:lnTo>
                    <a:pt x="73" y="0"/>
                  </a:lnTo>
                  <a:close/>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24" name="Rectangle 8"/>
            <p:cNvSpPr>
              <a:spLocks noChangeArrowheads="1"/>
            </p:cNvSpPr>
            <p:nvPr/>
          </p:nvSpPr>
          <p:spPr bwMode="auto">
            <a:xfrm>
              <a:off x="2731" y="1920"/>
              <a:ext cx="869" cy="349"/>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 name="Group 9"/>
          <p:cNvGrpSpPr>
            <a:grpSpLocks/>
          </p:cNvGrpSpPr>
          <p:nvPr/>
        </p:nvGrpSpPr>
        <p:grpSpPr bwMode="auto">
          <a:xfrm>
            <a:off x="677863" y="2590800"/>
            <a:ext cx="7345362" cy="3698875"/>
            <a:chOff x="427" y="1632"/>
            <a:chExt cx="4627" cy="2330"/>
          </a:xfrm>
        </p:grpSpPr>
        <p:grpSp>
          <p:nvGrpSpPr>
            <p:cNvPr id="16399" name="Group 10"/>
            <p:cNvGrpSpPr>
              <a:grpSpLocks/>
            </p:cNvGrpSpPr>
            <p:nvPr/>
          </p:nvGrpSpPr>
          <p:grpSpPr bwMode="auto">
            <a:xfrm>
              <a:off x="2731" y="2664"/>
              <a:ext cx="2323" cy="1298"/>
              <a:chOff x="2731" y="2664"/>
              <a:chExt cx="2323" cy="1298"/>
            </a:xfrm>
          </p:grpSpPr>
          <p:sp>
            <p:nvSpPr>
              <p:cNvPr id="16407" name="Freeform 11"/>
              <p:cNvSpPr>
                <a:spLocks/>
              </p:cNvSpPr>
              <p:nvPr/>
            </p:nvSpPr>
            <p:spPr bwMode="auto">
              <a:xfrm>
                <a:off x="4534" y="2664"/>
                <a:ext cx="142" cy="289"/>
              </a:xfrm>
              <a:custGeom>
                <a:avLst/>
                <a:gdLst>
                  <a:gd name="T0" fmla="*/ 73 w 142"/>
                  <a:gd name="T1" fmla="*/ 0 h 289"/>
                  <a:gd name="T2" fmla="*/ 142 w 142"/>
                  <a:gd name="T3" fmla="*/ 59 h 289"/>
                  <a:gd name="T4" fmla="*/ 107 w 142"/>
                  <a:gd name="T5" fmla="*/ 59 h 289"/>
                  <a:gd name="T6" fmla="*/ 107 w 142"/>
                  <a:gd name="T7" fmla="*/ 230 h 289"/>
                  <a:gd name="T8" fmla="*/ 142 w 142"/>
                  <a:gd name="T9" fmla="*/ 230 h 289"/>
                  <a:gd name="T10" fmla="*/ 73 w 142"/>
                  <a:gd name="T11" fmla="*/ 289 h 289"/>
                  <a:gd name="T12" fmla="*/ 0 w 142"/>
                  <a:gd name="T13" fmla="*/ 230 h 289"/>
                  <a:gd name="T14" fmla="*/ 34 w 142"/>
                  <a:gd name="T15" fmla="*/ 230 h 289"/>
                  <a:gd name="T16" fmla="*/ 34 w 142"/>
                  <a:gd name="T17" fmla="*/ 59 h 289"/>
                  <a:gd name="T18" fmla="*/ 0 w 142"/>
                  <a:gd name="T19" fmla="*/ 59 h 289"/>
                  <a:gd name="T20" fmla="*/ 73 w 142"/>
                  <a:gd name="T21" fmla="*/ 0 h 2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2"/>
                  <a:gd name="T34" fmla="*/ 0 h 289"/>
                  <a:gd name="T35" fmla="*/ 142 w 142"/>
                  <a:gd name="T36" fmla="*/ 289 h 28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2" h="289">
                    <a:moveTo>
                      <a:pt x="73" y="0"/>
                    </a:moveTo>
                    <a:lnTo>
                      <a:pt x="142" y="59"/>
                    </a:lnTo>
                    <a:lnTo>
                      <a:pt x="107" y="59"/>
                    </a:lnTo>
                    <a:lnTo>
                      <a:pt x="107" y="230"/>
                    </a:lnTo>
                    <a:lnTo>
                      <a:pt x="142" y="230"/>
                    </a:lnTo>
                    <a:lnTo>
                      <a:pt x="73" y="289"/>
                    </a:lnTo>
                    <a:lnTo>
                      <a:pt x="0" y="230"/>
                    </a:lnTo>
                    <a:lnTo>
                      <a:pt x="34" y="230"/>
                    </a:lnTo>
                    <a:lnTo>
                      <a:pt x="34" y="59"/>
                    </a:lnTo>
                    <a:lnTo>
                      <a:pt x="0" y="59"/>
                    </a:lnTo>
                    <a:lnTo>
                      <a:pt x="73" y="0"/>
                    </a:lnTo>
                    <a:close/>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08" name="Rectangle 12"/>
              <p:cNvSpPr>
                <a:spLocks noChangeArrowheads="1"/>
              </p:cNvSpPr>
              <p:nvPr/>
            </p:nvSpPr>
            <p:spPr bwMode="auto">
              <a:xfrm>
                <a:off x="4171" y="3601"/>
                <a:ext cx="869" cy="349"/>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09" name="Freeform 13"/>
              <p:cNvSpPr>
                <a:spLocks/>
              </p:cNvSpPr>
              <p:nvPr/>
            </p:nvSpPr>
            <p:spPr bwMode="auto">
              <a:xfrm>
                <a:off x="4534" y="3312"/>
                <a:ext cx="142" cy="289"/>
              </a:xfrm>
              <a:custGeom>
                <a:avLst/>
                <a:gdLst>
                  <a:gd name="T0" fmla="*/ 73 w 142"/>
                  <a:gd name="T1" fmla="*/ 0 h 289"/>
                  <a:gd name="T2" fmla="*/ 142 w 142"/>
                  <a:gd name="T3" fmla="*/ 59 h 289"/>
                  <a:gd name="T4" fmla="*/ 108 w 142"/>
                  <a:gd name="T5" fmla="*/ 59 h 289"/>
                  <a:gd name="T6" fmla="*/ 108 w 142"/>
                  <a:gd name="T7" fmla="*/ 230 h 289"/>
                  <a:gd name="T8" fmla="*/ 142 w 142"/>
                  <a:gd name="T9" fmla="*/ 230 h 289"/>
                  <a:gd name="T10" fmla="*/ 73 w 142"/>
                  <a:gd name="T11" fmla="*/ 289 h 289"/>
                  <a:gd name="T12" fmla="*/ 0 w 142"/>
                  <a:gd name="T13" fmla="*/ 230 h 289"/>
                  <a:gd name="T14" fmla="*/ 35 w 142"/>
                  <a:gd name="T15" fmla="*/ 230 h 289"/>
                  <a:gd name="T16" fmla="*/ 35 w 142"/>
                  <a:gd name="T17" fmla="*/ 59 h 289"/>
                  <a:gd name="T18" fmla="*/ 0 w 142"/>
                  <a:gd name="T19" fmla="*/ 59 h 289"/>
                  <a:gd name="T20" fmla="*/ 73 w 142"/>
                  <a:gd name="T21" fmla="*/ 0 h 2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2"/>
                  <a:gd name="T34" fmla="*/ 0 h 289"/>
                  <a:gd name="T35" fmla="*/ 142 w 142"/>
                  <a:gd name="T36" fmla="*/ 289 h 28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2" h="289">
                    <a:moveTo>
                      <a:pt x="73" y="0"/>
                    </a:moveTo>
                    <a:lnTo>
                      <a:pt x="142" y="59"/>
                    </a:lnTo>
                    <a:lnTo>
                      <a:pt x="108" y="59"/>
                    </a:lnTo>
                    <a:lnTo>
                      <a:pt x="108" y="230"/>
                    </a:lnTo>
                    <a:lnTo>
                      <a:pt x="142" y="230"/>
                    </a:lnTo>
                    <a:lnTo>
                      <a:pt x="73" y="289"/>
                    </a:lnTo>
                    <a:lnTo>
                      <a:pt x="0" y="230"/>
                    </a:lnTo>
                    <a:lnTo>
                      <a:pt x="35" y="230"/>
                    </a:lnTo>
                    <a:lnTo>
                      <a:pt x="35" y="59"/>
                    </a:lnTo>
                    <a:lnTo>
                      <a:pt x="0" y="59"/>
                    </a:lnTo>
                    <a:lnTo>
                      <a:pt x="73" y="0"/>
                    </a:lnTo>
                    <a:close/>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10" name="Text Box 14"/>
              <p:cNvSpPr txBox="1">
                <a:spLocks noChangeArrowheads="1"/>
              </p:cNvSpPr>
              <p:nvPr/>
            </p:nvSpPr>
            <p:spPr bwMode="auto">
              <a:xfrm>
                <a:off x="4171" y="2994"/>
                <a:ext cx="8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en-US" altLang="zh-CN" sz="2400">
                    <a:latin typeface="Times New Roman" pitchFamily="18" charset="0"/>
                  </a:rPr>
                  <a:t> I/O</a:t>
                </a:r>
                <a:r>
                  <a:rPr lang="zh-CN" altLang="en-US" sz="2400">
                    <a:latin typeface="Times New Roman" pitchFamily="18" charset="0"/>
                  </a:rPr>
                  <a:t>接口</a:t>
                </a:r>
              </a:p>
            </p:txBody>
          </p:sp>
          <p:sp>
            <p:nvSpPr>
              <p:cNvPr id="16411" name="Text Box 15"/>
              <p:cNvSpPr txBox="1">
                <a:spLocks noChangeArrowheads="1"/>
              </p:cNvSpPr>
              <p:nvPr/>
            </p:nvSpPr>
            <p:spPr bwMode="auto">
              <a:xfrm>
                <a:off x="4239" y="3610"/>
                <a:ext cx="8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400">
                    <a:latin typeface="Times New Roman" pitchFamily="18" charset="0"/>
                  </a:rPr>
                  <a:t>  设备</a:t>
                </a:r>
                <a:r>
                  <a:rPr lang="en-US" altLang="zh-CN" sz="2400" i="1">
                    <a:latin typeface="Times New Roman" pitchFamily="18" charset="0"/>
                  </a:rPr>
                  <a:t>n</a:t>
                </a:r>
                <a:r>
                  <a:rPr lang="en-US" altLang="zh-CN" sz="2800">
                    <a:latin typeface="Times New Roman" pitchFamily="18" charset="0"/>
                  </a:rPr>
                  <a:t>  </a:t>
                </a:r>
              </a:p>
            </p:txBody>
          </p:sp>
          <p:sp>
            <p:nvSpPr>
              <p:cNvPr id="16412" name="Text Box 16"/>
              <p:cNvSpPr txBox="1">
                <a:spLocks noChangeArrowheads="1"/>
              </p:cNvSpPr>
              <p:nvPr/>
            </p:nvSpPr>
            <p:spPr bwMode="auto">
              <a:xfrm>
                <a:off x="3724" y="3505"/>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400">
                    <a:solidFill>
                      <a:schemeClr val="folHlink"/>
                    </a:solidFill>
                    <a:latin typeface="Times New Roman" pitchFamily="18" charset="0"/>
                  </a:rPr>
                  <a:t>…</a:t>
                </a:r>
              </a:p>
            </p:txBody>
          </p:sp>
          <p:sp>
            <p:nvSpPr>
              <p:cNvPr id="16413" name="Text Box 17"/>
              <p:cNvSpPr txBox="1">
                <a:spLocks noChangeArrowheads="1"/>
              </p:cNvSpPr>
              <p:nvPr/>
            </p:nvSpPr>
            <p:spPr bwMode="auto">
              <a:xfrm>
                <a:off x="3724" y="2953"/>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400">
                    <a:solidFill>
                      <a:schemeClr val="folHlink"/>
                    </a:solidFill>
                    <a:latin typeface="Times New Roman" pitchFamily="18" charset="0"/>
                  </a:rPr>
                  <a:t>…</a:t>
                </a:r>
              </a:p>
            </p:txBody>
          </p:sp>
          <p:sp>
            <p:nvSpPr>
              <p:cNvPr id="16414" name="Rectangle 18"/>
              <p:cNvSpPr>
                <a:spLocks noChangeArrowheads="1"/>
              </p:cNvSpPr>
              <p:nvPr/>
            </p:nvSpPr>
            <p:spPr bwMode="auto">
              <a:xfrm>
                <a:off x="4171" y="2953"/>
                <a:ext cx="869" cy="349"/>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15" name="Freeform 19"/>
              <p:cNvSpPr>
                <a:spLocks/>
              </p:cNvSpPr>
              <p:nvPr/>
            </p:nvSpPr>
            <p:spPr bwMode="auto">
              <a:xfrm>
                <a:off x="3094" y="2665"/>
                <a:ext cx="142" cy="289"/>
              </a:xfrm>
              <a:custGeom>
                <a:avLst/>
                <a:gdLst>
                  <a:gd name="T0" fmla="*/ 73 w 142"/>
                  <a:gd name="T1" fmla="*/ 0 h 289"/>
                  <a:gd name="T2" fmla="*/ 142 w 142"/>
                  <a:gd name="T3" fmla="*/ 59 h 289"/>
                  <a:gd name="T4" fmla="*/ 107 w 142"/>
                  <a:gd name="T5" fmla="*/ 59 h 289"/>
                  <a:gd name="T6" fmla="*/ 107 w 142"/>
                  <a:gd name="T7" fmla="*/ 230 h 289"/>
                  <a:gd name="T8" fmla="*/ 142 w 142"/>
                  <a:gd name="T9" fmla="*/ 230 h 289"/>
                  <a:gd name="T10" fmla="*/ 73 w 142"/>
                  <a:gd name="T11" fmla="*/ 289 h 289"/>
                  <a:gd name="T12" fmla="*/ 0 w 142"/>
                  <a:gd name="T13" fmla="*/ 230 h 289"/>
                  <a:gd name="T14" fmla="*/ 34 w 142"/>
                  <a:gd name="T15" fmla="*/ 230 h 289"/>
                  <a:gd name="T16" fmla="*/ 34 w 142"/>
                  <a:gd name="T17" fmla="*/ 59 h 289"/>
                  <a:gd name="T18" fmla="*/ 0 w 142"/>
                  <a:gd name="T19" fmla="*/ 59 h 289"/>
                  <a:gd name="T20" fmla="*/ 73 w 142"/>
                  <a:gd name="T21" fmla="*/ 0 h 2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2"/>
                  <a:gd name="T34" fmla="*/ 0 h 289"/>
                  <a:gd name="T35" fmla="*/ 142 w 142"/>
                  <a:gd name="T36" fmla="*/ 289 h 28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2" h="289">
                    <a:moveTo>
                      <a:pt x="73" y="0"/>
                    </a:moveTo>
                    <a:lnTo>
                      <a:pt x="142" y="59"/>
                    </a:lnTo>
                    <a:lnTo>
                      <a:pt x="107" y="59"/>
                    </a:lnTo>
                    <a:lnTo>
                      <a:pt x="107" y="230"/>
                    </a:lnTo>
                    <a:lnTo>
                      <a:pt x="142" y="230"/>
                    </a:lnTo>
                    <a:lnTo>
                      <a:pt x="73" y="289"/>
                    </a:lnTo>
                    <a:lnTo>
                      <a:pt x="0" y="230"/>
                    </a:lnTo>
                    <a:lnTo>
                      <a:pt x="34" y="230"/>
                    </a:lnTo>
                    <a:lnTo>
                      <a:pt x="34" y="59"/>
                    </a:lnTo>
                    <a:lnTo>
                      <a:pt x="0" y="59"/>
                    </a:lnTo>
                    <a:lnTo>
                      <a:pt x="73" y="0"/>
                    </a:lnTo>
                    <a:close/>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16" name="Rectangle 20"/>
              <p:cNvSpPr>
                <a:spLocks noChangeArrowheads="1"/>
              </p:cNvSpPr>
              <p:nvPr/>
            </p:nvSpPr>
            <p:spPr bwMode="auto">
              <a:xfrm>
                <a:off x="2731" y="3613"/>
                <a:ext cx="869" cy="349"/>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17" name="Freeform 21"/>
              <p:cNvSpPr>
                <a:spLocks/>
              </p:cNvSpPr>
              <p:nvPr/>
            </p:nvSpPr>
            <p:spPr bwMode="auto">
              <a:xfrm>
                <a:off x="3094" y="3324"/>
                <a:ext cx="142" cy="289"/>
              </a:xfrm>
              <a:custGeom>
                <a:avLst/>
                <a:gdLst>
                  <a:gd name="T0" fmla="*/ 73 w 142"/>
                  <a:gd name="T1" fmla="*/ 0 h 289"/>
                  <a:gd name="T2" fmla="*/ 142 w 142"/>
                  <a:gd name="T3" fmla="*/ 59 h 289"/>
                  <a:gd name="T4" fmla="*/ 108 w 142"/>
                  <a:gd name="T5" fmla="*/ 59 h 289"/>
                  <a:gd name="T6" fmla="*/ 108 w 142"/>
                  <a:gd name="T7" fmla="*/ 230 h 289"/>
                  <a:gd name="T8" fmla="*/ 142 w 142"/>
                  <a:gd name="T9" fmla="*/ 230 h 289"/>
                  <a:gd name="T10" fmla="*/ 73 w 142"/>
                  <a:gd name="T11" fmla="*/ 289 h 289"/>
                  <a:gd name="T12" fmla="*/ 0 w 142"/>
                  <a:gd name="T13" fmla="*/ 230 h 289"/>
                  <a:gd name="T14" fmla="*/ 35 w 142"/>
                  <a:gd name="T15" fmla="*/ 230 h 289"/>
                  <a:gd name="T16" fmla="*/ 35 w 142"/>
                  <a:gd name="T17" fmla="*/ 59 h 289"/>
                  <a:gd name="T18" fmla="*/ 0 w 142"/>
                  <a:gd name="T19" fmla="*/ 59 h 289"/>
                  <a:gd name="T20" fmla="*/ 73 w 142"/>
                  <a:gd name="T21" fmla="*/ 0 h 2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2"/>
                  <a:gd name="T34" fmla="*/ 0 h 289"/>
                  <a:gd name="T35" fmla="*/ 142 w 142"/>
                  <a:gd name="T36" fmla="*/ 289 h 28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2" h="289">
                    <a:moveTo>
                      <a:pt x="73" y="0"/>
                    </a:moveTo>
                    <a:lnTo>
                      <a:pt x="142" y="59"/>
                    </a:lnTo>
                    <a:lnTo>
                      <a:pt x="108" y="59"/>
                    </a:lnTo>
                    <a:lnTo>
                      <a:pt x="108" y="230"/>
                    </a:lnTo>
                    <a:lnTo>
                      <a:pt x="142" y="230"/>
                    </a:lnTo>
                    <a:lnTo>
                      <a:pt x="73" y="289"/>
                    </a:lnTo>
                    <a:lnTo>
                      <a:pt x="0" y="230"/>
                    </a:lnTo>
                    <a:lnTo>
                      <a:pt x="35" y="230"/>
                    </a:lnTo>
                    <a:lnTo>
                      <a:pt x="35" y="59"/>
                    </a:lnTo>
                    <a:lnTo>
                      <a:pt x="0" y="59"/>
                    </a:lnTo>
                    <a:lnTo>
                      <a:pt x="73" y="0"/>
                    </a:lnTo>
                    <a:close/>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18" name="Text Box 22"/>
              <p:cNvSpPr txBox="1">
                <a:spLocks noChangeArrowheads="1"/>
              </p:cNvSpPr>
              <p:nvPr/>
            </p:nvSpPr>
            <p:spPr bwMode="auto">
              <a:xfrm>
                <a:off x="2731" y="3011"/>
                <a:ext cx="8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en-US" altLang="zh-CN" sz="2400">
                    <a:latin typeface="Times New Roman" pitchFamily="18" charset="0"/>
                  </a:rPr>
                  <a:t> I/O</a:t>
                </a:r>
                <a:r>
                  <a:rPr lang="zh-CN" altLang="en-US" sz="2400">
                    <a:latin typeface="Times New Roman" pitchFamily="18" charset="0"/>
                  </a:rPr>
                  <a:t>接口</a:t>
                </a:r>
              </a:p>
            </p:txBody>
          </p:sp>
          <p:sp>
            <p:nvSpPr>
              <p:cNvPr id="16419" name="Text Box 23"/>
              <p:cNvSpPr txBox="1">
                <a:spLocks noChangeArrowheads="1"/>
              </p:cNvSpPr>
              <p:nvPr/>
            </p:nvSpPr>
            <p:spPr bwMode="auto">
              <a:xfrm>
                <a:off x="2832" y="3622"/>
                <a:ext cx="75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400">
                    <a:latin typeface="Times New Roman" pitchFamily="18" charset="0"/>
                  </a:rPr>
                  <a:t> 设备</a:t>
                </a:r>
                <a:r>
                  <a:rPr lang="en-US" altLang="zh-CN" sz="2400">
                    <a:latin typeface="Times New Roman" pitchFamily="18" charset="0"/>
                  </a:rPr>
                  <a:t>0</a:t>
                </a:r>
                <a:r>
                  <a:rPr lang="en-US" altLang="zh-CN" sz="2800">
                    <a:latin typeface="Times New Roman" pitchFamily="18" charset="0"/>
                  </a:rPr>
                  <a:t>  </a:t>
                </a:r>
              </a:p>
            </p:txBody>
          </p:sp>
          <p:sp>
            <p:nvSpPr>
              <p:cNvPr id="16420" name="Rectangle 24"/>
              <p:cNvSpPr>
                <a:spLocks noChangeArrowheads="1"/>
              </p:cNvSpPr>
              <p:nvPr/>
            </p:nvSpPr>
            <p:spPr bwMode="auto">
              <a:xfrm>
                <a:off x="2731" y="2970"/>
                <a:ext cx="869" cy="349"/>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6400" name="Group 25"/>
            <p:cNvGrpSpPr>
              <a:grpSpLocks/>
            </p:cNvGrpSpPr>
            <p:nvPr/>
          </p:nvGrpSpPr>
          <p:grpSpPr bwMode="auto">
            <a:xfrm>
              <a:off x="427" y="1632"/>
              <a:ext cx="2021" cy="637"/>
              <a:chOff x="427" y="1632"/>
              <a:chExt cx="2021" cy="637"/>
            </a:xfrm>
          </p:grpSpPr>
          <p:sp>
            <p:nvSpPr>
              <p:cNvPr id="16401" name="Rectangle 26"/>
              <p:cNvSpPr>
                <a:spLocks noChangeArrowheads="1"/>
              </p:cNvSpPr>
              <p:nvPr/>
            </p:nvSpPr>
            <p:spPr bwMode="auto">
              <a:xfrm>
                <a:off x="672" y="1978"/>
                <a:ext cx="39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p>
                <a:r>
                  <a:rPr lang="en-US" altLang="zh-CN" sz="2400">
                    <a:latin typeface="Times New Roman" pitchFamily="18" charset="0"/>
                  </a:rPr>
                  <a:t>CPU</a:t>
                </a:r>
              </a:p>
            </p:txBody>
          </p:sp>
          <p:sp>
            <p:nvSpPr>
              <p:cNvPr id="16402" name="Freeform 27"/>
              <p:cNvSpPr>
                <a:spLocks/>
              </p:cNvSpPr>
              <p:nvPr/>
            </p:nvSpPr>
            <p:spPr bwMode="auto">
              <a:xfrm>
                <a:off x="791" y="1632"/>
                <a:ext cx="142" cy="289"/>
              </a:xfrm>
              <a:custGeom>
                <a:avLst/>
                <a:gdLst>
                  <a:gd name="T0" fmla="*/ 73 w 142"/>
                  <a:gd name="T1" fmla="*/ 0 h 289"/>
                  <a:gd name="T2" fmla="*/ 142 w 142"/>
                  <a:gd name="T3" fmla="*/ 55 h 289"/>
                  <a:gd name="T4" fmla="*/ 107 w 142"/>
                  <a:gd name="T5" fmla="*/ 55 h 289"/>
                  <a:gd name="T6" fmla="*/ 107 w 142"/>
                  <a:gd name="T7" fmla="*/ 230 h 289"/>
                  <a:gd name="T8" fmla="*/ 142 w 142"/>
                  <a:gd name="T9" fmla="*/ 230 h 289"/>
                  <a:gd name="T10" fmla="*/ 73 w 142"/>
                  <a:gd name="T11" fmla="*/ 289 h 289"/>
                  <a:gd name="T12" fmla="*/ 0 w 142"/>
                  <a:gd name="T13" fmla="*/ 230 h 289"/>
                  <a:gd name="T14" fmla="*/ 34 w 142"/>
                  <a:gd name="T15" fmla="*/ 230 h 289"/>
                  <a:gd name="T16" fmla="*/ 34 w 142"/>
                  <a:gd name="T17" fmla="*/ 55 h 289"/>
                  <a:gd name="T18" fmla="*/ 0 w 142"/>
                  <a:gd name="T19" fmla="*/ 55 h 289"/>
                  <a:gd name="T20" fmla="*/ 73 w 142"/>
                  <a:gd name="T21" fmla="*/ 0 h 2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2"/>
                  <a:gd name="T34" fmla="*/ 0 h 289"/>
                  <a:gd name="T35" fmla="*/ 142 w 142"/>
                  <a:gd name="T36" fmla="*/ 289 h 28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2" h="289">
                    <a:moveTo>
                      <a:pt x="73" y="0"/>
                    </a:moveTo>
                    <a:lnTo>
                      <a:pt x="142" y="55"/>
                    </a:lnTo>
                    <a:lnTo>
                      <a:pt x="107" y="55"/>
                    </a:lnTo>
                    <a:lnTo>
                      <a:pt x="107" y="230"/>
                    </a:lnTo>
                    <a:lnTo>
                      <a:pt x="142" y="230"/>
                    </a:lnTo>
                    <a:lnTo>
                      <a:pt x="73" y="289"/>
                    </a:lnTo>
                    <a:lnTo>
                      <a:pt x="0" y="230"/>
                    </a:lnTo>
                    <a:lnTo>
                      <a:pt x="34" y="230"/>
                    </a:lnTo>
                    <a:lnTo>
                      <a:pt x="34" y="55"/>
                    </a:lnTo>
                    <a:lnTo>
                      <a:pt x="0" y="55"/>
                    </a:lnTo>
                    <a:lnTo>
                      <a:pt x="73" y="0"/>
                    </a:lnTo>
                    <a:close/>
                  </a:path>
                </a:pathLst>
              </a:custGeom>
              <a:solidFill>
                <a:schemeClr val="bg1"/>
              </a:solidFill>
              <a:ln w="28575">
                <a:solidFill>
                  <a:srgbClr val="7030A0"/>
                </a:solidFill>
                <a:round/>
                <a:headEnd/>
                <a:tailEnd/>
              </a:ln>
            </p:spPr>
            <p:txBody>
              <a:bodyPr/>
              <a:lstStyle/>
              <a:p>
                <a:endParaRPr lang="zh-CN" altLang="en-US"/>
              </a:p>
            </p:txBody>
          </p:sp>
          <p:sp>
            <p:nvSpPr>
              <p:cNvPr id="16403" name="Rectangle 28"/>
              <p:cNvSpPr>
                <a:spLocks noChangeArrowheads="1"/>
              </p:cNvSpPr>
              <p:nvPr/>
            </p:nvSpPr>
            <p:spPr bwMode="auto">
              <a:xfrm>
                <a:off x="1822" y="1978"/>
                <a:ext cx="38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p>
                <a:r>
                  <a:rPr lang="zh-CN" altLang="en-US" sz="2400"/>
                  <a:t>主存</a:t>
                </a:r>
                <a:endParaRPr lang="zh-CN" altLang="en-US" sz="2400">
                  <a:latin typeface="Times New Roman" pitchFamily="18" charset="0"/>
                </a:endParaRPr>
              </a:p>
            </p:txBody>
          </p:sp>
          <p:sp>
            <p:nvSpPr>
              <p:cNvPr id="16404" name="Freeform 29"/>
              <p:cNvSpPr>
                <a:spLocks/>
              </p:cNvSpPr>
              <p:nvPr/>
            </p:nvSpPr>
            <p:spPr bwMode="auto">
              <a:xfrm>
                <a:off x="1941" y="1632"/>
                <a:ext cx="146" cy="289"/>
              </a:xfrm>
              <a:custGeom>
                <a:avLst/>
                <a:gdLst>
                  <a:gd name="T0" fmla="*/ 73 w 146"/>
                  <a:gd name="T1" fmla="*/ 0 h 289"/>
                  <a:gd name="T2" fmla="*/ 146 w 146"/>
                  <a:gd name="T3" fmla="*/ 55 h 289"/>
                  <a:gd name="T4" fmla="*/ 108 w 146"/>
                  <a:gd name="T5" fmla="*/ 55 h 289"/>
                  <a:gd name="T6" fmla="*/ 108 w 146"/>
                  <a:gd name="T7" fmla="*/ 230 h 289"/>
                  <a:gd name="T8" fmla="*/ 146 w 146"/>
                  <a:gd name="T9" fmla="*/ 230 h 289"/>
                  <a:gd name="T10" fmla="*/ 73 w 146"/>
                  <a:gd name="T11" fmla="*/ 289 h 289"/>
                  <a:gd name="T12" fmla="*/ 0 w 146"/>
                  <a:gd name="T13" fmla="*/ 230 h 289"/>
                  <a:gd name="T14" fmla="*/ 39 w 146"/>
                  <a:gd name="T15" fmla="*/ 230 h 289"/>
                  <a:gd name="T16" fmla="*/ 39 w 146"/>
                  <a:gd name="T17" fmla="*/ 55 h 289"/>
                  <a:gd name="T18" fmla="*/ 0 w 146"/>
                  <a:gd name="T19" fmla="*/ 55 h 289"/>
                  <a:gd name="T20" fmla="*/ 73 w 146"/>
                  <a:gd name="T21" fmla="*/ 0 h 2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6"/>
                  <a:gd name="T34" fmla="*/ 0 h 289"/>
                  <a:gd name="T35" fmla="*/ 146 w 146"/>
                  <a:gd name="T36" fmla="*/ 289 h 28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6" h="289">
                    <a:moveTo>
                      <a:pt x="73" y="0"/>
                    </a:moveTo>
                    <a:lnTo>
                      <a:pt x="146" y="55"/>
                    </a:lnTo>
                    <a:lnTo>
                      <a:pt x="108" y="55"/>
                    </a:lnTo>
                    <a:lnTo>
                      <a:pt x="108" y="230"/>
                    </a:lnTo>
                    <a:lnTo>
                      <a:pt x="146" y="230"/>
                    </a:lnTo>
                    <a:lnTo>
                      <a:pt x="73" y="289"/>
                    </a:lnTo>
                    <a:lnTo>
                      <a:pt x="0" y="230"/>
                    </a:lnTo>
                    <a:lnTo>
                      <a:pt x="39" y="230"/>
                    </a:lnTo>
                    <a:lnTo>
                      <a:pt x="39" y="55"/>
                    </a:lnTo>
                    <a:lnTo>
                      <a:pt x="0" y="55"/>
                    </a:lnTo>
                    <a:lnTo>
                      <a:pt x="73" y="0"/>
                    </a:lnTo>
                    <a:close/>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05" name="Rectangle 30"/>
              <p:cNvSpPr>
                <a:spLocks noChangeArrowheads="1"/>
              </p:cNvSpPr>
              <p:nvPr/>
            </p:nvSpPr>
            <p:spPr bwMode="auto">
              <a:xfrm>
                <a:off x="1579" y="1920"/>
                <a:ext cx="869" cy="349"/>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06" name="Rectangle 31"/>
              <p:cNvSpPr>
                <a:spLocks noChangeArrowheads="1"/>
              </p:cNvSpPr>
              <p:nvPr/>
            </p:nvSpPr>
            <p:spPr bwMode="auto">
              <a:xfrm>
                <a:off x="427" y="1920"/>
                <a:ext cx="869" cy="349"/>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6" name="Group 32"/>
          <p:cNvGrpSpPr>
            <a:grpSpLocks/>
          </p:cNvGrpSpPr>
          <p:nvPr/>
        </p:nvGrpSpPr>
        <p:grpSpPr bwMode="auto">
          <a:xfrm>
            <a:off x="533400" y="1962150"/>
            <a:ext cx="8610600" cy="2305050"/>
            <a:chOff x="336" y="1236"/>
            <a:chExt cx="5424" cy="1452"/>
          </a:xfrm>
        </p:grpSpPr>
        <p:sp>
          <p:nvSpPr>
            <p:cNvPr id="16394" name="Rectangle 33"/>
            <p:cNvSpPr>
              <a:spLocks noChangeArrowheads="1"/>
            </p:cNvSpPr>
            <p:nvPr/>
          </p:nvSpPr>
          <p:spPr bwMode="auto">
            <a:xfrm>
              <a:off x="2598" y="1236"/>
              <a:ext cx="153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2800">
                  <a:solidFill>
                    <a:schemeClr val="folHlink"/>
                  </a:solidFill>
                </a:rPr>
                <a:t>主存总线</a:t>
              </a:r>
              <a:endParaRPr lang="zh-CN" altLang="en-US" sz="2800">
                <a:solidFill>
                  <a:schemeClr val="folHlink"/>
                </a:solidFill>
                <a:latin typeface="Times New Roman" pitchFamily="18" charset="0"/>
              </a:endParaRPr>
            </a:p>
          </p:txBody>
        </p:sp>
        <p:sp>
          <p:nvSpPr>
            <p:cNvPr id="16395" name="Rectangle 34"/>
            <p:cNvSpPr>
              <a:spLocks noChangeArrowheads="1"/>
            </p:cNvSpPr>
            <p:nvPr/>
          </p:nvSpPr>
          <p:spPr bwMode="auto">
            <a:xfrm>
              <a:off x="4024" y="2395"/>
              <a:ext cx="67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396" name="Rectangle 35"/>
            <p:cNvSpPr>
              <a:spLocks noChangeArrowheads="1"/>
            </p:cNvSpPr>
            <p:nvPr/>
          </p:nvSpPr>
          <p:spPr bwMode="auto">
            <a:xfrm>
              <a:off x="3622" y="2304"/>
              <a:ext cx="127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800">
                  <a:solidFill>
                    <a:schemeClr val="folHlink"/>
                  </a:solidFill>
                  <a:latin typeface="Times New Roman" pitchFamily="18" charset="0"/>
                </a:rPr>
                <a:t>I/O</a:t>
              </a:r>
              <a:r>
                <a:rPr lang="zh-CN" altLang="en-US" sz="2800">
                  <a:solidFill>
                    <a:schemeClr val="folHlink"/>
                  </a:solidFill>
                  <a:latin typeface="Times New Roman" pitchFamily="18" charset="0"/>
                </a:rPr>
                <a:t>总线</a:t>
              </a:r>
            </a:p>
          </p:txBody>
        </p:sp>
        <p:sp>
          <p:nvSpPr>
            <p:cNvPr id="16397" name="AutoShape 36"/>
            <p:cNvSpPr>
              <a:spLocks noChangeArrowheads="1"/>
            </p:cNvSpPr>
            <p:nvPr/>
          </p:nvSpPr>
          <p:spPr bwMode="auto">
            <a:xfrm>
              <a:off x="336" y="1500"/>
              <a:ext cx="5424" cy="156"/>
            </a:xfrm>
            <a:prstGeom prst="leftRightArrow">
              <a:avLst>
                <a:gd name="adj1" fmla="val 45833"/>
                <a:gd name="adj2" fmla="val 192358"/>
              </a:avLst>
            </a:prstGeom>
            <a:solidFill>
              <a:schemeClr val="folHlink"/>
            </a:solidFill>
            <a:ln w="9525">
              <a:solidFill>
                <a:schemeClr val="folHlink"/>
              </a:solidFill>
              <a:miter lim="800000"/>
              <a:headEnd/>
              <a:tailEnd/>
            </a:ln>
          </p:spPr>
          <p:txBody>
            <a:bodyPr wrap="none" anchor="ctr"/>
            <a:lstStyle/>
            <a:p>
              <a:endParaRPr lang="zh-CN" altLang="en-US"/>
            </a:p>
          </p:txBody>
        </p:sp>
        <p:sp>
          <p:nvSpPr>
            <p:cNvPr id="16398" name="AutoShape 37"/>
            <p:cNvSpPr>
              <a:spLocks noChangeArrowheads="1"/>
            </p:cNvSpPr>
            <p:nvPr/>
          </p:nvSpPr>
          <p:spPr bwMode="auto">
            <a:xfrm>
              <a:off x="2448" y="2532"/>
              <a:ext cx="3120" cy="156"/>
            </a:xfrm>
            <a:prstGeom prst="leftRightArrow">
              <a:avLst>
                <a:gd name="adj1" fmla="val 50000"/>
                <a:gd name="adj2" fmla="val 181389"/>
              </a:avLst>
            </a:prstGeom>
            <a:solidFill>
              <a:schemeClr val="folHlink"/>
            </a:solidFill>
            <a:ln w="9525">
              <a:solidFill>
                <a:schemeClr val="folHlink"/>
              </a:solidFill>
              <a:miter lim="800000"/>
              <a:headEnd/>
              <a:tailEnd/>
            </a:ln>
          </p:spPr>
          <p:txBody>
            <a:bodyPr wrap="none" anchor="ctr"/>
            <a:lstStyle/>
            <a:p>
              <a:endParaRPr lang="zh-CN" altLang="en-US"/>
            </a:p>
          </p:txBody>
        </p:sp>
      </p:grpSp>
      <p:sp>
        <p:nvSpPr>
          <p:cNvPr id="16391" name="Text Box 38"/>
          <p:cNvSpPr txBox="1">
            <a:spLocks noChangeArrowheads="1"/>
          </p:cNvSpPr>
          <p:nvPr/>
        </p:nvSpPr>
        <p:spPr bwMode="auto">
          <a:xfrm>
            <a:off x="517525" y="396875"/>
            <a:ext cx="3384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600">
                <a:latin typeface="Times New Roman" pitchFamily="18" charset="0"/>
              </a:rPr>
              <a:t>二、多总线结构</a:t>
            </a:r>
          </a:p>
        </p:txBody>
      </p:sp>
      <p:sp>
        <p:nvSpPr>
          <p:cNvPr id="170023" name="Rectangle 39"/>
          <p:cNvSpPr>
            <a:spLocks noChangeArrowheads="1"/>
          </p:cNvSpPr>
          <p:nvPr/>
        </p:nvSpPr>
        <p:spPr bwMode="auto">
          <a:xfrm>
            <a:off x="7696200" y="152400"/>
            <a:ext cx="1143000" cy="838200"/>
          </a:xfrm>
          <a:prstGeom prst="rect">
            <a:avLst/>
          </a:prstGeom>
          <a:noFill/>
          <a:ln w="9525">
            <a:noFill/>
            <a:miter lim="800000"/>
            <a:headEnd/>
            <a:tailEnd/>
          </a:ln>
          <a:effectLst/>
        </p:spPr>
        <p:txBody>
          <a:bodyPr lIns="92075" tIns="46038" rIns="92075" bIns="46038" anchor="ctr"/>
          <a:lstStyle/>
          <a:p>
            <a:pPr algn="ctr">
              <a:defRPr/>
            </a:pPr>
            <a:r>
              <a:rPr lang="zh-CN" altLang="en-US" sz="4400">
                <a:solidFill>
                  <a:schemeClr val="tx2"/>
                </a:solidFill>
                <a:effectLst>
                  <a:outerShdw blurRad="38100" dist="38100" dir="2700000" algn="tl">
                    <a:srgbClr val="000000"/>
                  </a:outerShdw>
                </a:effectLst>
                <a:latin typeface="Arial" charset="0"/>
              </a:rPr>
              <a:t>3.4</a:t>
            </a:r>
          </a:p>
        </p:txBody>
      </p:sp>
      <p:sp>
        <p:nvSpPr>
          <p:cNvPr id="16393" name="AutoShape 41">
            <a:hlinkClick r:id="rId2" action="ppaction://hlinksldjump"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45027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9986"/>
                                        </p:tgtEl>
                                        <p:attrNameLst>
                                          <p:attrName>style.visibility</p:attrName>
                                        </p:attrNameLst>
                                      </p:cBhvr>
                                      <p:to>
                                        <p:strVal val="visible"/>
                                      </p:to>
                                    </p:set>
                                    <p:animEffect transition="in" filter="blinds(horizontal)">
                                      <p:cBhvr>
                                        <p:cTn id="7" dur="500"/>
                                        <p:tgtEl>
                                          <p:spTgt spid="1699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Vertic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outVertic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arn(out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169987"/>
                                        </p:tgtEl>
                                        <p:attrNameLst>
                                          <p:attrName>style.visibility</p:attrName>
                                        </p:attrNameLst>
                                      </p:cBhvr>
                                      <p:to>
                                        <p:strVal val="visible"/>
                                      </p:to>
                                    </p:set>
                                    <p:animEffect transition="in" filter="strips(downLeft)">
                                      <p:cBhvr>
                                        <p:cTn id="27" dur="500"/>
                                        <p:tgtEl>
                                          <p:spTgt spid="169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6" grpId="0" autoUpdateAnimBg="0"/>
      <p:bldP spid="169987"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457200" y="5334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chemeClr val="accent2"/>
              </a:buClr>
              <a:buSzPct val="80000"/>
              <a:buFont typeface="Wingdings" pitchFamily="2" charset="2"/>
              <a:buNone/>
            </a:pPr>
            <a:r>
              <a:rPr lang="zh-CN" altLang="en-US" sz="3600">
                <a:latin typeface="Times New Roman" pitchFamily="18" charset="0"/>
              </a:rPr>
              <a:t>2. 三总线结构</a:t>
            </a:r>
          </a:p>
        </p:txBody>
      </p:sp>
      <p:grpSp>
        <p:nvGrpSpPr>
          <p:cNvPr id="2" name="Group 47"/>
          <p:cNvGrpSpPr>
            <a:grpSpLocks/>
          </p:cNvGrpSpPr>
          <p:nvPr/>
        </p:nvGrpSpPr>
        <p:grpSpPr bwMode="auto">
          <a:xfrm>
            <a:off x="133350" y="2209800"/>
            <a:ext cx="8848725" cy="2514600"/>
            <a:chOff x="84" y="1392"/>
            <a:chExt cx="5574" cy="1584"/>
          </a:xfrm>
        </p:grpSpPr>
        <p:grpSp>
          <p:nvGrpSpPr>
            <p:cNvPr id="17442" name="Group 4"/>
            <p:cNvGrpSpPr>
              <a:grpSpLocks/>
            </p:cNvGrpSpPr>
            <p:nvPr/>
          </p:nvGrpSpPr>
          <p:grpSpPr bwMode="auto">
            <a:xfrm>
              <a:off x="84" y="1922"/>
              <a:ext cx="1020" cy="343"/>
              <a:chOff x="84" y="1968"/>
              <a:chExt cx="1020" cy="343"/>
            </a:xfrm>
          </p:grpSpPr>
          <p:sp>
            <p:nvSpPr>
              <p:cNvPr id="17449" name="Rectangle 5"/>
              <p:cNvSpPr>
                <a:spLocks noChangeArrowheads="1"/>
              </p:cNvSpPr>
              <p:nvPr/>
            </p:nvSpPr>
            <p:spPr bwMode="auto">
              <a:xfrm>
                <a:off x="84" y="2002"/>
                <a:ext cx="8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600">
                    <a:solidFill>
                      <a:schemeClr val="folHlink"/>
                    </a:solidFill>
                  </a:rPr>
                  <a:t>主存总线</a:t>
                </a:r>
                <a:endParaRPr lang="zh-CN" altLang="en-US" sz="2600">
                  <a:solidFill>
                    <a:schemeClr val="folHlink"/>
                  </a:solidFill>
                  <a:latin typeface="Times New Roman" pitchFamily="18" charset="0"/>
                </a:endParaRPr>
              </a:p>
            </p:txBody>
          </p:sp>
          <p:sp>
            <p:nvSpPr>
              <p:cNvPr id="17450" name="Freeform 6"/>
              <p:cNvSpPr>
                <a:spLocks/>
              </p:cNvSpPr>
              <p:nvPr/>
            </p:nvSpPr>
            <p:spPr bwMode="auto">
              <a:xfrm>
                <a:off x="949" y="1968"/>
                <a:ext cx="155" cy="343"/>
              </a:xfrm>
              <a:custGeom>
                <a:avLst/>
                <a:gdLst>
                  <a:gd name="T0" fmla="*/ 3551 w 124"/>
                  <a:gd name="T1" fmla="*/ 0 h 362"/>
                  <a:gd name="T2" fmla="*/ 6923 w 124"/>
                  <a:gd name="T3" fmla="*/ 26 h 362"/>
                  <a:gd name="T4" fmla="*/ 5250 w 124"/>
                  <a:gd name="T5" fmla="*/ 26 h 362"/>
                  <a:gd name="T6" fmla="*/ 5250 w 124"/>
                  <a:gd name="T7" fmla="*/ 111 h 362"/>
                  <a:gd name="T8" fmla="*/ 6923 w 124"/>
                  <a:gd name="T9" fmla="*/ 111 h 362"/>
                  <a:gd name="T10" fmla="*/ 3551 w 124"/>
                  <a:gd name="T11" fmla="*/ 137 h 362"/>
                  <a:gd name="T12" fmla="*/ 0 w 124"/>
                  <a:gd name="T13" fmla="*/ 111 h 362"/>
                  <a:gd name="T14" fmla="*/ 1720 w 124"/>
                  <a:gd name="T15" fmla="*/ 111 h 362"/>
                  <a:gd name="T16" fmla="*/ 1720 w 124"/>
                  <a:gd name="T17" fmla="*/ 26 h 362"/>
                  <a:gd name="T18" fmla="*/ 0 w 124"/>
                  <a:gd name="T19" fmla="*/ 26 h 362"/>
                  <a:gd name="T20" fmla="*/ 3551 w 124"/>
                  <a:gd name="T21" fmla="*/ 0 h 3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4"/>
                  <a:gd name="T34" fmla="*/ 0 h 362"/>
                  <a:gd name="T35" fmla="*/ 124 w 124"/>
                  <a:gd name="T36" fmla="*/ 362 h 3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4" h="362">
                    <a:moveTo>
                      <a:pt x="64" y="0"/>
                    </a:moveTo>
                    <a:lnTo>
                      <a:pt x="124" y="71"/>
                    </a:lnTo>
                    <a:lnTo>
                      <a:pt x="94" y="71"/>
                    </a:lnTo>
                    <a:lnTo>
                      <a:pt x="94" y="291"/>
                    </a:lnTo>
                    <a:lnTo>
                      <a:pt x="124" y="291"/>
                    </a:lnTo>
                    <a:lnTo>
                      <a:pt x="64" y="362"/>
                    </a:lnTo>
                    <a:lnTo>
                      <a:pt x="0" y="291"/>
                    </a:lnTo>
                    <a:lnTo>
                      <a:pt x="30" y="291"/>
                    </a:lnTo>
                    <a:lnTo>
                      <a:pt x="30" y="71"/>
                    </a:lnTo>
                    <a:lnTo>
                      <a:pt x="0" y="71"/>
                    </a:lnTo>
                    <a:lnTo>
                      <a:pt x="64" y="0"/>
                    </a:lnTo>
                    <a:close/>
                  </a:path>
                </a:pathLst>
              </a:custGeom>
              <a:solidFill>
                <a:schemeClr val="folHlink"/>
              </a:solidFill>
              <a:ln>
                <a:noFill/>
              </a:ln>
              <a:extLst>
                <a:ext uri="{91240B29-F687-4F45-9708-019B960494DF}">
                  <a14:hiddenLine xmlns:a14="http://schemas.microsoft.com/office/drawing/2010/main" w="17463">
                    <a:solidFill>
                      <a:srgbClr val="000000"/>
                    </a:solidFill>
                    <a:round/>
                    <a:headEnd/>
                    <a:tailEnd/>
                  </a14:hiddenLine>
                </a:ext>
              </a:extLst>
            </p:spPr>
            <p:txBody>
              <a:bodyPr/>
              <a:lstStyle/>
              <a:p>
                <a:endParaRPr lang="zh-CN" altLang="en-US"/>
              </a:p>
            </p:txBody>
          </p:sp>
        </p:grpSp>
        <p:grpSp>
          <p:nvGrpSpPr>
            <p:cNvPr id="17443" name="Group 46"/>
            <p:cNvGrpSpPr>
              <a:grpSpLocks/>
            </p:cNvGrpSpPr>
            <p:nvPr/>
          </p:nvGrpSpPr>
          <p:grpSpPr bwMode="auto">
            <a:xfrm>
              <a:off x="1292" y="2426"/>
              <a:ext cx="914" cy="550"/>
              <a:chOff x="1292" y="2426"/>
              <a:chExt cx="914" cy="550"/>
            </a:xfrm>
          </p:grpSpPr>
          <p:sp>
            <p:nvSpPr>
              <p:cNvPr id="17447" name="Freeform 8"/>
              <p:cNvSpPr>
                <a:spLocks/>
              </p:cNvSpPr>
              <p:nvPr/>
            </p:nvSpPr>
            <p:spPr bwMode="auto">
              <a:xfrm>
                <a:off x="1466" y="2426"/>
                <a:ext cx="447" cy="125"/>
              </a:xfrm>
              <a:custGeom>
                <a:avLst/>
                <a:gdLst>
                  <a:gd name="T0" fmla="*/ 0 w 424"/>
                  <a:gd name="T1" fmla="*/ 1 h 184"/>
                  <a:gd name="T2" fmla="*/ 221 w 424"/>
                  <a:gd name="T3" fmla="*/ 1 h 184"/>
                  <a:gd name="T4" fmla="*/ 221 w 424"/>
                  <a:gd name="T5" fmla="*/ 1 h 184"/>
                  <a:gd name="T6" fmla="*/ 870 w 424"/>
                  <a:gd name="T7" fmla="*/ 1 h 184"/>
                  <a:gd name="T8" fmla="*/ 870 w 424"/>
                  <a:gd name="T9" fmla="*/ 1 h 184"/>
                  <a:gd name="T10" fmla="*/ 1097 w 424"/>
                  <a:gd name="T11" fmla="*/ 1 h 184"/>
                  <a:gd name="T12" fmla="*/ 870 w 424"/>
                  <a:gd name="T13" fmla="*/ 0 h 184"/>
                  <a:gd name="T14" fmla="*/ 870 w 424"/>
                  <a:gd name="T15" fmla="*/ 1 h 184"/>
                  <a:gd name="T16" fmla="*/ 221 w 424"/>
                  <a:gd name="T17" fmla="*/ 1 h 184"/>
                  <a:gd name="T18" fmla="*/ 221 w 424"/>
                  <a:gd name="T19" fmla="*/ 0 h 184"/>
                  <a:gd name="T20" fmla="*/ 0 w 424"/>
                  <a:gd name="T21" fmla="*/ 1 h 1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24"/>
                  <a:gd name="T34" fmla="*/ 0 h 184"/>
                  <a:gd name="T35" fmla="*/ 424 w 424"/>
                  <a:gd name="T36" fmla="*/ 184 h 1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24" h="184">
                    <a:moveTo>
                      <a:pt x="0" y="92"/>
                    </a:moveTo>
                    <a:lnTo>
                      <a:pt x="86" y="184"/>
                    </a:lnTo>
                    <a:lnTo>
                      <a:pt x="86" y="138"/>
                    </a:lnTo>
                    <a:lnTo>
                      <a:pt x="338" y="138"/>
                    </a:lnTo>
                    <a:lnTo>
                      <a:pt x="338" y="184"/>
                    </a:lnTo>
                    <a:lnTo>
                      <a:pt x="424" y="92"/>
                    </a:lnTo>
                    <a:lnTo>
                      <a:pt x="338" y="0"/>
                    </a:lnTo>
                    <a:lnTo>
                      <a:pt x="338" y="46"/>
                    </a:lnTo>
                    <a:lnTo>
                      <a:pt x="86" y="46"/>
                    </a:lnTo>
                    <a:lnTo>
                      <a:pt x="86" y="0"/>
                    </a:lnTo>
                    <a:lnTo>
                      <a:pt x="0" y="92"/>
                    </a:lnTo>
                    <a:close/>
                  </a:path>
                </a:pathLst>
              </a:custGeom>
              <a:solidFill>
                <a:schemeClr val="folHlink"/>
              </a:solidFill>
              <a:ln>
                <a:noFill/>
              </a:ln>
              <a:extLst>
                <a:ext uri="{91240B29-F687-4F45-9708-019B960494DF}">
                  <a14:hiddenLine xmlns:a14="http://schemas.microsoft.com/office/drawing/2010/main" w="17463">
                    <a:solidFill>
                      <a:srgbClr val="000000"/>
                    </a:solidFill>
                    <a:round/>
                    <a:headEnd/>
                    <a:tailEnd/>
                  </a14:hiddenLine>
                </a:ext>
              </a:extLst>
            </p:spPr>
            <p:txBody>
              <a:bodyPr/>
              <a:lstStyle/>
              <a:p>
                <a:endParaRPr lang="zh-CN" altLang="en-US"/>
              </a:p>
            </p:txBody>
          </p:sp>
          <p:sp>
            <p:nvSpPr>
              <p:cNvPr id="17448" name="Rectangle 9"/>
              <p:cNvSpPr>
                <a:spLocks noChangeArrowheads="1"/>
              </p:cNvSpPr>
              <p:nvPr/>
            </p:nvSpPr>
            <p:spPr bwMode="auto">
              <a:xfrm>
                <a:off x="1292" y="2726"/>
                <a:ext cx="9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a:solidFill>
                      <a:schemeClr val="folHlink"/>
                    </a:solidFill>
                    <a:latin typeface="Times New Roman" pitchFamily="18" charset="0"/>
                  </a:rPr>
                  <a:t>DMA</a:t>
                </a:r>
                <a:r>
                  <a:rPr lang="zh-CN" altLang="en-US" sz="2600">
                    <a:solidFill>
                      <a:schemeClr val="folHlink"/>
                    </a:solidFill>
                  </a:rPr>
                  <a:t>总线</a:t>
                </a:r>
                <a:endParaRPr lang="zh-CN" altLang="en-US" sz="2600">
                  <a:solidFill>
                    <a:schemeClr val="folHlink"/>
                  </a:solidFill>
                  <a:latin typeface="Times New Roman" pitchFamily="18" charset="0"/>
                </a:endParaRPr>
              </a:p>
            </p:txBody>
          </p:sp>
        </p:grpSp>
        <p:grpSp>
          <p:nvGrpSpPr>
            <p:cNvPr id="17444" name="Group 10"/>
            <p:cNvGrpSpPr>
              <a:grpSpLocks/>
            </p:cNvGrpSpPr>
            <p:nvPr/>
          </p:nvGrpSpPr>
          <p:grpSpPr bwMode="auto">
            <a:xfrm>
              <a:off x="1464" y="1392"/>
              <a:ext cx="4194" cy="406"/>
              <a:chOff x="1464" y="1438"/>
              <a:chExt cx="4194" cy="406"/>
            </a:xfrm>
          </p:grpSpPr>
          <p:sp>
            <p:nvSpPr>
              <p:cNvPr id="17445" name="Text Box 11"/>
              <p:cNvSpPr txBox="1">
                <a:spLocks noChangeArrowheads="1"/>
              </p:cNvSpPr>
              <p:nvPr/>
            </p:nvSpPr>
            <p:spPr bwMode="auto">
              <a:xfrm>
                <a:off x="3143" y="1438"/>
                <a:ext cx="83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en-US" altLang="zh-CN" sz="2600">
                    <a:solidFill>
                      <a:schemeClr val="folHlink"/>
                    </a:solidFill>
                    <a:latin typeface="Times New Roman" pitchFamily="18" charset="0"/>
                  </a:rPr>
                  <a:t>I/O</a:t>
                </a:r>
                <a:r>
                  <a:rPr lang="zh-CN" altLang="en-US" sz="2600">
                    <a:solidFill>
                      <a:schemeClr val="folHlink"/>
                    </a:solidFill>
                    <a:latin typeface="Times New Roman" pitchFamily="18" charset="0"/>
                  </a:rPr>
                  <a:t>总线</a:t>
                </a:r>
              </a:p>
            </p:txBody>
          </p:sp>
          <p:sp>
            <p:nvSpPr>
              <p:cNvPr id="17446" name="AutoShape 12"/>
              <p:cNvSpPr>
                <a:spLocks noChangeArrowheads="1"/>
              </p:cNvSpPr>
              <p:nvPr/>
            </p:nvSpPr>
            <p:spPr bwMode="auto">
              <a:xfrm>
                <a:off x="1464" y="1688"/>
                <a:ext cx="4194" cy="156"/>
              </a:xfrm>
              <a:prstGeom prst="leftRightArrow">
                <a:avLst>
                  <a:gd name="adj1" fmla="val 50000"/>
                  <a:gd name="adj2" fmla="val 144256"/>
                </a:avLst>
              </a:prstGeom>
              <a:solidFill>
                <a:schemeClr val="folHlink"/>
              </a:solidFill>
              <a:ln w="9525">
                <a:solidFill>
                  <a:schemeClr val="folHlink"/>
                </a:solidFill>
                <a:miter lim="800000"/>
                <a:headEnd/>
                <a:tailEnd/>
              </a:ln>
            </p:spPr>
            <p:txBody>
              <a:bodyPr wrap="none" anchor="ctr"/>
              <a:lstStyle/>
              <a:p>
                <a:endParaRPr lang="zh-CN" altLang="en-US"/>
              </a:p>
            </p:txBody>
          </p:sp>
        </p:grpSp>
      </p:grpSp>
      <p:grpSp>
        <p:nvGrpSpPr>
          <p:cNvPr id="6" name="Group 13"/>
          <p:cNvGrpSpPr>
            <a:grpSpLocks/>
          </p:cNvGrpSpPr>
          <p:nvPr/>
        </p:nvGrpSpPr>
        <p:grpSpPr bwMode="auto">
          <a:xfrm>
            <a:off x="914400" y="2390775"/>
            <a:ext cx="7848600" cy="3379788"/>
            <a:chOff x="576" y="1552"/>
            <a:chExt cx="4944" cy="2129"/>
          </a:xfrm>
        </p:grpSpPr>
        <p:grpSp>
          <p:nvGrpSpPr>
            <p:cNvPr id="17415" name="Group 14"/>
            <p:cNvGrpSpPr>
              <a:grpSpLocks/>
            </p:cNvGrpSpPr>
            <p:nvPr/>
          </p:nvGrpSpPr>
          <p:grpSpPr bwMode="auto">
            <a:xfrm>
              <a:off x="576" y="1552"/>
              <a:ext cx="1008" cy="1197"/>
              <a:chOff x="576" y="1552"/>
              <a:chExt cx="1008" cy="1197"/>
            </a:xfrm>
          </p:grpSpPr>
          <p:sp>
            <p:nvSpPr>
              <p:cNvPr id="17438" name="Rectangle 15"/>
              <p:cNvSpPr>
                <a:spLocks noChangeArrowheads="1"/>
              </p:cNvSpPr>
              <p:nvPr/>
            </p:nvSpPr>
            <p:spPr bwMode="auto">
              <a:xfrm>
                <a:off x="576" y="1552"/>
                <a:ext cx="889" cy="428"/>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9" name="Rectangle 16"/>
              <p:cNvSpPr>
                <a:spLocks noChangeArrowheads="1"/>
              </p:cNvSpPr>
              <p:nvPr/>
            </p:nvSpPr>
            <p:spPr bwMode="auto">
              <a:xfrm>
                <a:off x="805" y="1642"/>
                <a:ext cx="63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p>
                <a:r>
                  <a:rPr lang="en-US" altLang="zh-CN" sz="2400">
                    <a:latin typeface="Times New Roman" pitchFamily="18" charset="0"/>
                  </a:rPr>
                  <a:t> CPU</a:t>
                </a:r>
              </a:p>
            </p:txBody>
          </p:sp>
          <p:sp>
            <p:nvSpPr>
              <p:cNvPr id="17440" name="Rectangle 17"/>
              <p:cNvSpPr>
                <a:spLocks noChangeArrowheads="1"/>
              </p:cNvSpPr>
              <p:nvPr/>
            </p:nvSpPr>
            <p:spPr bwMode="auto">
              <a:xfrm>
                <a:off x="576" y="2320"/>
                <a:ext cx="889" cy="429"/>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1" name="Rectangle 18"/>
              <p:cNvSpPr>
                <a:spLocks noChangeArrowheads="1"/>
              </p:cNvSpPr>
              <p:nvPr/>
            </p:nvSpPr>
            <p:spPr bwMode="auto">
              <a:xfrm>
                <a:off x="701" y="2368"/>
                <a:ext cx="88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p>
                <a:r>
                  <a:rPr lang="zh-CN" altLang="en-US" sz="2800"/>
                  <a:t> </a:t>
                </a:r>
                <a:r>
                  <a:rPr lang="zh-CN" altLang="en-US" sz="2400"/>
                  <a:t>主存</a:t>
                </a:r>
                <a:endParaRPr lang="zh-CN" altLang="en-US" sz="2400">
                  <a:latin typeface="Times New Roman" pitchFamily="18" charset="0"/>
                </a:endParaRPr>
              </a:p>
            </p:txBody>
          </p:sp>
        </p:grpSp>
        <p:grpSp>
          <p:nvGrpSpPr>
            <p:cNvPr id="17416" name="Group 19"/>
            <p:cNvGrpSpPr>
              <a:grpSpLocks/>
            </p:cNvGrpSpPr>
            <p:nvPr/>
          </p:nvGrpSpPr>
          <p:grpSpPr bwMode="auto">
            <a:xfrm>
              <a:off x="1918" y="1824"/>
              <a:ext cx="3602" cy="1857"/>
              <a:chOff x="1918" y="1824"/>
              <a:chExt cx="3602" cy="1857"/>
            </a:xfrm>
          </p:grpSpPr>
          <p:sp>
            <p:nvSpPr>
              <p:cNvPr id="17417" name="Rectangle 20"/>
              <p:cNvSpPr>
                <a:spLocks noChangeArrowheads="1"/>
              </p:cNvSpPr>
              <p:nvPr/>
            </p:nvSpPr>
            <p:spPr bwMode="auto">
              <a:xfrm>
                <a:off x="3160" y="3252"/>
                <a:ext cx="890" cy="429"/>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18" name="Rectangle 21"/>
              <p:cNvSpPr>
                <a:spLocks noChangeArrowheads="1"/>
              </p:cNvSpPr>
              <p:nvPr/>
            </p:nvSpPr>
            <p:spPr bwMode="auto">
              <a:xfrm>
                <a:off x="3358" y="3360"/>
                <a:ext cx="6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p>
                <a:r>
                  <a:rPr lang="zh-CN" altLang="en-US" sz="2400"/>
                  <a:t>设备</a:t>
                </a:r>
                <a:r>
                  <a:rPr lang="zh-CN" altLang="en-US" sz="2400">
                    <a:latin typeface="Times New Roman" pitchFamily="18" charset="0"/>
                  </a:rPr>
                  <a:t>1</a:t>
                </a:r>
              </a:p>
            </p:txBody>
          </p:sp>
          <p:sp>
            <p:nvSpPr>
              <p:cNvPr id="17419" name="Freeform 22"/>
              <p:cNvSpPr>
                <a:spLocks/>
              </p:cNvSpPr>
              <p:nvPr/>
            </p:nvSpPr>
            <p:spPr bwMode="auto">
              <a:xfrm>
                <a:off x="3542" y="2753"/>
                <a:ext cx="125" cy="481"/>
              </a:xfrm>
              <a:custGeom>
                <a:avLst/>
                <a:gdLst>
                  <a:gd name="T0" fmla="*/ 81 w 123"/>
                  <a:gd name="T1" fmla="*/ 0 h 485"/>
                  <a:gd name="T2" fmla="*/ 161 w 123"/>
                  <a:gd name="T3" fmla="*/ 79 h 485"/>
                  <a:gd name="T4" fmla="*/ 129 w 123"/>
                  <a:gd name="T5" fmla="*/ 79 h 485"/>
                  <a:gd name="T6" fmla="*/ 129 w 123"/>
                  <a:gd name="T7" fmla="*/ 334 h 485"/>
                  <a:gd name="T8" fmla="*/ 161 w 123"/>
                  <a:gd name="T9" fmla="*/ 334 h 485"/>
                  <a:gd name="T10" fmla="*/ 81 w 123"/>
                  <a:gd name="T11" fmla="*/ 415 h 485"/>
                  <a:gd name="T12" fmla="*/ 0 w 123"/>
                  <a:gd name="T13" fmla="*/ 334 h 485"/>
                  <a:gd name="T14" fmla="*/ 30 w 123"/>
                  <a:gd name="T15" fmla="*/ 334 h 485"/>
                  <a:gd name="T16" fmla="*/ 30 w 123"/>
                  <a:gd name="T17" fmla="*/ 79 h 485"/>
                  <a:gd name="T18" fmla="*/ 0 w 123"/>
                  <a:gd name="T19" fmla="*/ 79 h 485"/>
                  <a:gd name="T20" fmla="*/ 81 w 123"/>
                  <a:gd name="T21" fmla="*/ 0 h 48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485"/>
                  <a:gd name="T35" fmla="*/ 123 w 123"/>
                  <a:gd name="T36" fmla="*/ 485 h 48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485">
                    <a:moveTo>
                      <a:pt x="63" y="0"/>
                    </a:moveTo>
                    <a:lnTo>
                      <a:pt x="123" y="97"/>
                    </a:lnTo>
                    <a:lnTo>
                      <a:pt x="93" y="97"/>
                    </a:lnTo>
                    <a:lnTo>
                      <a:pt x="93" y="388"/>
                    </a:lnTo>
                    <a:lnTo>
                      <a:pt x="123" y="388"/>
                    </a:lnTo>
                    <a:lnTo>
                      <a:pt x="63" y="485"/>
                    </a:lnTo>
                    <a:lnTo>
                      <a:pt x="0" y="388"/>
                    </a:lnTo>
                    <a:lnTo>
                      <a:pt x="30" y="388"/>
                    </a:lnTo>
                    <a:lnTo>
                      <a:pt x="30" y="97"/>
                    </a:lnTo>
                    <a:lnTo>
                      <a:pt x="0" y="97"/>
                    </a:lnTo>
                    <a:lnTo>
                      <a:pt x="63" y="0"/>
                    </a:lnTo>
                    <a:close/>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7420" name="Group 23"/>
              <p:cNvGrpSpPr>
                <a:grpSpLocks/>
              </p:cNvGrpSpPr>
              <p:nvPr/>
            </p:nvGrpSpPr>
            <p:grpSpPr bwMode="auto">
              <a:xfrm>
                <a:off x="4556" y="2753"/>
                <a:ext cx="916" cy="928"/>
                <a:chOff x="4556" y="2753"/>
                <a:chExt cx="916" cy="928"/>
              </a:xfrm>
            </p:grpSpPr>
            <p:sp>
              <p:nvSpPr>
                <p:cNvPr id="17435" name="Rectangle 24"/>
                <p:cNvSpPr>
                  <a:spLocks noChangeArrowheads="1"/>
                </p:cNvSpPr>
                <p:nvPr/>
              </p:nvSpPr>
              <p:spPr bwMode="auto">
                <a:xfrm>
                  <a:off x="4556" y="3252"/>
                  <a:ext cx="890" cy="429"/>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6" name="Rectangle 25"/>
                <p:cNvSpPr>
                  <a:spLocks noChangeArrowheads="1"/>
                </p:cNvSpPr>
                <p:nvPr/>
              </p:nvSpPr>
              <p:spPr bwMode="auto">
                <a:xfrm>
                  <a:off x="4739" y="3360"/>
                  <a:ext cx="73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p>
                  <a:r>
                    <a:rPr lang="zh-CN" altLang="en-US" sz="2400"/>
                    <a:t>设备</a:t>
                  </a:r>
                  <a:r>
                    <a:rPr lang="en-US" altLang="zh-CN" sz="2400" i="1">
                      <a:latin typeface="Times New Roman" pitchFamily="18" charset="0"/>
                    </a:rPr>
                    <a:t>n</a:t>
                  </a:r>
                  <a:endParaRPr lang="zh-CN" altLang="en-US" sz="2400" i="1">
                    <a:latin typeface="Times New Roman" pitchFamily="18" charset="0"/>
                  </a:endParaRPr>
                </a:p>
              </p:txBody>
            </p:sp>
            <p:sp>
              <p:nvSpPr>
                <p:cNvPr id="17437" name="Freeform 26"/>
                <p:cNvSpPr>
                  <a:spLocks/>
                </p:cNvSpPr>
                <p:nvPr/>
              </p:nvSpPr>
              <p:spPr bwMode="auto">
                <a:xfrm>
                  <a:off x="4939" y="2753"/>
                  <a:ext cx="124" cy="487"/>
                </a:xfrm>
                <a:custGeom>
                  <a:avLst/>
                  <a:gdLst>
                    <a:gd name="T0" fmla="*/ 64 w 124"/>
                    <a:gd name="T1" fmla="*/ 0 h 485"/>
                    <a:gd name="T2" fmla="*/ 124 w 124"/>
                    <a:gd name="T3" fmla="*/ 97 h 485"/>
                    <a:gd name="T4" fmla="*/ 94 w 124"/>
                    <a:gd name="T5" fmla="*/ 97 h 485"/>
                    <a:gd name="T6" fmla="*/ 94 w 124"/>
                    <a:gd name="T7" fmla="*/ 424 h 485"/>
                    <a:gd name="T8" fmla="*/ 124 w 124"/>
                    <a:gd name="T9" fmla="*/ 424 h 485"/>
                    <a:gd name="T10" fmla="*/ 64 w 124"/>
                    <a:gd name="T11" fmla="*/ 521 h 485"/>
                    <a:gd name="T12" fmla="*/ 0 w 124"/>
                    <a:gd name="T13" fmla="*/ 424 h 485"/>
                    <a:gd name="T14" fmla="*/ 30 w 124"/>
                    <a:gd name="T15" fmla="*/ 424 h 485"/>
                    <a:gd name="T16" fmla="*/ 30 w 124"/>
                    <a:gd name="T17" fmla="*/ 97 h 485"/>
                    <a:gd name="T18" fmla="*/ 0 w 124"/>
                    <a:gd name="T19" fmla="*/ 97 h 485"/>
                    <a:gd name="T20" fmla="*/ 64 w 124"/>
                    <a:gd name="T21" fmla="*/ 0 h 48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4"/>
                    <a:gd name="T34" fmla="*/ 0 h 485"/>
                    <a:gd name="T35" fmla="*/ 124 w 124"/>
                    <a:gd name="T36" fmla="*/ 485 h 48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4" h="485">
                      <a:moveTo>
                        <a:pt x="64" y="0"/>
                      </a:moveTo>
                      <a:lnTo>
                        <a:pt x="124" y="97"/>
                      </a:lnTo>
                      <a:lnTo>
                        <a:pt x="94" y="97"/>
                      </a:lnTo>
                      <a:lnTo>
                        <a:pt x="94" y="388"/>
                      </a:lnTo>
                      <a:lnTo>
                        <a:pt x="124" y="388"/>
                      </a:lnTo>
                      <a:lnTo>
                        <a:pt x="64" y="485"/>
                      </a:lnTo>
                      <a:lnTo>
                        <a:pt x="0" y="388"/>
                      </a:lnTo>
                      <a:lnTo>
                        <a:pt x="30" y="388"/>
                      </a:lnTo>
                      <a:lnTo>
                        <a:pt x="30" y="97"/>
                      </a:lnTo>
                      <a:lnTo>
                        <a:pt x="0" y="97"/>
                      </a:lnTo>
                      <a:lnTo>
                        <a:pt x="64" y="0"/>
                      </a:lnTo>
                      <a:close/>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7421" name="Rectangle 27"/>
              <p:cNvSpPr>
                <a:spLocks noChangeArrowheads="1"/>
              </p:cNvSpPr>
              <p:nvPr/>
            </p:nvSpPr>
            <p:spPr bwMode="auto">
              <a:xfrm>
                <a:off x="1925" y="3252"/>
                <a:ext cx="889" cy="429"/>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2" name="Rectangle 28"/>
              <p:cNvSpPr>
                <a:spLocks noChangeArrowheads="1"/>
              </p:cNvSpPr>
              <p:nvPr/>
            </p:nvSpPr>
            <p:spPr bwMode="auto">
              <a:xfrm>
                <a:off x="1968" y="3360"/>
                <a:ext cx="10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p>
                <a:r>
                  <a:rPr lang="zh-CN" altLang="en-US" sz="2400"/>
                  <a:t>高速外设</a:t>
                </a:r>
                <a:endParaRPr lang="zh-CN" altLang="en-US" sz="2400">
                  <a:latin typeface="Times New Roman" pitchFamily="18" charset="0"/>
                </a:endParaRPr>
              </a:p>
            </p:txBody>
          </p:sp>
          <p:sp>
            <p:nvSpPr>
              <p:cNvPr id="17423" name="Freeform 29"/>
              <p:cNvSpPr>
                <a:spLocks/>
              </p:cNvSpPr>
              <p:nvPr/>
            </p:nvSpPr>
            <p:spPr bwMode="auto">
              <a:xfrm>
                <a:off x="2301" y="2754"/>
                <a:ext cx="124" cy="480"/>
              </a:xfrm>
              <a:custGeom>
                <a:avLst/>
                <a:gdLst>
                  <a:gd name="T0" fmla="*/ 64 w 124"/>
                  <a:gd name="T1" fmla="*/ 0 h 480"/>
                  <a:gd name="T2" fmla="*/ 124 w 124"/>
                  <a:gd name="T3" fmla="*/ 97 h 480"/>
                  <a:gd name="T4" fmla="*/ 94 w 124"/>
                  <a:gd name="T5" fmla="*/ 97 h 480"/>
                  <a:gd name="T6" fmla="*/ 94 w 124"/>
                  <a:gd name="T7" fmla="*/ 383 h 480"/>
                  <a:gd name="T8" fmla="*/ 124 w 124"/>
                  <a:gd name="T9" fmla="*/ 383 h 480"/>
                  <a:gd name="T10" fmla="*/ 64 w 124"/>
                  <a:gd name="T11" fmla="*/ 480 h 480"/>
                  <a:gd name="T12" fmla="*/ 0 w 124"/>
                  <a:gd name="T13" fmla="*/ 383 h 480"/>
                  <a:gd name="T14" fmla="*/ 30 w 124"/>
                  <a:gd name="T15" fmla="*/ 383 h 480"/>
                  <a:gd name="T16" fmla="*/ 30 w 124"/>
                  <a:gd name="T17" fmla="*/ 97 h 480"/>
                  <a:gd name="T18" fmla="*/ 0 w 124"/>
                  <a:gd name="T19" fmla="*/ 97 h 480"/>
                  <a:gd name="T20" fmla="*/ 64 w 124"/>
                  <a:gd name="T21" fmla="*/ 0 h 4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4"/>
                  <a:gd name="T34" fmla="*/ 0 h 480"/>
                  <a:gd name="T35" fmla="*/ 124 w 124"/>
                  <a:gd name="T36" fmla="*/ 480 h 4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4" h="480">
                    <a:moveTo>
                      <a:pt x="64" y="0"/>
                    </a:moveTo>
                    <a:lnTo>
                      <a:pt x="124" y="97"/>
                    </a:lnTo>
                    <a:lnTo>
                      <a:pt x="94" y="97"/>
                    </a:lnTo>
                    <a:lnTo>
                      <a:pt x="94" y="383"/>
                    </a:lnTo>
                    <a:lnTo>
                      <a:pt x="124" y="383"/>
                    </a:lnTo>
                    <a:lnTo>
                      <a:pt x="64" y="480"/>
                    </a:lnTo>
                    <a:lnTo>
                      <a:pt x="0" y="383"/>
                    </a:lnTo>
                    <a:lnTo>
                      <a:pt x="30" y="383"/>
                    </a:lnTo>
                    <a:lnTo>
                      <a:pt x="30" y="97"/>
                    </a:lnTo>
                    <a:lnTo>
                      <a:pt x="0" y="97"/>
                    </a:lnTo>
                    <a:lnTo>
                      <a:pt x="64" y="0"/>
                    </a:lnTo>
                    <a:close/>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4" name="Rectangle 30"/>
              <p:cNvSpPr>
                <a:spLocks noChangeArrowheads="1"/>
              </p:cNvSpPr>
              <p:nvPr/>
            </p:nvSpPr>
            <p:spPr bwMode="auto">
              <a:xfrm>
                <a:off x="1918" y="2320"/>
                <a:ext cx="890" cy="429"/>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5" name="Freeform 31"/>
              <p:cNvSpPr>
                <a:spLocks/>
              </p:cNvSpPr>
              <p:nvPr/>
            </p:nvSpPr>
            <p:spPr bwMode="auto">
              <a:xfrm>
                <a:off x="2301" y="1839"/>
                <a:ext cx="124" cy="480"/>
              </a:xfrm>
              <a:custGeom>
                <a:avLst/>
                <a:gdLst>
                  <a:gd name="T0" fmla="*/ 64 w 124"/>
                  <a:gd name="T1" fmla="*/ 0 h 480"/>
                  <a:gd name="T2" fmla="*/ 124 w 124"/>
                  <a:gd name="T3" fmla="*/ 97 h 480"/>
                  <a:gd name="T4" fmla="*/ 94 w 124"/>
                  <a:gd name="T5" fmla="*/ 97 h 480"/>
                  <a:gd name="T6" fmla="*/ 94 w 124"/>
                  <a:gd name="T7" fmla="*/ 383 h 480"/>
                  <a:gd name="T8" fmla="*/ 124 w 124"/>
                  <a:gd name="T9" fmla="*/ 383 h 480"/>
                  <a:gd name="T10" fmla="*/ 64 w 124"/>
                  <a:gd name="T11" fmla="*/ 480 h 480"/>
                  <a:gd name="T12" fmla="*/ 0 w 124"/>
                  <a:gd name="T13" fmla="*/ 383 h 480"/>
                  <a:gd name="T14" fmla="*/ 30 w 124"/>
                  <a:gd name="T15" fmla="*/ 383 h 480"/>
                  <a:gd name="T16" fmla="*/ 30 w 124"/>
                  <a:gd name="T17" fmla="*/ 97 h 480"/>
                  <a:gd name="T18" fmla="*/ 0 w 124"/>
                  <a:gd name="T19" fmla="*/ 97 h 480"/>
                  <a:gd name="T20" fmla="*/ 64 w 124"/>
                  <a:gd name="T21" fmla="*/ 0 h 4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4"/>
                  <a:gd name="T34" fmla="*/ 0 h 480"/>
                  <a:gd name="T35" fmla="*/ 124 w 124"/>
                  <a:gd name="T36" fmla="*/ 480 h 4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4" h="480">
                    <a:moveTo>
                      <a:pt x="64" y="0"/>
                    </a:moveTo>
                    <a:lnTo>
                      <a:pt x="124" y="97"/>
                    </a:lnTo>
                    <a:lnTo>
                      <a:pt x="94" y="97"/>
                    </a:lnTo>
                    <a:lnTo>
                      <a:pt x="94" y="383"/>
                    </a:lnTo>
                    <a:lnTo>
                      <a:pt x="124" y="383"/>
                    </a:lnTo>
                    <a:lnTo>
                      <a:pt x="64" y="480"/>
                    </a:lnTo>
                    <a:lnTo>
                      <a:pt x="0" y="383"/>
                    </a:lnTo>
                    <a:lnTo>
                      <a:pt x="30" y="383"/>
                    </a:lnTo>
                    <a:lnTo>
                      <a:pt x="30" y="97"/>
                    </a:lnTo>
                    <a:lnTo>
                      <a:pt x="0" y="97"/>
                    </a:lnTo>
                    <a:lnTo>
                      <a:pt x="64" y="0"/>
                    </a:lnTo>
                    <a:close/>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6" name="Text Box 32"/>
              <p:cNvSpPr txBox="1">
                <a:spLocks noChangeArrowheads="1"/>
              </p:cNvSpPr>
              <p:nvPr/>
            </p:nvSpPr>
            <p:spPr bwMode="auto">
              <a:xfrm>
                <a:off x="1955" y="2400"/>
                <a:ext cx="9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en-US" altLang="zh-CN" sz="2400">
                    <a:latin typeface="Times New Roman" pitchFamily="18" charset="0"/>
                  </a:rPr>
                  <a:t>I/O</a:t>
                </a:r>
                <a:r>
                  <a:rPr lang="zh-CN" altLang="en-US" sz="2400">
                    <a:latin typeface="Times New Roman" pitchFamily="18" charset="0"/>
                  </a:rPr>
                  <a:t>接口</a:t>
                </a:r>
              </a:p>
            </p:txBody>
          </p:sp>
          <p:sp>
            <p:nvSpPr>
              <p:cNvPr id="17427" name="Rectangle 33"/>
              <p:cNvSpPr>
                <a:spLocks noChangeArrowheads="1"/>
              </p:cNvSpPr>
              <p:nvPr/>
            </p:nvSpPr>
            <p:spPr bwMode="auto">
              <a:xfrm>
                <a:off x="3159" y="2320"/>
                <a:ext cx="890" cy="429"/>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8" name="Freeform 34"/>
              <p:cNvSpPr>
                <a:spLocks/>
              </p:cNvSpPr>
              <p:nvPr/>
            </p:nvSpPr>
            <p:spPr bwMode="auto">
              <a:xfrm>
                <a:off x="3543" y="1831"/>
                <a:ext cx="123" cy="480"/>
              </a:xfrm>
              <a:custGeom>
                <a:avLst/>
                <a:gdLst>
                  <a:gd name="T0" fmla="*/ 63 w 123"/>
                  <a:gd name="T1" fmla="*/ 0 h 480"/>
                  <a:gd name="T2" fmla="*/ 123 w 123"/>
                  <a:gd name="T3" fmla="*/ 97 h 480"/>
                  <a:gd name="T4" fmla="*/ 93 w 123"/>
                  <a:gd name="T5" fmla="*/ 97 h 480"/>
                  <a:gd name="T6" fmla="*/ 93 w 123"/>
                  <a:gd name="T7" fmla="*/ 383 h 480"/>
                  <a:gd name="T8" fmla="*/ 123 w 123"/>
                  <a:gd name="T9" fmla="*/ 383 h 480"/>
                  <a:gd name="T10" fmla="*/ 63 w 123"/>
                  <a:gd name="T11" fmla="*/ 480 h 480"/>
                  <a:gd name="T12" fmla="*/ 0 w 123"/>
                  <a:gd name="T13" fmla="*/ 383 h 480"/>
                  <a:gd name="T14" fmla="*/ 30 w 123"/>
                  <a:gd name="T15" fmla="*/ 383 h 480"/>
                  <a:gd name="T16" fmla="*/ 30 w 123"/>
                  <a:gd name="T17" fmla="*/ 97 h 480"/>
                  <a:gd name="T18" fmla="*/ 0 w 123"/>
                  <a:gd name="T19" fmla="*/ 97 h 480"/>
                  <a:gd name="T20" fmla="*/ 63 w 123"/>
                  <a:gd name="T21" fmla="*/ 0 h 4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480"/>
                  <a:gd name="T35" fmla="*/ 123 w 123"/>
                  <a:gd name="T36" fmla="*/ 480 h 4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480">
                    <a:moveTo>
                      <a:pt x="63" y="0"/>
                    </a:moveTo>
                    <a:lnTo>
                      <a:pt x="123" y="97"/>
                    </a:lnTo>
                    <a:lnTo>
                      <a:pt x="93" y="97"/>
                    </a:lnTo>
                    <a:lnTo>
                      <a:pt x="93" y="383"/>
                    </a:lnTo>
                    <a:lnTo>
                      <a:pt x="123" y="383"/>
                    </a:lnTo>
                    <a:lnTo>
                      <a:pt x="63" y="480"/>
                    </a:lnTo>
                    <a:lnTo>
                      <a:pt x="0" y="383"/>
                    </a:lnTo>
                    <a:lnTo>
                      <a:pt x="30" y="383"/>
                    </a:lnTo>
                    <a:lnTo>
                      <a:pt x="30" y="97"/>
                    </a:lnTo>
                    <a:lnTo>
                      <a:pt x="0" y="97"/>
                    </a:lnTo>
                    <a:lnTo>
                      <a:pt x="63" y="0"/>
                    </a:lnTo>
                    <a:close/>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9" name="Text Box 35"/>
              <p:cNvSpPr txBox="1">
                <a:spLocks noChangeArrowheads="1"/>
              </p:cNvSpPr>
              <p:nvPr/>
            </p:nvSpPr>
            <p:spPr bwMode="auto">
              <a:xfrm>
                <a:off x="3205" y="2400"/>
                <a:ext cx="10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en-US" altLang="zh-CN" sz="2400">
                    <a:latin typeface="Times New Roman" pitchFamily="18" charset="0"/>
                  </a:rPr>
                  <a:t>I/O</a:t>
                </a:r>
                <a:r>
                  <a:rPr lang="zh-CN" altLang="en-US" sz="2400">
                    <a:latin typeface="Times New Roman" pitchFamily="18" charset="0"/>
                  </a:rPr>
                  <a:t>接口</a:t>
                </a:r>
              </a:p>
            </p:txBody>
          </p:sp>
          <p:sp>
            <p:nvSpPr>
              <p:cNvPr id="17430" name="Rectangle 36"/>
              <p:cNvSpPr>
                <a:spLocks noChangeArrowheads="1"/>
              </p:cNvSpPr>
              <p:nvPr/>
            </p:nvSpPr>
            <p:spPr bwMode="auto">
              <a:xfrm>
                <a:off x="4555" y="2320"/>
                <a:ext cx="890" cy="429"/>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1" name="Freeform 37"/>
              <p:cNvSpPr>
                <a:spLocks/>
              </p:cNvSpPr>
              <p:nvPr/>
            </p:nvSpPr>
            <p:spPr bwMode="auto">
              <a:xfrm>
                <a:off x="4939" y="1824"/>
                <a:ext cx="123" cy="480"/>
              </a:xfrm>
              <a:custGeom>
                <a:avLst/>
                <a:gdLst>
                  <a:gd name="T0" fmla="*/ 63 w 123"/>
                  <a:gd name="T1" fmla="*/ 0 h 480"/>
                  <a:gd name="T2" fmla="*/ 123 w 123"/>
                  <a:gd name="T3" fmla="*/ 97 h 480"/>
                  <a:gd name="T4" fmla="*/ 93 w 123"/>
                  <a:gd name="T5" fmla="*/ 97 h 480"/>
                  <a:gd name="T6" fmla="*/ 93 w 123"/>
                  <a:gd name="T7" fmla="*/ 383 h 480"/>
                  <a:gd name="T8" fmla="*/ 123 w 123"/>
                  <a:gd name="T9" fmla="*/ 383 h 480"/>
                  <a:gd name="T10" fmla="*/ 63 w 123"/>
                  <a:gd name="T11" fmla="*/ 480 h 480"/>
                  <a:gd name="T12" fmla="*/ 0 w 123"/>
                  <a:gd name="T13" fmla="*/ 383 h 480"/>
                  <a:gd name="T14" fmla="*/ 30 w 123"/>
                  <a:gd name="T15" fmla="*/ 383 h 480"/>
                  <a:gd name="T16" fmla="*/ 30 w 123"/>
                  <a:gd name="T17" fmla="*/ 97 h 480"/>
                  <a:gd name="T18" fmla="*/ 0 w 123"/>
                  <a:gd name="T19" fmla="*/ 97 h 480"/>
                  <a:gd name="T20" fmla="*/ 63 w 123"/>
                  <a:gd name="T21" fmla="*/ 0 h 4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480"/>
                  <a:gd name="T35" fmla="*/ 123 w 123"/>
                  <a:gd name="T36" fmla="*/ 480 h 4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480">
                    <a:moveTo>
                      <a:pt x="63" y="0"/>
                    </a:moveTo>
                    <a:lnTo>
                      <a:pt x="123" y="97"/>
                    </a:lnTo>
                    <a:lnTo>
                      <a:pt x="93" y="97"/>
                    </a:lnTo>
                    <a:lnTo>
                      <a:pt x="93" y="383"/>
                    </a:lnTo>
                    <a:lnTo>
                      <a:pt x="123" y="383"/>
                    </a:lnTo>
                    <a:lnTo>
                      <a:pt x="63" y="480"/>
                    </a:lnTo>
                    <a:lnTo>
                      <a:pt x="0" y="383"/>
                    </a:lnTo>
                    <a:lnTo>
                      <a:pt x="30" y="383"/>
                    </a:lnTo>
                    <a:lnTo>
                      <a:pt x="30" y="97"/>
                    </a:lnTo>
                    <a:lnTo>
                      <a:pt x="0" y="97"/>
                    </a:lnTo>
                    <a:lnTo>
                      <a:pt x="63" y="0"/>
                    </a:lnTo>
                    <a:close/>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2" name="Text Box 38"/>
              <p:cNvSpPr txBox="1">
                <a:spLocks noChangeArrowheads="1"/>
              </p:cNvSpPr>
              <p:nvPr/>
            </p:nvSpPr>
            <p:spPr bwMode="auto">
              <a:xfrm>
                <a:off x="4597" y="2400"/>
                <a:ext cx="9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en-US" altLang="zh-CN" sz="2400">
                    <a:latin typeface="Times New Roman" pitchFamily="18" charset="0"/>
                  </a:rPr>
                  <a:t>I/O</a:t>
                </a:r>
                <a:r>
                  <a:rPr lang="zh-CN" altLang="en-US" sz="2400">
                    <a:latin typeface="Times New Roman" pitchFamily="18" charset="0"/>
                  </a:rPr>
                  <a:t>接口</a:t>
                </a:r>
              </a:p>
            </p:txBody>
          </p:sp>
          <p:sp>
            <p:nvSpPr>
              <p:cNvPr id="17433" name="Text Box 39"/>
              <p:cNvSpPr txBox="1">
                <a:spLocks noChangeArrowheads="1"/>
              </p:cNvSpPr>
              <p:nvPr/>
            </p:nvSpPr>
            <p:spPr bwMode="auto">
              <a:xfrm>
                <a:off x="4166" y="3319"/>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400">
                    <a:solidFill>
                      <a:schemeClr val="folHlink"/>
                    </a:solidFill>
                    <a:latin typeface="Times New Roman" pitchFamily="18" charset="0"/>
                  </a:rPr>
                  <a:t>…</a:t>
                </a:r>
              </a:p>
            </p:txBody>
          </p:sp>
          <p:sp>
            <p:nvSpPr>
              <p:cNvPr id="17434" name="Text Box 40"/>
              <p:cNvSpPr txBox="1">
                <a:spLocks noChangeArrowheads="1"/>
              </p:cNvSpPr>
              <p:nvPr/>
            </p:nvSpPr>
            <p:spPr bwMode="auto">
              <a:xfrm>
                <a:off x="4176" y="2359"/>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400">
                    <a:solidFill>
                      <a:schemeClr val="folHlink"/>
                    </a:solidFill>
                    <a:latin typeface="Times New Roman" pitchFamily="18" charset="0"/>
                  </a:rPr>
                  <a:t>…</a:t>
                </a:r>
              </a:p>
            </p:txBody>
          </p:sp>
        </p:grpSp>
      </p:grpSp>
      <p:sp>
        <p:nvSpPr>
          <p:cNvPr id="171049" name="Rectangle 41"/>
          <p:cNvSpPr>
            <a:spLocks noChangeArrowheads="1"/>
          </p:cNvSpPr>
          <p:nvPr/>
        </p:nvSpPr>
        <p:spPr bwMode="auto">
          <a:xfrm>
            <a:off x="7696200" y="152400"/>
            <a:ext cx="1143000" cy="838200"/>
          </a:xfrm>
          <a:prstGeom prst="rect">
            <a:avLst/>
          </a:prstGeom>
          <a:noFill/>
          <a:ln w="9525">
            <a:noFill/>
            <a:miter lim="800000"/>
            <a:headEnd/>
            <a:tailEnd/>
          </a:ln>
          <a:effectLst/>
        </p:spPr>
        <p:txBody>
          <a:bodyPr lIns="92075" tIns="46038" rIns="92075" bIns="46038" anchor="ctr"/>
          <a:lstStyle/>
          <a:p>
            <a:pPr algn="ctr">
              <a:defRPr/>
            </a:pPr>
            <a:r>
              <a:rPr lang="zh-CN" altLang="en-US" sz="4400">
                <a:solidFill>
                  <a:schemeClr val="tx2"/>
                </a:solidFill>
                <a:effectLst>
                  <a:outerShdw blurRad="38100" dist="38100" dir="2700000" algn="tl">
                    <a:srgbClr val="000000"/>
                  </a:outerShdw>
                </a:effectLst>
                <a:latin typeface="Arial" charset="0"/>
              </a:rPr>
              <a:t>3.4</a:t>
            </a:r>
          </a:p>
        </p:txBody>
      </p:sp>
      <p:sp>
        <p:nvSpPr>
          <p:cNvPr id="17414" name="AutoShape 43">
            <a:hlinkClick r:id="rId2" action="ppaction://hlinksldjump"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26241533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593725" y="577850"/>
            <a:ext cx="5213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600">
                <a:latin typeface="Times New Roman" pitchFamily="18" charset="0"/>
              </a:rPr>
              <a:t>3. 三总线结构的又一形式</a:t>
            </a:r>
          </a:p>
        </p:txBody>
      </p:sp>
      <p:sp>
        <p:nvSpPr>
          <p:cNvPr id="172035" name="Rectangle 3"/>
          <p:cNvSpPr>
            <a:spLocks noChangeArrowheads="1"/>
          </p:cNvSpPr>
          <p:nvPr/>
        </p:nvSpPr>
        <p:spPr bwMode="auto">
          <a:xfrm>
            <a:off x="7696200" y="152400"/>
            <a:ext cx="1143000" cy="838200"/>
          </a:xfrm>
          <a:prstGeom prst="rect">
            <a:avLst/>
          </a:prstGeom>
          <a:noFill/>
          <a:ln w="9525">
            <a:noFill/>
            <a:miter lim="800000"/>
            <a:headEnd/>
            <a:tailEnd/>
          </a:ln>
          <a:effectLst/>
        </p:spPr>
        <p:txBody>
          <a:bodyPr lIns="92075" tIns="46038" rIns="92075" bIns="46038" anchor="ctr"/>
          <a:lstStyle/>
          <a:p>
            <a:pPr algn="ctr">
              <a:defRPr/>
            </a:pPr>
            <a:r>
              <a:rPr lang="zh-CN" altLang="en-US" sz="4400">
                <a:solidFill>
                  <a:schemeClr val="tx2"/>
                </a:solidFill>
                <a:effectLst>
                  <a:outerShdw blurRad="38100" dist="38100" dir="2700000" algn="tl">
                    <a:srgbClr val="000000"/>
                  </a:outerShdw>
                </a:effectLst>
                <a:latin typeface="Arial" charset="0"/>
              </a:rPr>
              <a:t>3.4</a:t>
            </a:r>
          </a:p>
        </p:txBody>
      </p:sp>
      <p:grpSp>
        <p:nvGrpSpPr>
          <p:cNvPr id="2" name="Group 4"/>
          <p:cNvGrpSpPr>
            <a:grpSpLocks/>
          </p:cNvGrpSpPr>
          <p:nvPr/>
        </p:nvGrpSpPr>
        <p:grpSpPr bwMode="auto">
          <a:xfrm>
            <a:off x="457200" y="1752600"/>
            <a:ext cx="8763000" cy="4572000"/>
            <a:chOff x="288" y="1104"/>
            <a:chExt cx="5520" cy="2880"/>
          </a:xfrm>
        </p:grpSpPr>
        <p:sp>
          <p:nvSpPr>
            <p:cNvPr id="18438" name="Line 5"/>
            <p:cNvSpPr>
              <a:spLocks noChangeShapeType="1"/>
            </p:cNvSpPr>
            <p:nvPr/>
          </p:nvSpPr>
          <p:spPr bwMode="auto">
            <a:xfrm>
              <a:off x="807" y="3539"/>
              <a:ext cx="1" cy="409"/>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39" name="Rectangle 6"/>
            <p:cNvSpPr>
              <a:spLocks noChangeArrowheads="1"/>
            </p:cNvSpPr>
            <p:nvPr/>
          </p:nvSpPr>
          <p:spPr bwMode="auto">
            <a:xfrm>
              <a:off x="432" y="3183"/>
              <a:ext cx="751" cy="350"/>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440" name="Rectangle 7"/>
            <p:cNvSpPr>
              <a:spLocks noChangeArrowheads="1"/>
            </p:cNvSpPr>
            <p:nvPr/>
          </p:nvSpPr>
          <p:spPr bwMode="auto">
            <a:xfrm>
              <a:off x="518" y="3222"/>
              <a:ext cx="8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2400"/>
                <a:t>局域网</a:t>
              </a:r>
              <a:endParaRPr lang="zh-CN" altLang="en-US" sz="2400">
                <a:latin typeface="Times New Roman" pitchFamily="18" charset="0"/>
              </a:endParaRPr>
            </a:p>
          </p:txBody>
        </p:sp>
        <p:sp>
          <p:nvSpPr>
            <p:cNvPr id="18441" name="Rectangle 8"/>
            <p:cNvSpPr>
              <a:spLocks noChangeArrowheads="1"/>
            </p:cNvSpPr>
            <p:nvPr/>
          </p:nvSpPr>
          <p:spPr bwMode="auto">
            <a:xfrm>
              <a:off x="2538" y="2400"/>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a:solidFill>
                    <a:schemeClr val="folHlink"/>
                  </a:solidFill>
                </a:rPr>
                <a:t>系统总线</a:t>
              </a:r>
              <a:endParaRPr lang="zh-CN" altLang="en-US" sz="2800">
                <a:solidFill>
                  <a:schemeClr val="folHlink"/>
                </a:solidFill>
                <a:latin typeface="Times New Roman" pitchFamily="18" charset="0"/>
              </a:endParaRPr>
            </a:p>
          </p:txBody>
        </p:sp>
        <p:sp>
          <p:nvSpPr>
            <p:cNvPr id="18442" name="Freeform 9"/>
            <p:cNvSpPr>
              <a:spLocks/>
            </p:cNvSpPr>
            <p:nvPr/>
          </p:nvSpPr>
          <p:spPr bwMode="auto">
            <a:xfrm>
              <a:off x="641" y="2677"/>
              <a:ext cx="4695" cy="107"/>
            </a:xfrm>
            <a:custGeom>
              <a:avLst/>
              <a:gdLst>
                <a:gd name="T0" fmla="*/ 0 w 4695"/>
                <a:gd name="T1" fmla="*/ 0 h 224"/>
                <a:gd name="T2" fmla="*/ 149 w 4695"/>
                <a:gd name="T3" fmla="*/ 0 h 224"/>
                <a:gd name="T4" fmla="*/ 149 w 4695"/>
                <a:gd name="T5" fmla="*/ 0 h 224"/>
                <a:gd name="T6" fmla="*/ 4544 w 4695"/>
                <a:gd name="T7" fmla="*/ 0 h 224"/>
                <a:gd name="T8" fmla="*/ 4544 w 4695"/>
                <a:gd name="T9" fmla="*/ 0 h 224"/>
                <a:gd name="T10" fmla="*/ 4695 w 4695"/>
                <a:gd name="T11" fmla="*/ 0 h 224"/>
                <a:gd name="T12" fmla="*/ 4544 w 4695"/>
                <a:gd name="T13" fmla="*/ 0 h 224"/>
                <a:gd name="T14" fmla="*/ 4544 w 4695"/>
                <a:gd name="T15" fmla="*/ 0 h 224"/>
                <a:gd name="T16" fmla="*/ 149 w 4695"/>
                <a:gd name="T17" fmla="*/ 0 h 224"/>
                <a:gd name="T18" fmla="*/ 149 w 4695"/>
                <a:gd name="T19" fmla="*/ 0 h 224"/>
                <a:gd name="T20" fmla="*/ 0 w 4695"/>
                <a:gd name="T21" fmla="*/ 0 h 2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695"/>
                <a:gd name="T34" fmla="*/ 0 h 224"/>
                <a:gd name="T35" fmla="*/ 4695 w 4695"/>
                <a:gd name="T36" fmla="*/ 224 h 2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695" h="224">
                  <a:moveTo>
                    <a:pt x="0" y="113"/>
                  </a:moveTo>
                  <a:lnTo>
                    <a:pt x="149" y="224"/>
                  </a:lnTo>
                  <a:lnTo>
                    <a:pt x="149" y="178"/>
                  </a:lnTo>
                  <a:lnTo>
                    <a:pt x="4544" y="178"/>
                  </a:lnTo>
                  <a:lnTo>
                    <a:pt x="4544" y="224"/>
                  </a:lnTo>
                  <a:lnTo>
                    <a:pt x="4695" y="113"/>
                  </a:lnTo>
                  <a:lnTo>
                    <a:pt x="4544" y="0"/>
                  </a:lnTo>
                  <a:lnTo>
                    <a:pt x="4544" y="46"/>
                  </a:lnTo>
                  <a:lnTo>
                    <a:pt x="149" y="46"/>
                  </a:lnTo>
                  <a:lnTo>
                    <a:pt x="149" y="0"/>
                  </a:lnTo>
                  <a:lnTo>
                    <a:pt x="0" y="113"/>
                  </a:lnTo>
                  <a:close/>
                </a:path>
              </a:pathLst>
            </a:custGeom>
            <a:solidFill>
              <a:schemeClr val="folHlink"/>
            </a:solidFill>
            <a:ln w="19050">
              <a:solidFill>
                <a:schemeClr val="folHlink"/>
              </a:solidFill>
              <a:round/>
              <a:headEnd/>
              <a:tailEnd/>
            </a:ln>
          </p:spPr>
          <p:txBody>
            <a:bodyPr/>
            <a:lstStyle/>
            <a:p>
              <a:endParaRPr lang="zh-CN" altLang="en-US"/>
            </a:p>
          </p:txBody>
        </p:sp>
        <p:sp>
          <p:nvSpPr>
            <p:cNvPr id="18443" name="Rectangle 10"/>
            <p:cNvSpPr>
              <a:spLocks noChangeArrowheads="1"/>
            </p:cNvSpPr>
            <p:nvPr/>
          </p:nvSpPr>
          <p:spPr bwMode="auto">
            <a:xfrm>
              <a:off x="1211" y="1296"/>
              <a:ext cx="847" cy="347"/>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444" name="Rectangle 11"/>
            <p:cNvSpPr>
              <a:spLocks noChangeArrowheads="1"/>
            </p:cNvSpPr>
            <p:nvPr/>
          </p:nvSpPr>
          <p:spPr bwMode="auto">
            <a:xfrm>
              <a:off x="1452" y="1354"/>
              <a:ext cx="75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p>
              <a:r>
                <a:rPr lang="en-US" altLang="zh-CN" sz="2400">
                  <a:latin typeface="Times New Roman" pitchFamily="18" charset="0"/>
                </a:rPr>
                <a:t>CPU</a:t>
              </a:r>
            </a:p>
          </p:txBody>
        </p:sp>
        <p:sp>
          <p:nvSpPr>
            <p:cNvPr id="18445" name="Rectangle 12"/>
            <p:cNvSpPr>
              <a:spLocks noChangeArrowheads="1"/>
            </p:cNvSpPr>
            <p:nvPr/>
          </p:nvSpPr>
          <p:spPr bwMode="auto">
            <a:xfrm>
              <a:off x="3569" y="1296"/>
              <a:ext cx="847" cy="347"/>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446" name="Rectangle 13"/>
            <p:cNvSpPr>
              <a:spLocks noChangeArrowheads="1"/>
            </p:cNvSpPr>
            <p:nvPr/>
          </p:nvSpPr>
          <p:spPr bwMode="auto">
            <a:xfrm>
              <a:off x="3742" y="1354"/>
              <a:ext cx="86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400">
                  <a:latin typeface="Times New Roman" pitchFamily="18" charset="0"/>
                </a:rPr>
                <a:t>Cache</a:t>
              </a:r>
            </a:p>
          </p:txBody>
        </p:sp>
        <p:sp>
          <p:nvSpPr>
            <p:cNvPr id="18447" name="Rectangle 14"/>
            <p:cNvSpPr>
              <a:spLocks noChangeArrowheads="1"/>
            </p:cNvSpPr>
            <p:nvPr/>
          </p:nvSpPr>
          <p:spPr bwMode="auto">
            <a:xfrm>
              <a:off x="2517" y="1296"/>
              <a:ext cx="60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448" name="Rectangle 15"/>
            <p:cNvSpPr>
              <a:spLocks noChangeArrowheads="1"/>
            </p:cNvSpPr>
            <p:nvPr/>
          </p:nvSpPr>
          <p:spPr bwMode="auto">
            <a:xfrm>
              <a:off x="2367" y="1104"/>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a:solidFill>
                    <a:schemeClr val="folHlink"/>
                  </a:solidFill>
                </a:rPr>
                <a:t>局部总线</a:t>
              </a:r>
              <a:endParaRPr lang="zh-CN" altLang="en-US" sz="2800">
                <a:solidFill>
                  <a:schemeClr val="folHlink"/>
                </a:solidFill>
                <a:latin typeface="Times New Roman" pitchFamily="18" charset="0"/>
              </a:endParaRPr>
            </a:p>
          </p:txBody>
        </p:sp>
        <p:sp>
          <p:nvSpPr>
            <p:cNvPr id="18449" name="Freeform 16"/>
            <p:cNvSpPr>
              <a:spLocks/>
            </p:cNvSpPr>
            <p:nvPr/>
          </p:nvSpPr>
          <p:spPr bwMode="auto">
            <a:xfrm>
              <a:off x="2064" y="1392"/>
              <a:ext cx="1507" cy="96"/>
            </a:xfrm>
            <a:custGeom>
              <a:avLst/>
              <a:gdLst>
                <a:gd name="T0" fmla="*/ 0 w 1409"/>
                <a:gd name="T1" fmla="*/ 1 h 149"/>
                <a:gd name="T2" fmla="*/ 487 w 1409"/>
                <a:gd name="T3" fmla="*/ 1 h 149"/>
                <a:gd name="T4" fmla="*/ 487 w 1409"/>
                <a:gd name="T5" fmla="*/ 1 h 149"/>
                <a:gd name="T6" fmla="*/ 4242 w 1409"/>
                <a:gd name="T7" fmla="*/ 1 h 149"/>
                <a:gd name="T8" fmla="*/ 4242 w 1409"/>
                <a:gd name="T9" fmla="*/ 1 h 149"/>
                <a:gd name="T10" fmla="*/ 4727 w 1409"/>
                <a:gd name="T11" fmla="*/ 1 h 149"/>
                <a:gd name="T12" fmla="*/ 4242 w 1409"/>
                <a:gd name="T13" fmla="*/ 0 h 149"/>
                <a:gd name="T14" fmla="*/ 4242 w 1409"/>
                <a:gd name="T15" fmla="*/ 1 h 149"/>
                <a:gd name="T16" fmla="*/ 487 w 1409"/>
                <a:gd name="T17" fmla="*/ 1 h 149"/>
                <a:gd name="T18" fmla="*/ 487 w 1409"/>
                <a:gd name="T19" fmla="*/ 0 h 149"/>
                <a:gd name="T20" fmla="*/ 0 w 1409"/>
                <a:gd name="T21" fmla="*/ 1 h 1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09"/>
                <a:gd name="T34" fmla="*/ 0 h 149"/>
                <a:gd name="T35" fmla="*/ 1409 w 1409"/>
                <a:gd name="T36" fmla="*/ 149 h 1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09" h="149">
                  <a:moveTo>
                    <a:pt x="0" y="74"/>
                  </a:moveTo>
                  <a:lnTo>
                    <a:pt x="145" y="149"/>
                  </a:lnTo>
                  <a:lnTo>
                    <a:pt x="145" y="111"/>
                  </a:lnTo>
                  <a:lnTo>
                    <a:pt x="1264" y="111"/>
                  </a:lnTo>
                  <a:lnTo>
                    <a:pt x="1264" y="149"/>
                  </a:lnTo>
                  <a:lnTo>
                    <a:pt x="1409" y="74"/>
                  </a:lnTo>
                  <a:lnTo>
                    <a:pt x="1264" y="0"/>
                  </a:lnTo>
                  <a:lnTo>
                    <a:pt x="1264" y="38"/>
                  </a:lnTo>
                  <a:lnTo>
                    <a:pt x="145" y="38"/>
                  </a:lnTo>
                  <a:lnTo>
                    <a:pt x="145" y="0"/>
                  </a:lnTo>
                  <a:lnTo>
                    <a:pt x="0" y="74"/>
                  </a:lnTo>
                  <a:close/>
                </a:path>
              </a:pathLst>
            </a:custGeom>
            <a:solidFill>
              <a:schemeClr val="folHlink"/>
            </a:solidFill>
            <a:ln w="19050">
              <a:solidFill>
                <a:schemeClr val="folHlink"/>
              </a:solidFill>
              <a:round/>
              <a:headEnd/>
              <a:tailEnd/>
            </a:ln>
          </p:spPr>
          <p:txBody>
            <a:bodyPr/>
            <a:lstStyle/>
            <a:p>
              <a:endParaRPr lang="zh-CN" altLang="en-US"/>
            </a:p>
          </p:txBody>
        </p:sp>
        <p:sp>
          <p:nvSpPr>
            <p:cNvPr id="18450" name="Rectangle 17"/>
            <p:cNvSpPr>
              <a:spLocks noChangeArrowheads="1"/>
            </p:cNvSpPr>
            <p:nvPr/>
          </p:nvSpPr>
          <p:spPr bwMode="auto">
            <a:xfrm>
              <a:off x="2177" y="3180"/>
              <a:ext cx="1248" cy="353"/>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451" name="Rectangle 18"/>
            <p:cNvSpPr>
              <a:spLocks noChangeArrowheads="1"/>
            </p:cNvSpPr>
            <p:nvPr/>
          </p:nvSpPr>
          <p:spPr bwMode="auto">
            <a:xfrm>
              <a:off x="2222" y="3222"/>
              <a:ext cx="166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2400"/>
                <a:t>扩展总线接口</a:t>
              </a:r>
              <a:endParaRPr lang="zh-CN" altLang="en-US" sz="2400">
                <a:latin typeface="Times New Roman" pitchFamily="18" charset="0"/>
              </a:endParaRPr>
            </a:p>
          </p:txBody>
        </p:sp>
        <p:sp>
          <p:nvSpPr>
            <p:cNvPr id="18452" name="Line 19"/>
            <p:cNvSpPr>
              <a:spLocks noChangeShapeType="1"/>
            </p:cNvSpPr>
            <p:nvPr/>
          </p:nvSpPr>
          <p:spPr bwMode="auto">
            <a:xfrm>
              <a:off x="2801" y="3537"/>
              <a:ext cx="1" cy="406"/>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3" name="Freeform 20"/>
            <p:cNvSpPr>
              <a:spLocks/>
            </p:cNvSpPr>
            <p:nvPr/>
          </p:nvSpPr>
          <p:spPr bwMode="auto">
            <a:xfrm>
              <a:off x="2798" y="2739"/>
              <a:ext cx="1" cy="447"/>
            </a:xfrm>
            <a:custGeom>
              <a:avLst/>
              <a:gdLst>
                <a:gd name="T0" fmla="*/ 0 w 1"/>
                <a:gd name="T1" fmla="*/ 0 h 447"/>
                <a:gd name="T2" fmla="*/ 0 w 1"/>
                <a:gd name="T3" fmla="*/ 447 h 447"/>
                <a:gd name="T4" fmla="*/ 0 60000 65536"/>
                <a:gd name="T5" fmla="*/ 0 60000 65536"/>
                <a:gd name="T6" fmla="*/ 0 w 1"/>
                <a:gd name="T7" fmla="*/ 0 h 447"/>
                <a:gd name="T8" fmla="*/ 1 w 1"/>
                <a:gd name="T9" fmla="*/ 447 h 447"/>
              </a:gdLst>
              <a:ahLst/>
              <a:cxnLst>
                <a:cxn ang="T4">
                  <a:pos x="T0" y="T1"/>
                </a:cxn>
                <a:cxn ang="T5">
                  <a:pos x="T2" y="T3"/>
                </a:cxn>
              </a:cxnLst>
              <a:rect l="T6" t="T7" r="T8" b="T9"/>
              <a:pathLst>
                <a:path w="1" h="447">
                  <a:moveTo>
                    <a:pt x="0" y="0"/>
                  </a:moveTo>
                  <a:lnTo>
                    <a:pt x="0" y="447"/>
                  </a:lnTo>
                </a:path>
              </a:pathLst>
            </a:custGeom>
            <a:solidFill>
              <a:srgbClr val="FFFFFF"/>
            </a:solidFill>
            <a:ln w="38100">
              <a:solidFill>
                <a:schemeClr val="folHlink"/>
              </a:solidFill>
              <a:round/>
              <a:headEnd/>
              <a:tailEnd/>
            </a:ln>
          </p:spPr>
          <p:txBody>
            <a:bodyPr/>
            <a:lstStyle/>
            <a:p>
              <a:endParaRPr lang="zh-CN" altLang="en-US"/>
            </a:p>
          </p:txBody>
        </p:sp>
        <p:sp>
          <p:nvSpPr>
            <p:cNvPr id="18454" name="Rectangle 21"/>
            <p:cNvSpPr>
              <a:spLocks noChangeArrowheads="1"/>
            </p:cNvSpPr>
            <p:nvPr/>
          </p:nvSpPr>
          <p:spPr bwMode="auto">
            <a:xfrm>
              <a:off x="2992" y="3640"/>
              <a:ext cx="714"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endParaRPr lang="zh-CN" altLang="en-US"/>
            </a:p>
          </p:txBody>
        </p:sp>
        <p:sp>
          <p:nvSpPr>
            <p:cNvPr id="18455" name="Rectangle 22"/>
            <p:cNvSpPr>
              <a:spLocks noChangeArrowheads="1"/>
            </p:cNvSpPr>
            <p:nvPr/>
          </p:nvSpPr>
          <p:spPr bwMode="auto">
            <a:xfrm>
              <a:off x="2897" y="3612"/>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a:solidFill>
                    <a:schemeClr val="folHlink"/>
                  </a:solidFill>
                </a:rPr>
                <a:t>扩展总线</a:t>
              </a:r>
              <a:endParaRPr lang="zh-CN" altLang="en-US" sz="2800">
                <a:solidFill>
                  <a:schemeClr val="folHlink"/>
                </a:solidFill>
                <a:latin typeface="Times New Roman" pitchFamily="18" charset="0"/>
              </a:endParaRPr>
            </a:p>
          </p:txBody>
        </p:sp>
        <p:sp>
          <p:nvSpPr>
            <p:cNvPr id="18456" name="Freeform 23"/>
            <p:cNvSpPr>
              <a:spLocks/>
            </p:cNvSpPr>
            <p:nvPr/>
          </p:nvSpPr>
          <p:spPr bwMode="auto">
            <a:xfrm>
              <a:off x="288" y="3888"/>
              <a:ext cx="5280" cy="96"/>
            </a:xfrm>
            <a:custGeom>
              <a:avLst/>
              <a:gdLst>
                <a:gd name="T0" fmla="*/ 0 w 4695"/>
                <a:gd name="T1" fmla="*/ 0 h 222"/>
                <a:gd name="T2" fmla="*/ 1246 w 4695"/>
                <a:gd name="T3" fmla="*/ 0 h 222"/>
                <a:gd name="T4" fmla="*/ 1246 w 4695"/>
                <a:gd name="T5" fmla="*/ 0 h 222"/>
                <a:gd name="T6" fmla="*/ 37636 w 4695"/>
                <a:gd name="T7" fmla="*/ 0 h 222"/>
                <a:gd name="T8" fmla="*/ 37636 w 4695"/>
                <a:gd name="T9" fmla="*/ 0 h 222"/>
                <a:gd name="T10" fmla="*/ 38868 w 4695"/>
                <a:gd name="T11" fmla="*/ 0 h 222"/>
                <a:gd name="T12" fmla="*/ 37636 w 4695"/>
                <a:gd name="T13" fmla="*/ 0 h 222"/>
                <a:gd name="T14" fmla="*/ 37636 w 4695"/>
                <a:gd name="T15" fmla="*/ 0 h 222"/>
                <a:gd name="T16" fmla="*/ 1246 w 4695"/>
                <a:gd name="T17" fmla="*/ 0 h 222"/>
                <a:gd name="T18" fmla="*/ 1246 w 4695"/>
                <a:gd name="T19" fmla="*/ 0 h 222"/>
                <a:gd name="T20" fmla="*/ 0 w 4695"/>
                <a:gd name="T21" fmla="*/ 0 h 2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695"/>
                <a:gd name="T34" fmla="*/ 0 h 222"/>
                <a:gd name="T35" fmla="*/ 4695 w 4695"/>
                <a:gd name="T36" fmla="*/ 222 h 2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695" h="222">
                  <a:moveTo>
                    <a:pt x="0" y="111"/>
                  </a:moveTo>
                  <a:lnTo>
                    <a:pt x="149" y="222"/>
                  </a:lnTo>
                  <a:lnTo>
                    <a:pt x="149" y="178"/>
                  </a:lnTo>
                  <a:lnTo>
                    <a:pt x="4546" y="178"/>
                  </a:lnTo>
                  <a:lnTo>
                    <a:pt x="4546" y="222"/>
                  </a:lnTo>
                  <a:lnTo>
                    <a:pt x="4695" y="111"/>
                  </a:lnTo>
                  <a:lnTo>
                    <a:pt x="4546" y="0"/>
                  </a:lnTo>
                  <a:lnTo>
                    <a:pt x="4546" y="44"/>
                  </a:lnTo>
                  <a:lnTo>
                    <a:pt x="149" y="44"/>
                  </a:lnTo>
                  <a:lnTo>
                    <a:pt x="149" y="0"/>
                  </a:lnTo>
                  <a:lnTo>
                    <a:pt x="0" y="111"/>
                  </a:lnTo>
                  <a:close/>
                </a:path>
              </a:pathLst>
            </a:custGeom>
            <a:solidFill>
              <a:schemeClr val="folHlink"/>
            </a:solidFill>
            <a:ln w="19050">
              <a:solidFill>
                <a:schemeClr val="folHlink"/>
              </a:solidFill>
              <a:round/>
              <a:headEnd/>
              <a:tailEnd/>
            </a:ln>
          </p:spPr>
          <p:txBody>
            <a:bodyPr/>
            <a:lstStyle/>
            <a:p>
              <a:endParaRPr lang="zh-CN" altLang="en-US"/>
            </a:p>
          </p:txBody>
        </p:sp>
        <p:sp>
          <p:nvSpPr>
            <p:cNvPr id="18457" name="Line 24"/>
            <p:cNvSpPr>
              <a:spLocks noChangeShapeType="1"/>
            </p:cNvSpPr>
            <p:nvPr/>
          </p:nvSpPr>
          <p:spPr bwMode="auto">
            <a:xfrm>
              <a:off x="3977" y="3527"/>
              <a:ext cx="1" cy="409"/>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8" name="Rectangle 25"/>
            <p:cNvSpPr>
              <a:spLocks noChangeArrowheads="1"/>
            </p:cNvSpPr>
            <p:nvPr/>
          </p:nvSpPr>
          <p:spPr bwMode="auto">
            <a:xfrm>
              <a:off x="3569" y="3183"/>
              <a:ext cx="816" cy="350"/>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459" name="Rectangle 26"/>
            <p:cNvSpPr>
              <a:spLocks noChangeArrowheads="1"/>
            </p:cNvSpPr>
            <p:nvPr/>
          </p:nvSpPr>
          <p:spPr bwMode="auto">
            <a:xfrm>
              <a:off x="3658" y="3222"/>
              <a:ext cx="104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400">
                  <a:latin typeface="Times New Roman" pitchFamily="18" charset="0"/>
                </a:rPr>
                <a:t>Modem</a:t>
              </a:r>
            </a:p>
          </p:txBody>
        </p:sp>
        <p:sp>
          <p:nvSpPr>
            <p:cNvPr id="18460" name="Line 27"/>
            <p:cNvSpPr>
              <a:spLocks noChangeShapeType="1"/>
            </p:cNvSpPr>
            <p:nvPr/>
          </p:nvSpPr>
          <p:spPr bwMode="auto">
            <a:xfrm>
              <a:off x="4960" y="3537"/>
              <a:ext cx="1" cy="408"/>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1" name="Rectangle 28"/>
            <p:cNvSpPr>
              <a:spLocks noChangeArrowheads="1"/>
            </p:cNvSpPr>
            <p:nvPr/>
          </p:nvSpPr>
          <p:spPr bwMode="auto">
            <a:xfrm>
              <a:off x="4481" y="3180"/>
              <a:ext cx="960" cy="353"/>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462" name="Rectangle 29"/>
            <p:cNvSpPr>
              <a:spLocks noChangeArrowheads="1"/>
            </p:cNvSpPr>
            <p:nvPr/>
          </p:nvSpPr>
          <p:spPr bwMode="auto">
            <a:xfrm>
              <a:off x="4559" y="3222"/>
              <a:ext cx="124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2400"/>
                <a:t>串行接口</a:t>
              </a:r>
              <a:endParaRPr lang="zh-CN" altLang="en-US" sz="2400">
                <a:latin typeface="Times New Roman" pitchFamily="18" charset="0"/>
              </a:endParaRPr>
            </a:p>
          </p:txBody>
        </p:sp>
        <p:sp>
          <p:nvSpPr>
            <p:cNvPr id="18463" name="Freeform 30"/>
            <p:cNvSpPr>
              <a:spLocks/>
            </p:cNvSpPr>
            <p:nvPr/>
          </p:nvSpPr>
          <p:spPr bwMode="auto">
            <a:xfrm>
              <a:off x="1682" y="3537"/>
              <a:ext cx="1" cy="403"/>
            </a:xfrm>
            <a:custGeom>
              <a:avLst/>
              <a:gdLst>
                <a:gd name="T0" fmla="*/ 0 w 1"/>
                <a:gd name="T1" fmla="*/ 0 h 403"/>
                <a:gd name="T2" fmla="*/ 0 w 1"/>
                <a:gd name="T3" fmla="*/ 403 h 403"/>
                <a:gd name="T4" fmla="*/ 0 60000 65536"/>
                <a:gd name="T5" fmla="*/ 0 60000 65536"/>
                <a:gd name="T6" fmla="*/ 0 w 1"/>
                <a:gd name="T7" fmla="*/ 0 h 403"/>
                <a:gd name="T8" fmla="*/ 1 w 1"/>
                <a:gd name="T9" fmla="*/ 403 h 403"/>
              </a:gdLst>
              <a:ahLst/>
              <a:cxnLst>
                <a:cxn ang="T4">
                  <a:pos x="T0" y="T1"/>
                </a:cxn>
                <a:cxn ang="T5">
                  <a:pos x="T2" y="T3"/>
                </a:cxn>
              </a:cxnLst>
              <a:rect l="T6" t="T7" r="T8" b="T9"/>
              <a:pathLst>
                <a:path w="1" h="403">
                  <a:moveTo>
                    <a:pt x="0" y="0"/>
                  </a:moveTo>
                  <a:lnTo>
                    <a:pt x="0" y="403"/>
                  </a:lnTo>
                </a:path>
              </a:pathLst>
            </a:custGeom>
            <a:solidFill>
              <a:srgbClr val="FFFFFF"/>
            </a:solidFill>
            <a:ln w="38100">
              <a:solidFill>
                <a:schemeClr val="folHlink"/>
              </a:solidFill>
              <a:round/>
              <a:headEnd/>
              <a:tailEnd/>
            </a:ln>
          </p:spPr>
          <p:txBody>
            <a:bodyPr/>
            <a:lstStyle/>
            <a:p>
              <a:endParaRPr lang="zh-CN" altLang="en-US"/>
            </a:p>
          </p:txBody>
        </p:sp>
        <p:sp>
          <p:nvSpPr>
            <p:cNvPr id="18464" name="Rectangle 31"/>
            <p:cNvSpPr>
              <a:spLocks noChangeArrowheads="1"/>
            </p:cNvSpPr>
            <p:nvPr/>
          </p:nvSpPr>
          <p:spPr bwMode="auto">
            <a:xfrm>
              <a:off x="1305" y="3183"/>
              <a:ext cx="753" cy="350"/>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465" name="Rectangle 32"/>
            <p:cNvSpPr>
              <a:spLocks noChangeArrowheads="1"/>
            </p:cNvSpPr>
            <p:nvPr/>
          </p:nvSpPr>
          <p:spPr bwMode="auto">
            <a:xfrm>
              <a:off x="1480" y="3222"/>
              <a:ext cx="68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400">
                  <a:latin typeface="Times New Roman" pitchFamily="18" charset="0"/>
                </a:rPr>
                <a:t>SCSI</a:t>
              </a:r>
            </a:p>
          </p:txBody>
        </p:sp>
        <p:sp>
          <p:nvSpPr>
            <p:cNvPr id="18466" name="Rectangle 33"/>
            <p:cNvSpPr>
              <a:spLocks noChangeArrowheads="1"/>
            </p:cNvSpPr>
            <p:nvPr/>
          </p:nvSpPr>
          <p:spPr bwMode="auto">
            <a:xfrm>
              <a:off x="2169" y="1776"/>
              <a:ext cx="1584" cy="350"/>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latin typeface="Times New Roman" pitchFamily="18" charset="0"/>
              </a:endParaRPr>
            </a:p>
          </p:txBody>
        </p:sp>
        <p:sp>
          <p:nvSpPr>
            <p:cNvPr id="18467" name="Text Box 34"/>
            <p:cNvSpPr txBox="1">
              <a:spLocks noChangeArrowheads="1"/>
            </p:cNvSpPr>
            <p:nvPr/>
          </p:nvSpPr>
          <p:spPr bwMode="auto">
            <a:xfrm>
              <a:off x="2274" y="1824"/>
              <a:ext cx="20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400">
                  <a:latin typeface="Times New Roman" pitchFamily="18" charset="0"/>
                </a:rPr>
                <a:t>局部</a:t>
              </a:r>
              <a:r>
                <a:rPr lang="en-US" altLang="zh-CN" sz="2400">
                  <a:latin typeface="Times New Roman" pitchFamily="18" charset="0"/>
                </a:rPr>
                <a:t>I/O</a:t>
              </a:r>
              <a:r>
                <a:rPr lang="zh-CN" altLang="en-US" sz="2400">
                  <a:latin typeface="Times New Roman" pitchFamily="18" charset="0"/>
                </a:rPr>
                <a:t>控制器</a:t>
              </a:r>
            </a:p>
          </p:txBody>
        </p:sp>
        <p:sp>
          <p:nvSpPr>
            <p:cNvPr id="18468" name="Rectangle 35"/>
            <p:cNvSpPr>
              <a:spLocks noChangeArrowheads="1"/>
            </p:cNvSpPr>
            <p:nvPr/>
          </p:nvSpPr>
          <p:spPr bwMode="auto">
            <a:xfrm>
              <a:off x="1211" y="1776"/>
              <a:ext cx="847" cy="350"/>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latin typeface="Times New Roman" pitchFamily="18" charset="0"/>
              </a:endParaRPr>
            </a:p>
          </p:txBody>
        </p:sp>
        <p:sp>
          <p:nvSpPr>
            <p:cNvPr id="18469" name="Rectangle 36"/>
            <p:cNvSpPr>
              <a:spLocks noChangeArrowheads="1"/>
            </p:cNvSpPr>
            <p:nvPr/>
          </p:nvSpPr>
          <p:spPr bwMode="auto">
            <a:xfrm>
              <a:off x="1457" y="1824"/>
              <a:ext cx="79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2400"/>
                <a:t>主存</a:t>
              </a:r>
              <a:endParaRPr lang="zh-CN" altLang="en-US" sz="2400">
                <a:latin typeface="Times New Roman" pitchFamily="18" charset="0"/>
              </a:endParaRPr>
            </a:p>
          </p:txBody>
        </p:sp>
        <p:sp>
          <p:nvSpPr>
            <p:cNvPr id="18470" name="Line 37"/>
            <p:cNvSpPr>
              <a:spLocks noChangeShapeType="1"/>
            </p:cNvSpPr>
            <p:nvPr/>
          </p:nvSpPr>
          <p:spPr bwMode="auto">
            <a:xfrm>
              <a:off x="1697" y="2119"/>
              <a:ext cx="0" cy="62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471" name="Line 38"/>
            <p:cNvSpPr>
              <a:spLocks noChangeShapeType="1"/>
            </p:cNvSpPr>
            <p:nvPr/>
          </p:nvSpPr>
          <p:spPr bwMode="auto">
            <a:xfrm>
              <a:off x="4039" y="1632"/>
              <a:ext cx="0" cy="110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472" name="Line 39"/>
            <p:cNvSpPr>
              <a:spLocks noChangeShapeType="1"/>
            </p:cNvSpPr>
            <p:nvPr/>
          </p:nvSpPr>
          <p:spPr bwMode="auto">
            <a:xfrm>
              <a:off x="2832" y="1440"/>
              <a:ext cx="0" cy="336"/>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37" name="AutoShape 41">
            <a:hlinkClick r:id="rId2" action="ppaction://hlinksldjump"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11306691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669925" y="425450"/>
            <a:ext cx="2927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600">
                <a:latin typeface="Times New Roman" pitchFamily="18" charset="0"/>
              </a:rPr>
              <a:t>4. 四总线结构</a:t>
            </a:r>
          </a:p>
        </p:txBody>
      </p:sp>
      <p:grpSp>
        <p:nvGrpSpPr>
          <p:cNvPr id="2" name="Group 52"/>
          <p:cNvGrpSpPr>
            <a:grpSpLocks/>
          </p:cNvGrpSpPr>
          <p:nvPr/>
        </p:nvGrpSpPr>
        <p:grpSpPr bwMode="auto">
          <a:xfrm>
            <a:off x="228600" y="1295400"/>
            <a:ext cx="8704263" cy="5029200"/>
            <a:chOff x="144" y="816"/>
            <a:chExt cx="5483" cy="3168"/>
          </a:xfrm>
        </p:grpSpPr>
        <p:grpSp>
          <p:nvGrpSpPr>
            <p:cNvPr id="19462" name="Group 49"/>
            <p:cNvGrpSpPr>
              <a:grpSpLocks/>
            </p:cNvGrpSpPr>
            <p:nvPr/>
          </p:nvGrpSpPr>
          <p:grpSpPr bwMode="auto">
            <a:xfrm>
              <a:off x="3151" y="2010"/>
              <a:ext cx="846" cy="304"/>
              <a:chOff x="3151" y="2010"/>
              <a:chExt cx="846" cy="304"/>
            </a:xfrm>
          </p:grpSpPr>
          <p:sp>
            <p:nvSpPr>
              <p:cNvPr id="19504" name="Rectangle 13"/>
              <p:cNvSpPr>
                <a:spLocks noChangeArrowheads="1"/>
              </p:cNvSpPr>
              <p:nvPr/>
            </p:nvSpPr>
            <p:spPr bwMode="auto">
              <a:xfrm>
                <a:off x="3151" y="2010"/>
                <a:ext cx="846" cy="304"/>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505" name="Rectangle 14"/>
              <p:cNvSpPr>
                <a:spLocks noChangeArrowheads="1"/>
              </p:cNvSpPr>
              <p:nvPr/>
            </p:nvSpPr>
            <p:spPr bwMode="auto">
              <a:xfrm>
                <a:off x="3276" y="2046"/>
                <a:ext cx="57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p>
                <a:r>
                  <a:rPr lang="zh-CN" altLang="en-US" sz="2400"/>
                  <a:t>多媒体</a:t>
                </a:r>
                <a:endParaRPr lang="zh-CN" altLang="en-US" sz="2400">
                  <a:latin typeface="Times New Roman" pitchFamily="18" charset="0"/>
                </a:endParaRPr>
              </a:p>
            </p:txBody>
          </p:sp>
        </p:grpSp>
        <p:grpSp>
          <p:nvGrpSpPr>
            <p:cNvPr id="19463" name="Group 48"/>
            <p:cNvGrpSpPr>
              <a:grpSpLocks/>
            </p:cNvGrpSpPr>
            <p:nvPr/>
          </p:nvGrpSpPr>
          <p:grpSpPr bwMode="auto">
            <a:xfrm>
              <a:off x="3151" y="3149"/>
              <a:ext cx="846" cy="303"/>
              <a:chOff x="3151" y="3149"/>
              <a:chExt cx="846" cy="303"/>
            </a:xfrm>
          </p:grpSpPr>
          <p:sp>
            <p:nvSpPr>
              <p:cNvPr id="19502" name="Rectangle 31"/>
              <p:cNvSpPr>
                <a:spLocks noChangeArrowheads="1"/>
              </p:cNvSpPr>
              <p:nvPr/>
            </p:nvSpPr>
            <p:spPr bwMode="auto">
              <a:xfrm>
                <a:off x="3162" y="3185"/>
                <a:ext cx="72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p>
                <a:r>
                  <a:rPr lang="en-US" altLang="zh-CN" sz="2400">
                    <a:latin typeface="Times New Roman" pitchFamily="18" charset="0"/>
                  </a:rPr>
                  <a:t>  Modem</a:t>
                </a:r>
                <a:endParaRPr lang="zh-CN" altLang="en-US" sz="2400">
                  <a:latin typeface="Times New Roman" pitchFamily="18" charset="0"/>
                </a:endParaRPr>
              </a:p>
            </p:txBody>
          </p:sp>
          <p:sp>
            <p:nvSpPr>
              <p:cNvPr id="19503" name="Rectangle 41"/>
              <p:cNvSpPr>
                <a:spLocks noChangeArrowheads="1"/>
              </p:cNvSpPr>
              <p:nvPr/>
            </p:nvSpPr>
            <p:spPr bwMode="auto">
              <a:xfrm>
                <a:off x="3151" y="3149"/>
                <a:ext cx="846" cy="303"/>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9464" name="Group 51"/>
            <p:cNvGrpSpPr>
              <a:grpSpLocks/>
            </p:cNvGrpSpPr>
            <p:nvPr/>
          </p:nvGrpSpPr>
          <p:grpSpPr bwMode="auto">
            <a:xfrm>
              <a:off x="144" y="816"/>
              <a:ext cx="5483" cy="3168"/>
              <a:chOff x="144" y="816"/>
              <a:chExt cx="5483" cy="3168"/>
            </a:xfrm>
          </p:grpSpPr>
          <p:sp>
            <p:nvSpPr>
              <p:cNvPr id="19465" name="Rectangle 4"/>
              <p:cNvSpPr>
                <a:spLocks noChangeArrowheads="1"/>
              </p:cNvSpPr>
              <p:nvPr/>
            </p:nvSpPr>
            <p:spPr bwMode="auto">
              <a:xfrm>
                <a:off x="2326" y="1378"/>
                <a:ext cx="1034" cy="304"/>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latin typeface="Times New Roman" pitchFamily="18" charset="0"/>
                </a:endParaRPr>
              </a:p>
            </p:txBody>
          </p:sp>
          <p:sp>
            <p:nvSpPr>
              <p:cNvPr id="19466" name="Rectangle 5"/>
              <p:cNvSpPr>
                <a:spLocks noChangeArrowheads="1"/>
              </p:cNvSpPr>
              <p:nvPr/>
            </p:nvSpPr>
            <p:spPr bwMode="auto">
              <a:xfrm>
                <a:off x="4433" y="816"/>
                <a:ext cx="847" cy="304"/>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67" name="Rectangle 6"/>
              <p:cNvSpPr>
                <a:spLocks noChangeArrowheads="1"/>
              </p:cNvSpPr>
              <p:nvPr/>
            </p:nvSpPr>
            <p:spPr bwMode="auto">
              <a:xfrm>
                <a:off x="4632" y="833"/>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p>
                <a:r>
                  <a:rPr lang="zh-CN" altLang="en-US" sz="2800"/>
                  <a:t>主存</a:t>
                </a:r>
                <a:endParaRPr lang="zh-CN" altLang="en-US" sz="2800">
                  <a:latin typeface="Times New Roman" pitchFamily="18" charset="0"/>
                </a:endParaRPr>
              </a:p>
            </p:txBody>
          </p:sp>
          <p:sp>
            <p:nvSpPr>
              <p:cNvPr id="19468" name="Rectangle 7"/>
              <p:cNvSpPr>
                <a:spLocks noChangeArrowheads="1"/>
              </p:cNvSpPr>
              <p:nvPr/>
            </p:nvSpPr>
            <p:spPr bwMode="auto">
              <a:xfrm>
                <a:off x="1488" y="3151"/>
                <a:ext cx="1248" cy="303"/>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69" name="Rectangle 8"/>
              <p:cNvSpPr>
                <a:spLocks noChangeArrowheads="1"/>
              </p:cNvSpPr>
              <p:nvPr/>
            </p:nvSpPr>
            <p:spPr bwMode="auto">
              <a:xfrm>
                <a:off x="1533" y="3187"/>
                <a:ext cx="115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p>
                <a:r>
                  <a:rPr lang="zh-CN" altLang="en-US" sz="2400"/>
                  <a:t>扩展总线接口</a:t>
                </a:r>
                <a:endParaRPr lang="zh-CN" altLang="en-US" sz="2400">
                  <a:latin typeface="Times New Roman" pitchFamily="18" charset="0"/>
                </a:endParaRPr>
              </a:p>
            </p:txBody>
          </p:sp>
          <p:sp>
            <p:nvSpPr>
              <p:cNvPr id="19470" name="Rectangle 9"/>
              <p:cNvSpPr>
                <a:spLocks noChangeArrowheads="1"/>
              </p:cNvSpPr>
              <p:nvPr/>
            </p:nvSpPr>
            <p:spPr bwMode="auto">
              <a:xfrm>
                <a:off x="4433" y="2010"/>
                <a:ext cx="847" cy="304"/>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71" name="Rectangle 10"/>
              <p:cNvSpPr>
                <a:spLocks noChangeArrowheads="1"/>
              </p:cNvSpPr>
              <p:nvPr/>
            </p:nvSpPr>
            <p:spPr bwMode="auto">
              <a:xfrm>
                <a:off x="4567" y="2046"/>
                <a:ext cx="57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p>
                <a:r>
                  <a:rPr lang="zh-CN" altLang="en-US" sz="2400"/>
                  <a:t>局域网</a:t>
                </a:r>
                <a:endParaRPr lang="zh-CN" altLang="en-US" sz="2400">
                  <a:latin typeface="Times New Roman" pitchFamily="18" charset="0"/>
                </a:endParaRPr>
              </a:p>
            </p:txBody>
          </p:sp>
          <p:sp>
            <p:nvSpPr>
              <p:cNvPr id="19472" name="Rectangle 11"/>
              <p:cNvSpPr>
                <a:spLocks noChangeArrowheads="1"/>
              </p:cNvSpPr>
              <p:nvPr/>
            </p:nvSpPr>
            <p:spPr bwMode="auto">
              <a:xfrm>
                <a:off x="384" y="2016"/>
                <a:ext cx="846" cy="304"/>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73" name="Rectangle 12"/>
              <p:cNvSpPr>
                <a:spLocks noChangeArrowheads="1"/>
              </p:cNvSpPr>
              <p:nvPr/>
            </p:nvSpPr>
            <p:spPr bwMode="auto">
              <a:xfrm>
                <a:off x="593" y="2053"/>
                <a:ext cx="42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p>
                <a:r>
                  <a:rPr lang="en-US" altLang="zh-CN" sz="2400">
                    <a:latin typeface="Times New Roman" pitchFamily="18" charset="0"/>
                  </a:rPr>
                  <a:t>SCSI</a:t>
                </a:r>
              </a:p>
            </p:txBody>
          </p:sp>
          <p:sp>
            <p:nvSpPr>
              <p:cNvPr id="19474" name="Freeform 15"/>
              <p:cNvSpPr>
                <a:spLocks/>
              </p:cNvSpPr>
              <p:nvPr/>
            </p:nvSpPr>
            <p:spPr bwMode="auto">
              <a:xfrm>
                <a:off x="4854" y="1117"/>
                <a:ext cx="47" cy="419"/>
              </a:xfrm>
              <a:custGeom>
                <a:avLst/>
                <a:gdLst>
                  <a:gd name="T0" fmla="*/ 0 w 1"/>
                  <a:gd name="T1" fmla="*/ 0 h 435"/>
                  <a:gd name="T2" fmla="*/ 0 w 1"/>
                  <a:gd name="T3" fmla="*/ 223 h 435"/>
                  <a:gd name="T4" fmla="*/ 0 60000 65536"/>
                  <a:gd name="T5" fmla="*/ 0 60000 65536"/>
                  <a:gd name="T6" fmla="*/ 0 w 1"/>
                  <a:gd name="T7" fmla="*/ 0 h 435"/>
                  <a:gd name="T8" fmla="*/ 1 w 1"/>
                  <a:gd name="T9" fmla="*/ 435 h 435"/>
                </a:gdLst>
                <a:ahLst/>
                <a:cxnLst>
                  <a:cxn ang="T4">
                    <a:pos x="T0" y="T1"/>
                  </a:cxn>
                  <a:cxn ang="T5">
                    <a:pos x="T2" y="T3"/>
                  </a:cxn>
                </a:cxnLst>
                <a:rect l="T6" t="T7" r="T8" b="T9"/>
                <a:pathLst>
                  <a:path w="1" h="435">
                    <a:moveTo>
                      <a:pt x="0" y="0"/>
                    </a:moveTo>
                    <a:lnTo>
                      <a:pt x="0" y="435"/>
                    </a:lnTo>
                  </a:path>
                </a:pathLst>
              </a:custGeom>
              <a:solidFill>
                <a:srgbClr val="FFFFFF"/>
              </a:solidFill>
              <a:ln w="38100">
                <a:solidFill>
                  <a:schemeClr val="folHlink"/>
                </a:solidFill>
                <a:round/>
                <a:headEnd/>
                <a:tailEnd/>
              </a:ln>
            </p:spPr>
            <p:txBody>
              <a:bodyPr/>
              <a:lstStyle/>
              <a:p>
                <a:endParaRPr lang="zh-CN" altLang="en-US"/>
              </a:p>
            </p:txBody>
          </p:sp>
          <p:sp>
            <p:nvSpPr>
              <p:cNvPr id="19475" name="Freeform 16"/>
              <p:cNvSpPr>
                <a:spLocks/>
              </p:cNvSpPr>
              <p:nvPr/>
            </p:nvSpPr>
            <p:spPr bwMode="auto">
              <a:xfrm>
                <a:off x="144" y="2496"/>
                <a:ext cx="5467" cy="118"/>
              </a:xfrm>
              <a:custGeom>
                <a:avLst/>
                <a:gdLst>
                  <a:gd name="T0" fmla="*/ 0 w 5163"/>
                  <a:gd name="T1" fmla="*/ 1 h 189"/>
                  <a:gd name="T2" fmla="*/ 348 w 5163"/>
                  <a:gd name="T3" fmla="*/ 1 h 189"/>
                  <a:gd name="T4" fmla="*/ 348 w 5163"/>
                  <a:gd name="T5" fmla="*/ 1 h 189"/>
                  <a:gd name="T6" fmla="*/ 14099 w 5163"/>
                  <a:gd name="T7" fmla="*/ 1 h 189"/>
                  <a:gd name="T8" fmla="*/ 14099 w 5163"/>
                  <a:gd name="T9" fmla="*/ 1 h 189"/>
                  <a:gd name="T10" fmla="*/ 14462 w 5163"/>
                  <a:gd name="T11" fmla="*/ 1 h 189"/>
                  <a:gd name="T12" fmla="*/ 14099 w 5163"/>
                  <a:gd name="T13" fmla="*/ 0 h 189"/>
                  <a:gd name="T14" fmla="*/ 14099 w 5163"/>
                  <a:gd name="T15" fmla="*/ 1 h 189"/>
                  <a:gd name="T16" fmla="*/ 348 w 5163"/>
                  <a:gd name="T17" fmla="*/ 1 h 189"/>
                  <a:gd name="T18" fmla="*/ 348 w 5163"/>
                  <a:gd name="T19" fmla="*/ 0 h 189"/>
                  <a:gd name="T20" fmla="*/ 0 w 5163"/>
                  <a:gd name="T21" fmla="*/ 1 h 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163"/>
                  <a:gd name="T34" fmla="*/ 0 h 189"/>
                  <a:gd name="T35" fmla="*/ 5163 w 5163"/>
                  <a:gd name="T36" fmla="*/ 189 h 18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163" h="189">
                    <a:moveTo>
                      <a:pt x="0" y="94"/>
                    </a:moveTo>
                    <a:lnTo>
                      <a:pt x="125" y="189"/>
                    </a:lnTo>
                    <a:lnTo>
                      <a:pt x="125" y="146"/>
                    </a:lnTo>
                    <a:lnTo>
                      <a:pt x="5035" y="146"/>
                    </a:lnTo>
                    <a:lnTo>
                      <a:pt x="5035" y="189"/>
                    </a:lnTo>
                    <a:lnTo>
                      <a:pt x="5163" y="94"/>
                    </a:lnTo>
                    <a:lnTo>
                      <a:pt x="5035" y="0"/>
                    </a:lnTo>
                    <a:lnTo>
                      <a:pt x="5035" y="43"/>
                    </a:lnTo>
                    <a:lnTo>
                      <a:pt x="125" y="43"/>
                    </a:lnTo>
                    <a:lnTo>
                      <a:pt x="125" y="0"/>
                    </a:lnTo>
                    <a:lnTo>
                      <a:pt x="0" y="94"/>
                    </a:lnTo>
                    <a:close/>
                  </a:path>
                </a:pathLst>
              </a:custGeom>
              <a:solidFill>
                <a:schemeClr val="folHlink"/>
              </a:solidFill>
              <a:ln w="38100">
                <a:solidFill>
                  <a:schemeClr val="folHlink"/>
                </a:solidFill>
                <a:round/>
                <a:headEnd/>
                <a:tailEnd/>
              </a:ln>
            </p:spPr>
            <p:txBody>
              <a:bodyPr/>
              <a:lstStyle/>
              <a:p>
                <a:endParaRPr lang="zh-CN" altLang="en-US"/>
              </a:p>
            </p:txBody>
          </p:sp>
          <p:sp>
            <p:nvSpPr>
              <p:cNvPr id="19476" name="Line 17"/>
              <p:cNvSpPr>
                <a:spLocks noChangeShapeType="1"/>
              </p:cNvSpPr>
              <p:nvPr/>
            </p:nvSpPr>
            <p:spPr bwMode="auto">
              <a:xfrm>
                <a:off x="815" y="3463"/>
                <a:ext cx="1" cy="228"/>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7" name="Freeform 18"/>
              <p:cNvSpPr>
                <a:spLocks/>
              </p:cNvSpPr>
              <p:nvPr/>
            </p:nvSpPr>
            <p:spPr bwMode="auto">
              <a:xfrm>
                <a:off x="2112" y="2312"/>
                <a:ext cx="1" cy="229"/>
              </a:xfrm>
              <a:custGeom>
                <a:avLst/>
                <a:gdLst>
                  <a:gd name="T0" fmla="*/ 0 w 1"/>
                  <a:gd name="T1" fmla="*/ 0 h 229"/>
                  <a:gd name="T2" fmla="*/ 1 w 1"/>
                  <a:gd name="T3" fmla="*/ 229 h 229"/>
                  <a:gd name="T4" fmla="*/ 0 60000 65536"/>
                  <a:gd name="T5" fmla="*/ 0 60000 65536"/>
                  <a:gd name="T6" fmla="*/ 0 w 1"/>
                  <a:gd name="T7" fmla="*/ 0 h 229"/>
                  <a:gd name="T8" fmla="*/ 1 w 1"/>
                  <a:gd name="T9" fmla="*/ 229 h 229"/>
                </a:gdLst>
                <a:ahLst/>
                <a:cxnLst>
                  <a:cxn ang="T4">
                    <a:pos x="T0" y="T1"/>
                  </a:cxn>
                  <a:cxn ang="T5">
                    <a:pos x="T2" y="T3"/>
                  </a:cxn>
                </a:cxnLst>
                <a:rect l="T6" t="T7" r="T8" b="T9"/>
                <a:pathLst>
                  <a:path w="1" h="229">
                    <a:moveTo>
                      <a:pt x="0" y="0"/>
                    </a:moveTo>
                    <a:lnTo>
                      <a:pt x="1" y="229"/>
                    </a:lnTo>
                  </a:path>
                </a:pathLst>
              </a:custGeom>
              <a:solidFill>
                <a:srgbClr val="FFFFFF"/>
              </a:solidFill>
              <a:ln w="38100">
                <a:solidFill>
                  <a:schemeClr val="folHlink"/>
                </a:solidFill>
                <a:round/>
                <a:headEnd/>
                <a:tailEnd/>
              </a:ln>
            </p:spPr>
            <p:txBody>
              <a:bodyPr/>
              <a:lstStyle/>
              <a:p>
                <a:endParaRPr lang="zh-CN" altLang="en-US"/>
              </a:p>
            </p:txBody>
          </p:sp>
          <p:sp>
            <p:nvSpPr>
              <p:cNvPr id="19478" name="Line 19"/>
              <p:cNvSpPr>
                <a:spLocks noChangeShapeType="1"/>
              </p:cNvSpPr>
              <p:nvPr/>
            </p:nvSpPr>
            <p:spPr bwMode="auto">
              <a:xfrm>
                <a:off x="3578" y="2311"/>
                <a:ext cx="1" cy="23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9" name="Line 20"/>
              <p:cNvSpPr>
                <a:spLocks noChangeShapeType="1"/>
              </p:cNvSpPr>
              <p:nvPr/>
            </p:nvSpPr>
            <p:spPr bwMode="auto">
              <a:xfrm>
                <a:off x="4895" y="2311"/>
                <a:ext cx="1" cy="23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0" name="Line 21"/>
              <p:cNvSpPr>
                <a:spLocks noChangeShapeType="1"/>
              </p:cNvSpPr>
              <p:nvPr/>
            </p:nvSpPr>
            <p:spPr bwMode="auto">
              <a:xfrm>
                <a:off x="2880" y="1683"/>
                <a:ext cx="0" cy="909"/>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1" name="Line 22"/>
              <p:cNvSpPr>
                <a:spLocks noChangeShapeType="1"/>
              </p:cNvSpPr>
              <p:nvPr/>
            </p:nvSpPr>
            <p:spPr bwMode="auto">
              <a:xfrm>
                <a:off x="816" y="2314"/>
                <a:ext cx="1" cy="23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2" name="Line 23"/>
              <p:cNvSpPr>
                <a:spLocks noChangeShapeType="1"/>
              </p:cNvSpPr>
              <p:nvPr/>
            </p:nvSpPr>
            <p:spPr bwMode="auto">
              <a:xfrm>
                <a:off x="2112" y="3463"/>
                <a:ext cx="1" cy="228"/>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3" name="Line 24"/>
              <p:cNvSpPr>
                <a:spLocks noChangeShapeType="1"/>
              </p:cNvSpPr>
              <p:nvPr/>
            </p:nvSpPr>
            <p:spPr bwMode="auto">
              <a:xfrm>
                <a:off x="3578" y="3452"/>
                <a:ext cx="1" cy="25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4" name="Freeform 25"/>
              <p:cNvSpPr>
                <a:spLocks/>
              </p:cNvSpPr>
              <p:nvPr/>
            </p:nvSpPr>
            <p:spPr bwMode="auto">
              <a:xfrm>
                <a:off x="4896" y="3456"/>
                <a:ext cx="5" cy="246"/>
              </a:xfrm>
              <a:custGeom>
                <a:avLst/>
                <a:gdLst>
                  <a:gd name="T0" fmla="*/ 5 w 5"/>
                  <a:gd name="T1" fmla="*/ 0 h 246"/>
                  <a:gd name="T2" fmla="*/ 0 w 5"/>
                  <a:gd name="T3" fmla="*/ 246 h 246"/>
                  <a:gd name="T4" fmla="*/ 0 60000 65536"/>
                  <a:gd name="T5" fmla="*/ 0 60000 65536"/>
                  <a:gd name="T6" fmla="*/ 0 w 5"/>
                  <a:gd name="T7" fmla="*/ 0 h 246"/>
                  <a:gd name="T8" fmla="*/ 5 w 5"/>
                  <a:gd name="T9" fmla="*/ 246 h 246"/>
                </a:gdLst>
                <a:ahLst/>
                <a:cxnLst>
                  <a:cxn ang="T4">
                    <a:pos x="T0" y="T1"/>
                  </a:cxn>
                  <a:cxn ang="T5">
                    <a:pos x="T2" y="T3"/>
                  </a:cxn>
                </a:cxnLst>
                <a:rect l="T6" t="T7" r="T8" b="T9"/>
                <a:pathLst>
                  <a:path w="5" h="246">
                    <a:moveTo>
                      <a:pt x="5" y="0"/>
                    </a:moveTo>
                    <a:lnTo>
                      <a:pt x="0" y="246"/>
                    </a:lnTo>
                  </a:path>
                </a:pathLst>
              </a:custGeom>
              <a:solidFill>
                <a:srgbClr val="FFFFFF"/>
              </a:solidFill>
              <a:ln w="38100">
                <a:solidFill>
                  <a:schemeClr val="folHlink"/>
                </a:solidFill>
                <a:round/>
                <a:headEnd/>
                <a:tailEnd/>
              </a:ln>
            </p:spPr>
            <p:txBody>
              <a:bodyPr/>
              <a:lstStyle/>
              <a:p>
                <a:endParaRPr lang="zh-CN" altLang="en-US"/>
              </a:p>
            </p:txBody>
          </p:sp>
          <p:sp>
            <p:nvSpPr>
              <p:cNvPr id="19485" name="Freeform 26"/>
              <p:cNvSpPr>
                <a:spLocks/>
              </p:cNvSpPr>
              <p:nvPr/>
            </p:nvSpPr>
            <p:spPr bwMode="auto">
              <a:xfrm>
                <a:off x="2112" y="2574"/>
                <a:ext cx="1" cy="576"/>
              </a:xfrm>
              <a:custGeom>
                <a:avLst/>
                <a:gdLst>
                  <a:gd name="T0" fmla="*/ 0 w 1"/>
                  <a:gd name="T1" fmla="*/ 0 h 576"/>
                  <a:gd name="T2" fmla="*/ 0 w 1"/>
                  <a:gd name="T3" fmla="*/ 576 h 576"/>
                  <a:gd name="T4" fmla="*/ 0 60000 65536"/>
                  <a:gd name="T5" fmla="*/ 0 60000 65536"/>
                  <a:gd name="T6" fmla="*/ 0 w 1"/>
                  <a:gd name="T7" fmla="*/ 0 h 576"/>
                  <a:gd name="T8" fmla="*/ 1 w 1"/>
                  <a:gd name="T9" fmla="*/ 576 h 576"/>
                </a:gdLst>
                <a:ahLst/>
                <a:cxnLst>
                  <a:cxn ang="T4">
                    <a:pos x="T0" y="T1"/>
                  </a:cxn>
                  <a:cxn ang="T5">
                    <a:pos x="T2" y="T3"/>
                  </a:cxn>
                </a:cxnLst>
                <a:rect l="T6" t="T7" r="T8" b="T9"/>
                <a:pathLst>
                  <a:path w="1" h="576">
                    <a:moveTo>
                      <a:pt x="0" y="0"/>
                    </a:moveTo>
                    <a:lnTo>
                      <a:pt x="0" y="576"/>
                    </a:lnTo>
                  </a:path>
                </a:pathLst>
              </a:custGeom>
              <a:solidFill>
                <a:srgbClr val="FFFFFF"/>
              </a:solidFill>
              <a:ln w="38100">
                <a:solidFill>
                  <a:schemeClr val="folHlink"/>
                </a:solidFill>
                <a:round/>
                <a:headEnd/>
                <a:tailEnd/>
              </a:ln>
            </p:spPr>
            <p:txBody>
              <a:bodyPr/>
              <a:lstStyle/>
              <a:p>
                <a:endParaRPr lang="zh-CN" altLang="en-US"/>
              </a:p>
            </p:txBody>
          </p:sp>
          <p:sp>
            <p:nvSpPr>
              <p:cNvPr id="19486" name="Freeform 27"/>
              <p:cNvSpPr>
                <a:spLocks/>
              </p:cNvSpPr>
              <p:nvPr/>
            </p:nvSpPr>
            <p:spPr bwMode="auto">
              <a:xfrm>
                <a:off x="3360" y="1486"/>
                <a:ext cx="2267" cy="116"/>
              </a:xfrm>
              <a:custGeom>
                <a:avLst/>
                <a:gdLst>
                  <a:gd name="T0" fmla="*/ 0 w 2267"/>
                  <a:gd name="T1" fmla="*/ 1 h 189"/>
                  <a:gd name="T2" fmla="*/ 127 w 2267"/>
                  <a:gd name="T3" fmla="*/ 1 h 189"/>
                  <a:gd name="T4" fmla="*/ 127 w 2267"/>
                  <a:gd name="T5" fmla="*/ 1 h 189"/>
                  <a:gd name="T6" fmla="*/ 2140 w 2267"/>
                  <a:gd name="T7" fmla="*/ 1 h 189"/>
                  <a:gd name="T8" fmla="*/ 2140 w 2267"/>
                  <a:gd name="T9" fmla="*/ 1 h 189"/>
                  <a:gd name="T10" fmla="*/ 2267 w 2267"/>
                  <a:gd name="T11" fmla="*/ 1 h 189"/>
                  <a:gd name="T12" fmla="*/ 2140 w 2267"/>
                  <a:gd name="T13" fmla="*/ 0 h 189"/>
                  <a:gd name="T14" fmla="*/ 2140 w 2267"/>
                  <a:gd name="T15" fmla="*/ 1 h 189"/>
                  <a:gd name="T16" fmla="*/ 127 w 2267"/>
                  <a:gd name="T17" fmla="*/ 1 h 189"/>
                  <a:gd name="T18" fmla="*/ 127 w 2267"/>
                  <a:gd name="T19" fmla="*/ 0 h 189"/>
                  <a:gd name="T20" fmla="*/ 0 w 2267"/>
                  <a:gd name="T21" fmla="*/ 1 h 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67"/>
                  <a:gd name="T34" fmla="*/ 0 h 189"/>
                  <a:gd name="T35" fmla="*/ 2267 w 2267"/>
                  <a:gd name="T36" fmla="*/ 189 h 18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67" h="189">
                    <a:moveTo>
                      <a:pt x="0" y="95"/>
                    </a:moveTo>
                    <a:lnTo>
                      <a:pt x="127" y="189"/>
                    </a:lnTo>
                    <a:lnTo>
                      <a:pt x="127" y="140"/>
                    </a:lnTo>
                    <a:lnTo>
                      <a:pt x="2140" y="140"/>
                    </a:lnTo>
                    <a:lnTo>
                      <a:pt x="2140" y="189"/>
                    </a:lnTo>
                    <a:lnTo>
                      <a:pt x="2267" y="95"/>
                    </a:lnTo>
                    <a:lnTo>
                      <a:pt x="2140" y="0"/>
                    </a:lnTo>
                    <a:lnTo>
                      <a:pt x="2140" y="50"/>
                    </a:lnTo>
                    <a:lnTo>
                      <a:pt x="127" y="50"/>
                    </a:lnTo>
                    <a:lnTo>
                      <a:pt x="127" y="0"/>
                    </a:lnTo>
                    <a:lnTo>
                      <a:pt x="0" y="95"/>
                    </a:lnTo>
                    <a:close/>
                  </a:path>
                </a:pathLst>
              </a:custGeom>
              <a:solidFill>
                <a:schemeClr val="folHlink"/>
              </a:solidFill>
              <a:ln w="38100">
                <a:solidFill>
                  <a:schemeClr val="folHlink"/>
                </a:solidFill>
                <a:round/>
                <a:headEnd/>
                <a:tailEnd/>
              </a:ln>
            </p:spPr>
            <p:txBody>
              <a:bodyPr/>
              <a:lstStyle/>
              <a:p>
                <a:endParaRPr lang="zh-CN" altLang="en-US"/>
              </a:p>
            </p:txBody>
          </p:sp>
          <p:sp>
            <p:nvSpPr>
              <p:cNvPr id="19487" name="Rectangle 28"/>
              <p:cNvSpPr>
                <a:spLocks noChangeArrowheads="1"/>
              </p:cNvSpPr>
              <p:nvPr/>
            </p:nvSpPr>
            <p:spPr bwMode="auto">
              <a:xfrm>
                <a:off x="384" y="1392"/>
                <a:ext cx="846" cy="304"/>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88" name="Rectangle 29"/>
              <p:cNvSpPr>
                <a:spLocks noChangeArrowheads="1"/>
              </p:cNvSpPr>
              <p:nvPr/>
            </p:nvSpPr>
            <p:spPr bwMode="auto">
              <a:xfrm>
                <a:off x="609" y="1429"/>
                <a:ext cx="39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p>
                <a:r>
                  <a:rPr lang="en-US" altLang="zh-CN" sz="2400">
                    <a:latin typeface="Times New Roman" pitchFamily="18" charset="0"/>
                  </a:rPr>
                  <a:t>CPU</a:t>
                </a:r>
              </a:p>
            </p:txBody>
          </p:sp>
          <p:sp>
            <p:nvSpPr>
              <p:cNvPr id="19489" name="Freeform 30"/>
              <p:cNvSpPr>
                <a:spLocks/>
              </p:cNvSpPr>
              <p:nvPr/>
            </p:nvSpPr>
            <p:spPr bwMode="auto">
              <a:xfrm>
                <a:off x="144" y="3600"/>
                <a:ext cx="5451" cy="118"/>
              </a:xfrm>
              <a:custGeom>
                <a:avLst/>
                <a:gdLst>
                  <a:gd name="T0" fmla="*/ 0 w 5165"/>
                  <a:gd name="T1" fmla="*/ 1 h 189"/>
                  <a:gd name="T2" fmla="*/ 335 w 5165"/>
                  <a:gd name="T3" fmla="*/ 1 h 189"/>
                  <a:gd name="T4" fmla="*/ 335 w 5165"/>
                  <a:gd name="T5" fmla="*/ 1 h 189"/>
                  <a:gd name="T6" fmla="*/ 13290 w 5165"/>
                  <a:gd name="T7" fmla="*/ 1 h 189"/>
                  <a:gd name="T8" fmla="*/ 13290 w 5165"/>
                  <a:gd name="T9" fmla="*/ 1 h 189"/>
                  <a:gd name="T10" fmla="*/ 13625 w 5165"/>
                  <a:gd name="T11" fmla="*/ 1 h 189"/>
                  <a:gd name="T12" fmla="*/ 13290 w 5165"/>
                  <a:gd name="T13" fmla="*/ 0 h 189"/>
                  <a:gd name="T14" fmla="*/ 13290 w 5165"/>
                  <a:gd name="T15" fmla="*/ 1 h 189"/>
                  <a:gd name="T16" fmla="*/ 335 w 5165"/>
                  <a:gd name="T17" fmla="*/ 1 h 189"/>
                  <a:gd name="T18" fmla="*/ 335 w 5165"/>
                  <a:gd name="T19" fmla="*/ 0 h 189"/>
                  <a:gd name="T20" fmla="*/ 0 w 5165"/>
                  <a:gd name="T21" fmla="*/ 1 h 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165"/>
                  <a:gd name="T34" fmla="*/ 0 h 189"/>
                  <a:gd name="T35" fmla="*/ 5165 w 5165"/>
                  <a:gd name="T36" fmla="*/ 189 h 18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165" h="189">
                    <a:moveTo>
                      <a:pt x="0" y="95"/>
                    </a:moveTo>
                    <a:lnTo>
                      <a:pt x="127" y="189"/>
                    </a:lnTo>
                    <a:lnTo>
                      <a:pt x="127" y="146"/>
                    </a:lnTo>
                    <a:lnTo>
                      <a:pt x="5038" y="146"/>
                    </a:lnTo>
                    <a:lnTo>
                      <a:pt x="5038" y="189"/>
                    </a:lnTo>
                    <a:lnTo>
                      <a:pt x="5165" y="95"/>
                    </a:lnTo>
                    <a:lnTo>
                      <a:pt x="5038" y="0"/>
                    </a:lnTo>
                    <a:lnTo>
                      <a:pt x="5038" y="44"/>
                    </a:lnTo>
                    <a:lnTo>
                      <a:pt x="127" y="44"/>
                    </a:lnTo>
                    <a:lnTo>
                      <a:pt x="127" y="0"/>
                    </a:lnTo>
                    <a:lnTo>
                      <a:pt x="0" y="95"/>
                    </a:lnTo>
                    <a:close/>
                  </a:path>
                </a:pathLst>
              </a:custGeom>
              <a:solidFill>
                <a:schemeClr val="folHlink"/>
              </a:solidFill>
              <a:ln w="38100">
                <a:solidFill>
                  <a:schemeClr val="folHlink"/>
                </a:solidFill>
                <a:round/>
                <a:headEnd/>
                <a:tailEnd/>
              </a:ln>
            </p:spPr>
            <p:txBody>
              <a:bodyPr/>
              <a:lstStyle/>
              <a:p>
                <a:endParaRPr lang="zh-CN" altLang="en-US"/>
              </a:p>
            </p:txBody>
          </p:sp>
          <p:sp>
            <p:nvSpPr>
              <p:cNvPr id="19490" name="Rectangle 32"/>
              <p:cNvSpPr>
                <a:spLocks noChangeArrowheads="1"/>
              </p:cNvSpPr>
              <p:nvPr/>
            </p:nvSpPr>
            <p:spPr bwMode="auto">
              <a:xfrm>
                <a:off x="4558" y="3185"/>
                <a:ext cx="77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p>
                <a:r>
                  <a:rPr lang="zh-CN" altLang="en-US" sz="2400"/>
                  <a:t>串行接口</a:t>
                </a:r>
                <a:endParaRPr lang="zh-CN" altLang="en-US" sz="2400">
                  <a:latin typeface="Times New Roman" pitchFamily="18" charset="0"/>
                </a:endParaRPr>
              </a:p>
            </p:txBody>
          </p:sp>
          <p:sp>
            <p:nvSpPr>
              <p:cNvPr id="19491" name="Rectangle 33"/>
              <p:cNvSpPr>
                <a:spLocks noChangeArrowheads="1"/>
              </p:cNvSpPr>
              <p:nvPr/>
            </p:nvSpPr>
            <p:spPr bwMode="auto">
              <a:xfrm>
                <a:off x="384" y="3151"/>
                <a:ext cx="846" cy="304"/>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92" name="Rectangle 34"/>
              <p:cNvSpPr>
                <a:spLocks noChangeArrowheads="1"/>
              </p:cNvSpPr>
              <p:nvPr/>
            </p:nvSpPr>
            <p:spPr bwMode="auto">
              <a:xfrm>
                <a:off x="609" y="3188"/>
                <a:ext cx="39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p>
                <a:r>
                  <a:rPr lang="en-US" altLang="zh-CN" sz="2400">
                    <a:latin typeface="Times New Roman" pitchFamily="18" charset="0"/>
                  </a:rPr>
                  <a:t>FAX</a:t>
                </a:r>
              </a:p>
            </p:txBody>
          </p:sp>
          <p:sp>
            <p:nvSpPr>
              <p:cNvPr id="19493" name="Rectangle 35"/>
              <p:cNvSpPr>
                <a:spLocks noChangeArrowheads="1"/>
              </p:cNvSpPr>
              <p:nvPr/>
            </p:nvSpPr>
            <p:spPr bwMode="auto">
              <a:xfrm>
                <a:off x="4044" y="1603"/>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p>
                <a:r>
                  <a:rPr lang="zh-CN" altLang="en-US" sz="2800">
                    <a:solidFill>
                      <a:schemeClr val="folHlink"/>
                    </a:solidFill>
                  </a:rPr>
                  <a:t>系统总线</a:t>
                </a:r>
                <a:endParaRPr lang="zh-CN" altLang="en-US" sz="2800">
                  <a:solidFill>
                    <a:schemeClr val="folHlink"/>
                  </a:solidFill>
                  <a:latin typeface="Times New Roman" pitchFamily="18" charset="0"/>
                </a:endParaRPr>
              </a:p>
            </p:txBody>
          </p:sp>
          <p:sp>
            <p:nvSpPr>
              <p:cNvPr id="19494" name="Rectangle 36"/>
              <p:cNvSpPr>
                <a:spLocks noChangeArrowheads="1"/>
              </p:cNvSpPr>
              <p:nvPr/>
            </p:nvSpPr>
            <p:spPr bwMode="auto">
              <a:xfrm>
                <a:off x="1296" y="1603"/>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p>
                <a:r>
                  <a:rPr lang="zh-CN" altLang="en-US" sz="2800">
                    <a:solidFill>
                      <a:schemeClr val="folHlink"/>
                    </a:solidFill>
                  </a:rPr>
                  <a:t>局部总线</a:t>
                </a:r>
                <a:endParaRPr lang="zh-CN" altLang="en-US" sz="2800">
                  <a:solidFill>
                    <a:schemeClr val="folHlink"/>
                  </a:solidFill>
                  <a:latin typeface="Times New Roman" pitchFamily="18" charset="0"/>
                </a:endParaRPr>
              </a:p>
            </p:txBody>
          </p:sp>
          <p:sp>
            <p:nvSpPr>
              <p:cNvPr id="19495" name="Rectangle 37"/>
              <p:cNvSpPr>
                <a:spLocks noChangeArrowheads="1"/>
              </p:cNvSpPr>
              <p:nvPr/>
            </p:nvSpPr>
            <p:spPr bwMode="auto">
              <a:xfrm>
                <a:off x="2428" y="2611"/>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p>
                <a:r>
                  <a:rPr lang="zh-CN" altLang="en-US" sz="2800">
                    <a:solidFill>
                      <a:schemeClr val="folHlink"/>
                    </a:solidFill>
                  </a:rPr>
                  <a:t>高速总线</a:t>
                </a:r>
                <a:endParaRPr lang="zh-CN" altLang="en-US" sz="2800">
                  <a:solidFill>
                    <a:schemeClr val="folHlink"/>
                  </a:solidFill>
                  <a:latin typeface="Times New Roman" pitchFamily="18" charset="0"/>
                </a:endParaRPr>
              </a:p>
            </p:txBody>
          </p:sp>
          <p:sp>
            <p:nvSpPr>
              <p:cNvPr id="19496" name="Rectangle 38"/>
              <p:cNvSpPr>
                <a:spLocks noChangeArrowheads="1"/>
              </p:cNvSpPr>
              <p:nvPr/>
            </p:nvSpPr>
            <p:spPr bwMode="auto">
              <a:xfrm>
                <a:off x="2420" y="3715"/>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p>
                <a:r>
                  <a:rPr lang="zh-CN" altLang="en-US" sz="2800">
                    <a:solidFill>
                      <a:schemeClr val="folHlink"/>
                    </a:solidFill>
                  </a:rPr>
                  <a:t>扩展总线</a:t>
                </a:r>
                <a:endParaRPr lang="zh-CN" altLang="en-US" sz="2800">
                  <a:solidFill>
                    <a:schemeClr val="folHlink"/>
                  </a:solidFill>
                  <a:latin typeface="Times New Roman" pitchFamily="18" charset="0"/>
                </a:endParaRPr>
              </a:p>
            </p:txBody>
          </p:sp>
          <p:sp>
            <p:nvSpPr>
              <p:cNvPr id="19497" name="Rectangle 39"/>
              <p:cNvSpPr>
                <a:spLocks noChangeArrowheads="1"/>
              </p:cNvSpPr>
              <p:nvPr/>
            </p:nvSpPr>
            <p:spPr bwMode="auto">
              <a:xfrm>
                <a:off x="1910" y="2046"/>
                <a:ext cx="38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p>
                <a:r>
                  <a:rPr lang="zh-CN" altLang="en-US" sz="2400"/>
                  <a:t>图形</a:t>
                </a:r>
                <a:endParaRPr lang="zh-CN" altLang="en-US" sz="2400">
                  <a:latin typeface="Times New Roman" pitchFamily="18" charset="0"/>
                </a:endParaRPr>
              </a:p>
            </p:txBody>
          </p:sp>
          <p:sp>
            <p:nvSpPr>
              <p:cNvPr id="19498" name="Rectangle 40"/>
              <p:cNvSpPr>
                <a:spLocks noChangeArrowheads="1"/>
              </p:cNvSpPr>
              <p:nvPr/>
            </p:nvSpPr>
            <p:spPr bwMode="auto">
              <a:xfrm>
                <a:off x="1680" y="2010"/>
                <a:ext cx="846" cy="304"/>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99" name="Rectangle 42"/>
              <p:cNvSpPr>
                <a:spLocks noChangeArrowheads="1"/>
              </p:cNvSpPr>
              <p:nvPr/>
            </p:nvSpPr>
            <p:spPr bwMode="auto">
              <a:xfrm>
                <a:off x="4320" y="3149"/>
                <a:ext cx="1248" cy="303"/>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500" name="Text Box 43"/>
              <p:cNvSpPr txBox="1">
                <a:spLocks noChangeArrowheads="1"/>
              </p:cNvSpPr>
              <p:nvPr/>
            </p:nvSpPr>
            <p:spPr bwMode="auto">
              <a:xfrm>
                <a:off x="2406" y="1386"/>
                <a:ext cx="8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en-US" altLang="zh-CN" sz="2400">
                    <a:latin typeface="Times New Roman" pitchFamily="18" charset="0"/>
                  </a:rPr>
                  <a:t>Cache/</a:t>
                </a:r>
                <a:r>
                  <a:rPr lang="zh-CN" altLang="en-US" sz="2400">
                    <a:latin typeface="Times New Roman" pitchFamily="18" charset="0"/>
                  </a:rPr>
                  <a:t>桥</a:t>
                </a:r>
              </a:p>
            </p:txBody>
          </p:sp>
          <p:sp>
            <p:nvSpPr>
              <p:cNvPr id="19501" name="AutoShape 44"/>
              <p:cNvSpPr>
                <a:spLocks noChangeArrowheads="1"/>
              </p:cNvSpPr>
              <p:nvPr/>
            </p:nvSpPr>
            <p:spPr bwMode="auto">
              <a:xfrm>
                <a:off x="1260" y="1472"/>
                <a:ext cx="1031" cy="144"/>
              </a:xfrm>
              <a:prstGeom prst="leftRightArrow">
                <a:avLst>
                  <a:gd name="adj1" fmla="val 37500"/>
                  <a:gd name="adj2" fmla="val 82370"/>
                </a:avLst>
              </a:prstGeom>
              <a:solidFill>
                <a:schemeClr val="folHlink"/>
              </a:solidFill>
              <a:ln w="38100">
                <a:solidFill>
                  <a:schemeClr val="folHlink"/>
                </a:solidFill>
                <a:miter lim="800000"/>
                <a:headEnd/>
                <a:tailEnd/>
              </a:ln>
            </p:spPr>
            <p:txBody>
              <a:bodyPr wrap="none" anchor="ctr"/>
              <a:lstStyle/>
              <a:p>
                <a:endParaRPr lang="zh-CN" altLang="en-US"/>
              </a:p>
            </p:txBody>
          </p:sp>
        </p:grpSp>
      </p:grpSp>
      <p:sp>
        <p:nvSpPr>
          <p:cNvPr id="173101" name="Rectangle 45"/>
          <p:cNvSpPr>
            <a:spLocks noChangeArrowheads="1"/>
          </p:cNvSpPr>
          <p:nvPr/>
        </p:nvSpPr>
        <p:spPr bwMode="auto">
          <a:xfrm>
            <a:off x="7696200" y="152400"/>
            <a:ext cx="1143000" cy="838200"/>
          </a:xfrm>
          <a:prstGeom prst="rect">
            <a:avLst/>
          </a:prstGeom>
          <a:noFill/>
          <a:ln w="9525">
            <a:noFill/>
            <a:miter lim="800000"/>
            <a:headEnd/>
            <a:tailEnd/>
          </a:ln>
          <a:effectLst/>
        </p:spPr>
        <p:txBody>
          <a:bodyPr lIns="92075" tIns="46038" rIns="92075" bIns="46038" anchor="ctr"/>
          <a:lstStyle/>
          <a:p>
            <a:pPr algn="ctr">
              <a:defRPr/>
            </a:pPr>
            <a:r>
              <a:rPr lang="zh-CN" altLang="en-US" sz="4400">
                <a:solidFill>
                  <a:schemeClr val="tx2"/>
                </a:solidFill>
                <a:effectLst>
                  <a:outerShdw blurRad="38100" dist="38100" dir="2700000" algn="tl">
                    <a:srgbClr val="000000"/>
                  </a:outerShdw>
                </a:effectLst>
                <a:latin typeface="Arial" charset="0"/>
              </a:rPr>
              <a:t>3.4</a:t>
            </a:r>
          </a:p>
        </p:txBody>
      </p:sp>
      <p:sp>
        <p:nvSpPr>
          <p:cNvPr id="19461" name="AutoShape 47">
            <a:hlinkClick r:id="rId2" action="ppaction://hlinksldjump"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31206810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2"/>
          <p:cNvSpPr txBox="1">
            <a:spLocks noChangeArrowheads="1"/>
          </p:cNvSpPr>
          <p:nvPr/>
        </p:nvSpPr>
        <p:spPr bwMode="auto">
          <a:xfrm>
            <a:off x="685800" y="1219200"/>
            <a:ext cx="43640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200">
                <a:latin typeface="Times New Roman" pitchFamily="18" charset="0"/>
              </a:rPr>
              <a:t>1.  </a:t>
            </a:r>
            <a:r>
              <a:rPr kumimoji="0" lang="zh-CN" altLang="en-US" sz="3200">
                <a:latin typeface="Times New Roman" pitchFamily="18" charset="0"/>
              </a:rPr>
              <a:t>传</a:t>
            </a:r>
            <a:r>
              <a:rPr lang="zh-CN" altLang="en-US" sz="3200">
                <a:latin typeface="Times New Roman" pitchFamily="18" charset="0"/>
              </a:rPr>
              <a:t>统微型机总线结构</a:t>
            </a:r>
          </a:p>
        </p:txBody>
      </p:sp>
      <p:sp>
        <p:nvSpPr>
          <p:cNvPr id="20483" name="Text Box 3"/>
          <p:cNvSpPr txBox="1">
            <a:spLocks noChangeArrowheads="1"/>
          </p:cNvSpPr>
          <p:nvPr/>
        </p:nvSpPr>
        <p:spPr bwMode="auto">
          <a:xfrm>
            <a:off x="441325" y="320675"/>
            <a:ext cx="3841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buClr>
                <a:schemeClr val="accent2"/>
              </a:buClr>
              <a:buSzPct val="80000"/>
              <a:buFont typeface="Wingdings" pitchFamily="2" charset="2"/>
              <a:buNone/>
            </a:pPr>
            <a:r>
              <a:rPr lang="zh-CN" altLang="en-US" sz="3600">
                <a:latin typeface="Times New Roman" pitchFamily="18" charset="0"/>
              </a:rPr>
              <a:t>三、总线结构举例</a:t>
            </a:r>
            <a:endParaRPr lang="zh-CN" altLang="en-US" sz="2400" b="0">
              <a:latin typeface="Times New Roman" pitchFamily="18" charset="0"/>
            </a:endParaRPr>
          </a:p>
        </p:txBody>
      </p:sp>
      <p:sp>
        <p:nvSpPr>
          <p:cNvPr id="174113" name="Rectangle 33"/>
          <p:cNvSpPr>
            <a:spLocks noChangeArrowheads="1"/>
          </p:cNvSpPr>
          <p:nvPr/>
        </p:nvSpPr>
        <p:spPr bwMode="auto">
          <a:xfrm>
            <a:off x="7696200" y="152400"/>
            <a:ext cx="1143000" cy="838200"/>
          </a:xfrm>
          <a:prstGeom prst="rect">
            <a:avLst/>
          </a:prstGeom>
          <a:noFill/>
          <a:ln w="9525">
            <a:noFill/>
            <a:miter lim="800000"/>
            <a:headEnd/>
            <a:tailEnd/>
          </a:ln>
          <a:effectLst/>
        </p:spPr>
        <p:txBody>
          <a:bodyPr lIns="92075" tIns="46038" rIns="92075" bIns="46038" anchor="ctr"/>
          <a:lstStyle/>
          <a:p>
            <a:pPr algn="ctr">
              <a:defRPr/>
            </a:pPr>
            <a:r>
              <a:rPr lang="zh-CN" altLang="en-US" sz="4400">
                <a:solidFill>
                  <a:schemeClr val="tx2"/>
                </a:solidFill>
                <a:effectLst>
                  <a:outerShdw blurRad="38100" dist="38100" dir="2700000" algn="tl">
                    <a:srgbClr val="000000"/>
                  </a:outerShdw>
                </a:effectLst>
                <a:latin typeface="Arial" charset="0"/>
              </a:rPr>
              <a:t>3.4</a:t>
            </a:r>
          </a:p>
        </p:txBody>
      </p:sp>
      <p:sp>
        <p:nvSpPr>
          <p:cNvPr id="20485" name="AutoShape 35">
            <a:hlinkClick r:id="rId2" action="ppaction://hlinksldjump"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pSp>
        <p:nvGrpSpPr>
          <p:cNvPr id="2" name="Group 47"/>
          <p:cNvGrpSpPr>
            <a:grpSpLocks/>
          </p:cNvGrpSpPr>
          <p:nvPr/>
        </p:nvGrpSpPr>
        <p:grpSpPr bwMode="auto">
          <a:xfrm>
            <a:off x="153988" y="2057400"/>
            <a:ext cx="8723312" cy="3729038"/>
            <a:chOff x="97" y="1296"/>
            <a:chExt cx="5495" cy="2349"/>
          </a:xfrm>
        </p:grpSpPr>
        <p:grpSp>
          <p:nvGrpSpPr>
            <p:cNvPr id="20487" name="Group 46"/>
            <p:cNvGrpSpPr>
              <a:grpSpLocks/>
            </p:cNvGrpSpPr>
            <p:nvPr/>
          </p:nvGrpSpPr>
          <p:grpSpPr bwMode="auto">
            <a:xfrm>
              <a:off x="97" y="1296"/>
              <a:ext cx="5495" cy="2349"/>
              <a:chOff x="97" y="1296"/>
              <a:chExt cx="5495" cy="2349"/>
            </a:xfrm>
          </p:grpSpPr>
          <p:grpSp>
            <p:nvGrpSpPr>
              <p:cNvPr id="20491" name="Group 45"/>
              <p:cNvGrpSpPr>
                <a:grpSpLocks/>
              </p:cNvGrpSpPr>
              <p:nvPr/>
            </p:nvGrpSpPr>
            <p:grpSpPr bwMode="auto">
              <a:xfrm>
                <a:off x="97" y="1296"/>
                <a:ext cx="5495" cy="2349"/>
                <a:chOff x="97" y="1296"/>
                <a:chExt cx="5495" cy="2349"/>
              </a:xfrm>
            </p:grpSpPr>
            <p:sp>
              <p:nvSpPr>
                <p:cNvPr id="20493" name="Freeform 5"/>
                <p:cNvSpPr>
                  <a:spLocks/>
                </p:cNvSpPr>
                <p:nvPr/>
              </p:nvSpPr>
              <p:spPr bwMode="auto">
                <a:xfrm>
                  <a:off x="2867" y="2513"/>
                  <a:ext cx="109" cy="348"/>
                </a:xfrm>
                <a:custGeom>
                  <a:avLst/>
                  <a:gdLst>
                    <a:gd name="T0" fmla="*/ 0 w 276"/>
                    <a:gd name="T1" fmla="*/ 3 h 464"/>
                    <a:gd name="T2" fmla="*/ 0 w 276"/>
                    <a:gd name="T3" fmla="*/ 3 h 464"/>
                    <a:gd name="T4" fmla="*/ 0 w 276"/>
                    <a:gd name="T5" fmla="*/ 0 h 464"/>
                    <a:gd name="T6" fmla="*/ 0 w 276"/>
                    <a:gd name="T7" fmla="*/ 0 h 464"/>
                    <a:gd name="T8" fmla="*/ 0 w 276"/>
                    <a:gd name="T9" fmla="*/ 3 h 464"/>
                    <a:gd name="T10" fmla="*/ 0 w 276"/>
                    <a:gd name="T11" fmla="*/ 3 h 464"/>
                    <a:gd name="T12" fmla="*/ 0 w 276"/>
                    <a:gd name="T13" fmla="*/ 3 h 464"/>
                    <a:gd name="T14" fmla="*/ 0 w 276"/>
                    <a:gd name="T15" fmla="*/ 3 h 464"/>
                    <a:gd name="T16" fmla="*/ 0 60000 65536"/>
                    <a:gd name="T17" fmla="*/ 0 60000 65536"/>
                    <a:gd name="T18" fmla="*/ 0 60000 65536"/>
                    <a:gd name="T19" fmla="*/ 0 60000 65536"/>
                    <a:gd name="T20" fmla="*/ 0 60000 65536"/>
                    <a:gd name="T21" fmla="*/ 0 60000 65536"/>
                    <a:gd name="T22" fmla="*/ 0 60000 65536"/>
                    <a:gd name="T23" fmla="*/ 0 60000 65536"/>
                    <a:gd name="T24" fmla="*/ 0 w 276"/>
                    <a:gd name="T25" fmla="*/ 0 h 464"/>
                    <a:gd name="T26" fmla="*/ 276 w 276"/>
                    <a:gd name="T27" fmla="*/ 464 h 4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6" h="464">
                      <a:moveTo>
                        <a:pt x="0" y="406"/>
                      </a:moveTo>
                      <a:lnTo>
                        <a:pt x="51" y="406"/>
                      </a:lnTo>
                      <a:lnTo>
                        <a:pt x="51" y="0"/>
                      </a:lnTo>
                      <a:lnTo>
                        <a:pt x="225" y="0"/>
                      </a:lnTo>
                      <a:lnTo>
                        <a:pt x="225" y="406"/>
                      </a:lnTo>
                      <a:lnTo>
                        <a:pt x="276" y="406"/>
                      </a:lnTo>
                      <a:lnTo>
                        <a:pt x="138" y="464"/>
                      </a:lnTo>
                      <a:lnTo>
                        <a:pt x="0" y="406"/>
                      </a:lnTo>
                      <a:close/>
                    </a:path>
                  </a:pathLst>
                </a:custGeom>
                <a:solidFill>
                  <a:schemeClr val="folHlink"/>
                </a:solidFill>
                <a:ln w="19050">
                  <a:solidFill>
                    <a:schemeClr val="folHlink"/>
                  </a:solidFill>
                  <a:round/>
                  <a:headEnd/>
                  <a:tailEnd/>
                </a:ln>
              </p:spPr>
              <p:txBody>
                <a:bodyPr/>
                <a:lstStyle/>
                <a:p>
                  <a:endParaRPr lang="zh-CN" altLang="en-US"/>
                </a:p>
              </p:txBody>
            </p:sp>
            <p:sp>
              <p:nvSpPr>
                <p:cNvPr id="20494" name="Rectangle 6"/>
                <p:cNvSpPr>
                  <a:spLocks noChangeArrowheads="1"/>
                </p:cNvSpPr>
                <p:nvPr/>
              </p:nvSpPr>
              <p:spPr bwMode="auto">
                <a:xfrm>
                  <a:off x="4512" y="1809"/>
                  <a:ext cx="1080" cy="298"/>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495" name="Rectangle 7"/>
                <p:cNvSpPr>
                  <a:spLocks noChangeArrowheads="1"/>
                </p:cNvSpPr>
                <p:nvPr/>
              </p:nvSpPr>
              <p:spPr bwMode="auto">
                <a:xfrm>
                  <a:off x="4763" y="1843"/>
                  <a:ext cx="57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400"/>
                    <a:t>存储器</a:t>
                  </a:r>
                  <a:endParaRPr lang="zh-CN" altLang="en-US" sz="2400">
                    <a:latin typeface="Times New Roman" pitchFamily="18" charset="0"/>
                  </a:endParaRPr>
                </a:p>
              </p:txBody>
            </p:sp>
            <p:sp>
              <p:nvSpPr>
                <p:cNvPr id="20496" name="Rectangle 8"/>
                <p:cNvSpPr>
                  <a:spLocks noChangeArrowheads="1"/>
                </p:cNvSpPr>
                <p:nvPr/>
              </p:nvSpPr>
              <p:spPr bwMode="auto">
                <a:xfrm>
                  <a:off x="97" y="2683"/>
                  <a:ext cx="708" cy="543"/>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497" name="Rectangle 9"/>
                <p:cNvSpPr>
                  <a:spLocks noChangeArrowheads="1"/>
                </p:cNvSpPr>
                <p:nvPr/>
              </p:nvSpPr>
              <p:spPr bwMode="auto">
                <a:xfrm>
                  <a:off x="138" y="2724"/>
                  <a:ext cx="669"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latin typeface="Times New Roman" pitchFamily="18" charset="0"/>
                    </a:rPr>
                    <a:t>SCSI </a:t>
                  </a:r>
                  <a:r>
                    <a:rPr lang="en-US" altLang="en-US" sz="2400">
                      <a:latin typeface="Times New Roman" pitchFamily="18" charset="0"/>
                    </a:rPr>
                    <a:t>Ⅱ</a:t>
                  </a:r>
                  <a:endParaRPr lang="zh-CN" altLang="en-US" sz="2400">
                    <a:latin typeface="Times New Roman" pitchFamily="18" charset="0"/>
                  </a:endParaRPr>
                </a:p>
                <a:p>
                  <a:r>
                    <a:rPr lang="zh-CN" altLang="en-US" sz="2400"/>
                    <a:t>控制器</a:t>
                  </a:r>
                </a:p>
              </p:txBody>
            </p:sp>
            <p:sp>
              <p:nvSpPr>
                <p:cNvPr id="20498" name="Freeform 10"/>
                <p:cNvSpPr>
                  <a:spLocks/>
                </p:cNvSpPr>
                <p:nvPr/>
              </p:nvSpPr>
              <p:spPr bwMode="auto">
                <a:xfrm>
                  <a:off x="2867" y="1640"/>
                  <a:ext cx="96" cy="576"/>
                </a:xfrm>
                <a:custGeom>
                  <a:avLst/>
                  <a:gdLst>
                    <a:gd name="T0" fmla="*/ 0 w 276"/>
                    <a:gd name="T1" fmla="*/ 19919 h 464"/>
                    <a:gd name="T2" fmla="*/ 0 w 276"/>
                    <a:gd name="T3" fmla="*/ 19919 h 464"/>
                    <a:gd name="T4" fmla="*/ 0 w 276"/>
                    <a:gd name="T5" fmla="*/ 0 h 464"/>
                    <a:gd name="T6" fmla="*/ 0 w 276"/>
                    <a:gd name="T7" fmla="*/ 0 h 464"/>
                    <a:gd name="T8" fmla="*/ 0 w 276"/>
                    <a:gd name="T9" fmla="*/ 19919 h 464"/>
                    <a:gd name="T10" fmla="*/ 0 w 276"/>
                    <a:gd name="T11" fmla="*/ 19919 h 464"/>
                    <a:gd name="T12" fmla="*/ 0 w 276"/>
                    <a:gd name="T13" fmla="*/ 22740 h 464"/>
                    <a:gd name="T14" fmla="*/ 0 w 276"/>
                    <a:gd name="T15" fmla="*/ 19919 h 464"/>
                    <a:gd name="T16" fmla="*/ 0 60000 65536"/>
                    <a:gd name="T17" fmla="*/ 0 60000 65536"/>
                    <a:gd name="T18" fmla="*/ 0 60000 65536"/>
                    <a:gd name="T19" fmla="*/ 0 60000 65536"/>
                    <a:gd name="T20" fmla="*/ 0 60000 65536"/>
                    <a:gd name="T21" fmla="*/ 0 60000 65536"/>
                    <a:gd name="T22" fmla="*/ 0 60000 65536"/>
                    <a:gd name="T23" fmla="*/ 0 60000 65536"/>
                    <a:gd name="T24" fmla="*/ 0 w 276"/>
                    <a:gd name="T25" fmla="*/ 0 h 464"/>
                    <a:gd name="T26" fmla="*/ 276 w 276"/>
                    <a:gd name="T27" fmla="*/ 464 h 4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6" h="464">
                      <a:moveTo>
                        <a:pt x="0" y="406"/>
                      </a:moveTo>
                      <a:lnTo>
                        <a:pt x="51" y="406"/>
                      </a:lnTo>
                      <a:lnTo>
                        <a:pt x="51" y="0"/>
                      </a:lnTo>
                      <a:lnTo>
                        <a:pt x="225" y="0"/>
                      </a:lnTo>
                      <a:lnTo>
                        <a:pt x="225" y="406"/>
                      </a:lnTo>
                      <a:lnTo>
                        <a:pt x="276" y="406"/>
                      </a:lnTo>
                      <a:lnTo>
                        <a:pt x="138" y="464"/>
                      </a:lnTo>
                      <a:lnTo>
                        <a:pt x="0" y="406"/>
                      </a:lnTo>
                      <a:close/>
                    </a:path>
                  </a:pathLst>
                </a:custGeom>
                <a:solidFill>
                  <a:schemeClr val="folHlink"/>
                </a:solidFill>
                <a:ln w="19050">
                  <a:solidFill>
                    <a:schemeClr val="folHlink"/>
                  </a:solidFill>
                  <a:round/>
                  <a:headEnd/>
                  <a:tailEnd/>
                </a:ln>
              </p:spPr>
              <p:txBody>
                <a:bodyPr/>
                <a:lstStyle/>
                <a:p>
                  <a:endParaRPr lang="zh-CN" altLang="en-US"/>
                </a:p>
              </p:txBody>
            </p:sp>
            <p:sp>
              <p:nvSpPr>
                <p:cNvPr id="20499" name="Freeform 11"/>
                <p:cNvSpPr>
                  <a:spLocks/>
                </p:cNvSpPr>
                <p:nvPr/>
              </p:nvSpPr>
              <p:spPr bwMode="auto">
                <a:xfrm>
                  <a:off x="864" y="1579"/>
                  <a:ext cx="3648" cy="118"/>
                </a:xfrm>
                <a:custGeom>
                  <a:avLst/>
                  <a:gdLst>
                    <a:gd name="T0" fmla="*/ 0 w 3180"/>
                    <a:gd name="T1" fmla="*/ 0 h 365"/>
                    <a:gd name="T2" fmla="*/ 1070 w 3180"/>
                    <a:gd name="T3" fmla="*/ 0 h 365"/>
                    <a:gd name="T4" fmla="*/ 1070 w 3180"/>
                    <a:gd name="T5" fmla="*/ 0 h 365"/>
                    <a:gd name="T6" fmla="*/ 36567 w 3180"/>
                    <a:gd name="T7" fmla="*/ 0 h 365"/>
                    <a:gd name="T8" fmla="*/ 36567 w 3180"/>
                    <a:gd name="T9" fmla="*/ 0 h 365"/>
                    <a:gd name="T10" fmla="*/ 37658 w 3180"/>
                    <a:gd name="T11" fmla="*/ 0 h 365"/>
                    <a:gd name="T12" fmla="*/ 36567 w 3180"/>
                    <a:gd name="T13" fmla="*/ 0 h 365"/>
                    <a:gd name="T14" fmla="*/ 36567 w 3180"/>
                    <a:gd name="T15" fmla="*/ 0 h 365"/>
                    <a:gd name="T16" fmla="*/ 1070 w 3180"/>
                    <a:gd name="T17" fmla="*/ 0 h 365"/>
                    <a:gd name="T18" fmla="*/ 1070 w 3180"/>
                    <a:gd name="T19" fmla="*/ 0 h 365"/>
                    <a:gd name="T20" fmla="*/ 0 w 3180"/>
                    <a:gd name="T21" fmla="*/ 0 h 3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80"/>
                    <a:gd name="T34" fmla="*/ 0 h 365"/>
                    <a:gd name="T35" fmla="*/ 3180 w 3180"/>
                    <a:gd name="T36" fmla="*/ 365 h 36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80" h="365">
                      <a:moveTo>
                        <a:pt x="0" y="182"/>
                      </a:moveTo>
                      <a:lnTo>
                        <a:pt x="91" y="365"/>
                      </a:lnTo>
                      <a:lnTo>
                        <a:pt x="91" y="282"/>
                      </a:lnTo>
                      <a:lnTo>
                        <a:pt x="3089" y="282"/>
                      </a:lnTo>
                      <a:lnTo>
                        <a:pt x="3089" y="365"/>
                      </a:lnTo>
                      <a:lnTo>
                        <a:pt x="3180" y="182"/>
                      </a:lnTo>
                      <a:lnTo>
                        <a:pt x="3089" y="0"/>
                      </a:lnTo>
                      <a:lnTo>
                        <a:pt x="3089" y="83"/>
                      </a:lnTo>
                      <a:lnTo>
                        <a:pt x="91" y="83"/>
                      </a:lnTo>
                      <a:lnTo>
                        <a:pt x="91" y="0"/>
                      </a:lnTo>
                      <a:lnTo>
                        <a:pt x="0" y="182"/>
                      </a:lnTo>
                      <a:close/>
                    </a:path>
                  </a:pathLst>
                </a:custGeom>
                <a:solidFill>
                  <a:schemeClr val="folHlink"/>
                </a:solidFill>
                <a:ln w="19050">
                  <a:solidFill>
                    <a:schemeClr val="folHlink"/>
                  </a:solidFill>
                  <a:round/>
                  <a:headEnd/>
                  <a:tailEnd/>
                </a:ln>
              </p:spPr>
              <p:txBody>
                <a:bodyPr/>
                <a:lstStyle/>
                <a:p>
                  <a:endParaRPr lang="zh-CN" altLang="en-US"/>
                </a:p>
              </p:txBody>
            </p:sp>
            <p:sp>
              <p:nvSpPr>
                <p:cNvPr id="20500" name="Freeform 12"/>
                <p:cNvSpPr>
                  <a:spLocks/>
                </p:cNvSpPr>
                <p:nvPr/>
              </p:nvSpPr>
              <p:spPr bwMode="auto">
                <a:xfrm>
                  <a:off x="816" y="2827"/>
                  <a:ext cx="4752" cy="118"/>
                </a:xfrm>
                <a:custGeom>
                  <a:avLst/>
                  <a:gdLst>
                    <a:gd name="T0" fmla="*/ 0 w 4114"/>
                    <a:gd name="T1" fmla="*/ 0 h 344"/>
                    <a:gd name="T2" fmla="*/ 1167 w 4114"/>
                    <a:gd name="T3" fmla="*/ 0 h 344"/>
                    <a:gd name="T4" fmla="*/ 1167 w 4114"/>
                    <a:gd name="T5" fmla="*/ 0 h 344"/>
                    <a:gd name="T6" fmla="*/ 53950 w 4114"/>
                    <a:gd name="T7" fmla="*/ 0 h 344"/>
                    <a:gd name="T8" fmla="*/ 53950 w 4114"/>
                    <a:gd name="T9" fmla="*/ 0 h 344"/>
                    <a:gd name="T10" fmla="*/ 55116 w 4114"/>
                    <a:gd name="T11" fmla="*/ 0 h 344"/>
                    <a:gd name="T12" fmla="*/ 53950 w 4114"/>
                    <a:gd name="T13" fmla="*/ 0 h 344"/>
                    <a:gd name="T14" fmla="*/ 53950 w 4114"/>
                    <a:gd name="T15" fmla="*/ 0 h 344"/>
                    <a:gd name="T16" fmla="*/ 1167 w 4114"/>
                    <a:gd name="T17" fmla="*/ 0 h 344"/>
                    <a:gd name="T18" fmla="*/ 1167 w 4114"/>
                    <a:gd name="T19" fmla="*/ 0 h 344"/>
                    <a:gd name="T20" fmla="*/ 0 w 4114"/>
                    <a:gd name="T21" fmla="*/ 0 h 3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14"/>
                    <a:gd name="T34" fmla="*/ 0 h 344"/>
                    <a:gd name="T35" fmla="*/ 4114 w 4114"/>
                    <a:gd name="T36" fmla="*/ 344 h 3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14" h="344">
                      <a:moveTo>
                        <a:pt x="0" y="174"/>
                      </a:moveTo>
                      <a:lnTo>
                        <a:pt x="87" y="344"/>
                      </a:lnTo>
                      <a:lnTo>
                        <a:pt x="87" y="261"/>
                      </a:lnTo>
                      <a:lnTo>
                        <a:pt x="4027" y="261"/>
                      </a:lnTo>
                      <a:lnTo>
                        <a:pt x="4027" y="344"/>
                      </a:lnTo>
                      <a:lnTo>
                        <a:pt x="4114" y="174"/>
                      </a:lnTo>
                      <a:lnTo>
                        <a:pt x="4027" y="0"/>
                      </a:lnTo>
                      <a:lnTo>
                        <a:pt x="4027" y="83"/>
                      </a:lnTo>
                      <a:lnTo>
                        <a:pt x="87" y="83"/>
                      </a:lnTo>
                      <a:lnTo>
                        <a:pt x="87" y="0"/>
                      </a:lnTo>
                      <a:lnTo>
                        <a:pt x="0" y="174"/>
                      </a:lnTo>
                      <a:close/>
                    </a:path>
                  </a:pathLst>
                </a:custGeom>
                <a:solidFill>
                  <a:schemeClr val="folHlink"/>
                </a:solidFill>
                <a:ln w="19050">
                  <a:solidFill>
                    <a:schemeClr val="folHlink"/>
                  </a:solidFill>
                  <a:round/>
                  <a:headEnd/>
                  <a:tailEnd/>
                </a:ln>
              </p:spPr>
              <p:txBody>
                <a:bodyPr/>
                <a:lstStyle/>
                <a:p>
                  <a:endParaRPr lang="zh-CN" altLang="en-US"/>
                </a:p>
              </p:txBody>
            </p:sp>
            <p:sp>
              <p:nvSpPr>
                <p:cNvPr id="20501" name="Rectangle 13"/>
                <p:cNvSpPr>
                  <a:spLocks noChangeArrowheads="1"/>
                </p:cNvSpPr>
                <p:nvPr/>
              </p:nvSpPr>
              <p:spPr bwMode="auto">
                <a:xfrm>
                  <a:off x="4512" y="1514"/>
                  <a:ext cx="1080" cy="299"/>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02" name="Rectangle 14"/>
                <p:cNvSpPr>
                  <a:spLocks noChangeArrowheads="1"/>
                </p:cNvSpPr>
                <p:nvPr/>
              </p:nvSpPr>
              <p:spPr bwMode="auto">
                <a:xfrm>
                  <a:off x="4569" y="1549"/>
                  <a:ext cx="96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400"/>
                    <a:t>主存控制器</a:t>
                  </a:r>
                  <a:endParaRPr lang="zh-CN" altLang="en-US" sz="2400">
                    <a:latin typeface="Times New Roman" pitchFamily="18" charset="0"/>
                  </a:endParaRPr>
                </a:p>
              </p:txBody>
            </p:sp>
            <p:sp>
              <p:nvSpPr>
                <p:cNvPr id="20503" name="Rectangle 15"/>
                <p:cNvSpPr>
                  <a:spLocks noChangeArrowheads="1"/>
                </p:cNvSpPr>
                <p:nvPr/>
              </p:nvSpPr>
              <p:spPr bwMode="auto">
                <a:xfrm>
                  <a:off x="3456" y="2592"/>
                  <a:ext cx="117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a:solidFill>
                        <a:schemeClr val="folHlink"/>
                      </a:solidFill>
                      <a:latin typeface="Times New Roman" pitchFamily="18" charset="0"/>
                    </a:rPr>
                    <a:t>ISA</a:t>
                  </a:r>
                  <a:r>
                    <a:rPr lang="zh-CN" altLang="en-US" sz="2800">
                      <a:solidFill>
                        <a:schemeClr val="folHlink"/>
                      </a:solidFill>
                      <a:latin typeface="Times New Roman" pitchFamily="18" charset="0"/>
                    </a:rPr>
                    <a:t>、</a:t>
                  </a:r>
                  <a:r>
                    <a:rPr lang="en-US" altLang="zh-CN" sz="2800">
                      <a:solidFill>
                        <a:schemeClr val="folHlink"/>
                      </a:solidFill>
                      <a:latin typeface="Times New Roman" pitchFamily="18" charset="0"/>
                    </a:rPr>
                    <a:t>EISA </a:t>
                  </a:r>
                </a:p>
              </p:txBody>
            </p:sp>
            <p:sp>
              <p:nvSpPr>
                <p:cNvPr id="20504" name="Rectangle 16"/>
                <p:cNvSpPr>
                  <a:spLocks noChangeArrowheads="1"/>
                </p:cNvSpPr>
                <p:nvPr/>
              </p:nvSpPr>
              <p:spPr bwMode="auto">
                <a:xfrm>
                  <a:off x="2404" y="2805"/>
                  <a:ext cx="116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05" name="Rectangle 17"/>
                <p:cNvSpPr>
                  <a:spLocks noChangeArrowheads="1"/>
                </p:cNvSpPr>
                <p:nvPr/>
              </p:nvSpPr>
              <p:spPr bwMode="auto">
                <a:xfrm>
                  <a:off x="1008" y="2640"/>
                  <a:ext cx="15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latin typeface="Times New Roman" pitchFamily="18" charset="0"/>
                    </a:rPr>
                    <a:t>8 MHz</a:t>
                  </a:r>
                  <a:r>
                    <a:rPr lang="zh-CN" altLang="en-US" sz="2000">
                      <a:latin typeface="Times New Roman" pitchFamily="18" charset="0"/>
                    </a:rPr>
                    <a:t>的</a:t>
                  </a:r>
                  <a:r>
                    <a:rPr lang="en-US" altLang="zh-CN" sz="2000">
                      <a:latin typeface="Times New Roman" pitchFamily="18" charset="0"/>
                    </a:rPr>
                    <a:t>1</a:t>
                  </a:r>
                  <a:r>
                    <a:rPr lang="zh-CN" altLang="en-US" sz="2000">
                      <a:latin typeface="Times New Roman" pitchFamily="18" charset="0"/>
                    </a:rPr>
                    <a:t>6</a:t>
                  </a:r>
                  <a:r>
                    <a:rPr lang="zh-CN" altLang="en-US" sz="2000"/>
                    <a:t>位数据通路</a:t>
                  </a:r>
                </a:p>
              </p:txBody>
            </p:sp>
            <p:sp>
              <p:nvSpPr>
                <p:cNvPr id="20506" name="Rectangle 18"/>
                <p:cNvSpPr>
                  <a:spLocks noChangeArrowheads="1"/>
                </p:cNvSpPr>
                <p:nvPr/>
              </p:nvSpPr>
              <p:spPr bwMode="auto">
                <a:xfrm>
                  <a:off x="2064" y="2221"/>
                  <a:ext cx="1723" cy="294"/>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07" name="Rectangle 19"/>
                <p:cNvSpPr>
                  <a:spLocks noChangeArrowheads="1"/>
                </p:cNvSpPr>
                <p:nvPr/>
              </p:nvSpPr>
              <p:spPr bwMode="auto">
                <a:xfrm>
                  <a:off x="2256" y="2246"/>
                  <a:ext cx="135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400"/>
                    <a:t>标准总线控制器</a:t>
                  </a:r>
                  <a:endParaRPr lang="zh-CN" altLang="en-US" sz="2400">
                    <a:latin typeface="Times New Roman" pitchFamily="18" charset="0"/>
                  </a:endParaRPr>
                </a:p>
              </p:txBody>
            </p:sp>
            <p:sp>
              <p:nvSpPr>
                <p:cNvPr id="20508" name="Rectangle 20"/>
                <p:cNvSpPr>
                  <a:spLocks noChangeArrowheads="1"/>
                </p:cNvSpPr>
                <p:nvPr/>
              </p:nvSpPr>
              <p:spPr bwMode="auto">
                <a:xfrm>
                  <a:off x="1104" y="1392"/>
                  <a:ext cx="16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latin typeface="Times New Roman" pitchFamily="18" charset="0"/>
                    </a:rPr>
                    <a:t>33 MHz</a:t>
                  </a:r>
                  <a:r>
                    <a:rPr lang="zh-CN" altLang="en-US" sz="2000">
                      <a:latin typeface="Times New Roman" pitchFamily="18" charset="0"/>
                    </a:rPr>
                    <a:t>的</a:t>
                  </a:r>
                  <a:r>
                    <a:rPr lang="en-US" altLang="zh-CN" sz="2000">
                      <a:latin typeface="Times New Roman" pitchFamily="18" charset="0"/>
                    </a:rPr>
                    <a:t>32</a:t>
                  </a:r>
                  <a:r>
                    <a:rPr lang="zh-CN" altLang="en-US" sz="2000"/>
                    <a:t>位数据通路</a:t>
                  </a:r>
                </a:p>
              </p:txBody>
            </p:sp>
            <p:sp>
              <p:nvSpPr>
                <p:cNvPr id="20509" name="Rectangle 21"/>
                <p:cNvSpPr>
                  <a:spLocks noChangeArrowheads="1"/>
                </p:cNvSpPr>
                <p:nvPr/>
              </p:nvSpPr>
              <p:spPr bwMode="auto">
                <a:xfrm>
                  <a:off x="2625" y="1296"/>
                  <a:ext cx="669"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10" name="Rectangle 22"/>
                <p:cNvSpPr>
                  <a:spLocks noChangeArrowheads="1"/>
                </p:cNvSpPr>
                <p:nvPr/>
              </p:nvSpPr>
              <p:spPr bwMode="auto">
                <a:xfrm>
                  <a:off x="3120" y="1296"/>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a:solidFill>
                        <a:schemeClr val="folHlink"/>
                      </a:solidFill>
                    </a:rPr>
                    <a:t>系统总线</a:t>
                  </a:r>
                  <a:endParaRPr lang="zh-CN" altLang="en-US" sz="2800">
                    <a:solidFill>
                      <a:schemeClr val="folHlink"/>
                    </a:solidFill>
                    <a:latin typeface="Times New Roman" pitchFamily="18" charset="0"/>
                  </a:endParaRPr>
                </a:p>
              </p:txBody>
            </p:sp>
            <p:sp>
              <p:nvSpPr>
                <p:cNvPr id="20511" name="Freeform 23"/>
                <p:cNvSpPr>
                  <a:spLocks/>
                </p:cNvSpPr>
                <p:nvPr/>
              </p:nvSpPr>
              <p:spPr bwMode="auto">
                <a:xfrm>
                  <a:off x="4497" y="2922"/>
                  <a:ext cx="159" cy="411"/>
                </a:xfrm>
                <a:custGeom>
                  <a:avLst/>
                  <a:gdLst>
                    <a:gd name="T0" fmla="*/ 77 w 159"/>
                    <a:gd name="T1" fmla="*/ 0 h 411"/>
                    <a:gd name="T2" fmla="*/ 159 w 159"/>
                    <a:gd name="T3" fmla="*/ 82 h 411"/>
                    <a:gd name="T4" fmla="*/ 120 w 159"/>
                    <a:gd name="T5" fmla="*/ 82 h 411"/>
                    <a:gd name="T6" fmla="*/ 120 w 159"/>
                    <a:gd name="T7" fmla="*/ 329 h 411"/>
                    <a:gd name="T8" fmla="*/ 159 w 159"/>
                    <a:gd name="T9" fmla="*/ 329 h 411"/>
                    <a:gd name="T10" fmla="*/ 77 w 159"/>
                    <a:gd name="T11" fmla="*/ 411 h 411"/>
                    <a:gd name="T12" fmla="*/ 0 w 159"/>
                    <a:gd name="T13" fmla="*/ 329 h 411"/>
                    <a:gd name="T14" fmla="*/ 39 w 159"/>
                    <a:gd name="T15" fmla="*/ 329 h 411"/>
                    <a:gd name="T16" fmla="*/ 39 w 159"/>
                    <a:gd name="T17" fmla="*/ 82 h 411"/>
                    <a:gd name="T18" fmla="*/ 0 w 159"/>
                    <a:gd name="T19" fmla="*/ 82 h 411"/>
                    <a:gd name="T20" fmla="*/ 77 w 159"/>
                    <a:gd name="T21" fmla="*/ 0 h 4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9"/>
                    <a:gd name="T34" fmla="*/ 0 h 411"/>
                    <a:gd name="T35" fmla="*/ 159 w 159"/>
                    <a:gd name="T36" fmla="*/ 411 h 4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9" h="411">
                      <a:moveTo>
                        <a:pt x="77" y="0"/>
                      </a:moveTo>
                      <a:lnTo>
                        <a:pt x="159" y="82"/>
                      </a:lnTo>
                      <a:lnTo>
                        <a:pt x="120" y="82"/>
                      </a:lnTo>
                      <a:lnTo>
                        <a:pt x="120" y="329"/>
                      </a:lnTo>
                      <a:lnTo>
                        <a:pt x="159" y="329"/>
                      </a:lnTo>
                      <a:lnTo>
                        <a:pt x="77" y="411"/>
                      </a:lnTo>
                      <a:lnTo>
                        <a:pt x="0" y="329"/>
                      </a:lnTo>
                      <a:lnTo>
                        <a:pt x="39" y="329"/>
                      </a:lnTo>
                      <a:lnTo>
                        <a:pt x="39" y="82"/>
                      </a:lnTo>
                      <a:lnTo>
                        <a:pt x="0" y="82"/>
                      </a:lnTo>
                      <a:lnTo>
                        <a:pt x="77" y="0"/>
                      </a:lnTo>
                      <a:close/>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12" name="Rectangle 24"/>
                <p:cNvSpPr>
                  <a:spLocks noChangeArrowheads="1"/>
                </p:cNvSpPr>
                <p:nvPr/>
              </p:nvSpPr>
              <p:spPr bwMode="auto">
                <a:xfrm>
                  <a:off x="4032" y="3331"/>
                  <a:ext cx="1114"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20513" name="Rectangle 25"/>
                <p:cNvSpPr>
                  <a:spLocks noChangeArrowheads="1"/>
                </p:cNvSpPr>
                <p:nvPr/>
              </p:nvSpPr>
              <p:spPr bwMode="auto">
                <a:xfrm>
                  <a:off x="816" y="3331"/>
                  <a:ext cx="736" cy="310"/>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sz="2400">
                      <a:latin typeface="Times New Roman" pitchFamily="18" charset="0"/>
                    </a:rPr>
                    <a:t>多媒体</a:t>
                  </a:r>
                </a:p>
              </p:txBody>
            </p:sp>
            <p:sp>
              <p:nvSpPr>
                <p:cNvPr id="20514" name="Freeform 26"/>
                <p:cNvSpPr>
                  <a:spLocks/>
                </p:cNvSpPr>
                <p:nvPr/>
              </p:nvSpPr>
              <p:spPr bwMode="auto">
                <a:xfrm>
                  <a:off x="3312" y="2927"/>
                  <a:ext cx="163" cy="396"/>
                </a:xfrm>
                <a:custGeom>
                  <a:avLst/>
                  <a:gdLst>
                    <a:gd name="T0" fmla="*/ 82 w 163"/>
                    <a:gd name="T1" fmla="*/ 0 h 396"/>
                    <a:gd name="T2" fmla="*/ 163 w 163"/>
                    <a:gd name="T3" fmla="*/ 78 h 396"/>
                    <a:gd name="T4" fmla="*/ 121 w 163"/>
                    <a:gd name="T5" fmla="*/ 78 h 396"/>
                    <a:gd name="T6" fmla="*/ 121 w 163"/>
                    <a:gd name="T7" fmla="*/ 318 h 396"/>
                    <a:gd name="T8" fmla="*/ 163 w 163"/>
                    <a:gd name="T9" fmla="*/ 318 h 396"/>
                    <a:gd name="T10" fmla="*/ 82 w 163"/>
                    <a:gd name="T11" fmla="*/ 396 h 396"/>
                    <a:gd name="T12" fmla="*/ 0 w 163"/>
                    <a:gd name="T13" fmla="*/ 318 h 396"/>
                    <a:gd name="T14" fmla="*/ 43 w 163"/>
                    <a:gd name="T15" fmla="*/ 318 h 396"/>
                    <a:gd name="T16" fmla="*/ 43 w 163"/>
                    <a:gd name="T17" fmla="*/ 78 h 396"/>
                    <a:gd name="T18" fmla="*/ 0 w 163"/>
                    <a:gd name="T19" fmla="*/ 78 h 396"/>
                    <a:gd name="T20" fmla="*/ 82 w 163"/>
                    <a:gd name="T21" fmla="*/ 0 h 3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3"/>
                    <a:gd name="T34" fmla="*/ 0 h 396"/>
                    <a:gd name="T35" fmla="*/ 163 w 163"/>
                    <a:gd name="T36" fmla="*/ 396 h 3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3" h="396">
                      <a:moveTo>
                        <a:pt x="82" y="0"/>
                      </a:moveTo>
                      <a:lnTo>
                        <a:pt x="163" y="78"/>
                      </a:lnTo>
                      <a:lnTo>
                        <a:pt x="121" y="78"/>
                      </a:lnTo>
                      <a:lnTo>
                        <a:pt x="121" y="318"/>
                      </a:lnTo>
                      <a:lnTo>
                        <a:pt x="163" y="318"/>
                      </a:lnTo>
                      <a:lnTo>
                        <a:pt x="82" y="396"/>
                      </a:lnTo>
                      <a:lnTo>
                        <a:pt x="0" y="318"/>
                      </a:lnTo>
                      <a:lnTo>
                        <a:pt x="43" y="318"/>
                      </a:lnTo>
                      <a:lnTo>
                        <a:pt x="43" y="78"/>
                      </a:lnTo>
                      <a:lnTo>
                        <a:pt x="0" y="78"/>
                      </a:lnTo>
                      <a:lnTo>
                        <a:pt x="82" y="0"/>
                      </a:lnTo>
                      <a:close/>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15" name="Freeform 27"/>
                <p:cNvSpPr>
                  <a:spLocks/>
                </p:cNvSpPr>
                <p:nvPr/>
              </p:nvSpPr>
              <p:spPr bwMode="auto">
                <a:xfrm>
                  <a:off x="1104" y="2927"/>
                  <a:ext cx="163" cy="396"/>
                </a:xfrm>
                <a:custGeom>
                  <a:avLst/>
                  <a:gdLst>
                    <a:gd name="T0" fmla="*/ 81 w 163"/>
                    <a:gd name="T1" fmla="*/ 0 h 396"/>
                    <a:gd name="T2" fmla="*/ 163 w 163"/>
                    <a:gd name="T3" fmla="*/ 78 h 396"/>
                    <a:gd name="T4" fmla="*/ 120 w 163"/>
                    <a:gd name="T5" fmla="*/ 78 h 396"/>
                    <a:gd name="T6" fmla="*/ 120 w 163"/>
                    <a:gd name="T7" fmla="*/ 318 h 396"/>
                    <a:gd name="T8" fmla="*/ 163 w 163"/>
                    <a:gd name="T9" fmla="*/ 318 h 396"/>
                    <a:gd name="T10" fmla="*/ 81 w 163"/>
                    <a:gd name="T11" fmla="*/ 396 h 396"/>
                    <a:gd name="T12" fmla="*/ 0 w 163"/>
                    <a:gd name="T13" fmla="*/ 318 h 396"/>
                    <a:gd name="T14" fmla="*/ 43 w 163"/>
                    <a:gd name="T15" fmla="*/ 318 h 396"/>
                    <a:gd name="T16" fmla="*/ 43 w 163"/>
                    <a:gd name="T17" fmla="*/ 78 h 396"/>
                    <a:gd name="T18" fmla="*/ 0 w 163"/>
                    <a:gd name="T19" fmla="*/ 78 h 396"/>
                    <a:gd name="T20" fmla="*/ 81 w 163"/>
                    <a:gd name="T21" fmla="*/ 0 h 3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3"/>
                    <a:gd name="T34" fmla="*/ 0 h 396"/>
                    <a:gd name="T35" fmla="*/ 163 w 163"/>
                    <a:gd name="T36" fmla="*/ 396 h 3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3" h="396">
                      <a:moveTo>
                        <a:pt x="81" y="0"/>
                      </a:moveTo>
                      <a:lnTo>
                        <a:pt x="163" y="78"/>
                      </a:lnTo>
                      <a:lnTo>
                        <a:pt x="120" y="78"/>
                      </a:lnTo>
                      <a:lnTo>
                        <a:pt x="120" y="318"/>
                      </a:lnTo>
                      <a:lnTo>
                        <a:pt x="163" y="318"/>
                      </a:lnTo>
                      <a:lnTo>
                        <a:pt x="81" y="396"/>
                      </a:lnTo>
                      <a:lnTo>
                        <a:pt x="0" y="318"/>
                      </a:lnTo>
                      <a:lnTo>
                        <a:pt x="43" y="318"/>
                      </a:lnTo>
                      <a:lnTo>
                        <a:pt x="43" y="78"/>
                      </a:lnTo>
                      <a:lnTo>
                        <a:pt x="0" y="78"/>
                      </a:lnTo>
                      <a:lnTo>
                        <a:pt x="81" y="0"/>
                      </a:lnTo>
                      <a:close/>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16" name="Freeform 28"/>
                <p:cNvSpPr>
                  <a:spLocks/>
                </p:cNvSpPr>
                <p:nvPr/>
              </p:nvSpPr>
              <p:spPr bwMode="auto">
                <a:xfrm>
                  <a:off x="2112" y="2927"/>
                  <a:ext cx="158" cy="396"/>
                </a:xfrm>
                <a:custGeom>
                  <a:avLst/>
                  <a:gdLst>
                    <a:gd name="T0" fmla="*/ 81 w 158"/>
                    <a:gd name="T1" fmla="*/ 0 h 396"/>
                    <a:gd name="T2" fmla="*/ 158 w 158"/>
                    <a:gd name="T3" fmla="*/ 78 h 396"/>
                    <a:gd name="T4" fmla="*/ 120 w 158"/>
                    <a:gd name="T5" fmla="*/ 78 h 396"/>
                    <a:gd name="T6" fmla="*/ 120 w 158"/>
                    <a:gd name="T7" fmla="*/ 318 h 396"/>
                    <a:gd name="T8" fmla="*/ 158 w 158"/>
                    <a:gd name="T9" fmla="*/ 318 h 396"/>
                    <a:gd name="T10" fmla="*/ 81 w 158"/>
                    <a:gd name="T11" fmla="*/ 396 h 396"/>
                    <a:gd name="T12" fmla="*/ 0 w 158"/>
                    <a:gd name="T13" fmla="*/ 318 h 396"/>
                    <a:gd name="T14" fmla="*/ 38 w 158"/>
                    <a:gd name="T15" fmla="*/ 318 h 396"/>
                    <a:gd name="T16" fmla="*/ 38 w 158"/>
                    <a:gd name="T17" fmla="*/ 78 h 396"/>
                    <a:gd name="T18" fmla="*/ 0 w 158"/>
                    <a:gd name="T19" fmla="*/ 78 h 396"/>
                    <a:gd name="T20" fmla="*/ 81 w 158"/>
                    <a:gd name="T21" fmla="*/ 0 h 3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8"/>
                    <a:gd name="T34" fmla="*/ 0 h 396"/>
                    <a:gd name="T35" fmla="*/ 158 w 158"/>
                    <a:gd name="T36" fmla="*/ 396 h 3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8" h="396">
                      <a:moveTo>
                        <a:pt x="81" y="0"/>
                      </a:moveTo>
                      <a:lnTo>
                        <a:pt x="158" y="78"/>
                      </a:lnTo>
                      <a:lnTo>
                        <a:pt x="120" y="78"/>
                      </a:lnTo>
                      <a:lnTo>
                        <a:pt x="120" y="318"/>
                      </a:lnTo>
                      <a:lnTo>
                        <a:pt x="158" y="318"/>
                      </a:lnTo>
                      <a:lnTo>
                        <a:pt x="81" y="396"/>
                      </a:lnTo>
                      <a:lnTo>
                        <a:pt x="0" y="318"/>
                      </a:lnTo>
                      <a:lnTo>
                        <a:pt x="38" y="318"/>
                      </a:lnTo>
                      <a:lnTo>
                        <a:pt x="38" y="78"/>
                      </a:lnTo>
                      <a:lnTo>
                        <a:pt x="0" y="78"/>
                      </a:lnTo>
                      <a:lnTo>
                        <a:pt x="81" y="0"/>
                      </a:lnTo>
                      <a:close/>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17" name="Rectangle 29"/>
                <p:cNvSpPr>
                  <a:spLocks noChangeArrowheads="1"/>
                </p:cNvSpPr>
                <p:nvPr/>
              </p:nvSpPr>
              <p:spPr bwMode="auto">
                <a:xfrm>
                  <a:off x="1625" y="3331"/>
                  <a:ext cx="1127" cy="310"/>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sz="2400">
                      <a:latin typeface="Times New Roman" pitchFamily="18" charset="0"/>
                    </a:rPr>
                    <a:t>高速局域网</a:t>
                  </a:r>
                </a:p>
              </p:txBody>
            </p:sp>
            <p:sp>
              <p:nvSpPr>
                <p:cNvPr id="20518" name="Rectangle 30"/>
                <p:cNvSpPr>
                  <a:spLocks noChangeArrowheads="1"/>
                </p:cNvSpPr>
                <p:nvPr/>
              </p:nvSpPr>
              <p:spPr bwMode="auto">
                <a:xfrm>
                  <a:off x="2837" y="3331"/>
                  <a:ext cx="1147" cy="310"/>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sz="2400">
                      <a:latin typeface="Times New Roman" pitchFamily="18" charset="0"/>
                    </a:rPr>
                    <a:t>高性能图形</a:t>
                  </a:r>
                </a:p>
              </p:txBody>
            </p:sp>
            <p:sp>
              <p:nvSpPr>
                <p:cNvPr id="20519" name="Rectangle 31"/>
                <p:cNvSpPr>
                  <a:spLocks noChangeArrowheads="1"/>
                </p:cNvSpPr>
                <p:nvPr/>
              </p:nvSpPr>
              <p:spPr bwMode="auto">
                <a:xfrm>
                  <a:off x="192" y="1531"/>
                  <a:ext cx="660" cy="288"/>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ltLang="zh-CN" sz="2400">
                      <a:latin typeface="Times New Roman" pitchFamily="18" charset="0"/>
                    </a:rPr>
                    <a:t> CPU</a:t>
                  </a:r>
                </a:p>
              </p:txBody>
            </p:sp>
            <p:sp>
              <p:nvSpPr>
                <p:cNvPr id="20520" name="Text Box 32"/>
                <p:cNvSpPr txBox="1">
                  <a:spLocks noChangeArrowheads="1"/>
                </p:cNvSpPr>
                <p:nvPr/>
              </p:nvSpPr>
              <p:spPr bwMode="auto">
                <a:xfrm>
                  <a:off x="5075" y="3281"/>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800">
                      <a:solidFill>
                        <a:schemeClr val="folHlink"/>
                      </a:solidFill>
                      <a:latin typeface="Times New Roman" pitchFamily="18" charset="0"/>
                    </a:rPr>
                    <a:t>…</a:t>
                  </a:r>
                </a:p>
              </p:txBody>
            </p:sp>
          </p:grpSp>
          <p:sp>
            <p:nvSpPr>
              <p:cNvPr id="20492" name="Text Box 36"/>
              <p:cNvSpPr txBox="1">
                <a:spLocks noChangeArrowheads="1"/>
              </p:cNvSpPr>
              <p:nvPr/>
            </p:nvSpPr>
            <p:spPr bwMode="auto">
              <a:xfrm>
                <a:off x="4558" y="2505"/>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800">
                    <a:solidFill>
                      <a:schemeClr val="folHlink"/>
                    </a:solidFill>
                    <a:latin typeface="Times New Roman" pitchFamily="18" charset="0"/>
                  </a:rPr>
                  <a:t>…</a:t>
                </a:r>
              </a:p>
            </p:txBody>
          </p:sp>
        </p:grpSp>
        <p:grpSp>
          <p:nvGrpSpPr>
            <p:cNvPr id="20488" name="Group 41"/>
            <p:cNvGrpSpPr>
              <a:grpSpLocks/>
            </p:cNvGrpSpPr>
            <p:nvPr/>
          </p:nvGrpSpPr>
          <p:grpSpPr bwMode="auto">
            <a:xfrm>
              <a:off x="4166" y="3338"/>
              <a:ext cx="846" cy="303"/>
              <a:chOff x="3151" y="3149"/>
              <a:chExt cx="846" cy="303"/>
            </a:xfrm>
          </p:grpSpPr>
          <p:sp>
            <p:nvSpPr>
              <p:cNvPr id="20489" name="Rectangle 42"/>
              <p:cNvSpPr>
                <a:spLocks noChangeArrowheads="1"/>
              </p:cNvSpPr>
              <p:nvPr/>
            </p:nvSpPr>
            <p:spPr bwMode="auto">
              <a:xfrm>
                <a:off x="3162" y="3185"/>
                <a:ext cx="72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p>
                <a:r>
                  <a:rPr lang="en-US" altLang="zh-CN" sz="2400">
                    <a:latin typeface="Times New Roman" pitchFamily="18" charset="0"/>
                  </a:rPr>
                  <a:t>  Modem</a:t>
                </a:r>
                <a:endParaRPr lang="zh-CN" altLang="en-US" sz="2400">
                  <a:latin typeface="Times New Roman" pitchFamily="18" charset="0"/>
                </a:endParaRPr>
              </a:p>
            </p:txBody>
          </p:sp>
          <p:sp>
            <p:nvSpPr>
              <p:cNvPr id="20490" name="Rectangle 43"/>
              <p:cNvSpPr>
                <a:spLocks noChangeArrowheads="1"/>
              </p:cNvSpPr>
              <p:nvPr/>
            </p:nvSpPr>
            <p:spPr bwMode="auto">
              <a:xfrm>
                <a:off x="3151" y="3149"/>
                <a:ext cx="846" cy="303"/>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Tree>
    <p:extLst>
      <p:ext uri="{BB962C8B-B14F-4D97-AF65-F5344CB8AC3E}">
        <p14:creationId xmlns:p14="http://schemas.microsoft.com/office/powerpoint/2010/main" val="14693051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082"/>
                                        </p:tgtEl>
                                        <p:attrNameLst>
                                          <p:attrName>style.visibility</p:attrName>
                                        </p:attrNameLst>
                                      </p:cBhvr>
                                      <p:to>
                                        <p:strVal val="visible"/>
                                      </p:to>
                                    </p:set>
                                    <p:animEffect transition="in" filter="blinds(horizontal)">
                                      <p:cBhvr>
                                        <p:cTn id="7" dur="500"/>
                                        <p:tgtEl>
                                          <p:spTgt spid="1740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2"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746125" y="273050"/>
            <a:ext cx="5060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en-US" altLang="zh-CN" sz="3600">
                <a:latin typeface="Times New Roman" pitchFamily="18" charset="0"/>
              </a:rPr>
              <a:t>2. VL-BUS</a:t>
            </a:r>
            <a:r>
              <a:rPr lang="zh-CN" altLang="en-US" sz="3600">
                <a:latin typeface="Times New Roman" pitchFamily="18" charset="0"/>
              </a:rPr>
              <a:t>局部总线结构</a:t>
            </a:r>
          </a:p>
        </p:txBody>
      </p:sp>
      <p:sp>
        <p:nvSpPr>
          <p:cNvPr id="175145" name="Rectangle 41"/>
          <p:cNvSpPr>
            <a:spLocks noChangeArrowheads="1"/>
          </p:cNvSpPr>
          <p:nvPr/>
        </p:nvSpPr>
        <p:spPr bwMode="auto">
          <a:xfrm>
            <a:off x="7696200" y="152400"/>
            <a:ext cx="1143000" cy="838200"/>
          </a:xfrm>
          <a:prstGeom prst="rect">
            <a:avLst/>
          </a:prstGeom>
          <a:noFill/>
          <a:ln w="9525">
            <a:noFill/>
            <a:miter lim="800000"/>
            <a:headEnd/>
            <a:tailEnd/>
          </a:ln>
          <a:effectLst/>
        </p:spPr>
        <p:txBody>
          <a:bodyPr lIns="92075" tIns="46038" rIns="92075" bIns="46038" anchor="ctr"/>
          <a:lstStyle/>
          <a:p>
            <a:pPr algn="ctr">
              <a:defRPr/>
            </a:pPr>
            <a:r>
              <a:rPr lang="zh-CN" altLang="en-US" sz="4400">
                <a:solidFill>
                  <a:schemeClr val="tx2"/>
                </a:solidFill>
                <a:effectLst>
                  <a:outerShdw blurRad="38100" dist="38100" dir="2700000" algn="tl">
                    <a:srgbClr val="000000"/>
                  </a:outerShdw>
                </a:effectLst>
                <a:latin typeface="Arial" charset="0"/>
              </a:rPr>
              <a:t>3.4</a:t>
            </a:r>
          </a:p>
        </p:txBody>
      </p:sp>
      <p:sp>
        <p:nvSpPr>
          <p:cNvPr id="21508" name="AutoShape 43">
            <a:hlinkClick r:id="rId2" action="ppaction://hlinksldjump"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pSp>
        <p:nvGrpSpPr>
          <p:cNvPr id="2" name="Group 54"/>
          <p:cNvGrpSpPr>
            <a:grpSpLocks/>
          </p:cNvGrpSpPr>
          <p:nvPr/>
        </p:nvGrpSpPr>
        <p:grpSpPr bwMode="auto">
          <a:xfrm>
            <a:off x="123825" y="1265238"/>
            <a:ext cx="8791575" cy="4997450"/>
            <a:chOff x="78" y="797"/>
            <a:chExt cx="5538" cy="3148"/>
          </a:xfrm>
        </p:grpSpPr>
        <p:sp>
          <p:nvSpPr>
            <p:cNvPr id="21510" name="Rectangle 4"/>
            <p:cNvSpPr>
              <a:spLocks noChangeArrowheads="1"/>
            </p:cNvSpPr>
            <p:nvPr/>
          </p:nvSpPr>
          <p:spPr bwMode="auto">
            <a:xfrm>
              <a:off x="2736" y="2208"/>
              <a:ext cx="186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000">
                  <a:latin typeface="Times New Roman" pitchFamily="18" charset="0"/>
                </a:rPr>
                <a:t>33 MHz</a:t>
              </a:r>
              <a:r>
                <a:rPr lang="zh-CN" altLang="en-US" sz="2000"/>
                <a:t>的</a:t>
              </a:r>
              <a:r>
                <a:rPr lang="zh-CN" altLang="en-US" sz="2000">
                  <a:latin typeface="Times New Roman" pitchFamily="18" charset="0"/>
                </a:rPr>
                <a:t>32</a:t>
              </a:r>
              <a:r>
                <a:rPr lang="zh-CN" altLang="en-US" sz="2000"/>
                <a:t>位数据通路</a:t>
              </a:r>
            </a:p>
          </p:txBody>
        </p:sp>
        <p:sp>
          <p:nvSpPr>
            <p:cNvPr id="21511" name="Rectangle 5"/>
            <p:cNvSpPr>
              <a:spLocks noChangeArrowheads="1"/>
            </p:cNvSpPr>
            <p:nvPr/>
          </p:nvSpPr>
          <p:spPr bwMode="auto">
            <a:xfrm>
              <a:off x="2496" y="797"/>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a:solidFill>
                    <a:schemeClr val="folHlink"/>
                  </a:solidFill>
                </a:rPr>
                <a:t>系统总线</a:t>
              </a:r>
              <a:endParaRPr lang="zh-CN" altLang="en-US" sz="2800">
                <a:solidFill>
                  <a:schemeClr val="folHlink"/>
                </a:solidFill>
                <a:latin typeface="Times New Roman" pitchFamily="18" charset="0"/>
              </a:endParaRPr>
            </a:p>
          </p:txBody>
        </p:sp>
        <p:sp>
          <p:nvSpPr>
            <p:cNvPr id="21512" name="Rectangle 6"/>
            <p:cNvSpPr>
              <a:spLocks noChangeArrowheads="1"/>
            </p:cNvSpPr>
            <p:nvPr/>
          </p:nvSpPr>
          <p:spPr bwMode="auto">
            <a:xfrm>
              <a:off x="672" y="2869"/>
              <a:ext cx="125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400">
                  <a:solidFill>
                    <a:schemeClr val="folHlink"/>
                  </a:solidFill>
                  <a:latin typeface="Times New Roman" pitchFamily="18" charset="0"/>
                </a:rPr>
                <a:t>ISA</a:t>
              </a:r>
              <a:r>
                <a:rPr lang="zh-CN" altLang="en-US" sz="2400">
                  <a:solidFill>
                    <a:schemeClr val="folHlink"/>
                  </a:solidFill>
                  <a:latin typeface="Times New Roman" pitchFamily="18" charset="0"/>
                </a:rPr>
                <a:t>、</a:t>
              </a:r>
              <a:r>
                <a:rPr lang="en-US" altLang="zh-CN" sz="2400">
                  <a:solidFill>
                    <a:schemeClr val="folHlink"/>
                  </a:solidFill>
                  <a:latin typeface="Times New Roman" pitchFamily="18" charset="0"/>
                </a:rPr>
                <a:t>EISA</a:t>
              </a:r>
            </a:p>
          </p:txBody>
        </p:sp>
        <p:sp>
          <p:nvSpPr>
            <p:cNvPr id="21513" name="Freeform 7"/>
            <p:cNvSpPr>
              <a:spLocks/>
            </p:cNvSpPr>
            <p:nvPr/>
          </p:nvSpPr>
          <p:spPr bwMode="auto">
            <a:xfrm>
              <a:off x="474" y="2740"/>
              <a:ext cx="150" cy="392"/>
            </a:xfrm>
            <a:custGeom>
              <a:avLst/>
              <a:gdLst>
                <a:gd name="T0" fmla="*/ 76 w 150"/>
                <a:gd name="T1" fmla="*/ 0 h 440"/>
                <a:gd name="T2" fmla="*/ 150 w 150"/>
                <a:gd name="T3" fmla="*/ 11 h 440"/>
                <a:gd name="T4" fmla="*/ 114 w 150"/>
                <a:gd name="T5" fmla="*/ 11 h 440"/>
                <a:gd name="T6" fmla="*/ 114 w 150"/>
                <a:gd name="T7" fmla="*/ 43 h 440"/>
                <a:gd name="T8" fmla="*/ 150 w 150"/>
                <a:gd name="T9" fmla="*/ 43 h 440"/>
                <a:gd name="T10" fmla="*/ 76 w 150"/>
                <a:gd name="T11" fmla="*/ 54 h 440"/>
                <a:gd name="T12" fmla="*/ 0 w 150"/>
                <a:gd name="T13" fmla="*/ 43 h 440"/>
                <a:gd name="T14" fmla="*/ 38 w 150"/>
                <a:gd name="T15" fmla="*/ 43 h 440"/>
                <a:gd name="T16" fmla="*/ 38 w 150"/>
                <a:gd name="T17" fmla="*/ 11 h 440"/>
                <a:gd name="T18" fmla="*/ 0 w 150"/>
                <a:gd name="T19" fmla="*/ 11 h 440"/>
                <a:gd name="T20" fmla="*/ 76 w 150"/>
                <a:gd name="T21" fmla="*/ 0 h 4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0"/>
                <a:gd name="T34" fmla="*/ 0 h 440"/>
                <a:gd name="T35" fmla="*/ 150 w 150"/>
                <a:gd name="T36" fmla="*/ 440 h 4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0" h="440">
                  <a:moveTo>
                    <a:pt x="76" y="0"/>
                  </a:moveTo>
                  <a:lnTo>
                    <a:pt x="150" y="87"/>
                  </a:lnTo>
                  <a:lnTo>
                    <a:pt x="114" y="87"/>
                  </a:lnTo>
                  <a:lnTo>
                    <a:pt x="114" y="352"/>
                  </a:lnTo>
                  <a:lnTo>
                    <a:pt x="150" y="352"/>
                  </a:lnTo>
                  <a:lnTo>
                    <a:pt x="76" y="440"/>
                  </a:lnTo>
                  <a:lnTo>
                    <a:pt x="0" y="352"/>
                  </a:lnTo>
                  <a:lnTo>
                    <a:pt x="38" y="352"/>
                  </a:lnTo>
                  <a:lnTo>
                    <a:pt x="38" y="87"/>
                  </a:lnTo>
                  <a:lnTo>
                    <a:pt x="0" y="87"/>
                  </a:lnTo>
                  <a:lnTo>
                    <a:pt x="76" y="0"/>
                  </a:lnTo>
                  <a:close/>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14" name="Rectangle 8"/>
            <p:cNvSpPr>
              <a:spLocks noChangeArrowheads="1"/>
            </p:cNvSpPr>
            <p:nvPr/>
          </p:nvSpPr>
          <p:spPr bwMode="auto">
            <a:xfrm>
              <a:off x="2000" y="3018"/>
              <a:ext cx="736" cy="310"/>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sz="2400">
                  <a:latin typeface="Times New Roman" pitchFamily="18" charset="0"/>
                </a:rPr>
                <a:t>多媒体</a:t>
              </a:r>
            </a:p>
          </p:txBody>
        </p:sp>
        <p:sp>
          <p:nvSpPr>
            <p:cNvPr id="21515" name="Freeform 9"/>
            <p:cNvSpPr>
              <a:spLocks/>
            </p:cNvSpPr>
            <p:nvPr/>
          </p:nvSpPr>
          <p:spPr bwMode="auto">
            <a:xfrm>
              <a:off x="2286" y="2544"/>
              <a:ext cx="163" cy="462"/>
            </a:xfrm>
            <a:custGeom>
              <a:avLst/>
              <a:gdLst>
                <a:gd name="T0" fmla="*/ 81 w 163"/>
                <a:gd name="T1" fmla="*/ 0 h 396"/>
                <a:gd name="T2" fmla="*/ 163 w 163"/>
                <a:gd name="T3" fmla="*/ 1255 h 396"/>
                <a:gd name="T4" fmla="*/ 120 w 163"/>
                <a:gd name="T5" fmla="*/ 1255 h 396"/>
                <a:gd name="T6" fmla="*/ 120 w 163"/>
                <a:gd name="T7" fmla="*/ 5101 h 396"/>
                <a:gd name="T8" fmla="*/ 163 w 163"/>
                <a:gd name="T9" fmla="*/ 5101 h 396"/>
                <a:gd name="T10" fmla="*/ 81 w 163"/>
                <a:gd name="T11" fmla="*/ 6356 h 396"/>
                <a:gd name="T12" fmla="*/ 0 w 163"/>
                <a:gd name="T13" fmla="*/ 5101 h 396"/>
                <a:gd name="T14" fmla="*/ 43 w 163"/>
                <a:gd name="T15" fmla="*/ 5101 h 396"/>
                <a:gd name="T16" fmla="*/ 43 w 163"/>
                <a:gd name="T17" fmla="*/ 1255 h 396"/>
                <a:gd name="T18" fmla="*/ 0 w 163"/>
                <a:gd name="T19" fmla="*/ 1255 h 396"/>
                <a:gd name="T20" fmla="*/ 81 w 163"/>
                <a:gd name="T21" fmla="*/ 0 h 3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3"/>
                <a:gd name="T34" fmla="*/ 0 h 396"/>
                <a:gd name="T35" fmla="*/ 163 w 163"/>
                <a:gd name="T36" fmla="*/ 396 h 3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3" h="396">
                  <a:moveTo>
                    <a:pt x="81" y="0"/>
                  </a:moveTo>
                  <a:lnTo>
                    <a:pt x="163" y="78"/>
                  </a:lnTo>
                  <a:lnTo>
                    <a:pt x="120" y="78"/>
                  </a:lnTo>
                  <a:lnTo>
                    <a:pt x="120" y="318"/>
                  </a:lnTo>
                  <a:lnTo>
                    <a:pt x="163" y="318"/>
                  </a:lnTo>
                  <a:lnTo>
                    <a:pt x="81" y="396"/>
                  </a:lnTo>
                  <a:lnTo>
                    <a:pt x="0" y="318"/>
                  </a:lnTo>
                  <a:lnTo>
                    <a:pt x="43" y="318"/>
                  </a:lnTo>
                  <a:lnTo>
                    <a:pt x="43" y="78"/>
                  </a:lnTo>
                  <a:lnTo>
                    <a:pt x="0" y="78"/>
                  </a:lnTo>
                  <a:lnTo>
                    <a:pt x="81" y="0"/>
                  </a:lnTo>
                  <a:close/>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16" name="Rectangle 10"/>
            <p:cNvSpPr>
              <a:spLocks noChangeArrowheads="1"/>
            </p:cNvSpPr>
            <p:nvPr/>
          </p:nvSpPr>
          <p:spPr bwMode="auto">
            <a:xfrm>
              <a:off x="2809" y="3018"/>
              <a:ext cx="1127" cy="310"/>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sz="2400">
                  <a:latin typeface="Times New Roman" pitchFamily="18" charset="0"/>
                </a:rPr>
                <a:t>高速局域网</a:t>
              </a:r>
            </a:p>
          </p:txBody>
        </p:sp>
        <p:sp>
          <p:nvSpPr>
            <p:cNvPr id="21517" name="Rectangle 11"/>
            <p:cNvSpPr>
              <a:spLocks noChangeArrowheads="1"/>
            </p:cNvSpPr>
            <p:nvPr/>
          </p:nvSpPr>
          <p:spPr bwMode="auto">
            <a:xfrm>
              <a:off x="4032" y="3018"/>
              <a:ext cx="1152" cy="310"/>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sz="2400">
                  <a:latin typeface="Times New Roman" pitchFamily="18" charset="0"/>
                </a:rPr>
                <a:t>高性能图形</a:t>
              </a:r>
            </a:p>
          </p:txBody>
        </p:sp>
        <p:sp>
          <p:nvSpPr>
            <p:cNvPr id="21518" name="Freeform 12"/>
            <p:cNvSpPr>
              <a:spLocks/>
            </p:cNvSpPr>
            <p:nvPr/>
          </p:nvSpPr>
          <p:spPr bwMode="auto">
            <a:xfrm>
              <a:off x="465" y="3216"/>
              <a:ext cx="159" cy="411"/>
            </a:xfrm>
            <a:custGeom>
              <a:avLst/>
              <a:gdLst>
                <a:gd name="T0" fmla="*/ 82 w 159"/>
                <a:gd name="T1" fmla="*/ 0 h 411"/>
                <a:gd name="T2" fmla="*/ 159 w 159"/>
                <a:gd name="T3" fmla="*/ 82 h 411"/>
                <a:gd name="T4" fmla="*/ 121 w 159"/>
                <a:gd name="T5" fmla="*/ 82 h 411"/>
                <a:gd name="T6" fmla="*/ 121 w 159"/>
                <a:gd name="T7" fmla="*/ 329 h 411"/>
                <a:gd name="T8" fmla="*/ 159 w 159"/>
                <a:gd name="T9" fmla="*/ 329 h 411"/>
                <a:gd name="T10" fmla="*/ 82 w 159"/>
                <a:gd name="T11" fmla="*/ 411 h 411"/>
                <a:gd name="T12" fmla="*/ 0 w 159"/>
                <a:gd name="T13" fmla="*/ 329 h 411"/>
                <a:gd name="T14" fmla="*/ 39 w 159"/>
                <a:gd name="T15" fmla="*/ 329 h 411"/>
                <a:gd name="T16" fmla="*/ 39 w 159"/>
                <a:gd name="T17" fmla="*/ 82 h 411"/>
                <a:gd name="T18" fmla="*/ 0 w 159"/>
                <a:gd name="T19" fmla="*/ 82 h 411"/>
                <a:gd name="T20" fmla="*/ 82 w 159"/>
                <a:gd name="T21" fmla="*/ 0 h 4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9"/>
                <a:gd name="T34" fmla="*/ 0 h 411"/>
                <a:gd name="T35" fmla="*/ 159 w 159"/>
                <a:gd name="T36" fmla="*/ 411 h 4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9" h="411">
                  <a:moveTo>
                    <a:pt x="82" y="0"/>
                  </a:moveTo>
                  <a:lnTo>
                    <a:pt x="159" y="82"/>
                  </a:lnTo>
                  <a:lnTo>
                    <a:pt x="121" y="82"/>
                  </a:lnTo>
                  <a:lnTo>
                    <a:pt x="121" y="329"/>
                  </a:lnTo>
                  <a:lnTo>
                    <a:pt x="159" y="329"/>
                  </a:lnTo>
                  <a:lnTo>
                    <a:pt x="82" y="411"/>
                  </a:lnTo>
                  <a:lnTo>
                    <a:pt x="0" y="329"/>
                  </a:lnTo>
                  <a:lnTo>
                    <a:pt x="39" y="329"/>
                  </a:lnTo>
                  <a:lnTo>
                    <a:pt x="39" y="82"/>
                  </a:lnTo>
                  <a:lnTo>
                    <a:pt x="0" y="82"/>
                  </a:lnTo>
                  <a:lnTo>
                    <a:pt x="82" y="0"/>
                  </a:lnTo>
                  <a:close/>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19" name="Freeform 13"/>
            <p:cNvSpPr>
              <a:spLocks/>
            </p:cNvSpPr>
            <p:nvPr/>
          </p:nvSpPr>
          <p:spPr bwMode="auto">
            <a:xfrm>
              <a:off x="1452" y="3216"/>
              <a:ext cx="159" cy="411"/>
            </a:xfrm>
            <a:custGeom>
              <a:avLst/>
              <a:gdLst>
                <a:gd name="T0" fmla="*/ 77 w 159"/>
                <a:gd name="T1" fmla="*/ 0 h 411"/>
                <a:gd name="T2" fmla="*/ 159 w 159"/>
                <a:gd name="T3" fmla="*/ 82 h 411"/>
                <a:gd name="T4" fmla="*/ 120 w 159"/>
                <a:gd name="T5" fmla="*/ 82 h 411"/>
                <a:gd name="T6" fmla="*/ 120 w 159"/>
                <a:gd name="T7" fmla="*/ 329 h 411"/>
                <a:gd name="T8" fmla="*/ 159 w 159"/>
                <a:gd name="T9" fmla="*/ 329 h 411"/>
                <a:gd name="T10" fmla="*/ 77 w 159"/>
                <a:gd name="T11" fmla="*/ 411 h 411"/>
                <a:gd name="T12" fmla="*/ 0 w 159"/>
                <a:gd name="T13" fmla="*/ 329 h 411"/>
                <a:gd name="T14" fmla="*/ 39 w 159"/>
                <a:gd name="T15" fmla="*/ 329 h 411"/>
                <a:gd name="T16" fmla="*/ 39 w 159"/>
                <a:gd name="T17" fmla="*/ 82 h 411"/>
                <a:gd name="T18" fmla="*/ 0 w 159"/>
                <a:gd name="T19" fmla="*/ 82 h 411"/>
                <a:gd name="T20" fmla="*/ 77 w 159"/>
                <a:gd name="T21" fmla="*/ 0 h 4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9"/>
                <a:gd name="T34" fmla="*/ 0 h 411"/>
                <a:gd name="T35" fmla="*/ 159 w 159"/>
                <a:gd name="T36" fmla="*/ 411 h 4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9" h="411">
                  <a:moveTo>
                    <a:pt x="77" y="0"/>
                  </a:moveTo>
                  <a:lnTo>
                    <a:pt x="159" y="82"/>
                  </a:lnTo>
                  <a:lnTo>
                    <a:pt x="120" y="82"/>
                  </a:lnTo>
                  <a:lnTo>
                    <a:pt x="120" y="329"/>
                  </a:lnTo>
                  <a:lnTo>
                    <a:pt x="159" y="329"/>
                  </a:lnTo>
                  <a:lnTo>
                    <a:pt x="77" y="411"/>
                  </a:lnTo>
                  <a:lnTo>
                    <a:pt x="0" y="329"/>
                  </a:lnTo>
                  <a:lnTo>
                    <a:pt x="39" y="329"/>
                  </a:lnTo>
                  <a:lnTo>
                    <a:pt x="39" y="82"/>
                  </a:lnTo>
                  <a:lnTo>
                    <a:pt x="0" y="82"/>
                  </a:lnTo>
                  <a:lnTo>
                    <a:pt x="77" y="0"/>
                  </a:lnTo>
                  <a:close/>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20" name="Rectangle 14"/>
            <p:cNvSpPr>
              <a:spLocks noChangeArrowheads="1"/>
            </p:cNvSpPr>
            <p:nvPr/>
          </p:nvSpPr>
          <p:spPr bwMode="auto">
            <a:xfrm>
              <a:off x="1142" y="3631"/>
              <a:ext cx="1114"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21521" name="Rectangle 15"/>
            <p:cNvSpPr>
              <a:spLocks noChangeArrowheads="1"/>
            </p:cNvSpPr>
            <p:nvPr/>
          </p:nvSpPr>
          <p:spPr bwMode="auto">
            <a:xfrm>
              <a:off x="78" y="3631"/>
              <a:ext cx="971" cy="314"/>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sz="2400">
                  <a:latin typeface="Times New Roman" pitchFamily="18" charset="0"/>
                </a:rPr>
                <a:t>图文传真</a:t>
              </a:r>
            </a:p>
          </p:txBody>
        </p:sp>
        <p:sp>
          <p:nvSpPr>
            <p:cNvPr id="21522" name="Text Box 16"/>
            <p:cNvSpPr txBox="1">
              <a:spLocks noChangeArrowheads="1"/>
            </p:cNvSpPr>
            <p:nvPr/>
          </p:nvSpPr>
          <p:spPr bwMode="auto">
            <a:xfrm>
              <a:off x="1584" y="3350"/>
              <a:ext cx="17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en-US" altLang="zh-CN" sz="2000">
                  <a:latin typeface="Times New Roman" pitchFamily="18" charset="0"/>
                </a:rPr>
                <a:t>8 MHz</a:t>
              </a:r>
              <a:r>
                <a:rPr lang="zh-CN" altLang="en-US" sz="2000"/>
                <a:t>的</a:t>
              </a:r>
              <a:r>
                <a:rPr lang="zh-CN" altLang="en-US" sz="2000">
                  <a:latin typeface="Times New Roman" pitchFamily="18" charset="0"/>
                </a:rPr>
                <a:t>16</a:t>
              </a:r>
              <a:r>
                <a:rPr lang="zh-CN" altLang="en-US" sz="2000"/>
                <a:t>位数据通路</a:t>
              </a:r>
            </a:p>
          </p:txBody>
        </p:sp>
        <p:sp>
          <p:nvSpPr>
            <p:cNvPr id="21523" name="Rectangle 17"/>
            <p:cNvSpPr>
              <a:spLocks noChangeArrowheads="1"/>
            </p:cNvSpPr>
            <p:nvPr/>
          </p:nvSpPr>
          <p:spPr bwMode="auto">
            <a:xfrm>
              <a:off x="144" y="2232"/>
              <a:ext cx="904" cy="508"/>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latin typeface="Times New Roman" pitchFamily="18" charset="0"/>
              </a:endParaRPr>
            </a:p>
          </p:txBody>
        </p:sp>
        <p:sp>
          <p:nvSpPr>
            <p:cNvPr id="21524" name="Text Box 18"/>
            <p:cNvSpPr txBox="1">
              <a:spLocks noChangeArrowheads="1"/>
            </p:cNvSpPr>
            <p:nvPr/>
          </p:nvSpPr>
          <p:spPr bwMode="auto">
            <a:xfrm>
              <a:off x="144" y="2242"/>
              <a:ext cx="88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400">
                  <a:latin typeface="Times New Roman" pitchFamily="18" charset="0"/>
                </a:rPr>
                <a:t>标准总线</a:t>
              </a:r>
            </a:p>
            <a:p>
              <a:pPr eaLnBrk="1" hangingPunct="1"/>
              <a:r>
                <a:rPr lang="zh-CN" altLang="en-US" sz="2400">
                  <a:latin typeface="Times New Roman" pitchFamily="18" charset="0"/>
                </a:rPr>
                <a:t>  控制器</a:t>
              </a:r>
            </a:p>
          </p:txBody>
        </p:sp>
        <p:sp>
          <p:nvSpPr>
            <p:cNvPr id="21525" name="Rectangle 19"/>
            <p:cNvSpPr>
              <a:spLocks noChangeArrowheads="1"/>
            </p:cNvSpPr>
            <p:nvPr/>
          </p:nvSpPr>
          <p:spPr bwMode="auto">
            <a:xfrm>
              <a:off x="144" y="998"/>
              <a:ext cx="680" cy="358"/>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ltLang="zh-CN" sz="2400">
                <a:latin typeface="Times New Roman" pitchFamily="18" charset="0"/>
              </a:endParaRPr>
            </a:p>
          </p:txBody>
        </p:sp>
        <p:sp>
          <p:nvSpPr>
            <p:cNvPr id="21526" name="Text Box 20"/>
            <p:cNvSpPr txBox="1">
              <a:spLocks noChangeArrowheads="1"/>
            </p:cNvSpPr>
            <p:nvPr/>
          </p:nvSpPr>
          <p:spPr bwMode="auto">
            <a:xfrm>
              <a:off x="228" y="1033"/>
              <a:ext cx="5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en-US" altLang="zh-CN" sz="2400">
                  <a:latin typeface="Times New Roman" pitchFamily="18" charset="0"/>
                </a:rPr>
                <a:t>CPU</a:t>
              </a:r>
            </a:p>
          </p:txBody>
        </p:sp>
        <p:sp>
          <p:nvSpPr>
            <p:cNvPr id="21527" name="Rectangle 21"/>
            <p:cNvSpPr>
              <a:spLocks noChangeArrowheads="1"/>
            </p:cNvSpPr>
            <p:nvPr/>
          </p:nvSpPr>
          <p:spPr bwMode="auto">
            <a:xfrm>
              <a:off x="4526" y="1152"/>
              <a:ext cx="1090" cy="288"/>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a:latin typeface="Times New Roman" pitchFamily="18" charset="0"/>
              </a:endParaRPr>
            </a:p>
          </p:txBody>
        </p:sp>
        <p:sp>
          <p:nvSpPr>
            <p:cNvPr id="21528" name="Text Box 22"/>
            <p:cNvSpPr txBox="1">
              <a:spLocks noChangeArrowheads="1"/>
            </p:cNvSpPr>
            <p:nvPr/>
          </p:nvSpPr>
          <p:spPr bwMode="auto">
            <a:xfrm>
              <a:off x="4535" y="864"/>
              <a:ext cx="10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400">
                  <a:latin typeface="Times New Roman" pitchFamily="18" charset="0"/>
                </a:rPr>
                <a:t>主存控制器</a:t>
              </a:r>
            </a:p>
          </p:txBody>
        </p:sp>
        <p:sp>
          <p:nvSpPr>
            <p:cNvPr id="21529" name="Text Box 23"/>
            <p:cNvSpPr txBox="1">
              <a:spLocks noChangeArrowheads="1"/>
            </p:cNvSpPr>
            <p:nvPr/>
          </p:nvSpPr>
          <p:spPr bwMode="auto">
            <a:xfrm>
              <a:off x="4723" y="1152"/>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400">
                  <a:latin typeface="Times New Roman" pitchFamily="18" charset="0"/>
                </a:rPr>
                <a:t>存储器</a:t>
              </a:r>
            </a:p>
          </p:txBody>
        </p:sp>
        <p:sp>
          <p:nvSpPr>
            <p:cNvPr id="21530" name="Rectangle 24"/>
            <p:cNvSpPr>
              <a:spLocks noChangeArrowheads="1"/>
            </p:cNvSpPr>
            <p:nvPr/>
          </p:nvSpPr>
          <p:spPr bwMode="auto">
            <a:xfrm>
              <a:off x="4526" y="1581"/>
              <a:ext cx="1090" cy="528"/>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a:latin typeface="Times New Roman" pitchFamily="18" charset="0"/>
              </a:endParaRPr>
            </a:p>
          </p:txBody>
        </p:sp>
        <p:sp>
          <p:nvSpPr>
            <p:cNvPr id="21531" name="Text Box 25"/>
            <p:cNvSpPr txBox="1">
              <a:spLocks noChangeArrowheads="1"/>
            </p:cNvSpPr>
            <p:nvPr/>
          </p:nvSpPr>
          <p:spPr bwMode="auto">
            <a:xfrm>
              <a:off x="4620" y="1594"/>
              <a:ext cx="88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400">
                  <a:latin typeface="Times New Roman" pitchFamily="18" charset="0"/>
                </a:rPr>
                <a:t>局部总线</a:t>
              </a:r>
            </a:p>
            <a:p>
              <a:pPr eaLnBrk="1" hangingPunct="1"/>
              <a:r>
                <a:rPr lang="zh-CN" altLang="en-US" sz="2400">
                  <a:latin typeface="Times New Roman" pitchFamily="18" charset="0"/>
                </a:rPr>
                <a:t>  控制器</a:t>
              </a:r>
            </a:p>
          </p:txBody>
        </p:sp>
        <p:sp>
          <p:nvSpPr>
            <p:cNvPr id="21532" name="Rectangle 26"/>
            <p:cNvSpPr>
              <a:spLocks noChangeArrowheads="1"/>
            </p:cNvSpPr>
            <p:nvPr/>
          </p:nvSpPr>
          <p:spPr bwMode="auto">
            <a:xfrm>
              <a:off x="4848" y="2208"/>
              <a:ext cx="720" cy="528"/>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ltLang="zh-CN" sz="2400">
                  <a:latin typeface="Times New Roman" pitchFamily="18" charset="0"/>
                </a:rPr>
                <a:t> </a:t>
              </a:r>
              <a:endParaRPr lang="zh-CN" altLang="en-US" sz="2400">
                <a:latin typeface="Times New Roman" pitchFamily="18" charset="0"/>
              </a:endParaRPr>
            </a:p>
          </p:txBody>
        </p:sp>
        <p:sp>
          <p:nvSpPr>
            <p:cNvPr id="21533" name="Text Box 27"/>
            <p:cNvSpPr txBox="1">
              <a:spLocks noChangeArrowheads="1"/>
            </p:cNvSpPr>
            <p:nvPr/>
          </p:nvSpPr>
          <p:spPr bwMode="auto">
            <a:xfrm>
              <a:off x="4848" y="2213"/>
              <a:ext cx="737"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en-US" altLang="zh-CN" sz="2400">
                  <a:latin typeface="Times New Roman" pitchFamily="18" charset="0"/>
                </a:rPr>
                <a:t>SCSIⅡ</a:t>
              </a:r>
            </a:p>
            <a:p>
              <a:pPr eaLnBrk="1" hangingPunct="1"/>
              <a:r>
                <a:rPr lang="zh-CN" altLang="en-US" sz="2400">
                  <a:latin typeface="Times New Roman" pitchFamily="18" charset="0"/>
                </a:rPr>
                <a:t>控制器</a:t>
              </a:r>
            </a:p>
          </p:txBody>
        </p:sp>
        <p:sp>
          <p:nvSpPr>
            <p:cNvPr id="21534" name="Rectangle 28"/>
            <p:cNvSpPr>
              <a:spLocks noChangeArrowheads="1"/>
            </p:cNvSpPr>
            <p:nvPr/>
          </p:nvSpPr>
          <p:spPr bwMode="auto">
            <a:xfrm>
              <a:off x="4526" y="864"/>
              <a:ext cx="1090" cy="288"/>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a:latin typeface="Times New Roman" pitchFamily="18" charset="0"/>
              </a:endParaRPr>
            </a:p>
          </p:txBody>
        </p:sp>
        <p:sp>
          <p:nvSpPr>
            <p:cNvPr id="21535" name="Text Box 30"/>
            <p:cNvSpPr txBox="1">
              <a:spLocks noChangeArrowheads="1"/>
            </p:cNvSpPr>
            <p:nvPr/>
          </p:nvSpPr>
          <p:spPr bwMode="auto">
            <a:xfrm>
              <a:off x="1296" y="2153"/>
              <a:ext cx="11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en-US" altLang="zh-CN" sz="2400">
                  <a:solidFill>
                    <a:schemeClr val="folHlink"/>
                  </a:solidFill>
                  <a:latin typeface="Times New Roman" pitchFamily="18" charset="0"/>
                </a:rPr>
                <a:t>VL   BUS</a:t>
              </a:r>
            </a:p>
          </p:txBody>
        </p:sp>
        <p:sp>
          <p:nvSpPr>
            <p:cNvPr id="21536" name="AutoShape 32"/>
            <p:cNvSpPr>
              <a:spLocks noChangeArrowheads="1"/>
            </p:cNvSpPr>
            <p:nvPr/>
          </p:nvSpPr>
          <p:spPr bwMode="auto">
            <a:xfrm>
              <a:off x="828" y="1104"/>
              <a:ext cx="3673" cy="118"/>
            </a:xfrm>
            <a:prstGeom prst="leftRightArrow">
              <a:avLst>
                <a:gd name="adj1" fmla="val 50000"/>
                <a:gd name="adj2" fmla="val 78394"/>
              </a:avLst>
            </a:prstGeom>
            <a:solidFill>
              <a:schemeClr val="folHlink"/>
            </a:solidFill>
            <a:ln w="38100">
              <a:solidFill>
                <a:schemeClr val="folHlink"/>
              </a:solidFill>
              <a:miter lim="800000"/>
              <a:headEnd/>
              <a:tailEnd/>
            </a:ln>
          </p:spPr>
          <p:txBody>
            <a:bodyPr wrap="none" anchor="ctr"/>
            <a:lstStyle/>
            <a:p>
              <a:endParaRPr lang="zh-CN" altLang="en-US"/>
            </a:p>
          </p:txBody>
        </p:sp>
        <p:sp>
          <p:nvSpPr>
            <p:cNvPr id="21537" name="AutoShape 33"/>
            <p:cNvSpPr>
              <a:spLocks noChangeArrowheads="1"/>
            </p:cNvSpPr>
            <p:nvPr/>
          </p:nvSpPr>
          <p:spPr bwMode="auto">
            <a:xfrm>
              <a:off x="1067" y="2413"/>
              <a:ext cx="3769" cy="131"/>
            </a:xfrm>
            <a:prstGeom prst="leftRightArrow">
              <a:avLst>
                <a:gd name="adj1" fmla="val 50000"/>
                <a:gd name="adj2" fmla="val 72460"/>
              </a:avLst>
            </a:prstGeom>
            <a:solidFill>
              <a:schemeClr val="folHlink"/>
            </a:solidFill>
            <a:ln w="38100">
              <a:solidFill>
                <a:schemeClr val="folHlink"/>
              </a:solidFill>
              <a:miter lim="800000"/>
              <a:headEnd/>
              <a:tailEnd/>
            </a:ln>
          </p:spPr>
          <p:txBody>
            <a:bodyPr wrap="none" anchor="ctr"/>
            <a:lstStyle/>
            <a:p>
              <a:endParaRPr lang="zh-CN" altLang="en-US"/>
            </a:p>
          </p:txBody>
        </p:sp>
        <p:sp>
          <p:nvSpPr>
            <p:cNvPr id="21538" name="Rectangle 34"/>
            <p:cNvSpPr>
              <a:spLocks noChangeArrowheads="1"/>
            </p:cNvSpPr>
            <p:nvPr/>
          </p:nvSpPr>
          <p:spPr bwMode="auto">
            <a:xfrm>
              <a:off x="2496" y="1200"/>
              <a:ext cx="96" cy="1248"/>
            </a:xfrm>
            <a:prstGeom prst="rect">
              <a:avLst/>
            </a:prstGeom>
            <a:solidFill>
              <a:schemeClr val="folHlink"/>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zh-CN" altLang="en-US"/>
            </a:p>
          </p:txBody>
        </p:sp>
        <p:sp>
          <p:nvSpPr>
            <p:cNvPr id="21539" name="AutoShape 35"/>
            <p:cNvSpPr>
              <a:spLocks noChangeArrowheads="1"/>
            </p:cNvSpPr>
            <p:nvPr/>
          </p:nvSpPr>
          <p:spPr bwMode="auto">
            <a:xfrm>
              <a:off x="2592" y="1758"/>
              <a:ext cx="1920" cy="118"/>
            </a:xfrm>
            <a:prstGeom prst="rightArrow">
              <a:avLst>
                <a:gd name="adj1" fmla="val 60000"/>
                <a:gd name="adj2" fmla="val 117815"/>
              </a:avLst>
            </a:prstGeom>
            <a:solidFill>
              <a:schemeClr val="folHlink"/>
            </a:solidFill>
            <a:ln w="38100">
              <a:solidFill>
                <a:schemeClr val="folHlink"/>
              </a:solidFill>
              <a:miter lim="800000"/>
              <a:headEnd/>
              <a:tailEnd/>
            </a:ln>
          </p:spPr>
          <p:txBody>
            <a:bodyPr wrap="none" anchor="ctr"/>
            <a:lstStyle/>
            <a:p>
              <a:endParaRPr lang="zh-CN" altLang="en-US"/>
            </a:p>
          </p:txBody>
        </p:sp>
        <p:sp>
          <p:nvSpPr>
            <p:cNvPr id="21540" name="AutoShape 36"/>
            <p:cNvSpPr>
              <a:spLocks noChangeArrowheads="1"/>
            </p:cNvSpPr>
            <p:nvPr/>
          </p:nvSpPr>
          <p:spPr bwMode="auto">
            <a:xfrm>
              <a:off x="124" y="3120"/>
              <a:ext cx="1768" cy="131"/>
            </a:xfrm>
            <a:prstGeom prst="leftRightArrow">
              <a:avLst>
                <a:gd name="adj1" fmla="val 50000"/>
                <a:gd name="adj2" fmla="val 92286"/>
              </a:avLst>
            </a:prstGeom>
            <a:solidFill>
              <a:schemeClr val="folHlink"/>
            </a:solidFill>
            <a:ln w="38100">
              <a:solidFill>
                <a:schemeClr val="folHlink"/>
              </a:solidFill>
              <a:miter lim="800000"/>
              <a:headEnd/>
              <a:tailEnd/>
            </a:ln>
          </p:spPr>
          <p:txBody>
            <a:bodyPr wrap="none" anchor="ctr"/>
            <a:lstStyle/>
            <a:p>
              <a:endParaRPr lang="zh-CN" altLang="en-US"/>
            </a:p>
          </p:txBody>
        </p:sp>
        <p:sp>
          <p:nvSpPr>
            <p:cNvPr id="21541" name="Text Box 37"/>
            <p:cNvSpPr txBox="1">
              <a:spLocks noChangeArrowheads="1"/>
            </p:cNvSpPr>
            <p:nvPr/>
          </p:nvSpPr>
          <p:spPr bwMode="auto">
            <a:xfrm>
              <a:off x="2066" y="3573"/>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800">
                  <a:solidFill>
                    <a:schemeClr val="folHlink"/>
                  </a:solidFill>
                  <a:latin typeface="Times New Roman" pitchFamily="18" charset="0"/>
                </a:rPr>
                <a:t>…</a:t>
              </a:r>
            </a:p>
          </p:txBody>
        </p:sp>
        <p:sp>
          <p:nvSpPr>
            <p:cNvPr id="21542" name="Text Box 38"/>
            <p:cNvSpPr txBox="1">
              <a:spLocks noChangeArrowheads="1"/>
            </p:cNvSpPr>
            <p:nvPr/>
          </p:nvSpPr>
          <p:spPr bwMode="auto">
            <a:xfrm>
              <a:off x="1632" y="2793"/>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800">
                  <a:solidFill>
                    <a:schemeClr val="folHlink"/>
                  </a:solidFill>
                  <a:latin typeface="Times New Roman" pitchFamily="18" charset="0"/>
                </a:rPr>
                <a:t>…</a:t>
              </a:r>
            </a:p>
          </p:txBody>
        </p:sp>
        <p:sp>
          <p:nvSpPr>
            <p:cNvPr id="21543" name="Freeform 39"/>
            <p:cNvSpPr>
              <a:spLocks/>
            </p:cNvSpPr>
            <p:nvPr/>
          </p:nvSpPr>
          <p:spPr bwMode="auto">
            <a:xfrm>
              <a:off x="3291" y="2544"/>
              <a:ext cx="163" cy="462"/>
            </a:xfrm>
            <a:custGeom>
              <a:avLst/>
              <a:gdLst>
                <a:gd name="T0" fmla="*/ 81 w 163"/>
                <a:gd name="T1" fmla="*/ 0 h 396"/>
                <a:gd name="T2" fmla="*/ 163 w 163"/>
                <a:gd name="T3" fmla="*/ 1255 h 396"/>
                <a:gd name="T4" fmla="*/ 120 w 163"/>
                <a:gd name="T5" fmla="*/ 1255 h 396"/>
                <a:gd name="T6" fmla="*/ 120 w 163"/>
                <a:gd name="T7" fmla="*/ 5101 h 396"/>
                <a:gd name="T8" fmla="*/ 163 w 163"/>
                <a:gd name="T9" fmla="*/ 5101 h 396"/>
                <a:gd name="T10" fmla="*/ 81 w 163"/>
                <a:gd name="T11" fmla="*/ 6356 h 396"/>
                <a:gd name="T12" fmla="*/ 0 w 163"/>
                <a:gd name="T13" fmla="*/ 5101 h 396"/>
                <a:gd name="T14" fmla="*/ 43 w 163"/>
                <a:gd name="T15" fmla="*/ 5101 h 396"/>
                <a:gd name="T16" fmla="*/ 43 w 163"/>
                <a:gd name="T17" fmla="*/ 1255 h 396"/>
                <a:gd name="T18" fmla="*/ 0 w 163"/>
                <a:gd name="T19" fmla="*/ 1255 h 396"/>
                <a:gd name="T20" fmla="*/ 81 w 163"/>
                <a:gd name="T21" fmla="*/ 0 h 3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3"/>
                <a:gd name="T34" fmla="*/ 0 h 396"/>
                <a:gd name="T35" fmla="*/ 163 w 163"/>
                <a:gd name="T36" fmla="*/ 396 h 3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3" h="396">
                  <a:moveTo>
                    <a:pt x="81" y="0"/>
                  </a:moveTo>
                  <a:lnTo>
                    <a:pt x="163" y="78"/>
                  </a:lnTo>
                  <a:lnTo>
                    <a:pt x="120" y="78"/>
                  </a:lnTo>
                  <a:lnTo>
                    <a:pt x="120" y="318"/>
                  </a:lnTo>
                  <a:lnTo>
                    <a:pt x="163" y="318"/>
                  </a:lnTo>
                  <a:lnTo>
                    <a:pt x="81" y="396"/>
                  </a:lnTo>
                  <a:lnTo>
                    <a:pt x="0" y="318"/>
                  </a:lnTo>
                  <a:lnTo>
                    <a:pt x="43" y="318"/>
                  </a:lnTo>
                  <a:lnTo>
                    <a:pt x="43" y="78"/>
                  </a:lnTo>
                  <a:lnTo>
                    <a:pt x="0" y="78"/>
                  </a:lnTo>
                  <a:lnTo>
                    <a:pt x="81" y="0"/>
                  </a:lnTo>
                  <a:close/>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44" name="Freeform 40"/>
            <p:cNvSpPr>
              <a:spLocks/>
            </p:cNvSpPr>
            <p:nvPr/>
          </p:nvSpPr>
          <p:spPr bwMode="auto">
            <a:xfrm>
              <a:off x="4526" y="2544"/>
              <a:ext cx="163" cy="462"/>
            </a:xfrm>
            <a:custGeom>
              <a:avLst/>
              <a:gdLst>
                <a:gd name="T0" fmla="*/ 81 w 163"/>
                <a:gd name="T1" fmla="*/ 0 h 396"/>
                <a:gd name="T2" fmla="*/ 163 w 163"/>
                <a:gd name="T3" fmla="*/ 1255 h 396"/>
                <a:gd name="T4" fmla="*/ 120 w 163"/>
                <a:gd name="T5" fmla="*/ 1255 h 396"/>
                <a:gd name="T6" fmla="*/ 120 w 163"/>
                <a:gd name="T7" fmla="*/ 5101 h 396"/>
                <a:gd name="T8" fmla="*/ 163 w 163"/>
                <a:gd name="T9" fmla="*/ 5101 h 396"/>
                <a:gd name="T10" fmla="*/ 81 w 163"/>
                <a:gd name="T11" fmla="*/ 6356 h 396"/>
                <a:gd name="T12" fmla="*/ 0 w 163"/>
                <a:gd name="T13" fmla="*/ 5101 h 396"/>
                <a:gd name="T14" fmla="*/ 43 w 163"/>
                <a:gd name="T15" fmla="*/ 5101 h 396"/>
                <a:gd name="T16" fmla="*/ 43 w 163"/>
                <a:gd name="T17" fmla="*/ 1255 h 396"/>
                <a:gd name="T18" fmla="*/ 0 w 163"/>
                <a:gd name="T19" fmla="*/ 1255 h 396"/>
                <a:gd name="T20" fmla="*/ 81 w 163"/>
                <a:gd name="T21" fmla="*/ 0 h 3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3"/>
                <a:gd name="T34" fmla="*/ 0 h 396"/>
                <a:gd name="T35" fmla="*/ 163 w 163"/>
                <a:gd name="T36" fmla="*/ 396 h 3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3" h="396">
                  <a:moveTo>
                    <a:pt x="81" y="0"/>
                  </a:moveTo>
                  <a:lnTo>
                    <a:pt x="163" y="78"/>
                  </a:lnTo>
                  <a:lnTo>
                    <a:pt x="120" y="78"/>
                  </a:lnTo>
                  <a:lnTo>
                    <a:pt x="120" y="318"/>
                  </a:lnTo>
                  <a:lnTo>
                    <a:pt x="163" y="318"/>
                  </a:lnTo>
                  <a:lnTo>
                    <a:pt x="81" y="396"/>
                  </a:lnTo>
                  <a:lnTo>
                    <a:pt x="0" y="318"/>
                  </a:lnTo>
                  <a:lnTo>
                    <a:pt x="43" y="318"/>
                  </a:lnTo>
                  <a:lnTo>
                    <a:pt x="43" y="78"/>
                  </a:lnTo>
                  <a:lnTo>
                    <a:pt x="0" y="78"/>
                  </a:lnTo>
                  <a:lnTo>
                    <a:pt x="81" y="0"/>
                  </a:lnTo>
                  <a:close/>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1545" name="Group 45"/>
            <p:cNvGrpSpPr>
              <a:grpSpLocks/>
            </p:cNvGrpSpPr>
            <p:nvPr/>
          </p:nvGrpSpPr>
          <p:grpSpPr bwMode="auto">
            <a:xfrm>
              <a:off x="1130" y="3642"/>
              <a:ext cx="846" cy="303"/>
              <a:chOff x="3151" y="3149"/>
              <a:chExt cx="846" cy="303"/>
            </a:xfrm>
          </p:grpSpPr>
          <p:sp>
            <p:nvSpPr>
              <p:cNvPr id="21547" name="Rectangle 46"/>
              <p:cNvSpPr>
                <a:spLocks noChangeArrowheads="1"/>
              </p:cNvSpPr>
              <p:nvPr/>
            </p:nvSpPr>
            <p:spPr bwMode="auto">
              <a:xfrm>
                <a:off x="3162" y="3185"/>
                <a:ext cx="72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p>
                <a:r>
                  <a:rPr lang="en-US" altLang="zh-CN" sz="2400">
                    <a:latin typeface="Times New Roman" pitchFamily="18" charset="0"/>
                  </a:rPr>
                  <a:t>  Modem</a:t>
                </a:r>
                <a:endParaRPr lang="zh-CN" altLang="en-US" sz="2400">
                  <a:latin typeface="Times New Roman" pitchFamily="18" charset="0"/>
                </a:endParaRPr>
              </a:p>
            </p:txBody>
          </p:sp>
          <p:sp>
            <p:nvSpPr>
              <p:cNvPr id="21548" name="Rectangle 47"/>
              <p:cNvSpPr>
                <a:spLocks noChangeArrowheads="1"/>
              </p:cNvSpPr>
              <p:nvPr/>
            </p:nvSpPr>
            <p:spPr bwMode="auto">
              <a:xfrm>
                <a:off x="3151" y="3149"/>
                <a:ext cx="846" cy="303"/>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1546" name="Line 52"/>
            <p:cNvSpPr>
              <a:spLocks noChangeShapeType="1"/>
            </p:cNvSpPr>
            <p:nvPr/>
          </p:nvSpPr>
          <p:spPr bwMode="auto">
            <a:xfrm>
              <a:off x="1629" y="2296"/>
              <a:ext cx="108"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Tree>
    <p:extLst>
      <p:ext uri="{BB962C8B-B14F-4D97-AF65-F5344CB8AC3E}">
        <p14:creationId xmlns:p14="http://schemas.microsoft.com/office/powerpoint/2010/main" val="6762495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669925" y="381000"/>
            <a:ext cx="3384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en-US" altLang="zh-CN" sz="3600">
                <a:latin typeface="Times New Roman" pitchFamily="18" charset="0"/>
              </a:rPr>
              <a:t>3. PCI </a:t>
            </a:r>
            <a:r>
              <a:rPr lang="zh-CN" altLang="en-US" sz="3600">
                <a:latin typeface="Times New Roman" pitchFamily="18" charset="0"/>
              </a:rPr>
              <a:t>总线结构</a:t>
            </a:r>
          </a:p>
        </p:txBody>
      </p:sp>
      <p:sp>
        <p:nvSpPr>
          <p:cNvPr id="176169" name="Rectangle 41"/>
          <p:cNvSpPr>
            <a:spLocks noChangeArrowheads="1"/>
          </p:cNvSpPr>
          <p:nvPr/>
        </p:nvSpPr>
        <p:spPr bwMode="auto">
          <a:xfrm>
            <a:off x="7696200" y="152400"/>
            <a:ext cx="1143000" cy="838200"/>
          </a:xfrm>
          <a:prstGeom prst="rect">
            <a:avLst/>
          </a:prstGeom>
          <a:noFill/>
          <a:ln w="9525">
            <a:noFill/>
            <a:miter lim="800000"/>
            <a:headEnd/>
            <a:tailEnd/>
          </a:ln>
          <a:effectLst/>
        </p:spPr>
        <p:txBody>
          <a:bodyPr lIns="92075" tIns="46038" rIns="92075" bIns="46038" anchor="ctr"/>
          <a:lstStyle/>
          <a:p>
            <a:pPr algn="ctr">
              <a:defRPr/>
            </a:pPr>
            <a:r>
              <a:rPr lang="zh-CN" altLang="en-US" sz="4400">
                <a:solidFill>
                  <a:schemeClr val="tx2"/>
                </a:solidFill>
                <a:effectLst>
                  <a:outerShdw blurRad="38100" dist="38100" dir="2700000" algn="tl">
                    <a:srgbClr val="000000"/>
                  </a:outerShdw>
                </a:effectLst>
                <a:latin typeface="Arial" charset="0"/>
              </a:rPr>
              <a:t>3.4</a:t>
            </a:r>
          </a:p>
        </p:txBody>
      </p:sp>
      <p:sp>
        <p:nvSpPr>
          <p:cNvPr id="22532" name="AutoShape 44">
            <a:hlinkClick r:id="rId2" action="ppaction://hlinksldjump"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pSp>
        <p:nvGrpSpPr>
          <p:cNvPr id="2" name="Group 53"/>
          <p:cNvGrpSpPr>
            <a:grpSpLocks/>
          </p:cNvGrpSpPr>
          <p:nvPr/>
        </p:nvGrpSpPr>
        <p:grpSpPr bwMode="auto">
          <a:xfrm>
            <a:off x="152400" y="1447800"/>
            <a:ext cx="8789988" cy="4770438"/>
            <a:chOff x="96" y="912"/>
            <a:chExt cx="5537" cy="3005"/>
          </a:xfrm>
        </p:grpSpPr>
        <p:grpSp>
          <p:nvGrpSpPr>
            <p:cNvPr id="22534" name="Group 52"/>
            <p:cNvGrpSpPr>
              <a:grpSpLocks/>
            </p:cNvGrpSpPr>
            <p:nvPr/>
          </p:nvGrpSpPr>
          <p:grpSpPr bwMode="auto">
            <a:xfrm>
              <a:off x="96" y="912"/>
              <a:ext cx="5537" cy="3005"/>
              <a:chOff x="96" y="912"/>
              <a:chExt cx="5537" cy="3005"/>
            </a:xfrm>
          </p:grpSpPr>
          <p:sp>
            <p:nvSpPr>
              <p:cNvPr id="22538" name="Rectangle 4"/>
              <p:cNvSpPr>
                <a:spLocks noChangeArrowheads="1"/>
              </p:cNvSpPr>
              <p:nvPr/>
            </p:nvSpPr>
            <p:spPr bwMode="auto">
              <a:xfrm>
                <a:off x="96" y="1121"/>
                <a:ext cx="736" cy="362"/>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p>
                <a:r>
                  <a:rPr lang="en-US" altLang="zh-CN" sz="2400">
                    <a:latin typeface="Times New Roman" pitchFamily="18" charset="0"/>
                  </a:rPr>
                  <a:t>CPU</a:t>
                </a:r>
              </a:p>
            </p:txBody>
          </p:sp>
          <p:sp>
            <p:nvSpPr>
              <p:cNvPr id="22539" name="Rectangle 5"/>
              <p:cNvSpPr>
                <a:spLocks noChangeArrowheads="1"/>
              </p:cNvSpPr>
              <p:nvPr/>
            </p:nvSpPr>
            <p:spPr bwMode="auto">
              <a:xfrm>
                <a:off x="2288" y="2905"/>
                <a:ext cx="736" cy="334"/>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sz="2400">
                    <a:latin typeface="Times New Roman" pitchFamily="18" charset="0"/>
                  </a:rPr>
                  <a:t>多媒体</a:t>
                </a:r>
              </a:p>
            </p:txBody>
          </p:sp>
          <p:sp>
            <p:nvSpPr>
              <p:cNvPr id="22540" name="Rectangle 6"/>
              <p:cNvSpPr>
                <a:spLocks noChangeArrowheads="1"/>
              </p:cNvSpPr>
              <p:nvPr/>
            </p:nvSpPr>
            <p:spPr bwMode="auto">
              <a:xfrm>
                <a:off x="2419" y="1729"/>
                <a:ext cx="832" cy="340"/>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ltLang="zh-CN" sz="2800">
                    <a:latin typeface="Times New Roman" pitchFamily="18" charset="0"/>
                  </a:rPr>
                  <a:t>PCI </a:t>
                </a:r>
                <a:r>
                  <a:rPr lang="zh-CN" altLang="en-US" sz="2800">
                    <a:latin typeface="Times New Roman" pitchFamily="18" charset="0"/>
                  </a:rPr>
                  <a:t>桥</a:t>
                </a:r>
              </a:p>
            </p:txBody>
          </p:sp>
          <p:sp>
            <p:nvSpPr>
              <p:cNvPr id="22541" name="Freeform 7"/>
              <p:cNvSpPr>
                <a:spLocks/>
              </p:cNvSpPr>
              <p:nvPr/>
            </p:nvSpPr>
            <p:spPr bwMode="auto">
              <a:xfrm>
                <a:off x="4589" y="2472"/>
                <a:ext cx="163" cy="427"/>
              </a:xfrm>
              <a:custGeom>
                <a:avLst/>
                <a:gdLst>
                  <a:gd name="T0" fmla="*/ 82 w 163"/>
                  <a:gd name="T1" fmla="*/ 0 h 396"/>
                  <a:gd name="T2" fmla="*/ 163 w 163"/>
                  <a:gd name="T3" fmla="*/ 303 h 396"/>
                  <a:gd name="T4" fmla="*/ 121 w 163"/>
                  <a:gd name="T5" fmla="*/ 303 h 396"/>
                  <a:gd name="T6" fmla="*/ 121 w 163"/>
                  <a:gd name="T7" fmla="*/ 1232 h 396"/>
                  <a:gd name="T8" fmla="*/ 163 w 163"/>
                  <a:gd name="T9" fmla="*/ 1232 h 396"/>
                  <a:gd name="T10" fmla="*/ 82 w 163"/>
                  <a:gd name="T11" fmla="*/ 1540 h 396"/>
                  <a:gd name="T12" fmla="*/ 0 w 163"/>
                  <a:gd name="T13" fmla="*/ 1232 h 396"/>
                  <a:gd name="T14" fmla="*/ 43 w 163"/>
                  <a:gd name="T15" fmla="*/ 1232 h 396"/>
                  <a:gd name="T16" fmla="*/ 43 w 163"/>
                  <a:gd name="T17" fmla="*/ 303 h 396"/>
                  <a:gd name="T18" fmla="*/ 0 w 163"/>
                  <a:gd name="T19" fmla="*/ 303 h 396"/>
                  <a:gd name="T20" fmla="*/ 82 w 163"/>
                  <a:gd name="T21" fmla="*/ 0 h 3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3"/>
                  <a:gd name="T34" fmla="*/ 0 h 396"/>
                  <a:gd name="T35" fmla="*/ 163 w 163"/>
                  <a:gd name="T36" fmla="*/ 396 h 3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3" h="396">
                    <a:moveTo>
                      <a:pt x="82" y="0"/>
                    </a:moveTo>
                    <a:lnTo>
                      <a:pt x="163" y="78"/>
                    </a:lnTo>
                    <a:lnTo>
                      <a:pt x="121" y="78"/>
                    </a:lnTo>
                    <a:lnTo>
                      <a:pt x="121" y="318"/>
                    </a:lnTo>
                    <a:lnTo>
                      <a:pt x="163" y="318"/>
                    </a:lnTo>
                    <a:lnTo>
                      <a:pt x="82" y="396"/>
                    </a:lnTo>
                    <a:lnTo>
                      <a:pt x="0" y="318"/>
                    </a:lnTo>
                    <a:lnTo>
                      <a:pt x="43" y="318"/>
                    </a:lnTo>
                    <a:lnTo>
                      <a:pt x="43" y="78"/>
                    </a:lnTo>
                    <a:lnTo>
                      <a:pt x="0" y="78"/>
                    </a:lnTo>
                    <a:lnTo>
                      <a:pt x="82" y="0"/>
                    </a:lnTo>
                    <a:close/>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42" name="Freeform 8"/>
              <p:cNvSpPr>
                <a:spLocks/>
              </p:cNvSpPr>
              <p:nvPr/>
            </p:nvSpPr>
            <p:spPr bwMode="auto">
              <a:xfrm>
                <a:off x="2621" y="2472"/>
                <a:ext cx="163" cy="427"/>
              </a:xfrm>
              <a:custGeom>
                <a:avLst/>
                <a:gdLst>
                  <a:gd name="T0" fmla="*/ 81 w 163"/>
                  <a:gd name="T1" fmla="*/ 0 h 396"/>
                  <a:gd name="T2" fmla="*/ 163 w 163"/>
                  <a:gd name="T3" fmla="*/ 303 h 396"/>
                  <a:gd name="T4" fmla="*/ 120 w 163"/>
                  <a:gd name="T5" fmla="*/ 303 h 396"/>
                  <a:gd name="T6" fmla="*/ 120 w 163"/>
                  <a:gd name="T7" fmla="*/ 1232 h 396"/>
                  <a:gd name="T8" fmla="*/ 163 w 163"/>
                  <a:gd name="T9" fmla="*/ 1232 h 396"/>
                  <a:gd name="T10" fmla="*/ 81 w 163"/>
                  <a:gd name="T11" fmla="*/ 1540 h 396"/>
                  <a:gd name="T12" fmla="*/ 0 w 163"/>
                  <a:gd name="T13" fmla="*/ 1232 h 396"/>
                  <a:gd name="T14" fmla="*/ 43 w 163"/>
                  <a:gd name="T15" fmla="*/ 1232 h 396"/>
                  <a:gd name="T16" fmla="*/ 43 w 163"/>
                  <a:gd name="T17" fmla="*/ 303 h 396"/>
                  <a:gd name="T18" fmla="*/ 0 w 163"/>
                  <a:gd name="T19" fmla="*/ 303 h 396"/>
                  <a:gd name="T20" fmla="*/ 81 w 163"/>
                  <a:gd name="T21" fmla="*/ 0 h 3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3"/>
                  <a:gd name="T34" fmla="*/ 0 h 396"/>
                  <a:gd name="T35" fmla="*/ 163 w 163"/>
                  <a:gd name="T36" fmla="*/ 396 h 3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3" h="396">
                    <a:moveTo>
                      <a:pt x="81" y="0"/>
                    </a:moveTo>
                    <a:lnTo>
                      <a:pt x="163" y="78"/>
                    </a:lnTo>
                    <a:lnTo>
                      <a:pt x="120" y="78"/>
                    </a:lnTo>
                    <a:lnTo>
                      <a:pt x="120" y="318"/>
                    </a:lnTo>
                    <a:lnTo>
                      <a:pt x="163" y="318"/>
                    </a:lnTo>
                    <a:lnTo>
                      <a:pt x="81" y="396"/>
                    </a:lnTo>
                    <a:lnTo>
                      <a:pt x="0" y="318"/>
                    </a:lnTo>
                    <a:lnTo>
                      <a:pt x="43" y="318"/>
                    </a:lnTo>
                    <a:lnTo>
                      <a:pt x="43" y="78"/>
                    </a:lnTo>
                    <a:lnTo>
                      <a:pt x="0" y="78"/>
                    </a:lnTo>
                    <a:lnTo>
                      <a:pt x="81" y="0"/>
                    </a:lnTo>
                    <a:close/>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43" name="Freeform 9"/>
              <p:cNvSpPr>
                <a:spLocks/>
              </p:cNvSpPr>
              <p:nvPr/>
            </p:nvSpPr>
            <p:spPr bwMode="auto">
              <a:xfrm>
                <a:off x="3600" y="2472"/>
                <a:ext cx="158" cy="427"/>
              </a:xfrm>
              <a:custGeom>
                <a:avLst/>
                <a:gdLst>
                  <a:gd name="T0" fmla="*/ 81 w 158"/>
                  <a:gd name="T1" fmla="*/ 0 h 396"/>
                  <a:gd name="T2" fmla="*/ 158 w 158"/>
                  <a:gd name="T3" fmla="*/ 303 h 396"/>
                  <a:gd name="T4" fmla="*/ 120 w 158"/>
                  <a:gd name="T5" fmla="*/ 303 h 396"/>
                  <a:gd name="T6" fmla="*/ 120 w 158"/>
                  <a:gd name="T7" fmla="*/ 1232 h 396"/>
                  <a:gd name="T8" fmla="*/ 158 w 158"/>
                  <a:gd name="T9" fmla="*/ 1232 h 396"/>
                  <a:gd name="T10" fmla="*/ 81 w 158"/>
                  <a:gd name="T11" fmla="*/ 1540 h 396"/>
                  <a:gd name="T12" fmla="*/ 0 w 158"/>
                  <a:gd name="T13" fmla="*/ 1232 h 396"/>
                  <a:gd name="T14" fmla="*/ 38 w 158"/>
                  <a:gd name="T15" fmla="*/ 1232 h 396"/>
                  <a:gd name="T16" fmla="*/ 38 w 158"/>
                  <a:gd name="T17" fmla="*/ 303 h 396"/>
                  <a:gd name="T18" fmla="*/ 0 w 158"/>
                  <a:gd name="T19" fmla="*/ 303 h 396"/>
                  <a:gd name="T20" fmla="*/ 81 w 158"/>
                  <a:gd name="T21" fmla="*/ 0 h 3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8"/>
                  <a:gd name="T34" fmla="*/ 0 h 396"/>
                  <a:gd name="T35" fmla="*/ 158 w 158"/>
                  <a:gd name="T36" fmla="*/ 396 h 3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8" h="396">
                    <a:moveTo>
                      <a:pt x="81" y="0"/>
                    </a:moveTo>
                    <a:lnTo>
                      <a:pt x="158" y="78"/>
                    </a:lnTo>
                    <a:lnTo>
                      <a:pt x="120" y="78"/>
                    </a:lnTo>
                    <a:lnTo>
                      <a:pt x="120" y="318"/>
                    </a:lnTo>
                    <a:lnTo>
                      <a:pt x="158" y="318"/>
                    </a:lnTo>
                    <a:lnTo>
                      <a:pt x="81" y="396"/>
                    </a:lnTo>
                    <a:lnTo>
                      <a:pt x="0" y="318"/>
                    </a:lnTo>
                    <a:lnTo>
                      <a:pt x="38" y="318"/>
                    </a:lnTo>
                    <a:lnTo>
                      <a:pt x="38" y="78"/>
                    </a:lnTo>
                    <a:lnTo>
                      <a:pt x="0" y="78"/>
                    </a:lnTo>
                    <a:lnTo>
                      <a:pt x="81" y="0"/>
                    </a:lnTo>
                    <a:close/>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44" name="Freeform 10"/>
              <p:cNvSpPr>
                <a:spLocks/>
              </p:cNvSpPr>
              <p:nvPr/>
            </p:nvSpPr>
            <p:spPr bwMode="auto">
              <a:xfrm>
                <a:off x="513" y="3132"/>
                <a:ext cx="159" cy="442"/>
              </a:xfrm>
              <a:custGeom>
                <a:avLst/>
                <a:gdLst>
                  <a:gd name="T0" fmla="*/ 82 w 159"/>
                  <a:gd name="T1" fmla="*/ 0 h 411"/>
                  <a:gd name="T2" fmla="*/ 159 w 159"/>
                  <a:gd name="T3" fmla="*/ 304 h 411"/>
                  <a:gd name="T4" fmla="*/ 121 w 159"/>
                  <a:gd name="T5" fmla="*/ 304 h 411"/>
                  <a:gd name="T6" fmla="*/ 121 w 159"/>
                  <a:gd name="T7" fmla="*/ 1217 h 411"/>
                  <a:gd name="T8" fmla="*/ 159 w 159"/>
                  <a:gd name="T9" fmla="*/ 1217 h 411"/>
                  <a:gd name="T10" fmla="*/ 82 w 159"/>
                  <a:gd name="T11" fmla="*/ 1523 h 411"/>
                  <a:gd name="T12" fmla="*/ 0 w 159"/>
                  <a:gd name="T13" fmla="*/ 1217 h 411"/>
                  <a:gd name="T14" fmla="*/ 39 w 159"/>
                  <a:gd name="T15" fmla="*/ 1217 h 411"/>
                  <a:gd name="T16" fmla="*/ 39 w 159"/>
                  <a:gd name="T17" fmla="*/ 304 h 411"/>
                  <a:gd name="T18" fmla="*/ 0 w 159"/>
                  <a:gd name="T19" fmla="*/ 304 h 411"/>
                  <a:gd name="T20" fmla="*/ 82 w 159"/>
                  <a:gd name="T21" fmla="*/ 0 h 4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9"/>
                  <a:gd name="T34" fmla="*/ 0 h 411"/>
                  <a:gd name="T35" fmla="*/ 159 w 159"/>
                  <a:gd name="T36" fmla="*/ 411 h 4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9" h="411">
                    <a:moveTo>
                      <a:pt x="82" y="0"/>
                    </a:moveTo>
                    <a:lnTo>
                      <a:pt x="159" y="82"/>
                    </a:lnTo>
                    <a:lnTo>
                      <a:pt x="121" y="82"/>
                    </a:lnTo>
                    <a:lnTo>
                      <a:pt x="121" y="329"/>
                    </a:lnTo>
                    <a:lnTo>
                      <a:pt x="159" y="329"/>
                    </a:lnTo>
                    <a:lnTo>
                      <a:pt x="82" y="411"/>
                    </a:lnTo>
                    <a:lnTo>
                      <a:pt x="0" y="329"/>
                    </a:lnTo>
                    <a:lnTo>
                      <a:pt x="39" y="329"/>
                    </a:lnTo>
                    <a:lnTo>
                      <a:pt x="39" y="82"/>
                    </a:lnTo>
                    <a:lnTo>
                      <a:pt x="0" y="82"/>
                    </a:lnTo>
                    <a:lnTo>
                      <a:pt x="82" y="0"/>
                    </a:lnTo>
                    <a:close/>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45" name="Freeform 11"/>
              <p:cNvSpPr>
                <a:spLocks/>
              </p:cNvSpPr>
              <p:nvPr/>
            </p:nvSpPr>
            <p:spPr bwMode="auto">
              <a:xfrm>
                <a:off x="1761" y="3132"/>
                <a:ext cx="159" cy="442"/>
              </a:xfrm>
              <a:custGeom>
                <a:avLst/>
                <a:gdLst>
                  <a:gd name="T0" fmla="*/ 77 w 159"/>
                  <a:gd name="T1" fmla="*/ 0 h 411"/>
                  <a:gd name="T2" fmla="*/ 159 w 159"/>
                  <a:gd name="T3" fmla="*/ 304 h 411"/>
                  <a:gd name="T4" fmla="*/ 120 w 159"/>
                  <a:gd name="T5" fmla="*/ 304 h 411"/>
                  <a:gd name="T6" fmla="*/ 120 w 159"/>
                  <a:gd name="T7" fmla="*/ 1217 h 411"/>
                  <a:gd name="T8" fmla="*/ 159 w 159"/>
                  <a:gd name="T9" fmla="*/ 1217 h 411"/>
                  <a:gd name="T10" fmla="*/ 77 w 159"/>
                  <a:gd name="T11" fmla="*/ 1523 h 411"/>
                  <a:gd name="T12" fmla="*/ 0 w 159"/>
                  <a:gd name="T13" fmla="*/ 1217 h 411"/>
                  <a:gd name="T14" fmla="*/ 39 w 159"/>
                  <a:gd name="T15" fmla="*/ 1217 h 411"/>
                  <a:gd name="T16" fmla="*/ 39 w 159"/>
                  <a:gd name="T17" fmla="*/ 304 h 411"/>
                  <a:gd name="T18" fmla="*/ 0 w 159"/>
                  <a:gd name="T19" fmla="*/ 304 h 411"/>
                  <a:gd name="T20" fmla="*/ 77 w 159"/>
                  <a:gd name="T21" fmla="*/ 0 h 4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9"/>
                  <a:gd name="T34" fmla="*/ 0 h 411"/>
                  <a:gd name="T35" fmla="*/ 159 w 159"/>
                  <a:gd name="T36" fmla="*/ 411 h 4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9" h="411">
                    <a:moveTo>
                      <a:pt x="77" y="0"/>
                    </a:moveTo>
                    <a:lnTo>
                      <a:pt x="159" y="82"/>
                    </a:lnTo>
                    <a:lnTo>
                      <a:pt x="120" y="82"/>
                    </a:lnTo>
                    <a:lnTo>
                      <a:pt x="120" y="329"/>
                    </a:lnTo>
                    <a:lnTo>
                      <a:pt x="159" y="329"/>
                    </a:lnTo>
                    <a:lnTo>
                      <a:pt x="77" y="411"/>
                    </a:lnTo>
                    <a:lnTo>
                      <a:pt x="0" y="329"/>
                    </a:lnTo>
                    <a:lnTo>
                      <a:pt x="39" y="329"/>
                    </a:lnTo>
                    <a:lnTo>
                      <a:pt x="39" y="82"/>
                    </a:lnTo>
                    <a:lnTo>
                      <a:pt x="0" y="82"/>
                    </a:lnTo>
                    <a:lnTo>
                      <a:pt x="77" y="0"/>
                    </a:lnTo>
                    <a:close/>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46" name="Freeform 12"/>
              <p:cNvSpPr>
                <a:spLocks/>
              </p:cNvSpPr>
              <p:nvPr/>
            </p:nvSpPr>
            <p:spPr bwMode="auto">
              <a:xfrm>
                <a:off x="513" y="2705"/>
                <a:ext cx="159" cy="314"/>
              </a:xfrm>
              <a:custGeom>
                <a:avLst/>
                <a:gdLst>
                  <a:gd name="T0" fmla="*/ 78 w 159"/>
                  <a:gd name="T1" fmla="*/ 0 h 292"/>
                  <a:gd name="T2" fmla="*/ 159 w 159"/>
                  <a:gd name="T3" fmla="*/ 226 h 292"/>
                  <a:gd name="T4" fmla="*/ 120 w 159"/>
                  <a:gd name="T5" fmla="*/ 226 h 292"/>
                  <a:gd name="T6" fmla="*/ 120 w 159"/>
                  <a:gd name="T7" fmla="*/ 868 h 292"/>
                  <a:gd name="T8" fmla="*/ 159 w 159"/>
                  <a:gd name="T9" fmla="*/ 868 h 292"/>
                  <a:gd name="T10" fmla="*/ 78 w 159"/>
                  <a:gd name="T11" fmla="*/ 1079 h 292"/>
                  <a:gd name="T12" fmla="*/ 0 w 159"/>
                  <a:gd name="T13" fmla="*/ 868 h 292"/>
                  <a:gd name="T14" fmla="*/ 39 w 159"/>
                  <a:gd name="T15" fmla="*/ 868 h 292"/>
                  <a:gd name="T16" fmla="*/ 39 w 159"/>
                  <a:gd name="T17" fmla="*/ 226 h 292"/>
                  <a:gd name="T18" fmla="*/ 0 w 159"/>
                  <a:gd name="T19" fmla="*/ 226 h 292"/>
                  <a:gd name="T20" fmla="*/ 78 w 159"/>
                  <a:gd name="T21" fmla="*/ 0 h 2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9"/>
                  <a:gd name="T34" fmla="*/ 0 h 292"/>
                  <a:gd name="T35" fmla="*/ 159 w 159"/>
                  <a:gd name="T36" fmla="*/ 292 h 2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9" h="292">
                    <a:moveTo>
                      <a:pt x="78" y="0"/>
                    </a:moveTo>
                    <a:lnTo>
                      <a:pt x="159" y="60"/>
                    </a:lnTo>
                    <a:lnTo>
                      <a:pt x="120" y="60"/>
                    </a:lnTo>
                    <a:lnTo>
                      <a:pt x="120" y="235"/>
                    </a:lnTo>
                    <a:lnTo>
                      <a:pt x="159" y="235"/>
                    </a:lnTo>
                    <a:lnTo>
                      <a:pt x="78" y="292"/>
                    </a:lnTo>
                    <a:lnTo>
                      <a:pt x="0" y="235"/>
                    </a:lnTo>
                    <a:lnTo>
                      <a:pt x="39" y="235"/>
                    </a:lnTo>
                    <a:lnTo>
                      <a:pt x="39" y="60"/>
                    </a:lnTo>
                    <a:lnTo>
                      <a:pt x="0" y="60"/>
                    </a:lnTo>
                    <a:lnTo>
                      <a:pt x="78" y="0"/>
                    </a:lnTo>
                    <a:close/>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47" name="Rectangle 13"/>
              <p:cNvSpPr>
                <a:spLocks noChangeArrowheads="1"/>
              </p:cNvSpPr>
              <p:nvPr/>
            </p:nvSpPr>
            <p:spPr bwMode="auto">
              <a:xfrm>
                <a:off x="3097" y="2905"/>
                <a:ext cx="1127" cy="334"/>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sz="2400">
                    <a:latin typeface="Times New Roman" pitchFamily="18" charset="0"/>
                  </a:rPr>
                  <a:t>高速局域网</a:t>
                </a:r>
              </a:p>
            </p:txBody>
          </p:sp>
          <p:sp>
            <p:nvSpPr>
              <p:cNvPr id="22548" name="Rectangle 14"/>
              <p:cNvSpPr>
                <a:spLocks noChangeArrowheads="1"/>
              </p:cNvSpPr>
              <p:nvPr/>
            </p:nvSpPr>
            <p:spPr bwMode="auto">
              <a:xfrm>
                <a:off x="4346" y="2905"/>
                <a:ext cx="1174" cy="334"/>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lIns="140400"/>
              <a:lstStyle/>
              <a:p>
                <a:r>
                  <a:rPr lang="zh-CN" altLang="en-US" sz="2400">
                    <a:latin typeface="Times New Roman" pitchFamily="18" charset="0"/>
                  </a:rPr>
                  <a:t>高性能图形</a:t>
                </a:r>
              </a:p>
            </p:txBody>
          </p:sp>
          <p:sp>
            <p:nvSpPr>
              <p:cNvPr id="22549" name="Rectangle 15"/>
              <p:cNvSpPr>
                <a:spLocks noChangeArrowheads="1"/>
              </p:cNvSpPr>
              <p:nvPr/>
            </p:nvSpPr>
            <p:spPr bwMode="auto">
              <a:xfrm>
                <a:off x="1142" y="3579"/>
                <a:ext cx="1114"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22550" name="Rectangle 16"/>
              <p:cNvSpPr>
                <a:spLocks noChangeArrowheads="1"/>
              </p:cNvSpPr>
              <p:nvPr/>
            </p:nvSpPr>
            <p:spPr bwMode="auto">
              <a:xfrm>
                <a:off x="96" y="3579"/>
                <a:ext cx="971" cy="338"/>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lIns="129600"/>
              <a:lstStyle/>
              <a:p>
                <a:r>
                  <a:rPr lang="zh-CN" altLang="en-US" sz="2400">
                    <a:latin typeface="Times New Roman" pitchFamily="18" charset="0"/>
                  </a:rPr>
                  <a:t>图文传真</a:t>
                </a:r>
              </a:p>
            </p:txBody>
          </p:sp>
          <p:grpSp>
            <p:nvGrpSpPr>
              <p:cNvPr id="22551" name="Group 17"/>
              <p:cNvGrpSpPr>
                <a:grpSpLocks/>
              </p:cNvGrpSpPr>
              <p:nvPr/>
            </p:nvGrpSpPr>
            <p:grpSpPr bwMode="auto">
              <a:xfrm>
                <a:off x="2448" y="3735"/>
                <a:ext cx="170" cy="36"/>
                <a:chOff x="2216" y="4009"/>
                <a:chExt cx="170" cy="34"/>
              </a:xfrm>
            </p:grpSpPr>
            <p:sp>
              <p:nvSpPr>
                <p:cNvPr id="22572" name="Freeform 18"/>
                <p:cNvSpPr>
                  <a:spLocks/>
                </p:cNvSpPr>
                <p:nvPr/>
              </p:nvSpPr>
              <p:spPr bwMode="auto">
                <a:xfrm>
                  <a:off x="2216" y="4009"/>
                  <a:ext cx="31" cy="34"/>
                </a:xfrm>
                <a:custGeom>
                  <a:avLst/>
                  <a:gdLst>
                    <a:gd name="T0" fmla="*/ 15 w 31"/>
                    <a:gd name="T1" fmla="*/ 0 h 34"/>
                    <a:gd name="T2" fmla="*/ 4 w 31"/>
                    <a:gd name="T3" fmla="*/ 4 h 34"/>
                    <a:gd name="T4" fmla="*/ 0 w 31"/>
                    <a:gd name="T5" fmla="*/ 15 h 34"/>
                    <a:gd name="T6" fmla="*/ 4 w 31"/>
                    <a:gd name="T7" fmla="*/ 26 h 34"/>
                    <a:gd name="T8" fmla="*/ 15 w 31"/>
                    <a:gd name="T9" fmla="*/ 34 h 34"/>
                    <a:gd name="T10" fmla="*/ 15 w 31"/>
                    <a:gd name="T11" fmla="*/ 34 h 34"/>
                    <a:gd name="T12" fmla="*/ 27 w 31"/>
                    <a:gd name="T13" fmla="*/ 26 h 34"/>
                    <a:gd name="T14" fmla="*/ 31 w 31"/>
                    <a:gd name="T15" fmla="*/ 15 h 34"/>
                    <a:gd name="T16" fmla="*/ 27 w 31"/>
                    <a:gd name="T17" fmla="*/ 4 h 34"/>
                    <a:gd name="T18" fmla="*/ 15 w 31"/>
                    <a:gd name="T19" fmla="*/ 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34"/>
                    <a:gd name="T32" fmla="*/ 31 w 31"/>
                    <a:gd name="T33" fmla="*/ 34 h 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34">
                      <a:moveTo>
                        <a:pt x="15" y="0"/>
                      </a:moveTo>
                      <a:lnTo>
                        <a:pt x="4" y="4"/>
                      </a:lnTo>
                      <a:lnTo>
                        <a:pt x="0" y="15"/>
                      </a:lnTo>
                      <a:lnTo>
                        <a:pt x="4" y="26"/>
                      </a:lnTo>
                      <a:lnTo>
                        <a:pt x="15" y="34"/>
                      </a:lnTo>
                      <a:lnTo>
                        <a:pt x="27" y="26"/>
                      </a:lnTo>
                      <a:lnTo>
                        <a:pt x="31" y="15"/>
                      </a:lnTo>
                      <a:lnTo>
                        <a:pt x="27" y="4"/>
                      </a:lnTo>
                      <a:lnTo>
                        <a:pt x="15" y="0"/>
                      </a:lnTo>
                      <a:close/>
                    </a:path>
                  </a:pathLst>
                </a:custGeom>
                <a:solidFill>
                  <a:schemeClr val="folHlink"/>
                </a:solidFill>
                <a:ln w="9525">
                  <a:solidFill>
                    <a:schemeClr val="folHlink"/>
                  </a:solidFill>
                  <a:round/>
                  <a:headEnd/>
                  <a:tailEnd/>
                </a:ln>
              </p:spPr>
              <p:txBody>
                <a:bodyPr/>
                <a:lstStyle/>
                <a:p>
                  <a:endParaRPr lang="zh-CN" altLang="en-US"/>
                </a:p>
              </p:txBody>
            </p:sp>
            <p:sp>
              <p:nvSpPr>
                <p:cNvPr id="22573" name="Freeform 19"/>
                <p:cNvSpPr>
                  <a:spLocks/>
                </p:cNvSpPr>
                <p:nvPr/>
              </p:nvSpPr>
              <p:spPr bwMode="auto">
                <a:xfrm>
                  <a:off x="2281" y="4009"/>
                  <a:ext cx="35" cy="34"/>
                </a:xfrm>
                <a:custGeom>
                  <a:avLst/>
                  <a:gdLst>
                    <a:gd name="T0" fmla="*/ 20 w 35"/>
                    <a:gd name="T1" fmla="*/ 0 h 34"/>
                    <a:gd name="T2" fmla="*/ 8 w 35"/>
                    <a:gd name="T3" fmla="*/ 4 h 34"/>
                    <a:gd name="T4" fmla="*/ 0 w 35"/>
                    <a:gd name="T5" fmla="*/ 15 h 34"/>
                    <a:gd name="T6" fmla="*/ 8 w 35"/>
                    <a:gd name="T7" fmla="*/ 26 h 34"/>
                    <a:gd name="T8" fmla="*/ 20 w 35"/>
                    <a:gd name="T9" fmla="*/ 34 h 34"/>
                    <a:gd name="T10" fmla="*/ 20 w 35"/>
                    <a:gd name="T11" fmla="*/ 34 h 34"/>
                    <a:gd name="T12" fmla="*/ 31 w 35"/>
                    <a:gd name="T13" fmla="*/ 26 h 34"/>
                    <a:gd name="T14" fmla="*/ 35 w 35"/>
                    <a:gd name="T15" fmla="*/ 15 h 34"/>
                    <a:gd name="T16" fmla="*/ 31 w 35"/>
                    <a:gd name="T17" fmla="*/ 4 h 34"/>
                    <a:gd name="T18" fmla="*/ 20 w 35"/>
                    <a:gd name="T19" fmla="*/ 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34"/>
                    <a:gd name="T32" fmla="*/ 35 w 35"/>
                    <a:gd name="T33" fmla="*/ 34 h 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34">
                      <a:moveTo>
                        <a:pt x="20" y="0"/>
                      </a:moveTo>
                      <a:lnTo>
                        <a:pt x="8" y="4"/>
                      </a:lnTo>
                      <a:lnTo>
                        <a:pt x="0" y="15"/>
                      </a:lnTo>
                      <a:lnTo>
                        <a:pt x="8" y="26"/>
                      </a:lnTo>
                      <a:lnTo>
                        <a:pt x="20" y="34"/>
                      </a:lnTo>
                      <a:lnTo>
                        <a:pt x="31" y="26"/>
                      </a:lnTo>
                      <a:lnTo>
                        <a:pt x="35" y="15"/>
                      </a:lnTo>
                      <a:lnTo>
                        <a:pt x="31" y="4"/>
                      </a:lnTo>
                      <a:lnTo>
                        <a:pt x="20" y="0"/>
                      </a:lnTo>
                      <a:close/>
                    </a:path>
                  </a:pathLst>
                </a:custGeom>
                <a:solidFill>
                  <a:schemeClr val="folHlink"/>
                </a:solidFill>
                <a:ln w="9525">
                  <a:solidFill>
                    <a:schemeClr val="folHlink"/>
                  </a:solidFill>
                  <a:round/>
                  <a:headEnd/>
                  <a:tailEnd/>
                </a:ln>
              </p:spPr>
              <p:txBody>
                <a:bodyPr/>
                <a:lstStyle/>
                <a:p>
                  <a:endParaRPr lang="zh-CN" altLang="en-US"/>
                </a:p>
              </p:txBody>
            </p:sp>
            <p:sp>
              <p:nvSpPr>
                <p:cNvPr id="22574" name="Freeform 20"/>
                <p:cNvSpPr>
                  <a:spLocks/>
                </p:cNvSpPr>
                <p:nvPr/>
              </p:nvSpPr>
              <p:spPr bwMode="auto">
                <a:xfrm>
                  <a:off x="2351" y="4009"/>
                  <a:ext cx="35" cy="34"/>
                </a:xfrm>
                <a:custGeom>
                  <a:avLst/>
                  <a:gdLst>
                    <a:gd name="T0" fmla="*/ 20 w 35"/>
                    <a:gd name="T1" fmla="*/ 0 h 34"/>
                    <a:gd name="T2" fmla="*/ 8 w 35"/>
                    <a:gd name="T3" fmla="*/ 4 h 34"/>
                    <a:gd name="T4" fmla="*/ 0 w 35"/>
                    <a:gd name="T5" fmla="*/ 15 h 34"/>
                    <a:gd name="T6" fmla="*/ 8 w 35"/>
                    <a:gd name="T7" fmla="*/ 26 h 34"/>
                    <a:gd name="T8" fmla="*/ 20 w 35"/>
                    <a:gd name="T9" fmla="*/ 34 h 34"/>
                    <a:gd name="T10" fmla="*/ 20 w 35"/>
                    <a:gd name="T11" fmla="*/ 34 h 34"/>
                    <a:gd name="T12" fmla="*/ 31 w 35"/>
                    <a:gd name="T13" fmla="*/ 26 h 34"/>
                    <a:gd name="T14" fmla="*/ 35 w 35"/>
                    <a:gd name="T15" fmla="*/ 15 h 34"/>
                    <a:gd name="T16" fmla="*/ 31 w 35"/>
                    <a:gd name="T17" fmla="*/ 4 h 34"/>
                    <a:gd name="T18" fmla="*/ 20 w 35"/>
                    <a:gd name="T19" fmla="*/ 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34"/>
                    <a:gd name="T32" fmla="*/ 35 w 35"/>
                    <a:gd name="T33" fmla="*/ 34 h 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34">
                      <a:moveTo>
                        <a:pt x="20" y="0"/>
                      </a:moveTo>
                      <a:lnTo>
                        <a:pt x="8" y="4"/>
                      </a:lnTo>
                      <a:lnTo>
                        <a:pt x="0" y="15"/>
                      </a:lnTo>
                      <a:lnTo>
                        <a:pt x="8" y="26"/>
                      </a:lnTo>
                      <a:lnTo>
                        <a:pt x="20" y="34"/>
                      </a:lnTo>
                      <a:lnTo>
                        <a:pt x="31" y="26"/>
                      </a:lnTo>
                      <a:lnTo>
                        <a:pt x="35" y="15"/>
                      </a:lnTo>
                      <a:lnTo>
                        <a:pt x="31" y="4"/>
                      </a:lnTo>
                      <a:lnTo>
                        <a:pt x="20" y="0"/>
                      </a:lnTo>
                      <a:close/>
                    </a:path>
                  </a:pathLst>
                </a:custGeom>
                <a:solidFill>
                  <a:schemeClr val="folHlink"/>
                </a:solidFill>
                <a:ln w="9525">
                  <a:solidFill>
                    <a:schemeClr val="folHlink"/>
                  </a:solidFill>
                  <a:round/>
                  <a:headEnd/>
                  <a:tailEnd/>
                </a:ln>
              </p:spPr>
              <p:txBody>
                <a:bodyPr/>
                <a:lstStyle/>
                <a:p>
                  <a:endParaRPr lang="zh-CN" altLang="en-US"/>
                </a:p>
              </p:txBody>
            </p:sp>
          </p:grpSp>
          <p:sp>
            <p:nvSpPr>
              <p:cNvPr id="22552" name="Text Box 21"/>
              <p:cNvSpPr txBox="1">
                <a:spLocks noChangeArrowheads="1"/>
              </p:cNvSpPr>
              <p:nvPr/>
            </p:nvSpPr>
            <p:spPr bwMode="auto">
              <a:xfrm>
                <a:off x="3408" y="2073"/>
                <a:ext cx="10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en-US" altLang="zh-CN" sz="2800">
                    <a:solidFill>
                      <a:schemeClr val="folHlink"/>
                    </a:solidFill>
                    <a:latin typeface="Times New Roman" pitchFamily="18" charset="0"/>
                  </a:rPr>
                  <a:t>PCI </a:t>
                </a:r>
                <a:r>
                  <a:rPr lang="zh-CN" altLang="en-US" sz="2800">
                    <a:solidFill>
                      <a:schemeClr val="folHlink"/>
                    </a:solidFill>
                    <a:latin typeface="Times New Roman" pitchFamily="18" charset="0"/>
                  </a:rPr>
                  <a:t>总线</a:t>
                </a:r>
              </a:p>
            </p:txBody>
          </p:sp>
          <p:sp>
            <p:nvSpPr>
              <p:cNvPr id="22553" name="Text Box 22"/>
              <p:cNvSpPr txBox="1">
                <a:spLocks noChangeArrowheads="1"/>
              </p:cNvSpPr>
              <p:nvPr/>
            </p:nvSpPr>
            <p:spPr bwMode="auto">
              <a:xfrm>
                <a:off x="2327" y="912"/>
                <a:ext cx="1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800">
                    <a:solidFill>
                      <a:schemeClr val="folHlink"/>
                    </a:solidFill>
                    <a:latin typeface="Times New Roman" pitchFamily="18" charset="0"/>
                  </a:rPr>
                  <a:t>系统总线</a:t>
                </a:r>
              </a:p>
            </p:txBody>
          </p:sp>
          <p:sp>
            <p:nvSpPr>
              <p:cNvPr id="22554" name="Text Box 23"/>
              <p:cNvSpPr txBox="1">
                <a:spLocks noChangeArrowheads="1"/>
              </p:cNvSpPr>
              <p:nvPr/>
            </p:nvSpPr>
            <p:spPr bwMode="auto">
              <a:xfrm>
                <a:off x="1041" y="2160"/>
                <a:ext cx="17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000">
                    <a:latin typeface="Times New Roman" pitchFamily="18" charset="0"/>
                  </a:rPr>
                  <a:t>33 </a:t>
                </a:r>
                <a:r>
                  <a:rPr lang="en-US" altLang="zh-CN" sz="2000">
                    <a:latin typeface="Times New Roman" pitchFamily="18" charset="0"/>
                  </a:rPr>
                  <a:t>MHz</a:t>
                </a:r>
                <a:r>
                  <a:rPr lang="zh-CN" altLang="en-US" sz="2000">
                    <a:latin typeface="Times New Roman" pitchFamily="18" charset="0"/>
                  </a:rPr>
                  <a:t>的32位数据通路</a:t>
                </a:r>
              </a:p>
            </p:txBody>
          </p:sp>
          <p:sp>
            <p:nvSpPr>
              <p:cNvPr id="22555" name="Text Box 24"/>
              <p:cNvSpPr txBox="1">
                <a:spLocks noChangeArrowheads="1"/>
              </p:cNvSpPr>
              <p:nvPr/>
            </p:nvSpPr>
            <p:spPr bwMode="auto">
              <a:xfrm>
                <a:off x="624" y="2774"/>
                <a:ext cx="17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000">
                    <a:latin typeface="Times New Roman" pitchFamily="18" charset="0"/>
                  </a:rPr>
                  <a:t>8 </a:t>
                </a:r>
                <a:r>
                  <a:rPr lang="en-US" altLang="zh-CN" sz="2000">
                    <a:latin typeface="Times New Roman" pitchFamily="18" charset="0"/>
                  </a:rPr>
                  <a:t>MHz</a:t>
                </a:r>
                <a:r>
                  <a:rPr lang="zh-CN" altLang="en-US" sz="2000">
                    <a:latin typeface="Times New Roman" pitchFamily="18" charset="0"/>
                  </a:rPr>
                  <a:t>的16位数据通路</a:t>
                </a:r>
              </a:p>
            </p:txBody>
          </p:sp>
          <p:sp>
            <p:nvSpPr>
              <p:cNvPr id="22556" name="Text Box 25"/>
              <p:cNvSpPr txBox="1">
                <a:spLocks noChangeArrowheads="1"/>
              </p:cNvSpPr>
              <p:nvPr/>
            </p:nvSpPr>
            <p:spPr bwMode="auto">
              <a:xfrm>
                <a:off x="659" y="3113"/>
                <a:ext cx="10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en-US" altLang="zh-CN" sz="2400">
                    <a:solidFill>
                      <a:schemeClr val="folHlink"/>
                    </a:solidFill>
                    <a:latin typeface="Times New Roman" pitchFamily="18" charset="0"/>
                  </a:rPr>
                  <a:t>ISA</a:t>
                </a:r>
                <a:r>
                  <a:rPr lang="zh-CN" altLang="en-US" sz="2400">
                    <a:solidFill>
                      <a:schemeClr val="folHlink"/>
                    </a:solidFill>
                    <a:latin typeface="Times New Roman" pitchFamily="18" charset="0"/>
                  </a:rPr>
                  <a:t>、</a:t>
                </a:r>
                <a:r>
                  <a:rPr lang="en-US" altLang="zh-CN" sz="2400">
                    <a:solidFill>
                      <a:schemeClr val="folHlink"/>
                    </a:solidFill>
                    <a:latin typeface="Times New Roman" pitchFamily="18" charset="0"/>
                  </a:rPr>
                  <a:t>EISA</a:t>
                </a:r>
              </a:p>
            </p:txBody>
          </p:sp>
          <p:sp>
            <p:nvSpPr>
              <p:cNvPr id="22557" name="Rectangle 26"/>
              <p:cNvSpPr>
                <a:spLocks noChangeArrowheads="1"/>
              </p:cNvSpPr>
              <p:nvPr/>
            </p:nvSpPr>
            <p:spPr bwMode="auto">
              <a:xfrm>
                <a:off x="96" y="2160"/>
                <a:ext cx="912" cy="547"/>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latin typeface="Times New Roman" pitchFamily="18" charset="0"/>
                </a:endParaRPr>
              </a:p>
            </p:txBody>
          </p:sp>
          <p:sp>
            <p:nvSpPr>
              <p:cNvPr id="22558" name="Text Box 27"/>
              <p:cNvSpPr txBox="1">
                <a:spLocks noChangeArrowheads="1"/>
              </p:cNvSpPr>
              <p:nvPr/>
            </p:nvSpPr>
            <p:spPr bwMode="auto">
              <a:xfrm>
                <a:off x="120" y="2165"/>
                <a:ext cx="88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400">
                    <a:latin typeface="Times New Roman" pitchFamily="18" charset="0"/>
                  </a:rPr>
                  <a:t>标准总线</a:t>
                </a:r>
              </a:p>
              <a:p>
                <a:pPr eaLnBrk="1" hangingPunct="1"/>
                <a:r>
                  <a:rPr lang="zh-CN" altLang="en-US" sz="2400">
                    <a:latin typeface="Times New Roman" pitchFamily="18" charset="0"/>
                  </a:rPr>
                  <a:t>  控制器</a:t>
                </a:r>
              </a:p>
            </p:txBody>
          </p:sp>
          <p:sp>
            <p:nvSpPr>
              <p:cNvPr id="22559" name="Rectangle 28"/>
              <p:cNvSpPr>
                <a:spLocks noChangeArrowheads="1"/>
              </p:cNvSpPr>
              <p:nvPr/>
            </p:nvSpPr>
            <p:spPr bwMode="auto">
              <a:xfrm>
                <a:off x="4896" y="2165"/>
                <a:ext cx="720" cy="569"/>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latin typeface="Times New Roman" pitchFamily="18" charset="0"/>
                </a:endParaRPr>
              </a:p>
            </p:txBody>
          </p:sp>
          <p:sp>
            <p:nvSpPr>
              <p:cNvPr id="22560" name="Text Box 29"/>
              <p:cNvSpPr txBox="1">
                <a:spLocks noChangeArrowheads="1"/>
              </p:cNvSpPr>
              <p:nvPr/>
            </p:nvSpPr>
            <p:spPr bwMode="auto">
              <a:xfrm>
                <a:off x="4848" y="2165"/>
                <a:ext cx="78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en-US" altLang="zh-CN" sz="2400">
                    <a:latin typeface="Times New Roman" pitchFamily="18" charset="0"/>
                  </a:rPr>
                  <a:t> SCSIⅡ</a:t>
                </a:r>
              </a:p>
              <a:p>
                <a:pPr eaLnBrk="1" hangingPunct="1"/>
                <a:r>
                  <a:rPr lang="en-US" altLang="zh-CN" sz="2400">
                    <a:latin typeface="Times New Roman" pitchFamily="18" charset="0"/>
                  </a:rPr>
                  <a:t> </a:t>
                </a:r>
                <a:r>
                  <a:rPr lang="zh-CN" altLang="en-US" sz="2400">
                    <a:latin typeface="Times New Roman" pitchFamily="18" charset="0"/>
                  </a:rPr>
                  <a:t>控制器</a:t>
                </a:r>
                <a:endParaRPr lang="zh-CN" altLang="en-US" sz="3200">
                  <a:latin typeface="Times New Roman" pitchFamily="18" charset="0"/>
                </a:endParaRPr>
              </a:p>
            </p:txBody>
          </p:sp>
          <p:sp>
            <p:nvSpPr>
              <p:cNvPr id="22561" name="Rectangle 30"/>
              <p:cNvSpPr>
                <a:spLocks noChangeArrowheads="1"/>
              </p:cNvSpPr>
              <p:nvPr/>
            </p:nvSpPr>
            <p:spPr bwMode="auto">
              <a:xfrm>
                <a:off x="4848" y="1129"/>
                <a:ext cx="768" cy="334"/>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a:latin typeface="Times New Roman" pitchFamily="18" charset="0"/>
                </a:endParaRPr>
              </a:p>
            </p:txBody>
          </p:sp>
          <p:sp>
            <p:nvSpPr>
              <p:cNvPr id="22562" name="Text Box 31"/>
              <p:cNvSpPr txBox="1">
                <a:spLocks noChangeArrowheads="1"/>
              </p:cNvSpPr>
              <p:nvPr/>
            </p:nvSpPr>
            <p:spPr bwMode="auto">
              <a:xfrm>
                <a:off x="4860" y="1141"/>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400">
                    <a:latin typeface="Times New Roman" pitchFamily="18" charset="0"/>
                  </a:rPr>
                  <a:t>存储器</a:t>
                </a:r>
              </a:p>
            </p:txBody>
          </p:sp>
          <p:grpSp>
            <p:nvGrpSpPr>
              <p:cNvPr id="22563" name="Group 32"/>
              <p:cNvGrpSpPr>
                <a:grpSpLocks/>
              </p:cNvGrpSpPr>
              <p:nvPr/>
            </p:nvGrpSpPr>
            <p:grpSpPr bwMode="auto">
              <a:xfrm>
                <a:off x="1968" y="3228"/>
                <a:ext cx="170" cy="36"/>
                <a:chOff x="2216" y="4009"/>
                <a:chExt cx="170" cy="34"/>
              </a:xfrm>
            </p:grpSpPr>
            <p:sp>
              <p:nvSpPr>
                <p:cNvPr id="22569" name="Freeform 33"/>
                <p:cNvSpPr>
                  <a:spLocks/>
                </p:cNvSpPr>
                <p:nvPr/>
              </p:nvSpPr>
              <p:spPr bwMode="auto">
                <a:xfrm>
                  <a:off x="2216" y="4009"/>
                  <a:ext cx="31" cy="34"/>
                </a:xfrm>
                <a:custGeom>
                  <a:avLst/>
                  <a:gdLst>
                    <a:gd name="T0" fmla="*/ 15 w 31"/>
                    <a:gd name="T1" fmla="*/ 0 h 34"/>
                    <a:gd name="T2" fmla="*/ 4 w 31"/>
                    <a:gd name="T3" fmla="*/ 4 h 34"/>
                    <a:gd name="T4" fmla="*/ 0 w 31"/>
                    <a:gd name="T5" fmla="*/ 15 h 34"/>
                    <a:gd name="T6" fmla="*/ 4 w 31"/>
                    <a:gd name="T7" fmla="*/ 26 h 34"/>
                    <a:gd name="T8" fmla="*/ 15 w 31"/>
                    <a:gd name="T9" fmla="*/ 34 h 34"/>
                    <a:gd name="T10" fmla="*/ 15 w 31"/>
                    <a:gd name="T11" fmla="*/ 34 h 34"/>
                    <a:gd name="T12" fmla="*/ 27 w 31"/>
                    <a:gd name="T13" fmla="*/ 26 h 34"/>
                    <a:gd name="T14" fmla="*/ 31 w 31"/>
                    <a:gd name="T15" fmla="*/ 15 h 34"/>
                    <a:gd name="T16" fmla="*/ 27 w 31"/>
                    <a:gd name="T17" fmla="*/ 4 h 34"/>
                    <a:gd name="T18" fmla="*/ 15 w 31"/>
                    <a:gd name="T19" fmla="*/ 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34"/>
                    <a:gd name="T32" fmla="*/ 31 w 31"/>
                    <a:gd name="T33" fmla="*/ 34 h 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34">
                      <a:moveTo>
                        <a:pt x="15" y="0"/>
                      </a:moveTo>
                      <a:lnTo>
                        <a:pt x="4" y="4"/>
                      </a:lnTo>
                      <a:lnTo>
                        <a:pt x="0" y="15"/>
                      </a:lnTo>
                      <a:lnTo>
                        <a:pt x="4" y="26"/>
                      </a:lnTo>
                      <a:lnTo>
                        <a:pt x="15" y="34"/>
                      </a:lnTo>
                      <a:lnTo>
                        <a:pt x="27" y="26"/>
                      </a:lnTo>
                      <a:lnTo>
                        <a:pt x="31" y="15"/>
                      </a:lnTo>
                      <a:lnTo>
                        <a:pt x="27" y="4"/>
                      </a:lnTo>
                      <a:lnTo>
                        <a:pt x="15" y="0"/>
                      </a:lnTo>
                      <a:close/>
                    </a:path>
                  </a:pathLst>
                </a:custGeom>
                <a:solidFill>
                  <a:schemeClr val="folHlink"/>
                </a:solidFill>
                <a:ln w="9525">
                  <a:solidFill>
                    <a:schemeClr val="folHlink"/>
                  </a:solidFill>
                  <a:round/>
                  <a:headEnd/>
                  <a:tailEnd/>
                </a:ln>
              </p:spPr>
              <p:txBody>
                <a:bodyPr/>
                <a:lstStyle/>
                <a:p>
                  <a:endParaRPr lang="zh-CN" altLang="en-US"/>
                </a:p>
              </p:txBody>
            </p:sp>
            <p:sp>
              <p:nvSpPr>
                <p:cNvPr id="22570" name="Freeform 34"/>
                <p:cNvSpPr>
                  <a:spLocks/>
                </p:cNvSpPr>
                <p:nvPr/>
              </p:nvSpPr>
              <p:spPr bwMode="auto">
                <a:xfrm>
                  <a:off x="2281" y="4009"/>
                  <a:ext cx="35" cy="34"/>
                </a:xfrm>
                <a:custGeom>
                  <a:avLst/>
                  <a:gdLst>
                    <a:gd name="T0" fmla="*/ 20 w 35"/>
                    <a:gd name="T1" fmla="*/ 0 h 34"/>
                    <a:gd name="T2" fmla="*/ 8 w 35"/>
                    <a:gd name="T3" fmla="*/ 4 h 34"/>
                    <a:gd name="T4" fmla="*/ 0 w 35"/>
                    <a:gd name="T5" fmla="*/ 15 h 34"/>
                    <a:gd name="T6" fmla="*/ 8 w 35"/>
                    <a:gd name="T7" fmla="*/ 26 h 34"/>
                    <a:gd name="T8" fmla="*/ 20 w 35"/>
                    <a:gd name="T9" fmla="*/ 34 h 34"/>
                    <a:gd name="T10" fmla="*/ 20 w 35"/>
                    <a:gd name="T11" fmla="*/ 34 h 34"/>
                    <a:gd name="T12" fmla="*/ 31 w 35"/>
                    <a:gd name="T13" fmla="*/ 26 h 34"/>
                    <a:gd name="T14" fmla="*/ 35 w 35"/>
                    <a:gd name="T15" fmla="*/ 15 h 34"/>
                    <a:gd name="T16" fmla="*/ 31 w 35"/>
                    <a:gd name="T17" fmla="*/ 4 h 34"/>
                    <a:gd name="T18" fmla="*/ 20 w 35"/>
                    <a:gd name="T19" fmla="*/ 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34"/>
                    <a:gd name="T32" fmla="*/ 35 w 35"/>
                    <a:gd name="T33" fmla="*/ 34 h 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34">
                      <a:moveTo>
                        <a:pt x="20" y="0"/>
                      </a:moveTo>
                      <a:lnTo>
                        <a:pt x="8" y="4"/>
                      </a:lnTo>
                      <a:lnTo>
                        <a:pt x="0" y="15"/>
                      </a:lnTo>
                      <a:lnTo>
                        <a:pt x="8" y="26"/>
                      </a:lnTo>
                      <a:lnTo>
                        <a:pt x="20" y="34"/>
                      </a:lnTo>
                      <a:lnTo>
                        <a:pt x="31" y="26"/>
                      </a:lnTo>
                      <a:lnTo>
                        <a:pt x="35" y="15"/>
                      </a:lnTo>
                      <a:lnTo>
                        <a:pt x="31" y="4"/>
                      </a:lnTo>
                      <a:lnTo>
                        <a:pt x="20" y="0"/>
                      </a:lnTo>
                      <a:close/>
                    </a:path>
                  </a:pathLst>
                </a:custGeom>
                <a:solidFill>
                  <a:schemeClr val="folHlink"/>
                </a:solidFill>
                <a:ln w="9525">
                  <a:solidFill>
                    <a:schemeClr val="folHlink"/>
                  </a:solidFill>
                  <a:round/>
                  <a:headEnd/>
                  <a:tailEnd/>
                </a:ln>
              </p:spPr>
              <p:txBody>
                <a:bodyPr/>
                <a:lstStyle/>
                <a:p>
                  <a:endParaRPr lang="zh-CN" altLang="en-US"/>
                </a:p>
              </p:txBody>
            </p:sp>
            <p:sp>
              <p:nvSpPr>
                <p:cNvPr id="22571" name="Freeform 35"/>
                <p:cNvSpPr>
                  <a:spLocks/>
                </p:cNvSpPr>
                <p:nvPr/>
              </p:nvSpPr>
              <p:spPr bwMode="auto">
                <a:xfrm>
                  <a:off x="2351" y="4009"/>
                  <a:ext cx="35" cy="34"/>
                </a:xfrm>
                <a:custGeom>
                  <a:avLst/>
                  <a:gdLst>
                    <a:gd name="T0" fmla="*/ 20 w 35"/>
                    <a:gd name="T1" fmla="*/ 0 h 34"/>
                    <a:gd name="T2" fmla="*/ 8 w 35"/>
                    <a:gd name="T3" fmla="*/ 4 h 34"/>
                    <a:gd name="T4" fmla="*/ 0 w 35"/>
                    <a:gd name="T5" fmla="*/ 15 h 34"/>
                    <a:gd name="T6" fmla="*/ 8 w 35"/>
                    <a:gd name="T7" fmla="*/ 26 h 34"/>
                    <a:gd name="T8" fmla="*/ 20 w 35"/>
                    <a:gd name="T9" fmla="*/ 34 h 34"/>
                    <a:gd name="T10" fmla="*/ 20 w 35"/>
                    <a:gd name="T11" fmla="*/ 34 h 34"/>
                    <a:gd name="T12" fmla="*/ 31 w 35"/>
                    <a:gd name="T13" fmla="*/ 26 h 34"/>
                    <a:gd name="T14" fmla="*/ 35 w 35"/>
                    <a:gd name="T15" fmla="*/ 15 h 34"/>
                    <a:gd name="T16" fmla="*/ 31 w 35"/>
                    <a:gd name="T17" fmla="*/ 4 h 34"/>
                    <a:gd name="T18" fmla="*/ 20 w 35"/>
                    <a:gd name="T19" fmla="*/ 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34"/>
                    <a:gd name="T32" fmla="*/ 35 w 35"/>
                    <a:gd name="T33" fmla="*/ 34 h 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34">
                      <a:moveTo>
                        <a:pt x="20" y="0"/>
                      </a:moveTo>
                      <a:lnTo>
                        <a:pt x="8" y="4"/>
                      </a:lnTo>
                      <a:lnTo>
                        <a:pt x="0" y="15"/>
                      </a:lnTo>
                      <a:lnTo>
                        <a:pt x="8" y="26"/>
                      </a:lnTo>
                      <a:lnTo>
                        <a:pt x="20" y="34"/>
                      </a:lnTo>
                      <a:lnTo>
                        <a:pt x="31" y="26"/>
                      </a:lnTo>
                      <a:lnTo>
                        <a:pt x="35" y="15"/>
                      </a:lnTo>
                      <a:lnTo>
                        <a:pt x="31" y="4"/>
                      </a:lnTo>
                      <a:lnTo>
                        <a:pt x="20" y="0"/>
                      </a:lnTo>
                      <a:close/>
                    </a:path>
                  </a:pathLst>
                </a:custGeom>
                <a:solidFill>
                  <a:schemeClr val="folHlink"/>
                </a:solidFill>
                <a:ln w="9525">
                  <a:solidFill>
                    <a:schemeClr val="folHlink"/>
                  </a:solidFill>
                  <a:round/>
                  <a:headEnd/>
                  <a:tailEnd/>
                </a:ln>
              </p:spPr>
              <p:txBody>
                <a:bodyPr/>
                <a:lstStyle/>
                <a:p>
                  <a:endParaRPr lang="zh-CN" altLang="en-US"/>
                </a:p>
              </p:txBody>
            </p:sp>
          </p:grpSp>
          <p:sp>
            <p:nvSpPr>
              <p:cNvPr id="22564" name="AutoShape 36"/>
              <p:cNvSpPr>
                <a:spLocks noChangeArrowheads="1"/>
              </p:cNvSpPr>
              <p:nvPr/>
            </p:nvSpPr>
            <p:spPr bwMode="auto">
              <a:xfrm>
                <a:off x="852" y="1248"/>
                <a:ext cx="3965" cy="118"/>
              </a:xfrm>
              <a:prstGeom prst="leftRightArrow">
                <a:avLst>
                  <a:gd name="adj1" fmla="val 40000"/>
                  <a:gd name="adj2" fmla="val 83382"/>
                </a:avLst>
              </a:prstGeom>
              <a:solidFill>
                <a:schemeClr val="folHlink"/>
              </a:solidFill>
              <a:ln w="38100">
                <a:solidFill>
                  <a:schemeClr val="folHlink"/>
                </a:solidFill>
                <a:miter lim="800000"/>
                <a:headEnd/>
                <a:tailEnd/>
              </a:ln>
            </p:spPr>
            <p:txBody>
              <a:bodyPr wrap="none" anchor="ctr"/>
              <a:lstStyle/>
              <a:p>
                <a:endParaRPr lang="zh-CN" altLang="en-US"/>
              </a:p>
            </p:txBody>
          </p:sp>
          <p:sp>
            <p:nvSpPr>
              <p:cNvPr id="22565" name="AutoShape 37"/>
              <p:cNvSpPr>
                <a:spLocks noChangeArrowheads="1"/>
              </p:cNvSpPr>
              <p:nvPr/>
            </p:nvSpPr>
            <p:spPr bwMode="auto">
              <a:xfrm>
                <a:off x="2775" y="1293"/>
                <a:ext cx="118" cy="408"/>
              </a:xfrm>
              <a:prstGeom prst="downArrow">
                <a:avLst>
                  <a:gd name="adj1" fmla="val 50000"/>
                  <a:gd name="adj2" fmla="val 86441"/>
                </a:avLst>
              </a:prstGeom>
              <a:solidFill>
                <a:schemeClr val="folHlink"/>
              </a:solidFill>
              <a:ln w="38100">
                <a:solidFill>
                  <a:schemeClr val="folHlink"/>
                </a:solidFill>
                <a:miter lim="800000"/>
                <a:headEnd/>
                <a:tailEnd/>
              </a:ln>
            </p:spPr>
            <p:txBody>
              <a:bodyPr wrap="none" anchor="ctr"/>
              <a:lstStyle/>
              <a:p>
                <a:endParaRPr lang="zh-CN" altLang="en-US"/>
              </a:p>
            </p:txBody>
          </p:sp>
          <p:sp>
            <p:nvSpPr>
              <p:cNvPr id="22566" name="AutoShape 38"/>
              <p:cNvSpPr>
                <a:spLocks noChangeArrowheads="1"/>
              </p:cNvSpPr>
              <p:nvPr/>
            </p:nvSpPr>
            <p:spPr bwMode="auto">
              <a:xfrm>
                <a:off x="1023" y="2378"/>
                <a:ext cx="3852" cy="118"/>
              </a:xfrm>
              <a:prstGeom prst="leftRightArrow">
                <a:avLst>
                  <a:gd name="adj1" fmla="val 40000"/>
                  <a:gd name="adj2" fmla="val 81006"/>
                </a:avLst>
              </a:prstGeom>
              <a:solidFill>
                <a:schemeClr val="folHlink"/>
              </a:solidFill>
              <a:ln w="38100">
                <a:solidFill>
                  <a:schemeClr val="folHlink"/>
                </a:solidFill>
                <a:miter lim="800000"/>
                <a:headEnd/>
                <a:tailEnd/>
              </a:ln>
            </p:spPr>
            <p:txBody>
              <a:bodyPr wrap="none" anchor="ctr"/>
              <a:lstStyle/>
              <a:p>
                <a:endParaRPr lang="zh-CN" altLang="en-US"/>
              </a:p>
            </p:txBody>
          </p:sp>
          <p:sp>
            <p:nvSpPr>
              <p:cNvPr id="22567" name="Rectangle 39"/>
              <p:cNvSpPr>
                <a:spLocks noChangeArrowheads="1"/>
              </p:cNvSpPr>
              <p:nvPr/>
            </p:nvSpPr>
            <p:spPr bwMode="auto">
              <a:xfrm>
                <a:off x="2798" y="2080"/>
                <a:ext cx="73" cy="317"/>
              </a:xfrm>
              <a:prstGeom prst="rect">
                <a:avLst/>
              </a:prstGeom>
              <a:solidFill>
                <a:schemeClr val="folHlink"/>
              </a:solidFill>
              <a:ln w="38100">
                <a:solidFill>
                  <a:schemeClr val="folHlink"/>
                </a:solidFill>
                <a:miter lim="800000"/>
                <a:headEnd/>
                <a:tailEnd/>
              </a:ln>
            </p:spPr>
            <p:txBody>
              <a:bodyPr wrap="none" anchor="ctr"/>
              <a:lstStyle/>
              <a:p>
                <a:endParaRPr lang="zh-CN" altLang="en-US"/>
              </a:p>
            </p:txBody>
          </p:sp>
          <p:sp>
            <p:nvSpPr>
              <p:cNvPr id="22568" name="AutoShape 40"/>
              <p:cNvSpPr>
                <a:spLocks noChangeArrowheads="1"/>
              </p:cNvSpPr>
              <p:nvPr/>
            </p:nvSpPr>
            <p:spPr bwMode="auto">
              <a:xfrm>
                <a:off x="144" y="3000"/>
                <a:ext cx="1995" cy="131"/>
              </a:xfrm>
              <a:prstGeom prst="leftRightArrow">
                <a:avLst>
                  <a:gd name="adj1" fmla="val 50000"/>
                  <a:gd name="adj2" fmla="val 114077"/>
                </a:avLst>
              </a:prstGeom>
              <a:solidFill>
                <a:schemeClr val="folHlink"/>
              </a:solidFill>
              <a:ln w="38100">
                <a:solidFill>
                  <a:schemeClr val="folHlink"/>
                </a:solidFill>
                <a:miter lim="800000"/>
                <a:headEnd/>
                <a:tailEnd/>
              </a:ln>
            </p:spPr>
            <p:txBody>
              <a:bodyPr wrap="none" anchor="ctr"/>
              <a:lstStyle/>
              <a:p>
                <a:endParaRPr lang="zh-CN" altLang="en-US"/>
              </a:p>
            </p:txBody>
          </p:sp>
        </p:grpSp>
        <p:grpSp>
          <p:nvGrpSpPr>
            <p:cNvPr id="22535" name="Group 46"/>
            <p:cNvGrpSpPr>
              <a:grpSpLocks/>
            </p:cNvGrpSpPr>
            <p:nvPr/>
          </p:nvGrpSpPr>
          <p:grpSpPr bwMode="auto">
            <a:xfrm>
              <a:off x="1430" y="3594"/>
              <a:ext cx="846" cy="303"/>
              <a:chOff x="3151" y="3149"/>
              <a:chExt cx="846" cy="303"/>
            </a:xfrm>
          </p:grpSpPr>
          <p:sp>
            <p:nvSpPr>
              <p:cNvPr id="22536" name="Rectangle 47"/>
              <p:cNvSpPr>
                <a:spLocks noChangeArrowheads="1"/>
              </p:cNvSpPr>
              <p:nvPr/>
            </p:nvSpPr>
            <p:spPr bwMode="auto">
              <a:xfrm>
                <a:off x="3162" y="3185"/>
                <a:ext cx="72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p>
                <a:r>
                  <a:rPr lang="en-US" altLang="zh-CN" sz="2400">
                    <a:latin typeface="Times New Roman" pitchFamily="18" charset="0"/>
                  </a:rPr>
                  <a:t>  Modem</a:t>
                </a:r>
                <a:endParaRPr lang="zh-CN" altLang="en-US" sz="2400">
                  <a:latin typeface="Times New Roman" pitchFamily="18" charset="0"/>
                </a:endParaRPr>
              </a:p>
            </p:txBody>
          </p:sp>
          <p:sp>
            <p:nvSpPr>
              <p:cNvPr id="22537" name="Rectangle 48"/>
              <p:cNvSpPr>
                <a:spLocks noChangeArrowheads="1"/>
              </p:cNvSpPr>
              <p:nvPr/>
            </p:nvSpPr>
            <p:spPr bwMode="auto">
              <a:xfrm>
                <a:off x="3151" y="3149"/>
                <a:ext cx="846" cy="303"/>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Tree>
    <p:extLst>
      <p:ext uri="{BB962C8B-B14F-4D97-AF65-F5344CB8AC3E}">
        <p14:creationId xmlns:p14="http://schemas.microsoft.com/office/powerpoint/2010/main" val="11543807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8"/>
          <p:cNvSpPr>
            <a:spLocks noGrp="1" noChangeArrowheads="1"/>
          </p:cNvSpPr>
          <p:nvPr>
            <p:ph type="title" idx="4294967295"/>
          </p:nvPr>
        </p:nvSpPr>
        <p:spPr/>
        <p:txBody>
          <a:bodyPr>
            <a:normAutofit/>
          </a:bodyPr>
          <a:lstStyle/>
          <a:p>
            <a:r>
              <a:rPr kumimoji="1" lang="en-US" altLang="zh-CN" sz="3600" b="1" dirty="0">
                <a:latin typeface="+mn-ea"/>
                <a:ea typeface="+mn-ea"/>
                <a:cs typeface="+mn-cs"/>
              </a:rPr>
              <a:t>2.3 </a:t>
            </a:r>
            <a:r>
              <a:rPr kumimoji="1" lang="zh-CN" altLang="en-US" sz="3600" b="1" dirty="0">
                <a:latin typeface="+mn-ea"/>
                <a:ea typeface="+mn-ea"/>
                <a:cs typeface="+mn-cs"/>
              </a:rPr>
              <a:t>计算机系统设计和分析</a:t>
            </a:r>
          </a:p>
        </p:txBody>
      </p:sp>
      <p:sp>
        <p:nvSpPr>
          <p:cNvPr id="65539" name="Rectangle 9"/>
          <p:cNvSpPr>
            <a:spLocks noGrp="1" noChangeArrowheads="1"/>
          </p:cNvSpPr>
          <p:nvPr>
            <p:ph type="body" idx="4294967295"/>
          </p:nvPr>
        </p:nvSpPr>
        <p:spPr/>
        <p:txBody>
          <a:bodyPr/>
          <a:lstStyle/>
          <a:p>
            <a:r>
              <a:rPr lang="en-US" altLang="zh-CN" sz="2800" b="1" u="sng" dirty="0" smtClean="0">
                <a:latin typeface="+mj-ea"/>
                <a:ea typeface="+mj-ea"/>
              </a:rPr>
              <a:t>2.3.1 </a:t>
            </a:r>
            <a:r>
              <a:rPr lang="zh-CN" altLang="en-US" sz="2800" b="1" u="sng" dirty="0" smtClean="0">
                <a:latin typeface="+mj-ea"/>
                <a:ea typeface="+mj-ea"/>
              </a:rPr>
              <a:t>成本与价格</a:t>
            </a:r>
            <a:endParaRPr lang="en-US" altLang="zh-CN" sz="2800" b="1" u="sng" dirty="0" smtClean="0">
              <a:latin typeface="+mj-ea"/>
              <a:ea typeface="+mj-ea"/>
            </a:endParaRPr>
          </a:p>
          <a:p>
            <a:endParaRPr lang="en-US" altLang="zh-CN" sz="2800" b="1" dirty="0" smtClean="0">
              <a:latin typeface="+mj-ea"/>
              <a:ea typeface="+mj-ea"/>
            </a:endParaRPr>
          </a:p>
          <a:p>
            <a:r>
              <a:rPr lang="en-US" altLang="zh-CN" sz="2800" b="1" dirty="0" smtClean="0">
                <a:latin typeface="+mj-ea"/>
                <a:ea typeface="+mj-ea"/>
              </a:rPr>
              <a:t>2.3.2 </a:t>
            </a:r>
            <a:r>
              <a:rPr lang="zh-CN" altLang="en-US" sz="2800" b="1" dirty="0" smtClean="0">
                <a:latin typeface="+mj-ea"/>
                <a:ea typeface="+mj-ea"/>
              </a:rPr>
              <a:t>基准测试程序</a:t>
            </a:r>
            <a:endParaRPr lang="en-US" altLang="zh-CN" sz="2800" b="1" dirty="0" smtClean="0">
              <a:latin typeface="+mj-ea"/>
              <a:ea typeface="+mj-ea"/>
            </a:endParaRPr>
          </a:p>
          <a:p>
            <a:endParaRPr lang="en-US" altLang="zh-CN" sz="2800" b="1" dirty="0" smtClean="0">
              <a:latin typeface="+mj-ea"/>
              <a:ea typeface="+mj-ea"/>
            </a:endParaRPr>
          </a:p>
          <a:p>
            <a:r>
              <a:rPr lang="en-US" altLang="zh-CN" sz="2800" b="1" dirty="0" smtClean="0">
                <a:latin typeface="+mj-ea"/>
                <a:ea typeface="+mj-ea"/>
              </a:rPr>
              <a:t>2.3.3 </a:t>
            </a:r>
            <a:r>
              <a:rPr lang="zh-CN" altLang="en-US" sz="2800" b="1" dirty="0" smtClean="0">
                <a:latin typeface="+mj-ea"/>
                <a:ea typeface="+mj-ea"/>
              </a:rPr>
              <a:t>量化设计的基本原则</a:t>
            </a:r>
          </a:p>
        </p:txBody>
      </p:sp>
    </p:spTree>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746125" y="349250"/>
            <a:ext cx="441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600">
                <a:latin typeface="Times New Roman" pitchFamily="18" charset="0"/>
              </a:rPr>
              <a:t>4. 多层 </a:t>
            </a:r>
            <a:r>
              <a:rPr lang="en-US" altLang="zh-CN" sz="3600">
                <a:latin typeface="Times New Roman" pitchFamily="18" charset="0"/>
              </a:rPr>
              <a:t>PCI </a:t>
            </a:r>
            <a:r>
              <a:rPr lang="zh-CN" altLang="en-US" sz="3600">
                <a:latin typeface="Times New Roman" pitchFamily="18" charset="0"/>
              </a:rPr>
              <a:t>总线结构</a:t>
            </a:r>
            <a:endParaRPr lang="en-US" altLang="zh-CN" sz="3600">
              <a:latin typeface="Times New Roman" pitchFamily="18" charset="0"/>
            </a:endParaRPr>
          </a:p>
        </p:txBody>
      </p:sp>
      <p:grpSp>
        <p:nvGrpSpPr>
          <p:cNvPr id="2" name="Group 52"/>
          <p:cNvGrpSpPr>
            <a:grpSpLocks/>
          </p:cNvGrpSpPr>
          <p:nvPr/>
        </p:nvGrpSpPr>
        <p:grpSpPr bwMode="auto">
          <a:xfrm>
            <a:off x="304800" y="1020763"/>
            <a:ext cx="8408988" cy="5684837"/>
            <a:chOff x="192" y="643"/>
            <a:chExt cx="5297" cy="3581"/>
          </a:xfrm>
        </p:grpSpPr>
        <p:sp>
          <p:nvSpPr>
            <p:cNvPr id="23558" name="Text Box 4"/>
            <p:cNvSpPr txBox="1">
              <a:spLocks noChangeArrowheads="1"/>
            </p:cNvSpPr>
            <p:nvPr/>
          </p:nvSpPr>
          <p:spPr bwMode="auto">
            <a:xfrm>
              <a:off x="4560" y="3936"/>
              <a:ext cx="9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en-US" altLang="zh-CN" sz="2400">
                  <a:solidFill>
                    <a:schemeClr val="folHlink"/>
                  </a:solidFill>
                  <a:latin typeface="Times New Roman" pitchFamily="18" charset="0"/>
                </a:rPr>
                <a:t>PCI</a:t>
              </a:r>
              <a:r>
                <a:rPr lang="zh-CN" altLang="en-US" sz="2400">
                  <a:solidFill>
                    <a:schemeClr val="folHlink"/>
                  </a:solidFill>
                  <a:latin typeface="Times New Roman" pitchFamily="18" charset="0"/>
                </a:rPr>
                <a:t>总线2</a:t>
              </a:r>
            </a:p>
          </p:txBody>
        </p:sp>
        <p:sp>
          <p:nvSpPr>
            <p:cNvPr id="23559" name="Line 5"/>
            <p:cNvSpPr>
              <a:spLocks noChangeShapeType="1"/>
            </p:cNvSpPr>
            <p:nvPr/>
          </p:nvSpPr>
          <p:spPr bwMode="auto">
            <a:xfrm>
              <a:off x="1665" y="1026"/>
              <a:ext cx="1" cy="318"/>
            </a:xfrm>
            <a:prstGeom prst="line">
              <a:avLst/>
            </a:prstGeom>
            <a:noFill/>
            <a:ln w="76200">
              <a:solidFill>
                <a:schemeClr val="folHlink"/>
              </a:solidFill>
              <a:round/>
              <a:headEnd type="none" w="sm" len="sm"/>
              <a:tailEnd/>
            </a:ln>
            <a:extLst>
              <a:ext uri="{909E8E84-426E-40DD-AFC4-6F175D3DCCD1}">
                <a14:hiddenFill xmlns:a14="http://schemas.microsoft.com/office/drawing/2010/main">
                  <a:noFill/>
                </a14:hiddenFill>
              </a:ext>
            </a:extLst>
          </p:spPr>
          <p:txBody>
            <a:bodyPr/>
            <a:lstStyle/>
            <a:p>
              <a:endParaRPr lang="zh-CN" altLang="en-US"/>
            </a:p>
          </p:txBody>
        </p:sp>
        <p:sp>
          <p:nvSpPr>
            <p:cNvPr id="23560" name="Line 6"/>
            <p:cNvSpPr>
              <a:spLocks noChangeShapeType="1"/>
            </p:cNvSpPr>
            <p:nvPr/>
          </p:nvSpPr>
          <p:spPr bwMode="auto">
            <a:xfrm>
              <a:off x="2448" y="1008"/>
              <a:ext cx="0" cy="336"/>
            </a:xfrm>
            <a:prstGeom prst="line">
              <a:avLst/>
            </a:prstGeom>
            <a:noFill/>
            <a:ln w="76200">
              <a:solidFill>
                <a:schemeClr val="folHlink"/>
              </a:solidFill>
              <a:round/>
              <a:headEnd type="none" w="sm" len="sm"/>
              <a:tailEnd/>
            </a:ln>
            <a:extLst>
              <a:ext uri="{909E8E84-426E-40DD-AFC4-6F175D3DCCD1}">
                <a14:hiddenFill xmlns:a14="http://schemas.microsoft.com/office/drawing/2010/main">
                  <a:noFill/>
                </a14:hiddenFill>
              </a:ext>
            </a:extLst>
          </p:spPr>
          <p:txBody>
            <a:bodyPr/>
            <a:lstStyle/>
            <a:p>
              <a:endParaRPr lang="zh-CN" altLang="en-US"/>
            </a:p>
          </p:txBody>
        </p:sp>
        <p:sp>
          <p:nvSpPr>
            <p:cNvPr id="23561" name="Line 7"/>
            <p:cNvSpPr>
              <a:spLocks noChangeShapeType="1"/>
            </p:cNvSpPr>
            <p:nvPr/>
          </p:nvSpPr>
          <p:spPr bwMode="auto">
            <a:xfrm>
              <a:off x="3861" y="1792"/>
              <a:ext cx="1" cy="224"/>
            </a:xfrm>
            <a:prstGeom prst="line">
              <a:avLst/>
            </a:prstGeom>
            <a:noFill/>
            <a:ln w="76200">
              <a:solidFill>
                <a:schemeClr val="folHlink"/>
              </a:solidFill>
              <a:round/>
              <a:headEnd type="none" w="sm" len="sm"/>
              <a:tailEnd/>
            </a:ln>
            <a:extLst>
              <a:ext uri="{909E8E84-426E-40DD-AFC4-6F175D3DCCD1}">
                <a14:hiddenFill xmlns:a14="http://schemas.microsoft.com/office/drawing/2010/main">
                  <a:noFill/>
                </a14:hiddenFill>
              </a:ext>
            </a:extLst>
          </p:spPr>
          <p:txBody>
            <a:bodyPr/>
            <a:lstStyle/>
            <a:p>
              <a:endParaRPr lang="zh-CN" altLang="en-US"/>
            </a:p>
          </p:txBody>
        </p:sp>
        <p:sp>
          <p:nvSpPr>
            <p:cNvPr id="23562" name="Freeform 8"/>
            <p:cNvSpPr>
              <a:spLocks/>
            </p:cNvSpPr>
            <p:nvPr/>
          </p:nvSpPr>
          <p:spPr bwMode="auto">
            <a:xfrm>
              <a:off x="1296" y="2016"/>
              <a:ext cx="240" cy="1200"/>
            </a:xfrm>
            <a:custGeom>
              <a:avLst/>
              <a:gdLst>
                <a:gd name="T0" fmla="*/ 999032 w 147"/>
                <a:gd name="T1" fmla="*/ 0 h 1344"/>
                <a:gd name="T2" fmla="*/ 890309 w 147"/>
                <a:gd name="T3" fmla="*/ 3 h 1344"/>
                <a:gd name="T4" fmla="*/ 786984 w 147"/>
                <a:gd name="T5" fmla="*/ 4 h 1344"/>
                <a:gd name="T6" fmla="*/ 708741 w 147"/>
                <a:gd name="T7" fmla="*/ 4 h 1344"/>
                <a:gd name="T8" fmla="*/ 632100 w 147"/>
                <a:gd name="T9" fmla="*/ 4 h 1344"/>
                <a:gd name="T10" fmla="*/ 524774 w 147"/>
                <a:gd name="T11" fmla="*/ 10 h 1344"/>
                <a:gd name="T12" fmla="*/ 495455 w 147"/>
                <a:gd name="T13" fmla="*/ 15 h 1344"/>
                <a:gd name="T14" fmla="*/ 495455 w 147"/>
                <a:gd name="T15" fmla="*/ 73 h 1344"/>
                <a:gd name="T16" fmla="*/ 448627 w 147"/>
                <a:gd name="T17" fmla="*/ 79 h 1344"/>
                <a:gd name="T18" fmla="*/ 341838 w 147"/>
                <a:gd name="T19" fmla="*/ 83 h 1344"/>
                <a:gd name="T20" fmla="*/ 265889 w 147"/>
                <a:gd name="T21" fmla="*/ 86 h 1344"/>
                <a:gd name="T22" fmla="*/ 184353 w 147"/>
                <a:gd name="T23" fmla="*/ 87 h 1344"/>
                <a:gd name="T24" fmla="*/ 99750 w 147"/>
                <a:gd name="T25" fmla="*/ 87 h 1344"/>
                <a:gd name="T26" fmla="*/ 0 w 147"/>
                <a:gd name="T27" fmla="*/ 88 h 1344"/>
                <a:gd name="T28" fmla="*/ 99750 w 147"/>
                <a:gd name="T29" fmla="*/ 88 h 1344"/>
                <a:gd name="T30" fmla="*/ 184353 w 147"/>
                <a:gd name="T31" fmla="*/ 88 h 1344"/>
                <a:gd name="T32" fmla="*/ 265889 w 147"/>
                <a:gd name="T33" fmla="*/ 90 h 1344"/>
                <a:gd name="T34" fmla="*/ 341838 w 147"/>
                <a:gd name="T35" fmla="*/ 93 h 1344"/>
                <a:gd name="T36" fmla="*/ 448627 w 147"/>
                <a:gd name="T37" fmla="*/ 96 h 1344"/>
                <a:gd name="T38" fmla="*/ 495455 w 147"/>
                <a:gd name="T39" fmla="*/ 103 h 1344"/>
                <a:gd name="T40" fmla="*/ 495455 w 147"/>
                <a:gd name="T41" fmla="*/ 161 h 1344"/>
                <a:gd name="T42" fmla="*/ 524774 w 147"/>
                <a:gd name="T43" fmla="*/ 168 h 1344"/>
                <a:gd name="T44" fmla="*/ 632100 w 147"/>
                <a:gd name="T45" fmla="*/ 171 h 1344"/>
                <a:gd name="T46" fmla="*/ 708741 w 147"/>
                <a:gd name="T47" fmla="*/ 172 h 1344"/>
                <a:gd name="T48" fmla="*/ 786984 w 147"/>
                <a:gd name="T49" fmla="*/ 174 h 1344"/>
                <a:gd name="T50" fmla="*/ 890309 w 147"/>
                <a:gd name="T51" fmla="*/ 175 h 1344"/>
                <a:gd name="T52" fmla="*/ 999032 w 147"/>
                <a:gd name="T53" fmla="*/ 175 h 13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7"/>
                <a:gd name="T82" fmla="*/ 0 h 1344"/>
                <a:gd name="T83" fmla="*/ 147 w 147"/>
                <a:gd name="T84" fmla="*/ 1344 h 13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7" h="1344">
                  <a:moveTo>
                    <a:pt x="147" y="0"/>
                  </a:moveTo>
                  <a:lnTo>
                    <a:pt x="131" y="3"/>
                  </a:lnTo>
                  <a:lnTo>
                    <a:pt x="116" y="10"/>
                  </a:lnTo>
                  <a:lnTo>
                    <a:pt x="104" y="20"/>
                  </a:lnTo>
                  <a:lnTo>
                    <a:pt x="93" y="34"/>
                  </a:lnTo>
                  <a:lnTo>
                    <a:pt x="77" y="69"/>
                  </a:lnTo>
                  <a:lnTo>
                    <a:pt x="73" y="114"/>
                  </a:lnTo>
                  <a:lnTo>
                    <a:pt x="73" y="562"/>
                  </a:lnTo>
                  <a:lnTo>
                    <a:pt x="66" y="606"/>
                  </a:lnTo>
                  <a:lnTo>
                    <a:pt x="50" y="641"/>
                  </a:lnTo>
                  <a:lnTo>
                    <a:pt x="39" y="655"/>
                  </a:lnTo>
                  <a:lnTo>
                    <a:pt x="27" y="665"/>
                  </a:lnTo>
                  <a:lnTo>
                    <a:pt x="15" y="668"/>
                  </a:lnTo>
                  <a:lnTo>
                    <a:pt x="0" y="672"/>
                  </a:lnTo>
                  <a:lnTo>
                    <a:pt x="15" y="675"/>
                  </a:lnTo>
                  <a:lnTo>
                    <a:pt x="27" y="682"/>
                  </a:lnTo>
                  <a:lnTo>
                    <a:pt x="39" y="693"/>
                  </a:lnTo>
                  <a:lnTo>
                    <a:pt x="50" y="706"/>
                  </a:lnTo>
                  <a:lnTo>
                    <a:pt x="66" y="741"/>
                  </a:lnTo>
                  <a:lnTo>
                    <a:pt x="73" y="786"/>
                  </a:lnTo>
                  <a:lnTo>
                    <a:pt x="73" y="1234"/>
                  </a:lnTo>
                  <a:lnTo>
                    <a:pt x="77" y="1278"/>
                  </a:lnTo>
                  <a:lnTo>
                    <a:pt x="93" y="1313"/>
                  </a:lnTo>
                  <a:lnTo>
                    <a:pt x="104" y="1327"/>
                  </a:lnTo>
                  <a:lnTo>
                    <a:pt x="116" y="1337"/>
                  </a:lnTo>
                  <a:lnTo>
                    <a:pt x="131" y="1340"/>
                  </a:lnTo>
                  <a:lnTo>
                    <a:pt x="147" y="1344"/>
                  </a:lnTo>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63" name="Line 9"/>
            <p:cNvSpPr>
              <a:spLocks noChangeShapeType="1"/>
            </p:cNvSpPr>
            <p:nvPr/>
          </p:nvSpPr>
          <p:spPr bwMode="auto">
            <a:xfrm>
              <a:off x="3594" y="3480"/>
              <a:ext cx="1" cy="1"/>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4" name="Line 10"/>
            <p:cNvSpPr>
              <a:spLocks noChangeShapeType="1"/>
            </p:cNvSpPr>
            <p:nvPr/>
          </p:nvSpPr>
          <p:spPr bwMode="auto">
            <a:xfrm>
              <a:off x="3594" y="3480"/>
              <a:ext cx="1" cy="1"/>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5" name="Oval 11"/>
            <p:cNvSpPr>
              <a:spLocks noChangeArrowheads="1"/>
            </p:cNvSpPr>
            <p:nvPr/>
          </p:nvSpPr>
          <p:spPr bwMode="auto">
            <a:xfrm>
              <a:off x="1654" y="1009"/>
              <a:ext cx="27" cy="24"/>
            </a:xfrm>
            <a:prstGeom prst="ellipse">
              <a:avLst/>
            </a:prstGeom>
            <a:solidFill>
              <a:srgbClr val="000000"/>
            </a:solidFill>
            <a:ln w="38100">
              <a:solidFill>
                <a:schemeClr val="folHlink"/>
              </a:solidFill>
              <a:round/>
              <a:headEnd/>
              <a:tailEnd/>
            </a:ln>
          </p:spPr>
          <p:txBody>
            <a:bodyPr/>
            <a:lstStyle/>
            <a:p>
              <a:endParaRPr lang="zh-CN" altLang="en-US"/>
            </a:p>
          </p:txBody>
        </p:sp>
        <p:sp>
          <p:nvSpPr>
            <p:cNvPr id="23566" name="Oval 12"/>
            <p:cNvSpPr>
              <a:spLocks noChangeArrowheads="1"/>
            </p:cNvSpPr>
            <p:nvPr/>
          </p:nvSpPr>
          <p:spPr bwMode="auto">
            <a:xfrm>
              <a:off x="2425" y="1009"/>
              <a:ext cx="27" cy="24"/>
            </a:xfrm>
            <a:prstGeom prst="ellipse">
              <a:avLst/>
            </a:prstGeom>
            <a:solidFill>
              <a:srgbClr val="000000"/>
            </a:solidFill>
            <a:ln w="38100">
              <a:solidFill>
                <a:schemeClr val="folHlink"/>
              </a:solidFill>
              <a:round/>
              <a:headEnd/>
              <a:tailEnd/>
            </a:ln>
          </p:spPr>
          <p:txBody>
            <a:bodyPr/>
            <a:lstStyle/>
            <a:p>
              <a:endParaRPr lang="zh-CN" altLang="en-US"/>
            </a:p>
          </p:txBody>
        </p:sp>
        <p:sp>
          <p:nvSpPr>
            <p:cNvPr id="23567" name="Rectangle 13"/>
            <p:cNvSpPr>
              <a:spLocks noChangeArrowheads="1"/>
            </p:cNvSpPr>
            <p:nvPr/>
          </p:nvSpPr>
          <p:spPr bwMode="auto">
            <a:xfrm>
              <a:off x="4512" y="816"/>
              <a:ext cx="864" cy="336"/>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nchorCtr="1"/>
            <a:lstStyle/>
            <a:p>
              <a:pPr algn="ctr"/>
              <a:r>
                <a:rPr lang="zh-CN" altLang="en-US" sz="2400">
                  <a:latin typeface="Times New Roman" pitchFamily="18" charset="0"/>
                </a:rPr>
                <a:t>存储器</a:t>
              </a:r>
            </a:p>
          </p:txBody>
        </p:sp>
        <p:sp>
          <p:nvSpPr>
            <p:cNvPr id="23568" name="Rectangle 14"/>
            <p:cNvSpPr>
              <a:spLocks noChangeArrowheads="1"/>
            </p:cNvSpPr>
            <p:nvPr/>
          </p:nvSpPr>
          <p:spPr bwMode="auto">
            <a:xfrm>
              <a:off x="1296" y="1344"/>
              <a:ext cx="672" cy="288"/>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nchorCtr="1"/>
            <a:lstStyle/>
            <a:p>
              <a:pPr algn="ctr"/>
              <a:r>
                <a:rPr lang="zh-CN" altLang="en-US" sz="2400">
                  <a:latin typeface="Times New Roman" pitchFamily="18" charset="0"/>
                </a:rPr>
                <a:t>桥0</a:t>
              </a:r>
            </a:p>
          </p:txBody>
        </p:sp>
        <p:sp>
          <p:nvSpPr>
            <p:cNvPr id="23569" name="Rectangle 15"/>
            <p:cNvSpPr>
              <a:spLocks noChangeArrowheads="1"/>
            </p:cNvSpPr>
            <p:nvPr/>
          </p:nvSpPr>
          <p:spPr bwMode="auto">
            <a:xfrm>
              <a:off x="2112" y="1344"/>
              <a:ext cx="672" cy="288"/>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nchorCtr="1"/>
            <a:lstStyle/>
            <a:p>
              <a:pPr algn="ctr"/>
              <a:r>
                <a:rPr lang="zh-CN" altLang="en-US" sz="2400">
                  <a:latin typeface="Times New Roman" pitchFamily="18" charset="0"/>
                </a:rPr>
                <a:t>桥4</a:t>
              </a:r>
            </a:p>
          </p:txBody>
        </p:sp>
        <p:sp>
          <p:nvSpPr>
            <p:cNvPr id="23570" name="Rectangle 16"/>
            <p:cNvSpPr>
              <a:spLocks noChangeArrowheads="1"/>
            </p:cNvSpPr>
            <p:nvPr/>
          </p:nvSpPr>
          <p:spPr bwMode="auto">
            <a:xfrm>
              <a:off x="2496" y="2016"/>
              <a:ext cx="960" cy="288"/>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nchorCtr="1"/>
            <a:lstStyle/>
            <a:p>
              <a:pPr algn="ctr"/>
              <a:r>
                <a:rPr lang="en-US" altLang="zh-CN" sz="2400">
                  <a:latin typeface="Times New Roman" pitchFamily="18" charset="0"/>
                </a:rPr>
                <a:t> PCI</a:t>
              </a:r>
              <a:r>
                <a:rPr lang="zh-CN" altLang="en-US" sz="2400">
                  <a:latin typeface="Times New Roman" pitchFamily="18" charset="0"/>
                </a:rPr>
                <a:t>设备</a:t>
              </a:r>
            </a:p>
          </p:txBody>
        </p:sp>
        <p:sp>
          <p:nvSpPr>
            <p:cNvPr id="23571" name="Rectangle 17"/>
            <p:cNvSpPr>
              <a:spLocks noChangeArrowheads="1"/>
            </p:cNvSpPr>
            <p:nvPr/>
          </p:nvSpPr>
          <p:spPr bwMode="auto">
            <a:xfrm>
              <a:off x="3552" y="2016"/>
              <a:ext cx="672" cy="288"/>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nchorCtr="1"/>
            <a:lstStyle/>
            <a:p>
              <a:pPr algn="ctr"/>
              <a:r>
                <a:rPr lang="zh-CN" altLang="en-US" sz="2400">
                  <a:latin typeface="Times New Roman" pitchFamily="18" charset="0"/>
                </a:rPr>
                <a:t>桥5</a:t>
              </a:r>
            </a:p>
          </p:txBody>
        </p:sp>
        <p:sp>
          <p:nvSpPr>
            <p:cNvPr id="23572" name="Rectangle 18"/>
            <p:cNvSpPr>
              <a:spLocks noChangeArrowheads="1"/>
            </p:cNvSpPr>
            <p:nvPr/>
          </p:nvSpPr>
          <p:spPr bwMode="auto">
            <a:xfrm>
              <a:off x="1584" y="2880"/>
              <a:ext cx="768" cy="288"/>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tIns="7200" anchor="ctr" anchorCtr="1"/>
            <a:lstStyle/>
            <a:p>
              <a:pPr algn="ctr"/>
              <a:r>
                <a:rPr lang="zh-CN" altLang="en-US" sz="2400">
                  <a:latin typeface="Times New Roman" pitchFamily="18" charset="0"/>
                </a:rPr>
                <a:t>总线桥</a:t>
              </a:r>
            </a:p>
          </p:txBody>
        </p:sp>
        <p:sp>
          <p:nvSpPr>
            <p:cNvPr id="23573" name="Rectangle 19"/>
            <p:cNvSpPr>
              <a:spLocks noChangeArrowheads="1"/>
            </p:cNvSpPr>
            <p:nvPr/>
          </p:nvSpPr>
          <p:spPr bwMode="auto">
            <a:xfrm>
              <a:off x="3216" y="2880"/>
              <a:ext cx="672" cy="288"/>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nchorCtr="1"/>
            <a:lstStyle/>
            <a:p>
              <a:pPr algn="ctr"/>
              <a:r>
                <a:rPr lang="zh-CN" altLang="en-US" sz="2400">
                  <a:latin typeface="Times New Roman" pitchFamily="18" charset="0"/>
                </a:rPr>
                <a:t>桥3</a:t>
              </a:r>
            </a:p>
          </p:txBody>
        </p:sp>
        <p:sp>
          <p:nvSpPr>
            <p:cNvPr id="23574" name="Rectangle 20"/>
            <p:cNvSpPr>
              <a:spLocks noChangeArrowheads="1"/>
            </p:cNvSpPr>
            <p:nvPr/>
          </p:nvSpPr>
          <p:spPr bwMode="auto">
            <a:xfrm>
              <a:off x="2448" y="2880"/>
              <a:ext cx="672" cy="288"/>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nchorCtr="1"/>
            <a:lstStyle/>
            <a:p>
              <a:pPr algn="ctr"/>
              <a:r>
                <a:rPr lang="zh-CN" altLang="en-US" sz="2400">
                  <a:latin typeface="Times New Roman" pitchFamily="18" charset="0"/>
                </a:rPr>
                <a:t>桥1</a:t>
              </a:r>
            </a:p>
          </p:txBody>
        </p:sp>
        <p:sp>
          <p:nvSpPr>
            <p:cNvPr id="23575" name="Freeform 21"/>
            <p:cNvSpPr>
              <a:spLocks/>
            </p:cNvSpPr>
            <p:nvPr/>
          </p:nvSpPr>
          <p:spPr bwMode="auto">
            <a:xfrm>
              <a:off x="2784" y="3168"/>
              <a:ext cx="1728" cy="336"/>
            </a:xfrm>
            <a:custGeom>
              <a:avLst/>
              <a:gdLst>
                <a:gd name="T0" fmla="*/ 0 w 2112"/>
                <a:gd name="T1" fmla="*/ 0 h 336"/>
                <a:gd name="T2" fmla="*/ 0 w 2112"/>
                <a:gd name="T3" fmla="*/ 336 h 336"/>
                <a:gd name="T4" fmla="*/ 57 w 2112"/>
                <a:gd name="T5" fmla="*/ 336 h 336"/>
                <a:gd name="T6" fmla="*/ 0 60000 65536"/>
                <a:gd name="T7" fmla="*/ 0 60000 65536"/>
                <a:gd name="T8" fmla="*/ 0 60000 65536"/>
                <a:gd name="T9" fmla="*/ 0 w 2112"/>
                <a:gd name="T10" fmla="*/ 0 h 336"/>
                <a:gd name="T11" fmla="*/ 2112 w 2112"/>
                <a:gd name="T12" fmla="*/ 336 h 336"/>
              </a:gdLst>
              <a:ahLst/>
              <a:cxnLst>
                <a:cxn ang="T6">
                  <a:pos x="T0" y="T1"/>
                </a:cxn>
                <a:cxn ang="T7">
                  <a:pos x="T2" y="T3"/>
                </a:cxn>
                <a:cxn ang="T8">
                  <a:pos x="T4" y="T5"/>
                </a:cxn>
              </a:cxnLst>
              <a:rect l="T9" t="T10" r="T11" b="T12"/>
              <a:pathLst>
                <a:path w="2112" h="336">
                  <a:moveTo>
                    <a:pt x="0" y="0"/>
                  </a:moveTo>
                  <a:lnTo>
                    <a:pt x="0" y="336"/>
                  </a:lnTo>
                  <a:lnTo>
                    <a:pt x="2112" y="336"/>
                  </a:lnTo>
                </a:path>
              </a:pathLst>
            </a:custGeom>
            <a:noFill/>
            <a:ln w="762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3576" name="Freeform 22"/>
            <p:cNvSpPr>
              <a:spLocks/>
            </p:cNvSpPr>
            <p:nvPr/>
          </p:nvSpPr>
          <p:spPr bwMode="auto">
            <a:xfrm>
              <a:off x="3552" y="3168"/>
              <a:ext cx="960" cy="192"/>
            </a:xfrm>
            <a:custGeom>
              <a:avLst/>
              <a:gdLst>
                <a:gd name="T0" fmla="*/ 0 w 1296"/>
                <a:gd name="T1" fmla="*/ 0 h 192"/>
                <a:gd name="T2" fmla="*/ 0 w 1296"/>
                <a:gd name="T3" fmla="*/ 192 h 192"/>
                <a:gd name="T4" fmla="*/ 5 w 1296"/>
                <a:gd name="T5" fmla="*/ 192 h 192"/>
                <a:gd name="T6" fmla="*/ 0 60000 65536"/>
                <a:gd name="T7" fmla="*/ 0 60000 65536"/>
                <a:gd name="T8" fmla="*/ 0 60000 65536"/>
                <a:gd name="T9" fmla="*/ 0 w 1296"/>
                <a:gd name="T10" fmla="*/ 0 h 192"/>
                <a:gd name="T11" fmla="*/ 1296 w 1296"/>
                <a:gd name="T12" fmla="*/ 192 h 192"/>
              </a:gdLst>
              <a:ahLst/>
              <a:cxnLst>
                <a:cxn ang="T6">
                  <a:pos x="T0" y="T1"/>
                </a:cxn>
                <a:cxn ang="T7">
                  <a:pos x="T2" y="T3"/>
                </a:cxn>
                <a:cxn ang="T8">
                  <a:pos x="T4" y="T5"/>
                </a:cxn>
              </a:cxnLst>
              <a:rect l="T9" t="T10" r="T11" b="T12"/>
              <a:pathLst>
                <a:path w="1296" h="192">
                  <a:moveTo>
                    <a:pt x="0" y="0"/>
                  </a:moveTo>
                  <a:lnTo>
                    <a:pt x="0" y="192"/>
                  </a:lnTo>
                  <a:lnTo>
                    <a:pt x="1296" y="192"/>
                  </a:lnTo>
                </a:path>
              </a:pathLst>
            </a:custGeom>
            <a:noFill/>
            <a:ln w="762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3577" name="Freeform 23"/>
            <p:cNvSpPr>
              <a:spLocks/>
            </p:cNvSpPr>
            <p:nvPr/>
          </p:nvSpPr>
          <p:spPr bwMode="auto">
            <a:xfrm>
              <a:off x="1968" y="3168"/>
              <a:ext cx="1488" cy="816"/>
            </a:xfrm>
            <a:custGeom>
              <a:avLst/>
              <a:gdLst>
                <a:gd name="T0" fmla="*/ 0 w 2832"/>
                <a:gd name="T1" fmla="*/ 0 h 528"/>
                <a:gd name="T2" fmla="*/ 0 w 2832"/>
                <a:gd name="T3" fmla="*/ 1335469 h 528"/>
                <a:gd name="T4" fmla="*/ 1 w 2832"/>
                <a:gd name="T5" fmla="*/ 1335469 h 528"/>
                <a:gd name="T6" fmla="*/ 0 60000 65536"/>
                <a:gd name="T7" fmla="*/ 0 60000 65536"/>
                <a:gd name="T8" fmla="*/ 0 60000 65536"/>
                <a:gd name="T9" fmla="*/ 0 w 2832"/>
                <a:gd name="T10" fmla="*/ 0 h 528"/>
                <a:gd name="T11" fmla="*/ 2832 w 2832"/>
                <a:gd name="T12" fmla="*/ 528 h 528"/>
              </a:gdLst>
              <a:ahLst/>
              <a:cxnLst>
                <a:cxn ang="T6">
                  <a:pos x="T0" y="T1"/>
                </a:cxn>
                <a:cxn ang="T7">
                  <a:pos x="T2" y="T3"/>
                </a:cxn>
                <a:cxn ang="T8">
                  <a:pos x="T4" y="T5"/>
                </a:cxn>
              </a:cxnLst>
              <a:rect l="T9" t="T10" r="T11" b="T12"/>
              <a:pathLst>
                <a:path w="2832" h="528">
                  <a:moveTo>
                    <a:pt x="0" y="0"/>
                  </a:moveTo>
                  <a:lnTo>
                    <a:pt x="0" y="528"/>
                  </a:lnTo>
                  <a:lnTo>
                    <a:pt x="2832" y="528"/>
                  </a:lnTo>
                </a:path>
              </a:pathLst>
            </a:custGeom>
            <a:noFill/>
            <a:ln w="762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3578" name="Rectangle 24"/>
            <p:cNvSpPr>
              <a:spLocks noChangeArrowheads="1"/>
            </p:cNvSpPr>
            <p:nvPr/>
          </p:nvSpPr>
          <p:spPr bwMode="auto">
            <a:xfrm>
              <a:off x="3984" y="2880"/>
              <a:ext cx="528" cy="288"/>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tIns="7200" anchor="ctr" anchorCtr="1"/>
            <a:lstStyle/>
            <a:p>
              <a:pPr algn="ctr"/>
              <a:r>
                <a:rPr lang="zh-CN" altLang="en-US" sz="2400">
                  <a:latin typeface="Times New Roman" pitchFamily="18" charset="0"/>
                </a:rPr>
                <a:t>设备</a:t>
              </a:r>
            </a:p>
          </p:txBody>
        </p:sp>
        <p:sp>
          <p:nvSpPr>
            <p:cNvPr id="23579" name="Rectangle 25"/>
            <p:cNvSpPr>
              <a:spLocks noChangeArrowheads="1"/>
            </p:cNvSpPr>
            <p:nvPr/>
          </p:nvSpPr>
          <p:spPr bwMode="auto">
            <a:xfrm>
              <a:off x="3600" y="3648"/>
              <a:ext cx="672" cy="288"/>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nchorCtr="1"/>
            <a:lstStyle/>
            <a:p>
              <a:pPr algn="ctr"/>
              <a:r>
                <a:rPr lang="zh-CN" altLang="en-US" sz="2400">
                  <a:latin typeface="Times New Roman" pitchFamily="18" charset="0"/>
                </a:rPr>
                <a:t>桥2</a:t>
              </a:r>
            </a:p>
          </p:txBody>
        </p:sp>
        <p:sp>
          <p:nvSpPr>
            <p:cNvPr id="23580" name="Line 26"/>
            <p:cNvSpPr>
              <a:spLocks noChangeShapeType="1"/>
            </p:cNvSpPr>
            <p:nvPr/>
          </p:nvSpPr>
          <p:spPr bwMode="auto">
            <a:xfrm>
              <a:off x="3888" y="3504"/>
              <a:ext cx="0" cy="144"/>
            </a:xfrm>
            <a:prstGeom prst="line">
              <a:avLst/>
            </a:prstGeom>
            <a:noFill/>
            <a:ln w="76200">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3581" name="Freeform 27"/>
            <p:cNvSpPr>
              <a:spLocks/>
            </p:cNvSpPr>
            <p:nvPr/>
          </p:nvSpPr>
          <p:spPr bwMode="auto">
            <a:xfrm>
              <a:off x="3888" y="3936"/>
              <a:ext cx="624" cy="144"/>
            </a:xfrm>
            <a:custGeom>
              <a:avLst/>
              <a:gdLst>
                <a:gd name="T0" fmla="*/ 0 w 1104"/>
                <a:gd name="T1" fmla="*/ 0 h 240"/>
                <a:gd name="T2" fmla="*/ 0 w 1104"/>
                <a:gd name="T3" fmla="*/ 1 h 240"/>
                <a:gd name="T4" fmla="*/ 1 w 1104"/>
                <a:gd name="T5" fmla="*/ 1 h 240"/>
                <a:gd name="T6" fmla="*/ 0 60000 65536"/>
                <a:gd name="T7" fmla="*/ 0 60000 65536"/>
                <a:gd name="T8" fmla="*/ 0 60000 65536"/>
                <a:gd name="T9" fmla="*/ 0 w 1104"/>
                <a:gd name="T10" fmla="*/ 0 h 240"/>
                <a:gd name="T11" fmla="*/ 1104 w 1104"/>
                <a:gd name="T12" fmla="*/ 240 h 240"/>
              </a:gdLst>
              <a:ahLst/>
              <a:cxnLst>
                <a:cxn ang="T6">
                  <a:pos x="T0" y="T1"/>
                </a:cxn>
                <a:cxn ang="T7">
                  <a:pos x="T2" y="T3"/>
                </a:cxn>
                <a:cxn ang="T8">
                  <a:pos x="T4" y="T5"/>
                </a:cxn>
              </a:cxnLst>
              <a:rect l="T9" t="T10" r="T11" b="T12"/>
              <a:pathLst>
                <a:path w="1104" h="240">
                  <a:moveTo>
                    <a:pt x="0" y="0"/>
                  </a:moveTo>
                  <a:lnTo>
                    <a:pt x="0" y="240"/>
                  </a:lnTo>
                  <a:lnTo>
                    <a:pt x="1104" y="240"/>
                  </a:lnTo>
                </a:path>
              </a:pathLst>
            </a:custGeom>
            <a:noFill/>
            <a:ln w="762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3582" name="Text Box 28"/>
            <p:cNvSpPr txBox="1">
              <a:spLocks noChangeArrowheads="1"/>
            </p:cNvSpPr>
            <p:nvPr/>
          </p:nvSpPr>
          <p:spPr bwMode="auto">
            <a:xfrm>
              <a:off x="280" y="1405"/>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400">
                  <a:solidFill>
                    <a:schemeClr val="folHlink"/>
                  </a:solidFill>
                  <a:latin typeface="Times New Roman" pitchFamily="18" charset="0"/>
                </a:rPr>
                <a:t>第一级桥</a:t>
              </a:r>
            </a:p>
          </p:txBody>
        </p:sp>
        <p:sp>
          <p:nvSpPr>
            <p:cNvPr id="23583" name="Text Box 29"/>
            <p:cNvSpPr txBox="1">
              <a:spLocks noChangeArrowheads="1"/>
            </p:cNvSpPr>
            <p:nvPr/>
          </p:nvSpPr>
          <p:spPr bwMode="auto">
            <a:xfrm>
              <a:off x="280" y="2495"/>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400">
                  <a:solidFill>
                    <a:schemeClr val="folHlink"/>
                  </a:solidFill>
                  <a:latin typeface="Times New Roman" pitchFamily="18" charset="0"/>
                </a:rPr>
                <a:t>第二级桥</a:t>
              </a:r>
            </a:p>
          </p:txBody>
        </p:sp>
        <p:sp>
          <p:nvSpPr>
            <p:cNvPr id="23584" name="Text Box 30"/>
            <p:cNvSpPr txBox="1">
              <a:spLocks noChangeArrowheads="1"/>
            </p:cNvSpPr>
            <p:nvPr/>
          </p:nvSpPr>
          <p:spPr bwMode="auto">
            <a:xfrm>
              <a:off x="280" y="3585"/>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400">
                  <a:solidFill>
                    <a:schemeClr val="folHlink"/>
                  </a:solidFill>
                  <a:latin typeface="Times New Roman" pitchFamily="18" charset="0"/>
                </a:rPr>
                <a:t>第三级桥</a:t>
              </a:r>
            </a:p>
          </p:txBody>
        </p:sp>
        <p:sp>
          <p:nvSpPr>
            <p:cNvPr id="23585" name="Text Box 31"/>
            <p:cNvSpPr txBox="1">
              <a:spLocks noChangeArrowheads="1"/>
            </p:cNvSpPr>
            <p:nvPr/>
          </p:nvSpPr>
          <p:spPr bwMode="auto">
            <a:xfrm>
              <a:off x="4560" y="1632"/>
              <a:ext cx="9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en-US" altLang="zh-CN" sz="2400">
                  <a:solidFill>
                    <a:schemeClr val="folHlink"/>
                  </a:solidFill>
                  <a:latin typeface="Times New Roman" pitchFamily="18" charset="0"/>
                </a:rPr>
                <a:t>PCI</a:t>
              </a:r>
              <a:r>
                <a:rPr lang="zh-CN" altLang="en-US" sz="2400">
                  <a:solidFill>
                    <a:schemeClr val="folHlink"/>
                  </a:solidFill>
                  <a:latin typeface="Times New Roman" pitchFamily="18" charset="0"/>
                </a:rPr>
                <a:t>总线4</a:t>
              </a:r>
            </a:p>
          </p:txBody>
        </p:sp>
        <p:sp>
          <p:nvSpPr>
            <p:cNvPr id="23586" name="Text Box 32"/>
            <p:cNvSpPr txBox="1">
              <a:spLocks noChangeArrowheads="1"/>
            </p:cNvSpPr>
            <p:nvPr/>
          </p:nvSpPr>
          <p:spPr bwMode="auto">
            <a:xfrm>
              <a:off x="4560" y="2280"/>
              <a:ext cx="9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en-US" altLang="zh-CN" sz="2400">
                  <a:solidFill>
                    <a:schemeClr val="folHlink"/>
                  </a:solidFill>
                  <a:latin typeface="Times New Roman" pitchFamily="18" charset="0"/>
                </a:rPr>
                <a:t>PCI</a:t>
              </a:r>
              <a:r>
                <a:rPr lang="zh-CN" altLang="en-US" sz="2400">
                  <a:solidFill>
                    <a:schemeClr val="folHlink"/>
                  </a:solidFill>
                  <a:latin typeface="Times New Roman" pitchFamily="18" charset="0"/>
                </a:rPr>
                <a:t>总线5</a:t>
              </a:r>
            </a:p>
          </p:txBody>
        </p:sp>
        <p:sp>
          <p:nvSpPr>
            <p:cNvPr id="23587" name="Text Box 33"/>
            <p:cNvSpPr txBox="1">
              <a:spLocks noChangeArrowheads="1"/>
            </p:cNvSpPr>
            <p:nvPr/>
          </p:nvSpPr>
          <p:spPr bwMode="auto">
            <a:xfrm>
              <a:off x="4560" y="3168"/>
              <a:ext cx="9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en-US" altLang="zh-CN" sz="2400">
                  <a:solidFill>
                    <a:schemeClr val="folHlink"/>
                  </a:solidFill>
                  <a:latin typeface="Times New Roman" pitchFamily="18" charset="0"/>
                </a:rPr>
                <a:t>PCI</a:t>
              </a:r>
              <a:r>
                <a:rPr lang="zh-CN" altLang="en-US" sz="2400">
                  <a:solidFill>
                    <a:schemeClr val="folHlink"/>
                  </a:solidFill>
                  <a:latin typeface="Times New Roman" pitchFamily="18" charset="0"/>
                </a:rPr>
                <a:t>总线3</a:t>
              </a:r>
            </a:p>
          </p:txBody>
        </p:sp>
        <p:sp>
          <p:nvSpPr>
            <p:cNvPr id="23588" name="Text Box 34"/>
            <p:cNvSpPr txBox="1">
              <a:spLocks noChangeArrowheads="1"/>
            </p:cNvSpPr>
            <p:nvPr/>
          </p:nvSpPr>
          <p:spPr bwMode="auto">
            <a:xfrm>
              <a:off x="4560" y="3408"/>
              <a:ext cx="9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en-US" altLang="zh-CN" sz="2400">
                  <a:solidFill>
                    <a:schemeClr val="folHlink"/>
                  </a:solidFill>
                  <a:latin typeface="Times New Roman" pitchFamily="18" charset="0"/>
                </a:rPr>
                <a:t>PCI</a:t>
              </a:r>
              <a:r>
                <a:rPr lang="zh-CN" altLang="en-US" sz="2400">
                  <a:solidFill>
                    <a:schemeClr val="folHlink"/>
                  </a:solidFill>
                  <a:latin typeface="Times New Roman" pitchFamily="18" charset="0"/>
                </a:rPr>
                <a:t>总线1</a:t>
              </a:r>
            </a:p>
          </p:txBody>
        </p:sp>
        <p:sp>
          <p:nvSpPr>
            <p:cNvPr id="23589" name="Freeform 35"/>
            <p:cNvSpPr>
              <a:spLocks/>
            </p:cNvSpPr>
            <p:nvPr/>
          </p:nvSpPr>
          <p:spPr bwMode="auto">
            <a:xfrm>
              <a:off x="2448" y="1632"/>
              <a:ext cx="2064" cy="144"/>
            </a:xfrm>
            <a:custGeom>
              <a:avLst/>
              <a:gdLst>
                <a:gd name="T0" fmla="*/ 0 w 2016"/>
                <a:gd name="T1" fmla="*/ 0 h 144"/>
                <a:gd name="T2" fmla="*/ 0 w 2016"/>
                <a:gd name="T3" fmla="*/ 144 h 144"/>
                <a:gd name="T4" fmla="*/ 3080 w 2016"/>
                <a:gd name="T5" fmla="*/ 144 h 144"/>
                <a:gd name="T6" fmla="*/ 0 60000 65536"/>
                <a:gd name="T7" fmla="*/ 0 60000 65536"/>
                <a:gd name="T8" fmla="*/ 0 60000 65536"/>
                <a:gd name="T9" fmla="*/ 0 w 2016"/>
                <a:gd name="T10" fmla="*/ 0 h 144"/>
                <a:gd name="T11" fmla="*/ 2016 w 2016"/>
                <a:gd name="T12" fmla="*/ 144 h 144"/>
              </a:gdLst>
              <a:ahLst/>
              <a:cxnLst>
                <a:cxn ang="T6">
                  <a:pos x="T0" y="T1"/>
                </a:cxn>
                <a:cxn ang="T7">
                  <a:pos x="T2" y="T3"/>
                </a:cxn>
                <a:cxn ang="T8">
                  <a:pos x="T4" y="T5"/>
                </a:cxn>
              </a:cxnLst>
              <a:rect l="T9" t="T10" r="T11" b="T12"/>
              <a:pathLst>
                <a:path w="2016" h="144">
                  <a:moveTo>
                    <a:pt x="0" y="0"/>
                  </a:moveTo>
                  <a:lnTo>
                    <a:pt x="0" y="144"/>
                  </a:lnTo>
                  <a:lnTo>
                    <a:pt x="2016" y="144"/>
                  </a:lnTo>
                </a:path>
              </a:pathLst>
            </a:custGeom>
            <a:noFill/>
            <a:ln w="762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3590" name="Text Box 36"/>
            <p:cNvSpPr txBox="1">
              <a:spLocks noChangeArrowheads="1"/>
            </p:cNvSpPr>
            <p:nvPr/>
          </p:nvSpPr>
          <p:spPr bwMode="auto">
            <a:xfrm>
              <a:off x="4560" y="2543"/>
              <a:ext cx="9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en-US" altLang="zh-CN" sz="2400">
                  <a:solidFill>
                    <a:schemeClr val="folHlink"/>
                  </a:solidFill>
                  <a:latin typeface="Times New Roman" pitchFamily="18" charset="0"/>
                </a:rPr>
                <a:t>PCI</a:t>
              </a:r>
              <a:r>
                <a:rPr lang="zh-CN" altLang="en-US" sz="2400">
                  <a:solidFill>
                    <a:schemeClr val="folHlink"/>
                  </a:solidFill>
                  <a:latin typeface="Times New Roman" pitchFamily="18" charset="0"/>
                </a:rPr>
                <a:t>总线0</a:t>
              </a:r>
            </a:p>
          </p:txBody>
        </p:sp>
        <p:sp>
          <p:nvSpPr>
            <p:cNvPr id="23591" name="Text Box 37"/>
            <p:cNvSpPr txBox="1">
              <a:spLocks noChangeArrowheads="1"/>
            </p:cNvSpPr>
            <p:nvPr/>
          </p:nvSpPr>
          <p:spPr bwMode="auto">
            <a:xfrm>
              <a:off x="2112" y="643"/>
              <a:ext cx="114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400">
                  <a:solidFill>
                    <a:schemeClr val="folHlink"/>
                  </a:solidFill>
                  <a:latin typeface="Times New Roman" pitchFamily="18" charset="0"/>
                </a:rPr>
                <a:t>存储器总线</a:t>
              </a:r>
              <a:r>
                <a:rPr lang="zh-CN" altLang="en-US" sz="3200">
                  <a:latin typeface="Times New Roman" pitchFamily="18" charset="0"/>
                </a:rPr>
                <a:t> </a:t>
              </a:r>
            </a:p>
          </p:txBody>
        </p:sp>
        <p:sp>
          <p:nvSpPr>
            <p:cNvPr id="23592" name="Line 38"/>
            <p:cNvSpPr>
              <a:spLocks noChangeShapeType="1"/>
            </p:cNvSpPr>
            <p:nvPr/>
          </p:nvSpPr>
          <p:spPr bwMode="auto">
            <a:xfrm>
              <a:off x="1056" y="1008"/>
              <a:ext cx="3456"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93" name="Line 39"/>
            <p:cNvSpPr>
              <a:spLocks noChangeShapeType="1"/>
            </p:cNvSpPr>
            <p:nvPr/>
          </p:nvSpPr>
          <p:spPr bwMode="auto">
            <a:xfrm>
              <a:off x="2928" y="1776"/>
              <a:ext cx="0" cy="240"/>
            </a:xfrm>
            <a:prstGeom prst="line">
              <a:avLst/>
            </a:prstGeom>
            <a:noFill/>
            <a:ln w="76200">
              <a:solidFill>
                <a:schemeClr val="folHlink"/>
              </a:solidFill>
              <a:round/>
              <a:headEnd type="none" w="sm" len="sm"/>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94" name="Freeform 40"/>
            <p:cNvSpPr>
              <a:spLocks/>
            </p:cNvSpPr>
            <p:nvPr/>
          </p:nvSpPr>
          <p:spPr bwMode="auto">
            <a:xfrm>
              <a:off x="3888" y="2304"/>
              <a:ext cx="624" cy="144"/>
            </a:xfrm>
            <a:custGeom>
              <a:avLst/>
              <a:gdLst>
                <a:gd name="T0" fmla="*/ 0 w 672"/>
                <a:gd name="T1" fmla="*/ 0 h 144"/>
                <a:gd name="T2" fmla="*/ 0 w 672"/>
                <a:gd name="T3" fmla="*/ 144 h 144"/>
                <a:gd name="T4" fmla="*/ 176 w 672"/>
                <a:gd name="T5" fmla="*/ 144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0" y="0"/>
                  </a:moveTo>
                  <a:lnTo>
                    <a:pt x="0" y="144"/>
                  </a:lnTo>
                  <a:lnTo>
                    <a:pt x="672" y="144"/>
                  </a:lnTo>
                </a:path>
              </a:pathLst>
            </a:custGeom>
            <a:noFill/>
            <a:ln w="762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3595" name="Freeform 41"/>
            <p:cNvSpPr>
              <a:spLocks/>
            </p:cNvSpPr>
            <p:nvPr/>
          </p:nvSpPr>
          <p:spPr bwMode="auto">
            <a:xfrm>
              <a:off x="1632" y="1632"/>
              <a:ext cx="2880" cy="1008"/>
            </a:xfrm>
            <a:custGeom>
              <a:avLst/>
              <a:gdLst>
                <a:gd name="T0" fmla="*/ 0 w 2976"/>
                <a:gd name="T1" fmla="*/ 0 h 1008"/>
                <a:gd name="T2" fmla="*/ 0 w 2976"/>
                <a:gd name="T3" fmla="*/ 1008 h 1008"/>
                <a:gd name="T4" fmla="*/ 1649 w 2976"/>
                <a:gd name="T5" fmla="*/ 1008 h 1008"/>
                <a:gd name="T6" fmla="*/ 0 60000 65536"/>
                <a:gd name="T7" fmla="*/ 0 60000 65536"/>
                <a:gd name="T8" fmla="*/ 0 60000 65536"/>
                <a:gd name="T9" fmla="*/ 0 w 2976"/>
                <a:gd name="T10" fmla="*/ 0 h 1008"/>
                <a:gd name="T11" fmla="*/ 2976 w 2976"/>
                <a:gd name="T12" fmla="*/ 1008 h 1008"/>
              </a:gdLst>
              <a:ahLst/>
              <a:cxnLst>
                <a:cxn ang="T6">
                  <a:pos x="T0" y="T1"/>
                </a:cxn>
                <a:cxn ang="T7">
                  <a:pos x="T2" y="T3"/>
                </a:cxn>
                <a:cxn ang="T8">
                  <a:pos x="T4" y="T5"/>
                </a:cxn>
              </a:cxnLst>
              <a:rect l="T9" t="T10" r="T11" b="T12"/>
              <a:pathLst>
                <a:path w="2976" h="1008">
                  <a:moveTo>
                    <a:pt x="0" y="0"/>
                  </a:moveTo>
                  <a:lnTo>
                    <a:pt x="0" y="1008"/>
                  </a:lnTo>
                  <a:lnTo>
                    <a:pt x="2976" y="1008"/>
                  </a:lnTo>
                </a:path>
              </a:pathLst>
            </a:custGeom>
            <a:noFill/>
            <a:ln w="762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3596" name="Line 42"/>
            <p:cNvSpPr>
              <a:spLocks noChangeShapeType="1"/>
            </p:cNvSpPr>
            <p:nvPr/>
          </p:nvSpPr>
          <p:spPr bwMode="auto">
            <a:xfrm flipV="1">
              <a:off x="3552" y="2640"/>
              <a:ext cx="0" cy="240"/>
            </a:xfrm>
            <a:prstGeom prst="line">
              <a:avLst/>
            </a:prstGeom>
            <a:noFill/>
            <a:ln w="76200">
              <a:solidFill>
                <a:schemeClr val="folHlink"/>
              </a:solidFill>
              <a:round/>
              <a:headEnd/>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3597" name="Line 43"/>
            <p:cNvSpPr>
              <a:spLocks noChangeShapeType="1"/>
            </p:cNvSpPr>
            <p:nvPr/>
          </p:nvSpPr>
          <p:spPr bwMode="auto">
            <a:xfrm flipV="1">
              <a:off x="1968" y="2640"/>
              <a:ext cx="0" cy="240"/>
            </a:xfrm>
            <a:prstGeom prst="line">
              <a:avLst/>
            </a:prstGeom>
            <a:noFill/>
            <a:ln w="76200">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3598" name="Line 44"/>
            <p:cNvSpPr>
              <a:spLocks noChangeShapeType="1"/>
            </p:cNvSpPr>
            <p:nvPr/>
          </p:nvSpPr>
          <p:spPr bwMode="auto">
            <a:xfrm flipV="1">
              <a:off x="2784" y="2640"/>
              <a:ext cx="0" cy="240"/>
            </a:xfrm>
            <a:prstGeom prst="line">
              <a:avLst/>
            </a:prstGeom>
            <a:noFill/>
            <a:ln w="76200">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3599" name="Line 45"/>
            <p:cNvSpPr>
              <a:spLocks noChangeShapeType="1"/>
            </p:cNvSpPr>
            <p:nvPr/>
          </p:nvSpPr>
          <p:spPr bwMode="auto">
            <a:xfrm flipV="1">
              <a:off x="4272" y="2640"/>
              <a:ext cx="0" cy="240"/>
            </a:xfrm>
            <a:prstGeom prst="line">
              <a:avLst/>
            </a:prstGeom>
            <a:noFill/>
            <a:ln w="76200">
              <a:solidFill>
                <a:schemeClr val="folHlink"/>
              </a:solidFill>
              <a:round/>
              <a:headEnd/>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3600" name="Text Box 46"/>
            <p:cNvSpPr txBox="1">
              <a:spLocks noChangeArrowheads="1"/>
            </p:cNvSpPr>
            <p:nvPr/>
          </p:nvSpPr>
          <p:spPr bwMode="auto">
            <a:xfrm>
              <a:off x="2156" y="3681"/>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400">
                  <a:solidFill>
                    <a:schemeClr val="folHlink"/>
                  </a:solidFill>
                  <a:latin typeface="Times New Roman" pitchFamily="18" charset="0"/>
                </a:rPr>
                <a:t>标准总线</a:t>
              </a:r>
            </a:p>
          </p:txBody>
        </p:sp>
        <p:sp>
          <p:nvSpPr>
            <p:cNvPr id="23601" name="Rectangle 47"/>
            <p:cNvSpPr>
              <a:spLocks noChangeArrowheads="1"/>
            </p:cNvSpPr>
            <p:nvPr/>
          </p:nvSpPr>
          <p:spPr bwMode="auto">
            <a:xfrm>
              <a:off x="192" y="816"/>
              <a:ext cx="864" cy="336"/>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nchorCtr="1"/>
            <a:lstStyle/>
            <a:p>
              <a:pPr algn="ctr"/>
              <a:r>
                <a:rPr lang="en-US" altLang="zh-CN" sz="2400">
                  <a:latin typeface="Times New Roman" pitchFamily="18" charset="0"/>
                </a:rPr>
                <a:t>CPU</a:t>
              </a:r>
            </a:p>
          </p:txBody>
        </p:sp>
      </p:grpSp>
      <p:sp>
        <p:nvSpPr>
          <p:cNvPr id="177200" name="Rectangle 48"/>
          <p:cNvSpPr>
            <a:spLocks noChangeArrowheads="1"/>
          </p:cNvSpPr>
          <p:nvPr/>
        </p:nvSpPr>
        <p:spPr bwMode="auto">
          <a:xfrm>
            <a:off x="7696200" y="152400"/>
            <a:ext cx="1143000" cy="838200"/>
          </a:xfrm>
          <a:prstGeom prst="rect">
            <a:avLst/>
          </a:prstGeom>
          <a:noFill/>
          <a:ln w="9525">
            <a:noFill/>
            <a:miter lim="800000"/>
            <a:headEnd/>
            <a:tailEnd/>
          </a:ln>
          <a:effectLst/>
        </p:spPr>
        <p:txBody>
          <a:bodyPr lIns="92075" tIns="46038" rIns="92075" bIns="46038" anchor="ctr"/>
          <a:lstStyle/>
          <a:p>
            <a:pPr algn="ctr">
              <a:defRPr/>
            </a:pPr>
            <a:r>
              <a:rPr lang="zh-CN" altLang="en-US" sz="4400">
                <a:solidFill>
                  <a:schemeClr val="tx2"/>
                </a:solidFill>
                <a:effectLst>
                  <a:outerShdw blurRad="38100" dist="38100" dir="2700000" algn="tl">
                    <a:srgbClr val="000000"/>
                  </a:outerShdw>
                </a:effectLst>
                <a:latin typeface="Arial" charset="0"/>
              </a:rPr>
              <a:t>3.4</a:t>
            </a:r>
          </a:p>
        </p:txBody>
      </p:sp>
      <p:sp>
        <p:nvSpPr>
          <p:cNvPr id="23557" name="AutoShape 51">
            <a:hlinkClick r:id="rId2" action="ppaction://hlinksldjump"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11063189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152400"/>
            <a:ext cx="7772400" cy="838200"/>
          </a:xfrm>
        </p:spPr>
        <p:txBody>
          <a:bodyPr/>
          <a:lstStyle/>
          <a:p>
            <a:r>
              <a:rPr lang="zh-CN" altLang="en-US" b="1" smtClean="0"/>
              <a:t>3.5  总线控制</a:t>
            </a:r>
          </a:p>
        </p:txBody>
      </p:sp>
      <p:sp>
        <p:nvSpPr>
          <p:cNvPr id="178179" name="Text Box 3"/>
          <p:cNvSpPr txBox="1">
            <a:spLocks noChangeArrowheads="1"/>
          </p:cNvSpPr>
          <p:nvPr/>
        </p:nvSpPr>
        <p:spPr bwMode="auto">
          <a:xfrm>
            <a:off x="381000" y="990600"/>
            <a:ext cx="3841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600">
                <a:latin typeface="Times New Roman" pitchFamily="18" charset="0"/>
              </a:rPr>
              <a:t>一、总线判优控制</a:t>
            </a:r>
          </a:p>
        </p:txBody>
      </p:sp>
      <p:sp>
        <p:nvSpPr>
          <p:cNvPr id="178180" name="Text Box 4"/>
          <p:cNvSpPr txBox="1">
            <a:spLocks noChangeArrowheads="1"/>
          </p:cNvSpPr>
          <p:nvPr/>
        </p:nvSpPr>
        <p:spPr bwMode="auto">
          <a:xfrm>
            <a:off x="890588" y="5135563"/>
            <a:ext cx="36734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buFontTx/>
              <a:buChar char="•"/>
            </a:pPr>
            <a:r>
              <a:rPr lang="zh-CN" altLang="en-US" sz="2800">
                <a:latin typeface="Times New Roman" pitchFamily="18" charset="0"/>
              </a:rPr>
              <a:t> 总线判优控制</a:t>
            </a:r>
          </a:p>
        </p:txBody>
      </p:sp>
      <p:sp>
        <p:nvSpPr>
          <p:cNvPr id="178181" name="Text Box 5"/>
          <p:cNvSpPr txBox="1">
            <a:spLocks noChangeArrowheads="1"/>
          </p:cNvSpPr>
          <p:nvPr/>
        </p:nvSpPr>
        <p:spPr bwMode="auto">
          <a:xfrm>
            <a:off x="3935413" y="5715000"/>
            <a:ext cx="1103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400">
                <a:latin typeface="Times New Roman" pitchFamily="18" charset="0"/>
              </a:rPr>
              <a:t>分布式</a:t>
            </a:r>
          </a:p>
        </p:txBody>
      </p:sp>
      <p:sp>
        <p:nvSpPr>
          <p:cNvPr id="178182" name="Text Box 6"/>
          <p:cNvSpPr txBox="1">
            <a:spLocks noChangeArrowheads="1"/>
          </p:cNvSpPr>
          <p:nvPr/>
        </p:nvSpPr>
        <p:spPr bwMode="auto">
          <a:xfrm>
            <a:off x="3935413" y="4572000"/>
            <a:ext cx="1103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400">
                <a:latin typeface="Times New Roman" pitchFamily="18" charset="0"/>
              </a:rPr>
              <a:t>集中式</a:t>
            </a:r>
          </a:p>
        </p:txBody>
      </p:sp>
      <p:sp>
        <p:nvSpPr>
          <p:cNvPr id="178183" name="AutoShape 7"/>
          <p:cNvSpPr>
            <a:spLocks/>
          </p:cNvSpPr>
          <p:nvPr/>
        </p:nvSpPr>
        <p:spPr bwMode="auto">
          <a:xfrm>
            <a:off x="3733800" y="4772025"/>
            <a:ext cx="228600" cy="1143000"/>
          </a:xfrm>
          <a:prstGeom prst="leftBrace">
            <a:avLst>
              <a:gd name="adj1" fmla="val 41667"/>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2" name="Group 8"/>
          <p:cNvGrpSpPr>
            <a:grpSpLocks/>
          </p:cNvGrpSpPr>
          <p:nvPr/>
        </p:nvGrpSpPr>
        <p:grpSpPr bwMode="auto">
          <a:xfrm>
            <a:off x="890588" y="2579688"/>
            <a:ext cx="7312025" cy="519112"/>
            <a:chOff x="384" y="1577"/>
            <a:chExt cx="4606" cy="327"/>
          </a:xfrm>
        </p:grpSpPr>
        <p:sp>
          <p:nvSpPr>
            <p:cNvPr id="24594" name="Text Box 9"/>
            <p:cNvSpPr txBox="1">
              <a:spLocks noChangeArrowheads="1"/>
            </p:cNvSpPr>
            <p:nvPr/>
          </p:nvSpPr>
          <p:spPr bwMode="auto">
            <a:xfrm>
              <a:off x="384" y="1577"/>
              <a:ext cx="21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buFontTx/>
                <a:buChar char="•"/>
              </a:pPr>
              <a:r>
                <a:rPr lang="zh-CN" altLang="en-US" sz="2800">
                  <a:latin typeface="Times New Roman" pitchFamily="18" charset="0"/>
                </a:rPr>
                <a:t> 主设备(模块)</a:t>
              </a:r>
              <a:endParaRPr lang="en-US" altLang="zh-CN" sz="2800">
                <a:latin typeface="Times New Roman" pitchFamily="18" charset="0"/>
              </a:endParaRPr>
            </a:p>
          </p:txBody>
        </p:sp>
        <p:sp>
          <p:nvSpPr>
            <p:cNvPr id="24595" name="Text Box 10"/>
            <p:cNvSpPr txBox="1">
              <a:spLocks noChangeArrowheads="1"/>
            </p:cNvSpPr>
            <p:nvPr/>
          </p:nvSpPr>
          <p:spPr bwMode="auto">
            <a:xfrm>
              <a:off x="2158" y="1577"/>
              <a:ext cx="28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800">
                  <a:latin typeface="Times New Roman" pitchFamily="18" charset="0"/>
                </a:rPr>
                <a:t>对总线有 </a:t>
              </a:r>
              <a:r>
                <a:rPr lang="zh-CN" altLang="en-US" sz="2800">
                  <a:solidFill>
                    <a:schemeClr val="folHlink"/>
                  </a:solidFill>
                  <a:latin typeface="Times New Roman" pitchFamily="18" charset="0"/>
                </a:rPr>
                <a:t>控制权</a:t>
              </a:r>
            </a:p>
          </p:txBody>
        </p:sp>
      </p:grpSp>
      <p:grpSp>
        <p:nvGrpSpPr>
          <p:cNvPr id="3" name="Group 11"/>
          <p:cNvGrpSpPr>
            <a:grpSpLocks/>
          </p:cNvGrpSpPr>
          <p:nvPr/>
        </p:nvGrpSpPr>
        <p:grpSpPr bwMode="auto">
          <a:xfrm>
            <a:off x="890588" y="3351213"/>
            <a:ext cx="7712075" cy="546100"/>
            <a:chOff x="384" y="2063"/>
            <a:chExt cx="4858" cy="344"/>
          </a:xfrm>
        </p:grpSpPr>
        <p:sp>
          <p:nvSpPr>
            <p:cNvPr id="24592" name="Text Box 12"/>
            <p:cNvSpPr txBox="1">
              <a:spLocks noChangeArrowheads="1"/>
            </p:cNvSpPr>
            <p:nvPr/>
          </p:nvSpPr>
          <p:spPr bwMode="auto">
            <a:xfrm>
              <a:off x="384" y="2063"/>
              <a:ext cx="15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buFontTx/>
                <a:buChar char="•"/>
              </a:pPr>
              <a:r>
                <a:rPr lang="zh-CN" altLang="en-US" sz="2800">
                  <a:latin typeface="Times New Roman" pitchFamily="18" charset="0"/>
                </a:rPr>
                <a:t> 从设备(模块)</a:t>
              </a:r>
            </a:p>
          </p:txBody>
        </p:sp>
        <p:sp>
          <p:nvSpPr>
            <p:cNvPr id="24593" name="Text Box 13"/>
            <p:cNvSpPr txBox="1">
              <a:spLocks noChangeArrowheads="1"/>
            </p:cNvSpPr>
            <p:nvPr/>
          </p:nvSpPr>
          <p:spPr bwMode="auto">
            <a:xfrm>
              <a:off x="2158" y="2080"/>
              <a:ext cx="30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800">
                  <a:solidFill>
                    <a:schemeClr val="folHlink"/>
                  </a:solidFill>
                  <a:latin typeface="Times New Roman" pitchFamily="18" charset="0"/>
                </a:rPr>
                <a:t>响应 </a:t>
              </a:r>
              <a:r>
                <a:rPr lang="zh-CN" altLang="en-US" sz="2800">
                  <a:latin typeface="Times New Roman" pitchFamily="18" charset="0"/>
                </a:rPr>
                <a:t>从主设备发来的总线命令</a:t>
              </a:r>
            </a:p>
          </p:txBody>
        </p:sp>
      </p:grpSp>
      <p:sp>
        <p:nvSpPr>
          <p:cNvPr id="178190" name="Text Box 14"/>
          <p:cNvSpPr txBox="1">
            <a:spLocks noChangeArrowheads="1"/>
          </p:cNvSpPr>
          <p:nvPr/>
        </p:nvSpPr>
        <p:spPr bwMode="auto">
          <a:xfrm>
            <a:off x="890588" y="1752600"/>
            <a:ext cx="457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spcBef>
                <a:spcPct val="50000"/>
              </a:spcBef>
            </a:pPr>
            <a:r>
              <a:rPr lang="zh-CN" altLang="en-US" sz="3200">
                <a:latin typeface="Times New Roman" pitchFamily="18" charset="0"/>
              </a:rPr>
              <a:t>1.  </a:t>
            </a:r>
            <a:r>
              <a:rPr lang="zh-CN" altLang="en-US" sz="3200"/>
              <a:t>基本概念</a:t>
            </a:r>
            <a:endParaRPr lang="zh-CN" altLang="en-US" sz="3200">
              <a:latin typeface="Times New Roman" pitchFamily="18" charset="0"/>
            </a:endParaRPr>
          </a:p>
        </p:txBody>
      </p:sp>
      <p:sp>
        <p:nvSpPr>
          <p:cNvPr id="178191" name="Text Box 15"/>
          <p:cNvSpPr txBox="1">
            <a:spLocks noChangeArrowheads="1"/>
          </p:cNvSpPr>
          <p:nvPr/>
        </p:nvSpPr>
        <p:spPr bwMode="auto">
          <a:xfrm>
            <a:off x="5611813" y="4038600"/>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400">
                <a:latin typeface="Times New Roman" pitchFamily="18" charset="0"/>
              </a:rPr>
              <a:t>链式查询</a:t>
            </a:r>
          </a:p>
        </p:txBody>
      </p:sp>
      <p:sp>
        <p:nvSpPr>
          <p:cNvPr id="178192" name="Text Box 16"/>
          <p:cNvSpPr txBox="1">
            <a:spLocks noChangeArrowheads="1"/>
          </p:cNvSpPr>
          <p:nvPr/>
        </p:nvSpPr>
        <p:spPr bwMode="auto">
          <a:xfrm>
            <a:off x="5611813" y="4632325"/>
            <a:ext cx="2328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400">
                <a:latin typeface="Times New Roman" pitchFamily="18" charset="0"/>
              </a:rPr>
              <a:t>计数器定时查询</a:t>
            </a:r>
          </a:p>
        </p:txBody>
      </p:sp>
      <p:sp>
        <p:nvSpPr>
          <p:cNvPr id="178193" name="Text Box 17"/>
          <p:cNvSpPr txBox="1">
            <a:spLocks noChangeArrowheads="1"/>
          </p:cNvSpPr>
          <p:nvPr/>
        </p:nvSpPr>
        <p:spPr bwMode="auto">
          <a:xfrm>
            <a:off x="5611813" y="5227638"/>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400">
                <a:latin typeface="Times New Roman" pitchFamily="18" charset="0"/>
              </a:rPr>
              <a:t>独立请求方式</a:t>
            </a:r>
          </a:p>
        </p:txBody>
      </p:sp>
      <p:sp>
        <p:nvSpPr>
          <p:cNvPr id="178194" name="AutoShape 18"/>
          <p:cNvSpPr>
            <a:spLocks/>
          </p:cNvSpPr>
          <p:nvPr/>
        </p:nvSpPr>
        <p:spPr bwMode="auto">
          <a:xfrm>
            <a:off x="5383213" y="4208463"/>
            <a:ext cx="228600" cy="1295400"/>
          </a:xfrm>
          <a:prstGeom prst="leftBrace">
            <a:avLst>
              <a:gd name="adj1" fmla="val 47222"/>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591" name="AutoShape 20">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3864858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8179"/>
                                        </p:tgtEl>
                                        <p:attrNameLst>
                                          <p:attrName>style.visibility</p:attrName>
                                        </p:attrNameLst>
                                      </p:cBhvr>
                                      <p:to>
                                        <p:strVal val="visible"/>
                                      </p:to>
                                    </p:set>
                                    <p:animEffect transition="in" filter="blinds(horizontal)">
                                      <p:cBhvr>
                                        <p:cTn id="7" dur="500"/>
                                        <p:tgtEl>
                                          <p:spTgt spid="1781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8190"/>
                                        </p:tgtEl>
                                        <p:attrNameLst>
                                          <p:attrName>style.visibility</p:attrName>
                                        </p:attrNameLst>
                                      </p:cBhvr>
                                      <p:to>
                                        <p:strVal val="visible"/>
                                      </p:to>
                                    </p:set>
                                    <p:animEffect transition="in" filter="blinds(horizontal)">
                                      <p:cBhvr>
                                        <p:cTn id="12" dur="500"/>
                                        <p:tgtEl>
                                          <p:spTgt spid="1781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8180"/>
                                        </p:tgtEl>
                                        <p:attrNameLst>
                                          <p:attrName>style.visibility</p:attrName>
                                        </p:attrNameLst>
                                      </p:cBhvr>
                                      <p:to>
                                        <p:strVal val="visible"/>
                                      </p:to>
                                    </p:set>
                                    <p:animEffect transition="in" filter="blinds(horizontal)">
                                      <p:cBhvr>
                                        <p:cTn id="27" dur="500"/>
                                        <p:tgtEl>
                                          <p:spTgt spid="178180"/>
                                        </p:tgtEl>
                                      </p:cBhvr>
                                    </p:animEffect>
                                  </p:childTnLst>
                                </p:cTn>
                              </p:par>
                            </p:childTnLst>
                          </p:cTn>
                        </p:par>
                        <p:par>
                          <p:cTn id="28" fill="hold" nodeType="afterGroup">
                            <p:stCondLst>
                              <p:cond delay="500"/>
                            </p:stCondLst>
                            <p:childTnLst>
                              <p:par>
                                <p:cTn id="29" presetID="16" presetClass="entr" presetSubtype="42" fill="hold" grpId="0" nodeType="afterEffect">
                                  <p:stCondLst>
                                    <p:cond delay="0"/>
                                  </p:stCondLst>
                                  <p:childTnLst>
                                    <p:set>
                                      <p:cBhvr>
                                        <p:cTn id="30" dur="1" fill="hold">
                                          <p:stCondLst>
                                            <p:cond delay="0"/>
                                          </p:stCondLst>
                                        </p:cTn>
                                        <p:tgtEl>
                                          <p:spTgt spid="178183"/>
                                        </p:tgtEl>
                                        <p:attrNameLst>
                                          <p:attrName>style.visibility</p:attrName>
                                        </p:attrNameLst>
                                      </p:cBhvr>
                                      <p:to>
                                        <p:strVal val="visible"/>
                                      </p:to>
                                    </p:set>
                                    <p:animEffect transition="in" filter="barn(outHorizontal)">
                                      <p:cBhvr>
                                        <p:cTn id="31" dur="500"/>
                                        <p:tgtEl>
                                          <p:spTgt spid="17818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78182"/>
                                        </p:tgtEl>
                                        <p:attrNameLst>
                                          <p:attrName>style.visibility</p:attrName>
                                        </p:attrNameLst>
                                      </p:cBhvr>
                                      <p:to>
                                        <p:strVal val="visible"/>
                                      </p:to>
                                    </p:set>
                                    <p:animEffect transition="in" filter="blinds(horizontal)">
                                      <p:cBhvr>
                                        <p:cTn id="36" dur="500"/>
                                        <p:tgtEl>
                                          <p:spTgt spid="17818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78181"/>
                                        </p:tgtEl>
                                        <p:attrNameLst>
                                          <p:attrName>style.visibility</p:attrName>
                                        </p:attrNameLst>
                                      </p:cBhvr>
                                      <p:to>
                                        <p:strVal val="visible"/>
                                      </p:to>
                                    </p:set>
                                    <p:animEffect transition="in" filter="blinds(horizontal)">
                                      <p:cBhvr>
                                        <p:cTn id="41" dur="500"/>
                                        <p:tgtEl>
                                          <p:spTgt spid="17818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6" presetClass="entr" presetSubtype="42" fill="hold" grpId="0" nodeType="clickEffect">
                                  <p:stCondLst>
                                    <p:cond delay="0"/>
                                  </p:stCondLst>
                                  <p:childTnLst>
                                    <p:set>
                                      <p:cBhvr>
                                        <p:cTn id="45" dur="1" fill="hold">
                                          <p:stCondLst>
                                            <p:cond delay="0"/>
                                          </p:stCondLst>
                                        </p:cTn>
                                        <p:tgtEl>
                                          <p:spTgt spid="178194"/>
                                        </p:tgtEl>
                                        <p:attrNameLst>
                                          <p:attrName>style.visibility</p:attrName>
                                        </p:attrNameLst>
                                      </p:cBhvr>
                                      <p:to>
                                        <p:strVal val="visible"/>
                                      </p:to>
                                    </p:set>
                                    <p:animEffect transition="in" filter="barn(outHorizontal)">
                                      <p:cBhvr>
                                        <p:cTn id="46" dur="500"/>
                                        <p:tgtEl>
                                          <p:spTgt spid="17819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78191"/>
                                        </p:tgtEl>
                                        <p:attrNameLst>
                                          <p:attrName>style.visibility</p:attrName>
                                        </p:attrNameLst>
                                      </p:cBhvr>
                                      <p:to>
                                        <p:strVal val="visible"/>
                                      </p:to>
                                    </p:set>
                                    <p:animEffect transition="in" filter="blinds(horizontal)">
                                      <p:cBhvr>
                                        <p:cTn id="51" dur="500"/>
                                        <p:tgtEl>
                                          <p:spTgt spid="17819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78192"/>
                                        </p:tgtEl>
                                        <p:attrNameLst>
                                          <p:attrName>style.visibility</p:attrName>
                                        </p:attrNameLst>
                                      </p:cBhvr>
                                      <p:to>
                                        <p:strVal val="visible"/>
                                      </p:to>
                                    </p:set>
                                    <p:animEffect transition="in" filter="blinds(horizontal)">
                                      <p:cBhvr>
                                        <p:cTn id="56" dur="500"/>
                                        <p:tgtEl>
                                          <p:spTgt spid="17819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178193"/>
                                        </p:tgtEl>
                                        <p:attrNameLst>
                                          <p:attrName>style.visibility</p:attrName>
                                        </p:attrNameLst>
                                      </p:cBhvr>
                                      <p:to>
                                        <p:strVal val="visible"/>
                                      </p:to>
                                    </p:set>
                                    <p:animEffect transition="in" filter="blinds(horizontal)">
                                      <p:cBhvr>
                                        <p:cTn id="61" dur="500"/>
                                        <p:tgtEl>
                                          <p:spTgt spid="178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autoUpdateAnimBg="0"/>
      <p:bldP spid="178180" grpId="0" autoUpdateAnimBg="0"/>
      <p:bldP spid="178181" grpId="0" autoUpdateAnimBg="0"/>
      <p:bldP spid="178182" grpId="0" autoUpdateAnimBg="0"/>
      <p:bldP spid="178183" grpId="0" animBg="1"/>
      <p:bldP spid="178190" grpId="0" autoUpdateAnimBg="0"/>
      <p:bldP spid="178191" grpId="0" autoUpdateAnimBg="0"/>
      <p:bldP spid="178192" grpId="0" autoUpdateAnimBg="0"/>
      <p:bldP spid="178193" grpId="0" autoUpdateAnimBg="0"/>
      <p:bldP spid="17819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593725" y="501650"/>
            <a:ext cx="44100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600">
                <a:latin typeface="Times New Roman" pitchFamily="18" charset="0"/>
              </a:rPr>
              <a:t>2. 链式查询方式</a:t>
            </a:r>
          </a:p>
        </p:txBody>
      </p:sp>
      <p:grpSp>
        <p:nvGrpSpPr>
          <p:cNvPr id="2" name="Group 62"/>
          <p:cNvGrpSpPr>
            <a:grpSpLocks/>
          </p:cNvGrpSpPr>
          <p:nvPr/>
        </p:nvGrpSpPr>
        <p:grpSpPr bwMode="auto">
          <a:xfrm>
            <a:off x="457200" y="639763"/>
            <a:ext cx="8686800" cy="5608637"/>
            <a:chOff x="288" y="403"/>
            <a:chExt cx="5472" cy="3533"/>
          </a:xfrm>
        </p:grpSpPr>
        <p:sp>
          <p:nvSpPr>
            <p:cNvPr id="25619" name="Rectangle 4"/>
            <p:cNvSpPr>
              <a:spLocks noChangeArrowheads="1"/>
            </p:cNvSpPr>
            <p:nvPr/>
          </p:nvSpPr>
          <p:spPr bwMode="auto">
            <a:xfrm>
              <a:off x="288" y="1152"/>
              <a:ext cx="624" cy="2784"/>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3200">
                  <a:latin typeface="Times New Roman" pitchFamily="18" charset="0"/>
                </a:rPr>
                <a:t>总</a:t>
              </a:r>
            </a:p>
            <a:p>
              <a:pPr algn="ctr"/>
              <a:r>
                <a:rPr lang="zh-CN" altLang="en-US" sz="3200">
                  <a:latin typeface="Times New Roman" pitchFamily="18" charset="0"/>
                </a:rPr>
                <a:t>线</a:t>
              </a:r>
            </a:p>
            <a:p>
              <a:pPr algn="ctr"/>
              <a:r>
                <a:rPr lang="zh-CN" altLang="en-US" sz="3200">
                  <a:latin typeface="Times New Roman" pitchFamily="18" charset="0"/>
                </a:rPr>
                <a:t>控</a:t>
              </a:r>
            </a:p>
            <a:p>
              <a:pPr algn="ctr"/>
              <a:r>
                <a:rPr lang="zh-CN" altLang="en-US" sz="3200">
                  <a:latin typeface="Times New Roman" pitchFamily="18" charset="0"/>
                </a:rPr>
                <a:t>制</a:t>
              </a:r>
            </a:p>
            <a:p>
              <a:pPr algn="ctr"/>
              <a:r>
                <a:rPr lang="zh-CN" altLang="en-US" sz="3200">
                  <a:latin typeface="Times New Roman" pitchFamily="18" charset="0"/>
                </a:rPr>
                <a:t>部</a:t>
              </a:r>
            </a:p>
            <a:p>
              <a:pPr algn="ctr"/>
              <a:r>
                <a:rPr lang="zh-CN" altLang="en-US" sz="3200">
                  <a:latin typeface="Times New Roman" pitchFamily="18" charset="0"/>
                </a:rPr>
                <a:t>件</a:t>
              </a:r>
            </a:p>
          </p:txBody>
        </p:sp>
        <p:sp>
          <p:nvSpPr>
            <p:cNvPr id="25620" name="Line 5"/>
            <p:cNvSpPr>
              <a:spLocks noChangeShapeType="1"/>
            </p:cNvSpPr>
            <p:nvPr/>
          </p:nvSpPr>
          <p:spPr bwMode="auto">
            <a:xfrm>
              <a:off x="912" y="1440"/>
              <a:ext cx="4032"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21" name="Line 6"/>
            <p:cNvSpPr>
              <a:spLocks noChangeShapeType="1"/>
            </p:cNvSpPr>
            <p:nvPr/>
          </p:nvSpPr>
          <p:spPr bwMode="auto">
            <a:xfrm>
              <a:off x="912" y="1776"/>
              <a:ext cx="4032"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22" name="Line 7"/>
            <p:cNvSpPr>
              <a:spLocks noChangeShapeType="1"/>
            </p:cNvSpPr>
            <p:nvPr/>
          </p:nvSpPr>
          <p:spPr bwMode="auto">
            <a:xfrm>
              <a:off x="912" y="2112"/>
              <a:ext cx="4032" cy="0"/>
            </a:xfrm>
            <a:prstGeom prst="line">
              <a:avLst/>
            </a:prstGeom>
            <a:noFill/>
            <a:ln w="38100">
              <a:solidFill>
                <a:schemeClr val="tx1"/>
              </a:solidFill>
              <a:round/>
              <a:headEnd type="stealth" w="lg" len="lg"/>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23" name="Line 8"/>
            <p:cNvSpPr>
              <a:spLocks noChangeShapeType="1"/>
            </p:cNvSpPr>
            <p:nvPr/>
          </p:nvSpPr>
          <p:spPr bwMode="auto">
            <a:xfrm>
              <a:off x="912" y="2448"/>
              <a:ext cx="4032" cy="0"/>
            </a:xfrm>
            <a:prstGeom prst="line">
              <a:avLst/>
            </a:prstGeom>
            <a:noFill/>
            <a:ln w="38100">
              <a:solidFill>
                <a:schemeClr val="tx1"/>
              </a:solidFill>
              <a:round/>
              <a:headEnd type="stealth" w="lg" len="lg"/>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24" name="Rectangle 9"/>
            <p:cNvSpPr>
              <a:spLocks noChangeArrowheads="1"/>
            </p:cNvSpPr>
            <p:nvPr/>
          </p:nvSpPr>
          <p:spPr bwMode="auto">
            <a:xfrm>
              <a:off x="1440" y="2832"/>
              <a:ext cx="1056" cy="528"/>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itchFamily="18" charset="0"/>
                </a:rPr>
                <a:t>I/O</a:t>
              </a:r>
              <a:r>
                <a:rPr lang="zh-CN" altLang="en-US" sz="2400">
                  <a:latin typeface="Times New Roman" pitchFamily="18" charset="0"/>
                </a:rPr>
                <a:t>接口0</a:t>
              </a:r>
            </a:p>
          </p:txBody>
        </p:sp>
        <p:sp>
          <p:nvSpPr>
            <p:cNvPr id="25625" name="Text Box 10"/>
            <p:cNvSpPr txBox="1">
              <a:spLocks noChangeArrowheads="1"/>
            </p:cNvSpPr>
            <p:nvPr/>
          </p:nvSpPr>
          <p:spPr bwMode="auto">
            <a:xfrm>
              <a:off x="3708" y="288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200">
                  <a:solidFill>
                    <a:schemeClr val="folHlink"/>
                  </a:solidFill>
                  <a:latin typeface="Times New Roman" pitchFamily="18" charset="0"/>
                </a:rPr>
                <a:t>…</a:t>
              </a:r>
            </a:p>
          </p:txBody>
        </p:sp>
        <p:sp>
          <p:nvSpPr>
            <p:cNvPr id="25626" name="Line 11"/>
            <p:cNvSpPr>
              <a:spLocks noChangeShapeType="1"/>
            </p:cNvSpPr>
            <p:nvPr/>
          </p:nvSpPr>
          <p:spPr bwMode="auto">
            <a:xfrm flipV="1">
              <a:off x="1584" y="2448"/>
              <a:ext cx="0" cy="384"/>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5627" name="Line 12"/>
            <p:cNvSpPr>
              <a:spLocks noChangeShapeType="1"/>
            </p:cNvSpPr>
            <p:nvPr/>
          </p:nvSpPr>
          <p:spPr bwMode="auto">
            <a:xfrm flipV="1">
              <a:off x="1824" y="2112"/>
              <a:ext cx="0" cy="72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5628" name="Line 13"/>
            <p:cNvSpPr>
              <a:spLocks noChangeShapeType="1"/>
            </p:cNvSpPr>
            <p:nvPr/>
          </p:nvSpPr>
          <p:spPr bwMode="auto">
            <a:xfrm>
              <a:off x="2064" y="1776"/>
              <a:ext cx="0" cy="1056"/>
            </a:xfrm>
            <a:prstGeom prst="line">
              <a:avLst/>
            </a:prstGeom>
            <a:noFill/>
            <a:ln w="38100">
              <a:solidFill>
                <a:schemeClr val="tx1"/>
              </a:solidFill>
              <a:round/>
              <a:headEnd type="oval" w="med" len="me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5629" name="Line 14"/>
            <p:cNvSpPr>
              <a:spLocks noChangeShapeType="1"/>
            </p:cNvSpPr>
            <p:nvPr/>
          </p:nvSpPr>
          <p:spPr bwMode="auto">
            <a:xfrm>
              <a:off x="2304" y="1440"/>
              <a:ext cx="0" cy="1392"/>
            </a:xfrm>
            <a:prstGeom prst="line">
              <a:avLst/>
            </a:prstGeom>
            <a:noFill/>
            <a:ln w="38100">
              <a:solidFill>
                <a:schemeClr val="tx1"/>
              </a:solidFill>
              <a:round/>
              <a:headEnd type="oval" w="med" len="me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5630" name="Line 15"/>
            <p:cNvSpPr>
              <a:spLocks noChangeShapeType="1"/>
            </p:cNvSpPr>
            <p:nvPr/>
          </p:nvSpPr>
          <p:spPr bwMode="auto">
            <a:xfrm flipV="1">
              <a:off x="2736" y="2448"/>
              <a:ext cx="0" cy="384"/>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5631" name="Line 16"/>
            <p:cNvSpPr>
              <a:spLocks noChangeShapeType="1"/>
            </p:cNvSpPr>
            <p:nvPr/>
          </p:nvSpPr>
          <p:spPr bwMode="auto">
            <a:xfrm flipV="1">
              <a:off x="2976" y="2112"/>
              <a:ext cx="0" cy="72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5632" name="Line 17"/>
            <p:cNvSpPr>
              <a:spLocks noChangeShapeType="1"/>
            </p:cNvSpPr>
            <p:nvPr/>
          </p:nvSpPr>
          <p:spPr bwMode="auto">
            <a:xfrm>
              <a:off x="3216" y="1776"/>
              <a:ext cx="0" cy="1056"/>
            </a:xfrm>
            <a:prstGeom prst="line">
              <a:avLst/>
            </a:prstGeom>
            <a:noFill/>
            <a:ln w="38100">
              <a:solidFill>
                <a:schemeClr val="tx1"/>
              </a:solidFill>
              <a:round/>
              <a:headEnd type="oval" w="med" len="me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5633" name="Line 18"/>
            <p:cNvSpPr>
              <a:spLocks noChangeShapeType="1"/>
            </p:cNvSpPr>
            <p:nvPr/>
          </p:nvSpPr>
          <p:spPr bwMode="auto">
            <a:xfrm>
              <a:off x="3456" y="1440"/>
              <a:ext cx="0" cy="1392"/>
            </a:xfrm>
            <a:prstGeom prst="line">
              <a:avLst/>
            </a:prstGeom>
            <a:noFill/>
            <a:ln w="38100">
              <a:solidFill>
                <a:schemeClr val="tx1"/>
              </a:solidFill>
              <a:round/>
              <a:headEnd type="oval" w="med" len="me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5634" name="Line 19"/>
            <p:cNvSpPr>
              <a:spLocks noChangeShapeType="1"/>
            </p:cNvSpPr>
            <p:nvPr/>
          </p:nvSpPr>
          <p:spPr bwMode="auto">
            <a:xfrm flipV="1">
              <a:off x="4128" y="2448"/>
              <a:ext cx="0" cy="384"/>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5635" name="Line 20"/>
            <p:cNvSpPr>
              <a:spLocks noChangeShapeType="1"/>
            </p:cNvSpPr>
            <p:nvPr/>
          </p:nvSpPr>
          <p:spPr bwMode="auto">
            <a:xfrm flipV="1">
              <a:off x="4368" y="2112"/>
              <a:ext cx="0" cy="72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5636" name="Line 21"/>
            <p:cNvSpPr>
              <a:spLocks noChangeShapeType="1"/>
            </p:cNvSpPr>
            <p:nvPr/>
          </p:nvSpPr>
          <p:spPr bwMode="auto">
            <a:xfrm>
              <a:off x="4608" y="1776"/>
              <a:ext cx="0" cy="1056"/>
            </a:xfrm>
            <a:prstGeom prst="line">
              <a:avLst/>
            </a:prstGeom>
            <a:noFill/>
            <a:ln w="38100">
              <a:solidFill>
                <a:schemeClr val="tx1"/>
              </a:solidFill>
              <a:round/>
              <a:headEnd type="oval" w="med" len="me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5637" name="Line 22"/>
            <p:cNvSpPr>
              <a:spLocks noChangeShapeType="1"/>
            </p:cNvSpPr>
            <p:nvPr/>
          </p:nvSpPr>
          <p:spPr bwMode="auto">
            <a:xfrm>
              <a:off x="4848" y="1440"/>
              <a:ext cx="0" cy="1392"/>
            </a:xfrm>
            <a:prstGeom prst="line">
              <a:avLst/>
            </a:prstGeom>
            <a:noFill/>
            <a:ln w="38100">
              <a:solidFill>
                <a:schemeClr val="tx1"/>
              </a:solidFill>
              <a:round/>
              <a:headEnd type="oval" w="med" len="me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5638" name="Text Box 23"/>
            <p:cNvSpPr txBox="1">
              <a:spLocks noChangeArrowheads="1"/>
            </p:cNvSpPr>
            <p:nvPr/>
          </p:nvSpPr>
          <p:spPr bwMode="auto">
            <a:xfrm>
              <a:off x="1110" y="1817"/>
              <a:ext cx="3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en-US" altLang="zh-CN" sz="2400">
                  <a:latin typeface="Times New Roman" pitchFamily="18" charset="0"/>
                </a:rPr>
                <a:t>BS</a:t>
              </a:r>
            </a:p>
          </p:txBody>
        </p:sp>
        <p:sp>
          <p:nvSpPr>
            <p:cNvPr id="25639" name="Text Box 24"/>
            <p:cNvSpPr txBox="1">
              <a:spLocks noChangeArrowheads="1"/>
            </p:cNvSpPr>
            <p:nvPr/>
          </p:nvSpPr>
          <p:spPr bwMode="auto">
            <a:xfrm>
              <a:off x="1110" y="2153"/>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en-US" altLang="zh-CN" sz="2400">
                  <a:latin typeface="Times New Roman" pitchFamily="18" charset="0"/>
                </a:rPr>
                <a:t>BR</a:t>
              </a:r>
            </a:p>
          </p:txBody>
        </p:sp>
        <p:sp>
          <p:nvSpPr>
            <p:cNvPr id="25640" name="Freeform 25"/>
            <p:cNvSpPr>
              <a:spLocks/>
            </p:cNvSpPr>
            <p:nvPr/>
          </p:nvSpPr>
          <p:spPr bwMode="auto">
            <a:xfrm>
              <a:off x="912" y="3360"/>
              <a:ext cx="720" cy="432"/>
            </a:xfrm>
            <a:custGeom>
              <a:avLst/>
              <a:gdLst>
                <a:gd name="T0" fmla="*/ 0 w 720"/>
                <a:gd name="T1" fmla="*/ 9445624 h 240"/>
                <a:gd name="T2" fmla="*/ 720 w 720"/>
                <a:gd name="T3" fmla="*/ 9445624 h 240"/>
                <a:gd name="T4" fmla="*/ 720 w 720"/>
                <a:gd name="T5" fmla="*/ 0 h 240"/>
                <a:gd name="T6" fmla="*/ 0 60000 65536"/>
                <a:gd name="T7" fmla="*/ 0 60000 65536"/>
                <a:gd name="T8" fmla="*/ 0 60000 65536"/>
                <a:gd name="T9" fmla="*/ 0 w 720"/>
                <a:gd name="T10" fmla="*/ 0 h 240"/>
                <a:gd name="T11" fmla="*/ 720 w 720"/>
                <a:gd name="T12" fmla="*/ 240 h 240"/>
              </a:gdLst>
              <a:ahLst/>
              <a:cxnLst>
                <a:cxn ang="T6">
                  <a:pos x="T0" y="T1"/>
                </a:cxn>
                <a:cxn ang="T7">
                  <a:pos x="T2" y="T3"/>
                </a:cxn>
                <a:cxn ang="T8">
                  <a:pos x="T4" y="T5"/>
                </a:cxn>
              </a:cxnLst>
              <a:rect l="T9" t="T10" r="T11" b="T12"/>
              <a:pathLst>
                <a:path w="720" h="240">
                  <a:moveTo>
                    <a:pt x="0" y="240"/>
                  </a:moveTo>
                  <a:lnTo>
                    <a:pt x="720" y="240"/>
                  </a:lnTo>
                  <a:lnTo>
                    <a:pt x="720" y="0"/>
                  </a:lnTo>
                </a:path>
              </a:pathLst>
            </a:custGeom>
            <a:noFill/>
            <a:ln w="381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5641" name="Rectangle 26"/>
            <p:cNvSpPr>
              <a:spLocks noChangeArrowheads="1"/>
            </p:cNvSpPr>
            <p:nvPr/>
          </p:nvSpPr>
          <p:spPr bwMode="auto">
            <a:xfrm>
              <a:off x="2640" y="2832"/>
              <a:ext cx="1056" cy="528"/>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itchFamily="18" charset="0"/>
                </a:rPr>
                <a:t>I/O</a:t>
              </a:r>
              <a:r>
                <a:rPr lang="zh-CN" altLang="en-US" sz="2400">
                  <a:latin typeface="Times New Roman" pitchFamily="18" charset="0"/>
                </a:rPr>
                <a:t>接口1</a:t>
              </a:r>
            </a:p>
          </p:txBody>
        </p:sp>
        <p:sp>
          <p:nvSpPr>
            <p:cNvPr id="25642" name="Rectangle 27"/>
            <p:cNvSpPr>
              <a:spLocks noChangeArrowheads="1"/>
            </p:cNvSpPr>
            <p:nvPr/>
          </p:nvSpPr>
          <p:spPr bwMode="auto">
            <a:xfrm>
              <a:off x="4032" y="2832"/>
              <a:ext cx="1056" cy="528"/>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itchFamily="18" charset="0"/>
                </a:rPr>
                <a:t>I/O</a:t>
              </a:r>
              <a:r>
                <a:rPr lang="zh-CN" altLang="en-US" sz="2400">
                  <a:latin typeface="Times New Roman" pitchFamily="18" charset="0"/>
                </a:rPr>
                <a:t>接口</a:t>
              </a:r>
              <a:r>
                <a:rPr lang="en-US" altLang="zh-CN" sz="2400" i="1">
                  <a:latin typeface="Times New Roman" pitchFamily="18" charset="0"/>
                </a:rPr>
                <a:t>n</a:t>
              </a:r>
            </a:p>
          </p:txBody>
        </p:sp>
        <p:sp>
          <p:nvSpPr>
            <p:cNvPr id="25643" name="Freeform 28"/>
            <p:cNvSpPr>
              <a:spLocks/>
            </p:cNvSpPr>
            <p:nvPr/>
          </p:nvSpPr>
          <p:spPr bwMode="auto">
            <a:xfrm>
              <a:off x="1632" y="3216"/>
              <a:ext cx="672" cy="144"/>
            </a:xfrm>
            <a:custGeom>
              <a:avLst/>
              <a:gdLst>
                <a:gd name="T0" fmla="*/ 0 w 528"/>
                <a:gd name="T1" fmla="*/ 144 h 144"/>
                <a:gd name="T2" fmla="*/ 3688 w 528"/>
                <a:gd name="T3" fmla="*/ 48 h 144"/>
                <a:gd name="T4" fmla="*/ 22116 w 528"/>
                <a:gd name="T5" fmla="*/ 0 h 144"/>
                <a:gd name="T6" fmla="*/ 36879 w 528"/>
                <a:gd name="T7" fmla="*/ 48 h 144"/>
                <a:gd name="T8" fmla="*/ 40540 w 528"/>
                <a:gd name="T9" fmla="*/ 144 h 144"/>
                <a:gd name="T10" fmla="*/ 0 60000 65536"/>
                <a:gd name="T11" fmla="*/ 0 60000 65536"/>
                <a:gd name="T12" fmla="*/ 0 60000 65536"/>
                <a:gd name="T13" fmla="*/ 0 60000 65536"/>
                <a:gd name="T14" fmla="*/ 0 60000 65536"/>
                <a:gd name="T15" fmla="*/ 0 w 528"/>
                <a:gd name="T16" fmla="*/ 0 h 144"/>
                <a:gd name="T17" fmla="*/ 528 w 528"/>
                <a:gd name="T18" fmla="*/ 144 h 144"/>
              </a:gdLst>
              <a:ahLst/>
              <a:cxnLst>
                <a:cxn ang="T10">
                  <a:pos x="T0" y="T1"/>
                </a:cxn>
                <a:cxn ang="T11">
                  <a:pos x="T2" y="T3"/>
                </a:cxn>
                <a:cxn ang="T12">
                  <a:pos x="T4" y="T5"/>
                </a:cxn>
                <a:cxn ang="T13">
                  <a:pos x="T6" y="T7"/>
                </a:cxn>
                <a:cxn ang="T14">
                  <a:pos x="T8" y="T9"/>
                </a:cxn>
              </a:cxnLst>
              <a:rect l="T15" t="T16" r="T17" b="T18"/>
              <a:pathLst>
                <a:path w="528" h="144">
                  <a:moveTo>
                    <a:pt x="0" y="144"/>
                  </a:moveTo>
                  <a:cubicBezTo>
                    <a:pt x="0" y="108"/>
                    <a:pt x="0" y="72"/>
                    <a:pt x="48" y="48"/>
                  </a:cubicBezTo>
                  <a:cubicBezTo>
                    <a:pt x="96" y="24"/>
                    <a:pt x="216" y="0"/>
                    <a:pt x="288" y="0"/>
                  </a:cubicBezTo>
                  <a:cubicBezTo>
                    <a:pt x="360" y="0"/>
                    <a:pt x="440" y="24"/>
                    <a:pt x="480" y="48"/>
                  </a:cubicBezTo>
                  <a:cubicBezTo>
                    <a:pt x="520" y="72"/>
                    <a:pt x="520" y="128"/>
                    <a:pt x="528" y="144"/>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5644" name="Freeform 29"/>
            <p:cNvSpPr>
              <a:spLocks/>
            </p:cNvSpPr>
            <p:nvPr/>
          </p:nvSpPr>
          <p:spPr bwMode="auto">
            <a:xfrm>
              <a:off x="2304" y="3360"/>
              <a:ext cx="528" cy="432"/>
            </a:xfrm>
            <a:custGeom>
              <a:avLst/>
              <a:gdLst>
                <a:gd name="T0" fmla="*/ 0 w 720"/>
                <a:gd name="T1" fmla="*/ 9445624 h 240"/>
                <a:gd name="T2" fmla="*/ 3 w 720"/>
                <a:gd name="T3" fmla="*/ 9445624 h 240"/>
                <a:gd name="T4" fmla="*/ 3 w 720"/>
                <a:gd name="T5" fmla="*/ 0 h 240"/>
                <a:gd name="T6" fmla="*/ 0 60000 65536"/>
                <a:gd name="T7" fmla="*/ 0 60000 65536"/>
                <a:gd name="T8" fmla="*/ 0 60000 65536"/>
                <a:gd name="T9" fmla="*/ 0 w 720"/>
                <a:gd name="T10" fmla="*/ 0 h 240"/>
                <a:gd name="T11" fmla="*/ 720 w 720"/>
                <a:gd name="T12" fmla="*/ 240 h 240"/>
              </a:gdLst>
              <a:ahLst/>
              <a:cxnLst>
                <a:cxn ang="T6">
                  <a:pos x="T0" y="T1"/>
                </a:cxn>
                <a:cxn ang="T7">
                  <a:pos x="T2" y="T3"/>
                </a:cxn>
                <a:cxn ang="T8">
                  <a:pos x="T4" y="T5"/>
                </a:cxn>
              </a:cxnLst>
              <a:rect l="T9" t="T10" r="T11" b="T12"/>
              <a:pathLst>
                <a:path w="720" h="240">
                  <a:moveTo>
                    <a:pt x="0" y="240"/>
                  </a:moveTo>
                  <a:lnTo>
                    <a:pt x="720" y="240"/>
                  </a:lnTo>
                  <a:lnTo>
                    <a:pt x="720" y="0"/>
                  </a:lnTo>
                </a:path>
              </a:pathLst>
            </a:custGeom>
            <a:noFill/>
            <a:ln w="381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5645" name="Line 30"/>
            <p:cNvSpPr>
              <a:spLocks noChangeShapeType="1"/>
            </p:cNvSpPr>
            <p:nvPr/>
          </p:nvSpPr>
          <p:spPr bwMode="auto">
            <a:xfrm>
              <a:off x="2304" y="3360"/>
              <a:ext cx="0" cy="432"/>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5646" name="Freeform 31"/>
            <p:cNvSpPr>
              <a:spLocks/>
            </p:cNvSpPr>
            <p:nvPr/>
          </p:nvSpPr>
          <p:spPr bwMode="auto">
            <a:xfrm>
              <a:off x="2832" y="3216"/>
              <a:ext cx="672" cy="144"/>
            </a:xfrm>
            <a:custGeom>
              <a:avLst/>
              <a:gdLst>
                <a:gd name="T0" fmla="*/ 0 w 528"/>
                <a:gd name="T1" fmla="*/ 144 h 144"/>
                <a:gd name="T2" fmla="*/ 3688 w 528"/>
                <a:gd name="T3" fmla="*/ 48 h 144"/>
                <a:gd name="T4" fmla="*/ 22116 w 528"/>
                <a:gd name="T5" fmla="*/ 0 h 144"/>
                <a:gd name="T6" fmla="*/ 36879 w 528"/>
                <a:gd name="T7" fmla="*/ 48 h 144"/>
                <a:gd name="T8" fmla="*/ 40540 w 528"/>
                <a:gd name="T9" fmla="*/ 144 h 144"/>
                <a:gd name="T10" fmla="*/ 0 60000 65536"/>
                <a:gd name="T11" fmla="*/ 0 60000 65536"/>
                <a:gd name="T12" fmla="*/ 0 60000 65536"/>
                <a:gd name="T13" fmla="*/ 0 60000 65536"/>
                <a:gd name="T14" fmla="*/ 0 60000 65536"/>
                <a:gd name="T15" fmla="*/ 0 w 528"/>
                <a:gd name="T16" fmla="*/ 0 h 144"/>
                <a:gd name="T17" fmla="*/ 528 w 528"/>
                <a:gd name="T18" fmla="*/ 144 h 144"/>
              </a:gdLst>
              <a:ahLst/>
              <a:cxnLst>
                <a:cxn ang="T10">
                  <a:pos x="T0" y="T1"/>
                </a:cxn>
                <a:cxn ang="T11">
                  <a:pos x="T2" y="T3"/>
                </a:cxn>
                <a:cxn ang="T12">
                  <a:pos x="T4" y="T5"/>
                </a:cxn>
                <a:cxn ang="T13">
                  <a:pos x="T6" y="T7"/>
                </a:cxn>
                <a:cxn ang="T14">
                  <a:pos x="T8" y="T9"/>
                </a:cxn>
              </a:cxnLst>
              <a:rect l="T15" t="T16" r="T17" b="T18"/>
              <a:pathLst>
                <a:path w="528" h="144">
                  <a:moveTo>
                    <a:pt x="0" y="144"/>
                  </a:moveTo>
                  <a:cubicBezTo>
                    <a:pt x="0" y="108"/>
                    <a:pt x="0" y="72"/>
                    <a:pt x="48" y="48"/>
                  </a:cubicBezTo>
                  <a:cubicBezTo>
                    <a:pt x="96" y="24"/>
                    <a:pt x="216" y="0"/>
                    <a:pt x="288" y="0"/>
                  </a:cubicBezTo>
                  <a:cubicBezTo>
                    <a:pt x="360" y="0"/>
                    <a:pt x="440" y="24"/>
                    <a:pt x="480" y="48"/>
                  </a:cubicBezTo>
                  <a:cubicBezTo>
                    <a:pt x="520" y="72"/>
                    <a:pt x="520" y="128"/>
                    <a:pt x="528" y="144"/>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5647" name="Freeform 32"/>
            <p:cNvSpPr>
              <a:spLocks/>
            </p:cNvSpPr>
            <p:nvPr/>
          </p:nvSpPr>
          <p:spPr bwMode="auto">
            <a:xfrm>
              <a:off x="4224" y="3216"/>
              <a:ext cx="672" cy="144"/>
            </a:xfrm>
            <a:custGeom>
              <a:avLst/>
              <a:gdLst>
                <a:gd name="T0" fmla="*/ 0 w 528"/>
                <a:gd name="T1" fmla="*/ 144 h 144"/>
                <a:gd name="T2" fmla="*/ 3688 w 528"/>
                <a:gd name="T3" fmla="*/ 48 h 144"/>
                <a:gd name="T4" fmla="*/ 22116 w 528"/>
                <a:gd name="T5" fmla="*/ 0 h 144"/>
                <a:gd name="T6" fmla="*/ 36879 w 528"/>
                <a:gd name="T7" fmla="*/ 48 h 144"/>
                <a:gd name="T8" fmla="*/ 40540 w 528"/>
                <a:gd name="T9" fmla="*/ 144 h 144"/>
                <a:gd name="T10" fmla="*/ 0 60000 65536"/>
                <a:gd name="T11" fmla="*/ 0 60000 65536"/>
                <a:gd name="T12" fmla="*/ 0 60000 65536"/>
                <a:gd name="T13" fmla="*/ 0 60000 65536"/>
                <a:gd name="T14" fmla="*/ 0 60000 65536"/>
                <a:gd name="T15" fmla="*/ 0 w 528"/>
                <a:gd name="T16" fmla="*/ 0 h 144"/>
                <a:gd name="T17" fmla="*/ 528 w 528"/>
                <a:gd name="T18" fmla="*/ 144 h 144"/>
              </a:gdLst>
              <a:ahLst/>
              <a:cxnLst>
                <a:cxn ang="T10">
                  <a:pos x="T0" y="T1"/>
                </a:cxn>
                <a:cxn ang="T11">
                  <a:pos x="T2" y="T3"/>
                </a:cxn>
                <a:cxn ang="T12">
                  <a:pos x="T4" y="T5"/>
                </a:cxn>
                <a:cxn ang="T13">
                  <a:pos x="T6" y="T7"/>
                </a:cxn>
                <a:cxn ang="T14">
                  <a:pos x="T8" y="T9"/>
                </a:cxn>
              </a:cxnLst>
              <a:rect l="T15" t="T16" r="T17" b="T18"/>
              <a:pathLst>
                <a:path w="528" h="144">
                  <a:moveTo>
                    <a:pt x="0" y="144"/>
                  </a:moveTo>
                  <a:cubicBezTo>
                    <a:pt x="0" y="108"/>
                    <a:pt x="0" y="72"/>
                    <a:pt x="48" y="48"/>
                  </a:cubicBezTo>
                  <a:cubicBezTo>
                    <a:pt x="96" y="24"/>
                    <a:pt x="216" y="0"/>
                    <a:pt x="288" y="0"/>
                  </a:cubicBezTo>
                  <a:cubicBezTo>
                    <a:pt x="360" y="0"/>
                    <a:pt x="440" y="24"/>
                    <a:pt x="480" y="48"/>
                  </a:cubicBezTo>
                  <a:cubicBezTo>
                    <a:pt x="520" y="72"/>
                    <a:pt x="520" y="128"/>
                    <a:pt x="528" y="144"/>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5648" name="Line 33"/>
            <p:cNvSpPr>
              <a:spLocks noChangeShapeType="1"/>
            </p:cNvSpPr>
            <p:nvPr/>
          </p:nvSpPr>
          <p:spPr bwMode="auto">
            <a:xfrm>
              <a:off x="3504" y="3360"/>
              <a:ext cx="0" cy="432"/>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5649" name="Line 34"/>
            <p:cNvSpPr>
              <a:spLocks noChangeShapeType="1"/>
            </p:cNvSpPr>
            <p:nvPr/>
          </p:nvSpPr>
          <p:spPr bwMode="auto">
            <a:xfrm>
              <a:off x="4896" y="3360"/>
              <a:ext cx="0" cy="432"/>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5650" name="Line 35"/>
            <p:cNvSpPr>
              <a:spLocks noChangeShapeType="1"/>
            </p:cNvSpPr>
            <p:nvPr/>
          </p:nvSpPr>
          <p:spPr bwMode="auto">
            <a:xfrm>
              <a:off x="4896" y="3792"/>
              <a:ext cx="480" cy="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5651" name="Text Box 36"/>
            <p:cNvSpPr txBox="1">
              <a:spLocks noChangeArrowheads="1"/>
            </p:cNvSpPr>
            <p:nvPr/>
          </p:nvSpPr>
          <p:spPr bwMode="auto">
            <a:xfrm>
              <a:off x="5388" y="3552"/>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200">
                  <a:latin typeface="Times New Roman" pitchFamily="18" charset="0"/>
                </a:rPr>
                <a:t>…</a:t>
              </a:r>
            </a:p>
          </p:txBody>
        </p:sp>
        <p:sp>
          <p:nvSpPr>
            <p:cNvPr id="25652" name="Text Box 37"/>
            <p:cNvSpPr txBox="1">
              <a:spLocks noChangeArrowheads="1"/>
            </p:cNvSpPr>
            <p:nvPr/>
          </p:nvSpPr>
          <p:spPr bwMode="auto">
            <a:xfrm>
              <a:off x="1110" y="3509"/>
              <a:ext cx="3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en-US" altLang="zh-CN" sz="2400">
                  <a:latin typeface="Times New Roman" pitchFamily="18" charset="0"/>
                </a:rPr>
                <a:t>BG</a:t>
              </a:r>
            </a:p>
          </p:txBody>
        </p:sp>
        <p:sp>
          <p:nvSpPr>
            <p:cNvPr id="25653" name="Line 38"/>
            <p:cNvSpPr>
              <a:spLocks noChangeShapeType="1"/>
            </p:cNvSpPr>
            <p:nvPr/>
          </p:nvSpPr>
          <p:spPr bwMode="auto">
            <a:xfrm>
              <a:off x="3504" y="3792"/>
              <a:ext cx="72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54" name="Line 39"/>
            <p:cNvSpPr>
              <a:spLocks noChangeShapeType="1"/>
            </p:cNvSpPr>
            <p:nvPr/>
          </p:nvSpPr>
          <p:spPr bwMode="auto">
            <a:xfrm flipV="1">
              <a:off x="4224" y="3360"/>
              <a:ext cx="0" cy="432"/>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grpSp>
          <p:nvGrpSpPr>
            <p:cNvPr id="25655" name="Group 60"/>
            <p:cNvGrpSpPr>
              <a:grpSpLocks/>
            </p:cNvGrpSpPr>
            <p:nvPr/>
          </p:nvGrpSpPr>
          <p:grpSpPr bwMode="auto">
            <a:xfrm>
              <a:off x="3168" y="403"/>
              <a:ext cx="2471" cy="1493"/>
              <a:chOff x="3168" y="403"/>
              <a:chExt cx="2471" cy="1493"/>
            </a:xfrm>
          </p:grpSpPr>
          <p:sp>
            <p:nvSpPr>
              <p:cNvPr id="25656" name="Text Box 41"/>
              <p:cNvSpPr txBox="1">
                <a:spLocks noChangeArrowheads="1"/>
              </p:cNvSpPr>
              <p:nvPr/>
            </p:nvSpPr>
            <p:spPr bwMode="auto">
              <a:xfrm>
                <a:off x="4944" y="1272"/>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400">
                    <a:latin typeface="Times New Roman" pitchFamily="18" charset="0"/>
                  </a:rPr>
                  <a:t>数据线</a:t>
                </a:r>
              </a:p>
            </p:txBody>
          </p:sp>
          <p:sp>
            <p:nvSpPr>
              <p:cNvPr id="25657" name="Text Box 42"/>
              <p:cNvSpPr txBox="1">
                <a:spLocks noChangeArrowheads="1"/>
              </p:cNvSpPr>
              <p:nvPr/>
            </p:nvSpPr>
            <p:spPr bwMode="auto">
              <a:xfrm>
                <a:off x="4944" y="1608"/>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400">
                    <a:latin typeface="Times New Roman" pitchFamily="18" charset="0"/>
                  </a:rPr>
                  <a:t>地址线</a:t>
                </a:r>
              </a:p>
            </p:txBody>
          </p:sp>
          <p:sp>
            <p:nvSpPr>
              <p:cNvPr id="25658" name="Text Box 43"/>
              <p:cNvSpPr txBox="1">
                <a:spLocks noChangeArrowheads="1"/>
              </p:cNvSpPr>
              <p:nvPr/>
            </p:nvSpPr>
            <p:spPr bwMode="auto">
              <a:xfrm>
                <a:off x="3168" y="403"/>
                <a:ext cx="1708"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endParaRPr lang="en-US" altLang="zh-CN" sz="2400">
                  <a:latin typeface="Times New Roman" pitchFamily="18" charset="0"/>
                </a:endParaRPr>
              </a:p>
              <a:p>
                <a:pPr eaLnBrk="1" hangingPunct="1"/>
                <a:r>
                  <a:rPr lang="en-US" altLang="zh-CN" sz="2400">
                    <a:latin typeface="Times New Roman" pitchFamily="18" charset="0"/>
                  </a:rPr>
                  <a:t>BS</a:t>
                </a:r>
                <a:r>
                  <a:rPr lang="en-US" altLang="zh-CN">
                    <a:latin typeface="Times New Roman" pitchFamily="18" charset="0"/>
                  </a:rPr>
                  <a:t>  </a:t>
                </a:r>
                <a:r>
                  <a:rPr lang="zh-CN" altLang="en-US" sz="2400">
                    <a:latin typeface="Times New Roman" pitchFamily="18" charset="0"/>
                  </a:rPr>
                  <a:t>－总线忙</a:t>
                </a:r>
              </a:p>
              <a:p>
                <a:pPr eaLnBrk="1" hangingPunct="1"/>
                <a:r>
                  <a:rPr lang="en-US" altLang="zh-CN" sz="2400">
                    <a:latin typeface="Times New Roman" pitchFamily="18" charset="0"/>
                  </a:rPr>
                  <a:t>BR</a:t>
                </a:r>
                <a:r>
                  <a:rPr lang="zh-CN" altLang="en-US" sz="2400">
                    <a:latin typeface="Times New Roman" pitchFamily="18" charset="0"/>
                  </a:rPr>
                  <a:t>－总线请求</a:t>
                </a:r>
              </a:p>
              <a:p>
                <a:pPr eaLnBrk="1" hangingPunct="1"/>
                <a:r>
                  <a:rPr lang="en-US" altLang="zh-CN" sz="2400">
                    <a:latin typeface="Times New Roman" pitchFamily="18" charset="0"/>
                  </a:rPr>
                  <a:t>BG</a:t>
                </a:r>
                <a:r>
                  <a:rPr lang="zh-CN" altLang="en-US" sz="2400">
                    <a:latin typeface="Times New Roman" pitchFamily="18" charset="0"/>
                  </a:rPr>
                  <a:t>－总线同意</a:t>
                </a:r>
              </a:p>
            </p:txBody>
          </p:sp>
        </p:grpSp>
      </p:grpSp>
      <p:sp>
        <p:nvSpPr>
          <p:cNvPr id="179244" name="Line 44"/>
          <p:cNvSpPr>
            <a:spLocks noChangeShapeType="1"/>
          </p:cNvSpPr>
          <p:nvPr/>
        </p:nvSpPr>
        <p:spPr bwMode="auto">
          <a:xfrm flipH="1">
            <a:off x="1447800" y="3352800"/>
            <a:ext cx="3276600" cy="0"/>
          </a:xfrm>
          <a:prstGeom prst="line">
            <a:avLst/>
          </a:prstGeom>
          <a:noFill/>
          <a:ln w="76200">
            <a:solidFill>
              <a:schemeClr val="folHlink"/>
            </a:solidFill>
            <a:round/>
            <a:headE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9245" name="Line 45"/>
          <p:cNvSpPr>
            <a:spLocks noChangeShapeType="1"/>
          </p:cNvSpPr>
          <p:nvPr/>
        </p:nvSpPr>
        <p:spPr bwMode="auto">
          <a:xfrm>
            <a:off x="1447800" y="3886200"/>
            <a:ext cx="5105400" cy="0"/>
          </a:xfrm>
          <a:prstGeom prst="line">
            <a:avLst/>
          </a:prstGeom>
          <a:noFill/>
          <a:ln w="76200">
            <a:solidFill>
              <a:schemeClr val="folHlink"/>
            </a:solidFill>
            <a:round/>
            <a:headEnd type="stealth" w="med" len="me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4" name="Group 46"/>
          <p:cNvGrpSpPr>
            <a:grpSpLocks/>
          </p:cNvGrpSpPr>
          <p:nvPr/>
        </p:nvGrpSpPr>
        <p:grpSpPr bwMode="auto">
          <a:xfrm>
            <a:off x="4343400" y="3886200"/>
            <a:ext cx="2209800" cy="609600"/>
            <a:chOff x="2736" y="1296"/>
            <a:chExt cx="1392" cy="384"/>
          </a:xfrm>
        </p:grpSpPr>
        <p:sp>
          <p:nvSpPr>
            <p:cNvPr id="25617" name="Line 47"/>
            <p:cNvSpPr>
              <a:spLocks noChangeShapeType="1"/>
            </p:cNvSpPr>
            <p:nvPr/>
          </p:nvSpPr>
          <p:spPr bwMode="auto">
            <a:xfrm flipV="1">
              <a:off x="2736" y="1296"/>
              <a:ext cx="0" cy="384"/>
            </a:xfrm>
            <a:prstGeom prst="line">
              <a:avLst/>
            </a:prstGeom>
            <a:noFill/>
            <a:ln w="76200">
              <a:solidFill>
                <a:schemeClr val="folHlink"/>
              </a:solidFill>
              <a:round/>
              <a:headE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5618" name="Line 48"/>
            <p:cNvSpPr>
              <a:spLocks noChangeShapeType="1"/>
            </p:cNvSpPr>
            <p:nvPr/>
          </p:nvSpPr>
          <p:spPr bwMode="auto">
            <a:xfrm flipV="1">
              <a:off x="4128" y="1296"/>
              <a:ext cx="0" cy="384"/>
            </a:xfrm>
            <a:prstGeom prst="line">
              <a:avLst/>
            </a:prstGeom>
            <a:noFill/>
            <a:ln w="76200">
              <a:solidFill>
                <a:schemeClr val="folHlink"/>
              </a:solidFill>
              <a:round/>
              <a:headE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79249" name="Line 49"/>
          <p:cNvSpPr>
            <a:spLocks noChangeShapeType="1"/>
          </p:cNvSpPr>
          <p:nvPr/>
        </p:nvSpPr>
        <p:spPr bwMode="auto">
          <a:xfrm flipV="1">
            <a:off x="2590800" y="5334000"/>
            <a:ext cx="0" cy="685800"/>
          </a:xfrm>
          <a:prstGeom prst="line">
            <a:avLst/>
          </a:prstGeom>
          <a:noFill/>
          <a:ln w="76200">
            <a:solidFill>
              <a:schemeClr val="folHlink"/>
            </a:solidFill>
            <a:round/>
            <a:headE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9250" name="Line 50"/>
          <p:cNvSpPr>
            <a:spLocks noChangeShapeType="1"/>
          </p:cNvSpPr>
          <p:nvPr/>
        </p:nvSpPr>
        <p:spPr bwMode="auto">
          <a:xfrm>
            <a:off x="1447800" y="6019800"/>
            <a:ext cx="114300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9251" name="Freeform 51"/>
          <p:cNvSpPr>
            <a:spLocks/>
          </p:cNvSpPr>
          <p:nvPr/>
        </p:nvSpPr>
        <p:spPr bwMode="auto">
          <a:xfrm>
            <a:off x="2590800" y="5105400"/>
            <a:ext cx="1066800" cy="228600"/>
          </a:xfrm>
          <a:custGeom>
            <a:avLst/>
            <a:gdLst>
              <a:gd name="T0" fmla="*/ 0 w 528"/>
              <a:gd name="T1" fmla="*/ 2147483647 h 144"/>
              <a:gd name="T2" fmla="*/ 2147483647 w 528"/>
              <a:gd name="T3" fmla="*/ 2147483647 h 144"/>
              <a:gd name="T4" fmla="*/ 2147483647 w 528"/>
              <a:gd name="T5" fmla="*/ 0 h 144"/>
              <a:gd name="T6" fmla="*/ 2147483647 w 528"/>
              <a:gd name="T7" fmla="*/ 2147483647 h 144"/>
              <a:gd name="T8" fmla="*/ 2147483647 w 528"/>
              <a:gd name="T9" fmla="*/ 2147483647 h 144"/>
              <a:gd name="T10" fmla="*/ 0 60000 65536"/>
              <a:gd name="T11" fmla="*/ 0 60000 65536"/>
              <a:gd name="T12" fmla="*/ 0 60000 65536"/>
              <a:gd name="T13" fmla="*/ 0 60000 65536"/>
              <a:gd name="T14" fmla="*/ 0 60000 65536"/>
              <a:gd name="T15" fmla="*/ 0 w 528"/>
              <a:gd name="T16" fmla="*/ 0 h 144"/>
              <a:gd name="T17" fmla="*/ 528 w 528"/>
              <a:gd name="T18" fmla="*/ 144 h 144"/>
            </a:gdLst>
            <a:ahLst/>
            <a:cxnLst>
              <a:cxn ang="T10">
                <a:pos x="T0" y="T1"/>
              </a:cxn>
              <a:cxn ang="T11">
                <a:pos x="T2" y="T3"/>
              </a:cxn>
              <a:cxn ang="T12">
                <a:pos x="T4" y="T5"/>
              </a:cxn>
              <a:cxn ang="T13">
                <a:pos x="T6" y="T7"/>
              </a:cxn>
              <a:cxn ang="T14">
                <a:pos x="T8" y="T9"/>
              </a:cxn>
            </a:cxnLst>
            <a:rect l="T15" t="T16" r="T17" b="T18"/>
            <a:pathLst>
              <a:path w="528" h="144">
                <a:moveTo>
                  <a:pt x="0" y="144"/>
                </a:moveTo>
                <a:cubicBezTo>
                  <a:pt x="0" y="108"/>
                  <a:pt x="0" y="72"/>
                  <a:pt x="48" y="48"/>
                </a:cubicBezTo>
                <a:cubicBezTo>
                  <a:pt x="96" y="24"/>
                  <a:pt x="216" y="0"/>
                  <a:pt x="288" y="0"/>
                </a:cubicBezTo>
                <a:cubicBezTo>
                  <a:pt x="360" y="0"/>
                  <a:pt x="440" y="24"/>
                  <a:pt x="480" y="48"/>
                </a:cubicBezTo>
                <a:cubicBezTo>
                  <a:pt x="520" y="72"/>
                  <a:pt x="520" y="128"/>
                  <a:pt x="528" y="144"/>
                </a:cubicBezTo>
              </a:path>
            </a:pathLst>
          </a:custGeom>
          <a:noFill/>
          <a:ln w="762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79252" name="Line 52"/>
          <p:cNvSpPr>
            <a:spLocks noChangeShapeType="1"/>
          </p:cNvSpPr>
          <p:nvPr/>
        </p:nvSpPr>
        <p:spPr bwMode="auto">
          <a:xfrm>
            <a:off x="3657600" y="5334000"/>
            <a:ext cx="0" cy="685800"/>
          </a:xfrm>
          <a:prstGeom prst="line">
            <a:avLst/>
          </a:prstGeom>
          <a:noFill/>
          <a:ln w="76200">
            <a:solidFill>
              <a:schemeClr val="folHlink"/>
            </a:solidFill>
            <a:round/>
            <a:headE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9253" name="Line 53"/>
          <p:cNvSpPr>
            <a:spLocks noChangeShapeType="1"/>
          </p:cNvSpPr>
          <p:nvPr/>
        </p:nvSpPr>
        <p:spPr bwMode="auto">
          <a:xfrm>
            <a:off x="3657600" y="6019800"/>
            <a:ext cx="83820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9254" name="Line 54"/>
          <p:cNvSpPr>
            <a:spLocks noChangeShapeType="1"/>
          </p:cNvSpPr>
          <p:nvPr/>
        </p:nvSpPr>
        <p:spPr bwMode="auto">
          <a:xfrm flipV="1">
            <a:off x="4495800" y="5334000"/>
            <a:ext cx="0" cy="685800"/>
          </a:xfrm>
          <a:prstGeom prst="line">
            <a:avLst/>
          </a:prstGeom>
          <a:noFill/>
          <a:ln w="76200">
            <a:solidFill>
              <a:schemeClr val="folHlink"/>
            </a:solidFill>
            <a:round/>
            <a:headE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9255" name="Line 55"/>
          <p:cNvSpPr>
            <a:spLocks noChangeShapeType="1"/>
          </p:cNvSpPr>
          <p:nvPr/>
        </p:nvSpPr>
        <p:spPr bwMode="auto">
          <a:xfrm flipV="1">
            <a:off x="4724400" y="3352800"/>
            <a:ext cx="0" cy="1143000"/>
          </a:xfrm>
          <a:prstGeom prst="line">
            <a:avLst/>
          </a:prstGeom>
          <a:noFill/>
          <a:ln w="76200">
            <a:solidFill>
              <a:schemeClr val="folHlink"/>
            </a:solidFill>
            <a:round/>
            <a:headE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9256" name="Rectangle 56"/>
          <p:cNvSpPr>
            <a:spLocks noChangeArrowheads="1"/>
          </p:cNvSpPr>
          <p:nvPr/>
        </p:nvSpPr>
        <p:spPr bwMode="auto">
          <a:xfrm>
            <a:off x="7696200" y="152400"/>
            <a:ext cx="1143000" cy="838200"/>
          </a:xfrm>
          <a:prstGeom prst="rect">
            <a:avLst/>
          </a:prstGeom>
          <a:noFill/>
          <a:ln w="9525">
            <a:noFill/>
            <a:miter lim="800000"/>
            <a:headEnd/>
            <a:tailEnd/>
          </a:ln>
          <a:effectLst/>
        </p:spPr>
        <p:txBody>
          <a:bodyPr lIns="92075" tIns="46038" rIns="92075" bIns="46038" anchor="ctr"/>
          <a:lstStyle/>
          <a:p>
            <a:pPr algn="ctr">
              <a:defRPr/>
            </a:pPr>
            <a:r>
              <a:rPr lang="zh-CN" altLang="en-US" sz="4400">
                <a:solidFill>
                  <a:schemeClr val="tx2"/>
                </a:solidFill>
                <a:effectLst>
                  <a:outerShdw blurRad="38100" dist="38100" dir="2700000" algn="tl">
                    <a:srgbClr val="000000"/>
                  </a:outerShdw>
                </a:effectLst>
                <a:latin typeface="Arial" charset="0"/>
              </a:rPr>
              <a:t>3.5</a:t>
            </a:r>
          </a:p>
        </p:txBody>
      </p:sp>
      <p:sp>
        <p:nvSpPr>
          <p:cNvPr id="179257" name="Rectangle 57"/>
          <p:cNvSpPr>
            <a:spLocks noChangeArrowheads="1"/>
          </p:cNvSpPr>
          <p:nvPr/>
        </p:nvSpPr>
        <p:spPr bwMode="auto">
          <a:xfrm>
            <a:off x="4191000" y="4495800"/>
            <a:ext cx="1676400" cy="838200"/>
          </a:xfrm>
          <a:prstGeom prst="rect">
            <a:avLst/>
          </a:prstGeom>
          <a:solidFill>
            <a:schemeClr val="folHlink"/>
          </a:solidFill>
          <a:ln w="9525">
            <a:solidFill>
              <a:schemeClr val="folHlink"/>
            </a:solidFill>
            <a:miter lim="800000"/>
            <a:headEnd/>
            <a:tailEnd/>
          </a:ln>
        </p:spPr>
        <p:txBody>
          <a:bodyPr wrap="none" anchor="ctr"/>
          <a:lstStyle/>
          <a:p>
            <a:pPr algn="ctr"/>
            <a:r>
              <a:rPr lang="en-US" altLang="zh-CN" sz="2400">
                <a:solidFill>
                  <a:schemeClr val="bg2"/>
                </a:solidFill>
                <a:latin typeface="Times New Roman" pitchFamily="18" charset="0"/>
              </a:rPr>
              <a:t>I/O</a:t>
            </a:r>
            <a:r>
              <a:rPr lang="zh-CN" altLang="en-US" sz="2400">
                <a:solidFill>
                  <a:schemeClr val="bg2"/>
                </a:solidFill>
                <a:latin typeface="Times New Roman" pitchFamily="18" charset="0"/>
              </a:rPr>
              <a:t>接口1</a:t>
            </a:r>
          </a:p>
        </p:txBody>
      </p:sp>
      <p:sp>
        <p:nvSpPr>
          <p:cNvPr id="25616" name="AutoShape 59">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3474582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Bottom)">
                                      <p:cBhvr>
                                        <p:cTn id="12" dur="500"/>
                                        <p:tgtEl>
                                          <p:spTgt spid="4"/>
                                        </p:tgtEl>
                                      </p:cBhvr>
                                    </p:animEffect>
                                  </p:childTnLst>
                                </p:cTn>
                              </p:par>
                            </p:childTnLst>
                          </p:cTn>
                        </p:par>
                        <p:par>
                          <p:cTn id="13" fill="hold" nodeType="afterGroup">
                            <p:stCondLst>
                              <p:cond delay="500"/>
                            </p:stCondLst>
                            <p:childTnLst>
                              <p:par>
                                <p:cTn id="14" presetID="12" presetClass="entr" presetSubtype="2" fill="hold" grpId="0" nodeType="afterEffect">
                                  <p:stCondLst>
                                    <p:cond delay="0"/>
                                  </p:stCondLst>
                                  <p:childTnLst>
                                    <p:set>
                                      <p:cBhvr>
                                        <p:cTn id="15" dur="1" fill="hold">
                                          <p:stCondLst>
                                            <p:cond delay="0"/>
                                          </p:stCondLst>
                                        </p:cTn>
                                        <p:tgtEl>
                                          <p:spTgt spid="179245"/>
                                        </p:tgtEl>
                                        <p:attrNameLst>
                                          <p:attrName>style.visibility</p:attrName>
                                        </p:attrNameLst>
                                      </p:cBhvr>
                                      <p:to>
                                        <p:strVal val="visible"/>
                                      </p:to>
                                    </p:set>
                                    <p:animEffect transition="in" filter="slide(fromRight)">
                                      <p:cBhvr>
                                        <p:cTn id="16" dur="500"/>
                                        <p:tgtEl>
                                          <p:spTgt spid="17924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79250"/>
                                        </p:tgtEl>
                                        <p:attrNameLst>
                                          <p:attrName>style.visibility</p:attrName>
                                        </p:attrNameLst>
                                      </p:cBhvr>
                                      <p:to>
                                        <p:strVal val="visible"/>
                                      </p:to>
                                    </p:set>
                                    <p:animEffect transition="in" filter="slide(fromLeft)">
                                      <p:cBhvr>
                                        <p:cTn id="21" dur="500"/>
                                        <p:tgtEl>
                                          <p:spTgt spid="179250"/>
                                        </p:tgtEl>
                                      </p:cBhvr>
                                    </p:animEffect>
                                  </p:childTnLst>
                                </p:cTn>
                              </p:par>
                            </p:childTnLst>
                          </p:cTn>
                        </p:par>
                        <p:par>
                          <p:cTn id="22" fill="hold" nodeType="afterGroup">
                            <p:stCondLst>
                              <p:cond delay="500"/>
                            </p:stCondLst>
                            <p:childTnLst>
                              <p:par>
                                <p:cTn id="23" presetID="12" presetClass="entr" presetSubtype="4" fill="hold" grpId="0" nodeType="afterEffect">
                                  <p:stCondLst>
                                    <p:cond delay="0"/>
                                  </p:stCondLst>
                                  <p:childTnLst>
                                    <p:set>
                                      <p:cBhvr>
                                        <p:cTn id="24" dur="1" fill="hold">
                                          <p:stCondLst>
                                            <p:cond delay="0"/>
                                          </p:stCondLst>
                                        </p:cTn>
                                        <p:tgtEl>
                                          <p:spTgt spid="179249"/>
                                        </p:tgtEl>
                                        <p:attrNameLst>
                                          <p:attrName>style.visibility</p:attrName>
                                        </p:attrNameLst>
                                      </p:cBhvr>
                                      <p:to>
                                        <p:strVal val="visible"/>
                                      </p:to>
                                    </p:set>
                                    <p:animEffect transition="in" filter="slide(fromBottom)">
                                      <p:cBhvr>
                                        <p:cTn id="25" dur="500"/>
                                        <p:tgtEl>
                                          <p:spTgt spid="179249"/>
                                        </p:tgtEl>
                                      </p:cBhvr>
                                    </p:animEffect>
                                  </p:childTnLst>
                                </p:cTn>
                              </p:par>
                            </p:childTnLst>
                          </p:cTn>
                        </p:par>
                        <p:par>
                          <p:cTn id="26" fill="hold" nodeType="afterGroup">
                            <p:stCondLst>
                              <p:cond delay="1000"/>
                            </p:stCondLst>
                            <p:childTnLst>
                              <p:par>
                                <p:cTn id="27" presetID="18" presetClass="entr" presetSubtype="3" fill="hold" grpId="0" nodeType="afterEffect">
                                  <p:stCondLst>
                                    <p:cond delay="0"/>
                                  </p:stCondLst>
                                  <p:childTnLst>
                                    <p:set>
                                      <p:cBhvr>
                                        <p:cTn id="28" dur="1" fill="hold">
                                          <p:stCondLst>
                                            <p:cond delay="0"/>
                                          </p:stCondLst>
                                        </p:cTn>
                                        <p:tgtEl>
                                          <p:spTgt spid="179251"/>
                                        </p:tgtEl>
                                        <p:attrNameLst>
                                          <p:attrName>style.visibility</p:attrName>
                                        </p:attrNameLst>
                                      </p:cBhvr>
                                      <p:to>
                                        <p:strVal val="visible"/>
                                      </p:to>
                                    </p:set>
                                    <p:animEffect transition="in" filter="strips(upRight)">
                                      <p:cBhvr>
                                        <p:cTn id="29" dur="500"/>
                                        <p:tgtEl>
                                          <p:spTgt spid="179251"/>
                                        </p:tgtEl>
                                      </p:cBhvr>
                                    </p:animEffect>
                                  </p:childTnLst>
                                </p:cTn>
                              </p:par>
                            </p:childTnLst>
                          </p:cTn>
                        </p:par>
                        <p:par>
                          <p:cTn id="30" fill="hold" nodeType="afterGroup">
                            <p:stCondLst>
                              <p:cond delay="1500"/>
                            </p:stCondLst>
                            <p:childTnLst>
                              <p:par>
                                <p:cTn id="31" presetID="18" presetClass="entr" presetSubtype="12" fill="hold" grpId="0" nodeType="afterEffect">
                                  <p:stCondLst>
                                    <p:cond delay="0"/>
                                  </p:stCondLst>
                                  <p:childTnLst>
                                    <p:set>
                                      <p:cBhvr>
                                        <p:cTn id="32" dur="1" fill="hold">
                                          <p:stCondLst>
                                            <p:cond delay="0"/>
                                          </p:stCondLst>
                                        </p:cTn>
                                        <p:tgtEl>
                                          <p:spTgt spid="179252"/>
                                        </p:tgtEl>
                                        <p:attrNameLst>
                                          <p:attrName>style.visibility</p:attrName>
                                        </p:attrNameLst>
                                      </p:cBhvr>
                                      <p:to>
                                        <p:strVal val="visible"/>
                                      </p:to>
                                    </p:set>
                                    <p:animEffect transition="in" filter="strips(downLeft)">
                                      <p:cBhvr>
                                        <p:cTn id="33" dur="500"/>
                                        <p:tgtEl>
                                          <p:spTgt spid="179252"/>
                                        </p:tgtEl>
                                      </p:cBhvr>
                                    </p:animEffect>
                                  </p:childTnLst>
                                </p:cTn>
                              </p:par>
                            </p:childTnLst>
                          </p:cTn>
                        </p:par>
                        <p:par>
                          <p:cTn id="34" fill="hold" nodeType="afterGroup">
                            <p:stCondLst>
                              <p:cond delay="2000"/>
                            </p:stCondLst>
                            <p:childTnLst>
                              <p:par>
                                <p:cTn id="35" presetID="17" presetClass="entr" presetSubtype="8" fill="hold" grpId="0" nodeType="afterEffect">
                                  <p:stCondLst>
                                    <p:cond delay="0"/>
                                  </p:stCondLst>
                                  <p:childTnLst>
                                    <p:set>
                                      <p:cBhvr>
                                        <p:cTn id="36" dur="1" fill="hold">
                                          <p:stCondLst>
                                            <p:cond delay="0"/>
                                          </p:stCondLst>
                                        </p:cTn>
                                        <p:tgtEl>
                                          <p:spTgt spid="179253"/>
                                        </p:tgtEl>
                                        <p:attrNameLst>
                                          <p:attrName>style.visibility</p:attrName>
                                        </p:attrNameLst>
                                      </p:cBhvr>
                                      <p:to>
                                        <p:strVal val="visible"/>
                                      </p:to>
                                    </p:set>
                                    <p:anim calcmode="lin" valueType="num">
                                      <p:cBhvr>
                                        <p:cTn id="37" dur="500" fill="hold"/>
                                        <p:tgtEl>
                                          <p:spTgt spid="179253"/>
                                        </p:tgtEl>
                                        <p:attrNameLst>
                                          <p:attrName>ppt_x</p:attrName>
                                        </p:attrNameLst>
                                      </p:cBhvr>
                                      <p:tavLst>
                                        <p:tav tm="0">
                                          <p:val>
                                            <p:strVal val="#ppt_x-#ppt_w/2"/>
                                          </p:val>
                                        </p:tav>
                                        <p:tav tm="100000">
                                          <p:val>
                                            <p:strVal val="#ppt_x"/>
                                          </p:val>
                                        </p:tav>
                                      </p:tavLst>
                                    </p:anim>
                                    <p:anim calcmode="lin" valueType="num">
                                      <p:cBhvr>
                                        <p:cTn id="38" dur="500" fill="hold"/>
                                        <p:tgtEl>
                                          <p:spTgt spid="179253"/>
                                        </p:tgtEl>
                                        <p:attrNameLst>
                                          <p:attrName>ppt_y</p:attrName>
                                        </p:attrNameLst>
                                      </p:cBhvr>
                                      <p:tavLst>
                                        <p:tav tm="0">
                                          <p:val>
                                            <p:strVal val="#ppt_y"/>
                                          </p:val>
                                        </p:tav>
                                        <p:tav tm="100000">
                                          <p:val>
                                            <p:strVal val="#ppt_y"/>
                                          </p:val>
                                        </p:tav>
                                      </p:tavLst>
                                    </p:anim>
                                    <p:anim calcmode="lin" valueType="num">
                                      <p:cBhvr>
                                        <p:cTn id="39" dur="500" fill="hold"/>
                                        <p:tgtEl>
                                          <p:spTgt spid="179253"/>
                                        </p:tgtEl>
                                        <p:attrNameLst>
                                          <p:attrName>ppt_w</p:attrName>
                                        </p:attrNameLst>
                                      </p:cBhvr>
                                      <p:tavLst>
                                        <p:tav tm="0">
                                          <p:val>
                                            <p:fltVal val="0"/>
                                          </p:val>
                                        </p:tav>
                                        <p:tav tm="100000">
                                          <p:val>
                                            <p:strVal val="#ppt_w"/>
                                          </p:val>
                                        </p:tav>
                                      </p:tavLst>
                                    </p:anim>
                                    <p:anim calcmode="lin" valueType="num">
                                      <p:cBhvr>
                                        <p:cTn id="40" dur="500" fill="hold"/>
                                        <p:tgtEl>
                                          <p:spTgt spid="179253"/>
                                        </p:tgtEl>
                                        <p:attrNameLst>
                                          <p:attrName>ppt_h</p:attrName>
                                        </p:attrNameLst>
                                      </p:cBhvr>
                                      <p:tavLst>
                                        <p:tav tm="0">
                                          <p:val>
                                            <p:strVal val="#ppt_h"/>
                                          </p:val>
                                        </p:tav>
                                        <p:tav tm="100000">
                                          <p:val>
                                            <p:strVal val="#ppt_h"/>
                                          </p:val>
                                        </p:tav>
                                      </p:tavLst>
                                    </p:anim>
                                  </p:childTnLst>
                                </p:cTn>
                              </p:par>
                            </p:childTnLst>
                          </p:cTn>
                        </p:par>
                        <p:par>
                          <p:cTn id="41" fill="hold" nodeType="afterGroup">
                            <p:stCondLst>
                              <p:cond delay="2500"/>
                            </p:stCondLst>
                            <p:childTnLst>
                              <p:par>
                                <p:cTn id="42" presetID="12" presetClass="entr" presetSubtype="4" fill="hold" grpId="0" nodeType="afterEffect">
                                  <p:stCondLst>
                                    <p:cond delay="0"/>
                                  </p:stCondLst>
                                  <p:childTnLst>
                                    <p:set>
                                      <p:cBhvr>
                                        <p:cTn id="43" dur="1" fill="hold">
                                          <p:stCondLst>
                                            <p:cond delay="0"/>
                                          </p:stCondLst>
                                        </p:cTn>
                                        <p:tgtEl>
                                          <p:spTgt spid="179254"/>
                                        </p:tgtEl>
                                        <p:attrNameLst>
                                          <p:attrName>style.visibility</p:attrName>
                                        </p:attrNameLst>
                                      </p:cBhvr>
                                      <p:to>
                                        <p:strVal val="visible"/>
                                      </p:to>
                                    </p:set>
                                    <p:animEffect transition="in" filter="slide(fromBottom)">
                                      <p:cBhvr>
                                        <p:cTn id="44" dur="500"/>
                                        <p:tgtEl>
                                          <p:spTgt spid="17925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32" fill="hold" grpId="0" nodeType="clickEffect">
                                  <p:stCondLst>
                                    <p:cond delay="0"/>
                                  </p:stCondLst>
                                  <p:childTnLst>
                                    <p:set>
                                      <p:cBhvr>
                                        <p:cTn id="48" dur="1" fill="hold">
                                          <p:stCondLst>
                                            <p:cond delay="0"/>
                                          </p:stCondLst>
                                        </p:cTn>
                                        <p:tgtEl>
                                          <p:spTgt spid="179257"/>
                                        </p:tgtEl>
                                        <p:attrNameLst>
                                          <p:attrName>style.visibility</p:attrName>
                                        </p:attrNameLst>
                                      </p:cBhvr>
                                      <p:to>
                                        <p:strVal val="visible"/>
                                      </p:to>
                                    </p:set>
                                    <p:animEffect transition="in" filter="box(out)">
                                      <p:cBhvr>
                                        <p:cTn id="49" dur="500"/>
                                        <p:tgtEl>
                                          <p:spTgt spid="179257"/>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2" presetClass="entr" presetSubtype="4" fill="hold" grpId="0" nodeType="clickEffect">
                                  <p:stCondLst>
                                    <p:cond delay="0"/>
                                  </p:stCondLst>
                                  <p:childTnLst>
                                    <p:set>
                                      <p:cBhvr>
                                        <p:cTn id="53" dur="1" fill="hold">
                                          <p:stCondLst>
                                            <p:cond delay="0"/>
                                          </p:stCondLst>
                                        </p:cTn>
                                        <p:tgtEl>
                                          <p:spTgt spid="179255"/>
                                        </p:tgtEl>
                                        <p:attrNameLst>
                                          <p:attrName>style.visibility</p:attrName>
                                        </p:attrNameLst>
                                      </p:cBhvr>
                                      <p:to>
                                        <p:strVal val="visible"/>
                                      </p:to>
                                    </p:set>
                                    <p:animEffect transition="in" filter="slide(fromBottom)">
                                      <p:cBhvr>
                                        <p:cTn id="54" dur="500"/>
                                        <p:tgtEl>
                                          <p:spTgt spid="179255"/>
                                        </p:tgtEl>
                                      </p:cBhvr>
                                    </p:animEffect>
                                  </p:childTnLst>
                                </p:cTn>
                              </p:par>
                            </p:childTnLst>
                          </p:cTn>
                        </p:par>
                        <p:par>
                          <p:cTn id="55" fill="hold" nodeType="afterGroup">
                            <p:stCondLst>
                              <p:cond delay="500"/>
                            </p:stCondLst>
                            <p:childTnLst>
                              <p:par>
                                <p:cTn id="56" presetID="12" presetClass="entr" presetSubtype="2" fill="hold" grpId="0" nodeType="afterEffect">
                                  <p:stCondLst>
                                    <p:cond delay="0"/>
                                  </p:stCondLst>
                                  <p:childTnLst>
                                    <p:set>
                                      <p:cBhvr>
                                        <p:cTn id="57" dur="1" fill="hold">
                                          <p:stCondLst>
                                            <p:cond delay="0"/>
                                          </p:stCondLst>
                                        </p:cTn>
                                        <p:tgtEl>
                                          <p:spTgt spid="179244"/>
                                        </p:tgtEl>
                                        <p:attrNameLst>
                                          <p:attrName>style.visibility</p:attrName>
                                        </p:attrNameLst>
                                      </p:cBhvr>
                                      <p:to>
                                        <p:strVal val="visible"/>
                                      </p:to>
                                    </p:set>
                                    <p:animEffect transition="in" filter="slide(fromRight)">
                                      <p:cBhvr>
                                        <p:cTn id="58" dur="500"/>
                                        <p:tgtEl>
                                          <p:spTgt spid="179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44" grpId="0" animBg="1"/>
      <p:bldP spid="179245" grpId="0" animBg="1"/>
      <p:bldP spid="179249" grpId="0" animBg="1"/>
      <p:bldP spid="179250" grpId="0" animBg="1"/>
      <p:bldP spid="179251" grpId="0" animBg="1"/>
      <p:bldP spid="179252" grpId="0" animBg="1"/>
      <p:bldP spid="179253" grpId="0" animBg="1"/>
      <p:bldP spid="179254" grpId="0" animBg="1"/>
      <p:bldP spid="179255" grpId="0" animBg="1"/>
      <p:bldP spid="179257"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04800" y="3733800"/>
            <a:ext cx="685800" cy="762000"/>
            <a:chOff x="1536" y="3888"/>
            <a:chExt cx="432" cy="480"/>
          </a:xfrm>
        </p:grpSpPr>
        <p:sp>
          <p:nvSpPr>
            <p:cNvPr id="26696" name="Rectangle 3"/>
            <p:cNvSpPr>
              <a:spLocks noChangeArrowheads="1"/>
            </p:cNvSpPr>
            <p:nvPr/>
          </p:nvSpPr>
          <p:spPr bwMode="auto">
            <a:xfrm>
              <a:off x="1536" y="3888"/>
              <a:ext cx="384" cy="480"/>
            </a:xfrm>
            <a:prstGeom prst="rect">
              <a:avLst/>
            </a:prstGeom>
            <a:solidFill>
              <a:schemeClr val="folHlink"/>
            </a:solidFill>
            <a:ln w="28575">
              <a:solidFill>
                <a:schemeClr val="folHlink"/>
              </a:solidFill>
              <a:miter lim="800000"/>
              <a:headEnd/>
              <a:tailEnd/>
            </a:ln>
          </p:spPr>
          <p:txBody>
            <a:bodyPr wrap="none" anchor="ctr"/>
            <a:lstStyle/>
            <a:p>
              <a:pPr algn="ctr"/>
              <a:endParaRPr lang="zh-CN" altLang="en-US" sz="3200">
                <a:latin typeface="Times New Roman" pitchFamily="18" charset="0"/>
              </a:endParaRPr>
            </a:p>
          </p:txBody>
        </p:sp>
        <p:sp>
          <p:nvSpPr>
            <p:cNvPr id="26697" name="Text Box 4"/>
            <p:cNvSpPr txBox="1">
              <a:spLocks noChangeArrowheads="1"/>
            </p:cNvSpPr>
            <p:nvPr/>
          </p:nvSpPr>
          <p:spPr bwMode="auto">
            <a:xfrm>
              <a:off x="1536" y="3936"/>
              <a:ext cx="43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200">
                  <a:solidFill>
                    <a:schemeClr val="bg2"/>
                  </a:solidFill>
                  <a:latin typeface="Times New Roman" pitchFamily="18" charset="0"/>
                </a:rPr>
                <a:t> 0</a:t>
              </a:r>
            </a:p>
          </p:txBody>
        </p:sp>
      </p:grpSp>
      <p:grpSp>
        <p:nvGrpSpPr>
          <p:cNvPr id="3" name="Group 75"/>
          <p:cNvGrpSpPr>
            <a:grpSpLocks/>
          </p:cNvGrpSpPr>
          <p:nvPr/>
        </p:nvGrpSpPr>
        <p:grpSpPr bwMode="auto">
          <a:xfrm>
            <a:off x="1295400" y="639763"/>
            <a:ext cx="7848600" cy="5761037"/>
            <a:chOff x="816" y="403"/>
            <a:chExt cx="4944" cy="3629"/>
          </a:xfrm>
        </p:grpSpPr>
        <p:sp>
          <p:nvSpPr>
            <p:cNvPr id="26665" name="Text Box 6"/>
            <p:cNvSpPr txBox="1">
              <a:spLocks noChangeArrowheads="1"/>
            </p:cNvSpPr>
            <p:nvPr/>
          </p:nvSpPr>
          <p:spPr bwMode="auto">
            <a:xfrm>
              <a:off x="3152" y="403"/>
              <a:ext cx="1497"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endParaRPr lang="en-US" altLang="zh-CN" sz="2400">
                <a:latin typeface="Times New Roman" pitchFamily="18" charset="0"/>
              </a:endParaRPr>
            </a:p>
            <a:p>
              <a:pPr eaLnBrk="1" hangingPunct="1"/>
              <a:r>
                <a:rPr lang="en-US" altLang="zh-CN" sz="2400">
                  <a:latin typeface="Times New Roman" pitchFamily="18" charset="0"/>
                </a:rPr>
                <a:t>BS</a:t>
              </a:r>
              <a:r>
                <a:rPr lang="en-US" altLang="zh-CN">
                  <a:latin typeface="Times New Roman" pitchFamily="18" charset="0"/>
                </a:rPr>
                <a:t>  </a:t>
              </a:r>
              <a:r>
                <a:rPr lang="zh-CN" altLang="en-US" sz="2400">
                  <a:latin typeface="Times New Roman" pitchFamily="18" charset="0"/>
                </a:rPr>
                <a:t>－总线忙</a:t>
              </a:r>
            </a:p>
            <a:p>
              <a:pPr eaLnBrk="1" hangingPunct="1"/>
              <a:r>
                <a:rPr lang="en-US" altLang="zh-CN" sz="2400">
                  <a:latin typeface="Times New Roman" pitchFamily="18" charset="0"/>
                </a:rPr>
                <a:t>BR</a:t>
              </a:r>
              <a:r>
                <a:rPr lang="zh-CN" altLang="en-US" sz="2400">
                  <a:latin typeface="Times New Roman" pitchFamily="18" charset="0"/>
                </a:rPr>
                <a:t>－总线请求</a:t>
              </a:r>
            </a:p>
          </p:txBody>
        </p:sp>
        <p:sp>
          <p:nvSpPr>
            <p:cNvPr id="26666" name="Rectangle 7"/>
            <p:cNvSpPr>
              <a:spLocks noChangeArrowheads="1"/>
            </p:cNvSpPr>
            <p:nvPr/>
          </p:nvSpPr>
          <p:spPr bwMode="auto">
            <a:xfrm>
              <a:off x="816" y="864"/>
              <a:ext cx="576" cy="3168"/>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3200">
                  <a:latin typeface="Times New Roman" pitchFamily="18" charset="0"/>
                </a:rPr>
                <a:t>总</a:t>
              </a:r>
            </a:p>
            <a:p>
              <a:pPr algn="ctr"/>
              <a:r>
                <a:rPr lang="zh-CN" altLang="en-US" sz="3200">
                  <a:latin typeface="Times New Roman" pitchFamily="18" charset="0"/>
                </a:rPr>
                <a:t>线</a:t>
              </a:r>
            </a:p>
            <a:p>
              <a:pPr algn="ctr"/>
              <a:r>
                <a:rPr lang="zh-CN" altLang="en-US" sz="3200">
                  <a:latin typeface="Times New Roman" pitchFamily="18" charset="0"/>
                </a:rPr>
                <a:t>控</a:t>
              </a:r>
            </a:p>
            <a:p>
              <a:pPr algn="ctr"/>
              <a:r>
                <a:rPr lang="zh-CN" altLang="en-US" sz="3200">
                  <a:latin typeface="Times New Roman" pitchFamily="18" charset="0"/>
                </a:rPr>
                <a:t>制</a:t>
              </a:r>
            </a:p>
            <a:p>
              <a:pPr algn="ctr"/>
              <a:r>
                <a:rPr lang="zh-CN" altLang="en-US" sz="3200">
                  <a:latin typeface="Times New Roman" pitchFamily="18" charset="0"/>
                </a:rPr>
                <a:t>部</a:t>
              </a:r>
            </a:p>
            <a:p>
              <a:pPr algn="ctr"/>
              <a:r>
                <a:rPr lang="zh-CN" altLang="en-US" sz="3200">
                  <a:latin typeface="Times New Roman" pitchFamily="18" charset="0"/>
                </a:rPr>
                <a:t>件</a:t>
              </a:r>
            </a:p>
          </p:txBody>
        </p:sp>
        <p:sp>
          <p:nvSpPr>
            <p:cNvPr id="26667" name="Line 8"/>
            <p:cNvSpPr>
              <a:spLocks noChangeShapeType="1"/>
            </p:cNvSpPr>
            <p:nvPr/>
          </p:nvSpPr>
          <p:spPr bwMode="auto">
            <a:xfrm>
              <a:off x="1392" y="1536"/>
              <a:ext cx="4368"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68" name="Text Box 9"/>
            <p:cNvSpPr txBox="1">
              <a:spLocks noChangeArrowheads="1"/>
            </p:cNvSpPr>
            <p:nvPr/>
          </p:nvSpPr>
          <p:spPr bwMode="auto">
            <a:xfrm>
              <a:off x="4608" y="866"/>
              <a:ext cx="64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200">
                  <a:latin typeface="Times New Roman" pitchFamily="18" charset="0"/>
                </a:rPr>
                <a:t>数据线</a:t>
              </a:r>
            </a:p>
          </p:txBody>
        </p:sp>
        <p:sp>
          <p:nvSpPr>
            <p:cNvPr id="26669" name="Line 10"/>
            <p:cNvSpPr>
              <a:spLocks noChangeShapeType="1"/>
            </p:cNvSpPr>
            <p:nvPr/>
          </p:nvSpPr>
          <p:spPr bwMode="auto">
            <a:xfrm>
              <a:off x="1392" y="1920"/>
              <a:ext cx="436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70" name="Text Box 11"/>
            <p:cNvSpPr txBox="1">
              <a:spLocks noChangeArrowheads="1"/>
            </p:cNvSpPr>
            <p:nvPr/>
          </p:nvSpPr>
          <p:spPr bwMode="auto">
            <a:xfrm>
              <a:off x="4608" y="1250"/>
              <a:ext cx="64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200">
                  <a:latin typeface="Times New Roman" pitchFamily="18" charset="0"/>
                </a:rPr>
                <a:t>地址线</a:t>
              </a:r>
            </a:p>
          </p:txBody>
        </p:sp>
        <p:sp>
          <p:nvSpPr>
            <p:cNvPr id="26671" name="Line 12"/>
            <p:cNvSpPr>
              <a:spLocks noChangeShapeType="1"/>
            </p:cNvSpPr>
            <p:nvPr/>
          </p:nvSpPr>
          <p:spPr bwMode="auto">
            <a:xfrm>
              <a:off x="1392" y="2304"/>
              <a:ext cx="4368" cy="0"/>
            </a:xfrm>
            <a:prstGeom prst="line">
              <a:avLst/>
            </a:prstGeom>
            <a:noFill/>
            <a:ln w="38100">
              <a:solidFill>
                <a:schemeClr val="tx1"/>
              </a:solidFill>
              <a:round/>
              <a:headEnd type="stealth" w="lg" len="lg"/>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72" name="Line 13"/>
            <p:cNvSpPr>
              <a:spLocks noChangeShapeType="1"/>
            </p:cNvSpPr>
            <p:nvPr/>
          </p:nvSpPr>
          <p:spPr bwMode="auto">
            <a:xfrm>
              <a:off x="1392" y="2688"/>
              <a:ext cx="4368" cy="0"/>
            </a:xfrm>
            <a:prstGeom prst="line">
              <a:avLst/>
            </a:prstGeom>
            <a:noFill/>
            <a:ln w="38100">
              <a:solidFill>
                <a:schemeClr val="tx1"/>
              </a:solidFill>
              <a:round/>
              <a:headEnd type="stealth" w="lg" len="lg"/>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73" name="Rectangle 14"/>
            <p:cNvSpPr>
              <a:spLocks noChangeArrowheads="1"/>
            </p:cNvSpPr>
            <p:nvPr/>
          </p:nvSpPr>
          <p:spPr bwMode="auto">
            <a:xfrm>
              <a:off x="1920" y="3264"/>
              <a:ext cx="1056" cy="528"/>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itchFamily="18" charset="0"/>
                </a:rPr>
                <a:t>I/O</a:t>
              </a:r>
              <a:r>
                <a:rPr lang="zh-CN" altLang="en-US" sz="2400">
                  <a:latin typeface="Times New Roman" pitchFamily="18" charset="0"/>
                </a:rPr>
                <a:t>接口0</a:t>
              </a:r>
            </a:p>
          </p:txBody>
        </p:sp>
        <p:sp>
          <p:nvSpPr>
            <p:cNvPr id="26674" name="Text Box 15"/>
            <p:cNvSpPr txBox="1">
              <a:spLocks noChangeArrowheads="1"/>
            </p:cNvSpPr>
            <p:nvPr/>
          </p:nvSpPr>
          <p:spPr bwMode="auto">
            <a:xfrm>
              <a:off x="4188" y="3312"/>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200">
                  <a:solidFill>
                    <a:schemeClr val="folHlink"/>
                  </a:solidFill>
                  <a:latin typeface="Times New Roman" pitchFamily="18" charset="0"/>
                </a:rPr>
                <a:t>…</a:t>
              </a:r>
            </a:p>
          </p:txBody>
        </p:sp>
        <p:sp>
          <p:nvSpPr>
            <p:cNvPr id="26675" name="Text Box 16"/>
            <p:cNvSpPr txBox="1">
              <a:spLocks noChangeArrowheads="1"/>
            </p:cNvSpPr>
            <p:nvPr/>
          </p:nvSpPr>
          <p:spPr bwMode="auto">
            <a:xfrm>
              <a:off x="1626" y="2048"/>
              <a:ext cx="3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en-US" altLang="zh-CN" sz="2400">
                  <a:latin typeface="Times New Roman" pitchFamily="18" charset="0"/>
                </a:rPr>
                <a:t>BS</a:t>
              </a:r>
              <a:endParaRPr lang="zh-CN" altLang="en-US" sz="2400">
                <a:latin typeface="Times New Roman" pitchFamily="18" charset="0"/>
              </a:endParaRPr>
            </a:p>
          </p:txBody>
        </p:sp>
        <p:sp>
          <p:nvSpPr>
            <p:cNvPr id="26676" name="Text Box 17"/>
            <p:cNvSpPr txBox="1">
              <a:spLocks noChangeArrowheads="1"/>
            </p:cNvSpPr>
            <p:nvPr/>
          </p:nvSpPr>
          <p:spPr bwMode="auto">
            <a:xfrm>
              <a:off x="1637" y="2432"/>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en-US" altLang="zh-CN" sz="2400">
                  <a:latin typeface="Times New Roman" pitchFamily="18" charset="0"/>
                </a:rPr>
                <a:t>BR</a:t>
              </a:r>
            </a:p>
          </p:txBody>
        </p:sp>
        <p:sp>
          <p:nvSpPr>
            <p:cNvPr id="26677" name="Rectangle 18"/>
            <p:cNvSpPr>
              <a:spLocks noChangeArrowheads="1"/>
            </p:cNvSpPr>
            <p:nvPr/>
          </p:nvSpPr>
          <p:spPr bwMode="auto">
            <a:xfrm>
              <a:off x="3120" y="3264"/>
              <a:ext cx="1056" cy="528"/>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itchFamily="18" charset="0"/>
                </a:rPr>
                <a:t>I/O</a:t>
              </a:r>
              <a:r>
                <a:rPr lang="zh-CN" altLang="en-US" sz="2400">
                  <a:latin typeface="Times New Roman" pitchFamily="18" charset="0"/>
                </a:rPr>
                <a:t>接口1</a:t>
              </a:r>
            </a:p>
          </p:txBody>
        </p:sp>
        <p:sp>
          <p:nvSpPr>
            <p:cNvPr id="26678" name="Rectangle 19"/>
            <p:cNvSpPr>
              <a:spLocks noChangeArrowheads="1"/>
            </p:cNvSpPr>
            <p:nvPr/>
          </p:nvSpPr>
          <p:spPr bwMode="auto">
            <a:xfrm>
              <a:off x="4512" y="3264"/>
              <a:ext cx="1056" cy="528"/>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latin typeface="Times New Roman" pitchFamily="18" charset="0"/>
                </a:rPr>
                <a:t>I/O</a:t>
              </a:r>
              <a:r>
                <a:rPr lang="zh-CN" altLang="en-US" sz="2400">
                  <a:latin typeface="Times New Roman" pitchFamily="18" charset="0"/>
                </a:rPr>
                <a:t>接口</a:t>
              </a:r>
              <a:r>
                <a:rPr lang="en-US" altLang="zh-CN" sz="2400" i="1">
                  <a:latin typeface="Times New Roman" pitchFamily="18" charset="0"/>
                </a:rPr>
                <a:t>n</a:t>
              </a:r>
            </a:p>
          </p:txBody>
        </p:sp>
        <p:sp>
          <p:nvSpPr>
            <p:cNvPr id="26679" name="Line 20"/>
            <p:cNvSpPr>
              <a:spLocks noChangeShapeType="1"/>
            </p:cNvSpPr>
            <p:nvPr/>
          </p:nvSpPr>
          <p:spPr bwMode="auto">
            <a:xfrm>
              <a:off x="1392" y="1152"/>
              <a:ext cx="4368"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80" name="Text Box 21"/>
            <p:cNvSpPr txBox="1">
              <a:spLocks noChangeArrowheads="1"/>
            </p:cNvSpPr>
            <p:nvPr/>
          </p:nvSpPr>
          <p:spPr bwMode="auto">
            <a:xfrm>
              <a:off x="4220" y="1634"/>
              <a:ext cx="8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200">
                  <a:latin typeface="Times New Roman" pitchFamily="18" charset="0"/>
                </a:rPr>
                <a:t>设备地址</a:t>
              </a:r>
            </a:p>
          </p:txBody>
        </p:sp>
        <p:sp>
          <p:nvSpPr>
            <p:cNvPr id="26681" name="Line 22"/>
            <p:cNvSpPr>
              <a:spLocks noChangeShapeType="1"/>
            </p:cNvSpPr>
            <p:nvPr/>
          </p:nvSpPr>
          <p:spPr bwMode="auto">
            <a:xfrm flipV="1">
              <a:off x="2064" y="2688"/>
              <a:ext cx="0" cy="576"/>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6682" name="Line 23"/>
            <p:cNvSpPr>
              <a:spLocks noChangeShapeType="1"/>
            </p:cNvSpPr>
            <p:nvPr/>
          </p:nvSpPr>
          <p:spPr bwMode="auto">
            <a:xfrm flipV="1">
              <a:off x="2256" y="2304"/>
              <a:ext cx="0" cy="96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6683" name="Line 24"/>
            <p:cNvSpPr>
              <a:spLocks noChangeShapeType="1"/>
            </p:cNvSpPr>
            <p:nvPr/>
          </p:nvSpPr>
          <p:spPr bwMode="auto">
            <a:xfrm>
              <a:off x="2448" y="1920"/>
              <a:ext cx="0" cy="1344"/>
            </a:xfrm>
            <a:prstGeom prst="line">
              <a:avLst/>
            </a:prstGeom>
            <a:noFill/>
            <a:ln w="38100">
              <a:solidFill>
                <a:schemeClr val="tx1"/>
              </a:solidFill>
              <a:round/>
              <a:headEnd type="oval" w="med" len="me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6684" name="Line 25"/>
            <p:cNvSpPr>
              <a:spLocks noChangeShapeType="1"/>
            </p:cNvSpPr>
            <p:nvPr/>
          </p:nvSpPr>
          <p:spPr bwMode="auto">
            <a:xfrm>
              <a:off x="2640" y="1536"/>
              <a:ext cx="0" cy="1728"/>
            </a:xfrm>
            <a:prstGeom prst="line">
              <a:avLst/>
            </a:prstGeom>
            <a:noFill/>
            <a:ln w="38100">
              <a:solidFill>
                <a:schemeClr val="tx1"/>
              </a:solidFill>
              <a:round/>
              <a:headEnd type="oval" w="med" len="me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6685" name="Line 26"/>
            <p:cNvSpPr>
              <a:spLocks noChangeShapeType="1"/>
            </p:cNvSpPr>
            <p:nvPr/>
          </p:nvSpPr>
          <p:spPr bwMode="auto">
            <a:xfrm>
              <a:off x="2832" y="1152"/>
              <a:ext cx="0" cy="2112"/>
            </a:xfrm>
            <a:prstGeom prst="line">
              <a:avLst/>
            </a:prstGeom>
            <a:noFill/>
            <a:ln w="38100">
              <a:solidFill>
                <a:schemeClr val="tx1"/>
              </a:solidFill>
              <a:round/>
              <a:headEnd type="oval" w="med" len="me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6686" name="Line 27"/>
            <p:cNvSpPr>
              <a:spLocks noChangeShapeType="1"/>
            </p:cNvSpPr>
            <p:nvPr/>
          </p:nvSpPr>
          <p:spPr bwMode="auto">
            <a:xfrm flipV="1">
              <a:off x="3264" y="2688"/>
              <a:ext cx="0" cy="576"/>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6687" name="Line 28"/>
            <p:cNvSpPr>
              <a:spLocks noChangeShapeType="1"/>
            </p:cNvSpPr>
            <p:nvPr/>
          </p:nvSpPr>
          <p:spPr bwMode="auto">
            <a:xfrm flipV="1">
              <a:off x="3456" y="2304"/>
              <a:ext cx="0" cy="96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6688" name="Line 29"/>
            <p:cNvSpPr>
              <a:spLocks noChangeShapeType="1"/>
            </p:cNvSpPr>
            <p:nvPr/>
          </p:nvSpPr>
          <p:spPr bwMode="auto">
            <a:xfrm>
              <a:off x="3648" y="1920"/>
              <a:ext cx="0" cy="1344"/>
            </a:xfrm>
            <a:prstGeom prst="line">
              <a:avLst/>
            </a:prstGeom>
            <a:noFill/>
            <a:ln w="38100">
              <a:solidFill>
                <a:schemeClr val="tx1"/>
              </a:solidFill>
              <a:round/>
              <a:headEnd type="oval" w="med" len="me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6689" name="Line 30"/>
            <p:cNvSpPr>
              <a:spLocks noChangeShapeType="1"/>
            </p:cNvSpPr>
            <p:nvPr/>
          </p:nvSpPr>
          <p:spPr bwMode="auto">
            <a:xfrm>
              <a:off x="3840" y="1536"/>
              <a:ext cx="0" cy="1728"/>
            </a:xfrm>
            <a:prstGeom prst="line">
              <a:avLst/>
            </a:prstGeom>
            <a:noFill/>
            <a:ln w="38100">
              <a:solidFill>
                <a:schemeClr val="tx1"/>
              </a:solidFill>
              <a:round/>
              <a:headEnd type="oval" w="med" len="me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6690" name="Line 31"/>
            <p:cNvSpPr>
              <a:spLocks noChangeShapeType="1"/>
            </p:cNvSpPr>
            <p:nvPr/>
          </p:nvSpPr>
          <p:spPr bwMode="auto">
            <a:xfrm>
              <a:off x="4032" y="1152"/>
              <a:ext cx="0" cy="2112"/>
            </a:xfrm>
            <a:prstGeom prst="line">
              <a:avLst/>
            </a:prstGeom>
            <a:noFill/>
            <a:ln w="38100">
              <a:solidFill>
                <a:schemeClr val="tx1"/>
              </a:solidFill>
              <a:round/>
              <a:headEnd type="oval" w="med" len="me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6691" name="Line 32"/>
            <p:cNvSpPr>
              <a:spLocks noChangeShapeType="1"/>
            </p:cNvSpPr>
            <p:nvPr/>
          </p:nvSpPr>
          <p:spPr bwMode="auto">
            <a:xfrm flipV="1">
              <a:off x="4608" y="2688"/>
              <a:ext cx="0" cy="576"/>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6692" name="Line 33"/>
            <p:cNvSpPr>
              <a:spLocks noChangeShapeType="1"/>
            </p:cNvSpPr>
            <p:nvPr/>
          </p:nvSpPr>
          <p:spPr bwMode="auto">
            <a:xfrm flipV="1">
              <a:off x="4800" y="2304"/>
              <a:ext cx="0" cy="96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6693" name="Line 34"/>
            <p:cNvSpPr>
              <a:spLocks noChangeShapeType="1"/>
            </p:cNvSpPr>
            <p:nvPr/>
          </p:nvSpPr>
          <p:spPr bwMode="auto">
            <a:xfrm>
              <a:off x="4992" y="1920"/>
              <a:ext cx="0" cy="1344"/>
            </a:xfrm>
            <a:prstGeom prst="line">
              <a:avLst/>
            </a:prstGeom>
            <a:noFill/>
            <a:ln w="38100">
              <a:solidFill>
                <a:schemeClr val="tx1"/>
              </a:solidFill>
              <a:round/>
              <a:headEnd type="oval" w="med" len="me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6694" name="Line 35"/>
            <p:cNvSpPr>
              <a:spLocks noChangeShapeType="1"/>
            </p:cNvSpPr>
            <p:nvPr/>
          </p:nvSpPr>
          <p:spPr bwMode="auto">
            <a:xfrm>
              <a:off x="5184" y="1536"/>
              <a:ext cx="0" cy="1728"/>
            </a:xfrm>
            <a:prstGeom prst="line">
              <a:avLst/>
            </a:prstGeom>
            <a:noFill/>
            <a:ln w="38100">
              <a:solidFill>
                <a:schemeClr val="tx1"/>
              </a:solidFill>
              <a:round/>
              <a:headEnd type="oval" w="med" len="me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6695" name="Line 36"/>
            <p:cNvSpPr>
              <a:spLocks noChangeShapeType="1"/>
            </p:cNvSpPr>
            <p:nvPr/>
          </p:nvSpPr>
          <p:spPr bwMode="auto">
            <a:xfrm>
              <a:off x="5376" y="1152"/>
              <a:ext cx="0" cy="2112"/>
            </a:xfrm>
            <a:prstGeom prst="line">
              <a:avLst/>
            </a:prstGeom>
            <a:noFill/>
            <a:ln w="38100">
              <a:solidFill>
                <a:schemeClr val="tx1"/>
              </a:solidFill>
              <a:round/>
              <a:headEnd type="oval" w="med" len="me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grpSp>
      <p:sp>
        <p:nvSpPr>
          <p:cNvPr id="26628" name="Text Box 37"/>
          <p:cNvSpPr txBox="1">
            <a:spLocks noChangeArrowheads="1"/>
          </p:cNvSpPr>
          <p:nvPr/>
        </p:nvSpPr>
        <p:spPr bwMode="auto">
          <a:xfrm>
            <a:off x="228600" y="425450"/>
            <a:ext cx="54959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600">
                <a:latin typeface="Times New Roman" pitchFamily="18" charset="0"/>
              </a:rPr>
              <a:t>3. 计数器定时查询方式</a:t>
            </a:r>
          </a:p>
        </p:txBody>
      </p:sp>
      <p:grpSp>
        <p:nvGrpSpPr>
          <p:cNvPr id="4" name="Group 38"/>
          <p:cNvGrpSpPr>
            <a:grpSpLocks/>
          </p:cNvGrpSpPr>
          <p:nvPr/>
        </p:nvGrpSpPr>
        <p:grpSpPr bwMode="auto">
          <a:xfrm>
            <a:off x="2209800" y="3048000"/>
            <a:ext cx="6934200" cy="2133600"/>
            <a:chOff x="1680" y="2160"/>
            <a:chExt cx="4368" cy="1344"/>
          </a:xfrm>
        </p:grpSpPr>
        <p:grpSp>
          <p:nvGrpSpPr>
            <p:cNvPr id="26660" name="Group 39"/>
            <p:cNvGrpSpPr>
              <a:grpSpLocks/>
            </p:cNvGrpSpPr>
            <p:nvPr/>
          </p:nvGrpSpPr>
          <p:grpSpPr bwMode="auto">
            <a:xfrm>
              <a:off x="2736" y="2160"/>
              <a:ext cx="2544" cy="1344"/>
              <a:chOff x="2736" y="2160"/>
              <a:chExt cx="2544" cy="1344"/>
            </a:xfrm>
          </p:grpSpPr>
          <p:sp>
            <p:nvSpPr>
              <p:cNvPr id="26662" name="Line 40"/>
              <p:cNvSpPr>
                <a:spLocks noChangeShapeType="1"/>
              </p:cNvSpPr>
              <p:nvPr/>
            </p:nvSpPr>
            <p:spPr bwMode="auto">
              <a:xfrm>
                <a:off x="2736" y="2160"/>
                <a:ext cx="0" cy="1344"/>
              </a:xfrm>
              <a:prstGeom prst="line">
                <a:avLst/>
              </a:prstGeom>
              <a:noFill/>
              <a:ln w="76200">
                <a:solidFill>
                  <a:schemeClr val="folHlink"/>
                </a:solidFill>
                <a:round/>
                <a:headEnd type="oval" w="med" len="me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6663" name="Line 41"/>
              <p:cNvSpPr>
                <a:spLocks noChangeShapeType="1"/>
              </p:cNvSpPr>
              <p:nvPr/>
            </p:nvSpPr>
            <p:spPr bwMode="auto">
              <a:xfrm>
                <a:off x="3936" y="2160"/>
                <a:ext cx="0" cy="1344"/>
              </a:xfrm>
              <a:prstGeom prst="line">
                <a:avLst/>
              </a:prstGeom>
              <a:noFill/>
              <a:ln w="76200">
                <a:solidFill>
                  <a:schemeClr val="folHlink"/>
                </a:solidFill>
                <a:round/>
                <a:headEnd type="oval" w="med" len="me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6664" name="Line 42"/>
              <p:cNvSpPr>
                <a:spLocks noChangeShapeType="1"/>
              </p:cNvSpPr>
              <p:nvPr/>
            </p:nvSpPr>
            <p:spPr bwMode="auto">
              <a:xfrm>
                <a:off x="5280" y="2160"/>
                <a:ext cx="0" cy="1344"/>
              </a:xfrm>
              <a:prstGeom prst="line">
                <a:avLst/>
              </a:prstGeom>
              <a:noFill/>
              <a:ln w="76200">
                <a:solidFill>
                  <a:schemeClr val="folHlink"/>
                </a:solidFill>
                <a:round/>
                <a:headEnd type="oval" w="med" len="me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26661" name="Line 43"/>
            <p:cNvSpPr>
              <a:spLocks noChangeShapeType="1"/>
            </p:cNvSpPr>
            <p:nvPr/>
          </p:nvSpPr>
          <p:spPr bwMode="auto">
            <a:xfrm>
              <a:off x="1680" y="2160"/>
              <a:ext cx="4368"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 name="Group 44"/>
          <p:cNvGrpSpPr>
            <a:grpSpLocks/>
          </p:cNvGrpSpPr>
          <p:nvPr/>
        </p:nvGrpSpPr>
        <p:grpSpPr bwMode="auto">
          <a:xfrm>
            <a:off x="2209800" y="3048000"/>
            <a:ext cx="6934200" cy="2133600"/>
            <a:chOff x="1392" y="1920"/>
            <a:chExt cx="4368" cy="1344"/>
          </a:xfrm>
        </p:grpSpPr>
        <p:grpSp>
          <p:nvGrpSpPr>
            <p:cNvPr id="26655" name="Group 45"/>
            <p:cNvGrpSpPr>
              <a:grpSpLocks/>
            </p:cNvGrpSpPr>
            <p:nvPr/>
          </p:nvGrpSpPr>
          <p:grpSpPr bwMode="auto">
            <a:xfrm>
              <a:off x="2448" y="1920"/>
              <a:ext cx="2544" cy="1344"/>
              <a:chOff x="2448" y="1920"/>
              <a:chExt cx="2544" cy="1344"/>
            </a:xfrm>
          </p:grpSpPr>
          <p:sp>
            <p:nvSpPr>
              <p:cNvPr id="26657" name="Line 46"/>
              <p:cNvSpPr>
                <a:spLocks noChangeShapeType="1"/>
              </p:cNvSpPr>
              <p:nvPr/>
            </p:nvSpPr>
            <p:spPr bwMode="auto">
              <a:xfrm>
                <a:off x="2448" y="1920"/>
                <a:ext cx="0" cy="1344"/>
              </a:xfrm>
              <a:prstGeom prst="line">
                <a:avLst/>
              </a:prstGeom>
              <a:noFill/>
              <a:ln w="76200">
                <a:solidFill>
                  <a:srgbClr val="C28F00"/>
                </a:solidFill>
                <a:round/>
                <a:headEnd type="oval" w="med" len="me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6658" name="Line 47"/>
              <p:cNvSpPr>
                <a:spLocks noChangeShapeType="1"/>
              </p:cNvSpPr>
              <p:nvPr/>
            </p:nvSpPr>
            <p:spPr bwMode="auto">
              <a:xfrm>
                <a:off x="3648" y="1920"/>
                <a:ext cx="0" cy="1344"/>
              </a:xfrm>
              <a:prstGeom prst="line">
                <a:avLst/>
              </a:prstGeom>
              <a:noFill/>
              <a:ln w="76200">
                <a:solidFill>
                  <a:srgbClr val="C28F00"/>
                </a:solidFill>
                <a:round/>
                <a:headEnd type="oval" w="med" len="me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6659" name="Line 48"/>
              <p:cNvSpPr>
                <a:spLocks noChangeShapeType="1"/>
              </p:cNvSpPr>
              <p:nvPr/>
            </p:nvSpPr>
            <p:spPr bwMode="auto">
              <a:xfrm>
                <a:off x="4992" y="1920"/>
                <a:ext cx="0" cy="1344"/>
              </a:xfrm>
              <a:prstGeom prst="line">
                <a:avLst/>
              </a:prstGeom>
              <a:noFill/>
              <a:ln w="76200">
                <a:solidFill>
                  <a:srgbClr val="C28F00"/>
                </a:solidFill>
                <a:round/>
                <a:headEnd type="oval" w="med" len="me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26656" name="Line 49"/>
            <p:cNvSpPr>
              <a:spLocks noChangeShapeType="1"/>
            </p:cNvSpPr>
            <p:nvPr/>
          </p:nvSpPr>
          <p:spPr bwMode="auto">
            <a:xfrm>
              <a:off x="1392" y="1920"/>
              <a:ext cx="4368" cy="0"/>
            </a:xfrm>
            <a:prstGeom prst="line">
              <a:avLst/>
            </a:prstGeom>
            <a:noFill/>
            <a:ln w="76200">
              <a:solidFill>
                <a:srgbClr val="C28F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80274" name="Line 50"/>
          <p:cNvSpPr>
            <a:spLocks noChangeShapeType="1"/>
          </p:cNvSpPr>
          <p:nvPr/>
        </p:nvSpPr>
        <p:spPr bwMode="auto">
          <a:xfrm flipV="1">
            <a:off x="5486400" y="3657600"/>
            <a:ext cx="0" cy="1524000"/>
          </a:xfrm>
          <a:prstGeom prst="line">
            <a:avLst/>
          </a:prstGeom>
          <a:noFill/>
          <a:ln w="76200">
            <a:solidFill>
              <a:schemeClr val="folHlink"/>
            </a:solidFill>
            <a:round/>
            <a:headE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8" name="Group 51"/>
          <p:cNvGrpSpPr>
            <a:grpSpLocks/>
          </p:cNvGrpSpPr>
          <p:nvPr/>
        </p:nvGrpSpPr>
        <p:grpSpPr bwMode="auto">
          <a:xfrm>
            <a:off x="5181600" y="4267200"/>
            <a:ext cx="2133600" cy="914400"/>
            <a:chOff x="3264" y="2688"/>
            <a:chExt cx="1344" cy="576"/>
          </a:xfrm>
        </p:grpSpPr>
        <p:sp>
          <p:nvSpPr>
            <p:cNvPr id="26653" name="Line 52"/>
            <p:cNvSpPr>
              <a:spLocks noChangeShapeType="1"/>
            </p:cNvSpPr>
            <p:nvPr/>
          </p:nvSpPr>
          <p:spPr bwMode="auto">
            <a:xfrm flipV="1">
              <a:off x="4608" y="2688"/>
              <a:ext cx="0" cy="576"/>
            </a:xfrm>
            <a:prstGeom prst="line">
              <a:avLst/>
            </a:prstGeom>
            <a:noFill/>
            <a:ln w="76200">
              <a:solidFill>
                <a:schemeClr val="folHlink"/>
              </a:solidFill>
              <a:round/>
              <a:headE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6654" name="Line 53"/>
            <p:cNvSpPr>
              <a:spLocks noChangeShapeType="1"/>
            </p:cNvSpPr>
            <p:nvPr/>
          </p:nvSpPr>
          <p:spPr bwMode="auto">
            <a:xfrm flipV="1">
              <a:off x="3264" y="2688"/>
              <a:ext cx="0" cy="576"/>
            </a:xfrm>
            <a:prstGeom prst="line">
              <a:avLst/>
            </a:prstGeom>
            <a:noFill/>
            <a:ln w="76200">
              <a:solidFill>
                <a:schemeClr val="folHlink"/>
              </a:solidFill>
              <a:round/>
              <a:headE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80278" name="Line 54"/>
          <p:cNvSpPr>
            <a:spLocks noChangeShapeType="1"/>
          </p:cNvSpPr>
          <p:nvPr/>
        </p:nvSpPr>
        <p:spPr bwMode="auto">
          <a:xfrm>
            <a:off x="2209800" y="4267200"/>
            <a:ext cx="5105400" cy="0"/>
          </a:xfrm>
          <a:prstGeom prst="line">
            <a:avLst/>
          </a:prstGeom>
          <a:noFill/>
          <a:ln w="76200">
            <a:solidFill>
              <a:schemeClr val="folHlink"/>
            </a:solidFill>
            <a:round/>
            <a:headEnd type="stealth" w="med" len="me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9" name="Group 55"/>
          <p:cNvGrpSpPr>
            <a:grpSpLocks/>
          </p:cNvGrpSpPr>
          <p:nvPr/>
        </p:nvGrpSpPr>
        <p:grpSpPr bwMode="auto">
          <a:xfrm>
            <a:off x="2209800" y="3048000"/>
            <a:ext cx="6934200" cy="2133600"/>
            <a:chOff x="1392" y="1920"/>
            <a:chExt cx="4368" cy="1344"/>
          </a:xfrm>
        </p:grpSpPr>
        <p:grpSp>
          <p:nvGrpSpPr>
            <p:cNvPr id="26648" name="Group 56"/>
            <p:cNvGrpSpPr>
              <a:grpSpLocks/>
            </p:cNvGrpSpPr>
            <p:nvPr/>
          </p:nvGrpSpPr>
          <p:grpSpPr bwMode="auto">
            <a:xfrm>
              <a:off x="2448" y="1920"/>
              <a:ext cx="2544" cy="1344"/>
              <a:chOff x="2448" y="1920"/>
              <a:chExt cx="2544" cy="1344"/>
            </a:xfrm>
          </p:grpSpPr>
          <p:sp>
            <p:nvSpPr>
              <p:cNvPr id="26650" name="Line 57"/>
              <p:cNvSpPr>
                <a:spLocks noChangeShapeType="1"/>
              </p:cNvSpPr>
              <p:nvPr/>
            </p:nvSpPr>
            <p:spPr bwMode="auto">
              <a:xfrm>
                <a:off x="2448" y="1920"/>
                <a:ext cx="0" cy="1344"/>
              </a:xfrm>
              <a:prstGeom prst="line">
                <a:avLst/>
              </a:prstGeom>
              <a:noFill/>
              <a:ln w="76200">
                <a:solidFill>
                  <a:schemeClr val="folHlink"/>
                </a:solidFill>
                <a:round/>
                <a:headEnd type="oval" w="med" len="me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6651" name="Line 58"/>
              <p:cNvSpPr>
                <a:spLocks noChangeShapeType="1"/>
              </p:cNvSpPr>
              <p:nvPr/>
            </p:nvSpPr>
            <p:spPr bwMode="auto">
              <a:xfrm>
                <a:off x="3648" y="1920"/>
                <a:ext cx="0" cy="1344"/>
              </a:xfrm>
              <a:prstGeom prst="line">
                <a:avLst/>
              </a:prstGeom>
              <a:noFill/>
              <a:ln w="76200">
                <a:solidFill>
                  <a:schemeClr val="folHlink"/>
                </a:solidFill>
                <a:round/>
                <a:headEnd type="oval" w="med" len="me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6652" name="Line 59"/>
              <p:cNvSpPr>
                <a:spLocks noChangeShapeType="1"/>
              </p:cNvSpPr>
              <p:nvPr/>
            </p:nvSpPr>
            <p:spPr bwMode="auto">
              <a:xfrm>
                <a:off x="4992" y="1920"/>
                <a:ext cx="0" cy="1344"/>
              </a:xfrm>
              <a:prstGeom prst="line">
                <a:avLst/>
              </a:prstGeom>
              <a:noFill/>
              <a:ln w="76200">
                <a:solidFill>
                  <a:schemeClr val="folHlink"/>
                </a:solidFill>
                <a:round/>
                <a:headEnd type="oval" w="med" len="me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26649" name="Line 60"/>
            <p:cNvSpPr>
              <a:spLocks noChangeShapeType="1"/>
            </p:cNvSpPr>
            <p:nvPr/>
          </p:nvSpPr>
          <p:spPr bwMode="auto">
            <a:xfrm>
              <a:off x="1392" y="1920"/>
              <a:ext cx="4368"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80285" name="Line 61"/>
          <p:cNvSpPr>
            <a:spLocks noChangeShapeType="1"/>
          </p:cNvSpPr>
          <p:nvPr/>
        </p:nvSpPr>
        <p:spPr bwMode="auto">
          <a:xfrm>
            <a:off x="2209800" y="3657600"/>
            <a:ext cx="3276600" cy="0"/>
          </a:xfrm>
          <a:prstGeom prst="line">
            <a:avLst/>
          </a:prstGeom>
          <a:noFill/>
          <a:ln w="76200">
            <a:solidFill>
              <a:schemeClr val="folHlink"/>
            </a:solidFill>
            <a:round/>
            <a:headEnd type="stealth"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0286" name="Rectangle 62"/>
          <p:cNvSpPr>
            <a:spLocks noChangeArrowheads="1"/>
          </p:cNvSpPr>
          <p:nvPr/>
        </p:nvSpPr>
        <p:spPr bwMode="auto">
          <a:xfrm>
            <a:off x="4953000" y="5181600"/>
            <a:ext cx="1676400" cy="838200"/>
          </a:xfrm>
          <a:prstGeom prst="rect">
            <a:avLst/>
          </a:prstGeom>
          <a:solidFill>
            <a:schemeClr val="folHlink"/>
          </a:solidFill>
          <a:ln w="9525">
            <a:solidFill>
              <a:schemeClr val="folHlink"/>
            </a:solidFill>
            <a:miter lim="800000"/>
            <a:headEnd/>
            <a:tailEnd/>
          </a:ln>
        </p:spPr>
        <p:txBody>
          <a:bodyPr wrap="none" anchor="ctr"/>
          <a:lstStyle/>
          <a:p>
            <a:pPr algn="ctr"/>
            <a:r>
              <a:rPr lang="en-US" altLang="zh-CN" sz="2400">
                <a:solidFill>
                  <a:schemeClr val="bg2"/>
                </a:solidFill>
                <a:latin typeface="Times New Roman" pitchFamily="18" charset="0"/>
              </a:rPr>
              <a:t>I/O</a:t>
            </a:r>
            <a:r>
              <a:rPr lang="zh-CN" altLang="en-US" sz="2400">
                <a:solidFill>
                  <a:schemeClr val="bg2"/>
                </a:solidFill>
                <a:latin typeface="Times New Roman" pitchFamily="18" charset="0"/>
              </a:rPr>
              <a:t>接口1</a:t>
            </a:r>
          </a:p>
        </p:txBody>
      </p:sp>
      <p:sp>
        <p:nvSpPr>
          <p:cNvPr id="180287" name="Rectangle 63"/>
          <p:cNvSpPr>
            <a:spLocks noChangeArrowheads="1"/>
          </p:cNvSpPr>
          <p:nvPr/>
        </p:nvSpPr>
        <p:spPr bwMode="auto">
          <a:xfrm>
            <a:off x="7696200" y="152400"/>
            <a:ext cx="1143000" cy="838200"/>
          </a:xfrm>
          <a:prstGeom prst="rect">
            <a:avLst/>
          </a:prstGeom>
          <a:noFill/>
          <a:ln w="9525">
            <a:noFill/>
            <a:miter lim="800000"/>
            <a:headEnd/>
            <a:tailEnd/>
          </a:ln>
          <a:effectLst/>
        </p:spPr>
        <p:txBody>
          <a:bodyPr lIns="92075" tIns="46038" rIns="92075" bIns="46038" anchor="ctr"/>
          <a:lstStyle/>
          <a:p>
            <a:pPr algn="ctr">
              <a:defRPr/>
            </a:pPr>
            <a:r>
              <a:rPr lang="zh-CN" altLang="en-US" sz="4400">
                <a:solidFill>
                  <a:schemeClr val="tx2"/>
                </a:solidFill>
                <a:effectLst>
                  <a:outerShdw blurRad="38100" dist="38100" dir="2700000" algn="tl">
                    <a:srgbClr val="000000"/>
                  </a:outerShdw>
                </a:effectLst>
                <a:latin typeface="Arial" charset="0"/>
              </a:rPr>
              <a:t>3.5</a:t>
            </a:r>
          </a:p>
        </p:txBody>
      </p:sp>
      <p:grpSp>
        <p:nvGrpSpPr>
          <p:cNvPr id="11" name="Group 64"/>
          <p:cNvGrpSpPr>
            <a:grpSpLocks/>
          </p:cNvGrpSpPr>
          <p:nvPr/>
        </p:nvGrpSpPr>
        <p:grpSpPr bwMode="auto">
          <a:xfrm>
            <a:off x="39688" y="3733800"/>
            <a:ext cx="1143000" cy="1600200"/>
            <a:chOff x="25" y="2352"/>
            <a:chExt cx="720" cy="1008"/>
          </a:xfrm>
        </p:grpSpPr>
        <p:sp>
          <p:nvSpPr>
            <p:cNvPr id="26644" name="Rectangle 65"/>
            <p:cNvSpPr>
              <a:spLocks noChangeArrowheads="1"/>
            </p:cNvSpPr>
            <p:nvPr/>
          </p:nvSpPr>
          <p:spPr bwMode="auto">
            <a:xfrm>
              <a:off x="192" y="2352"/>
              <a:ext cx="384" cy="480"/>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sz="3200">
                <a:latin typeface="Times New Roman" pitchFamily="18" charset="0"/>
              </a:endParaRPr>
            </a:p>
          </p:txBody>
        </p:sp>
        <p:grpSp>
          <p:nvGrpSpPr>
            <p:cNvPr id="26645" name="Group 66"/>
            <p:cNvGrpSpPr>
              <a:grpSpLocks/>
            </p:cNvGrpSpPr>
            <p:nvPr/>
          </p:nvGrpSpPr>
          <p:grpSpPr bwMode="auto">
            <a:xfrm>
              <a:off x="25" y="2976"/>
              <a:ext cx="720" cy="384"/>
              <a:chOff x="25" y="2976"/>
              <a:chExt cx="720" cy="384"/>
            </a:xfrm>
          </p:grpSpPr>
          <p:sp>
            <p:nvSpPr>
              <p:cNvPr id="26646" name="Text Box 67"/>
              <p:cNvSpPr txBox="1">
                <a:spLocks noChangeArrowheads="1"/>
              </p:cNvSpPr>
              <p:nvPr/>
            </p:nvSpPr>
            <p:spPr bwMode="auto">
              <a:xfrm>
                <a:off x="45" y="3053"/>
                <a:ext cx="627"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800" rIns="0" bIns="0">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400">
                    <a:latin typeface="Times New Roman" pitchFamily="18" charset="0"/>
                  </a:rPr>
                  <a:t> 计数器</a:t>
                </a:r>
              </a:p>
            </p:txBody>
          </p:sp>
          <p:sp>
            <p:nvSpPr>
              <p:cNvPr id="26647" name="AutoShape 68"/>
              <p:cNvSpPr>
                <a:spLocks noChangeArrowheads="1"/>
              </p:cNvSpPr>
              <p:nvPr/>
            </p:nvSpPr>
            <p:spPr bwMode="auto">
              <a:xfrm>
                <a:off x="25" y="2976"/>
                <a:ext cx="720" cy="384"/>
              </a:xfrm>
              <a:prstGeom prst="wedgeRoundRectCallout">
                <a:avLst>
                  <a:gd name="adj1" fmla="val 73194"/>
                  <a:gd name="adj2" fmla="val 97398"/>
                  <a:gd name="adj3" fmla="val 16667"/>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sz="2400" b="0">
                  <a:latin typeface="Times New Roman" pitchFamily="18" charset="0"/>
                </a:endParaRPr>
              </a:p>
            </p:txBody>
          </p:sp>
        </p:grpSp>
      </p:grpSp>
      <p:sp>
        <p:nvSpPr>
          <p:cNvPr id="180293" name="Text Box 69"/>
          <p:cNvSpPr txBox="1">
            <a:spLocks noChangeArrowheads="1"/>
          </p:cNvSpPr>
          <p:nvPr/>
        </p:nvSpPr>
        <p:spPr bwMode="auto">
          <a:xfrm>
            <a:off x="6705600" y="2590800"/>
            <a:ext cx="161131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200">
                <a:solidFill>
                  <a:schemeClr val="folHlink"/>
                </a:solidFill>
                <a:latin typeface="Times New Roman" pitchFamily="18" charset="0"/>
              </a:rPr>
              <a:t>设备地址</a:t>
            </a:r>
          </a:p>
        </p:txBody>
      </p:sp>
      <p:grpSp>
        <p:nvGrpSpPr>
          <p:cNvPr id="13" name="Group 70"/>
          <p:cNvGrpSpPr>
            <a:grpSpLocks/>
          </p:cNvGrpSpPr>
          <p:nvPr/>
        </p:nvGrpSpPr>
        <p:grpSpPr bwMode="auto">
          <a:xfrm>
            <a:off x="304800" y="3730625"/>
            <a:ext cx="685800" cy="762000"/>
            <a:chOff x="2592" y="3840"/>
            <a:chExt cx="432" cy="480"/>
          </a:xfrm>
        </p:grpSpPr>
        <p:sp>
          <p:nvSpPr>
            <p:cNvPr id="26642" name="Rectangle 71"/>
            <p:cNvSpPr>
              <a:spLocks noChangeArrowheads="1"/>
            </p:cNvSpPr>
            <p:nvPr/>
          </p:nvSpPr>
          <p:spPr bwMode="auto">
            <a:xfrm>
              <a:off x="2592" y="3840"/>
              <a:ext cx="384" cy="480"/>
            </a:xfrm>
            <a:prstGeom prst="rect">
              <a:avLst/>
            </a:prstGeom>
            <a:solidFill>
              <a:schemeClr val="folHlink"/>
            </a:solidFill>
            <a:ln w="28575">
              <a:solidFill>
                <a:schemeClr val="folHlink"/>
              </a:solidFill>
              <a:miter lim="800000"/>
              <a:headEnd/>
              <a:tailEnd/>
            </a:ln>
          </p:spPr>
          <p:txBody>
            <a:bodyPr wrap="none" anchor="ctr"/>
            <a:lstStyle/>
            <a:p>
              <a:pPr algn="ctr"/>
              <a:endParaRPr lang="zh-CN" altLang="en-US" sz="3200">
                <a:latin typeface="Times New Roman" pitchFamily="18" charset="0"/>
              </a:endParaRPr>
            </a:p>
          </p:txBody>
        </p:sp>
        <p:sp>
          <p:nvSpPr>
            <p:cNvPr id="26643" name="Text Box 72"/>
            <p:cNvSpPr txBox="1">
              <a:spLocks noChangeArrowheads="1"/>
            </p:cNvSpPr>
            <p:nvPr/>
          </p:nvSpPr>
          <p:spPr bwMode="auto">
            <a:xfrm>
              <a:off x="2592" y="3888"/>
              <a:ext cx="43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200">
                  <a:solidFill>
                    <a:schemeClr val="bg2"/>
                  </a:solidFill>
                  <a:latin typeface="Times New Roman" pitchFamily="18" charset="0"/>
                </a:rPr>
                <a:t> 1</a:t>
              </a:r>
            </a:p>
          </p:txBody>
        </p:sp>
      </p:grpSp>
      <p:sp>
        <p:nvSpPr>
          <p:cNvPr id="26641" name="AutoShape 74">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7348674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0293"/>
                                        </p:tgtEl>
                                        <p:attrNameLst>
                                          <p:attrName>style.visibility</p:attrName>
                                        </p:attrNameLst>
                                      </p:cBhvr>
                                      <p:to>
                                        <p:strVal val="visible"/>
                                      </p:to>
                                    </p:set>
                                    <p:animEffect transition="in" filter="blinds(horizontal)">
                                      <p:cBhvr>
                                        <p:cTn id="17" dur="500"/>
                                        <p:tgtEl>
                                          <p:spTgt spid="1802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childTnLst>
                          </p:cTn>
                        </p:par>
                        <p:par>
                          <p:cTn id="23" fill="hold" nodeType="afterGroup">
                            <p:stCondLst>
                              <p:cond delay="500"/>
                            </p:stCondLst>
                            <p:childTnLst>
                              <p:par>
                                <p:cTn id="24" presetID="12" presetClass="entr" presetSubtype="2" fill="hold" grpId="0" nodeType="afterEffect">
                                  <p:stCondLst>
                                    <p:cond delay="0"/>
                                  </p:stCondLst>
                                  <p:childTnLst>
                                    <p:set>
                                      <p:cBhvr>
                                        <p:cTn id="25" dur="1" fill="hold">
                                          <p:stCondLst>
                                            <p:cond delay="0"/>
                                          </p:stCondLst>
                                        </p:cTn>
                                        <p:tgtEl>
                                          <p:spTgt spid="180278"/>
                                        </p:tgtEl>
                                        <p:attrNameLst>
                                          <p:attrName>style.visibility</p:attrName>
                                        </p:attrNameLst>
                                      </p:cBhvr>
                                      <p:to>
                                        <p:strVal val="visible"/>
                                      </p:to>
                                    </p:set>
                                    <p:animEffect transition="in" filter="slide(fromRight)">
                                      <p:cBhvr>
                                        <p:cTn id="26" dur="500"/>
                                        <p:tgtEl>
                                          <p:spTgt spid="18027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linds(horizontal)">
                                      <p:cBhvr>
                                        <p:cTn id="31" dur="500"/>
                                        <p:tgtEl>
                                          <p:spTgt spid="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6"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strips(downRight)">
                                      <p:cBhvr>
                                        <p:cTn id="36" dur="500"/>
                                        <p:tgtEl>
                                          <p:spTgt spid="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blinds(horizontal)">
                                      <p:cBhvr>
                                        <p:cTn id="41" dur="500"/>
                                        <p:tgtEl>
                                          <p:spTgt spid="1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8" presetClass="entr" presetSubtype="6"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strips(downRight)">
                                      <p:cBhvr>
                                        <p:cTn id="46" dur="500"/>
                                        <p:tgtEl>
                                          <p:spTgt spid="6"/>
                                        </p:tgtEl>
                                      </p:cBhvr>
                                    </p:animEffect>
                                  </p:childTnLst>
                                </p:cTn>
                              </p:par>
                            </p:childTnLst>
                          </p:cTn>
                        </p:par>
                        <p:par>
                          <p:cTn id="47" fill="hold" nodeType="afterGroup">
                            <p:stCondLst>
                              <p:cond delay="500"/>
                            </p:stCondLst>
                            <p:childTnLst>
                              <p:par>
                                <p:cTn id="48" presetID="18" presetClass="entr" presetSubtype="6" fill="hold"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strips(downRight)">
                                      <p:cBhvr>
                                        <p:cTn id="50" dur="500"/>
                                        <p:tgtEl>
                                          <p:spTgt spid="9"/>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32" fill="hold" grpId="0" nodeType="clickEffect">
                                  <p:stCondLst>
                                    <p:cond delay="0"/>
                                  </p:stCondLst>
                                  <p:childTnLst>
                                    <p:set>
                                      <p:cBhvr>
                                        <p:cTn id="54" dur="1" fill="hold">
                                          <p:stCondLst>
                                            <p:cond delay="0"/>
                                          </p:stCondLst>
                                        </p:cTn>
                                        <p:tgtEl>
                                          <p:spTgt spid="180286"/>
                                        </p:tgtEl>
                                        <p:attrNameLst>
                                          <p:attrName>style.visibility</p:attrName>
                                        </p:attrNameLst>
                                      </p:cBhvr>
                                      <p:to>
                                        <p:strVal val="visible"/>
                                      </p:to>
                                    </p:set>
                                    <p:animEffect transition="in" filter="box(out)">
                                      <p:cBhvr>
                                        <p:cTn id="55" dur="500"/>
                                        <p:tgtEl>
                                          <p:spTgt spid="18028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2" presetClass="entr" presetSubtype="4" fill="hold" grpId="0" nodeType="clickEffect">
                                  <p:stCondLst>
                                    <p:cond delay="0"/>
                                  </p:stCondLst>
                                  <p:childTnLst>
                                    <p:set>
                                      <p:cBhvr>
                                        <p:cTn id="59" dur="1" fill="hold">
                                          <p:stCondLst>
                                            <p:cond delay="0"/>
                                          </p:stCondLst>
                                        </p:cTn>
                                        <p:tgtEl>
                                          <p:spTgt spid="180274"/>
                                        </p:tgtEl>
                                        <p:attrNameLst>
                                          <p:attrName>style.visibility</p:attrName>
                                        </p:attrNameLst>
                                      </p:cBhvr>
                                      <p:to>
                                        <p:strVal val="visible"/>
                                      </p:to>
                                    </p:set>
                                    <p:animEffect transition="in" filter="slide(fromBottom)">
                                      <p:cBhvr>
                                        <p:cTn id="60" dur="500"/>
                                        <p:tgtEl>
                                          <p:spTgt spid="180274"/>
                                        </p:tgtEl>
                                      </p:cBhvr>
                                    </p:animEffect>
                                  </p:childTnLst>
                                </p:cTn>
                              </p:par>
                            </p:childTnLst>
                          </p:cTn>
                        </p:par>
                        <p:par>
                          <p:cTn id="61" fill="hold" nodeType="afterGroup">
                            <p:stCondLst>
                              <p:cond delay="500"/>
                            </p:stCondLst>
                            <p:childTnLst>
                              <p:par>
                                <p:cTn id="62" presetID="12" presetClass="entr" presetSubtype="2" fill="hold" grpId="0" nodeType="afterEffect">
                                  <p:stCondLst>
                                    <p:cond delay="0"/>
                                  </p:stCondLst>
                                  <p:childTnLst>
                                    <p:set>
                                      <p:cBhvr>
                                        <p:cTn id="63" dur="1" fill="hold">
                                          <p:stCondLst>
                                            <p:cond delay="0"/>
                                          </p:stCondLst>
                                        </p:cTn>
                                        <p:tgtEl>
                                          <p:spTgt spid="180285"/>
                                        </p:tgtEl>
                                        <p:attrNameLst>
                                          <p:attrName>style.visibility</p:attrName>
                                        </p:attrNameLst>
                                      </p:cBhvr>
                                      <p:to>
                                        <p:strVal val="visible"/>
                                      </p:to>
                                    </p:set>
                                    <p:animEffect transition="in" filter="slide(fromRight)">
                                      <p:cBhvr>
                                        <p:cTn id="64" dur="500"/>
                                        <p:tgtEl>
                                          <p:spTgt spid="180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74" grpId="0" animBg="1"/>
      <p:bldP spid="180278" grpId="0" animBg="1"/>
      <p:bldP spid="180285" grpId="0" animBg="1"/>
      <p:bldP spid="180286" grpId="0" animBg="1" autoUpdateAnimBg="0"/>
      <p:bldP spid="180293"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1000" y="5943600"/>
            <a:ext cx="1103313" cy="609600"/>
            <a:chOff x="240" y="3744"/>
            <a:chExt cx="695" cy="384"/>
          </a:xfrm>
        </p:grpSpPr>
        <p:sp>
          <p:nvSpPr>
            <p:cNvPr id="27691" name="Text Box 3"/>
            <p:cNvSpPr txBox="1">
              <a:spLocks noChangeArrowheads="1"/>
            </p:cNvSpPr>
            <p:nvPr/>
          </p:nvSpPr>
          <p:spPr bwMode="auto">
            <a:xfrm>
              <a:off x="240" y="3792"/>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400">
                  <a:latin typeface="Times New Roman" pitchFamily="18" charset="0"/>
                </a:rPr>
                <a:t>排队器</a:t>
              </a:r>
            </a:p>
          </p:txBody>
        </p:sp>
        <p:sp>
          <p:nvSpPr>
            <p:cNvPr id="27692" name="AutoShape 4"/>
            <p:cNvSpPr>
              <a:spLocks noChangeArrowheads="1"/>
            </p:cNvSpPr>
            <p:nvPr/>
          </p:nvSpPr>
          <p:spPr bwMode="auto">
            <a:xfrm>
              <a:off x="240" y="3744"/>
              <a:ext cx="672" cy="384"/>
            </a:xfrm>
            <a:prstGeom prst="wedgeRoundRectCallout">
              <a:avLst>
                <a:gd name="adj1" fmla="val -21727"/>
                <a:gd name="adj2" fmla="val -142190"/>
                <a:gd name="adj3" fmla="val 16667"/>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sz="2400" b="0">
                <a:latin typeface="Times New Roman" pitchFamily="18" charset="0"/>
              </a:endParaRPr>
            </a:p>
          </p:txBody>
        </p:sp>
      </p:grpSp>
      <p:grpSp>
        <p:nvGrpSpPr>
          <p:cNvPr id="3" name="Group 5"/>
          <p:cNvGrpSpPr>
            <a:grpSpLocks/>
          </p:cNvGrpSpPr>
          <p:nvPr/>
        </p:nvGrpSpPr>
        <p:grpSpPr bwMode="auto">
          <a:xfrm>
            <a:off x="381000" y="5943600"/>
            <a:ext cx="1098550" cy="609600"/>
            <a:chOff x="1296" y="3744"/>
            <a:chExt cx="692" cy="384"/>
          </a:xfrm>
        </p:grpSpPr>
        <p:sp>
          <p:nvSpPr>
            <p:cNvPr id="27689" name="AutoShape 6"/>
            <p:cNvSpPr>
              <a:spLocks noChangeArrowheads="1"/>
            </p:cNvSpPr>
            <p:nvPr/>
          </p:nvSpPr>
          <p:spPr bwMode="auto">
            <a:xfrm>
              <a:off x="1296" y="3744"/>
              <a:ext cx="672" cy="384"/>
            </a:xfrm>
            <a:prstGeom prst="wedgeRoundRectCallout">
              <a:avLst>
                <a:gd name="adj1" fmla="val -21727"/>
                <a:gd name="adj2" fmla="val -142190"/>
                <a:gd name="adj3" fmla="val 16667"/>
              </a:avLst>
            </a:prstGeom>
            <a:solidFill>
              <a:schemeClr val="folHlink"/>
            </a:solidFill>
            <a:ln w="9525">
              <a:solidFill>
                <a:schemeClr val="folHlink"/>
              </a:solidFill>
              <a:miter lim="800000"/>
              <a:headEnd/>
              <a:tailEnd/>
            </a:ln>
          </p:spPr>
          <p:txBody>
            <a:bodyPr/>
            <a:lstStyle/>
            <a:p>
              <a:pPr algn="ctr"/>
              <a:endParaRPr lang="zh-CN" altLang="en-US" sz="2400" b="0">
                <a:solidFill>
                  <a:schemeClr val="bg2"/>
                </a:solidFill>
                <a:latin typeface="Times New Roman" pitchFamily="18" charset="0"/>
              </a:endParaRPr>
            </a:p>
          </p:txBody>
        </p:sp>
        <p:sp>
          <p:nvSpPr>
            <p:cNvPr id="27690" name="Text Box 7"/>
            <p:cNvSpPr txBox="1">
              <a:spLocks noChangeArrowheads="1"/>
            </p:cNvSpPr>
            <p:nvPr/>
          </p:nvSpPr>
          <p:spPr bwMode="auto">
            <a:xfrm>
              <a:off x="1296" y="3792"/>
              <a:ext cx="692" cy="28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400">
                  <a:solidFill>
                    <a:schemeClr val="bg2"/>
                  </a:solidFill>
                  <a:latin typeface="Times New Roman" pitchFamily="18" charset="0"/>
                </a:rPr>
                <a:t>排队器</a:t>
              </a:r>
            </a:p>
          </p:txBody>
        </p:sp>
      </p:grpSp>
      <p:sp>
        <p:nvSpPr>
          <p:cNvPr id="27652" name="Text Box 8"/>
          <p:cNvSpPr txBox="1">
            <a:spLocks noChangeArrowheads="1"/>
          </p:cNvSpPr>
          <p:nvPr/>
        </p:nvSpPr>
        <p:spPr bwMode="auto">
          <a:xfrm>
            <a:off x="365125" y="349250"/>
            <a:ext cx="4206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600">
                <a:latin typeface="Times New Roman" pitchFamily="18" charset="0"/>
              </a:rPr>
              <a:t>4. 独立请求方式</a:t>
            </a:r>
          </a:p>
        </p:txBody>
      </p:sp>
      <p:grpSp>
        <p:nvGrpSpPr>
          <p:cNvPr id="4" name="Group 9"/>
          <p:cNvGrpSpPr>
            <a:grpSpLocks/>
          </p:cNvGrpSpPr>
          <p:nvPr/>
        </p:nvGrpSpPr>
        <p:grpSpPr bwMode="auto">
          <a:xfrm>
            <a:off x="292100" y="442913"/>
            <a:ext cx="8699500" cy="5348287"/>
            <a:chOff x="184" y="279"/>
            <a:chExt cx="5480" cy="3369"/>
          </a:xfrm>
        </p:grpSpPr>
        <p:sp>
          <p:nvSpPr>
            <p:cNvPr id="27661" name="Rectangle 10"/>
            <p:cNvSpPr>
              <a:spLocks noChangeArrowheads="1"/>
            </p:cNvSpPr>
            <p:nvPr/>
          </p:nvSpPr>
          <p:spPr bwMode="auto">
            <a:xfrm>
              <a:off x="184" y="912"/>
              <a:ext cx="528" cy="2640"/>
            </a:xfrm>
            <a:prstGeom prst="rect">
              <a:avLst/>
            </a:prstGeom>
            <a:noFill/>
            <a:ln w="5715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3200">
                  <a:latin typeface="Times New Roman" pitchFamily="18" charset="0"/>
                </a:rPr>
                <a:t>总</a:t>
              </a:r>
            </a:p>
            <a:p>
              <a:pPr algn="ctr"/>
              <a:r>
                <a:rPr lang="zh-CN" altLang="en-US" sz="3200">
                  <a:latin typeface="Times New Roman" pitchFamily="18" charset="0"/>
                </a:rPr>
                <a:t>线</a:t>
              </a:r>
            </a:p>
            <a:p>
              <a:pPr algn="ctr"/>
              <a:r>
                <a:rPr lang="zh-CN" altLang="en-US" sz="3200">
                  <a:latin typeface="Times New Roman" pitchFamily="18" charset="0"/>
                </a:rPr>
                <a:t>控</a:t>
              </a:r>
            </a:p>
            <a:p>
              <a:pPr algn="ctr"/>
              <a:r>
                <a:rPr lang="zh-CN" altLang="en-US" sz="3200">
                  <a:latin typeface="Times New Roman" pitchFamily="18" charset="0"/>
                </a:rPr>
                <a:t>制</a:t>
              </a:r>
            </a:p>
            <a:p>
              <a:pPr algn="ctr"/>
              <a:r>
                <a:rPr lang="zh-CN" altLang="en-US" sz="3200">
                  <a:latin typeface="Times New Roman" pitchFamily="18" charset="0"/>
                </a:rPr>
                <a:t>部</a:t>
              </a:r>
            </a:p>
            <a:p>
              <a:pPr algn="ctr"/>
              <a:r>
                <a:rPr lang="zh-CN" altLang="en-US" sz="3200">
                  <a:latin typeface="Times New Roman" pitchFamily="18" charset="0"/>
                </a:rPr>
                <a:t>件</a:t>
              </a:r>
            </a:p>
          </p:txBody>
        </p:sp>
        <p:sp>
          <p:nvSpPr>
            <p:cNvPr id="27662" name="Line 11"/>
            <p:cNvSpPr>
              <a:spLocks noChangeShapeType="1"/>
            </p:cNvSpPr>
            <p:nvPr/>
          </p:nvSpPr>
          <p:spPr bwMode="auto">
            <a:xfrm>
              <a:off x="712" y="1296"/>
              <a:ext cx="428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63" name="Text Box 12"/>
            <p:cNvSpPr txBox="1">
              <a:spLocks noChangeArrowheads="1"/>
            </p:cNvSpPr>
            <p:nvPr/>
          </p:nvSpPr>
          <p:spPr bwMode="auto">
            <a:xfrm>
              <a:off x="4969" y="885"/>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400">
                  <a:latin typeface="Times New Roman" pitchFamily="18" charset="0"/>
                </a:rPr>
                <a:t>数据线</a:t>
              </a:r>
            </a:p>
          </p:txBody>
        </p:sp>
        <p:sp>
          <p:nvSpPr>
            <p:cNvPr id="27664" name="Text Box 13"/>
            <p:cNvSpPr txBox="1">
              <a:spLocks noChangeArrowheads="1"/>
            </p:cNvSpPr>
            <p:nvPr/>
          </p:nvSpPr>
          <p:spPr bwMode="auto">
            <a:xfrm>
              <a:off x="4969" y="1151"/>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400">
                  <a:latin typeface="Times New Roman" pitchFamily="18" charset="0"/>
                </a:rPr>
                <a:t>地址线</a:t>
              </a:r>
            </a:p>
          </p:txBody>
        </p:sp>
        <p:sp>
          <p:nvSpPr>
            <p:cNvPr id="27665" name="Rectangle 14"/>
            <p:cNvSpPr>
              <a:spLocks noChangeArrowheads="1"/>
            </p:cNvSpPr>
            <p:nvPr/>
          </p:nvSpPr>
          <p:spPr bwMode="auto">
            <a:xfrm>
              <a:off x="1240" y="3120"/>
              <a:ext cx="1056" cy="528"/>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a:latin typeface="Times New Roman" pitchFamily="18" charset="0"/>
                </a:rPr>
                <a:t>I/O</a:t>
              </a:r>
              <a:r>
                <a:rPr lang="zh-CN" altLang="en-US" sz="2800">
                  <a:latin typeface="Times New Roman" pitchFamily="18" charset="0"/>
                </a:rPr>
                <a:t>接口0</a:t>
              </a:r>
            </a:p>
          </p:txBody>
        </p:sp>
        <p:sp>
          <p:nvSpPr>
            <p:cNvPr id="27666" name="Rectangle 15"/>
            <p:cNvSpPr>
              <a:spLocks noChangeArrowheads="1"/>
            </p:cNvSpPr>
            <p:nvPr/>
          </p:nvSpPr>
          <p:spPr bwMode="auto">
            <a:xfrm>
              <a:off x="2440" y="3120"/>
              <a:ext cx="1056" cy="528"/>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a:latin typeface="Times New Roman" pitchFamily="18" charset="0"/>
                </a:rPr>
                <a:t>I/O</a:t>
              </a:r>
              <a:r>
                <a:rPr lang="zh-CN" altLang="en-US" sz="2800">
                  <a:latin typeface="Times New Roman" pitchFamily="18" charset="0"/>
                </a:rPr>
                <a:t>接口1</a:t>
              </a:r>
            </a:p>
          </p:txBody>
        </p:sp>
        <p:sp>
          <p:nvSpPr>
            <p:cNvPr id="27667" name="Rectangle 16"/>
            <p:cNvSpPr>
              <a:spLocks noChangeArrowheads="1"/>
            </p:cNvSpPr>
            <p:nvPr/>
          </p:nvSpPr>
          <p:spPr bwMode="auto">
            <a:xfrm>
              <a:off x="3888" y="3120"/>
              <a:ext cx="1056" cy="528"/>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a:latin typeface="Times New Roman" pitchFamily="18" charset="0"/>
                </a:rPr>
                <a:t>I/O</a:t>
              </a:r>
              <a:r>
                <a:rPr lang="zh-CN" altLang="en-US" sz="2800">
                  <a:latin typeface="Times New Roman" pitchFamily="18" charset="0"/>
                </a:rPr>
                <a:t>接口</a:t>
              </a:r>
              <a:r>
                <a:rPr lang="en-US" altLang="zh-CN" sz="2800" i="1">
                  <a:latin typeface="Times New Roman" pitchFamily="18" charset="0"/>
                </a:rPr>
                <a:t>n</a:t>
              </a:r>
            </a:p>
          </p:txBody>
        </p:sp>
        <p:sp>
          <p:nvSpPr>
            <p:cNvPr id="27668" name="Line 17"/>
            <p:cNvSpPr>
              <a:spLocks noChangeShapeType="1"/>
            </p:cNvSpPr>
            <p:nvPr/>
          </p:nvSpPr>
          <p:spPr bwMode="auto">
            <a:xfrm>
              <a:off x="712" y="1056"/>
              <a:ext cx="428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69" name="Freeform 18"/>
            <p:cNvSpPr>
              <a:spLocks/>
            </p:cNvSpPr>
            <p:nvPr/>
          </p:nvSpPr>
          <p:spPr bwMode="auto">
            <a:xfrm>
              <a:off x="720" y="1536"/>
              <a:ext cx="3552" cy="1584"/>
            </a:xfrm>
            <a:custGeom>
              <a:avLst/>
              <a:gdLst>
                <a:gd name="T0" fmla="*/ 0 w 3552"/>
                <a:gd name="T1" fmla="*/ 0 h 1152"/>
                <a:gd name="T2" fmla="*/ 3552 w 3552"/>
                <a:gd name="T3" fmla="*/ 0 h 1152"/>
                <a:gd name="T4" fmla="*/ 3552 w 3552"/>
                <a:gd name="T5" fmla="*/ 355528 h 1152"/>
                <a:gd name="T6" fmla="*/ 0 60000 65536"/>
                <a:gd name="T7" fmla="*/ 0 60000 65536"/>
                <a:gd name="T8" fmla="*/ 0 60000 65536"/>
                <a:gd name="T9" fmla="*/ 0 w 3552"/>
                <a:gd name="T10" fmla="*/ 0 h 1152"/>
                <a:gd name="T11" fmla="*/ 3552 w 3552"/>
                <a:gd name="T12" fmla="*/ 1152 h 1152"/>
              </a:gdLst>
              <a:ahLst/>
              <a:cxnLst>
                <a:cxn ang="T6">
                  <a:pos x="T0" y="T1"/>
                </a:cxn>
                <a:cxn ang="T7">
                  <a:pos x="T2" y="T3"/>
                </a:cxn>
                <a:cxn ang="T8">
                  <a:pos x="T4" y="T5"/>
                </a:cxn>
              </a:cxnLst>
              <a:rect l="T9" t="T10" r="T11" b="T12"/>
              <a:pathLst>
                <a:path w="3552" h="1152">
                  <a:moveTo>
                    <a:pt x="0" y="0"/>
                  </a:moveTo>
                  <a:lnTo>
                    <a:pt x="3552" y="0"/>
                  </a:lnTo>
                  <a:lnTo>
                    <a:pt x="3552" y="1152"/>
                  </a:lnTo>
                </a:path>
              </a:pathLst>
            </a:custGeom>
            <a:noFill/>
            <a:ln w="381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7670" name="Freeform 19"/>
            <p:cNvSpPr>
              <a:spLocks/>
            </p:cNvSpPr>
            <p:nvPr/>
          </p:nvSpPr>
          <p:spPr bwMode="auto">
            <a:xfrm>
              <a:off x="720" y="1776"/>
              <a:ext cx="3312" cy="1344"/>
            </a:xfrm>
            <a:custGeom>
              <a:avLst/>
              <a:gdLst>
                <a:gd name="T0" fmla="*/ 0 w 3552"/>
                <a:gd name="T1" fmla="*/ 0 h 1152"/>
                <a:gd name="T2" fmla="*/ 1008 w 3552"/>
                <a:gd name="T3" fmla="*/ 0 h 1152"/>
                <a:gd name="T4" fmla="*/ 1008 w 3552"/>
                <a:gd name="T5" fmla="*/ 18474 h 1152"/>
                <a:gd name="T6" fmla="*/ 0 60000 65536"/>
                <a:gd name="T7" fmla="*/ 0 60000 65536"/>
                <a:gd name="T8" fmla="*/ 0 60000 65536"/>
                <a:gd name="T9" fmla="*/ 0 w 3552"/>
                <a:gd name="T10" fmla="*/ 0 h 1152"/>
                <a:gd name="T11" fmla="*/ 3552 w 3552"/>
                <a:gd name="T12" fmla="*/ 1152 h 1152"/>
              </a:gdLst>
              <a:ahLst/>
              <a:cxnLst>
                <a:cxn ang="T6">
                  <a:pos x="T0" y="T1"/>
                </a:cxn>
                <a:cxn ang="T7">
                  <a:pos x="T2" y="T3"/>
                </a:cxn>
                <a:cxn ang="T8">
                  <a:pos x="T4" y="T5"/>
                </a:cxn>
              </a:cxnLst>
              <a:rect l="T9" t="T10" r="T11" b="T12"/>
              <a:pathLst>
                <a:path w="3552" h="1152">
                  <a:moveTo>
                    <a:pt x="0" y="0"/>
                  </a:moveTo>
                  <a:lnTo>
                    <a:pt x="3552" y="0"/>
                  </a:lnTo>
                  <a:lnTo>
                    <a:pt x="3552" y="1152"/>
                  </a:lnTo>
                </a:path>
              </a:pathLst>
            </a:custGeom>
            <a:noFill/>
            <a:ln w="38100">
              <a:solidFill>
                <a:schemeClr val="tx1"/>
              </a:solidFill>
              <a:round/>
              <a:headEnd type="stealth" w="lg" len="lg"/>
              <a:tailEnd type="none" w="lg"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7671" name="Freeform 20"/>
            <p:cNvSpPr>
              <a:spLocks/>
            </p:cNvSpPr>
            <p:nvPr/>
          </p:nvSpPr>
          <p:spPr bwMode="auto">
            <a:xfrm>
              <a:off x="720" y="2736"/>
              <a:ext cx="672" cy="384"/>
            </a:xfrm>
            <a:custGeom>
              <a:avLst/>
              <a:gdLst>
                <a:gd name="T0" fmla="*/ 0 w 3552"/>
                <a:gd name="T1" fmla="*/ 0 h 1152"/>
                <a:gd name="T2" fmla="*/ 0 w 3552"/>
                <a:gd name="T3" fmla="*/ 0 h 1152"/>
                <a:gd name="T4" fmla="*/ 0 w 3552"/>
                <a:gd name="T5" fmla="*/ 0 h 1152"/>
                <a:gd name="T6" fmla="*/ 0 60000 65536"/>
                <a:gd name="T7" fmla="*/ 0 60000 65536"/>
                <a:gd name="T8" fmla="*/ 0 60000 65536"/>
                <a:gd name="T9" fmla="*/ 0 w 3552"/>
                <a:gd name="T10" fmla="*/ 0 h 1152"/>
                <a:gd name="T11" fmla="*/ 3552 w 3552"/>
                <a:gd name="T12" fmla="*/ 1152 h 1152"/>
              </a:gdLst>
              <a:ahLst/>
              <a:cxnLst>
                <a:cxn ang="T6">
                  <a:pos x="T0" y="T1"/>
                </a:cxn>
                <a:cxn ang="T7">
                  <a:pos x="T2" y="T3"/>
                </a:cxn>
                <a:cxn ang="T8">
                  <a:pos x="T4" y="T5"/>
                </a:cxn>
              </a:cxnLst>
              <a:rect l="T9" t="T10" r="T11" b="T12"/>
              <a:pathLst>
                <a:path w="3552" h="1152">
                  <a:moveTo>
                    <a:pt x="0" y="0"/>
                  </a:moveTo>
                  <a:lnTo>
                    <a:pt x="3552" y="0"/>
                  </a:lnTo>
                  <a:lnTo>
                    <a:pt x="3552" y="1152"/>
                  </a:lnTo>
                </a:path>
              </a:pathLst>
            </a:custGeom>
            <a:noFill/>
            <a:ln w="38100">
              <a:solidFill>
                <a:schemeClr val="tx1"/>
              </a:solidFill>
              <a:round/>
              <a:headEnd type="stealth" w="lg" len="lg"/>
              <a:tailEnd type="none" w="lg"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7672" name="Freeform 21"/>
            <p:cNvSpPr>
              <a:spLocks/>
            </p:cNvSpPr>
            <p:nvPr/>
          </p:nvSpPr>
          <p:spPr bwMode="auto">
            <a:xfrm>
              <a:off x="720" y="2256"/>
              <a:ext cx="1968" cy="864"/>
            </a:xfrm>
            <a:custGeom>
              <a:avLst/>
              <a:gdLst>
                <a:gd name="T0" fmla="*/ 0 w 3552"/>
                <a:gd name="T1" fmla="*/ 0 h 1152"/>
                <a:gd name="T2" fmla="*/ 1 w 3552"/>
                <a:gd name="T3" fmla="*/ 0 h 1152"/>
                <a:gd name="T4" fmla="*/ 1 w 3552"/>
                <a:gd name="T5" fmla="*/ 7 h 1152"/>
                <a:gd name="T6" fmla="*/ 0 60000 65536"/>
                <a:gd name="T7" fmla="*/ 0 60000 65536"/>
                <a:gd name="T8" fmla="*/ 0 60000 65536"/>
                <a:gd name="T9" fmla="*/ 0 w 3552"/>
                <a:gd name="T10" fmla="*/ 0 h 1152"/>
                <a:gd name="T11" fmla="*/ 3552 w 3552"/>
                <a:gd name="T12" fmla="*/ 1152 h 1152"/>
              </a:gdLst>
              <a:ahLst/>
              <a:cxnLst>
                <a:cxn ang="T6">
                  <a:pos x="T0" y="T1"/>
                </a:cxn>
                <a:cxn ang="T7">
                  <a:pos x="T2" y="T3"/>
                </a:cxn>
                <a:cxn ang="T8">
                  <a:pos x="T4" y="T5"/>
                </a:cxn>
              </a:cxnLst>
              <a:rect l="T9" t="T10" r="T11" b="T12"/>
              <a:pathLst>
                <a:path w="3552" h="1152">
                  <a:moveTo>
                    <a:pt x="0" y="0"/>
                  </a:moveTo>
                  <a:lnTo>
                    <a:pt x="3552" y="0"/>
                  </a:lnTo>
                  <a:lnTo>
                    <a:pt x="3552" y="1152"/>
                  </a:lnTo>
                </a:path>
              </a:pathLst>
            </a:custGeom>
            <a:noFill/>
            <a:ln w="38100">
              <a:solidFill>
                <a:schemeClr val="tx1"/>
              </a:solidFill>
              <a:round/>
              <a:headEnd type="stealth" w="lg" len="lg"/>
              <a:tailEnd type="none" w="lg"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7673" name="Freeform 22"/>
            <p:cNvSpPr>
              <a:spLocks/>
            </p:cNvSpPr>
            <p:nvPr/>
          </p:nvSpPr>
          <p:spPr bwMode="auto">
            <a:xfrm>
              <a:off x="720" y="2016"/>
              <a:ext cx="2160" cy="1104"/>
            </a:xfrm>
            <a:custGeom>
              <a:avLst/>
              <a:gdLst>
                <a:gd name="T0" fmla="*/ 0 w 3552"/>
                <a:gd name="T1" fmla="*/ 0 h 1152"/>
                <a:gd name="T2" fmla="*/ 1 w 3552"/>
                <a:gd name="T3" fmla="*/ 0 h 1152"/>
                <a:gd name="T4" fmla="*/ 1 w 3552"/>
                <a:gd name="T5" fmla="*/ 537 h 1152"/>
                <a:gd name="T6" fmla="*/ 0 60000 65536"/>
                <a:gd name="T7" fmla="*/ 0 60000 65536"/>
                <a:gd name="T8" fmla="*/ 0 60000 65536"/>
                <a:gd name="T9" fmla="*/ 0 w 3552"/>
                <a:gd name="T10" fmla="*/ 0 h 1152"/>
                <a:gd name="T11" fmla="*/ 3552 w 3552"/>
                <a:gd name="T12" fmla="*/ 1152 h 1152"/>
              </a:gdLst>
              <a:ahLst/>
              <a:cxnLst>
                <a:cxn ang="T6">
                  <a:pos x="T0" y="T1"/>
                </a:cxn>
                <a:cxn ang="T7">
                  <a:pos x="T2" y="T3"/>
                </a:cxn>
                <a:cxn ang="T8">
                  <a:pos x="T4" y="T5"/>
                </a:cxn>
              </a:cxnLst>
              <a:rect l="T9" t="T10" r="T11" b="T12"/>
              <a:pathLst>
                <a:path w="3552" h="1152">
                  <a:moveTo>
                    <a:pt x="0" y="0"/>
                  </a:moveTo>
                  <a:lnTo>
                    <a:pt x="3552" y="0"/>
                  </a:lnTo>
                  <a:lnTo>
                    <a:pt x="3552" y="1152"/>
                  </a:lnTo>
                </a:path>
              </a:pathLst>
            </a:custGeom>
            <a:noFill/>
            <a:ln w="381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7674" name="Freeform 23"/>
            <p:cNvSpPr>
              <a:spLocks/>
            </p:cNvSpPr>
            <p:nvPr/>
          </p:nvSpPr>
          <p:spPr bwMode="auto">
            <a:xfrm>
              <a:off x="720" y="2496"/>
              <a:ext cx="864" cy="624"/>
            </a:xfrm>
            <a:custGeom>
              <a:avLst/>
              <a:gdLst>
                <a:gd name="T0" fmla="*/ 0 w 3552"/>
                <a:gd name="T1" fmla="*/ 0 h 1152"/>
                <a:gd name="T2" fmla="*/ 0 w 3552"/>
                <a:gd name="T3" fmla="*/ 0 h 1152"/>
                <a:gd name="T4" fmla="*/ 0 w 3552"/>
                <a:gd name="T5" fmla="*/ 1 h 1152"/>
                <a:gd name="T6" fmla="*/ 0 60000 65536"/>
                <a:gd name="T7" fmla="*/ 0 60000 65536"/>
                <a:gd name="T8" fmla="*/ 0 60000 65536"/>
                <a:gd name="T9" fmla="*/ 0 w 3552"/>
                <a:gd name="T10" fmla="*/ 0 h 1152"/>
                <a:gd name="T11" fmla="*/ 3552 w 3552"/>
                <a:gd name="T12" fmla="*/ 1152 h 1152"/>
              </a:gdLst>
              <a:ahLst/>
              <a:cxnLst>
                <a:cxn ang="T6">
                  <a:pos x="T0" y="T1"/>
                </a:cxn>
                <a:cxn ang="T7">
                  <a:pos x="T2" y="T3"/>
                </a:cxn>
                <a:cxn ang="T8">
                  <a:pos x="T4" y="T5"/>
                </a:cxn>
              </a:cxnLst>
              <a:rect l="T9" t="T10" r="T11" b="T12"/>
              <a:pathLst>
                <a:path w="3552" h="1152">
                  <a:moveTo>
                    <a:pt x="0" y="0"/>
                  </a:moveTo>
                  <a:lnTo>
                    <a:pt x="3552" y="0"/>
                  </a:lnTo>
                  <a:lnTo>
                    <a:pt x="3552" y="1152"/>
                  </a:lnTo>
                </a:path>
              </a:pathLst>
            </a:custGeom>
            <a:noFill/>
            <a:ln w="381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7675" name="Text Box 24"/>
            <p:cNvSpPr txBox="1">
              <a:spLocks noChangeArrowheads="1"/>
            </p:cNvSpPr>
            <p:nvPr/>
          </p:nvSpPr>
          <p:spPr bwMode="auto">
            <a:xfrm>
              <a:off x="3504" y="312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200">
                  <a:solidFill>
                    <a:schemeClr val="folHlink"/>
                  </a:solidFill>
                  <a:latin typeface="Times New Roman" pitchFamily="18" charset="0"/>
                </a:rPr>
                <a:t>…</a:t>
              </a:r>
            </a:p>
          </p:txBody>
        </p:sp>
        <p:sp>
          <p:nvSpPr>
            <p:cNvPr id="27676" name="Text Box 25"/>
            <p:cNvSpPr txBox="1">
              <a:spLocks noChangeArrowheads="1"/>
            </p:cNvSpPr>
            <p:nvPr/>
          </p:nvSpPr>
          <p:spPr bwMode="auto">
            <a:xfrm>
              <a:off x="1020" y="2527"/>
              <a:ext cx="5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spcBef>
                  <a:spcPct val="50000"/>
                </a:spcBef>
              </a:pPr>
              <a:r>
                <a:rPr lang="en-US" altLang="zh-CN" sz="2000">
                  <a:latin typeface="Times New Roman" pitchFamily="18" charset="0"/>
                </a:rPr>
                <a:t>BR</a:t>
              </a:r>
              <a:r>
                <a:rPr lang="en-US" altLang="zh-CN" sz="2000" baseline="-20000">
                  <a:latin typeface="Times New Roman" pitchFamily="18" charset="0"/>
                </a:rPr>
                <a:t>0</a:t>
              </a:r>
            </a:p>
          </p:txBody>
        </p:sp>
        <p:sp>
          <p:nvSpPr>
            <p:cNvPr id="27677" name="Text Box 26"/>
            <p:cNvSpPr txBox="1">
              <a:spLocks noChangeArrowheads="1"/>
            </p:cNvSpPr>
            <p:nvPr/>
          </p:nvSpPr>
          <p:spPr bwMode="auto">
            <a:xfrm>
              <a:off x="1152" y="2292"/>
              <a:ext cx="5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spcBef>
                  <a:spcPct val="50000"/>
                </a:spcBef>
              </a:pPr>
              <a:r>
                <a:rPr lang="en-US" altLang="zh-CN" sz="2000">
                  <a:latin typeface="Times New Roman" pitchFamily="18" charset="0"/>
                </a:rPr>
                <a:t>   BG</a:t>
              </a:r>
              <a:r>
                <a:rPr lang="en-US" altLang="zh-CN" sz="2000" baseline="-20000">
                  <a:latin typeface="Times New Roman" pitchFamily="18" charset="0"/>
                </a:rPr>
                <a:t>0</a:t>
              </a:r>
            </a:p>
          </p:txBody>
        </p:sp>
        <p:sp>
          <p:nvSpPr>
            <p:cNvPr id="27678" name="Text Box 27"/>
            <p:cNvSpPr txBox="1">
              <a:spLocks noChangeArrowheads="1"/>
            </p:cNvSpPr>
            <p:nvPr/>
          </p:nvSpPr>
          <p:spPr bwMode="auto">
            <a:xfrm>
              <a:off x="2208" y="2035"/>
              <a:ext cx="5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spcBef>
                  <a:spcPct val="50000"/>
                </a:spcBef>
              </a:pPr>
              <a:r>
                <a:rPr lang="en-US" altLang="zh-CN" sz="2000">
                  <a:latin typeface="Times New Roman" pitchFamily="18" charset="0"/>
                </a:rPr>
                <a:t>BR</a:t>
              </a:r>
              <a:r>
                <a:rPr lang="en-US" altLang="zh-CN" sz="2000" baseline="-20000">
                  <a:latin typeface="Times New Roman" pitchFamily="18" charset="0"/>
                </a:rPr>
                <a:t>1</a:t>
              </a:r>
            </a:p>
          </p:txBody>
        </p:sp>
        <p:sp>
          <p:nvSpPr>
            <p:cNvPr id="27679" name="Text Box 28"/>
            <p:cNvSpPr txBox="1">
              <a:spLocks noChangeArrowheads="1"/>
            </p:cNvSpPr>
            <p:nvPr/>
          </p:nvSpPr>
          <p:spPr bwMode="auto">
            <a:xfrm>
              <a:off x="2448" y="1795"/>
              <a:ext cx="5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spcBef>
                  <a:spcPct val="50000"/>
                </a:spcBef>
              </a:pPr>
              <a:r>
                <a:rPr lang="en-US" altLang="zh-CN" sz="2000">
                  <a:latin typeface="Times New Roman" pitchFamily="18" charset="0"/>
                </a:rPr>
                <a:t>BG</a:t>
              </a:r>
              <a:r>
                <a:rPr lang="en-US" altLang="zh-CN" sz="2000" baseline="-20000">
                  <a:latin typeface="Times New Roman" pitchFamily="18" charset="0"/>
                </a:rPr>
                <a:t>1</a:t>
              </a:r>
            </a:p>
          </p:txBody>
        </p:sp>
        <p:sp>
          <p:nvSpPr>
            <p:cNvPr id="27680" name="Text Box 29"/>
            <p:cNvSpPr txBox="1">
              <a:spLocks noChangeArrowheads="1"/>
            </p:cNvSpPr>
            <p:nvPr/>
          </p:nvSpPr>
          <p:spPr bwMode="auto">
            <a:xfrm>
              <a:off x="3600" y="1568"/>
              <a:ext cx="5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spcBef>
                  <a:spcPct val="50000"/>
                </a:spcBef>
              </a:pPr>
              <a:r>
                <a:rPr lang="en-US" altLang="zh-CN" sz="2000">
                  <a:latin typeface="Times New Roman" pitchFamily="18" charset="0"/>
                </a:rPr>
                <a:t>BR</a:t>
              </a:r>
              <a:r>
                <a:rPr lang="en-US" altLang="zh-CN" sz="2000" i="1" baseline="-20000">
                  <a:latin typeface="Times New Roman" pitchFamily="18" charset="0"/>
                </a:rPr>
                <a:t>n</a:t>
              </a:r>
            </a:p>
          </p:txBody>
        </p:sp>
        <p:sp>
          <p:nvSpPr>
            <p:cNvPr id="27681" name="Text Box 30"/>
            <p:cNvSpPr txBox="1">
              <a:spLocks noChangeArrowheads="1"/>
            </p:cNvSpPr>
            <p:nvPr/>
          </p:nvSpPr>
          <p:spPr bwMode="auto">
            <a:xfrm>
              <a:off x="3840" y="1321"/>
              <a:ext cx="5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spcBef>
                  <a:spcPct val="50000"/>
                </a:spcBef>
              </a:pPr>
              <a:r>
                <a:rPr lang="en-US" altLang="zh-CN" sz="2000">
                  <a:latin typeface="Times New Roman" pitchFamily="18" charset="0"/>
                </a:rPr>
                <a:t>BG</a:t>
              </a:r>
              <a:r>
                <a:rPr lang="en-US" altLang="zh-CN" sz="2000" i="1" baseline="-20000">
                  <a:latin typeface="Times New Roman" pitchFamily="18" charset="0"/>
                </a:rPr>
                <a:t>n</a:t>
              </a:r>
            </a:p>
          </p:txBody>
        </p:sp>
        <p:sp>
          <p:nvSpPr>
            <p:cNvPr id="27682" name="Line 31"/>
            <p:cNvSpPr>
              <a:spLocks noChangeShapeType="1"/>
            </p:cNvSpPr>
            <p:nvPr/>
          </p:nvSpPr>
          <p:spPr bwMode="auto">
            <a:xfrm>
              <a:off x="1824" y="1296"/>
              <a:ext cx="0" cy="1824"/>
            </a:xfrm>
            <a:prstGeom prst="line">
              <a:avLst/>
            </a:prstGeom>
            <a:noFill/>
            <a:ln w="38100">
              <a:solidFill>
                <a:schemeClr val="tx1"/>
              </a:solidFill>
              <a:round/>
              <a:headEnd type="oval" w="med" len="me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7683" name="Line 32"/>
            <p:cNvSpPr>
              <a:spLocks noChangeShapeType="1"/>
            </p:cNvSpPr>
            <p:nvPr/>
          </p:nvSpPr>
          <p:spPr bwMode="auto">
            <a:xfrm>
              <a:off x="2064" y="1056"/>
              <a:ext cx="0" cy="2064"/>
            </a:xfrm>
            <a:prstGeom prst="line">
              <a:avLst/>
            </a:prstGeom>
            <a:noFill/>
            <a:ln w="38100">
              <a:solidFill>
                <a:schemeClr val="tx1"/>
              </a:solidFill>
              <a:round/>
              <a:headEnd type="oval" w="med" len="me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7684" name="Line 33"/>
            <p:cNvSpPr>
              <a:spLocks noChangeShapeType="1"/>
            </p:cNvSpPr>
            <p:nvPr/>
          </p:nvSpPr>
          <p:spPr bwMode="auto">
            <a:xfrm>
              <a:off x="3120" y="1296"/>
              <a:ext cx="0" cy="1824"/>
            </a:xfrm>
            <a:prstGeom prst="line">
              <a:avLst/>
            </a:prstGeom>
            <a:noFill/>
            <a:ln w="38100">
              <a:solidFill>
                <a:schemeClr val="tx1"/>
              </a:solidFill>
              <a:round/>
              <a:headEnd type="oval" w="med" len="me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7685" name="Line 34"/>
            <p:cNvSpPr>
              <a:spLocks noChangeShapeType="1"/>
            </p:cNvSpPr>
            <p:nvPr/>
          </p:nvSpPr>
          <p:spPr bwMode="auto">
            <a:xfrm>
              <a:off x="4512" y="1296"/>
              <a:ext cx="0" cy="1824"/>
            </a:xfrm>
            <a:prstGeom prst="line">
              <a:avLst/>
            </a:prstGeom>
            <a:noFill/>
            <a:ln w="38100">
              <a:solidFill>
                <a:schemeClr val="tx1"/>
              </a:solidFill>
              <a:round/>
              <a:headEnd type="oval" w="med" len="me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7686" name="Line 35"/>
            <p:cNvSpPr>
              <a:spLocks noChangeShapeType="1"/>
            </p:cNvSpPr>
            <p:nvPr/>
          </p:nvSpPr>
          <p:spPr bwMode="auto">
            <a:xfrm>
              <a:off x="3360" y="1056"/>
              <a:ext cx="0" cy="2064"/>
            </a:xfrm>
            <a:prstGeom prst="line">
              <a:avLst/>
            </a:prstGeom>
            <a:noFill/>
            <a:ln w="38100">
              <a:solidFill>
                <a:schemeClr val="tx1"/>
              </a:solidFill>
              <a:round/>
              <a:headEnd type="oval" w="med" len="me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7687" name="Line 36"/>
            <p:cNvSpPr>
              <a:spLocks noChangeShapeType="1"/>
            </p:cNvSpPr>
            <p:nvPr/>
          </p:nvSpPr>
          <p:spPr bwMode="auto">
            <a:xfrm>
              <a:off x="4752" y="1056"/>
              <a:ext cx="0" cy="2064"/>
            </a:xfrm>
            <a:prstGeom prst="line">
              <a:avLst/>
            </a:prstGeom>
            <a:noFill/>
            <a:ln w="38100">
              <a:solidFill>
                <a:schemeClr val="tx1"/>
              </a:solidFill>
              <a:round/>
              <a:headEnd type="oval" w="med" len="me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7688" name="Text Box 37"/>
            <p:cNvSpPr txBox="1">
              <a:spLocks noChangeArrowheads="1"/>
            </p:cNvSpPr>
            <p:nvPr/>
          </p:nvSpPr>
          <p:spPr bwMode="auto">
            <a:xfrm>
              <a:off x="3072" y="279"/>
              <a:ext cx="1488"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endParaRPr lang="en-US" altLang="zh-CN" sz="2400">
                <a:latin typeface="Times New Roman" pitchFamily="18" charset="0"/>
              </a:endParaRPr>
            </a:p>
            <a:p>
              <a:pPr eaLnBrk="1" hangingPunct="1"/>
              <a:r>
                <a:rPr lang="en-US" altLang="zh-CN" sz="2400">
                  <a:latin typeface="Times New Roman" pitchFamily="18" charset="0"/>
                </a:rPr>
                <a:t>BG</a:t>
              </a:r>
              <a:r>
                <a:rPr lang="zh-CN" altLang="en-US" sz="2400">
                  <a:latin typeface="Times New Roman" pitchFamily="18" charset="0"/>
                </a:rPr>
                <a:t>－总线同意</a:t>
              </a:r>
              <a:endParaRPr lang="en-US" altLang="zh-CN" sz="2400">
                <a:latin typeface="Times New Roman" pitchFamily="18" charset="0"/>
              </a:endParaRPr>
            </a:p>
            <a:p>
              <a:pPr eaLnBrk="1" hangingPunct="1"/>
              <a:r>
                <a:rPr lang="en-US" altLang="zh-CN" sz="2400">
                  <a:latin typeface="Times New Roman" pitchFamily="18" charset="0"/>
                </a:rPr>
                <a:t>BR</a:t>
              </a:r>
              <a:r>
                <a:rPr lang="zh-CN" altLang="en-US" sz="2400">
                  <a:latin typeface="Times New Roman" pitchFamily="18" charset="0"/>
                </a:rPr>
                <a:t>－总线请求</a:t>
              </a:r>
            </a:p>
          </p:txBody>
        </p:sp>
      </p:grpSp>
      <p:grpSp>
        <p:nvGrpSpPr>
          <p:cNvPr id="5" name="Group 38"/>
          <p:cNvGrpSpPr>
            <a:grpSpLocks/>
          </p:cNvGrpSpPr>
          <p:nvPr/>
        </p:nvGrpSpPr>
        <p:grpSpPr bwMode="auto">
          <a:xfrm>
            <a:off x="1143000" y="2819400"/>
            <a:ext cx="5257800" cy="2133600"/>
            <a:chOff x="720" y="1776"/>
            <a:chExt cx="3312" cy="1344"/>
          </a:xfrm>
        </p:grpSpPr>
        <p:sp>
          <p:nvSpPr>
            <p:cNvPr id="27658" name="Freeform 39"/>
            <p:cNvSpPr>
              <a:spLocks/>
            </p:cNvSpPr>
            <p:nvPr/>
          </p:nvSpPr>
          <p:spPr bwMode="auto">
            <a:xfrm>
              <a:off x="720" y="1776"/>
              <a:ext cx="3312" cy="1344"/>
            </a:xfrm>
            <a:custGeom>
              <a:avLst/>
              <a:gdLst>
                <a:gd name="T0" fmla="*/ 0 w 3552"/>
                <a:gd name="T1" fmla="*/ 0 h 1152"/>
                <a:gd name="T2" fmla="*/ 1008 w 3552"/>
                <a:gd name="T3" fmla="*/ 0 h 1152"/>
                <a:gd name="T4" fmla="*/ 1008 w 3552"/>
                <a:gd name="T5" fmla="*/ 18474 h 1152"/>
                <a:gd name="T6" fmla="*/ 0 60000 65536"/>
                <a:gd name="T7" fmla="*/ 0 60000 65536"/>
                <a:gd name="T8" fmla="*/ 0 60000 65536"/>
                <a:gd name="T9" fmla="*/ 0 w 3552"/>
                <a:gd name="T10" fmla="*/ 0 h 1152"/>
                <a:gd name="T11" fmla="*/ 3552 w 3552"/>
                <a:gd name="T12" fmla="*/ 1152 h 1152"/>
              </a:gdLst>
              <a:ahLst/>
              <a:cxnLst>
                <a:cxn ang="T6">
                  <a:pos x="T0" y="T1"/>
                </a:cxn>
                <a:cxn ang="T7">
                  <a:pos x="T2" y="T3"/>
                </a:cxn>
                <a:cxn ang="T8">
                  <a:pos x="T4" y="T5"/>
                </a:cxn>
              </a:cxnLst>
              <a:rect l="T9" t="T10" r="T11" b="T12"/>
              <a:pathLst>
                <a:path w="3552" h="1152">
                  <a:moveTo>
                    <a:pt x="0" y="0"/>
                  </a:moveTo>
                  <a:lnTo>
                    <a:pt x="3552" y="0"/>
                  </a:lnTo>
                  <a:lnTo>
                    <a:pt x="3552" y="1152"/>
                  </a:lnTo>
                </a:path>
              </a:pathLst>
            </a:custGeom>
            <a:noFill/>
            <a:ln w="76200">
              <a:solidFill>
                <a:schemeClr val="folHlink"/>
              </a:solidFill>
              <a:round/>
              <a:headEnd type="stealth" w="med" len="med"/>
              <a:tailEnd type="none" w="lg"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7659" name="Freeform 40"/>
            <p:cNvSpPr>
              <a:spLocks/>
            </p:cNvSpPr>
            <p:nvPr/>
          </p:nvSpPr>
          <p:spPr bwMode="auto">
            <a:xfrm>
              <a:off x="720" y="2256"/>
              <a:ext cx="1968" cy="864"/>
            </a:xfrm>
            <a:custGeom>
              <a:avLst/>
              <a:gdLst>
                <a:gd name="T0" fmla="*/ 0 w 3552"/>
                <a:gd name="T1" fmla="*/ 0 h 1152"/>
                <a:gd name="T2" fmla="*/ 1 w 3552"/>
                <a:gd name="T3" fmla="*/ 0 h 1152"/>
                <a:gd name="T4" fmla="*/ 1 w 3552"/>
                <a:gd name="T5" fmla="*/ 7 h 1152"/>
                <a:gd name="T6" fmla="*/ 0 60000 65536"/>
                <a:gd name="T7" fmla="*/ 0 60000 65536"/>
                <a:gd name="T8" fmla="*/ 0 60000 65536"/>
                <a:gd name="T9" fmla="*/ 0 w 3552"/>
                <a:gd name="T10" fmla="*/ 0 h 1152"/>
                <a:gd name="T11" fmla="*/ 3552 w 3552"/>
                <a:gd name="T12" fmla="*/ 1152 h 1152"/>
              </a:gdLst>
              <a:ahLst/>
              <a:cxnLst>
                <a:cxn ang="T6">
                  <a:pos x="T0" y="T1"/>
                </a:cxn>
                <a:cxn ang="T7">
                  <a:pos x="T2" y="T3"/>
                </a:cxn>
                <a:cxn ang="T8">
                  <a:pos x="T4" y="T5"/>
                </a:cxn>
              </a:cxnLst>
              <a:rect l="T9" t="T10" r="T11" b="T12"/>
              <a:pathLst>
                <a:path w="3552" h="1152">
                  <a:moveTo>
                    <a:pt x="0" y="0"/>
                  </a:moveTo>
                  <a:lnTo>
                    <a:pt x="3552" y="0"/>
                  </a:lnTo>
                  <a:lnTo>
                    <a:pt x="3552" y="1152"/>
                  </a:lnTo>
                </a:path>
              </a:pathLst>
            </a:custGeom>
            <a:noFill/>
            <a:ln w="76200">
              <a:solidFill>
                <a:schemeClr val="folHlink"/>
              </a:solidFill>
              <a:round/>
              <a:headEnd type="stealth" w="med" len="med"/>
              <a:tailEnd type="none" w="lg"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7660" name="Freeform 41"/>
            <p:cNvSpPr>
              <a:spLocks/>
            </p:cNvSpPr>
            <p:nvPr/>
          </p:nvSpPr>
          <p:spPr bwMode="auto">
            <a:xfrm>
              <a:off x="720" y="2736"/>
              <a:ext cx="672" cy="384"/>
            </a:xfrm>
            <a:custGeom>
              <a:avLst/>
              <a:gdLst>
                <a:gd name="T0" fmla="*/ 0 w 3552"/>
                <a:gd name="T1" fmla="*/ 0 h 1152"/>
                <a:gd name="T2" fmla="*/ 0 w 3552"/>
                <a:gd name="T3" fmla="*/ 0 h 1152"/>
                <a:gd name="T4" fmla="*/ 0 w 3552"/>
                <a:gd name="T5" fmla="*/ 0 h 1152"/>
                <a:gd name="T6" fmla="*/ 0 60000 65536"/>
                <a:gd name="T7" fmla="*/ 0 60000 65536"/>
                <a:gd name="T8" fmla="*/ 0 60000 65536"/>
                <a:gd name="T9" fmla="*/ 0 w 3552"/>
                <a:gd name="T10" fmla="*/ 0 h 1152"/>
                <a:gd name="T11" fmla="*/ 3552 w 3552"/>
                <a:gd name="T12" fmla="*/ 1152 h 1152"/>
              </a:gdLst>
              <a:ahLst/>
              <a:cxnLst>
                <a:cxn ang="T6">
                  <a:pos x="T0" y="T1"/>
                </a:cxn>
                <a:cxn ang="T7">
                  <a:pos x="T2" y="T3"/>
                </a:cxn>
                <a:cxn ang="T8">
                  <a:pos x="T4" y="T5"/>
                </a:cxn>
              </a:cxnLst>
              <a:rect l="T9" t="T10" r="T11" b="T12"/>
              <a:pathLst>
                <a:path w="3552" h="1152">
                  <a:moveTo>
                    <a:pt x="0" y="0"/>
                  </a:moveTo>
                  <a:lnTo>
                    <a:pt x="3552" y="0"/>
                  </a:lnTo>
                  <a:lnTo>
                    <a:pt x="3552" y="1152"/>
                  </a:lnTo>
                </a:path>
              </a:pathLst>
            </a:custGeom>
            <a:noFill/>
            <a:ln w="76200">
              <a:solidFill>
                <a:schemeClr val="folHlink"/>
              </a:solidFill>
              <a:round/>
              <a:headEnd type="stealth" w="med" len="med"/>
              <a:tailEnd type="none" w="lg"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181290" name="Freeform 42"/>
          <p:cNvSpPr>
            <a:spLocks/>
          </p:cNvSpPr>
          <p:nvPr/>
        </p:nvSpPr>
        <p:spPr bwMode="auto">
          <a:xfrm>
            <a:off x="1143000" y="2438400"/>
            <a:ext cx="5638800" cy="2514600"/>
          </a:xfrm>
          <a:custGeom>
            <a:avLst/>
            <a:gdLst>
              <a:gd name="T0" fmla="*/ 0 w 3552"/>
              <a:gd name="T1" fmla="*/ 0 h 1152"/>
              <a:gd name="T2" fmla="*/ 2147483647 w 3552"/>
              <a:gd name="T3" fmla="*/ 0 h 1152"/>
              <a:gd name="T4" fmla="*/ 2147483647 w 3552"/>
              <a:gd name="T5" fmla="*/ 2147483647 h 1152"/>
              <a:gd name="T6" fmla="*/ 0 60000 65536"/>
              <a:gd name="T7" fmla="*/ 0 60000 65536"/>
              <a:gd name="T8" fmla="*/ 0 60000 65536"/>
              <a:gd name="T9" fmla="*/ 0 w 3552"/>
              <a:gd name="T10" fmla="*/ 0 h 1152"/>
              <a:gd name="T11" fmla="*/ 3552 w 3552"/>
              <a:gd name="T12" fmla="*/ 1152 h 1152"/>
            </a:gdLst>
            <a:ahLst/>
            <a:cxnLst>
              <a:cxn ang="T6">
                <a:pos x="T0" y="T1"/>
              </a:cxn>
              <a:cxn ang="T7">
                <a:pos x="T2" y="T3"/>
              </a:cxn>
              <a:cxn ang="T8">
                <a:pos x="T4" y="T5"/>
              </a:cxn>
            </a:cxnLst>
            <a:rect l="T9" t="T10" r="T11" b="T12"/>
            <a:pathLst>
              <a:path w="3552" h="1152">
                <a:moveTo>
                  <a:pt x="0" y="0"/>
                </a:moveTo>
                <a:lnTo>
                  <a:pt x="3552" y="0"/>
                </a:lnTo>
                <a:lnTo>
                  <a:pt x="3552" y="1152"/>
                </a:lnTo>
              </a:path>
            </a:pathLst>
          </a:custGeom>
          <a:noFill/>
          <a:ln w="76200">
            <a:solidFill>
              <a:schemeClr val="folHlink"/>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81291" name="Rectangle 43"/>
          <p:cNvSpPr>
            <a:spLocks noChangeArrowheads="1"/>
          </p:cNvSpPr>
          <p:nvPr/>
        </p:nvSpPr>
        <p:spPr bwMode="auto">
          <a:xfrm>
            <a:off x="7696200" y="152400"/>
            <a:ext cx="1143000" cy="838200"/>
          </a:xfrm>
          <a:prstGeom prst="rect">
            <a:avLst/>
          </a:prstGeom>
          <a:noFill/>
          <a:ln w="9525">
            <a:noFill/>
            <a:miter lim="800000"/>
            <a:headEnd/>
            <a:tailEnd/>
          </a:ln>
          <a:effectLst/>
        </p:spPr>
        <p:txBody>
          <a:bodyPr lIns="92075" tIns="46038" rIns="92075" bIns="46038" anchor="ctr"/>
          <a:lstStyle/>
          <a:p>
            <a:pPr algn="ctr">
              <a:defRPr/>
            </a:pPr>
            <a:r>
              <a:rPr lang="zh-CN" altLang="en-US" sz="4400">
                <a:solidFill>
                  <a:schemeClr val="tx2"/>
                </a:solidFill>
                <a:effectLst>
                  <a:outerShdw blurRad="38100" dist="38100" dir="2700000" algn="tl">
                    <a:srgbClr val="000000"/>
                  </a:outerShdw>
                </a:effectLst>
                <a:latin typeface="Arial" charset="0"/>
              </a:rPr>
              <a:t>3.5</a:t>
            </a:r>
          </a:p>
        </p:txBody>
      </p:sp>
      <p:sp>
        <p:nvSpPr>
          <p:cNvPr id="27657" name="AutoShape 45">
            <a:hlinkClick r:id="" action="ppaction://noaction"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40650677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9"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upLef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ox(ou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81290"/>
                                        </p:tgtEl>
                                        <p:attrNameLst>
                                          <p:attrName>style.visibility</p:attrName>
                                        </p:attrNameLst>
                                      </p:cBhvr>
                                      <p:to>
                                        <p:strVal val="visible"/>
                                      </p:to>
                                    </p:set>
                                    <p:animEffect transition="in" filter="strips(downRight)">
                                      <p:cBhvr>
                                        <p:cTn id="27" dur="500"/>
                                        <p:tgtEl>
                                          <p:spTgt spid="181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9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381000" y="533400"/>
            <a:ext cx="3778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600">
                <a:latin typeface="Times New Roman" pitchFamily="18" charset="0"/>
              </a:rPr>
              <a:t>二、总线通信控制</a:t>
            </a:r>
          </a:p>
        </p:txBody>
      </p:sp>
      <p:sp>
        <p:nvSpPr>
          <p:cNvPr id="182275" name="Text Box 3"/>
          <p:cNvSpPr txBox="1">
            <a:spLocks noChangeArrowheads="1"/>
          </p:cNvSpPr>
          <p:nvPr/>
        </p:nvSpPr>
        <p:spPr bwMode="auto">
          <a:xfrm>
            <a:off x="666750" y="1398588"/>
            <a:ext cx="14065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200">
                <a:latin typeface="Times New Roman" pitchFamily="18" charset="0"/>
              </a:rPr>
              <a:t>1. 目的</a:t>
            </a:r>
          </a:p>
        </p:txBody>
      </p:sp>
      <p:sp>
        <p:nvSpPr>
          <p:cNvPr id="182276" name="Text Box 4"/>
          <p:cNvSpPr txBox="1">
            <a:spLocks noChangeArrowheads="1"/>
          </p:cNvSpPr>
          <p:nvPr/>
        </p:nvSpPr>
        <p:spPr bwMode="auto">
          <a:xfrm>
            <a:off x="666750" y="2316163"/>
            <a:ext cx="30384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200">
                <a:latin typeface="Times New Roman" pitchFamily="18" charset="0"/>
              </a:rPr>
              <a:t>2. 总线传输周期</a:t>
            </a:r>
          </a:p>
        </p:txBody>
      </p:sp>
      <p:sp>
        <p:nvSpPr>
          <p:cNvPr id="182277" name="Text Box 5"/>
          <p:cNvSpPr txBox="1">
            <a:spLocks noChangeArrowheads="1"/>
          </p:cNvSpPr>
          <p:nvPr/>
        </p:nvSpPr>
        <p:spPr bwMode="auto">
          <a:xfrm>
            <a:off x="3505200" y="3138488"/>
            <a:ext cx="5410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spcBef>
                <a:spcPct val="50000"/>
              </a:spcBef>
            </a:pPr>
            <a:r>
              <a:rPr lang="zh-CN" altLang="en-US" sz="2800">
                <a:solidFill>
                  <a:schemeClr val="folHlink"/>
                </a:solidFill>
                <a:latin typeface="Times New Roman" pitchFamily="18" charset="0"/>
              </a:rPr>
              <a:t>主模块申请</a:t>
            </a:r>
            <a:r>
              <a:rPr lang="zh-CN" altLang="en-US" sz="2800">
                <a:latin typeface="Times New Roman" pitchFamily="18" charset="0"/>
              </a:rPr>
              <a:t>，总线仲裁决定</a:t>
            </a:r>
          </a:p>
        </p:txBody>
      </p:sp>
      <p:sp>
        <p:nvSpPr>
          <p:cNvPr id="182278" name="Text Box 6"/>
          <p:cNvSpPr txBox="1">
            <a:spLocks noChangeArrowheads="1"/>
          </p:cNvSpPr>
          <p:nvPr/>
        </p:nvSpPr>
        <p:spPr bwMode="auto">
          <a:xfrm>
            <a:off x="3505200" y="3994150"/>
            <a:ext cx="655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spcBef>
                <a:spcPct val="50000"/>
              </a:spcBef>
            </a:pPr>
            <a:r>
              <a:rPr lang="zh-CN" altLang="en-US" sz="2800">
                <a:latin typeface="Times New Roman" pitchFamily="18" charset="0"/>
              </a:rPr>
              <a:t>主模块向从模块 </a:t>
            </a:r>
            <a:r>
              <a:rPr lang="zh-CN" altLang="en-US" sz="2800">
                <a:solidFill>
                  <a:schemeClr val="folHlink"/>
                </a:solidFill>
                <a:latin typeface="Times New Roman" pitchFamily="18" charset="0"/>
              </a:rPr>
              <a:t>给出地址 </a:t>
            </a:r>
            <a:r>
              <a:rPr lang="zh-CN" altLang="en-US" sz="2800">
                <a:latin typeface="Times New Roman" pitchFamily="18" charset="0"/>
              </a:rPr>
              <a:t>和 </a:t>
            </a:r>
            <a:r>
              <a:rPr lang="zh-CN" altLang="en-US" sz="2800">
                <a:solidFill>
                  <a:schemeClr val="folHlink"/>
                </a:solidFill>
                <a:latin typeface="Times New Roman" pitchFamily="18" charset="0"/>
              </a:rPr>
              <a:t>命令</a:t>
            </a:r>
          </a:p>
        </p:txBody>
      </p:sp>
      <p:sp>
        <p:nvSpPr>
          <p:cNvPr id="182279" name="Text Box 7"/>
          <p:cNvSpPr txBox="1">
            <a:spLocks noChangeArrowheads="1"/>
          </p:cNvSpPr>
          <p:nvPr/>
        </p:nvSpPr>
        <p:spPr bwMode="auto">
          <a:xfrm>
            <a:off x="3505200" y="4843463"/>
            <a:ext cx="6553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spcBef>
                <a:spcPct val="50000"/>
              </a:spcBef>
            </a:pPr>
            <a:r>
              <a:rPr lang="zh-CN" altLang="en-US" sz="2800">
                <a:latin typeface="Times New Roman" pitchFamily="18" charset="0"/>
              </a:rPr>
              <a:t>主模块和从模块 </a:t>
            </a:r>
            <a:r>
              <a:rPr lang="zh-CN" altLang="en-US" sz="2800">
                <a:solidFill>
                  <a:schemeClr val="folHlink"/>
                </a:solidFill>
                <a:latin typeface="Times New Roman" pitchFamily="18" charset="0"/>
              </a:rPr>
              <a:t>交换数据</a:t>
            </a:r>
          </a:p>
        </p:txBody>
      </p:sp>
      <p:sp>
        <p:nvSpPr>
          <p:cNvPr id="182280" name="Text Box 8"/>
          <p:cNvSpPr txBox="1">
            <a:spLocks noChangeArrowheads="1"/>
          </p:cNvSpPr>
          <p:nvPr/>
        </p:nvSpPr>
        <p:spPr bwMode="auto">
          <a:xfrm>
            <a:off x="3505200" y="5681663"/>
            <a:ext cx="6553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spcBef>
                <a:spcPct val="50000"/>
              </a:spcBef>
            </a:pPr>
            <a:r>
              <a:rPr lang="zh-CN" altLang="en-US" sz="2800">
                <a:latin typeface="Times New Roman" pitchFamily="18" charset="0"/>
              </a:rPr>
              <a:t>主模块 </a:t>
            </a:r>
            <a:r>
              <a:rPr lang="zh-CN" altLang="en-US" sz="2800">
                <a:solidFill>
                  <a:schemeClr val="folHlink"/>
                </a:solidFill>
                <a:latin typeface="Times New Roman" pitchFamily="18" charset="0"/>
              </a:rPr>
              <a:t>撤消有关信息 </a:t>
            </a:r>
          </a:p>
        </p:txBody>
      </p:sp>
      <p:grpSp>
        <p:nvGrpSpPr>
          <p:cNvPr id="182281" name="Group 9"/>
          <p:cNvGrpSpPr>
            <a:grpSpLocks/>
          </p:cNvGrpSpPr>
          <p:nvPr/>
        </p:nvGrpSpPr>
        <p:grpSpPr bwMode="auto">
          <a:xfrm>
            <a:off x="990600" y="3138488"/>
            <a:ext cx="3200400" cy="3033712"/>
            <a:chOff x="624" y="1977"/>
            <a:chExt cx="2016" cy="1911"/>
          </a:xfrm>
        </p:grpSpPr>
        <p:sp>
          <p:nvSpPr>
            <p:cNvPr id="28686" name="Text Box 10"/>
            <p:cNvSpPr txBox="1">
              <a:spLocks noChangeArrowheads="1"/>
            </p:cNvSpPr>
            <p:nvPr/>
          </p:nvSpPr>
          <p:spPr bwMode="auto">
            <a:xfrm>
              <a:off x="624" y="1977"/>
              <a:ext cx="2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spcBef>
                  <a:spcPct val="50000"/>
                </a:spcBef>
              </a:pPr>
              <a:r>
                <a:rPr lang="zh-CN" altLang="en-US" sz="2800">
                  <a:latin typeface="Times New Roman" pitchFamily="18" charset="0"/>
                </a:rPr>
                <a:t>申请分配阶段</a:t>
              </a:r>
              <a:endParaRPr lang="en-US" altLang="zh-CN" sz="2800">
                <a:latin typeface="Times New Roman" pitchFamily="18" charset="0"/>
              </a:endParaRPr>
            </a:p>
          </p:txBody>
        </p:sp>
        <p:sp>
          <p:nvSpPr>
            <p:cNvPr id="28687" name="Text Box 11"/>
            <p:cNvSpPr txBox="1">
              <a:spLocks noChangeArrowheads="1"/>
            </p:cNvSpPr>
            <p:nvPr/>
          </p:nvSpPr>
          <p:spPr bwMode="auto">
            <a:xfrm>
              <a:off x="624" y="2505"/>
              <a:ext cx="17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spcBef>
                  <a:spcPct val="50000"/>
                </a:spcBef>
              </a:pPr>
              <a:r>
                <a:rPr lang="zh-CN" altLang="en-US" sz="2800">
                  <a:latin typeface="Times New Roman" pitchFamily="18" charset="0"/>
                </a:rPr>
                <a:t>寻址阶段</a:t>
              </a:r>
            </a:p>
          </p:txBody>
        </p:sp>
        <p:sp>
          <p:nvSpPr>
            <p:cNvPr id="28688" name="Text Box 12"/>
            <p:cNvSpPr txBox="1">
              <a:spLocks noChangeArrowheads="1"/>
            </p:cNvSpPr>
            <p:nvPr/>
          </p:nvSpPr>
          <p:spPr bwMode="auto">
            <a:xfrm>
              <a:off x="624" y="3033"/>
              <a:ext cx="14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spcBef>
                  <a:spcPct val="50000"/>
                </a:spcBef>
              </a:pPr>
              <a:r>
                <a:rPr lang="zh-CN" altLang="en-US" sz="2800">
                  <a:latin typeface="Times New Roman" pitchFamily="18" charset="0"/>
                </a:rPr>
                <a:t>传数阶段</a:t>
              </a:r>
            </a:p>
          </p:txBody>
        </p:sp>
        <p:sp>
          <p:nvSpPr>
            <p:cNvPr id="28689" name="Text Box 13"/>
            <p:cNvSpPr txBox="1">
              <a:spLocks noChangeArrowheads="1"/>
            </p:cNvSpPr>
            <p:nvPr/>
          </p:nvSpPr>
          <p:spPr bwMode="auto">
            <a:xfrm>
              <a:off x="624" y="3561"/>
              <a:ext cx="13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spcBef>
                  <a:spcPct val="50000"/>
                </a:spcBef>
              </a:pPr>
              <a:r>
                <a:rPr lang="zh-CN" altLang="en-US" sz="2800">
                  <a:latin typeface="Times New Roman" pitchFamily="18" charset="0"/>
                </a:rPr>
                <a:t>结束阶段</a:t>
              </a:r>
              <a:endParaRPr lang="zh-CN" altLang="en-US" sz="2800" b="0">
                <a:latin typeface="Times New Roman" pitchFamily="18" charset="0"/>
              </a:endParaRPr>
            </a:p>
          </p:txBody>
        </p:sp>
      </p:grpSp>
      <p:sp>
        <p:nvSpPr>
          <p:cNvPr id="182286" name="AutoShape 14"/>
          <p:cNvSpPr>
            <a:spLocks/>
          </p:cNvSpPr>
          <p:nvPr/>
        </p:nvSpPr>
        <p:spPr bwMode="auto">
          <a:xfrm>
            <a:off x="685800" y="3429000"/>
            <a:ext cx="228600" cy="2590800"/>
          </a:xfrm>
          <a:prstGeom prst="leftBrace">
            <a:avLst>
              <a:gd name="adj1" fmla="val 94444"/>
              <a:gd name="adj2" fmla="val 49264"/>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2287" name="Text Box 15"/>
          <p:cNvSpPr txBox="1">
            <a:spLocks noChangeArrowheads="1"/>
          </p:cNvSpPr>
          <p:nvPr/>
        </p:nvSpPr>
        <p:spPr bwMode="auto">
          <a:xfrm>
            <a:off x="2209800" y="1428750"/>
            <a:ext cx="5638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800">
                <a:latin typeface="Times New Roman" pitchFamily="18" charset="0"/>
              </a:rPr>
              <a:t>解决通信双方 </a:t>
            </a:r>
            <a:r>
              <a:rPr lang="zh-CN" altLang="en-US" sz="2800">
                <a:solidFill>
                  <a:schemeClr val="folHlink"/>
                </a:solidFill>
                <a:latin typeface="Times New Roman" pitchFamily="18" charset="0"/>
              </a:rPr>
              <a:t>协调配合 </a:t>
            </a:r>
            <a:r>
              <a:rPr lang="zh-CN" altLang="en-US" sz="2800">
                <a:latin typeface="Times New Roman" pitchFamily="18" charset="0"/>
              </a:rPr>
              <a:t>问题</a:t>
            </a:r>
          </a:p>
        </p:txBody>
      </p:sp>
      <p:sp>
        <p:nvSpPr>
          <p:cNvPr id="182288" name="Rectangle 16"/>
          <p:cNvSpPr>
            <a:spLocks noChangeArrowheads="1"/>
          </p:cNvSpPr>
          <p:nvPr/>
        </p:nvSpPr>
        <p:spPr bwMode="auto">
          <a:xfrm>
            <a:off x="7696200" y="152400"/>
            <a:ext cx="1143000" cy="838200"/>
          </a:xfrm>
          <a:prstGeom prst="rect">
            <a:avLst/>
          </a:prstGeom>
          <a:noFill/>
          <a:ln w="9525">
            <a:noFill/>
            <a:miter lim="800000"/>
            <a:headEnd/>
            <a:tailEnd/>
          </a:ln>
          <a:effectLst/>
        </p:spPr>
        <p:txBody>
          <a:bodyPr lIns="92075" tIns="46038" rIns="92075" bIns="46038" anchor="ctr"/>
          <a:lstStyle/>
          <a:p>
            <a:pPr algn="ctr">
              <a:defRPr/>
            </a:pPr>
            <a:r>
              <a:rPr lang="zh-CN" altLang="en-US" sz="4400">
                <a:solidFill>
                  <a:schemeClr val="tx2"/>
                </a:solidFill>
                <a:effectLst>
                  <a:outerShdw blurRad="38100" dist="38100" dir="2700000" algn="tl">
                    <a:srgbClr val="000000"/>
                  </a:outerShdw>
                </a:effectLst>
                <a:latin typeface="Arial" charset="0"/>
              </a:rPr>
              <a:t>3.5</a:t>
            </a:r>
          </a:p>
        </p:txBody>
      </p:sp>
      <p:sp>
        <p:nvSpPr>
          <p:cNvPr id="28685" name="AutoShape 18">
            <a:hlinkClick r:id="rId2" action="ppaction://hlinksldjump"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26915632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2275"/>
                                        </p:tgtEl>
                                        <p:attrNameLst>
                                          <p:attrName>style.visibility</p:attrName>
                                        </p:attrNameLst>
                                      </p:cBhvr>
                                      <p:to>
                                        <p:strVal val="visible"/>
                                      </p:to>
                                    </p:set>
                                    <p:animEffect transition="in" filter="blinds(horizontal)">
                                      <p:cBhvr>
                                        <p:cTn id="7" dur="500"/>
                                        <p:tgtEl>
                                          <p:spTgt spid="1822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2287"/>
                                        </p:tgtEl>
                                        <p:attrNameLst>
                                          <p:attrName>style.visibility</p:attrName>
                                        </p:attrNameLst>
                                      </p:cBhvr>
                                      <p:to>
                                        <p:strVal val="visible"/>
                                      </p:to>
                                    </p:set>
                                    <p:animEffect transition="in" filter="blinds(horizontal)">
                                      <p:cBhvr>
                                        <p:cTn id="12" dur="500"/>
                                        <p:tgtEl>
                                          <p:spTgt spid="1822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2276"/>
                                        </p:tgtEl>
                                        <p:attrNameLst>
                                          <p:attrName>style.visibility</p:attrName>
                                        </p:attrNameLst>
                                      </p:cBhvr>
                                      <p:to>
                                        <p:strVal val="visible"/>
                                      </p:to>
                                    </p:set>
                                    <p:animEffect transition="in" filter="blinds(horizontal)">
                                      <p:cBhvr>
                                        <p:cTn id="17" dur="500"/>
                                        <p:tgtEl>
                                          <p:spTgt spid="1822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182286"/>
                                        </p:tgtEl>
                                        <p:attrNameLst>
                                          <p:attrName>style.visibility</p:attrName>
                                        </p:attrNameLst>
                                      </p:cBhvr>
                                      <p:to>
                                        <p:strVal val="visible"/>
                                      </p:to>
                                    </p:set>
                                    <p:animEffect transition="in" filter="barn(outHorizontal)">
                                      <p:cBhvr>
                                        <p:cTn id="22" dur="500"/>
                                        <p:tgtEl>
                                          <p:spTgt spid="18228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82281"/>
                                        </p:tgtEl>
                                        <p:attrNameLst>
                                          <p:attrName>style.visibility</p:attrName>
                                        </p:attrNameLst>
                                      </p:cBhvr>
                                      <p:to>
                                        <p:strVal val="visible"/>
                                      </p:to>
                                    </p:set>
                                    <p:animEffect transition="in" filter="blinds(horizontal)">
                                      <p:cBhvr>
                                        <p:cTn id="27" dur="500"/>
                                        <p:tgtEl>
                                          <p:spTgt spid="18228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2277"/>
                                        </p:tgtEl>
                                        <p:attrNameLst>
                                          <p:attrName>style.visibility</p:attrName>
                                        </p:attrNameLst>
                                      </p:cBhvr>
                                      <p:to>
                                        <p:strVal val="visible"/>
                                      </p:to>
                                    </p:set>
                                    <p:animEffect transition="in" filter="blinds(horizontal)">
                                      <p:cBhvr>
                                        <p:cTn id="32" dur="500"/>
                                        <p:tgtEl>
                                          <p:spTgt spid="18227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82278"/>
                                        </p:tgtEl>
                                        <p:attrNameLst>
                                          <p:attrName>style.visibility</p:attrName>
                                        </p:attrNameLst>
                                      </p:cBhvr>
                                      <p:to>
                                        <p:strVal val="visible"/>
                                      </p:to>
                                    </p:set>
                                    <p:animEffect transition="in" filter="blinds(horizontal)">
                                      <p:cBhvr>
                                        <p:cTn id="37" dur="500"/>
                                        <p:tgtEl>
                                          <p:spTgt spid="18227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82279"/>
                                        </p:tgtEl>
                                        <p:attrNameLst>
                                          <p:attrName>style.visibility</p:attrName>
                                        </p:attrNameLst>
                                      </p:cBhvr>
                                      <p:to>
                                        <p:strVal val="visible"/>
                                      </p:to>
                                    </p:set>
                                    <p:animEffect transition="in" filter="blinds(horizontal)">
                                      <p:cBhvr>
                                        <p:cTn id="42" dur="500"/>
                                        <p:tgtEl>
                                          <p:spTgt spid="18227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82280"/>
                                        </p:tgtEl>
                                        <p:attrNameLst>
                                          <p:attrName>style.visibility</p:attrName>
                                        </p:attrNameLst>
                                      </p:cBhvr>
                                      <p:to>
                                        <p:strVal val="visible"/>
                                      </p:to>
                                    </p:set>
                                    <p:animEffect transition="in" filter="blinds(horizontal)">
                                      <p:cBhvr>
                                        <p:cTn id="47" dur="500"/>
                                        <p:tgtEl>
                                          <p:spTgt spid="182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autoUpdateAnimBg="0"/>
      <p:bldP spid="182276" grpId="0" autoUpdateAnimBg="0"/>
      <p:bldP spid="182277" grpId="0" autoUpdateAnimBg="0"/>
      <p:bldP spid="182278" grpId="0" autoUpdateAnimBg="0"/>
      <p:bldP spid="182279" grpId="0" autoUpdateAnimBg="0"/>
      <p:bldP spid="182280" grpId="0" autoUpdateAnimBg="0"/>
      <p:bldP spid="182286" grpId="0" animBg="1"/>
      <p:bldP spid="182287"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ext Box 2"/>
          <p:cNvSpPr txBox="1">
            <a:spLocks noChangeArrowheads="1"/>
          </p:cNvSpPr>
          <p:nvPr/>
        </p:nvSpPr>
        <p:spPr bwMode="auto">
          <a:xfrm>
            <a:off x="3119438" y="1931988"/>
            <a:ext cx="533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800">
                <a:latin typeface="Times New Roman" pitchFamily="18" charset="0"/>
              </a:rPr>
              <a:t>由 </a:t>
            </a:r>
            <a:r>
              <a:rPr lang="zh-CN" altLang="en-US" sz="2800">
                <a:solidFill>
                  <a:schemeClr val="folHlink"/>
                </a:solidFill>
                <a:latin typeface="Times New Roman" pitchFamily="18" charset="0"/>
              </a:rPr>
              <a:t>统一时标 </a:t>
            </a:r>
            <a:r>
              <a:rPr lang="zh-CN" altLang="en-US" sz="2800">
                <a:latin typeface="Times New Roman" pitchFamily="18" charset="0"/>
              </a:rPr>
              <a:t>控制数据传送</a:t>
            </a:r>
          </a:p>
        </p:txBody>
      </p:sp>
      <p:sp>
        <p:nvSpPr>
          <p:cNvPr id="183299" name="Text Box 3"/>
          <p:cNvSpPr txBox="1">
            <a:spLocks noChangeArrowheads="1"/>
          </p:cNvSpPr>
          <p:nvPr/>
        </p:nvSpPr>
        <p:spPr bwMode="auto">
          <a:xfrm>
            <a:off x="3119438" y="4967288"/>
            <a:ext cx="6248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800">
                <a:latin typeface="Times New Roman" pitchFamily="18" charset="0"/>
              </a:rPr>
              <a:t>充分 </a:t>
            </a:r>
            <a:r>
              <a:rPr lang="zh-CN" altLang="en-US" sz="2800">
                <a:solidFill>
                  <a:schemeClr val="folHlink"/>
                </a:solidFill>
                <a:latin typeface="Times New Roman" pitchFamily="18" charset="0"/>
              </a:rPr>
              <a:t>挖掘 </a:t>
            </a:r>
            <a:r>
              <a:rPr lang="zh-CN" altLang="en-US" sz="2800">
                <a:latin typeface="Times New Roman" pitchFamily="18" charset="0"/>
              </a:rPr>
              <a:t>系统 </a:t>
            </a:r>
            <a:r>
              <a:rPr lang="zh-CN" altLang="en-US" sz="2800">
                <a:solidFill>
                  <a:schemeClr val="folHlink"/>
                </a:solidFill>
                <a:latin typeface="Times New Roman" pitchFamily="18" charset="0"/>
              </a:rPr>
              <a:t>总线每个瞬间 </a:t>
            </a:r>
            <a:r>
              <a:rPr lang="zh-CN" altLang="en-US" sz="2800">
                <a:latin typeface="Times New Roman" pitchFamily="18" charset="0"/>
              </a:rPr>
              <a:t>的 </a:t>
            </a:r>
            <a:r>
              <a:rPr lang="zh-CN" altLang="en-US" sz="2800">
                <a:solidFill>
                  <a:schemeClr val="folHlink"/>
                </a:solidFill>
                <a:latin typeface="Times New Roman" pitchFamily="18" charset="0"/>
              </a:rPr>
              <a:t>潜力</a:t>
            </a:r>
          </a:p>
        </p:txBody>
      </p:sp>
      <p:grpSp>
        <p:nvGrpSpPr>
          <p:cNvPr id="183300" name="Group 4"/>
          <p:cNvGrpSpPr>
            <a:grpSpLocks/>
          </p:cNvGrpSpPr>
          <p:nvPr/>
        </p:nvGrpSpPr>
        <p:grpSpPr bwMode="auto">
          <a:xfrm>
            <a:off x="814388" y="1931988"/>
            <a:ext cx="3900487" cy="3592512"/>
            <a:chOff x="567" y="1217"/>
            <a:chExt cx="2457" cy="2263"/>
          </a:xfrm>
        </p:grpSpPr>
        <p:sp>
          <p:nvSpPr>
            <p:cNvPr id="29707" name="Text Box 5"/>
            <p:cNvSpPr txBox="1">
              <a:spLocks noChangeArrowheads="1"/>
            </p:cNvSpPr>
            <p:nvPr/>
          </p:nvSpPr>
          <p:spPr bwMode="auto">
            <a:xfrm>
              <a:off x="567" y="1217"/>
              <a:ext cx="149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200">
                  <a:latin typeface="Times New Roman" pitchFamily="18" charset="0"/>
                </a:rPr>
                <a:t>同步通信 </a:t>
              </a:r>
            </a:p>
          </p:txBody>
        </p:sp>
        <p:sp>
          <p:nvSpPr>
            <p:cNvPr id="29708" name="Text Box 6"/>
            <p:cNvSpPr txBox="1">
              <a:spLocks noChangeArrowheads="1"/>
            </p:cNvSpPr>
            <p:nvPr/>
          </p:nvSpPr>
          <p:spPr bwMode="auto">
            <a:xfrm>
              <a:off x="567" y="1810"/>
              <a:ext cx="164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200">
                  <a:latin typeface="Times New Roman" pitchFamily="18" charset="0"/>
                </a:rPr>
                <a:t>异步通信</a:t>
              </a:r>
              <a:r>
                <a:rPr lang="zh-CN" altLang="en-US" sz="3600">
                  <a:solidFill>
                    <a:schemeClr val="folHlink"/>
                  </a:solidFill>
                  <a:latin typeface="Times New Roman" pitchFamily="18" charset="0"/>
                </a:rPr>
                <a:t> </a:t>
              </a:r>
            </a:p>
          </p:txBody>
        </p:sp>
        <p:sp>
          <p:nvSpPr>
            <p:cNvPr id="29709" name="Text Box 7"/>
            <p:cNvSpPr txBox="1">
              <a:spLocks noChangeArrowheads="1"/>
            </p:cNvSpPr>
            <p:nvPr/>
          </p:nvSpPr>
          <p:spPr bwMode="auto">
            <a:xfrm>
              <a:off x="567" y="2443"/>
              <a:ext cx="183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200">
                  <a:latin typeface="Times New Roman" pitchFamily="18" charset="0"/>
                </a:rPr>
                <a:t>半同步通信</a:t>
              </a:r>
              <a:r>
                <a:rPr lang="zh-CN" altLang="en-US" sz="3600">
                  <a:solidFill>
                    <a:schemeClr val="folHlink"/>
                  </a:solidFill>
                  <a:latin typeface="Times New Roman" pitchFamily="18" charset="0"/>
                </a:rPr>
                <a:t> </a:t>
              </a:r>
              <a:endParaRPr lang="en-US" altLang="zh-CN" sz="3600">
                <a:solidFill>
                  <a:schemeClr val="folHlink"/>
                </a:solidFill>
                <a:latin typeface="Times New Roman" pitchFamily="18" charset="0"/>
              </a:endParaRPr>
            </a:p>
          </p:txBody>
        </p:sp>
        <p:sp>
          <p:nvSpPr>
            <p:cNvPr id="29710" name="Text Box 8"/>
            <p:cNvSpPr txBox="1">
              <a:spLocks noChangeArrowheads="1"/>
            </p:cNvSpPr>
            <p:nvPr/>
          </p:nvSpPr>
          <p:spPr bwMode="auto">
            <a:xfrm>
              <a:off x="567" y="3076"/>
              <a:ext cx="245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200">
                  <a:latin typeface="Times New Roman" pitchFamily="18" charset="0"/>
                </a:rPr>
                <a:t>分离式通信</a:t>
              </a:r>
              <a:r>
                <a:rPr lang="zh-CN" altLang="en-US" sz="3600">
                  <a:solidFill>
                    <a:schemeClr val="folHlink"/>
                  </a:solidFill>
                  <a:latin typeface="Times New Roman" pitchFamily="18" charset="0"/>
                </a:rPr>
                <a:t> </a:t>
              </a:r>
            </a:p>
          </p:txBody>
        </p:sp>
      </p:grpSp>
      <p:sp>
        <p:nvSpPr>
          <p:cNvPr id="183305" name="AutoShape 9"/>
          <p:cNvSpPr>
            <a:spLocks/>
          </p:cNvSpPr>
          <p:nvPr/>
        </p:nvSpPr>
        <p:spPr bwMode="auto">
          <a:xfrm>
            <a:off x="523875" y="2133600"/>
            <a:ext cx="304800" cy="3200400"/>
          </a:xfrm>
          <a:prstGeom prst="leftBrace">
            <a:avLst>
              <a:gd name="adj1" fmla="val 87500"/>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02" name="Text Box 10"/>
          <p:cNvSpPr txBox="1">
            <a:spLocks noChangeArrowheads="1"/>
          </p:cNvSpPr>
          <p:nvPr/>
        </p:nvSpPr>
        <p:spPr bwMode="auto">
          <a:xfrm>
            <a:off x="266700" y="533400"/>
            <a:ext cx="6338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600">
                <a:latin typeface="Times New Roman" pitchFamily="18" charset="0"/>
              </a:rPr>
              <a:t>3. 总线通信的四种方式</a:t>
            </a:r>
          </a:p>
        </p:txBody>
      </p:sp>
      <p:sp>
        <p:nvSpPr>
          <p:cNvPr id="183307" name="Text Box 11"/>
          <p:cNvSpPr txBox="1">
            <a:spLocks noChangeArrowheads="1"/>
          </p:cNvSpPr>
          <p:nvPr/>
        </p:nvSpPr>
        <p:spPr bwMode="auto">
          <a:xfrm>
            <a:off x="3119438" y="2971800"/>
            <a:ext cx="640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800">
                <a:latin typeface="Times New Roman" pitchFamily="18" charset="0"/>
              </a:rPr>
              <a:t>采用 </a:t>
            </a:r>
            <a:r>
              <a:rPr lang="zh-CN" altLang="en-US" sz="2800">
                <a:solidFill>
                  <a:schemeClr val="folHlink"/>
                </a:solidFill>
                <a:latin typeface="Times New Roman" pitchFamily="18" charset="0"/>
              </a:rPr>
              <a:t>应答方式</a:t>
            </a:r>
            <a:r>
              <a:rPr lang="zh-CN" altLang="en-US">
                <a:solidFill>
                  <a:schemeClr val="folHlink"/>
                </a:solidFill>
                <a:latin typeface="Times New Roman" pitchFamily="18" charset="0"/>
              </a:rPr>
              <a:t> </a:t>
            </a:r>
            <a:r>
              <a:rPr lang="zh-CN" altLang="en-US" sz="2800">
                <a:latin typeface="Times New Roman" pitchFamily="18" charset="0"/>
              </a:rPr>
              <a:t>，没有公共时钟标准</a:t>
            </a:r>
          </a:p>
        </p:txBody>
      </p:sp>
      <p:sp>
        <p:nvSpPr>
          <p:cNvPr id="183308" name="Text Box 12"/>
          <p:cNvSpPr txBox="1">
            <a:spLocks noChangeArrowheads="1"/>
          </p:cNvSpPr>
          <p:nvPr/>
        </p:nvSpPr>
        <p:spPr bwMode="auto">
          <a:xfrm>
            <a:off x="3119438" y="3925888"/>
            <a:ext cx="533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800">
                <a:solidFill>
                  <a:schemeClr val="folHlink"/>
                </a:solidFill>
                <a:latin typeface="Times New Roman" pitchFamily="18" charset="0"/>
              </a:rPr>
              <a:t>同步</a:t>
            </a:r>
            <a:r>
              <a:rPr lang="zh-CN" altLang="en-US" sz="2800">
                <a:latin typeface="Times New Roman" pitchFamily="18" charset="0"/>
              </a:rPr>
              <a:t>、</a:t>
            </a:r>
            <a:r>
              <a:rPr lang="zh-CN" altLang="en-US" sz="2800">
                <a:solidFill>
                  <a:schemeClr val="folHlink"/>
                </a:solidFill>
                <a:latin typeface="Times New Roman" pitchFamily="18" charset="0"/>
              </a:rPr>
              <a:t>异步结合</a:t>
            </a:r>
          </a:p>
        </p:txBody>
      </p:sp>
      <p:sp>
        <p:nvSpPr>
          <p:cNvPr id="183309" name="Rectangle 13"/>
          <p:cNvSpPr>
            <a:spLocks noChangeArrowheads="1"/>
          </p:cNvSpPr>
          <p:nvPr/>
        </p:nvSpPr>
        <p:spPr bwMode="auto">
          <a:xfrm>
            <a:off x="7696200" y="152400"/>
            <a:ext cx="1143000" cy="838200"/>
          </a:xfrm>
          <a:prstGeom prst="rect">
            <a:avLst/>
          </a:prstGeom>
          <a:noFill/>
          <a:ln w="9525">
            <a:noFill/>
            <a:miter lim="800000"/>
            <a:headEnd/>
            <a:tailEnd/>
          </a:ln>
          <a:effectLst/>
        </p:spPr>
        <p:txBody>
          <a:bodyPr lIns="92075" tIns="46038" rIns="92075" bIns="46038" anchor="ctr"/>
          <a:lstStyle/>
          <a:p>
            <a:pPr algn="ctr">
              <a:defRPr/>
            </a:pPr>
            <a:r>
              <a:rPr lang="zh-CN" altLang="en-US" sz="4400">
                <a:solidFill>
                  <a:schemeClr val="tx2"/>
                </a:solidFill>
                <a:effectLst>
                  <a:outerShdw blurRad="38100" dist="38100" dir="2700000" algn="tl">
                    <a:srgbClr val="000000"/>
                  </a:outerShdw>
                </a:effectLst>
                <a:latin typeface="Arial" charset="0"/>
              </a:rPr>
              <a:t>3.5</a:t>
            </a:r>
          </a:p>
        </p:txBody>
      </p:sp>
      <p:sp>
        <p:nvSpPr>
          <p:cNvPr id="29706" name="AutoShape 15">
            <a:hlinkClick r:id="rId2" action="ppaction://hlinksldjump"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2934857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83305"/>
                                        </p:tgtEl>
                                        <p:attrNameLst>
                                          <p:attrName>style.visibility</p:attrName>
                                        </p:attrNameLst>
                                      </p:cBhvr>
                                      <p:to>
                                        <p:strVal val="visible"/>
                                      </p:to>
                                    </p:set>
                                    <p:animEffect transition="in" filter="barn(outHorizontal)">
                                      <p:cBhvr>
                                        <p:cTn id="7" dur="500"/>
                                        <p:tgtEl>
                                          <p:spTgt spid="1833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3300"/>
                                        </p:tgtEl>
                                        <p:attrNameLst>
                                          <p:attrName>style.visibility</p:attrName>
                                        </p:attrNameLst>
                                      </p:cBhvr>
                                      <p:to>
                                        <p:strVal val="visible"/>
                                      </p:to>
                                    </p:set>
                                    <p:animEffect transition="in" filter="blinds(horizontal)">
                                      <p:cBhvr>
                                        <p:cTn id="12" dur="500"/>
                                        <p:tgtEl>
                                          <p:spTgt spid="1833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3298"/>
                                        </p:tgtEl>
                                        <p:attrNameLst>
                                          <p:attrName>style.visibility</p:attrName>
                                        </p:attrNameLst>
                                      </p:cBhvr>
                                      <p:to>
                                        <p:strVal val="visible"/>
                                      </p:to>
                                    </p:set>
                                    <p:animEffect transition="in" filter="blinds(horizontal)">
                                      <p:cBhvr>
                                        <p:cTn id="17" dur="500"/>
                                        <p:tgtEl>
                                          <p:spTgt spid="1832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3307"/>
                                        </p:tgtEl>
                                        <p:attrNameLst>
                                          <p:attrName>style.visibility</p:attrName>
                                        </p:attrNameLst>
                                      </p:cBhvr>
                                      <p:to>
                                        <p:strVal val="visible"/>
                                      </p:to>
                                    </p:set>
                                    <p:animEffect transition="in" filter="blinds(horizontal)">
                                      <p:cBhvr>
                                        <p:cTn id="22" dur="500"/>
                                        <p:tgtEl>
                                          <p:spTgt spid="18330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3308"/>
                                        </p:tgtEl>
                                        <p:attrNameLst>
                                          <p:attrName>style.visibility</p:attrName>
                                        </p:attrNameLst>
                                      </p:cBhvr>
                                      <p:to>
                                        <p:strVal val="visible"/>
                                      </p:to>
                                    </p:set>
                                    <p:animEffect transition="in" filter="blinds(horizontal)">
                                      <p:cBhvr>
                                        <p:cTn id="27" dur="500"/>
                                        <p:tgtEl>
                                          <p:spTgt spid="18330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3299"/>
                                        </p:tgtEl>
                                        <p:attrNameLst>
                                          <p:attrName>style.visibility</p:attrName>
                                        </p:attrNameLst>
                                      </p:cBhvr>
                                      <p:to>
                                        <p:strVal val="visible"/>
                                      </p:to>
                                    </p:set>
                                    <p:animEffect transition="in" filter="blinds(horizontal)">
                                      <p:cBhvr>
                                        <p:cTn id="32" dur="500"/>
                                        <p:tgtEl>
                                          <p:spTgt spid="183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8" grpId="0" autoUpdateAnimBg="0"/>
      <p:bldP spid="183299" grpId="0" autoUpdateAnimBg="0"/>
      <p:bldP spid="183305" grpId="0" animBg="1"/>
      <p:bldP spid="183307" grpId="0" autoUpdateAnimBg="0"/>
      <p:bldP spid="183308"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22" name="Group 2"/>
          <p:cNvGrpSpPr>
            <a:grpSpLocks/>
          </p:cNvGrpSpPr>
          <p:nvPr/>
        </p:nvGrpSpPr>
        <p:grpSpPr bwMode="auto">
          <a:xfrm>
            <a:off x="177800" y="4098925"/>
            <a:ext cx="8847138" cy="1143000"/>
            <a:chOff x="96" y="2592"/>
            <a:chExt cx="5573" cy="720"/>
          </a:xfrm>
        </p:grpSpPr>
        <p:grpSp>
          <p:nvGrpSpPr>
            <p:cNvPr id="30839" name="Group 3"/>
            <p:cNvGrpSpPr>
              <a:grpSpLocks/>
            </p:cNvGrpSpPr>
            <p:nvPr/>
          </p:nvGrpSpPr>
          <p:grpSpPr bwMode="auto">
            <a:xfrm>
              <a:off x="468" y="2745"/>
              <a:ext cx="5201" cy="567"/>
              <a:chOff x="468" y="2745"/>
              <a:chExt cx="5201" cy="567"/>
            </a:xfrm>
          </p:grpSpPr>
          <p:sp>
            <p:nvSpPr>
              <p:cNvPr id="30841" name="Freeform 4"/>
              <p:cNvSpPr>
                <a:spLocks/>
              </p:cNvSpPr>
              <p:nvPr/>
            </p:nvSpPr>
            <p:spPr bwMode="auto">
              <a:xfrm>
                <a:off x="468" y="2831"/>
                <a:ext cx="1115" cy="1"/>
              </a:xfrm>
              <a:custGeom>
                <a:avLst/>
                <a:gdLst>
                  <a:gd name="T0" fmla="*/ 0 w 1174"/>
                  <a:gd name="T1" fmla="*/ 1 h 1"/>
                  <a:gd name="T2" fmla="*/ 701 w 1174"/>
                  <a:gd name="T3" fmla="*/ 0 h 1"/>
                  <a:gd name="T4" fmla="*/ 0 60000 65536"/>
                  <a:gd name="T5" fmla="*/ 0 60000 65536"/>
                </a:gdLst>
                <a:ahLst/>
                <a:cxnLst>
                  <a:cxn ang="T4">
                    <a:pos x="T0" y="T1"/>
                  </a:cxn>
                  <a:cxn ang="T5">
                    <a:pos x="T2" y="T3"/>
                  </a:cxn>
                </a:cxnLst>
                <a:rect l="0" t="0" r="r" b="b"/>
                <a:pathLst>
                  <a:path w="1174" h="1">
                    <a:moveTo>
                      <a:pt x="0" y="1"/>
                    </a:moveTo>
                    <a:lnTo>
                      <a:pt x="1174" y="0"/>
                    </a:lnTo>
                  </a:path>
                </a:pathLst>
              </a:custGeom>
              <a:noFill/>
              <a:ln w="3810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0842" name="Line 5"/>
              <p:cNvSpPr>
                <a:spLocks noChangeShapeType="1"/>
              </p:cNvSpPr>
              <p:nvPr/>
            </p:nvSpPr>
            <p:spPr bwMode="auto">
              <a:xfrm rot="8100000">
                <a:off x="1776" y="2745"/>
                <a:ext cx="0" cy="5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843" name="Line 6"/>
              <p:cNvSpPr>
                <a:spLocks noChangeShapeType="1"/>
              </p:cNvSpPr>
              <p:nvPr/>
            </p:nvSpPr>
            <p:spPr bwMode="auto">
              <a:xfrm rot="2700000">
                <a:off x="3647" y="2740"/>
                <a:ext cx="0" cy="55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844" name="Line 7"/>
              <p:cNvSpPr>
                <a:spLocks noChangeShapeType="1"/>
              </p:cNvSpPr>
              <p:nvPr/>
            </p:nvSpPr>
            <p:spPr bwMode="auto">
              <a:xfrm>
                <a:off x="1968" y="3216"/>
                <a:ext cx="148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845" name="Line 8"/>
              <p:cNvSpPr>
                <a:spLocks noChangeShapeType="1"/>
              </p:cNvSpPr>
              <p:nvPr/>
            </p:nvSpPr>
            <p:spPr bwMode="auto">
              <a:xfrm>
                <a:off x="3840" y="2832"/>
                <a:ext cx="182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30840" name="Text Box 9"/>
            <p:cNvSpPr txBox="1">
              <a:spLocks noChangeArrowheads="1"/>
            </p:cNvSpPr>
            <p:nvPr/>
          </p:nvSpPr>
          <p:spPr bwMode="auto">
            <a:xfrm>
              <a:off x="96" y="2592"/>
              <a:ext cx="57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spcBef>
                  <a:spcPct val="50000"/>
                </a:spcBef>
              </a:pPr>
              <a:r>
                <a:rPr lang="zh-CN" altLang="en-US" sz="2400" b="0">
                  <a:latin typeface="Times New Roman" pitchFamily="18" charset="0"/>
                </a:rPr>
                <a:t>  </a:t>
              </a:r>
              <a:r>
                <a:rPr lang="zh-CN" altLang="en-US" sz="2400">
                  <a:latin typeface="Times New Roman" pitchFamily="18" charset="0"/>
                </a:rPr>
                <a:t>读</a:t>
              </a:r>
            </a:p>
            <a:p>
              <a:pPr eaLnBrk="1" hangingPunct="1"/>
              <a:r>
                <a:rPr lang="zh-CN" altLang="en-US" sz="2400">
                  <a:latin typeface="Times New Roman" pitchFamily="18" charset="0"/>
                </a:rPr>
                <a:t>命令</a:t>
              </a:r>
            </a:p>
          </p:txBody>
        </p:sp>
      </p:grpSp>
      <p:sp>
        <p:nvSpPr>
          <p:cNvPr id="30723" name="Text Box 10"/>
          <p:cNvSpPr txBox="1">
            <a:spLocks noChangeArrowheads="1"/>
          </p:cNvSpPr>
          <p:nvPr/>
        </p:nvSpPr>
        <p:spPr bwMode="auto">
          <a:xfrm>
            <a:off x="685800" y="425450"/>
            <a:ext cx="4724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600">
                <a:latin typeface="Times New Roman" pitchFamily="18" charset="0"/>
              </a:rPr>
              <a:t>(1) 同步式数据输入</a:t>
            </a:r>
          </a:p>
        </p:txBody>
      </p:sp>
      <p:grpSp>
        <p:nvGrpSpPr>
          <p:cNvPr id="184331" name="Group 11"/>
          <p:cNvGrpSpPr>
            <a:grpSpLocks/>
          </p:cNvGrpSpPr>
          <p:nvPr/>
        </p:nvGrpSpPr>
        <p:grpSpPr bwMode="auto">
          <a:xfrm>
            <a:off x="76200" y="1493838"/>
            <a:ext cx="8915400" cy="1633537"/>
            <a:chOff x="48" y="941"/>
            <a:chExt cx="5616" cy="1029"/>
          </a:xfrm>
        </p:grpSpPr>
        <p:grpSp>
          <p:nvGrpSpPr>
            <p:cNvPr id="30808" name="Group 12"/>
            <p:cNvGrpSpPr>
              <a:grpSpLocks/>
            </p:cNvGrpSpPr>
            <p:nvPr/>
          </p:nvGrpSpPr>
          <p:grpSpPr bwMode="auto">
            <a:xfrm>
              <a:off x="480" y="941"/>
              <a:ext cx="5184" cy="1029"/>
              <a:chOff x="480" y="941"/>
              <a:chExt cx="5184" cy="1029"/>
            </a:xfrm>
          </p:grpSpPr>
          <p:sp>
            <p:nvSpPr>
              <p:cNvPr id="30810" name="Rectangle 13"/>
              <p:cNvSpPr>
                <a:spLocks noChangeArrowheads="1"/>
              </p:cNvSpPr>
              <p:nvPr/>
            </p:nvSpPr>
            <p:spPr bwMode="auto">
              <a:xfrm>
                <a:off x="1505" y="1768"/>
                <a:ext cx="15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i="1">
                    <a:solidFill>
                      <a:schemeClr val="folHlink"/>
                    </a:solidFill>
                    <a:latin typeface="Times New Roman" pitchFamily="18" charset="0"/>
                  </a:rPr>
                  <a:t>T</a:t>
                </a:r>
                <a:r>
                  <a:rPr lang="en-US" altLang="zh-CN" sz="2100" baseline="-25000">
                    <a:solidFill>
                      <a:schemeClr val="folHlink"/>
                    </a:solidFill>
                    <a:latin typeface="Times New Roman" pitchFamily="18" charset="0"/>
                  </a:rPr>
                  <a:t>1</a:t>
                </a:r>
              </a:p>
            </p:txBody>
          </p:sp>
          <p:sp>
            <p:nvSpPr>
              <p:cNvPr id="30811" name="Line 14"/>
              <p:cNvSpPr>
                <a:spLocks noChangeShapeType="1"/>
              </p:cNvSpPr>
              <p:nvPr/>
            </p:nvSpPr>
            <p:spPr bwMode="auto">
              <a:xfrm>
                <a:off x="2938" y="1779"/>
                <a:ext cx="1" cy="18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12" name="Line 15"/>
              <p:cNvSpPr>
                <a:spLocks noChangeShapeType="1"/>
              </p:cNvSpPr>
              <p:nvPr/>
            </p:nvSpPr>
            <p:spPr bwMode="auto">
              <a:xfrm>
                <a:off x="3850" y="1779"/>
                <a:ext cx="2" cy="18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13" name="Line 16"/>
              <p:cNvSpPr>
                <a:spLocks noChangeShapeType="1"/>
              </p:cNvSpPr>
              <p:nvPr/>
            </p:nvSpPr>
            <p:spPr bwMode="auto">
              <a:xfrm>
                <a:off x="4751" y="1779"/>
                <a:ext cx="1" cy="18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14" name="Rectangle 17"/>
              <p:cNvSpPr>
                <a:spLocks noChangeArrowheads="1"/>
              </p:cNvSpPr>
              <p:nvPr/>
            </p:nvSpPr>
            <p:spPr bwMode="auto">
              <a:xfrm>
                <a:off x="2508" y="1008"/>
                <a:ext cx="136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815" name="Line 18"/>
              <p:cNvSpPr>
                <a:spLocks noChangeShapeType="1"/>
              </p:cNvSpPr>
              <p:nvPr/>
            </p:nvSpPr>
            <p:spPr bwMode="auto">
              <a:xfrm>
                <a:off x="4749" y="1008"/>
                <a:ext cx="1" cy="18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16" name="Rectangle 19"/>
              <p:cNvSpPr>
                <a:spLocks noChangeArrowheads="1"/>
              </p:cNvSpPr>
              <p:nvPr/>
            </p:nvSpPr>
            <p:spPr bwMode="auto">
              <a:xfrm>
                <a:off x="2250" y="941"/>
                <a:ext cx="1542"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a:solidFill>
                      <a:schemeClr val="folHlink"/>
                    </a:solidFill>
                  </a:rPr>
                  <a:t>总线传输周期</a:t>
                </a:r>
                <a:endParaRPr lang="zh-CN" altLang="en-US" sz="3200">
                  <a:solidFill>
                    <a:schemeClr val="folHlink"/>
                  </a:solidFill>
                  <a:latin typeface="Times New Roman" pitchFamily="18" charset="0"/>
                </a:endParaRPr>
              </a:p>
            </p:txBody>
          </p:sp>
          <p:sp>
            <p:nvSpPr>
              <p:cNvPr id="30817" name="Line 20"/>
              <p:cNvSpPr>
                <a:spLocks noChangeShapeType="1"/>
              </p:cNvSpPr>
              <p:nvPr/>
            </p:nvSpPr>
            <p:spPr bwMode="auto">
              <a:xfrm>
                <a:off x="1094" y="1776"/>
                <a:ext cx="2" cy="18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18" name="Freeform 21"/>
              <p:cNvSpPr>
                <a:spLocks/>
              </p:cNvSpPr>
              <p:nvPr/>
            </p:nvSpPr>
            <p:spPr bwMode="auto">
              <a:xfrm>
                <a:off x="1104" y="1344"/>
                <a:ext cx="912" cy="384"/>
              </a:xfrm>
              <a:custGeom>
                <a:avLst/>
                <a:gdLst>
                  <a:gd name="T0" fmla="*/ 0 w 912"/>
                  <a:gd name="T1" fmla="*/ 384 h 384"/>
                  <a:gd name="T2" fmla="*/ 0 w 912"/>
                  <a:gd name="T3" fmla="*/ 0 h 384"/>
                  <a:gd name="T4" fmla="*/ 432 w 912"/>
                  <a:gd name="T5" fmla="*/ 0 h 384"/>
                  <a:gd name="T6" fmla="*/ 432 w 912"/>
                  <a:gd name="T7" fmla="*/ 384 h 384"/>
                  <a:gd name="T8" fmla="*/ 912 w 912"/>
                  <a:gd name="T9" fmla="*/ 384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2" h="384">
                    <a:moveTo>
                      <a:pt x="0" y="384"/>
                    </a:moveTo>
                    <a:lnTo>
                      <a:pt x="0" y="0"/>
                    </a:lnTo>
                    <a:lnTo>
                      <a:pt x="432" y="0"/>
                    </a:lnTo>
                    <a:lnTo>
                      <a:pt x="432" y="384"/>
                    </a:lnTo>
                    <a:lnTo>
                      <a:pt x="912" y="384"/>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0819" name="Freeform 22"/>
              <p:cNvSpPr>
                <a:spLocks/>
              </p:cNvSpPr>
              <p:nvPr/>
            </p:nvSpPr>
            <p:spPr bwMode="auto">
              <a:xfrm>
                <a:off x="2928" y="1344"/>
                <a:ext cx="912" cy="384"/>
              </a:xfrm>
              <a:custGeom>
                <a:avLst/>
                <a:gdLst>
                  <a:gd name="T0" fmla="*/ 0 w 912"/>
                  <a:gd name="T1" fmla="*/ 384 h 384"/>
                  <a:gd name="T2" fmla="*/ 0 w 912"/>
                  <a:gd name="T3" fmla="*/ 0 h 384"/>
                  <a:gd name="T4" fmla="*/ 432 w 912"/>
                  <a:gd name="T5" fmla="*/ 0 h 384"/>
                  <a:gd name="T6" fmla="*/ 432 w 912"/>
                  <a:gd name="T7" fmla="*/ 384 h 384"/>
                  <a:gd name="T8" fmla="*/ 912 w 912"/>
                  <a:gd name="T9" fmla="*/ 384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2" h="384">
                    <a:moveTo>
                      <a:pt x="0" y="384"/>
                    </a:moveTo>
                    <a:lnTo>
                      <a:pt x="0" y="0"/>
                    </a:lnTo>
                    <a:lnTo>
                      <a:pt x="432" y="0"/>
                    </a:lnTo>
                    <a:lnTo>
                      <a:pt x="432" y="384"/>
                    </a:lnTo>
                    <a:lnTo>
                      <a:pt x="912" y="384"/>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0820" name="Freeform 23"/>
              <p:cNvSpPr>
                <a:spLocks/>
              </p:cNvSpPr>
              <p:nvPr/>
            </p:nvSpPr>
            <p:spPr bwMode="auto">
              <a:xfrm>
                <a:off x="3840" y="1344"/>
                <a:ext cx="912" cy="384"/>
              </a:xfrm>
              <a:custGeom>
                <a:avLst/>
                <a:gdLst>
                  <a:gd name="T0" fmla="*/ 0 w 912"/>
                  <a:gd name="T1" fmla="*/ 384 h 384"/>
                  <a:gd name="T2" fmla="*/ 0 w 912"/>
                  <a:gd name="T3" fmla="*/ 0 h 384"/>
                  <a:gd name="T4" fmla="*/ 432 w 912"/>
                  <a:gd name="T5" fmla="*/ 0 h 384"/>
                  <a:gd name="T6" fmla="*/ 432 w 912"/>
                  <a:gd name="T7" fmla="*/ 384 h 384"/>
                  <a:gd name="T8" fmla="*/ 912 w 912"/>
                  <a:gd name="T9" fmla="*/ 384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2" h="384">
                    <a:moveTo>
                      <a:pt x="0" y="384"/>
                    </a:moveTo>
                    <a:lnTo>
                      <a:pt x="0" y="0"/>
                    </a:lnTo>
                    <a:lnTo>
                      <a:pt x="432" y="0"/>
                    </a:lnTo>
                    <a:lnTo>
                      <a:pt x="432" y="384"/>
                    </a:lnTo>
                    <a:lnTo>
                      <a:pt x="912" y="384"/>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cxnSp>
            <p:nvCxnSpPr>
              <p:cNvPr id="30821" name="AutoShape 24"/>
              <p:cNvCxnSpPr>
                <a:cxnSpLocks noChangeShapeType="1"/>
              </p:cNvCxnSpPr>
              <p:nvPr/>
            </p:nvCxnSpPr>
            <p:spPr bwMode="auto">
              <a:xfrm flipH="1">
                <a:off x="480" y="1728"/>
                <a:ext cx="624" cy="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30822" name="Freeform 25"/>
              <p:cNvSpPr>
                <a:spLocks/>
              </p:cNvSpPr>
              <p:nvPr/>
            </p:nvSpPr>
            <p:spPr bwMode="auto">
              <a:xfrm>
                <a:off x="4752" y="1344"/>
                <a:ext cx="912" cy="384"/>
              </a:xfrm>
              <a:custGeom>
                <a:avLst/>
                <a:gdLst>
                  <a:gd name="T0" fmla="*/ 0 w 912"/>
                  <a:gd name="T1" fmla="*/ 384 h 384"/>
                  <a:gd name="T2" fmla="*/ 0 w 912"/>
                  <a:gd name="T3" fmla="*/ 0 h 384"/>
                  <a:gd name="T4" fmla="*/ 432 w 912"/>
                  <a:gd name="T5" fmla="*/ 0 h 384"/>
                  <a:gd name="T6" fmla="*/ 432 w 912"/>
                  <a:gd name="T7" fmla="*/ 384 h 384"/>
                  <a:gd name="T8" fmla="*/ 912 w 912"/>
                  <a:gd name="T9" fmla="*/ 384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2" h="384">
                    <a:moveTo>
                      <a:pt x="0" y="384"/>
                    </a:moveTo>
                    <a:lnTo>
                      <a:pt x="0" y="0"/>
                    </a:lnTo>
                    <a:lnTo>
                      <a:pt x="432" y="0"/>
                    </a:lnTo>
                    <a:lnTo>
                      <a:pt x="432" y="384"/>
                    </a:lnTo>
                    <a:lnTo>
                      <a:pt x="912" y="384"/>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0823" name="Freeform 26"/>
              <p:cNvSpPr>
                <a:spLocks/>
              </p:cNvSpPr>
              <p:nvPr/>
            </p:nvSpPr>
            <p:spPr bwMode="auto">
              <a:xfrm>
                <a:off x="2016" y="1344"/>
                <a:ext cx="912" cy="384"/>
              </a:xfrm>
              <a:custGeom>
                <a:avLst/>
                <a:gdLst>
                  <a:gd name="T0" fmla="*/ 0 w 912"/>
                  <a:gd name="T1" fmla="*/ 384 h 384"/>
                  <a:gd name="T2" fmla="*/ 0 w 912"/>
                  <a:gd name="T3" fmla="*/ 0 h 384"/>
                  <a:gd name="T4" fmla="*/ 432 w 912"/>
                  <a:gd name="T5" fmla="*/ 0 h 384"/>
                  <a:gd name="T6" fmla="*/ 432 w 912"/>
                  <a:gd name="T7" fmla="*/ 384 h 384"/>
                  <a:gd name="T8" fmla="*/ 912 w 912"/>
                  <a:gd name="T9" fmla="*/ 384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2" h="384">
                    <a:moveTo>
                      <a:pt x="0" y="384"/>
                    </a:moveTo>
                    <a:lnTo>
                      <a:pt x="0" y="0"/>
                    </a:lnTo>
                    <a:lnTo>
                      <a:pt x="432" y="0"/>
                    </a:lnTo>
                    <a:lnTo>
                      <a:pt x="432" y="384"/>
                    </a:lnTo>
                    <a:lnTo>
                      <a:pt x="912" y="384"/>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0824" name="Rectangle 27"/>
              <p:cNvSpPr>
                <a:spLocks noChangeArrowheads="1"/>
              </p:cNvSpPr>
              <p:nvPr/>
            </p:nvSpPr>
            <p:spPr bwMode="auto">
              <a:xfrm>
                <a:off x="2385" y="1768"/>
                <a:ext cx="15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i="1">
                    <a:solidFill>
                      <a:schemeClr val="folHlink"/>
                    </a:solidFill>
                    <a:latin typeface="Times New Roman" pitchFamily="18" charset="0"/>
                  </a:rPr>
                  <a:t>T</a:t>
                </a:r>
                <a:r>
                  <a:rPr lang="en-US" altLang="zh-CN" sz="2100" baseline="-25000">
                    <a:solidFill>
                      <a:schemeClr val="folHlink"/>
                    </a:solidFill>
                    <a:latin typeface="Times New Roman" pitchFamily="18" charset="0"/>
                  </a:rPr>
                  <a:t>2</a:t>
                </a:r>
              </a:p>
            </p:txBody>
          </p:sp>
          <p:sp>
            <p:nvSpPr>
              <p:cNvPr id="30825" name="Rectangle 28"/>
              <p:cNvSpPr>
                <a:spLocks noChangeArrowheads="1"/>
              </p:cNvSpPr>
              <p:nvPr/>
            </p:nvSpPr>
            <p:spPr bwMode="auto">
              <a:xfrm>
                <a:off x="3345" y="1768"/>
                <a:ext cx="15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i="1">
                    <a:solidFill>
                      <a:schemeClr val="folHlink"/>
                    </a:solidFill>
                    <a:latin typeface="Times New Roman" pitchFamily="18" charset="0"/>
                  </a:rPr>
                  <a:t>T</a:t>
                </a:r>
                <a:r>
                  <a:rPr lang="en-US" altLang="zh-CN" sz="2100" baseline="-25000">
                    <a:solidFill>
                      <a:schemeClr val="folHlink"/>
                    </a:solidFill>
                    <a:latin typeface="Times New Roman" pitchFamily="18" charset="0"/>
                  </a:rPr>
                  <a:t>3</a:t>
                </a:r>
              </a:p>
            </p:txBody>
          </p:sp>
          <p:sp>
            <p:nvSpPr>
              <p:cNvPr id="30826" name="Rectangle 29"/>
              <p:cNvSpPr>
                <a:spLocks noChangeArrowheads="1"/>
              </p:cNvSpPr>
              <p:nvPr/>
            </p:nvSpPr>
            <p:spPr bwMode="auto">
              <a:xfrm>
                <a:off x="4224" y="1768"/>
                <a:ext cx="15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i="1">
                    <a:solidFill>
                      <a:schemeClr val="folHlink"/>
                    </a:solidFill>
                    <a:latin typeface="Times New Roman" pitchFamily="18" charset="0"/>
                  </a:rPr>
                  <a:t>T</a:t>
                </a:r>
                <a:r>
                  <a:rPr lang="en-US" altLang="zh-CN" sz="2100" baseline="-25000">
                    <a:solidFill>
                      <a:schemeClr val="folHlink"/>
                    </a:solidFill>
                    <a:latin typeface="Times New Roman" pitchFamily="18" charset="0"/>
                  </a:rPr>
                  <a:t>4</a:t>
                </a:r>
              </a:p>
            </p:txBody>
          </p:sp>
          <p:sp>
            <p:nvSpPr>
              <p:cNvPr id="30827" name="Line 30"/>
              <p:cNvSpPr>
                <a:spLocks noChangeShapeType="1"/>
              </p:cNvSpPr>
              <p:nvPr/>
            </p:nvSpPr>
            <p:spPr bwMode="auto">
              <a:xfrm>
                <a:off x="1104" y="1104"/>
                <a:ext cx="1152" cy="0"/>
              </a:xfrm>
              <a:prstGeom prst="line">
                <a:avLst/>
              </a:prstGeom>
              <a:noFill/>
              <a:ln w="28575">
                <a:solidFill>
                  <a:schemeClr val="tx1"/>
                </a:solidFill>
                <a:round/>
                <a:headEnd type="stealth" w="lg" len="lg"/>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828" name="Line 31"/>
              <p:cNvSpPr>
                <a:spLocks noChangeShapeType="1"/>
              </p:cNvSpPr>
              <p:nvPr/>
            </p:nvSpPr>
            <p:spPr bwMode="auto">
              <a:xfrm>
                <a:off x="1103" y="1008"/>
                <a:ext cx="1" cy="18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29" name="Line 32"/>
              <p:cNvSpPr>
                <a:spLocks noChangeShapeType="1"/>
              </p:cNvSpPr>
              <p:nvPr/>
            </p:nvSpPr>
            <p:spPr bwMode="auto">
              <a:xfrm>
                <a:off x="3840" y="1104"/>
                <a:ext cx="912" cy="0"/>
              </a:xfrm>
              <a:prstGeom prst="line">
                <a:avLst/>
              </a:prstGeom>
              <a:noFill/>
              <a:ln w="28575">
                <a:solidFill>
                  <a:schemeClr val="tx1"/>
                </a:solidFill>
                <a:round/>
                <a:headEnd type="none" w="lg" len="lg"/>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30830" name="Line 33"/>
              <p:cNvSpPr>
                <a:spLocks noChangeShapeType="1"/>
              </p:cNvSpPr>
              <p:nvPr/>
            </p:nvSpPr>
            <p:spPr bwMode="auto">
              <a:xfrm>
                <a:off x="1680" y="1872"/>
                <a:ext cx="336" cy="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30831" name="Line 34"/>
              <p:cNvSpPr>
                <a:spLocks noChangeShapeType="1"/>
              </p:cNvSpPr>
              <p:nvPr/>
            </p:nvSpPr>
            <p:spPr bwMode="auto">
              <a:xfrm>
                <a:off x="2016" y="1781"/>
                <a:ext cx="1" cy="18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32" name="Line 35"/>
              <p:cNvSpPr>
                <a:spLocks noChangeShapeType="1"/>
              </p:cNvSpPr>
              <p:nvPr/>
            </p:nvSpPr>
            <p:spPr bwMode="auto">
              <a:xfrm>
                <a:off x="2592" y="1872"/>
                <a:ext cx="336" cy="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30833" name="Line 36"/>
              <p:cNvSpPr>
                <a:spLocks noChangeShapeType="1"/>
              </p:cNvSpPr>
              <p:nvPr/>
            </p:nvSpPr>
            <p:spPr bwMode="auto">
              <a:xfrm>
                <a:off x="3504" y="1872"/>
                <a:ext cx="336" cy="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30834" name="Line 37"/>
              <p:cNvSpPr>
                <a:spLocks noChangeShapeType="1"/>
              </p:cNvSpPr>
              <p:nvPr/>
            </p:nvSpPr>
            <p:spPr bwMode="auto">
              <a:xfrm>
                <a:off x="4416" y="1872"/>
                <a:ext cx="336" cy="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30835" name="Line 38"/>
              <p:cNvSpPr>
                <a:spLocks noChangeShapeType="1"/>
              </p:cNvSpPr>
              <p:nvPr/>
            </p:nvSpPr>
            <p:spPr bwMode="auto">
              <a:xfrm>
                <a:off x="1104" y="1872"/>
                <a:ext cx="336" cy="0"/>
              </a:xfrm>
              <a:prstGeom prst="line">
                <a:avLst/>
              </a:prstGeom>
              <a:noFill/>
              <a:ln w="28575">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30836" name="Line 39"/>
              <p:cNvSpPr>
                <a:spLocks noChangeShapeType="1"/>
              </p:cNvSpPr>
              <p:nvPr/>
            </p:nvSpPr>
            <p:spPr bwMode="auto">
              <a:xfrm>
                <a:off x="2016" y="1872"/>
                <a:ext cx="336" cy="0"/>
              </a:xfrm>
              <a:prstGeom prst="line">
                <a:avLst/>
              </a:prstGeom>
              <a:noFill/>
              <a:ln w="28575">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30837" name="Line 40"/>
              <p:cNvSpPr>
                <a:spLocks noChangeShapeType="1"/>
              </p:cNvSpPr>
              <p:nvPr/>
            </p:nvSpPr>
            <p:spPr bwMode="auto">
              <a:xfrm>
                <a:off x="2928" y="1872"/>
                <a:ext cx="336" cy="0"/>
              </a:xfrm>
              <a:prstGeom prst="line">
                <a:avLst/>
              </a:prstGeom>
              <a:noFill/>
              <a:ln w="28575">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30838" name="Line 41"/>
              <p:cNvSpPr>
                <a:spLocks noChangeShapeType="1"/>
              </p:cNvSpPr>
              <p:nvPr/>
            </p:nvSpPr>
            <p:spPr bwMode="auto">
              <a:xfrm>
                <a:off x="3840" y="1872"/>
                <a:ext cx="336" cy="0"/>
              </a:xfrm>
              <a:prstGeom prst="line">
                <a:avLst/>
              </a:prstGeom>
              <a:noFill/>
              <a:ln w="28575">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wrap="none"/>
              <a:lstStyle/>
              <a:p>
                <a:endParaRPr lang="zh-CN" altLang="en-US"/>
              </a:p>
            </p:txBody>
          </p:sp>
        </p:grpSp>
        <p:sp>
          <p:nvSpPr>
            <p:cNvPr id="30809" name="Text Box 42"/>
            <p:cNvSpPr txBox="1">
              <a:spLocks noChangeArrowheads="1"/>
            </p:cNvSpPr>
            <p:nvPr/>
          </p:nvSpPr>
          <p:spPr bwMode="auto">
            <a:xfrm>
              <a:off x="48" y="1440"/>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spcBef>
                  <a:spcPct val="50000"/>
                </a:spcBef>
              </a:pPr>
              <a:r>
                <a:rPr lang="zh-CN" altLang="en-US" sz="2400" b="0">
                  <a:latin typeface="Times New Roman" pitchFamily="18" charset="0"/>
                </a:rPr>
                <a:t> </a:t>
              </a:r>
              <a:r>
                <a:rPr lang="zh-CN" altLang="en-US" sz="2400">
                  <a:latin typeface="Times New Roman" pitchFamily="18" charset="0"/>
                </a:rPr>
                <a:t>时钟</a:t>
              </a:r>
            </a:p>
          </p:txBody>
        </p:sp>
      </p:grpSp>
      <p:grpSp>
        <p:nvGrpSpPr>
          <p:cNvPr id="184363" name="Group 43"/>
          <p:cNvGrpSpPr>
            <a:grpSpLocks/>
          </p:cNvGrpSpPr>
          <p:nvPr/>
        </p:nvGrpSpPr>
        <p:grpSpPr bwMode="auto">
          <a:xfrm>
            <a:off x="76200" y="3276600"/>
            <a:ext cx="8921750" cy="773113"/>
            <a:chOff x="48" y="2064"/>
            <a:chExt cx="5620" cy="487"/>
          </a:xfrm>
        </p:grpSpPr>
        <p:sp>
          <p:nvSpPr>
            <p:cNvPr id="30804" name="Freeform 44"/>
            <p:cNvSpPr>
              <a:spLocks/>
            </p:cNvSpPr>
            <p:nvPr/>
          </p:nvSpPr>
          <p:spPr bwMode="auto">
            <a:xfrm>
              <a:off x="931" y="2208"/>
              <a:ext cx="3857" cy="343"/>
            </a:xfrm>
            <a:custGeom>
              <a:avLst/>
              <a:gdLst>
                <a:gd name="T0" fmla="*/ 170 w 3857"/>
                <a:gd name="T1" fmla="*/ 0 h 343"/>
                <a:gd name="T2" fmla="*/ 0 w 3857"/>
                <a:gd name="T3" fmla="*/ 170 h 343"/>
                <a:gd name="T4" fmla="*/ 173 w 3857"/>
                <a:gd name="T5" fmla="*/ 342 h 343"/>
                <a:gd name="T6" fmla="*/ 1343 w 3857"/>
                <a:gd name="T7" fmla="*/ 343 h 343"/>
                <a:gd name="T8" fmla="*/ 3686 w 3857"/>
                <a:gd name="T9" fmla="*/ 342 h 343"/>
                <a:gd name="T10" fmla="*/ 3857 w 3857"/>
                <a:gd name="T11" fmla="*/ 171 h 343"/>
                <a:gd name="T12" fmla="*/ 3686 w 3857"/>
                <a:gd name="T13" fmla="*/ 0 h 343"/>
                <a:gd name="T14" fmla="*/ 170 w 3857"/>
                <a:gd name="T15" fmla="*/ 0 h 3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57" h="343">
                  <a:moveTo>
                    <a:pt x="170" y="0"/>
                  </a:moveTo>
                  <a:lnTo>
                    <a:pt x="0" y="170"/>
                  </a:lnTo>
                  <a:lnTo>
                    <a:pt x="173" y="342"/>
                  </a:lnTo>
                  <a:lnTo>
                    <a:pt x="1343" y="343"/>
                  </a:lnTo>
                  <a:lnTo>
                    <a:pt x="3686" y="342"/>
                  </a:lnTo>
                  <a:lnTo>
                    <a:pt x="3857" y="171"/>
                  </a:lnTo>
                  <a:lnTo>
                    <a:pt x="3686" y="0"/>
                  </a:lnTo>
                  <a:lnTo>
                    <a:pt x="170" y="0"/>
                  </a:lnTo>
                  <a:close/>
                </a:path>
              </a:pathLst>
            </a:custGeom>
            <a:noFill/>
            <a:ln w="3175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805" name="Line 45"/>
            <p:cNvSpPr>
              <a:spLocks noChangeShapeType="1"/>
            </p:cNvSpPr>
            <p:nvPr/>
          </p:nvSpPr>
          <p:spPr bwMode="auto">
            <a:xfrm flipH="1">
              <a:off x="482" y="2378"/>
              <a:ext cx="47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806" name="Line 46"/>
            <p:cNvSpPr>
              <a:spLocks noChangeShapeType="1"/>
            </p:cNvSpPr>
            <p:nvPr/>
          </p:nvSpPr>
          <p:spPr bwMode="auto">
            <a:xfrm>
              <a:off x="4800" y="2378"/>
              <a:ext cx="86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807" name="Text Box 47"/>
            <p:cNvSpPr txBox="1">
              <a:spLocks noChangeArrowheads="1"/>
            </p:cNvSpPr>
            <p:nvPr/>
          </p:nvSpPr>
          <p:spPr bwMode="auto">
            <a:xfrm>
              <a:off x="48" y="2064"/>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spcBef>
                  <a:spcPct val="50000"/>
                </a:spcBef>
              </a:pPr>
              <a:r>
                <a:rPr lang="zh-CN" altLang="en-US" sz="2400" b="0">
                  <a:latin typeface="Times New Roman" pitchFamily="18" charset="0"/>
                </a:rPr>
                <a:t> </a:t>
              </a:r>
              <a:r>
                <a:rPr lang="zh-CN" altLang="en-US" sz="2400">
                  <a:latin typeface="Times New Roman" pitchFamily="18" charset="0"/>
                </a:rPr>
                <a:t>地址</a:t>
              </a:r>
            </a:p>
          </p:txBody>
        </p:sp>
      </p:grpSp>
      <p:grpSp>
        <p:nvGrpSpPr>
          <p:cNvPr id="184368" name="Group 48"/>
          <p:cNvGrpSpPr>
            <a:grpSpLocks/>
          </p:cNvGrpSpPr>
          <p:nvPr/>
        </p:nvGrpSpPr>
        <p:grpSpPr bwMode="auto">
          <a:xfrm>
            <a:off x="76200" y="5334000"/>
            <a:ext cx="8991600" cy="833438"/>
            <a:chOff x="48" y="3360"/>
            <a:chExt cx="5664" cy="525"/>
          </a:xfrm>
        </p:grpSpPr>
        <p:sp>
          <p:nvSpPr>
            <p:cNvPr id="30800" name="Line 49"/>
            <p:cNvSpPr>
              <a:spLocks noChangeShapeType="1"/>
            </p:cNvSpPr>
            <p:nvPr/>
          </p:nvSpPr>
          <p:spPr bwMode="auto">
            <a:xfrm>
              <a:off x="480" y="3696"/>
              <a:ext cx="228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01" name="Line 50"/>
            <p:cNvSpPr>
              <a:spLocks noChangeShapeType="1"/>
            </p:cNvSpPr>
            <p:nvPr/>
          </p:nvSpPr>
          <p:spPr bwMode="auto">
            <a:xfrm>
              <a:off x="3809" y="3695"/>
              <a:ext cx="1903"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02" name="Freeform 51"/>
            <p:cNvSpPr>
              <a:spLocks/>
            </p:cNvSpPr>
            <p:nvPr/>
          </p:nvSpPr>
          <p:spPr bwMode="auto">
            <a:xfrm>
              <a:off x="2763" y="3552"/>
              <a:ext cx="1046" cy="333"/>
            </a:xfrm>
            <a:custGeom>
              <a:avLst/>
              <a:gdLst>
                <a:gd name="T0" fmla="*/ 0 w 1056"/>
                <a:gd name="T1" fmla="*/ 144 h 333"/>
                <a:gd name="T2" fmla="*/ 134 w 1056"/>
                <a:gd name="T3" fmla="*/ 0 h 333"/>
                <a:gd name="T4" fmla="*/ 830 w 1056"/>
                <a:gd name="T5" fmla="*/ 0 h 333"/>
                <a:gd name="T6" fmla="*/ 960 w 1056"/>
                <a:gd name="T7" fmla="*/ 144 h 333"/>
                <a:gd name="T8" fmla="*/ 800 w 1056"/>
                <a:gd name="T9" fmla="*/ 333 h 333"/>
                <a:gd name="T10" fmla="*/ 154 w 1056"/>
                <a:gd name="T11" fmla="*/ 333 h 333"/>
                <a:gd name="T12" fmla="*/ 0 w 1056"/>
                <a:gd name="T13" fmla="*/ 144 h 3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56" h="333">
                  <a:moveTo>
                    <a:pt x="0" y="144"/>
                  </a:moveTo>
                  <a:lnTo>
                    <a:pt x="144" y="0"/>
                  </a:lnTo>
                  <a:lnTo>
                    <a:pt x="912" y="0"/>
                  </a:lnTo>
                  <a:lnTo>
                    <a:pt x="1056" y="144"/>
                  </a:lnTo>
                  <a:lnTo>
                    <a:pt x="880" y="333"/>
                  </a:lnTo>
                  <a:lnTo>
                    <a:pt x="170" y="333"/>
                  </a:lnTo>
                  <a:lnTo>
                    <a:pt x="0" y="144"/>
                  </a:lnTo>
                  <a:close/>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0803" name="Text Box 52"/>
            <p:cNvSpPr txBox="1">
              <a:spLocks noChangeArrowheads="1"/>
            </p:cNvSpPr>
            <p:nvPr/>
          </p:nvSpPr>
          <p:spPr bwMode="auto">
            <a:xfrm>
              <a:off x="48" y="3360"/>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spcBef>
                  <a:spcPct val="50000"/>
                </a:spcBef>
              </a:pPr>
              <a:r>
                <a:rPr lang="zh-CN" altLang="en-US" sz="2400">
                  <a:latin typeface="Times New Roman" pitchFamily="18" charset="0"/>
                </a:rPr>
                <a:t> 数据</a:t>
              </a:r>
            </a:p>
          </p:txBody>
        </p:sp>
      </p:grpSp>
      <p:grpSp>
        <p:nvGrpSpPr>
          <p:cNvPr id="184373" name="Group 53"/>
          <p:cNvGrpSpPr>
            <a:grpSpLocks/>
          </p:cNvGrpSpPr>
          <p:nvPr/>
        </p:nvGrpSpPr>
        <p:grpSpPr bwMode="auto">
          <a:xfrm>
            <a:off x="762000" y="3505200"/>
            <a:ext cx="1030288" cy="2663825"/>
            <a:chOff x="480" y="2208"/>
            <a:chExt cx="649" cy="1678"/>
          </a:xfrm>
        </p:grpSpPr>
        <p:sp>
          <p:nvSpPr>
            <p:cNvPr id="30790" name="Rectangle 54"/>
            <p:cNvSpPr>
              <a:spLocks noChangeArrowheads="1"/>
            </p:cNvSpPr>
            <p:nvPr/>
          </p:nvSpPr>
          <p:spPr bwMode="auto">
            <a:xfrm>
              <a:off x="480" y="2832"/>
              <a:ext cx="624" cy="408"/>
            </a:xfrm>
            <a:prstGeom prst="rect">
              <a:avLst/>
            </a:prstGeom>
            <a:solidFill>
              <a:schemeClr val="folHlink">
                <a:alpha val="50195"/>
              </a:schemeClr>
            </a:solidFill>
            <a:ln w="9525">
              <a:solidFill>
                <a:schemeClr val="folHlink"/>
              </a:solidFill>
              <a:miter lim="800000"/>
              <a:headEnd/>
              <a:tailEnd/>
            </a:ln>
          </p:spPr>
          <p:txBody>
            <a:bodyPr wrap="none" anchor="ctr"/>
            <a:lstStyle/>
            <a:p>
              <a:endParaRPr lang="zh-CN" altLang="en-US"/>
            </a:p>
          </p:txBody>
        </p:sp>
        <p:sp>
          <p:nvSpPr>
            <p:cNvPr id="30791" name="Rectangle 55"/>
            <p:cNvSpPr>
              <a:spLocks noChangeArrowheads="1"/>
            </p:cNvSpPr>
            <p:nvPr/>
          </p:nvSpPr>
          <p:spPr bwMode="auto">
            <a:xfrm>
              <a:off x="480" y="3528"/>
              <a:ext cx="624" cy="358"/>
            </a:xfrm>
            <a:prstGeom prst="rect">
              <a:avLst/>
            </a:prstGeom>
            <a:solidFill>
              <a:schemeClr val="folHlink">
                <a:alpha val="50195"/>
              </a:schemeClr>
            </a:solidFill>
            <a:ln w="9525">
              <a:solidFill>
                <a:schemeClr val="folHlink"/>
              </a:solidFill>
              <a:miter lim="800000"/>
              <a:headEnd/>
              <a:tailEnd/>
            </a:ln>
          </p:spPr>
          <p:txBody>
            <a:bodyPr wrap="none" anchor="ctr"/>
            <a:lstStyle/>
            <a:p>
              <a:endParaRPr lang="zh-CN" altLang="en-US"/>
            </a:p>
          </p:txBody>
        </p:sp>
        <p:sp>
          <p:nvSpPr>
            <p:cNvPr id="30792" name="Line 56"/>
            <p:cNvSpPr>
              <a:spLocks noChangeShapeType="1"/>
            </p:cNvSpPr>
            <p:nvPr/>
          </p:nvSpPr>
          <p:spPr bwMode="auto">
            <a:xfrm>
              <a:off x="480" y="2832"/>
              <a:ext cx="624"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93" name="Line 57"/>
            <p:cNvSpPr>
              <a:spLocks noChangeShapeType="1"/>
            </p:cNvSpPr>
            <p:nvPr/>
          </p:nvSpPr>
          <p:spPr bwMode="auto">
            <a:xfrm>
              <a:off x="480" y="3696"/>
              <a:ext cx="624"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30794" name="Group 58"/>
            <p:cNvGrpSpPr>
              <a:grpSpLocks/>
            </p:cNvGrpSpPr>
            <p:nvPr/>
          </p:nvGrpSpPr>
          <p:grpSpPr bwMode="auto">
            <a:xfrm>
              <a:off x="480" y="2208"/>
              <a:ext cx="649" cy="386"/>
              <a:chOff x="478" y="2206"/>
              <a:chExt cx="649" cy="386"/>
            </a:xfrm>
          </p:grpSpPr>
          <p:sp>
            <p:nvSpPr>
              <p:cNvPr id="30795" name="Freeform 59"/>
              <p:cNvSpPr>
                <a:spLocks/>
              </p:cNvSpPr>
              <p:nvPr/>
            </p:nvSpPr>
            <p:spPr bwMode="auto">
              <a:xfrm>
                <a:off x="478" y="2206"/>
                <a:ext cx="613" cy="355"/>
              </a:xfrm>
              <a:custGeom>
                <a:avLst/>
                <a:gdLst>
                  <a:gd name="T0" fmla="*/ 453 w 613"/>
                  <a:gd name="T1" fmla="*/ 196 h 355"/>
                  <a:gd name="T2" fmla="*/ 581 w 613"/>
                  <a:gd name="T3" fmla="*/ 2 h 355"/>
                  <a:gd name="T4" fmla="*/ 0 w 613"/>
                  <a:gd name="T5" fmla="*/ 0 h 355"/>
                  <a:gd name="T6" fmla="*/ 0 w 613"/>
                  <a:gd name="T7" fmla="*/ 355 h 355"/>
                  <a:gd name="T8" fmla="*/ 613 w 613"/>
                  <a:gd name="T9" fmla="*/ 355 h 3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3" h="355">
                    <a:moveTo>
                      <a:pt x="453" y="196"/>
                    </a:moveTo>
                    <a:lnTo>
                      <a:pt x="581" y="2"/>
                    </a:lnTo>
                    <a:lnTo>
                      <a:pt x="0" y="0"/>
                    </a:lnTo>
                    <a:lnTo>
                      <a:pt x="0" y="355"/>
                    </a:lnTo>
                    <a:lnTo>
                      <a:pt x="613" y="355"/>
                    </a:lnTo>
                  </a:path>
                </a:pathLst>
              </a:custGeom>
              <a:solidFill>
                <a:schemeClr val="folHlink">
                  <a:alpha val="50195"/>
                </a:schemeClr>
              </a:solidFill>
              <a:ln w="9525">
                <a:solidFill>
                  <a:schemeClr val="folHlink"/>
                </a:solidFill>
                <a:round/>
                <a:headEnd/>
                <a:tailEnd/>
              </a:ln>
            </p:spPr>
            <p:txBody>
              <a:bodyPr wrap="none"/>
              <a:lstStyle/>
              <a:p>
                <a:endParaRPr lang="zh-CN" altLang="en-US"/>
              </a:p>
            </p:txBody>
          </p:sp>
          <p:sp>
            <p:nvSpPr>
              <p:cNvPr id="30796" name="Line 60"/>
              <p:cNvSpPr>
                <a:spLocks noChangeShapeType="1"/>
              </p:cNvSpPr>
              <p:nvPr/>
            </p:nvSpPr>
            <p:spPr bwMode="auto">
              <a:xfrm>
                <a:off x="480" y="2208"/>
                <a:ext cx="624"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97" name="Line 61"/>
              <p:cNvSpPr>
                <a:spLocks noChangeShapeType="1"/>
              </p:cNvSpPr>
              <p:nvPr/>
            </p:nvSpPr>
            <p:spPr bwMode="auto">
              <a:xfrm>
                <a:off x="480" y="2544"/>
                <a:ext cx="624"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98" name="Line 62"/>
              <p:cNvSpPr>
                <a:spLocks noChangeShapeType="1"/>
              </p:cNvSpPr>
              <p:nvPr/>
            </p:nvSpPr>
            <p:spPr bwMode="auto">
              <a:xfrm rot="8100000">
                <a:off x="1008" y="2329"/>
                <a:ext cx="0" cy="263"/>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99" name="Line 63"/>
              <p:cNvSpPr>
                <a:spLocks noChangeShapeType="1"/>
              </p:cNvSpPr>
              <p:nvPr/>
            </p:nvSpPr>
            <p:spPr bwMode="auto">
              <a:xfrm rot="2700000">
                <a:off x="996" y="2172"/>
                <a:ext cx="0" cy="263"/>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sp>
        <p:nvSpPr>
          <p:cNvPr id="184384" name="Line 64"/>
          <p:cNvSpPr>
            <a:spLocks noChangeShapeType="1"/>
          </p:cNvSpPr>
          <p:nvPr/>
        </p:nvSpPr>
        <p:spPr bwMode="auto">
          <a:xfrm>
            <a:off x="1752600" y="3048000"/>
            <a:ext cx="0" cy="3703638"/>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184385" name="Group 65"/>
          <p:cNvGrpSpPr>
            <a:grpSpLocks/>
          </p:cNvGrpSpPr>
          <p:nvPr/>
        </p:nvGrpSpPr>
        <p:grpSpPr bwMode="auto">
          <a:xfrm>
            <a:off x="1731963" y="3505200"/>
            <a:ext cx="1481137" cy="2667000"/>
            <a:chOff x="1091" y="2208"/>
            <a:chExt cx="933" cy="1680"/>
          </a:xfrm>
        </p:grpSpPr>
        <p:sp>
          <p:nvSpPr>
            <p:cNvPr id="30782" name="Freeform 66"/>
            <p:cNvSpPr>
              <a:spLocks/>
            </p:cNvSpPr>
            <p:nvPr/>
          </p:nvSpPr>
          <p:spPr bwMode="auto">
            <a:xfrm>
              <a:off x="1091" y="2835"/>
              <a:ext cx="893" cy="406"/>
            </a:xfrm>
            <a:custGeom>
              <a:avLst/>
              <a:gdLst>
                <a:gd name="T0" fmla="*/ 0 w 894"/>
                <a:gd name="T1" fmla="*/ 247 h 429"/>
                <a:gd name="T2" fmla="*/ 884 w 894"/>
                <a:gd name="T3" fmla="*/ 247 h 429"/>
                <a:gd name="T4" fmla="*/ 492 w 894"/>
                <a:gd name="T5" fmla="*/ 0 h 429"/>
                <a:gd name="T6" fmla="*/ 23 w 894"/>
                <a:gd name="T7" fmla="*/ 9 h 4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94" h="429">
                  <a:moveTo>
                    <a:pt x="0" y="429"/>
                  </a:moveTo>
                  <a:lnTo>
                    <a:pt x="894" y="429"/>
                  </a:lnTo>
                  <a:lnTo>
                    <a:pt x="502" y="0"/>
                  </a:lnTo>
                  <a:lnTo>
                    <a:pt x="23" y="13"/>
                  </a:lnTo>
                </a:path>
              </a:pathLst>
            </a:custGeom>
            <a:solidFill>
              <a:schemeClr val="folHlink">
                <a:alpha val="50195"/>
              </a:schemeClr>
            </a:solidFill>
            <a:ln w="9525">
              <a:solidFill>
                <a:schemeClr val="folHlink"/>
              </a:solidFill>
              <a:round/>
              <a:headEnd/>
              <a:tailEnd/>
            </a:ln>
          </p:spPr>
          <p:txBody>
            <a:bodyPr wrap="none"/>
            <a:lstStyle/>
            <a:p>
              <a:endParaRPr lang="zh-CN" altLang="en-US"/>
            </a:p>
          </p:txBody>
        </p:sp>
        <p:sp>
          <p:nvSpPr>
            <p:cNvPr id="30783" name="Line 67"/>
            <p:cNvSpPr>
              <a:spLocks noChangeShapeType="1"/>
            </p:cNvSpPr>
            <p:nvPr/>
          </p:nvSpPr>
          <p:spPr bwMode="auto">
            <a:xfrm>
              <a:off x="1104" y="2219"/>
              <a:ext cx="920"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84" name="Rectangle 68"/>
            <p:cNvSpPr>
              <a:spLocks noChangeArrowheads="1"/>
            </p:cNvSpPr>
            <p:nvPr/>
          </p:nvSpPr>
          <p:spPr bwMode="auto">
            <a:xfrm>
              <a:off x="1104" y="3530"/>
              <a:ext cx="912" cy="358"/>
            </a:xfrm>
            <a:prstGeom prst="rect">
              <a:avLst/>
            </a:prstGeom>
            <a:solidFill>
              <a:schemeClr val="folHlink">
                <a:alpha val="50195"/>
              </a:schemeClr>
            </a:solidFill>
            <a:ln w="9525">
              <a:solidFill>
                <a:schemeClr val="folHlink"/>
              </a:solidFill>
              <a:miter lim="800000"/>
              <a:headEnd/>
              <a:tailEnd/>
            </a:ln>
          </p:spPr>
          <p:txBody>
            <a:bodyPr wrap="none" anchor="ctr"/>
            <a:lstStyle/>
            <a:p>
              <a:endParaRPr lang="zh-CN" altLang="en-US"/>
            </a:p>
          </p:txBody>
        </p:sp>
        <p:sp>
          <p:nvSpPr>
            <p:cNvPr id="30785" name="Line 69"/>
            <p:cNvSpPr>
              <a:spLocks noChangeShapeType="1"/>
            </p:cNvSpPr>
            <p:nvPr/>
          </p:nvSpPr>
          <p:spPr bwMode="auto">
            <a:xfrm>
              <a:off x="1104" y="2566"/>
              <a:ext cx="920"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86" name="Line 70"/>
            <p:cNvSpPr>
              <a:spLocks noChangeShapeType="1"/>
            </p:cNvSpPr>
            <p:nvPr/>
          </p:nvSpPr>
          <p:spPr bwMode="auto">
            <a:xfrm>
              <a:off x="1104" y="2832"/>
              <a:ext cx="48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87" name="Line 71"/>
            <p:cNvSpPr>
              <a:spLocks noChangeShapeType="1"/>
            </p:cNvSpPr>
            <p:nvPr/>
          </p:nvSpPr>
          <p:spPr bwMode="auto">
            <a:xfrm>
              <a:off x="1104" y="2208"/>
              <a:ext cx="912"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88" name="Line 72"/>
            <p:cNvSpPr>
              <a:spLocks noChangeShapeType="1"/>
            </p:cNvSpPr>
            <p:nvPr/>
          </p:nvSpPr>
          <p:spPr bwMode="auto">
            <a:xfrm>
              <a:off x="1104" y="2544"/>
              <a:ext cx="912"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89" name="Line 73"/>
            <p:cNvSpPr>
              <a:spLocks noChangeShapeType="1"/>
            </p:cNvSpPr>
            <p:nvPr/>
          </p:nvSpPr>
          <p:spPr bwMode="auto">
            <a:xfrm>
              <a:off x="1104" y="3696"/>
              <a:ext cx="912"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84394" name="Line 74"/>
          <p:cNvSpPr>
            <a:spLocks noChangeShapeType="1"/>
          </p:cNvSpPr>
          <p:nvPr/>
        </p:nvSpPr>
        <p:spPr bwMode="auto">
          <a:xfrm rot="8100000">
            <a:off x="2819400" y="4343400"/>
            <a:ext cx="0" cy="900113"/>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4395" name="Line 75"/>
          <p:cNvSpPr>
            <a:spLocks noChangeShapeType="1"/>
          </p:cNvSpPr>
          <p:nvPr/>
        </p:nvSpPr>
        <p:spPr bwMode="auto">
          <a:xfrm>
            <a:off x="3200400" y="3048000"/>
            <a:ext cx="0" cy="37338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184396" name="Group 76"/>
          <p:cNvGrpSpPr>
            <a:grpSpLocks/>
          </p:cNvGrpSpPr>
          <p:nvPr/>
        </p:nvGrpSpPr>
        <p:grpSpPr bwMode="auto">
          <a:xfrm>
            <a:off x="3124200" y="3505200"/>
            <a:ext cx="1600200" cy="2667000"/>
            <a:chOff x="1968" y="2208"/>
            <a:chExt cx="1008" cy="1680"/>
          </a:xfrm>
        </p:grpSpPr>
        <p:grpSp>
          <p:nvGrpSpPr>
            <p:cNvPr id="30772" name="Group 77"/>
            <p:cNvGrpSpPr>
              <a:grpSpLocks/>
            </p:cNvGrpSpPr>
            <p:nvPr/>
          </p:nvGrpSpPr>
          <p:grpSpPr bwMode="auto">
            <a:xfrm>
              <a:off x="2008" y="2219"/>
              <a:ext cx="920" cy="347"/>
              <a:chOff x="2008" y="2219"/>
              <a:chExt cx="920" cy="347"/>
            </a:xfrm>
          </p:grpSpPr>
          <p:sp>
            <p:nvSpPr>
              <p:cNvPr id="30780" name="Line 78"/>
              <p:cNvSpPr>
                <a:spLocks noChangeShapeType="1"/>
              </p:cNvSpPr>
              <p:nvPr/>
            </p:nvSpPr>
            <p:spPr bwMode="auto">
              <a:xfrm>
                <a:off x="2008" y="2219"/>
                <a:ext cx="920"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81" name="Line 79"/>
              <p:cNvSpPr>
                <a:spLocks noChangeShapeType="1"/>
              </p:cNvSpPr>
              <p:nvPr/>
            </p:nvSpPr>
            <p:spPr bwMode="auto">
              <a:xfrm>
                <a:off x="2008" y="2566"/>
                <a:ext cx="920"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30773" name="Line 80"/>
            <p:cNvSpPr>
              <a:spLocks noChangeShapeType="1"/>
            </p:cNvSpPr>
            <p:nvPr/>
          </p:nvSpPr>
          <p:spPr bwMode="auto">
            <a:xfrm>
              <a:off x="2016" y="3696"/>
              <a:ext cx="816"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74" name="Line 81"/>
            <p:cNvSpPr>
              <a:spLocks noChangeShapeType="1"/>
            </p:cNvSpPr>
            <p:nvPr/>
          </p:nvSpPr>
          <p:spPr bwMode="auto">
            <a:xfrm>
              <a:off x="2016" y="2208"/>
              <a:ext cx="912"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75" name="Line 82"/>
            <p:cNvSpPr>
              <a:spLocks noChangeShapeType="1"/>
            </p:cNvSpPr>
            <p:nvPr/>
          </p:nvSpPr>
          <p:spPr bwMode="auto">
            <a:xfrm>
              <a:off x="2016" y="2544"/>
              <a:ext cx="912"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76" name="Line 83"/>
            <p:cNvSpPr>
              <a:spLocks noChangeShapeType="1"/>
            </p:cNvSpPr>
            <p:nvPr/>
          </p:nvSpPr>
          <p:spPr bwMode="auto">
            <a:xfrm>
              <a:off x="1968" y="3216"/>
              <a:ext cx="986"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77" name="Freeform 84"/>
            <p:cNvSpPr>
              <a:spLocks/>
            </p:cNvSpPr>
            <p:nvPr/>
          </p:nvSpPr>
          <p:spPr bwMode="auto">
            <a:xfrm>
              <a:off x="2010" y="3530"/>
              <a:ext cx="931" cy="358"/>
            </a:xfrm>
            <a:custGeom>
              <a:avLst/>
              <a:gdLst>
                <a:gd name="T0" fmla="*/ 0 w 931"/>
                <a:gd name="T1" fmla="*/ 0 h 358"/>
                <a:gd name="T2" fmla="*/ 931 w 931"/>
                <a:gd name="T3" fmla="*/ 0 h 358"/>
                <a:gd name="T4" fmla="*/ 774 w 931"/>
                <a:gd name="T5" fmla="*/ 166 h 358"/>
                <a:gd name="T6" fmla="*/ 931 w 931"/>
                <a:gd name="T7" fmla="*/ 355 h 358"/>
                <a:gd name="T8" fmla="*/ 6 w 931"/>
                <a:gd name="T9" fmla="*/ 358 h 3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31" h="358">
                  <a:moveTo>
                    <a:pt x="0" y="0"/>
                  </a:moveTo>
                  <a:lnTo>
                    <a:pt x="931" y="0"/>
                  </a:lnTo>
                  <a:lnTo>
                    <a:pt x="774" y="166"/>
                  </a:lnTo>
                  <a:lnTo>
                    <a:pt x="931" y="355"/>
                  </a:lnTo>
                  <a:lnTo>
                    <a:pt x="6" y="358"/>
                  </a:lnTo>
                </a:path>
              </a:pathLst>
            </a:custGeom>
            <a:solidFill>
              <a:schemeClr val="folHlink">
                <a:alpha val="50195"/>
              </a:schemeClr>
            </a:solidFill>
            <a:ln w="9525">
              <a:solidFill>
                <a:schemeClr val="folHlink"/>
              </a:solidFill>
              <a:round/>
              <a:headEnd/>
              <a:tailEnd/>
            </a:ln>
          </p:spPr>
          <p:txBody>
            <a:bodyPr wrap="none"/>
            <a:lstStyle/>
            <a:p>
              <a:endParaRPr lang="zh-CN" altLang="en-US"/>
            </a:p>
          </p:txBody>
        </p:sp>
        <p:sp>
          <p:nvSpPr>
            <p:cNvPr id="30778" name="Line 85"/>
            <p:cNvSpPr>
              <a:spLocks noChangeShapeType="1"/>
            </p:cNvSpPr>
            <p:nvPr/>
          </p:nvSpPr>
          <p:spPr bwMode="auto">
            <a:xfrm flipV="1">
              <a:off x="2784" y="3552"/>
              <a:ext cx="144" cy="144"/>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79" name="Line 86"/>
            <p:cNvSpPr>
              <a:spLocks noChangeShapeType="1"/>
            </p:cNvSpPr>
            <p:nvPr/>
          </p:nvSpPr>
          <p:spPr bwMode="auto">
            <a:xfrm rot="5400000" flipV="1">
              <a:off x="2784" y="3696"/>
              <a:ext cx="192" cy="192"/>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84407" name="Line 87"/>
          <p:cNvSpPr>
            <a:spLocks noChangeShapeType="1"/>
          </p:cNvSpPr>
          <p:nvPr/>
        </p:nvSpPr>
        <p:spPr bwMode="auto">
          <a:xfrm>
            <a:off x="4648200" y="3048000"/>
            <a:ext cx="0" cy="37338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184408" name="Group 88"/>
          <p:cNvGrpSpPr>
            <a:grpSpLocks/>
          </p:cNvGrpSpPr>
          <p:nvPr/>
        </p:nvGrpSpPr>
        <p:grpSpPr bwMode="auto">
          <a:xfrm>
            <a:off x="4648200" y="3505200"/>
            <a:ext cx="838200" cy="2667000"/>
            <a:chOff x="2928" y="2208"/>
            <a:chExt cx="528" cy="1680"/>
          </a:xfrm>
        </p:grpSpPr>
        <p:sp>
          <p:nvSpPr>
            <p:cNvPr id="30767" name="Line 89"/>
            <p:cNvSpPr>
              <a:spLocks noChangeShapeType="1"/>
            </p:cNvSpPr>
            <p:nvPr/>
          </p:nvSpPr>
          <p:spPr bwMode="auto">
            <a:xfrm>
              <a:off x="2928" y="3216"/>
              <a:ext cx="528"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68" name="Line 90"/>
            <p:cNvSpPr>
              <a:spLocks noChangeShapeType="1"/>
            </p:cNvSpPr>
            <p:nvPr/>
          </p:nvSpPr>
          <p:spPr bwMode="auto">
            <a:xfrm>
              <a:off x="2928" y="3552"/>
              <a:ext cx="528"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69" name="Line 91"/>
            <p:cNvSpPr>
              <a:spLocks noChangeShapeType="1"/>
            </p:cNvSpPr>
            <p:nvPr/>
          </p:nvSpPr>
          <p:spPr bwMode="auto">
            <a:xfrm>
              <a:off x="2928" y="2208"/>
              <a:ext cx="528"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70" name="Line 92"/>
            <p:cNvSpPr>
              <a:spLocks noChangeShapeType="1"/>
            </p:cNvSpPr>
            <p:nvPr/>
          </p:nvSpPr>
          <p:spPr bwMode="auto">
            <a:xfrm>
              <a:off x="2928" y="2544"/>
              <a:ext cx="528"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71" name="Line 93"/>
            <p:cNvSpPr>
              <a:spLocks noChangeShapeType="1"/>
            </p:cNvSpPr>
            <p:nvPr/>
          </p:nvSpPr>
          <p:spPr bwMode="auto">
            <a:xfrm>
              <a:off x="2928" y="3888"/>
              <a:ext cx="528"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84414" name="Line 94"/>
          <p:cNvSpPr>
            <a:spLocks noChangeShapeType="1"/>
          </p:cNvSpPr>
          <p:nvPr/>
        </p:nvSpPr>
        <p:spPr bwMode="auto">
          <a:xfrm rot="2700000">
            <a:off x="5798344" y="4350544"/>
            <a:ext cx="0" cy="900112"/>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184415" name="Group 95"/>
          <p:cNvGrpSpPr>
            <a:grpSpLocks/>
          </p:cNvGrpSpPr>
          <p:nvPr/>
        </p:nvGrpSpPr>
        <p:grpSpPr bwMode="auto">
          <a:xfrm>
            <a:off x="5410200" y="3505200"/>
            <a:ext cx="698500" cy="2700338"/>
            <a:chOff x="3408" y="2208"/>
            <a:chExt cx="440" cy="1701"/>
          </a:xfrm>
        </p:grpSpPr>
        <p:sp>
          <p:nvSpPr>
            <p:cNvPr id="30759" name="Line 96"/>
            <p:cNvSpPr>
              <a:spLocks noChangeShapeType="1"/>
            </p:cNvSpPr>
            <p:nvPr/>
          </p:nvSpPr>
          <p:spPr bwMode="auto">
            <a:xfrm>
              <a:off x="3456" y="2208"/>
              <a:ext cx="384"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60" name="Line 97"/>
            <p:cNvSpPr>
              <a:spLocks noChangeShapeType="1"/>
            </p:cNvSpPr>
            <p:nvPr/>
          </p:nvSpPr>
          <p:spPr bwMode="auto">
            <a:xfrm flipV="1">
              <a:off x="3648" y="3696"/>
              <a:ext cx="192" cy="192"/>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61" name="Line 98"/>
            <p:cNvSpPr>
              <a:spLocks noChangeShapeType="1"/>
            </p:cNvSpPr>
            <p:nvPr/>
          </p:nvSpPr>
          <p:spPr bwMode="auto">
            <a:xfrm rot="5400000" flipV="1">
              <a:off x="3696" y="3552"/>
              <a:ext cx="144" cy="144"/>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62" name="Freeform 99"/>
            <p:cNvSpPr>
              <a:spLocks/>
            </p:cNvSpPr>
            <p:nvPr/>
          </p:nvSpPr>
          <p:spPr bwMode="auto">
            <a:xfrm>
              <a:off x="3423" y="2806"/>
              <a:ext cx="417" cy="431"/>
            </a:xfrm>
            <a:custGeom>
              <a:avLst/>
              <a:gdLst>
                <a:gd name="T0" fmla="*/ 0 w 417"/>
                <a:gd name="T1" fmla="*/ 344 h 442"/>
                <a:gd name="T2" fmla="*/ 417 w 417"/>
                <a:gd name="T3" fmla="*/ 344 h 442"/>
                <a:gd name="T4" fmla="*/ 417 w 417"/>
                <a:gd name="T5" fmla="*/ 0 h 442"/>
                <a:gd name="T6" fmla="*/ 0 w 417"/>
                <a:gd name="T7" fmla="*/ 344 h 4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17" h="442">
                  <a:moveTo>
                    <a:pt x="0" y="442"/>
                  </a:moveTo>
                  <a:lnTo>
                    <a:pt x="417" y="442"/>
                  </a:lnTo>
                  <a:lnTo>
                    <a:pt x="417" y="0"/>
                  </a:lnTo>
                  <a:lnTo>
                    <a:pt x="0" y="442"/>
                  </a:lnTo>
                  <a:close/>
                </a:path>
              </a:pathLst>
            </a:custGeom>
            <a:solidFill>
              <a:schemeClr val="folHlink">
                <a:alpha val="50195"/>
              </a:schemeClr>
            </a:solidFill>
            <a:ln w="9525">
              <a:solidFill>
                <a:schemeClr val="folHlink"/>
              </a:solidFill>
              <a:round/>
              <a:headEnd/>
              <a:tailEnd/>
            </a:ln>
          </p:spPr>
          <p:txBody>
            <a:bodyPr wrap="none"/>
            <a:lstStyle/>
            <a:p>
              <a:endParaRPr lang="zh-CN" altLang="en-US"/>
            </a:p>
          </p:txBody>
        </p:sp>
        <p:sp>
          <p:nvSpPr>
            <p:cNvPr id="30763" name="Line 100"/>
            <p:cNvSpPr>
              <a:spLocks noChangeShapeType="1"/>
            </p:cNvSpPr>
            <p:nvPr/>
          </p:nvSpPr>
          <p:spPr bwMode="auto">
            <a:xfrm>
              <a:off x="3456" y="2544"/>
              <a:ext cx="384"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64" name="Line 101"/>
            <p:cNvSpPr>
              <a:spLocks noChangeShapeType="1"/>
            </p:cNvSpPr>
            <p:nvPr/>
          </p:nvSpPr>
          <p:spPr bwMode="auto">
            <a:xfrm>
              <a:off x="3456" y="3552"/>
              <a:ext cx="24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65" name="Line 102"/>
            <p:cNvSpPr>
              <a:spLocks noChangeShapeType="1"/>
            </p:cNvSpPr>
            <p:nvPr/>
          </p:nvSpPr>
          <p:spPr bwMode="auto">
            <a:xfrm>
              <a:off x="3408" y="3888"/>
              <a:ext cx="24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66" name="Freeform 103"/>
            <p:cNvSpPr>
              <a:spLocks/>
            </p:cNvSpPr>
            <p:nvPr/>
          </p:nvSpPr>
          <p:spPr bwMode="auto">
            <a:xfrm>
              <a:off x="3591" y="3530"/>
              <a:ext cx="257" cy="379"/>
            </a:xfrm>
            <a:custGeom>
              <a:avLst/>
              <a:gdLst>
                <a:gd name="T0" fmla="*/ 249 w 257"/>
                <a:gd name="T1" fmla="*/ 166 h 379"/>
                <a:gd name="T2" fmla="*/ 0 w 257"/>
                <a:gd name="T3" fmla="*/ 0 h 379"/>
                <a:gd name="T4" fmla="*/ 245 w 257"/>
                <a:gd name="T5" fmla="*/ 0 h 379"/>
                <a:gd name="T6" fmla="*/ 257 w 257"/>
                <a:gd name="T7" fmla="*/ 379 h 379"/>
                <a:gd name="T8" fmla="*/ 61 w 257"/>
                <a:gd name="T9" fmla="*/ 379 h 3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7" h="379">
                  <a:moveTo>
                    <a:pt x="249" y="166"/>
                  </a:moveTo>
                  <a:lnTo>
                    <a:pt x="0" y="0"/>
                  </a:lnTo>
                  <a:lnTo>
                    <a:pt x="245" y="0"/>
                  </a:lnTo>
                  <a:lnTo>
                    <a:pt x="257" y="379"/>
                  </a:lnTo>
                  <a:lnTo>
                    <a:pt x="61" y="379"/>
                  </a:lnTo>
                </a:path>
              </a:pathLst>
            </a:custGeom>
            <a:solidFill>
              <a:schemeClr val="folHlink">
                <a:alpha val="50195"/>
              </a:schemeClr>
            </a:solidFill>
            <a:ln w="9525">
              <a:solidFill>
                <a:schemeClr val="folHlink"/>
              </a:solidFill>
              <a:round/>
              <a:headEnd/>
              <a:tailEnd/>
            </a:ln>
          </p:spPr>
          <p:txBody>
            <a:bodyPr wrap="none"/>
            <a:lstStyle/>
            <a:p>
              <a:endParaRPr lang="zh-CN" altLang="en-US"/>
            </a:p>
          </p:txBody>
        </p:sp>
      </p:grpSp>
      <p:sp>
        <p:nvSpPr>
          <p:cNvPr id="184424" name="Line 104"/>
          <p:cNvSpPr>
            <a:spLocks noChangeShapeType="1"/>
          </p:cNvSpPr>
          <p:nvPr/>
        </p:nvSpPr>
        <p:spPr bwMode="auto">
          <a:xfrm>
            <a:off x="6096000" y="3048000"/>
            <a:ext cx="0" cy="37338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184425" name="Group 105"/>
          <p:cNvGrpSpPr>
            <a:grpSpLocks/>
          </p:cNvGrpSpPr>
          <p:nvPr/>
        </p:nvGrpSpPr>
        <p:grpSpPr bwMode="auto">
          <a:xfrm>
            <a:off x="6096000" y="3487738"/>
            <a:ext cx="1600200" cy="2724150"/>
            <a:chOff x="3840" y="2197"/>
            <a:chExt cx="1008" cy="1716"/>
          </a:xfrm>
        </p:grpSpPr>
        <p:grpSp>
          <p:nvGrpSpPr>
            <p:cNvPr id="30750" name="Group 106"/>
            <p:cNvGrpSpPr>
              <a:grpSpLocks/>
            </p:cNvGrpSpPr>
            <p:nvPr/>
          </p:nvGrpSpPr>
          <p:grpSpPr bwMode="auto">
            <a:xfrm>
              <a:off x="3840" y="2208"/>
              <a:ext cx="912" cy="1488"/>
              <a:chOff x="3840" y="2208"/>
              <a:chExt cx="912" cy="1488"/>
            </a:xfrm>
          </p:grpSpPr>
          <p:sp>
            <p:nvSpPr>
              <p:cNvPr id="30755" name="Line 107"/>
              <p:cNvSpPr>
                <a:spLocks noChangeShapeType="1"/>
              </p:cNvSpPr>
              <p:nvPr/>
            </p:nvSpPr>
            <p:spPr bwMode="auto">
              <a:xfrm>
                <a:off x="3840" y="2832"/>
                <a:ext cx="912"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56" name="Line 108"/>
              <p:cNvSpPr>
                <a:spLocks noChangeShapeType="1"/>
              </p:cNvSpPr>
              <p:nvPr/>
            </p:nvSpPr>
            <p:spPr bwMode="auto">
              <a:xfrm>
                <a:off x="3840" y="3696"/>
                <a:ext cx="912"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57" name="Line 109"/>
              <p:cNvSpPr>
                <a:spLocks noChangeShapeType="1"/>
              </p:cNvSpPr>
              <p:nvPr/>
            </p:nvSpPr>
            <p:spPr bwMode="auto">
              <a:xfrm>
                <a:off x="3840" y="2208"/>
                <a:ext cx="912"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58" name="Line 110"/>
              <p:cNvSpPr>
                <a:spLocks noChangeShapeType="1"/>
              </p:cNvSpPr>
              <p:nvPr/>
            </p:nvSpPr>
            <p:spPr bwMode="auto">
              <a:xfrm>
                <a:off x="3840" y="2544"/>
                <a:ext cx="912"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30751" name="Line 111"/>
            <p:cNvSpPr>
              <a:spLocks noChangeShapeType="1"/>
            </p:cNvSpPr>
            <p:nvPr/>
          </p:nvSpPr>
          <p:spPr bwMode="auto">
            <a:xfrm rot="2700000">
              <a:off x="4717" y="2316"/>
              <a:ext cx="0" cy="263"/>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52" name="Line 112"/>
            <p:cNvSpPr>
              <a:spLocks noChangeShapeType="1"/>
            </p:cNvSpPr>
            <p:nvPr/>
          </p:nvSpPr>
          <p:spPr bwMode="auto">
            <a:xfrm rot="8100000">
              <a:off x="4728" y="2197"/>
              <a:ext cx="0" cy="192"/>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53" name="Rectangle 113"/>
            <p:cNvSpPr>
              <a:spLocks noChangeArrowheads="1"/>
            </p:cNvSpPr>
            <p:nvPr/>
          </p:nvSpPr>
          <p:spPr bwMode="auto">
            <a:xfrm>
              <a:off x="3840" y="2832"/>
              <a:ext cx="912" cy="406"/>
            </a:xfrm>
            <a:prstGeom prst="rect">
              <a:avLst/>
            </a:prstGeom>
            <a:solidFill>
              <a:schemeClr val="folHlink">
                <a:alpha val="50195"/>
              </a:schemeClr>
            </a:solidFill>
            <a:ln w="9525">
              <a:solidFill>
                <a:schemeClr val="folHlink"/>
              </a:solidFill>
              <a:miter lim="800000"/>
              <a:headEnd/>
              <a:tailEnd/>
            </a:ln>
          </p:spPr>
          <p:txBody>
            <a:bodyPr wrap="none" anchor="ctr"/>
            <a:lstStyle/>
            <a:p>
              <a:endParaRPr lang="zh-CN" altLang="en-US"/>
            </a:p>
          </p:txBody>
        </p:sp>
        <p:sp>
          <p:nvSpPr>
            <p:cNvPr id="30754" name="Rectangle 114"/>
            <p:cNvSpPr>
              <a:spLocks noChangeArrowheads="1"/>
            </p:cNvSpPr>
            <p:nvPr/>
          </p:nvSpPr>
          <p:spPr bwMode="auto">
            <a:xfrm>
              <a:off x="3840" y="3530"/>
              <a:ext cx="912" cy="383"/>
            </a:xfrm>
            <a:prstGeom prst="rect">
              <a:avLst/>
            </a:prstGeom>
            <a:solidFill>
              <a:schemeClr val="folHlink">
                <a:alpha val="50195"/>
              </a:schemeClr>
            </a:solidFill>
            <a:ln w="9525">
              <a:solidFill>
                <a:schemeClr val="folHlink"/>
              </a:solidFill>
              <a:miter lim="800000"/>
              <a:headEnd/>
              <a:tailEnd/>
            </a:ln>
          </p:spPr>
          <p:txBody>
            <a:bodyPr wrap="none" anchor="ctr"/>
            <a:lstStyle/>
            <a:p>
              <a:endParaRPr lang="zh-CN" altLang="en-US"/>
            </a:p>
          </p:txBody>
        </p:sp>
      </p:grpSp>
      <p:grpSp>
        <p:nvGrpSpPr>
          <p:cNvPr id="184435" name="Group 115"/>
          <p:cNvGrpSpPr>
            <a:grpSpLocks/>
          </p:cNvGrpSpPr>
          <p:nvPr/>
        </p:nvGrpSpPr>
        <p:grpSpPr bwMode="auto">
          <a:xfrm>
            <a:off x="7239000" y="3505200"/>
            <a:ext cx="1816100" cy="2706688"/>
            <a:chOff x="4571" y="2208"/>
            <a:chExt cx="1144" cy="1705"/>
          </a:xfrm>
        </p:grpSpPr>
        <p:grpSp>
          <p:nvGrpSpPr>
            <p:cNvPr id="30742" name="Group 116"/>
            <p:cNvGrpSpPr>
              <a:grpSpLocks/>
            </p:cNvGrpSpPr>
            <p:nvPr/>
          </p:nvGrpSpPr>
          <p:grpSpPr bwMode="auto">
            <a:xfrm>
              <a:off x="4752" y="2208"/>
              <a:ext cx="957" cy="1488"/>
              <a:chOff x="4752" y="2208"/>
              <a:chExt cx="912" cy="1488"/>
            </a:xfrm>
          </p:grpSpPr>
          <p:sp>
            <p:nvSpPr>
              <p:cNvPr id="30746" name="Line 117"/>
              <p:cNvSpPr>
                <a:spLocks noChangeShapeType="1"/>
              </p:cNvSpPr>
              <p:nvPr/>
            </p:nvSpPr>
            <p:spPr bwMode="auto">
              <a:xfrm>
                <a:off x="4752" y="3696"/>
                <a:ext cx="912"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47" name="Line 118"/>
              <p:cNvSpPr>
                <a:spLocks noChangeShapeType="1"/>
              </p:cNvSpPr>
              <p:nvPr/>
            </p:nvSpPr>
            <p:spPr bwMode="auto">
              <a:xfrm>
                <a:off x="4752" y="2832"/>
                <a:ext cx="912"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48" name="Line 119"/>
              <p:cNvSpPr>
                <a:spLocks noChangeShapeType="1"/>
              </p:cNvSpPr>
              <p:nvPr/>
            </p:nvSpPr>
            <p:spPr bwMode="auto">
              <a:xfrm>
                <a:off x="4752" y="2208"/>
                <a:ext cx="912"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749" name="Line 120"/>
              <p:cNvSpPr>
                <a:spLocks noChangeShapeType="1"/>
              </p:cNvSpPr>
              <p:nvPr/>
            </p:nvSpPr>
            <p:spPr bwMode="auto">
              <a:xfrm>
                <a:off x="4752" y="2544"/>
                <a:ext cx="912"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30743" name="Freeform 121"/>
            <p:cNvSpPr>
              <a:spLocks/>
            </p:cNvSpPr>
            <p:nvPr/>
          </p:nvSpPr>
          <p:spPr bwMode="auto">
            <a:xfrm>
              <a:off x="4571" y="2208"/>
              <a:ext cx="1140" cy="353"/>
            </a:xfrm>
            <a:custGeom>
              <a:avLst/>
              <a:gdLst>
                <a:gd name="T0" fmla="*/ 85 w 1140"/>
                <a:gd name="T1" fmla="*/ 0 h 353"/>
                <a:gd name="T2" fmla="*/ 1140 w 1140"/>
                <a:gd name="T3" fmla="*/ 10 h 353"/>
                <a:gd name="T4" fmla="*/ 1140 w 1140"/>
                <a:gd name="T5" fmla="*/ 353 h 353"/>
                <a:gd name="T6" fmla="*/ 0 w 1140"/>
                <a:gd name="T7" fmla="*/ 353 h 353"/>
                <a:gd name="T8" fmla="*/ 229 w 1140"/>
                <a:gd name="T9" fmla="*/ 144 h 3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0" h="353">
                  <a:moveTo>
                    <a:pt x="85" y="0"/>
                  </a:moveTo>
                  <a:lnTo>
                    <a:pt x="1140" y="10"/>
                  </a:lnTo>
                  <a:lnTo>
                    <a:pt x="1140" y="353"/>
                  </a:lnTo>
                  <a:lnTo>
                    <a:pt x="0" y="353"/>
                  </a:lnTo>
                  <a:lnTo>
                    <a:pt x="229" y="144"/>
                  </a:lnTo>
                </a:path>
              </a:pathLst>
            </a:custGeom>
            <a:solidFill>
              <a:schemeClr val="folHlink">
                <a:alpha val="50195"/>
              </a:schemeClr>
            </a:solidFill>
            <a:ln w="9525">
              <a:solidFill>
                <a:schemeClr val="folHlink"/>
              </a:solidFill>
              <a:round/>
              <a:headEnd/>
              <a:tailEnd/>
            </a:ln>
          </p:spPr>
          <p:txBody>
            <a:bodyPr wrap="none"/>
            <a:lstStyle/>
            <a:p>
              <a:endParaRPr lang="zh-CN" altLang="en-US"/>
            </a:p>
          </p:txBody>
        </p:sp>
        <p:sp>
          <p:nvSpPr>
            <p:cNvPr id="30744" name="Rectangle 122"/>
            <p:cNvSpPr>
              <a:spLocks noChangeArrowheads="1"/>
            </p:cNvSpPr>
            <p:nvPr/>
          </p:nvSpPr>
          <p:spPr bwMode="auto">
            <a:xfrm>
              <a:off x="4752" y="2829"/>
              <a:ext cx="963" cy="410"/>
            </a:xfrm>
            <a:prstGeom prst="rect">
              <a:avLst/>
            </a:prstGeom>
            <a:solidFill>
              <a:schemeClr val="folHlink">
                <a:alpha val="50195"/>
              </a:schemeClr>
            </a:solidFill>
            <a:ln w="9525">
              <a:solidFill>
                <a:schemeClr val="folHlink"/>
              </a:solidFill>
              <a:miter lim="800000"/>
              <a:headEnd/>
              <a:tailEnd/>
            </a:ln>
          </p:spPr>
          <p:txBody>
            <a:bodyPr wrap="none" anchor="ctr"/>
            <a:lstStyle/>
            <a:p>
              <a:endParaRPr lang="zh-CN" altLang="en-US"/>
            </a:p>
          </p:txBody>
        </p:sp>
        <p:sp>
          <p:nvSpPr>
            <p:cNvPr id="30745" name="Rectangle 123"/>
            <p:cNvSpPr>
              <a:spLocks noChangeArrowheads="1"/>
            </p:cNvSpPr>
            <p:nvPr/>
          </p:nvSpPr>
          <p:spPr bwMode="auto">
            <a:xfrm>
              <a:off x="4752" y="3529"/>
              <a:ext cx="963" cy="384"/>
            </a:xfrm>
            <a:prstGeom prst="rect">
              <a:avLst/>
            </a:prstGeom>
            <a:solidFill>
              <a:schemeClr val="folHlink">
                <a:alpha val="50195"/>
              </a:schemeClr>
            </a:solidFill>
            <a:ln w="9525">
              <a:solidFill>
                <a:schemeClr val="folHlink"/>
              </a:solidFill>
              <a:miter lim="800000"/>
              <a:headEnd/>
              <a:tailEnd/>
            </a:ln>
          </p:spPr>
          <p:txBody>
            <a:bodyPr wrap="none" anchor="ctr"/>
            <a:lstStyle/>
            <a:p>
              <a:endParaRPr lang="zh-CN" altLang="en-US"/>
            </a:p>
          </p:txBody>
        </p:sp>
      </p:grpSp>
      <p:sp>
        <p:nvSpPr>
          <p:cNvPr id="184444" name="Rectangle 124"/>
          <p:cNvSpPr>
            <a:spLocks noChangeArrowheads="1"/>
          </p:cNvSpPr>
          <p:nvPr/>
        </p:nvSpPr>
        <p:spPr bwMode="auto">
          <a:xfrm>
            <a:off x="7696200" y="152400"/>
            <a:ext cx="1143000" cy="838200"/>
          </a:xfrm>
          <a:prstGeom prst="rect">
            <a:avLst/>
          </a:prstGeom>
          <a:noFill/>
          <a:ln w="9525">
            <a:noFill/>
            <a:miter lim="800000"/>
            <a:headEnd/>
            <a:tailEnd/>
          </a:ln>
          <a:effectLst/>
        </p:spPr>
        <p:txBody>
          <a:bodyPr lIns="92075" tIns="46038" rIns="92075" bIns="46038" anchor="ctr"/>
          <a:lstStyle/>
          <a:p>
            <a:pPr algn="ctr">
              <a:defRPr/>
            </a:pPr>
            <a:r>
              <a:rPr lang="zh-CN" altLang="en-US" sz="4400">
                <a:solidFill>
                  <a:schemeClr val="tx2"/>
                </a:solidFill>
                <a:effectLst>
                  <a:outerShdw blurRad="38100" dist="38100" dir="2700000" algn="tl">
                    <a:srgbClr val="000000"/>
                  </a:outerShdw>
                </a:effectLst>
                <a:latin typeface="Arial" charset="0"/>
              </a:rPr>
              <a:t>3.5</a:t>
            </a:r>
          </a:p>
        </p:txBody>
      </p:sp>
      <p:sp>
        <p:nvSpPr>
          <p:cNvPr id="30741" name="AutoShape 126">
            <a:hlinkClick r:id="rId2" action="ppaction://hlinksldjump"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1056178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84331"/>
                                        </p:tgtEl>
                                        <p:attrNameLst>
                                          <p:attrName>style.visibility</p:attrName>
                                        </p:attrNameLst>
                                      </p:cBhvr>
                                      <p:to>
                                        <p:strVal val="visible"/>
                                      </p:to>
                                    </p:set>
                                    <p:animEffect transition="in" filter="strips(downRight)">
                                      <p:cBhvr>
                                        <p:cTn id="7" dur="500"/>
                                        <p:tgtEl>
                                          <p:spTgt spid="1843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84363"/>
                                        </p:tgtEl>
                                        <p:attrNameLst>
                                          <p:attrName>style.visibility</p:attrName>
                                        </p:attrNameLst>
                                      </p:cBhvr>
                                      <p:to>
                                        <p:strVal val="visible"/>
                                      </p:to>
                                    </p:set>
                                    <p:animEffect transition="in" filter="strips(downRight)">
                                      <p:cBhvr>
                                        <p:cTn id="12" dur="500"/>
                                        <p:tgtEl>
                                          <p:spTgt spid="1843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84322"/>
                                        </p:tgtEl>
                                        <p:attrNameLst>
                                          <p:attrName>style.visibility</p:attrName>
                                        </p:attrNameLst>
                                      </p:cBhvr>
                                      <p:to>
                                        <p:strVal val="visible"/>
                                      </p:to>
                                    </p:set>
                                    <p:animEffect transition="in" filter="strips(downRight)">
                                      <p:cBhvr>
                                        <p:cTn id="17" dur="500"/>
                                        <p:tgtEl>
                                          <p:spTgt spid="1843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184368"/>
                                        </p:tgtEl>
                                        <p:attrNameLst>
                                          <p:attrName>style.visibility</p:attrName>
                                        </p:attrNameLst>
                                      </p:cBhvr>
                                      <p:to>
                                        <p:strVal val="visible"/>
                                      </p:to>
                                    </p:set>
                                    <p:animEffect transition="in" filter="strips(downRight)">
                                      <p:cBhvr>
                                        <p:cTn id="22" dur="500"/>
                                        <p:tgtEl>
                                          <p:spTgt spid="18436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nodeType="clickEffect">
                                  <p:stCondLst>
                                    <p:cond delay="0"/>
                                  </p:stCondLst>
                                  <p:childTnLst>
                                    <p:set>
                                      <p:cBhvr>
                                        <p:cTn id="26" dur="1" fill="hold">
                                          <p:stCondLst>
                                            <p:cond delay="0"/>
                                          </p:stCondLst>
                                        </p:cTn>
                                        <p:tgtEl>
                                          <p:spTgt spid="184373"/>
                                        </p:tgtEl>
                                        <p:attrNameLst>
                                          <p:attrName>style.visibility</p:attrName>
                                        </p:attrNameLst>
                                      </p:cBhvr>
                                      <p:to>
                                        <p:strVal val="visible"/>
                                      </p:to>
                                    </p:set>
                                    <p:animEffect transition="in" filter="slide(fromLeft)">
                                      <p:cBhvr>
                                        <p:cTn id="27" dur="500"/>
                                        <p:tgtEl>
                                          <p:spTgt spid="18437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12" fill="hold" grpId="0" nodeType="clickEffect">
                                  <p:stCondLst>
                                    <p:cond delay="0"/>
                                  </p:stCondLst>
                                  <p:childTnLst>
                                    <p:set>
                                      <p:cBhvr>
                                        <p:cTn id="31" dur="1" fill="hold">
                                          <p:stCondLst>
                                            <p:cond delay="0"/>
                                          </p:stCondLst>
                                        </p:cTn>
                                        <p:tgtEl>
                                          <p:spTgt spid="184384"/>
                                        </p:tgtEl>
                                        <p:attrNameLst>
                                          <p:attrName>style.visibility</p:attrName>
                                        </p:attrNameLst>
                                      </p:cBhvr>
                                      <p:to>
                                        <p:strVal val="visible"/>
                                      </p:to>
                                    </p:set>
                                    <p:animEffect transition="in" filter="strips(downLeft)">
                                      <p:cBhvr>
                                        <p:cTn id="32" dur="500"/>
                                        <p:tgtEl>
                                          <p:spTgt spid="18438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nodeType="clickEffect">
                                  <p:stCondLst>
                                    <p:cond delay="0"/>
                                  </p:stCondLst>
                                  <p:childTnLst>
                                    <p:set>
                                      <p:cBhvr>
                                        <p:cTn id="36" dur="1" fill="hold">
                                          <p:stCondLst>
                                            <p:cond delay="0"/>
                                          </p:stCondLst>
                                        </p:cTn>
                                        <p:tgtEl>
                                          <p:spTgt spid="184385"/>
                                        </p:tgtEl>
                                        <p:attrNameLst>
                                          <p:attrName>style.visibility</p:attrName>
                                        </p:attrNameLst>
                                      </p:cBhvr>
                                      <p:to>
                                        <p:strVal val="visible"/>
                                      </p:to>
                                    </p:set>
                                    <p:animEffect transition="in" filter="slide(fromLeft)">
                                      <p:cBhvr>
                                        <p:cTn id="37" dur="500"/>
                                        <p:tgtEl>
                                          <p:spTgt spid="184385"/>
                                        </p:tgtEl>
                                      </p:cBhvr>
                                    </p:animEffect>
                                  </p:childTnLst>
                                </p:cTn>
                              </p:par>
                            </p:childTnLst>
                          </p:cTn>
                        </p:par>
                        <p:par>
                          <p:cTn id="38" fill="hold" nodeType="afterGroup">
                            <p:stCondLst>
                              <p:cond delay="500"/>
                            </p:stCondLst>
                            <p:childTnLst>
                              <p:par>
                                <p:cTn id="39" presetID="18" presetClass="entr" presetSubtype="6" fill="hold" grpId="0" nodeType="afterEffect">
                                  <p:stCondLst>
                                    <p:cond delay="0"/>
                                  </p:stCondLst>
                                  <p:childTnLst>
                                    <p:set>
                                      <p:cBhvr>
                                        <p:cTn id="40" dur="1" fill="hold">
                                          <p:stCondLst>
                                            <p:cond delay="0"/>
                                          </p:stCondLst>
                                        </p:cTn>
                                        <p:tgtEl>
                                          <p:spTgt spid="184394"/>
                                        </p:tgtEl>
                                        <p:attrNameLst>
                                          <p:attrName>style.visibility</p:attrName>
                                        </p:attrNameLst>
                                      </p:cBhvr>
                                      <p:to>
                                        <p:strVal val="visible"/>
                                      </p:to>
                                    </p:set>
                                    <p:animEffect transition="in" filter="strips(downRight)">
                                      <p:cBhvr>
                                        <p:cTn id="41" dur="500"/>
                                        <p:tgtEl>
                                          <p:spTgt spid="18439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8" presetClass="entr" presetSubtype="12" fill="hold" grpId="0" nodeType="clickEffect">
                                  <p:stCondLst>
                                    <p:cond delay="0"/>
                                  </p:stCondLst>
                                  <p:childTnLst>
                                    <p:set>
                                      <p:cBhvr>
                                        <p:cTn id="45" dur="1" fill="hold">
                                          <p:stCondLst>
                                            <p:cond delay="0"/>
                                          </p:stCondLst>
                                        </p:cTn>
                                        <p:tgtEl>
                                          <p:spTgt spid="184395"/>
                                        </p:tgtEl>
                                        <p:attrNameLst>
                                          <p:attrName>style.visibility</p:attrName>
                                        </p:attrNameLst>
                                      </p:cBhvr>
                                      <p:to>
                                        <p:strVal val="visible"/>
                                      </p:to>
                                    </p:set>
                                    <p:animEffect transition="in" filter="strips(downLeft)">
                                      <p:cBhvr>
                                        <p:cTn id="46" dur="500"/>
                                        <p:tgtEl>
                                          <p:spTgt spid="18439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8" fill="hold" nodeType="clickEffect">
                                  <p:stCondLst>
                                    <p:cond delay="0"/>
                                  </p:stCondLst>
                                  <p:childTnLst>
                                    <p:set>
                                      <p:cBhvr>
                                        <p:cTn id="50" dur="1" fill="hold">
                                          <p:stCondLst>
                                            <p:cond delay="0"/>
                                          </p:stCondLst>
                                        </p:cTn>
                                        <p:tgtEl>
                                          <p:spTgt spid="184396"/>
                                        </p:tgtEl>
                                        <p:attrNameLst>
                                          <p:attrName>style.visibility</p:attrName>
                                        </p:attrNameLst>
                                      </p:cBhvr>
                                      <p:to>
                                        <p:strVal val="visible"/>
                                      </p:to>
                                    </p:set>
                                    <p:animEffect transition="in" filter="slide(fromLeft)">
                                      <p:cBhvr>
                                        <p:cTn id="51" dur="500"/>
                                        <p:tgtEl>
                                          <p:spTgt spid="18439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8" presetClass="entr" presetSubtype="12" fill="hold" grpId="0" nodeType="clickEffect">
                                  <p:stCondLst>
                                    <p:cond delay="0"/>
                                  </p:stCondLst>
                                  <p:childTnLst>
                                    <p:set>
                                      <p:cBhvr>
                                        <p:cTn id="55" dur="1" fill="hold">
                                          <p:stCondLst>
                                            <p:cond delay="0"/>
                                          </p:stCondLst>
                                        </p:cTn>
                                        <p:tgtEl>
                                          <p:spTgt spid="184407"/>
                                        </p:tgtEl>
                                        <p:attrNameLst>
                                          <p:attrName>style.visibility</p:attrName>
                                        </p:attrNameLst>
                                      </p:cBhvr>
                                      <p:to>
                                        <p:strVal val="visible"/>
                                      </p:to>
                                    </p:set>
                                    <p:animEffect transition="in" filter="strips(downLeft)">
                                      <p:cBhvr>
                                        <p:cTn id="56" dur="500"/>
                                        <p:tgtEl>
                                          <p:spTgt spid="184407"/>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2" presetClass="entr" presetSubtype="8" fill="hold" nodeType="clickEffect">
                                  <p:stCondLst>
                                    <p:cond delay="0"/>
                                  </p:stCondLst>
                                  <p:childTnLst>
                                    <p:set>
                                      <p:cBhvr>
                                        <p:cTn id="60" dur="1" fill="hold">
                                          <p:stCondLst>
                                            <p:cond delay="0"/>
                                          </p:stCondLst>
                                        </p:cTn>
                                        <p:tgtEl>
                                          <p:spTgt spid="184408"/>
                                        </p:tgtEl>
                                        <p:attrNameLst>
                                          <p:attrName>style.visibility</p:attrName>
                                        </p:attrNameLst>
                                      </p:cBhvr>
                                      <p:to>
                                        <p:strVal val="visible"/>
                                      </p:to>
                                    </p:set>
                                    <p:animEffect transition="in" filter="slide(fromLeft)">
                                      <p:cBhvr>
                                        <p:cTn id="61" dur="500"/>
                                        <p:tgtEl>
                                          <p:spTgt spid="184408"/>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8" presetClass="entr" presetSubtype="3" fill="hold" grpId="0" nodeType="clickEffect">
                                  <p:stCondLst>
                                    <p:cond delay="0"/>
                                  </p:stCondLst>
                                  <p:childTnLst>
                                    <p:set>
                                      <p:cBhvr>
                                        <p:cTn id="65" dur="1" fill="hold">
                                          <p:stCondLst>
                                            <p:cond delay="0"/>
                                          </p:stCondLst>
                                        </p:cTn>
                                        <p:tgtEl>
                                          <p:spTgt spid="184414"/>
                                        </p:tgtEl>
                                        <p:attrNameLst>
                                          <p:attrName>style.visibility</p:attrName>
                                        </p:attrNameLst>
                                      </p:cBhvr>
                                      <p:to>
                                        <p:strVal val="visible"/>
                                      </p:to>
                                    </p:set>
                                    <p:animEffect transition="in" filter="strips(upRight)">
                                      <p:cBhvr>
                                        <p:cTn id="66" dur="500"/>
                                        <p:tgtEl>
                                          <p:spTgt spid="184414"/>
                                        </p:tgtEl>
                                      </p:cBhvr>
                                    </p:animEffect>
                                  </p:childTnLst>
                                </p:cTn>
                              </p:par>
                            </p:childTnLst>
                          </p:cTn>
                        </p:par>
                        <p:par>
                          <p:cTn id="67" fill="hold" nodeType="afterGroup">
                            <p:stCondLst>
                              <p:cond delay="500"/>
                            </p:stCondLst>
                            <p:childTnLst>
                              <p:par>
                                <p:cTn id="68" presetID="18" presetClass="entr" presetSubtype="6" fill="hold" nodeType="afterEffect">
                                  <p:stCondLst>
                                    <p:cond delay="0"/>
                                  </p:stCondLst>
                                  <p:childTnLst>
                                    <p:set>
                                      <p:cBhvr>
                                        <p:cTn id="69" dur="1" fill="hold">
                                          <p:stCondLst>
                                            <p:cond delay="0"/>
                                          </p:stCondLst>
                                        </p:cTn>
                                        <p:tgtEl>
                                          <p:spTgt spid="184415"/>
                                        </p:tgtEl>
                                        <p:attrNameLst>
                                          <p:attrName>style.visibility</p:attrName>
                                        </p:attrNameLst>
                                      </p:cBhvr>
                                      <p:to>
                                        <p:strVal val="visible"/>
                                      </p:to>
                                    </p:set>
                                    <p:animEffect transition="in" filter="strips(downRight)">
                                      <p:cBhvr>
                                        <p:cTn id="70" dur="500"/>
                                        <p:tgtEl>
                                          <p:spTgt spid="184415"/>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8" presetClass="entr" presetSubtype="12" fill="hold" grpId="0" nodeType="clickEffect">
                                  <p:stCondLst>
                                    <p:cond delay="0"/>
                                  </p:stCondLst>
                                  <p:childTnLst>
                                    <p:set>
                                      <p:cBhvr>
                                        <p:cTn id="74" dur="1" fill="hold">
                                          <p:stCondLst>
                                            <p:cond delay="0"/>
                                          </p:stCondLst>
                                        </p:cTn>
                                        <p:tgtEl>
                                          <p:spTgt spid="184424"/>
                                        </p:tgtEl>
                                        <p:attrNameLst>
                                          <p:attrName>style.visibility</p:attrName>
                                        </p:attrNameLst>
                                      </p:cBhvr>
                                      <p:to>
                                        <p:strVal val="visible"/>
                                      </p:to>
                                    </p:set>
                                    <p:animEffect transition="in" filter="strips(downLeft)">
                                      <p:cBhvr>
                                        <p:cTn id="75" dur="500"/>
                                        <p:tgtEl>
                                          <p:spTgt spid="184424"/>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2" presetClass="entr" presetSubtype="8" fill="hold" nodeType="clickEffect">
                                  <p:stCondLst>
                                    <p:cond delay="0"/>
                                  </p:stCondLst>
                                  <p:childTnLst>
                                    <p:set>
                                      <p:cBhvr>
                                        <p:cTn id="79" dur="1" fill="hold">
                                          <p:stCondLst>
                                            <p:cond delay="0"/>
                                          </p:stCondLst>
                                        </p:cTn>
                                        <p:tgtEl>
                                          <p:spTgt spid="184425"/>
                                        </p:tgtEl>
                                        <p:attrNameLst>
                                          <p:attrName>style.visibility</p:attrName>
                                        </p:attrNameLst>
                                      </p:cBhvr>
                                      <p:to>
                                        <p:strVal val="visible"/>
                                      </p:to>
                                    </p:set>
                                    <p:animEffect transition="in" filter="slide(fromLeft)">
                                      <p:cBhvr>
                                        <p:cTn id="80" dur="500"/>
                                        <p:tgtEl>
                                          <p:spTgt spid="184425"/>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8" presetClass="entr" presetSubtype="6" fill="hold" nodeType="clickEffect">
                                  <p:stCondLst>
                                    <p:cond delay="0"/>
                                  </p:stCondLst>
                                  <p:childTnLst>
                                    <p:set>
                                      <p:cBhvr>
                                        <p:cTn id="84" dur="1" fill="hold">
                                          <p:stCondLst>
                                            <p:cond delay="0"/>
                                          </p:stCondLst>
                                        </p:cTn>
                                        <p:tgtEl>
                                          <p:spTgt spid="184435"/>
                                        </p:tgtEl>
                                        <p:attrNameLst>
                                          <p:attrName>style.visibility</p:attrName>
                                        </p:attrNameLst>
                                      </p:cBhvr>
                                      <p:to>
                                        <p:strVal val="visible"/>
                                      </p:to>
                                    </p:set>
                                    <p:animEffect transition="in" filter="strips(downRight)">
                                      <p:cBhvr>
                                        <p:cTn id="85" dur="500"/>
                                        <p:tgtEl>
                                          <p:spTgt spid="184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4" grpId="0" animBg="1"/>
      <p:bldP spid="184394" grpId="0" animBg="1"/>
      <p:bldP spid="184395" grpId="0" animBg="1"/>
      <p:bldP spid="184407" grpId="0" animBg="1"/>
      <p:bldP spid="184414" grpId="0" animBg="1"/>
      <p:bldP spid="18442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5346" name="Group 2"/>
          <p:cNvGrpSpPr>
            <a:grpSpLocks/>
          </p:cNvGrpSpPr>
          <p:nvPr/>
        </p:nvGrpSpPr>
        <p:grpSpPr bwMode="auto">
          <a:xfrm>
            <a:off x="228600" y="4419600"/>
            <a:ext cx="8458200" cy="835025"/>
            <a:chOff x="144" y="2784"/>
            <a:chExt cx="5328" cy="526"/>
          </a:xfrm>
        </p:grpSpPr>
        <p:grpSp>
          <p:nvGrpSpPr>
            <p:cNvPr id="31875" name="Group 3"/>
            <p:cNvGrpSpPr>
              <a:grpSpLocks/>
            </p:cNvGrpSpPr>
            <p:nvPr/>
          </p:nvGrpSpPr>
          <p:grpSpPr bwMode="auto">
            <a:xfrm>
              <a:off x="1230" y="2832"/>
              <a:ext cx="2658" cy="478"/>
              <a:chOff x="1230" y="2832"/>
              <a:chExt cx="2658" cy="478"/>
            </a:xfrm>
          </p:grpSpPr>
          <p:sp>
            <p:nvSpPr>
              <p:cNvPr id="31880" name="Line 4"/>
              <p:cNvSpPr>
                <a:spLocks noChangeShapeType="1"/>
              </p:cNvSpPr>
              <p:nvPr/>
            </p:nvSpPr>
            <p:spPr bwMode="auto">
              <a:xfrm>
                <a:off x="1449" y="3264"/>
                <a:ext cx="219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881" name="Line 5"/>
              <p:cNvSpPr>
                <a:spLocks noChangeShapeType="1"/>
              </p:cNvSpPr>
              <p:nvPr/>
            </p:nvSpPr>
            <p:spPr bwMode="auto">
              <a:xfrm>
                <a:off x="1449" y="2880"/>
                <a:ext cx="219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882" name="Line 6"/>
              <p:cNvSpPr>
                <a:spLocks noChangeShapeType="1"/>
              </p:cNvSpPr>
              <p:nvPr/>
            </p:nvSpPr>
            <p:spPr bwMode="auto">
              <a:xfrm rot="2700000">
                <a:off x="1366" y="2835"/>
                <a:ext cx="0" cy="27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883" name="Line 7"/>
              <p:cNvSpPr>
                <a:spLocks noChangeShapeType="1"/>
              </p:cNvSpPr>
              <p:nvPr/>
            </p:nvSpPr>
            <p:spPr bwMode="auto">
              <a:xfrm rot="8100000">
                <a:off x="1365" y="3015"/>
                <a:ext cx="0" cy="29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884" name="Line 8"/>
              <p:cNvSpPr>
                <a:spLocks noChangeShapeType="1"/>
              </p:cNvSpPr>
              <p:nvPr/>
            </p:nvSpPr>
            <p:spPr bwMode="auto">
              <a:xfrm rot="8100000">
                <a:off x="3739" y="2832"/>
                <a:ext cx="0" cy="29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885" name="Line 9"/>
              <p:cNvSpPr>
                <a:spLocks noChangeShapeType="1"/>
              </p:cNvSpPr>
              <p:nvPr/>
            </p:nvSpPr>
            <p:spPr bwMode="auto">
              <a:xfrm rot="2700000">
                <a:off x="3740" y="3019"/>
                <a:ext cx="0" cy="29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31876" name="Rectangle 10"/>
            <p:cNvSpPr>
              <a:spLocks noChangeArrowheads="1"/>
            </p:cNvSpPr>
            <p:nvPr/>
          </p:nvSpPr>
          <p:spPr bwMode="auto">
            <a:xfrm>
              <a:off x="732" y="2878"/>
              <a:ext cx="474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877" name="Line 11"/>
            <p:cNvSpPr>
              <a:spLocks noChangeShapeType="1"/>
            </p:cNvSpPr>
            <p:nvPr/>
          </p:nvSpPr>
          <p:spPr bwMode="auto">
            <a:xfrm>
              <a:off x="624" y="3060"/>
              <a:ext cx="646"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78" name="Line 12"/>
            <p:cNvSpPr>
              <a:spLocks noChangeShapeType="1"/>
            </p:cNvSpPr>
            <p:nvPr/>
          </p:nvSpPr>
          <p:spPr bwMode="auto">
            <a:xfrm>
              <a:off x="3824" y="3071"/>
              <a:ext cx="1642" cy="1"/>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79" name="Text Box 13"/>
            <p:cNvSpPr txBox="1">
              <a:spLocks noChangeArrowheads="1"/>
            </p:cNvSpPr>
            <p:nvPr/>
          </p:nvSpPr>
          <p:spPr bwMode="auto">
            <a:xfrm>
              <a:off x="144" y="2784"/>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r>
                <a:rPr kumimoji="0" lang="zh-CN" altLang="en-US" sz="2400">
                  <a:latin typeface="Times New Roman" pitchFamily="18" charset="0"/>
                </a:rPr>
                <a:t> 数据</a:t>
              </a:r>
            </a:p>
          </p:txBody>
        </p:sp>
      </p:grpSp>
      <p:sp>
        <p:nvSpPr>
          <p:cNvPr id="31747" name="Text Box 14"/>
          <p:cNvSpPr txBox="1">
            <a:spLocks noChangeArrowheads="1"/>
          </p:cNvSpPr>
          <p:nvPr/>
        </p:nvSpPr>
        <p:spPr bwMode="auto">
          <a:xfrm>
            <a:off x="685800" y="425450"/>
            <a:ext cx="40433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600">
                <a:latin typeface="Times New Roman" pitchFamily="18" charset="0"/>
              </a:rPr>
              <a:t>(2) 同步式数据输出</a:t>
            </a:r>
            <a:endParaRPr lang="en-US" altLang="zh-CN" sz="3600">
              <a:latin typeface="Times New Roman" pitchFamily="18" charset="0"/>
            </a:endParaRPr>
          </a:p>
        </p:txBody>
      </p:sp>
      <p:grpSp>
        <p:nvGrpSpPr>
          <p:cNvPr id="185359" name="Group 15"/>
          <p:cNvGrpSpPr>
            <a:grpSpLocks/>
          </p:cNvGrpSpPr>
          <p:nvPr/>
        </p:nvGrpSpPr>
        <p:grpSpPr bwMode="auto">
          <a:xfrm>
            <a:off x="228600" y="1493838"/>
            <a:ext cx="8763000" cy="1633537"/>
            <a:chOff x="144" y="941"/>
            <a:chExt cx="5520" cy="1029"/>
          </a:xfrm>
        </p:grpSpPr>
        <p:sp>
          <p:nvSpPr>
            <p:cNvPr id="31845" name="Rectangle 16"/>
            <p:cNvSpPr>
              <a:spLocks noChangeArrowheads="1"/>
            </p:cNvSpPr>
            <p:nvPr/>
          </p:nvSpPr>
          <p:spPr bwMode="auto">
            <a:xfrm>
              <a:off x="1505" y="1768"/>
              <a:ext cx="15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i="1">
                  <a:solidFill>
                    <a:schemeClr val="folHlink"/>
                  </a:solidFill>
                  <a:latin typeface="Times New Roman" pitchFamily="18" charset="0"/>
                </a:rPr>
                <a:t>T</a:t>
              </a:r>
              <a:r>
                <a:rPr lang="en-US" altLang="zh-CN" sz="2100" baseline="-25000">
                  <a:solidFill>
                    <a:schemeClr val="folHlink"/>
                  </a:solidFill>
                  <a:latin typeface="Times New Roman" pitchFamily="18" charset="0"/>
                </a:rPr>
                <a:t>1</a:t>
              </a:r>
            </a:p>
          </p:txBody>
        </p:sp>
        <p:sp>
          <p:nvSpPr>
            <p:cNvPr id="31846" name="Line 17"/>
            <p:cNvSpPr>
              <a:spLocks noChangeShapeType="1"/>
            </p:cNvSpPr>
            <p:nvPr/>
          </p:nvSpPr>
          <p:spPr bwMode="auto">
            <a:xfrm>
              <a:off x="2938" y="1779"/>
              <a:ext cx="1" cy="18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47" name="Line 18"/>
            <p:cNvSpPr>
              <a:spLocks noChangeShapeType="1"/>
            </p:cNvSpPr>
            <p:nvPr/>
          </p:nvSpPr>
          <p:spPr bwMode="auto">
            <a:xfrm>
              <a:off x="3850" y="1779"/>
              <a:ext cx="2" cy="18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48" name="Line 19"/>
            <p:cNvSpPr>
              <a:spLocks noChangeShapeType="1"/>
            </p:cNvSpPr>
            <p:nvPr/>
          </p:nvSpPr>
          <p:spPr bwMode="auto">
            <a:xfrm>
              <a:off x="4751" y="1779"/>
              <a:ext cx="1" cy="18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49" name="Rectangle 20"/>
            <p:cNvSpPr>
              <a:spLocks noChangeArrowheads="1"/>
            </p:cNvSpPr>
            <p:nvPr/>
          </p:nvSpPr>
          <p:spPr bwMode="auto">
            <a:xfrm>
              <a:off x="2508" y="1008"/>
              <a:ext cx="136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850" name="Line 21"/>
            <p:cNvSpPr>
              <a:spLocks noChangeShapeType="1"/>
            </p:cNvSpPr>
            <p:nvPr/>
          </p:nvSpPr>
          <p:spPr bwMode="auto">
            <a:xfrm>
              <a:off x="4749" y="1008"/>
              <a:ext cx="1" cy="18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51" name="Rectangle 22"/>
            <p:cNvSpPr>
              <a:spLocks noChangeArrowheads="1"/>
            </p:cNvSpPr>
            <p:nvPr/>
          </p:nvSpPr>
          <p:spPr bwMode="auto">
            <a:xfrm>
              <a:off x="2250" y="941"/>
              <a:ext cx="1542"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a:solidFill>
                    <a:schemeClr val="folHlink"/>
                  </a:solidFill>
                </a:rPr>
                <a:t>总线传输周期</a:t>
              </a:r>
              <a:endParaRPr lang="zh-CN" altLang="en-US" sz="3200">
                <a:solidFill>
                  <a:schemeClr val="folHlink"/>
                </a:solidFill>
                <a:latin typeface="Times New Roman" pitchFamily="18" charset="0"/>
              </a:endParaRPr>
            </a:p>
          </p:txBody>
        </p:sp>
        <p:sp>
          <p:nvSpPr>
            <p:cNvPr id="31852" name="Line 23"/>
            <p:cNvSpPr>
              <a:spLocks noChangeShapeType="1"/>
            </p:cNvSpPr>
            <p:nvPr/>
          </p:nvSpPr>
          <p:spPr bwMode="auto">
            <a:xfrm>
              <a:off x="1094" y="1776"/>
              <a:ext cx="2" cy="18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53" name="Freeform 24"/>
            <p:cNvSpPr>
              <a:spLocks/>
            </p:cNvSpPr>
            <p:nvPr/>
          </p:nvSpPr>
          <p:spPr bwMode="auto">
            <a:xfrm>
              <a:off x="1104" y="1344"/>
              <a:ext cx="912" cy="384"/>
            </a:xfrm>
            <a:custGeom>
              <a:avLst/>
              <a:gdLst>
                <a:gd name="T0" fmla="*/ 0 w 912"/>
                <a:gd name="T1" fmla="*/ 384 h 384"/>
                <a:gd name="T2" fmla="*/ 0 w 912"/>
                <a:gd name="T3" fmla="*/ 0 h 384"/>
                <a:gd name="T4" fmla="*/ 432 w 912"/>
                <a:gd name="T5" fmla="*/ 0 h 384"/>
                <a:gd name="T6" fmla="*/ 432 w 912"/>
                <a:gd name="T7" fmla="*/ 384 h 384"/>
                <a:gd name="T8" fmla="*/ 912 w 912"/>
                <a:gd name="T9" fmla="*/ 384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2" h="384">
                  <a:moveTo>
                    <a:pt x="0" y="384"/>
                  </a:moveTo>
                  <a:lnTo>
                    <a:pt x="0" y="0"/>
                  </a:lnTo>
                  <a:lnTo>
                    <a:pt x="432" y="0"/>
                  </a:lnTo>
                  <a:lnTo>
                    <a:pt x="432" y="384"/>
                  </a:lnTo>
                  <a:lnTo>
                    <a:pt x="912" y="384"/>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1854" name="Freeform 25"/>
            <p:cNvSpPr>
              <a:spLocks/>
            </p:cNvSpPr>
            <p:nvPr/>
          </p:nvSpPr>
          <p:spPr bwMode="auto">
            <a:xfrm>
              <a:off x="2928" y="1344"/>
              <a:ext cx="912" cy="384"/>
            </a:xfrm>
            <a:custGeom>
              <a:avLst/>
              <a:gdLst>
                <a:gd name="T0" fmla="*/ 0 w 912"/>
                <a:gd name="T1" fmla="*/ 384 h 384"/>
                <a:gd name="T2" fmla="*/ 0 w 912"/>
                <a:gd name="T3" fmla="*/ 0 h 384"/>
                <a:gd name="T4" fmla="*/ 432 w 912"/>
                <a:gd name="T5" fmla="*/ 0 h 384"/>
                <a:gd name="T6" fmla="*/ 432 w 912"/>
                <a:gd name="T7" fmla="*/ 384 h 384"/>
                <a:gd name="T8" fmla="*/ 912 w 912"/>
                <a:gd name="T9" fmla="*/ 384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2" h="384">
                  <a:moveTo>
                    <a:pt x="0" y="384"/>
                  </a:moveTo>
                  <a:lnTo>
                    <a:pt x="0" y="0"/>
                  </a:lnTo>
                  <a:lnTo>
                    <a:pt x="432" y="0"/>
                  </a:lnTo>
                  <a:lnTo>
                    <a:pt x="432" y="384"/>
                  </a:lnTo>
                  <a:lnTo>
                    <a:pt x="912" y="384"/>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1855" name="Freeform 26"/>
            <p:cNvSpPr>
              <a:spLocks/>
            </p:cNvSpPr>
            <p:nvPr/>
          </p:nvSpPr>
          <p:spPr bwMode="auto">
            <a:xfrm>
              <a:off x="3840" y="1344"/>
              <a:ext cx="912" cy="384"/>
            </a:xfrm>
            <a:custGeom>
              <a:avLst/>
              <a:gdLst>
                <a:gd name="T0" fmla="*/ 0 w 912"/>
                <a:gd name="T1" fmla="*/ 384 h 384"/>
                <a:gd name="T2" fmla="*/ 0 w 912"/>
                <a:gd name="T3" fmla="*/ 0 h 384"/>
                <a:gd name="T4" fmla="*/ 432 w 912"/>
                <a:gd name="T5" fmla="*/ 0 h 384"/>
                <a:gd name="T6" fmla="*/ 432 w 912"/>
                <a:gd name="T7" fmla="*/ 384 h 384"/>
                <a:gd name="T8" fmla="*/ 912 w 912"/>
                <a:gd name="T9" fmla="*/ 384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2" h="384">
                  <a:moveTo>
                    <a:pt x="0" y="384"/>
                  </a:moveTo>
                  <a:lnTo>
                    <a:pt x="0" y="0"/>
                  </a:lnTo>
                  <a:lnTo>
                    <a:pt x="432" y="0"/>
                  </a:lnTo>
                  <a:lnTo>
                    <a:pt x="432" y="384"/>
                  </a:lnTo>
                  <a:lnTo>
                    <a:pt x="912" y="384"/>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cxnSp>
          <p:nvCxnSpPr>
            <p:cNvPr id="31856" name="AutoShape 27"/>
            <p:cNvCxnSpPr>
              <a:cxnSpLocks noChangeShapeType="1"/>
            </p:cNvCxnSpPr>
            <p:nvPr/>
          </p:nvCxnSpPr>
          <p:spPr bwMode="auto">
            <a:xfrm flipH="1">
              <a:off x="624" y="1728"/>
              <a:ext cx="480" cy="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31857" name="Freeform 28"/>
            <p:cNvSpPr>
              <a:spLocks/>
            </p:cNvSpPr>
            <p:nvPr/>
          </p:nvSpPr>
          <p:spPr bwMode="auto">
            <a:xfrm>
              <a:off x="4752" y="1344"/>
              <a:ext cx="912" cy="384"/>
            </a:xfrm>
            <a:custGeom>
              <a:avLst/>
              <a:gdLst>
                <a:gd name="T0" fmla="*/ 0 w 912"/>
                <a:gd name="T1" fmla="*/ 384 h 384"/>
                <a:gd name="T2" fmla="*/ 0 w 912"/>
                <a:gd name="T3" fmla="*/ 0 h 384"/>
                <a:gd name="T4" fmla="*/ 432 w 912"/>
                <a:gd name="T5" fmla="*/ 0 h 384"/>
                <a:gd name="T6" fmla="*/ 432 w 912"/>
                <a:gd name="T7" fmla="*/ 384 h 384"/>
                <a:gd name="T8" fmla="*/ 912 w 912"/>
                <a:gd name="T9" fmla="*/ 384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2" h="384">
                  <a:moveTo>
                    <a:pt x="0" y="384"/>
                  </a:moveTo>
                  <a:lnTo>
                    <a:pt x="0" y="0"/>
                  </a:lnTo>
                  <a:lnTo>
                    <a:pt x="432" y="0"/>
                  </a:lnTo>
                  <a:lnTo>
                    <a:pt x="432" y="384"/>
                  </a:lnTo>
                  <a:lnTo>
                    <a:pt x="912" y="384"/>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1858" name="Freeform 29"/>
            <p:cNvSpPr>
              <a:spLocks/>
            </p:cNvSpPr>
            <p:nvPr/>
          </p:nvSpPr>
          <p:spPr bwMode="auto">
            <a:xfrm>
              <a:off x="2016" y="1344"/>
              <a:ext cx="912" cy="384"/>
            </a:xfrm>
            <a:custGeom>
              <a:avLst/>
              <a:gdLst>
                <a:gd name="T0" fmla="*/ 0 w 912"/>
                <a:gd name="T1" fmla="*/ 384 h 384"/>
                <a:gd name="T2" fmla="*/ 0 w 912"/>
                <a:gd name="T3" fmla="*/ 0 h 384"/>
                <a:gd name="T4" fmla="*/ 432 w 912"/>
                <a:gd name="T5" fmla="*/ 0 h 384"/>
                <a:gd name="T6" fmla="*/ 432 w 912"/>
                <a:gd name="T7" fmla="*/ 384 h 384"/>
                <a:gd name="T8" fmla="*/ 912 w 912"/>
                <a:gd name="T9" fmla="*/ 384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2" h="384">
                  <a:moveTo>
                    <a:pt x="0" y="384"/>
                  </a:moveTo>
                  <a:lnTo>
                    <a:pt x="0" y="0"/>
                  </a:lnTo>
                  <a:lnTo>
                    <a:pt x="432" y="0"/>
                  </a:lnTo>
                  <a:lnTo>
                    <a:pt x="432" y="384"/>
                  </a:lnTo>
                  <a:lnTo>
                    <a:pt x="912" y="384"/>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1859" name="Rectangle 30"/>
            <p:cNvSpPr>
              <a:spLocks noChangeArrowheads="1"/>
            </p:cNvSpPr>
            <p:nvPr/>
          </p:nvSpPr>
          <p:spPr bwMode="auto">
            <a:xfrm>
              <a:off x="2385" y="1768"/>
              <a:ext cx="15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i="1">
                  <a:solidFill>
                    <a:schemeClr val="folHlink"/>
                  </a:solidFill>
                  <a:latin typeface="Times New Roman" pitchFamily="18" charset="0"/>
                </a:rPr>
                <a:t>T</a:t>
              </a:r>
              <a:r>
                <a:rPr lang="en-US" altLang="zh-CN" sz="2100" baseline="-25000">
                  <a:solidFill>
                    <a:schemeClr val="folHlink"/>
                  </a:solidFill>
                  <a:latin typeface="Times New Roman" pitchFamily="18" charset="0"/>
                </a:rPr>
                <a:t>2</a:t>
              </a:r>
            </a:p>
          </p:txBody>
        </p:sp>
        <p:sp>
          <p:nvSpPr>
            <p:cNvPr id="31860" name="Rectangle 31"/>
            <p:cNvSpPr>
              <a:spLocks noChangeArrowheads="1"/>
            </p:cNvSpPr>
            <p:nvPr/>
          </p:nvSpPr>
          <p:spPr bwMode="auto">
            <a:xfrm>
              <a:off x="3345" y="1768"/>
              <a:ext cx="15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i="1">
                  <a:solidFill>
                    <a:schemeClr val="folHlink"/>
                  </a:solidFill>
                  <a:latin typeface="Times New Roman" pitchFamily="18" charset="0"/>
                </a:rPr>
                <a:t>T</a:t>
              </a:r>
              <a:r>
                <a:rPr lang="en-US" altLang="zh-CN" sz="2100" baseline="-25000">
                  <a:solidFill>
                    <a:schemeClr val="folHlink"/>
                  </a:solidFill>
                  <a:latin typeface="Times New Roman" pitchFamily="18" charset="0"/>
                </a:rPr>
                <a:t>3</a:t>
              </a:r>
            </a:p>
          </p:txBody>
        </p:sp>
        <p:sp>
          <p:nvSpPr>
            <p:cNvPr id="31861" name="Rectangle 32"/>
            <p:cNvSpPr>
              <a:spLocks noChangeArrowheads="1"/>
            </p:cNvSpPr>
            <p:nvPr/>
          </p:nvSpPr>
          <p:spPr bwMode="auto">
            <a:xfrm>
              <a:off x="4224" y="1768"/>
              <a:ext cx="15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i="1">
                  <a:solidFill>
                    <a:schemeClr val="folHlink"/>
                  </a:solidFill>
                  <a:latin typeface="Times New Roman" pitchFamily="18" charset="0"/>
                </a:rPr>
                <a:t>T</a:t>
              </a:r>
              <a:r>
                <a:rPr lang="en-US" altLang="zh-CN" sz="2100" baseline="-25000">
                  <a:solidFill>
                    <a:schemeClr val="folHlink"/>
                  </a:solidFill>
                  <a:latin typeface="Times New Roman" pitchFamily="18" charset="0"/>
                </a:rPr>
                <a:t>4</a:t>
              </a:r>
            </a:p>
          </p:txBody>
        </p:sp>
        <p:sp>
          <p:nvSpPr>
            <p:cNvPr id="31862" name="Line 33"/>
            <p:cNvSpPr>
              <a:spLocks noChangeShapeType="1"/>
            </p:cNvSpPr>
            <p:nvPr/>
          </p:nvSpPr>
          <p:spPr bwMode="auto">
            <a:xfrm>
              <a:off x="1104" y="1104"/>
              <a:ext cx="1152" cy="0"/>
            </a:xfrm>
            <a:prstGeom prst="line">
              <a:avLst/>
            </a:prstGeom>
            <a:noFill/>
            <a:ln w="28575">
              <a:solidFill>
                <a:schemeClr val="tx1"/>
              </a:solidFill>
              <a:round/>
              <a:headEnd type="stealth" w="lg" len="lg"/>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863" name="Line 34"/>
            <p:cNvSpPr>
              <a:spLocks noChangeShapeType="1"/>
            </p:cNvSpPr>
            <p:nvPr/>
          </p:nvSpPr>
          <p:spPr bwMode="auto">
            <a:xfrm>
              <a:off x="1103" y="1008"/>
              <a:ext cx="1" cy="18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64" name="Line 35"/>
            <p:cNvSpPr>
              <a:spLocks noChangeShapeType="1"/>
            </p:cNvSpPr>
            <p:nvPr/>
          </p:nvSpPr>
          <p:spPr bwMode="auto">
            <a:xfrm>
              <a:off x="3840" y="1104"/>
              <a:ext cx="912" cy="0"/>
            </a:xfrm>
            <a:prstGeom prst="line">
              <a:avLst/>
            </a:prstGeom>
            <a:noFill/>
            <a:ln w="28575">
              <a:solidFill>
                <a:schemeClr val="tx1"/>
              </a:solidFill>
              <a:round/>
              <a:headEnd type="none" w="lg" len="lg"/>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31865" name="Line 36"/>
            <p:cNvSpPr>
              <a:spLocks noChangeShapeType="1"/>
            </p:cNvSpPr>
            <p:nvPr/>
          </p:nvSpPr>
          <p:spPr bwMode="auto">
            <a:xfrm>
              <a:off x="1680" y="1872"/>
              <a:ext cx="336" cy="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31866" name="Line 37"/>
            <p:cNvSpPr>
              <a:spLocks noChangeShapeType="1"/>
            </p:cNvSpPr>
            <p:nvPr/>
          </p:nvSpPr>
          <p:spPr bwMode="auto">
            <a:xfrm>
              <a:off x="2016" y="1781"/>
              <a:ext cx="1" cy="18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67" name="Line 38"/>
            <p:cNvSpPr>
              <a:spLocks noChangeShapeType="1"/>
            </p:cNvSpPr>
            <p:nvPr/>
          </p:nvSpPr>
          <p:spPr bwMode="auto">
            <a:xfrm>
              <a:off x="2592" y="1872"/>
              <a:ext cx="336" cy="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31868" name="Line 39"/>
            <p:cNvSpPr>
              <a:spLocks noChangeShapeType="1"/>
            </p:cNvSpPr>
            <p:nvPr/>
          </p:nvSpPr>
          <p:spPr bwMode="auto">
            <a:xfrm>
              <a:off x="3504" y="1872"/>
              <a:ext cx="336" cy="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31869" name="Line 40"/>
            <p:cNvSpPr>
              <a:spLocks noChangeShapeType="1"/>
            </p:cNvSpPr>
            <p:nvPr/>
          </p:nvSpPr>
          <p:spPr bwMode="auto">
            <a:xfrm>
              <a:off x="4416" y="1872"/>
              <a:ext cx="336" cy="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31870" name="Line 41"/>
            <p:cNvSpPr>
              <a:spLocks noChangeShapeType="1"/>
            </p:cNvSpPr>
            <p:nvPr/>
          </p:nvSpPr>
          <p:spPr bwMode="auto">
            <a:xfrm>
              <a:off x="1104" y="1872"/>
              <a:ext cx="336" cy="0"/>
            </a:xfrm>
            <a:prstGeom prst="line">
              <a:avLst/>
            </a:prstGeom>
            <a:noFill/>
            <a:ln w="28575">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31871" name="Line 42"/>
            <p:cNvSpPr>
              <a:spLocks noChangeShapeType="1"/>
            </p:cNvSpPr>
            <p:nvPr/>
          </p:nvSpPr>
          <p:spPr bwMode="auto">
            <a:xfrm>
              <a:off x="2016" y="1872"/>
              <a:ext cx="336" cy="0"/>
            </a:xfrm>
            <a:prstGeom prst="line">
              <a:avLst/>
            </a:prstGeom>
            <a:noFill/>
            <a:ln w="28575">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31872" name="Line 43"/>
            <p:cNvSpPr>
              <a:spLocks noChangeShapeType="1"/>
            </p:cNvSpPr>
            <p:nvPr/>
          </p:nvSpPr>
          <p:spPr bwMode="auto">
            <a:xfrm>
              <a:off x="2928" y="1872"/>
              <a:ext cx="336" cy="0"/>
            </a:xfrm>
            <a:prstGeom prst="line">
              <a:avLst/>
            </a:prstGeom>
            <a:noFill/>
            <a:ln w="28575">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31873" name="Line 44"/>
            <p:cNvSpPr>
              <a:spLocks noChangeShapeType="1"/>
            </p:cNvSpPr>
            <p:nvPr/>
          </p:nvSpPr>
          <p:spPr bwMode="auto">
            <a:xfrm>
              <a:off x="3840" y="1872"/>
              <a:ext cx="336" cy="0"/>
            </a:xfrm>
            <a:prstGeom prst="line">
              <a:avLst/>
            </a:prstGeom>
            <a:noFill/>
            <a:ln w="28575">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31874" name="Text Box 45"/>
            <p:cNvSpPr txBox="1">
              <a:spLocks noChangeArrowheads="1"/>
            </p:cNvSpPr>
            <p:nvPr/>
          </p:nvSpPr>
          <p:spPr bwMode="auto">
            <a:xfrm>
              <a:off x="144" y="1488"/>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r>
                <a:rPr kumimoji="0" lang="zh-CN" altLang="en-US" sz="2400" b="0">
                  <a:latin typeface="Times New Roman" pitchFamily="18" charset="0"/>
                </a:rPr>
                <a:t> </a:t>
              </a:r>
              <a:r>
                <a:rPr kumimoji="0" lang="zh-CN" altLang="en-US" sz="2400">
                  <a:latin typeface="Times New Roman" pitchFamily="18" charset="0"/>
                </a:rPr>
                <a:t>时钟</a:t>
              </a:r>
            </a:p>
          </p:txBody>
        </p:sp>
      </p:grpSp>
      <p:grpSp>
        <p:nvGrpSpPr>
          <p:cNvPr id="185390" name="Group 46"/>
          <p:cNvGrpSpPr>
            <a:grpSpLocks/>
          </p:cNvGrpSpPr>
          <p:nvPr/>
        </p:nvGrpSpPr>
        <p:grpSpPr bwMode="auto">
          <a:xfrm>
            <a:off x="228600" y="3352800"/>
            <a:ext cx="8534400" cy="685800"/>
            <a:chOff x="144" y="2112"/>
            <a:chExt cx="5376" cy="432"/>
          </a:xfrm>
        </p:grpSpPr>
        <p:grpSp>
          <p:nvGrpSpPr>
            <p:cNvPr id="31840" name="Group 47"/>
            <p:cNvGrpSpPr>
              <a:grpSpLocks/>
            </p:cNvGrpSpPr>
            <p:nvPr/>
          </p:nvGrpSpPr>
          <p:grpSpPr bwMode="auto">
            <a:xfrm>
              <a:off x="624" y="2208"/>
              <a:ext cx="4896" cy="336"/>
              <a:chOff x="672" y="2208"/>
              <a:chExt cx="4725" cy="336"/>
            </a:xfrm>
          </p:grpSpPr>
          <p:sp>
            <p:nvSpPr>
              <p:cNvPr id="31842" name="Line 48"/>
              <p:cNvSpPr>
                <a:spLocks noChangeShapeType="1"/>
              </p:cNvSpPr>
              <p:nvPr/>
            </p:nvSpPr>
            <p:spPr bwMode="auto">
              <a:xfrm>
                <a:off x="4656" y="2375"/>
                <a:ext cx="741" cy="1"/>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43" name="Line 49"/>
              <p:cNvSpPr>
                <a:spLocks noChangeShapeType="1"/>
              </p:cNvSpPr>
              <p:nvPr/>
            </p:nvSpPr>
            <p:spPr bwMode="auto">
              <a:xfrm>
                <a:off x="672" y="2373"/>
                <a:ext cx="239" cy="2"/>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44" name="Freeform 50"/>
              <p:cNvSpPr>
                <a:spLocks/>
              </p:cNvSpPr>
              <p:nvPr/>
            </p:nvSpPr>
            <p:spPr bwMode="auto">
              <a:xfrm>
                <a:off x="912" y="2208"/>
                <a:ext cx="3744" cy="336"/>
              </a:xfrm>
              <a:custGeom>
                <a:avLst/>
                <a:gdLst>
                  <a:gd name="T0" fmla="*/ 6 w 5328"/>
                  <a:gd name="T1" fmla="*/ 0 h 977"/>
                  <a:gd name="T2" fmla="*/ 0 w 5328"/>
                  <a:gd name="T3" fmla="*/ 0 h 977"/>
                  <a:gd name="T4" fmla="*/ 6 w 5328"/>
                  <a:gd name="T5" fmla="*/ 0 h 977"/>
                  <a:gd name="T6" fmla="*/ 150 w 5328"/>
                  <a:gd name="T7" fmla="*/ 0 h 977"/>
                  <a:gd name="T8" fmla="*/ 157 w 5328"/>
                  <a:gd name="T9" fmla="*/ 0 h 977"/>
                  <a:gd name="T10" fmla="*/ 150 w 5328"/>
                  <a:gd name="T11" fmla="*/ 0 h 977"/>
                  <a:gd name="T12" fmla="*/ 6 w 5328"/>
                  <a:gd name="T13" fmla="*/ 0 h 97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28" h="977">
                    <a:moveTo>
                      <a:pt x="206" y="0"/>
                    </a:moveTo>
                    <a:lnTo>
                      <a:pt x="0" y="486"/>
                    </a:lnTo>
                    <a:lnTo>
                      <a:pt x="196" y="964"/>
                    </a:lnTo>
                    <a:lnTo>
                      <a:pt x="5132" y="977"/>
                    </a:lnTo>
                    <a:lnTo>
                      <a:pt x="5328" y="486"/>
                    </a:lnTo>
                    <a:lnTo>
                      <a:pt x="5126" y="0"/>
                    </a:lnTo>
                    <a:lnTo>
                      <a:pt x="206" y="0"/>
                    </a:lnTo>
                    <a:close/>
                  </a:path>
                </a:pathLst>
              </a:custGeom>
              <a:noFill/>
              <a:ln w="3175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1841" name="Text Box 51"/>
            <p:cNvSpPr txBox="1">
              <a:spLocks noChangeArrowheads="1"/>
            </p:cNvSpPr>
            <p:nvPr/>
          </p:nvSpPr>
          <p:spPr bwMode="auto">
            <a:xfrm>
              <a:off x="144" y="2112"/>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r>
                <a:rPr kumimoji="0" lang="zh-CN" altLang="en-US" sz="2400" b="0">
                  <a:latin typeface="Times New Roman" pitchFamily="18" charset="0"/>
                </a:rPr>
                <a:t> </a:t>
              </a:r>
              <a:r>
                <a:rPr kumimoji="0" lang="zh-CN" altLang="en-US" sz="2400">
                  <a:latin typeface="Times New Roman" pitchFamily="18" charset="0"/>
                </a:rPr>
                <a:t>地址</a:t>
              </a:r>
            </a:p>
          </p:txBody>
        </p:sp>
      </p:grpSp>
      <p:grpSp>
        <p:nvGrpSpPr>
          <p:cNvPr id="185396" name="Group 52"/>
          <p:cNvGrpSpPr>
            <a:grpSpLocks/>
          </p:cNvGrpSpPr>
          <p:nvPr/>
        </p:nvGrpSpPr>
        <p:grpSpPr bwMode="auto">
          <a:xfrm>
            <a:off x="304800" y="5257800"/>
            <a:ext cx="8382000" cy="838200"/>
            <a:chOff x="192" y="3312"/>
            <a:chExt cx="5280" cy="528"/>
          </a:xfrm>
        </p:grpSpPr>
        <p:sp>
          <p:nvSpPr>
            <p:cNvPr id="31838" name="Freeform 53"/>
            <p:cNvSpPr>
              <a:spLocks/>
            </p:cNvSpPr>
            <p:nvPr/>
          </p:nvSpPr>
          <p:spPr bwMode="auto">
            <a:xfrm>
              <a:off x="624" y="3600"/>
              <a:ext cx="4848" cy="240"/>
            </a:xfrm>
            <a:custGeom>
              <a:avLst/>
              <a:gdLst>
                <a:gd name="T0" fmla="*/ 0 w 4848"/>
                <a:gd name="T1" fmla="*/ 0 h 240"/>
                <a:gd name="T2" fmla="*/ 1152 w 4848"/>
                <a:gd name="T3" fmla="*/ 0 h 240"/>
                <a:gd name="T4" fmla="*/ 1392 w 4848"/>
                <a:gd name="T5" fmla="*/ 240 h 240"/>
                <a:gd name="T6" fmla="*/ 2976 w 4848"/>
                <a:gd name="T7" fmla="*/ 240 h 240"/>
                <a:gd name="T8" fmla="*/ 3216 w 4848"/>
                <a:gd name="T9" fmla="*/ 0 h 240"/>
                <a:gd name="T10" fmla="*/ 4848 w 4848"/>
                <a:gd name="T11" fmla="*/ 0 h 2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48" h="240">
                  <a:moveTo>
                    <a:pt x="0" y="0"/>
                  </a:moveTo>
                  <a:lnTo>
                    <a:pt x="1152" y="0"/>
                  </a:lnTo>
                  <a:lnTo>
                    <a:pt x="1392" y="240"/>
                  </a:lnTo>
                  <a:lnTo>
                    <a:pt x="2976" y="240"/>
                  </a:lnTo>
                  <a:lnTo>
                    <a:pt x="3216" y="0"/>
                  </a:lnTo>
                  <a:lnTo>
                    <a:pt x="4848" y="0"/>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1839" name="Text Box 54"/>
            <p:cNvSpPr txBox="1">
              <a:spLocks noChangeArrowheads="1"/>
            </p:cNvSpPr>
            <p:nvPr/>
          </p:nvSpPr>
          <p:spPr bwMode="auto">
            <a:xfrm>
              <a:off x="192" y="3312"/>
              <a:ext cx="57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r>
                <a:rPr kumimoji="0" lang="zh-CN" altLang="en-US" sz="2400" b="0">
                  <a:latin typeface="Times New Roman" pitchFamily="18" charset="0"/>
                </a:rPr>
                <a:t>  </a:t>
              </a:r>
              <a:r>
                <a:rPr kumimoji="0" lang="zh-CN" altLang="en-US" sz="2400">
                  <a:latin typeface="Times New Roman" pitchFamily="18" charset="0"/>
                </a:rPr>
                <a:t>写</a:t>
              </a:r>
            </a:p>
            <a:p>
              <a:r>
                <a:rPr kumimoji="0" lang="zh-CN" altLang="en-US" sz="2400">
                  <a:latin typeface="Times New Roman" pitchFamily="18" charset="0"/>
                </a:rPr>
                <a:t>命令</a:t>
              </a:r>
            </a:p>
          </p:txBody>
        </p:sp>
      </p:grpSp>
      <p:grpSp>
        <p:nvGrpSpPr>
          <p:cNvPr id="185399" name="Group 55"/>
          <p:cNvGrpSpPr>
            <a:grpSpLocks/>
          </p:cNvGrpSpPr>
          <p:nvPr/>
        </p:nvGrpSpPr>
        <p:grpSpPr bwMode="auto">
          <a:xfrm>
            <a:off x="976313" y="3505200"/>
            <a:ext cx="806450" cy="2590800"/>
            <a:chOff x="615" y="2208"/>
            <a:chExt cx="508" cy="1632"/>
          </a:xfrm>
        </p:grpSpPr>
        <p:grpSp>
          <p:nvGrpSpPr>
            <p:cNvPr id="31827" name="Group 56"/>
            <p:cNvGrpSpPr>
              <a:grpSpLocks/>
            </p:cNvGrpSpPr>
            <p:nvPr/>
          </p:nvGrpSpPr>
          <p:grpSpPr bwMode="auto">
            <a:xfrm>
              <a:off x="615" y="2208"/>
              <a:ext cx="489" cy="384"/>
              <a:chOff x="615" y="2208"/>
              <a:chExt cx="489" cy="384"/>
            </a:xfrm>
          </p:grpSpPr>
          <p:sp>
            <p:nvSpPr>
              <p:cNvPr id="31833" name="Freeform 57"/>
              <p:cNvSpPr>
                <a:spLocks/>
              </p:cNvSpPr>
              <p:nvPr/>
            </p:nvSpPr>
            <p:spPr bwMode="auto">
              <a:xfrm>
                <a:off x="616" y="2208"/>
                <a:ext cx="437" cy="358"/>
              </a:xfrm>
              <a:custGeom>
                <a:avLst/>
                <a:gdLst>
                  <a:gd name="T0" fmla="*/ 245 w 437"/>
                  <a:gd name="T1" fmla="*/ 167 h 358"/>
                  <a:gd name="T2" fmla="*/ 435 w 437"/>
                  <a:gd name="T3" fmla="*/ 0 h 358"/>
                  <a:gd name="T4" fmla="*/ 0 w 437"/>
                  <a:gd name="T5" fmla="*/ 1 h 358"/>
                  <a:gd name="T6" fmla="*/ 0 w 437"/>
                  <a:gd name="T7" fmla="*/ 358 h 358"/>
                  <a:gd name="T8" fmla="*/ 437 w 437"/>
                  <a:gd name="T9" fmla="*/ 358 h 3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7" h="358">
                    <a:moveTo>
                      <a:pt x="245" y="167"/>
                    </a:moveTo>
                    <a:lnTo>
                      <a:pt x="435" y="0"/>
                    </a:lnTo>
                    <a:lnTo>
                      <a:pt x="0" y="1"/>
                    </a:lnTo>
                    <a:lnTo>
                      <a:pt x="0" y="358"/>
                    </a:lnTo>
                    <a:lnTo>
                      <a:pt x="437" y="358"/>
                    </a:lnTo>
                  </a:path>
                </a:pathLst>
              </a:custGeom>
              <a:solidFill>
                <a:schemeClr val="folHlink">
                  <a:alpha val="50195"/>
                </a:schemeClr>
              </a:solidFill>
              <a:ln w="9525">
                <a:solidFill>
                  <a:schemeClr val="folHlink"/>
                </a:solidFill>
                <a:round/>
                <a:headEnd/>
                <a:tailEnd/>
              </a:ln>
            </p:spPr>
            <p:txBody>
              <a:bodyPr wrap="none"/>
              <a:lstStyle/>
              <a:p>
                <a:endParaRPr lang="zh-CN" altLang="en-US"/>
              </a:p>
            </p:txBody>
          </p:sp>
          <p:sp>
            <p:nvSpPr>
              <p:cNvPr id="31834" name="Line 58"/>
              <p:cNvSpPr>
                <a:spLocks noChangeShapeType="1"/>
              </p:cNvSpPr>
              <p:nvPr/>
            </p:nvSpPr>
            <p:spPr bwMode="auto">
              <a:xfrm rot="2700000">
                <a:off x="946" y="2177"/>
                <a:ext cx="0" cy="24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835" name="Line 59"/>
              <p:cNvSpPr>
                <a:spLocks noChangeShapeType="1"/>
              </p:cNvSpPr>
              <p:nvPr/>
            </p:nvSpPr>
            <p:spPr bwMode="auto">
              <a:xfrm rot="8100000">
                <a:off x="944" y="2329"/>
                <a:ext cx="0" cy="263"/>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836" name="Line 60"/>
              <p:cNvSpPr>
                <a:spLocks noChangeShapeType="1"/>
              </p:cNvSpPr>
              <p:nvPr/>
            </p:nvSpPr>
            <p:spPr bwMode="auto">
              <a:xfrm>
                <a:off x="615" y="2208"/>
                <a:ext cx="489"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837" name="Line 61"/>
              <p:cNvSpPr>
                <a:spLocks noChangeShapeType="1"/>
              </p:cNvSpPr>
              <p:nvPr/>
            </p:nvSpPr>
            <p:spPr bwMode="auto">
              <a:xfrm>
                <a:off x="615" y="2544"/>
                <a:ext cx="489"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31828" name="Rectangle 62"/>
            <p:cNvSpPr>
              <a:spLocks noChangeArrowheads="1"/>
            </p:cNvSpPr>
            <p:nvPr/>
          </p:nvSpPr>
          <p:spPr bwMode="auto">
            <a:xfrm>
              <a:off x="624" y="2863"/>
              <a:ext cx="480" cy="422"/>
            </a:xfrm>
            <a:prstGeom prst="rect">
              <a:avLst/>
            </a:prstGeom>
            <a:solidFill>
              <a:schemeClr val="folHlink">
                <a:alpha val="50195"/>
              </a:schemeClr>
            </a:solidFill>
            <a:ln w="9525">
              <a:solidFill>
                <a:schemeClr val="folHlink"/>
              </a:solidFill>
              <a:miter lim="800000"/>
              <a:headEnd/>
              <a:tailEnd/>
            </a:ln>
          </p:spPr>
          <p:txBody>
            <a:bodyPr wrap="none" anchor="ctr"/>
            <a:lstStyle/>
            <a:p>
              <a:endParaRPr lang="zh-CN" altLang="en-US"/>
            </a:p>
          </p:txBody>
        </p:sp>
        <p:sp>
          <p:nvSpPr>
            <p:cNvPr id="31829" name="Line 63"/>
            <p:cNvSpPr>
              <a:spLocks noChangeShapeType="1"/>
            </p:cNvSpPr>
            <p:nvPr/>
          </p:nvSpPr>
          <p:spPr bwMode="auto">
            <a:xfrm>
              <a:off x="624" y="3072"/>
              <a:ext cx="499"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31830" name="Group 64"/>
            <p:cNvGrpSpPr>
              <a:grpSpLocks/>
            </p:cNvGrpSpPr>
            <p:nvPr/>
          </p:nvGrpSpPr>
          <p:grpSpPr bwMode="auto">
            <a:xfrm>
              <a:off x="624" y="3600"/>
              <a:ext cx="499" cy="240"/>
              <a:chOff x="624" y="3600"/>
              <a:chExt cx="499" cy="384"/>
            </a:xfrm>
          </p:grpSpPr>
          <p:sp>
            <p:nvSpPr>
              <p:cNvPr id="31831" name="Rectangle 65"/>
              <p:cNvSpPr>
                <a:spLocks noChangeArrowheads="1"/>
              </p:cNvSpPr>
              <p:nvPr/>
            </p:nvSpPr>
            <p:spPr bwMode="auto">
              <a:xfrm>
                <a:off x="624" y="3600"/>
                <a:ext cx="480" cy="384"/>
              </a:xfrm>
              <a:prstGeom prst="rect">
                <a:avLst/>
              </a:prstGeom>
              <a:solidFill>
                <a:schemeClr val="folHlink">
                  <a:alpha val="50195"/>
                </a:schemeClr>
              </a:solidFill>
              <a:ln w="9525">
                <a:solidFill>
                  <a:schemeClr val="folHlink"/>
                </a:solidFill>
                <a:miter lim="800000"/>
                <a:headEnd/>
                <a:tailEnd/>
              </a:ln>
            </p:spPr>
            <p:txBody>
              <a:bodyPr wrap="none" anchor="ctr"/>
              <a:lstStyle/>
              <a:p>
                <a:endParaRPr lang="zh-CN" altLang="en-US"/>
              </a:p>
            </p:txBody>
          </p:sp>
          <p:sp>
            <p:nvSpPr>
              <p:cNvPr id="31832" name="Line 66"/>
              <p:cNvSpPr>
                <a:spLocks noChangeShapeType="1"/>
              </p:cNvSpPr>
              <p:nvPr/>
            </p:nvSpPr>
            <p:spPr bwMode="auto">
              <a:xfrm>
                <a:off x="624" y="3600"/>
                <a:ext cx="499"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grpSp>
        <p:nvGrpSpPr>
          <p:cNvPr id="185411" name="Group 67"/>
          <p:cNvGrpSpPr>
            <a:grpSpLocks/>
          </p:cNvGrpSpPr>
          <p:nvPr/>
        </p:nvGrpSpPr>
        <p:grpSpPr bwMode="auto">
          <a:xfrm>
            <a:off x="1752600" y="3505200"/>
            <a:ext cx="723900" cy="2590800"/>
            <a:chOff x="1104" y="2208"/>
            <a:chExt cx="456" cy="1632"/>
          </a:xfrm>
        </p:grpSpPr>
        <p:grpSp>
          <p:nvGrpSpPr>
            <p:cNvPr id="31816" name="Group 68"/>
            <p:cNvGrpSpPr>
              <a:grpSpLocks/>
            </p:cNvGrpSpPr>
            <p:nvPr/>
          </p:nvGrpSpPr>
          <p:grpSpPr bwMode="auto">
            <a:xfrm>
              <a:off x="1104" y="3600"/>
              <a:ext cx="456" cy="240"/>
              <a:chOff x="624" y="3600"/>
              <a:chExt cx="499" cy="384"/>
            </a:xfrm>
          </p:grpSpPr>
          <p:sp>
            <p:nvSpPr>
              <p:cNvPr id="31825" name="Rectangle 69"/>
              <p:cNvSpPr>
                <a:spLocks noChangeArrowheads="1"/>
              </p:cNvSpPr>
              <p:nvPr/>
            </p:nvSpPr>
            <p:spPr bwMode="auto">
              <a:xfrm>
                <a:off x="624" y="3600"/>
                <a:ext cx="480" cy="384"/>
              </a:xfrm>
              <a:prstGeom prst="rect">
                <a:avLst/>
              </a:prstGeom>
              <a:solidFill>
                <a:schemeClr val="folHlink">
                  <a:alpha val="50195"/>
                </a:schemeClr>
              </a:solidFill>
              <a:ln w="9525">
                <a:solidFill>
                  <a:schemeClr val="folHlink"/>
                </a:solidFill>
                <a:miter lim="800000"/>
                <a:headEnd/>
                <a:tailEnd/>
              </a:ln>
            </p:spPr>
            <p:txBody>
              <a:bodyPr wrap="none" anchor="ctr"/>
              <a:lstStyle/>
              <a:p>
                <a:endParaRPr lang="zh-CN" altLang="en-US"/>
              </a:p>
            </p:txBody>
          </p:sp>
          <p:sp>
            <p:nvSpPr>
              <p:cNvPr id="31826" name="Line 70"/>
              <p:cNvSpPr>
                <a:spLocks noChangeShapeType="1"/>
              </p:cNvSpPr>
              <p:nvPr/>
            </p:nvSpPr>
            <p:spPr bwMode="auto">
              <a:xfrm>
                <a:off x="624" y="3600"/>
                <a:ext cx="499"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31817" name="Line 71"/>
            <p:cNvSpPr>
              <a:spLocks noChangeShapeType="1"/>
            </p:cNvSpPr>
            <p:nvPr/>
          </p:nvSpPr>
          <p:spPr bwMode="auto">
            <a:xfrm>
              <a:off x="1104" y="2208"/>
              <a:ext cx="432"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818" name="Line 72"/>
            <p:cNvSpPr>
              <a:spLocks noChangeShapeType="1"/>
            </p:cNvSpPr>
            <p:nvPr/>
          </p:nvSpPr>
          <p:spPr bwMode="auto">
            <a:xfrm>
              <a:off x="1104" y="2544"/>
              <a:ext cx="432"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819" name="Freeform 73"/>
            <p:cNvSpPr>
              <a:spLocks/>
            </p:cNvSpPr>
            <p:nvPr/>
          </p:nvSpPr>
          <p:spPr bwMode="auto">
            <a:xfrm>
              <a:off x="1104" y="2863"/>
              <a:ext cx="367" cy="422"/>
            </a:xfrm>
            <a:custGeom>
              <a:avLst/>
              <a:gdLst>
                <a:gd name="T0" fmla="*/ 367 w 367"/>
                <a:gd name="T1" fmla="*/ 0 h 384"/>
                <a:gd name="T2" fmla="*/ 0 w 367"/>
                <a:gd name="T3" fmla="*/ 0 h 384"/>
                <a:gd name="T4" fmla="*/ 0 w 367"/>
                <a:gd name="T5" fmla="*/ 987 h 384"/>
                <a:gd name="T6" fmla="*/ 336 w 367"/>
                <a:gd name="T7" fmla="*/ 987 h 384"/>
                <a:gd name="T8" fmla="*/ 134 w 367"/>
                <a:gd name="T9" fmla="*/ 473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7" h="384">
                  <a:moveTo>
                    <a:pt x="367" y="0"/>
                  </a:moveTo>
                  <a:lnTo>
                    <a:pt x="0" y="0"/>
                  </a:lnTo>
                  <a:lnTo>
                    <a:pt x="0" y="384"/>
                  </a:lnTo>
                  <a:lnTo>
                    <a:pt x="336" y="384"/>
                  </a:lnTo>
                  <a:lnTo>
                    <a:pt x="134" y="184"/>
                  </a:lnTo>
                </a:path>
              </a:pathLst>
            </a:custGeom>
            <a:solidFill>
              <a:schemeClr val="folHlink">
                <a:alpha val="50195"/>
              </a:schemeClr>
            </a:solidFill>
            <a:ln w="9525">
              <a:solidFill>
                <a:schemeClr val="tx1"/>
              </a:solidFill>
              <a:round/>
              <a:headEnd/>
              <a:tailEnd/>
            </a:ln>
          </p:spPr>
          <p:txBody>
            <a:bodyPr wrap="none"/>
            <a:lstStyle/>
            <a:p>
              <a:endParaRPr lang="zh-CN" altLang="en-US"/>
            </a:p>
          </p:txBody>
        </p:sp>
        <p:sp>
          <p:nvSpPr>
            <p:cNvPr id="31820" name="Line 74"/>
            <p:cNvSpPr>
              <a:spLocks noChangeShapeType="1"/>
            </p:cNvSpPr>
            <p:nvPr/>
          </p:nvSpPr>
          <p:spPr bwMode="auto">
            <a:xfrm>
              <a:off x="1104" y="3072"/>
              <a:ext cx="144"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821" name="Line 75"/>
            <p:cNvSpPr>
              <a:spLocks noChangeShapeType="1"/>
            </p:cNvSpPr>
            <p:nvPr/>
          </p:nvSpPr>
          <p:spPr bwMode="auto">
            <a:xfrm rot="2700000">
              <a:off x="1345" y="2833"/>
              <a:ext cx="0" cy="286"/>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822" name="Line 76"/>
            <p:cNvSpPr>
              <a:spLocks noChangeShapeType="1"/>
            </p:cNvSpPr>
            <p:nvPr/>
          </p:nvSpPr>
          <p:spPr bwMode="auto">
            <a:xfrm rot="8100000">
              <a:off x="1344" y="3017"/>
              <a:ext cx="0" cy="295"/>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823" name="Line 77"/>
            <p:cNvSpPr>
              <a:spLocks noChangeShapeType="1"/>
            </p:cNvSpPr>
            <p:nvPr/>
          </p:nvSpPr>
          <p:spPr bwMode="auto">
            <a:xfrm>
              <a:off x="1414" y="3264"/>
              <a:ext cx="122"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824" name="Line 78"/>
            <p:cNvSpPr>
              <a:spLocks noChangeShapeType="1"/>
            </p:cNvSpPr>
            <p:nvPr/>
          </p:nvSpPr>
          <p:spPr bwMode="auto">
            <a:xfrm>
              <a:off x="1414" y="2880"/>
              <a:ext cx="122"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85423" name="Line 79"/>
          <p:cNvSpPr>
            <a:spLocks noChangeShapeType="1"/>
          </p:cNvSpPr>
          <p:nvPr/>
        </p:nvSpPr>
        <p:spPr bwMode="auto">
          <a:xfrm>
            <a:off x="2438400" y="2819400"/>
            <a:ext cx="0" cy="3959225"/>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185424" name="Group 80"/>
          <p:cNvGrpSpPr>
            <a:grpSpLocks/>
          </p:cNvGrpSpPr>
          <p:nvPr/>
        </p:nvGrpSpPr>
        <p:grpSpPr bwMode="auto">
          <a:xfrm>
            <a:off x="2438400" y="3505200"/>
            <a:ext cx="762000" cy="2590800"/>
            <a:chOff x="1536" y="2208"/>
            <a:chExt cx="480" cy="1632"/>
          </a:xfrm>
        </p:grpSpPr>
        <p:sp>
          <p:nvSpPr>
            <p:cNvPr id="31810" name="Line 81"/>
            <p:cNvSpPr>
              <a:spLocks noChangeShapeType="1"/>
            </p:cNvSpPr>
            <p:nvPr/>
          </p:nvSpPr>
          <p:spPr bwMode="auto">
            <a:xfrm>
              <a:off x="1536" y="2208"/>
              <a:ext cx="48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811" name="Line 82"/>
            <p:cNvSpPr>
              <a:spLocks noChangeShapeType="1"/>
            </p:cNvSpPr>
            <p:nvPr/>
          </p:nvSpPr>
          <p:spPr bwMode="auto">
            <a:xfrm>
              <a:off x="1536" y="2544"/>
              <a:ext cx="48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812" name="Line 83"/>
            <p:cNvSpPr>
              <a:spLocks noChangeShapeType="1"/>
            </p:cNvSpPr>
            <p:nvPr/>
          </p:nvSpPr>
          <p:spPr bwMode="auto">
            <a:xfrm>
              <a:off x="1536" y="2880"/>
              <a:ext cx="48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813" name="Line 84"/>
            <p:cNvSpPr>
              <a:spLocks noChangeShapeType="1"/>
            </p:cNvSpPr>
            <p:nvPr/>
          </p:nvSpPr>
          <p:spPr bwMode="auto">
            <a:xfrm>
              <a:off x="1536" y="3264"/>
              <a:ext cx="48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814" name="Freeform 85"/>
            <p:cNvSpPr>
              <a:spLocks/>
            </p:cNvSpPr>
            <p:nvPr/>
          </p:nvSpPr>
          <p:spPr bwMode="auto">
            <a:xfrm>
              <a:off x="1536" y="3600"/>
              <a:ext cx="480" cy="240"/>
            </a:xfrm>
            <a:custGeom>
              <a:avLst/>
              <a:gdLst>
                <a:gd name="T0" fmla="*/ 0 w 480"/>
                <a:gd name="T1" fmla="*/ 0 h 384"/>
                <a:gd name="T2" fmla="*/ 240 w 480"/>
                <a:gd name="T3" fmla="*/ 0 h 384"/>
                <a:gd name="T4" fmla="*/ 480 w 480"/>
                <a:gd name="T5" fmla="*/ 4 h 384"/>
                <a:gd name="T6" fmla="*/ 0 w 480"/>
                <a:gd name="T7" fmla="*/ 4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384">
                  <a:moveTo>
                    <a:pt x="0" y="0"/>
                  </a:moveTo>
                  <a:lnTo>
                    <a:pt x="240" y="0"/>
                  </a:lnTo>
                  <a:lnTo>
                    <a:pt x="480" y="384"/>
                  </a:lnTo>
                  <a:lnTo>
                    <a:pt x="0" y="384"/>
                  </a:lnTo>
                </a:path>
              </a:pathLst>
            </a:custGeom>
            <a:solidFill>
              <a:schemeClr val="folHlink">
                <a:alpha val="50195"/>
              </a:schemeClr>
            </a:solidFill>
            <a:ln w="9525">
              <a:solidFill>
                <a:schemeClr val="folHlink"/>
              </a:solidFill>
              <a:round/>
              <a:headEnd/>
              <a:tailEnd/>
            </a:ln>
          </p:spPr>
          <p:txBody>
            <a:bodyPr wrap="none"/>
            <a:lstStyle/>
            <a:p>
              <a:endParaRPr lang="zh-CN" altLang="en-US"/>
            </a:p>
          </p:txBody>
        </p:sp>
        <p:sp>
          <p:nvSpPr>
            <p:cNvPr id="31815" name="Line 86"/>
            <p:cNvSpPr>
              <a:spLocks noChangeShapeType="1"/>
            </p:cNvSpPr>
            <p:nvPr/>
          </p:nvSpPr>
          <p:spPr bwMode="auto">
            <a:xfrm>
              <a:off x="1536" y="3600"/>
              <a:ext cx="263"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85431" name="Line 87"/>
          <p:cNvSpPr>
            <a:spLocks noChangeShapeType="1"/>
          </p:cNvSpPr>
          <p:nvPr/>
        </p:nvSpPr>
        <p:spPr bwMode="auto">
          <a:xfrm>
            <a:off x="2819400" y="5715000"/>
            <a:ext cx="381000" cy="38100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5432" name="Line 88"/>
          <p:cNvSpPr>
            <a:spLocks noChangeShapeType="1"/>
          </p:cNvSpPr>
          <p:nvPr/>
        </p:nvSpPr>
        <p:spPr bwMode="auto">
          <a:xfrm>
            <a:off x="3200400" y="2819400"/>
            <a:ext cx="0" cy="3959225"/>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185433" name="Group 89"/>
          <p:cNvGrpSpPr>
            <a:grpSpLocks/>
          </p:cNvGrpSpPr>
          <p:nvPr/>
        </p:nvGrpSpPr>
        <p:grpSpPr bwMode="auto">
          <a:xfrm>
            <a:off x="3200400" y="3505200"/>
            <a:ext cx="1447800" cy="2590800"/>
            <a:chOff x="2016" y="2208"/>
            <a:chExt cx="912" cy="1632"/>
          </a:xfrm>
        </p:grpSpPr>
        <p:sp>
          <p:nvSpPr>
            <p:cNvPr id="31805" name="Line 90"/>
            <p:cNvSpPr>
              <a:spLocks noChangeShapeType="1"/>
            </p:cNvSpPr>
            <p:nvPr/>
          </p:nvSpPr>
          <p:spPr bwMode="auto">
            <a:xfrm>
              <a:off x="2016" y="2208"/>
              <a:ext cx="912"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806" name="Line 91"/>
            <p:cNvSpPr>
              <a:spLocks noChangeShapeType="1"/>
            </p:cNvSpPr>
            <p:nvPr/>
          </p:nvSpPr>
          <p:spPr bwMode="auto">
            <a:xfrm>
              <a:off x="2016" y="2544"/>
              <a:ext cx="912"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807" name="Line 92"/>
            <p:cNvSpPr>
              <a:spLocks noChangeShapeType="1"/>
            </p:cNvSpPr>
            <p:nvPr/>
          </p:nvSpPr>
          <p:spPr bwMode="auto">
            <a:xfrm>
              <a:off x="2016" y="2880"/>
              <a:ext cx="912"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808" name="Line 93"/>
            <p:cNvSpPr>
              <a:spLocks noChangeShapeType="1"/>
            </p:cNvSpPr>
            <p:nvPr/>
          </p:nvSpPr>
          <p:spPr bwMode="auto">
            <a:xfrm>
              <a:off x="2016" y="3264"/>
              <a:ext cx="912"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809" name="Line 94"/>
            <p:cNvSpPr>
              <a:spLocks noChangeShapeType="1"/>
            </p:cNvSpPr>
            <p:nvPr/>
          </p:nvSpPr>
          <p:spPr bwMode="auto">
            <a:xfrm>
              <a:off x="2016" y="3840"/>
              <a:ext cx="912"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85439" name="Group 95"/>
          <p:cNvGrpSpPr>
            <a:grpSpLocks/>
          </p:cNvGrpSpPr>
          <p:nvPr/>
        </p:nvGrpSpPr>
        <p:grpSpPr bwMode="auto">
          <a:xfrm>
            <a:off x="4648200" y="3505200"/>
            <a:ext cx="1143000" cy="2590800"/>
            <a:chOff x="2928" y="2208"/>
            <a:chExt cx="720" cy="1632"/>
          </a:xfrm>
        </p:grpSpPr>
        <p:sp>
          <p:nvSpPr>
            <p:cNvPr id="31800" name="Line 96"/>
            <p:cNvSpPr>
              <a:spLocks noChangeShapeType="1"/>
            </p:cNvSpPr>
            <p:nvPr/>
          </p:nvSpPr>
          <p:spPr bwMode="auto">
            <a:xfrm>
              <a:off x="2928" y="2880"/>
              <a:ext cx="72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801" name="Line 97"/>
            <p:cNvSpPr>
              <a:spLocks noChangeShapeType="1"/>
            </p:cNvSpPr>
            <p:nvPr/>
          </p:nvSpPr>
          <p:spPr bwMode="auto">
            <a:xfrm>
              <a:off x="2928" y="3264"/>
              <a:ext cx="72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802" name="Line 98"/>
            <p:cNvSpPr>
              <a:spLocks noChangeShapeType="1"/>
            </p:cNvSpPr>
            <p:nvPr/>
          </p:nvSpPr>
          <p:spPr bwMode="auto">
            <a:xfrm>
              <a:off x="2928" y="3840"/>
              <a:ext cx="72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803" name="Line 99"/>
            <p:cNvSpPr>
              <a:spLocks noChangeShapeType="1"/>
            </p:cNvSpPr>
            <p:nvPr/>
          </p:nvSpPr>
          <p:spPr bwMode="auto">
            <a:xfrm>
              <a:off x="2928" y="2208"/>
              <a:ext cx="72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804" name="Line 100"/>
            <p:cNvSpPr>
              <a:spLocks noChangeShapeType="1"/>
            </p:cNvSpPr>
            <p:nvPr/>
          </p:nvSpPr>
          <p:spPr bwMode="auto">
            <a:xfrm>
              <a:off x="2928" y="2544"/>
              <a:ext cx="72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85445" name="Group 101"/>
          <p:cNvGrpSpPr>
            <a:grpSpLocks/>
          </p:cNvGrpSpPr>
          <p:nvPr/>
        </p:nvGrpSpPr>
        <p:grpSpPr bwMode="auto">
          <a:xfrm>
            <a:off x="5638800" y="4532313"/>
            <a:ext cx="466725" cy="1595437"/>
            <a:chOff x="3552" y="2855"/>
            <a:chExt cx="294" cy="1005"/>
          </a:xfrm>
        </p:grpSpPr>
        <p:sp>
          <p:nvSpPr>
            <p:cNvPr id="31798" name="Freeform 102"/>
            <p:cNvSpPr>
              <a:spLocks/>
            </p:cNvSpPr>
            <p:nvPr/>
          </p:nvSpPr>
          <p:spPr bwMode="auto">
            <a:xfrm>
              <a:off x="3600" y="2855"/>
              <a:ext cx="245" cy="429"/>
            </a:xfrm>
            <a:custGeom>
              <a:avLst/>
              <a:gdLst>
                <a:gd name="T0" fmla="*/ 0 w 245"/>
                <a:gd name="T1" fmla="*/ 0 h 429"/>
                <a:gd name="T2" fmla="*/ 245 w 245"/>
                <a:gd name="T3" fmla="*/ 0 h 429"/>
                <a:gd name="T4" fmla="*/ 233 w 245"/>
                <a:gd name="T5" fmla="*/ 429 h 429"/>
                <a:gd name="T6" fmla="*/ 25 w 245"/>
                <a:gd name="T7" fmla="*/ 429 h 429"/>
                <a:gd name="T8" fmla="*/ 237 w 245"/>
                <a:gd name="T9" fmla="*/ 202 h 429"/>
                <a:gd name="T10" fmla="*/ 0 w 245"/>
                <a:gd name="T11" fmla="*/ 0 h 4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5" h="429">
                  <a:moveTo>
                    <a:pt x="0" y="0"/>
                  </a:moveTo>
                  <a:lnTo>
                    <a:pt x="245" y="0"/>
                  </a:lnTo>
                  <a:lnTo>
                    <a:pt x="233" y="429"/>
                  </a:lnTo>
                  <a:lnTo>
                    <a:pt x="25" y="429"/>
                  </a:lnTo>
                  <a:lnTo>
                    <a:pt x="237" y="202"/>
                  </a:lnTo>
                  <a:lnTo>
                    <a:pt x="0" y="0"/>
                  </a:lnTo>
                  <a:close/>
                </a:path>
              </a:pathLst>
            </a:custGeom>
            <a:solidFill>
              <a:schemeClr val="folHlink">
                <a:alpha val="50195"/>
              </a:schemeClr>
            </a:solidFill>
            <a:ln w="9525">
              <a:solidFill>
                <a:schemeClr val="folHlink"/>
              </a:solidFill>
              <a:round/>
              <a:headEnd/>
              <a:tailEnd/>
            </a:ln>
          </p:spPr>
          <p:txBody>
            <a:bodyPr wrap="none"/>
            <a:lstStyle/>
            <a:p>
              <a:endParaRPr lang="zh-CN" altLang="en-US"/>
            </a:p>
          </p:txBody>
        </p:sp>
        <p:sp>
          <p:nvSpPr>
            <p:cNvPr id="31799" name="Freeform 103"/>
            <p:cNvSpPr>
              <a:spLocks/>
            </p:cNvSpPr>
            <p:nvPr/>
          </p:nvSpPr>
          <p:spPr bwMode="auto">
            <a:xfrm>
              <a:off x="3552" y="3591"/>
              <a:ext cx="294" cy="269"/>
            </a:xfrm>
            <a:custGeom>
              <a:avLst/>
              <a:gdLst>
                <a:gd name="T0" fmla="*/ 282 w 294"/>
                <a:gd name="T1" fmla="*/ 0 h 269"/>
                <a:gd name="T2" fmla="*/ 0 w 294"/>
                <a:gd name="T3" fmla="*/ 269 h 269"/>
                <a:gd name="T4" fmla="*/ 294 w 294"/>
                <a:gd name="T5" fmla="*/ 269 h 269"/>
                <a:gd name="T6" fmla="*/ 0 60000 65536"/>
                <a:gd name="T7" fmla="*/ 0 60000 65536"/>
                <a:gd name="T8" fmla="*/ 0 60000 65536"/>
              </a:gdLst>
              <a:ahLst/>
              <a:cxnLst>
                <a:cxn ang="T6">
                  <a:pos x="T0" y="T1"/>
                </a:cxn>
                <a:cxn ang="T7">
                  <a:pos x="T2" y="T3"/>
                </a:cxn>
                <a:cxn ang="T8">
                  <a:pos x="T4" y="T5"/>
                </a:cxn>
              </a:cxnLst>
              <a:rect l="0" t="0" r="r" b="b"/>
              <a:pathLst>
                <a:path w="294" h="269">
                  <a:moveTo>
                    <a:pt x="282" y="0"/>
                  </a:moveTo>
                  <a:lnTo>
                    <a:pt x="0" y="269"/>
                  </a:lnTo>
                  <a:lnTo>
                    <a:pt x="294" y="269"/>
                  </a:lnTo>
                </a:path>
              </a:pathLst>
            </a:custGeom>
            <a:solidFill>
              <a:schemeClr val="folHlink">
                <a:alpha val="50195"/>
              </a:schemeClr>
            </a:solidFill>
            <a:ln w="9525">
              <a:solidFill>
                <a:schemeClr val="folHlink"/>
              </a:solidFill>
              <a:round/>
              <a:headEnd/>
              <a:tailEnd/>
            </a:ln>
          </p:spPr>
          <p:txBody>
            <a:bodyPr wrap="none"/>
            <a:lstStyle/>
            <a:p>
              <a:endParaRPr lang="zh-CN" altLang="en-US"/>
            </a:p>
          </p:txBody>
        </p:sp>
      </p:grpSp>
      <p:grpSp>
        <p:nvGrpSpPr>
          <p:cNvPr id="185448" name="Group 104"/>
          <p:cNvGrpSpPr>
            <a:grpSpLocks/>
          </p:cNvGrpSpPr>
          <p:nvPr/>
        </p:nvGrpSpPr>
        <p:grpSpPr bwMode="auto">
          <a:xfrm>
            <a:off x="5715000" y="3505200"/>
            <a:ext cx="454025" cy="2590800"/>
            <a:chOff x="3600" y="2208"/>
            <a:chExt cx="286" cy="1632"/>
          </a:xfrm>
        </p:grpSpPr>
        <p:sp>
          <p:nvSpPr>
            <p:cNvPr id="31793" name="Line 105"/>
            <p:cNvSpPr>
              <a:spLocks noChangeShapeType="1"/>
            </p:cNvSpPr>
            <p:nvPr/>
          </p:nvSpPr>
          <p:spPr bwMode="auto">
            <a:xfrm>
              <a:off x="3646" y="2208"/>
              <a:ext cx="192"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794" name="Line 106"/>
            <p:cNvSpPr>
              <a:spLocks noChangeShapeType="1"/>
            </p:cNvSpPr>
            <p:nvPr/>
          </p:nvSpPr>
          <p:spPr bwMode="auto">
            <a:xfrm>
              <a:off x="3646" y="2544"/>
              <a:ext cx="192"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795" name="Line 107"/>
            <p:cNvSpPr>
              <a:spLocks noChangeShapeType="1"/>
            </p:cNvSpPr>
            <p:nvPr/>
          </p:nvSpPr>
          <p:spPr bwMode="auto">
            <a:xfrm rot="8100000">
              <a:off x="3742" y="2832"/>
              <a:ext cx="0" cy="295"/>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796" name="Line 108"/>
            <p:cNvSpPr>
              <a:spLocks noChangeShapeType="1"/>
            </p:cNvSpPr>
            <p:nvPr/>
          </p:nvSpPr>
          <p:spPr bwMode="auto">
            <a:xfrm rot="2700000">
              <a:off x="3743" y="3025"/>
              <a:ext cx="0" cy="286"/>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797" name="Line 109"/>
            <p:cNvSpPr>
              <a:spLocks noChangeShapeType="1"/>
            </p:cNvSpPr>
            <p:nvPr/>
          </p:nvSpPr>
          <p:spPr bwMode="auto">
            <a:xfrm rot="5400000">
              <a:off x="3600" y="3600"/>
              <a:ext cx="240" cy="24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85454" name="Group 110"/>
          <p:cNvGrpSpPr>
            <a:grpSpLocks/>
          </p:cNvGrpSpPr>
          <p:nvPr/>
        </p:nvGrpSpPr>
        <p:grpSpPr bwMode="auto">
          <a:xfrm>
            <a:off x="6094413" y="3505200"/>
            <a:ext cx="1220787" cy="2630488"/>
            <a:chOff x="3840" y="2208"/>
            <a:chExt cx="769" cy="1657"/>
          </a:xfrm>
        </p:grpSpPr>
        <p:sp>
          <p:nvSpPr>
            <p:cNvPr id="31787" name="Line 111"/>
            <p:cNvSpPr>
              <a:spLocks noChangeShapeType="1"/>
            </p:cNvSpPr>
            <p:nvPr/>
          </p:nvSpPr>
          <p:spPr bwMode="auto">
            <a:xfrm>
              <a:off x="3840" y="2208"/>
              <a:ext cx="769"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788" name="Line 112"/>
            <p:cNvSpPr>
              <a:spLocks noChangeShapeType="1"/>
            </p:cNvSpPr>
            <p:nvPr/>
          </p:nvSpPr>
          <p:spPr bwMode="auto">
            <a:xfrm>
              <a:off x="3840" y="3600"/>
              <a:ext cx="769"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789" name="Rectangle 113"/>
            <p:cNvSpPr>
              <a:spLocks noChangeArrowheads="1"/>
            </p:cNvSpPr>
            <p:nvPr/>
          </p:nvSpPr>
          <p:spPr bwMode="auto">
            <a:xfrm>
              <a:off x="3840" y="2854"/>
              <a:ext cx="768" cy="428"/>
            </a:xfrm>
            <a:prstGeom prst="rect">
              <a:avLst/>
            </a:prstGeom>
            <a:solidFill>
              <a:schemeClr val="folHlink">
                <a:alpha val="50195"/>
              </a:schemeClr>
            </a:solidFill>
            <a:ln w="9525">
              <a:solidFill>
                <a:schemeClr val="folHlink"/>
              </a:solidFill>
              <a:miter lim="800000"/>
              <a:headEnd/>
              <a:tailEnd/>
            </a:ln>
          </p:spPr>
          <p:txBody>
            <a:bodyPr wrap="none" anchor="ctr"/>
            <a:lstStyle/>
            <a:p>
              <a:endParaRPr lang="zh-CN" altLang="en-US"/>
            </a:p>
          </p:txBody>
        </p:sp>
        <p:sp>
          <p:nvSpPr>
            <p:cNvPr id="31790" name="Rectangle 114"/>
            <p:cNvSpPr>
              <a:spLocks noChangeArrowheads="1"/>
            </p:cNvSpPr>
            <p:nvPr/>
          </p:nvSpPr>
          <p:spPr bwMode="auto">
            <a:xfrm>
              <a:off x="3840" y="3600"/>
              <a:ext cx="769" cy="265"/>
            </a:xfrm>
            <a:prstGeom prst="rect">
              <a:avLst/>
            </a:prstGeom>
            <a:solidFill>
              <a:schemeClr val="folHlink">
                <a:alpha val="50195"/>
              </a:schemeClr>
            </a:solidFill>
            <a:ln w="9525">
              <a:solidFill>
                <a:schemeClr val="folHlink"/>
              </a:solidFill>
              <a:miter lim="800000"/>
              <a:headEnd/>
              <a:tailEnd/>
            </a:ln>
          </p:spPr>
          <p:txBody>
            <a:bodyPr wrap="none" anchor="ctr"/>
            <a:lstStyle/>
            <a:p>
              <a:endParaRPr lang="zh-CN" altLang="en-US"/>
            </a:p>
          </p:txBody>
        </p:sp>
        <p:sp>
          <p:nvSpPr>
            <p:cNvPr id="31791" name="Line 115"/>
            <p:cNvSpPr>
              <a:spLocks noChangeShapeType="1"/>
            </p:cNvSpPr>
            <p:nvPr/>
          </p:nvSpPr>
          <p:spPr bwMode="auto">
            <a:xfrm>
              <a:off x="3840" y="2544"/>
              <a:ext cx="769"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792" name="Line 116"/>
            <p:cNvSpPr>
              <a:spLocks noChangeShapeType="1"/>
            </p:cNvSpPr>
            <p:nvPr/>
          </p:nvSpPr>
          <p:spPr bwMode="auto">
            <a:xfrm>
              <a:off x="3840" y="3072"/>
              <a:ext cx="768"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85461" name="Group 117"/>
          <p:cNvGrpSpPr>
            <a:grpSpLocks/>
          </p:cNvGrpSpPr>
          <p:nvPr/>
        </p:nvGrpSpPr>
        <p:grpSpPr bwMode="auto">
          <a:xfrm>
            <a:off x="7212013" y="3429000"/>
            <a:ext cx="407987" cy="2706688"/>
            <a:chOff x="4543" y="2160"/>
            <a:chExt cx="257" cy="1705"/>
          </a:xfrm>
        </p:grpSpPr>
        <p:sp>
          <p:nvSpPr>
            <p:cNvPr id="31778" name="Line 118"/>
            <p:cNvSpPr>
              <a:spLocks noChangeShapeType="1"/>
            </p:cNvSpPr>
            <p:nvPr/>
          </p:nvSpPr>
          <p:spPr bwMode="auto">
            <a:xfrm>
              <a:off x="4543" y="2208"/>
              <a:ext cx="209"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779" name="Freeform 119"/>
            <p:cNvSpPr>
              <a:spLocks/>
            </p:cNvSpPr>
            <p:nvPr/>
          </p:nvSpPr>
          <p:spPr bwMode="auto">
            <a:xfrm>
              <a:off x="4559" y="2197"/>
              <a:ext cx="208" cy="347"/>
            </a:xfrm>
            <a:custGeom>
              <a:avLst/>
              <a:gdLst>
                <a:gd name="T0" fmla="*/ 37 w 208"/>
                <a:gd name="T1" fmla="*/ 0 h 393"/>
                <a:gd name="T2" fmla="*/ 196 w 208"/>
                <a:gd name="T3" fmla="*/ 0 h 393"/>
                <a:gd name="T4" fmla="*/ 196 w 208"/>
                <a:gd name="T5" fmla="*/ 112 h 393"/>
                <a:gd name="T6" fmla="*/ 0 w 208"/>
                <a:gd name="T7" fmla="*/ 112 h 393"/>
                <a:gd name="T8" fmla="*/ 208 w 208"/>
                <a:gd name="T9" fmla="*/ 60 h 3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 h="393">
                  <a:moveTo>
                    <a:pt x="37" y="0"/>
                  </a:moveTo>
                  <a:lnTo>
                    <a:pt x="196" y="0"/>
                  </a:lnTo>
                  <a:lnTo>
                    <a:pt x="196" y="393"/>
                  </a:lnTo>
                  <a:lnTo>
                    <a:pt x="0" y="393"/>
                  </a:lnTo>
                  <a:lnTo>
                    <a:pt x="208" y="209"/>
                  </a:lnTo>
                </a:path>
              </a:pathLst>
            </a:custGeom>
            <a:solidFill>
              <a:schemeClr val="folHlink">
                <a:alpha val="50195"/>
              </a:schemeClr>
            </a:solidFill>
            <a:ln w="9525">
              <a:solidFill>
                <a:schemeClr val="folHlink"/>
              </a:solidFill>
              <a:round/>
              <a:headEnd/>
              <a:tailEnd/>
            </a:ln>
          </p:spPr>
          <p:txBody>
            <a:bodyPr wrap="none"/>
            <a:lstStyle/>
            <a:p>
              <a:endParaRPr lang="zh-CN" altLang="en-US"/>
            </a:p>
          </p:txBody>
        </p:sp>
        <p:sp>
          <p:nvSpPr>
            <p:cNvPr id="31780" name="Rectangle 120"/>
            <p:cNvSpPr>
              <a:spLocks noChangeArrowheads="1"/>
            </p:cNvSpPr>
            <p:nvPr/>
          </p:nvSpPr>
          <p:spPr bwMode="auto">
            <a:xfrm>
              <a:off x="4608" y="2854"/>
              <a:ext cx="144" cy="428"/>
            </a:xfrm>
            <a:prstGeom prst="rect">
              <a:avLst/>
            </a:prstGeom>
            <a:solidFill>
              <a:schemeClr val="folHlink">
                <a:alpha val="50195"/>
              </a:schemeClr>
            </a:solidFill>
            <a:ln w="9525">
              <a:solidFill>
                <a:schemeClr val="folHlink"/>
              </a:solidFill>
              <a:miter lim="800000"/>
              <a:headEnd/>
              <a:tailEnd/>
            </a:ln>
          </p:spPr>
          <p:txBody>
            <a:bodyPr wrap="none" anchor="ctr"/>
            <a:lstStyle/>
            <a:p>
              <a:endParaRPr lang="zh-CN" altLang="en-US"/>
            </a:p>
          </p:txBody>
        </p:sp>
        <p:sp>
          <p:nvSpPr>
            <p:cNvPr id="31781" name="Line 121"/>
            <p:cNvSpPr>
              <a:spLocks noChangeShapeType="1"/>
            </p:cNvSpPr>
            <p:nvPr/>
          </p:nvSpPr>
          <p:spPr bwMode="auto">
            <a:xfrm>
              <a:off x="4608" y="3072"/>
              <a:ext cx="144"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782" name="Line 122"/>
            <p:cNvSpPr>
              <a:spLocks noChangeShapeType="1"/>
            </p:cNvSpPr>
            <p:nvPr/>
          </p:nvSpPr>
          <p:spPr bwMode="auto">
            <a:xfrm>
              <a:off x="4608" y="3600"/>
              <a:ext cx="144"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783" name="Rectangle 123"/>
            <p:cNvSpPr>
              <a:spLocks noChangeArrowheads="1"/>
            </p:cNvSpPr>
            <p:nvPr/>
          </p:nvSpPr>
          <p:spPr bwMode="auto">
            <a:xfrm>
              <a:off x="4608" y="3600"/>
              <a:ext cx="144" cy="265"/>
            </a:xfrm>
            <a:prstGeom prst="rect">
              <a:avLst/>
            </a:prstGeom>
            <a:solidFill>
              <a:schemeClr val="folHlink">
                <a:alpha val="50195"/>
              </a:schemeClr>
            </a:solidFill>
            <a:ln w="9525">
              <a:solidFill>
                <a:schemeClr val="folHlink"/>
              </a:solidFill>
              <a:miter lim="800000"/>
              <a:headEnd/>
              <a:tailEnd/>
            </a:ln>
          </p:spPr>
          <p:txBody>
            <a:bodyPr wrap="none" anchor="ctr"/>
            <a:lstStyle/>
            <a:p>
              <a:endParaRPr lang="zh-CN" altLang="en-US"/>
            </a:p>
          </p:txBody>
        </p:sp>
        <p:sp>
          <p:nvSpPr>
            <p:cNvPr id="31784" name="Line 124"/>
            <p:cNvSpPr>
              <a:spLocks noChangeShapeType="1"/>
            </p:cNvSpPr>
            <p:nvPr/>
          </p:nvSpPr>
          <p:spPr bwMode="auto">
            <a:xfrm rot="2700000">
              <a:off x="4680" y="2328"/>
              <a:ext cx="0" cy="24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785" name="Line 125"/>
            <p:cNvSpPr>
              <a:spLocks noChangeShapeType="1"/>
            </p:cNvSpPr>
            <p:nvPr/>
          </p:nvSpPr>
          <p:spPr bwMode="auto">
            <a:xfrm rot="8100000">
              <a:off x="4656" y="2160"/>
              <a:ext cx="0" cy="263"/>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786" name="Line 126"/>
            <p:cNvSpPr>
              <a:spLocks noChangeShapeType="1"/>
            </p:cNvSpPr>
            <p:nvPr/>
          </p:nvSpPr>
          <p:spPr bwMode="auto">
            <a:xfrm>
              <a:off x="4560" y="2544"/>
              <a:ext cx="209"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85471" name="Group 127"/>
          <p:cNvGrpSpPr>
            <a:grpSpLocks/>
          </p:cNvGrpSpPr>
          <p:nvPr/>
        </p:nvGrpSpPr>
        <p:grpSpPr bwMode="auto">
          <a:xfrm>
            <a:off x="7543800" y="3505200"/>
            <a:ext cx="1447800" cy="2625725"/>
            <a:chOff x="4752" y="2208"/>
            <a:chExt cx="912" cy="1654"/>
          </a:xfrm>
        </p:grpSpPr>
        <p:sp>
          <p:nvSpPr>
            <p:cNvPr id="31768" name="Rectangle 128"/>
            <p:cNvSpPr>
              <a:spLocks noChangeArrowheads="1"/>
            </p:cNvSpPr>
            <p:nvPr/>
          </p:nvSpPr>
          <p:spPr bwMode="auto">
            <a:xfrm>
              <a:off x="4752" y="2233"/>
              <a:ext cx="909" cy="311"/>
            </a:xfrm>
            <a:prstGeom prst="rect">
              <a:avLst/>
            </a:prstGeom>
            <a:solidFill>
              <a:schemeClr val="folHlink">
                <a:alpha val="50195"/>
              </a:schemeClr>
            </a:solidFill>
            <a:ln w="9525">
              <a:solidFill>
                <a:schemeClr val="folHlink"/>
              </a:solidFill>
              <a:miter lim="800000"/>
              <a:headEnd/>
              <a:tailEnd/>
            </a:ln>
          </p:spPr>
          <p:txBody>
            <a:bodyPr wrap="none" anchor="ctr"/>
            <a:lstStyle/>
            <a:p>
              <a:endParaRPr lang="zh-CN" altLang="en-US"/>
            </a:p>
          </p:txBody>
        </p:sp>
        <p:sp>
          <p:nvSpPr>
            <p:cNvPr id="31769" name="Line 129"/>
            <p:cNvSpPr>
              <a:spLocks noChangeShapeType="1"/>
            </p:cNvSpPr>
            <p:nvPr/>
          </p:nvSpPr>
          <p:spPr bwMode="auto">
            <a:xfrm>
              <a:off x="5376" y="3600"/>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770" name="Line 130"/>
            <p:cNvSpPr>
              <a:spLocks noChangeShapeType="1"/>
            </p:cNvSpPr>
            <p:nvPr/>
          </p:nvSpPr>
          <p:spPr bwMode="auto">
            <a:xfrm>
              <a:off x="5376" y="3072"/>
              <a:ext cx="28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771" name="Line 131"/>
            <p:cNvSpPr>
              <a:spLocks noChangeShapeType="1"/>
            </p:cNvSpPr>
            <p:nvPr/>
          </p:nvSpPr>
          <p:spPr bwMode="auto">
            <a:xfrm>
              <a:off x="5424" y="2375"/>
              <a:ext cx="2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772" name="Line 132"/>
            <p:cNvSpPr>
              <a:spLocks noChangeShapeType="1"/>
            </p:cNvSpPr>
            <p:nvPr/>
          </p:nvSpPr>
          <p:spPr bwMode="auto">
            <a:xfrm>
              <a:off x="4752" y="2544"/>
              <a:ext cx="909"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773" name="Line 133"/>
            <p:cNvSpPr>
              <a:spLocks noChangeShapeType="1"/>
            </p:cNvSpPr>
            <p:nvPr/>
          </p:nvSpPr>
          <p:spPr bwMode="auto">
            <a:xfrm>
              <a:off x="4752" y="2208"/>
              <a:ext cx="909"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774" name="Line 134"/>
            <p:cNvSpPr>
              <a:spLocks noChangeShapeType="1"/>
            </p:cNvSpPr>
            <p:nvPr/>
          </p:nvSpPr>
          <p:spPr bwMode="auto">
            <a:xfrm>
              <a:off x="4752" y="3072"/>
              <a:ext cx="909"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775" name="Line 135"/>
            <p:cNvSpPr>
              <a:spLocks noChangeShapeType="1"/>
            </p:cNvSpPr>
            <p:nvPr/>
          </p:nvSpPr>
          <p:spPr bwMode="auto">
            <a:xfrm>
              <a:off x="4752" y="3600"/>
              <a:ext cx="909"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776" name="Rectangle 136"/>
            <p:cNvSpPr>
              <a:spLocks noChangeArrowheads="1"/>
            </p:cNvSpPr>
            <p:nvPr/>
          </p:nvSpPr>
          <p:spPr bwMode="auto">
            <a:xfrm>
              <a:off x="4752" y="2854"/>
              <a:ext cx="909" cy="428"/>
            </a:xfrm>
            <a:prstGeom prst="rect">
              <a:avLst/>
            </a:prstGeom>
            <a:solidFill>
              <a:schemeClr val="folHlink">
                <a:alpha val="50195"/>
              </a:schemeClr>
            </a:solidFill>
            <a:ln w="9525">
              <a:solidFill>
                <a:schemeClr val="folHlink"/>
              </a:solidFill>
              <a:miter lim="800000"/>
              <a:headEnd/>
              <a:tailEnd/>
            </a:ln>
          </p:spPr>
          <p:txBody>
            <a:bodyPr wrap="none" anchor="ctr"/>
            <a:lstStyle/>
            <a:p>
              <a:endParaRPr lang="zh-CN" altLang="en-US"/>
            </a:p>
          </p:txBody>
        </p:sp>
        <p:sp>
          <p:nvSpPr>
            <p:cNvPr id="31777" name="Rectangle 137"/>
            <p:cNvSpPr>
              <a:spLocks noChangeArrowheads="1"/>
            </p:cNvSpPr>
            <p:nvPr/>
          </p:nvSpPr>
          <p:spPr bwMode="auto">
            <a:xfrm>
              <a:off x="4752" y="3622"/>
              <a:ext cx="909" cy="240"/>
            </a:xfrm>
            <a:prstGeom prst="rect">
              <a:avLst/>
            </a:prstGeom>
            <a:solidFill>
              <a:schemeClr val="folHlink">
                <a:alpha val="50195"/>
              </a:schemeClr>
            </a:solidFill>
            <a:ln w="9525">
              <a:solidFill>
                <a:schemeClr val="folHlink"/>
              </a:solidFill>
              <a:miter lim="800000"/>
              <a:headEnd/>
              <a:tailEnd/>
            </a:ln>
          </p:spPr>
          <p:txBody>
            <a:bodyPr wrap="none" anchor="ctr"/>
            <a:lstStyle/>
            <a:p>
              <a:endParaRPr lang="zh-CN" altLang="en-US"/>
            </a:p>
          </p:txBody>
        </p:sp>
      </p:grpSp>
      <p:sp>
        <p:nvSpPr>
          <p:cNvPr id="185482" name="Line 138"/>
          <p:cNvSpPr>
            <a:spLocks noChangeShapeType="1"/>
          </p:cNvSpPr>
          <p:nvPr/>
        </p:nvSpPr>
        <p:spPr bwMode="auto">
          <a:xfrm>
            <a:off x="1752600" y="2819400"/>
            <a:ext cx="0" cy="3959225"/>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5483" name="Line 139"/>
          <p:cNvSpPr>
            <a:spLocks noChangeShapeType="1"/>
          </p:cNvSpPr>
          <p:nvPr/>
        </p:nvSpPr>
        <p:spPr bwMode="auto">
          <a:xfrm>
            <a:off x="6096000" y="2819400"/>
            <a:ext cx="0" cy="3959225"/>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5484" name="Rectangle 140"/>
          <p:cNvSpPr>
            <a:spLocks noChangeArrowheads="1"/>
          </p:cNvSpPr>
          <p:nvPr/>
        </p:nvSpPr>
        <p:spPr bwMode="auto">
          <a:xfrm>
            <a:off x="7696200" y="152400"/>
            <a:ext cx="1143000" cy="838200"/>
          </a:xfrm>
          <a:prstGeom prst="rect">
            <a:avLst/>
          </a:prstGeom>
          <a:noFill/>
          <a:ln w="9525">
            <a:noFill/>
            <a:miter lim="800000"/>
            <a:headEnd/>
            <a:tailEnd/>
          </a:ln>
          <a:effectLst/>
        </p:spPr>
        <p:txBody>
          <a:bodyPr lIns="92075" tIns="46038" rIns="92075" bIns="46038" anchor="ctr"/>
          <a:lstStyle/>
          <a:p>
            <a:pPr algn="ctr">
              <a:defRPr/>
            </a:pPr>
            <a:r>
              <a:rPr lang="zh-CN" altLang="en-US" sz="4400">
                <a:solidFill>
                  <a:schemeClr val="tx2"/>
                </a:solidFill>
                <a:effectLst>
                  <a:outerShdw blurRad="38100" dist="38100" dir="2700000" algn="tl">
                    <a:srgbClr val="000000"/>
                  </a:outerShdw>
                </a:effectLst>
                <a:latin typeface="Arial" charset="0"/>
              </a:rPr>
              <a:t>3.5</a:t>
            </a:r>
          </a:p>
        </p:txBody>
      </p:sp>
      <p:sp>
        <p:nvSpPr>
          <p:cNvPr id="31767" name="AutoShape 142">
            <a:hlinkClick r:id="rId2" action="ppaction://hlinksldjump"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574963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85359"/>
                                        </p:tgtEl>
                                        <p:attrNameLst>
                                          <p:attrName>style.visibility</p:attrName>
                                        </p:attrNameLst>
                                      </p:cBhvr>
                                      <p:to>
                                        <p:strVal val="visible"/>
                                      </p:to>
                                    </p:set>
                                    <p:animEffect transition="in" filter="strips(downRight)">
                                      <p:cBhvr>
                                        <p:cTn id="7" dur="500"/>
                                        <p:tgtEl>
                                          <p:spTgt spid="1853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85390"/>
                                        </p:tgtEl>
                                        <p:attrNameLst>
                                          <p:attrName>style.visibility</p:attrName>
                                        </p:attrNameLst>
                                      </p:cBhvr>
                                      <p:to>
                                        <p:strVal val="visible"/>
                                      </p:to>
                                    </p:set>
                                    <p:animEffect transition="in" filter="strips(downRight)">
                                      <p:cBhvr>
                                        <p:cTn id="12" dur="500"/>
                                        <p:tgtEl>
                                          <p:spTgt spid="1853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185346"/>
                                        </p:tgtEl>
                                        <p:attrNameLst>
                                          <p:attrName>style.visibility</p:attrName>
                                        </p:attrNameLst>
                                      </p:cBhvr>
                                      <p:to>
                                        <p:strVal val="visible"/>
                                      </p:to>
                                    </p:set>
                                    <p:animEffect transition="in" filter="strips(upRight)">
                                      <p:cBhvr>
                                        <p:cTn id="17" dur="500"/>
                                        <p:tgtEl>
                                          <p:spTgt spid="1853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185396"/>
                                        </p:tgtEl>
                                        <p:attrNameLst>
                                          <p:attrName>style.visibility</p:attrName>
                                        </p:attrNameLst>
                                      </p:cBhvr>
                                      <p:to>
                                        <p:strVal val="visible"/>
                                      </p:to>
                                    </p:set>
                                    <p:animEffect transition="in" filter="strips(downRight)">
                                      <p:cBhvr>
                                        <p:cTn id="22" dur="500"/>
                                        <p:tgtEl>
                                          <p:spTgt spid="1853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nodeType="clickEffect">
                                  <p:stCondLst>
                                    <p:cond delay="0"/>
                                  </p:stCondLst>
                                  <p:childTnLst>
                                    <p:set>
                                      <p:cBhvr>
                                        <p:cTn id="26" dur="1" fill="hold">
                                          <p:stCondLst>
                                            <p:cond delay="0"/>
                                          </p:stCondLst>
                                        </p:cTn>
                                        <p:tgtEl>
                                          <p:spTgt spid="185399"/>
                                        </p:tgtEl>
                                        <p:attrNameLst>
                                          <p:attrName>style.visibility</p:attrName>
                                        </p:attrNameLst>
                                      </p:cBhvr>
                                      <p:to>
                                        <p:strVal val="visible"/>
                                      </p:to>
                                    </p:set>
                                    <p:animEffect transition="in" filter="slide(fromLeft)">
                                      <p:cBhvr>
                                        <p:cTn id="27" dur="500"/>
                                        <p:tgtEl>
                                          <p:spTgt spid="1853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12" fill="hold" grpId="0" nodeType="clickEffect">
                                  <p:stCondLst>
                                    <p:cond delay="0"/>
                                  </p:stCondLst>
                                  <p:childTnLst>
                                    <p:set>
                                      <p:cBhvr>
                                        <p:cTn id="31" dur="1" fill="hold">
                                          <p:stCondLst>
                                            <p:cond delay="0"/>
                                          </p:stCondLst>
                                        </p:cTn>
                                        <p:tgtEl>
                                          <p:spTgt spid="185482"/>
                                        </p:tgtEl>
                                        <p:attrNameLst>
                                          <p:attrName>style.visibility</p:attrName>
                                        </p:attrNameLst>
                                      </p:cBhvr>
                                      <p:to>
                                        <p:strVal val="visible"/>
                                      </p:to>
                                    </p:set>
                                    <p:animEffect transition="in" filter="strips(downLeft)">
                                      <p:cBhvr>
                                        <p:cTn id="32" dur="500"/>
                                        <p:tgtEl>
                                          <p:spTgt spid="18548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nodeType="clickEffect">
                                  <p:stCondLst>
                                    <p:cond delay="0"/>
                                  </p:stCondLst>
                                  <p:childTnLst>
                                    <p:set>
                                      <p:cBhvr>
                                        <p:cTn id="36" dur="1" fill="hold">
                                          <p:stCondLst>
                                            <p:cond delay="0"/>
                                          </p:stCondLst>
                                        </p:cTn>
                                        <p:tgtEl>
                                          <p:spTgt spid="185411"/>
                                        </p:tgtEl>
                                        <p:attrNameLst>
                                          <p:attrName>style.visibility</p:attrName>
                                        </p:attrNameLst>
                                      </p:cBhvr>
                                      <p:to>
                                        <p:strVal val="visible"/>
                                      </p:to>
                                    </p:set>
                                    <p:animEffect transition="in" filter="slide(fromLeft)">
                                      <p:cBhvr>
                                        <p:cTn id="37" dur="500"/>
                                        <p:tgtEl>
                                          <p:spTgt spid="18541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12" fill="hold" grpId="0" nodeType="clickEffect">
                                  <p:stCondLst>
                                    <p:cond delay="0"/>
                                  </p:stCondLst>
                                  <p:childTnLst>
                                    <p:set>
                                      <p:cBhvr>
                                        <p:cTn id="41" dur="1" fill="hold">
                                          <p:stCondLst>
                                            <p:cond delay="0"/>
                                          </p:stCondLst>
                                        </p:cTn>
                                        <p:tgtEl>
                                          <p:spTgt spid="185423"/>
                                        </p:tgtEl>
                                        <p:attrNameLst>
                                          <p:attrName>style.visibility</p:attrName>
                                        </p:attrNameLst>
                                      </p:cBhvr>
                                      <p:to>
                                        <p:strVal val="visible"/>
                                      </p:to>
                                    </p:set>
                                    <p:animEffect transition="in" filter="strips(downLeft)">
                                      <p:cBhvr>
                                        <p:cTn id="42" dur="500"/>
                                        <p:tgtEl>
                                          <p:spTgt spid="18542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8" fill="hold" nodeType="clickEffect">
                                  <p:stCondLst>
                                    <p:cond delay="0"/>
                                  </p:stCondLst>
                                  <p:childTnLst>
                                    <p:set>
                                      <p:cBhvr>
                                        <p:cTn id="46" dur="1" fill="hold">
                                          <p:stCondLst>
                                            <p:cond delay="0"/>
                                          </p:stCondLst>
                                        </p:cTn>
                                        <p:tgtEl>
                                          <p:spTgt spid="185424"/>
                                        </p:tgtEl>
                                        <p:attrNameLst>
                                          <p:attrName>style.visibility</p:attrName>
                                        </p:attrNameLst>
                                      </p:cBhvr>
                                      <p:to>
                                        <p:strVal val="visible"/>
                                      </p:to>
                                    </p:set>
                                    <p:animEffect transition="in" filter="slide(fromLeft)">
                                      <p:cBhvr>
                                        <p:cTn id="47" dur="500"/>
                                        <p:tgtEl>
                                          <p:spTgt spid="185424"/>
                                        </p:tgtEl>
                                      </p:cBhvr>
                                    </p:animEffect>
                                  </p:childTnLst>
                                </p:cTn>
                              </p:par>
                            </p:childTnLst>
                          </p:cTn>
                        </p:par>
                        <p:par>
                          <p:cTn id="48" fill="hold" nodeType="afterGroup">
                            <p:stCondLst>
                              <p:cond delay="500"/>
                            </p:stCondLst>
                            <p:childTnLst>
                              <p:par>
                                <p:cTn id="49" presetID="18" presetClass="entr" presetSubtype="6" fill="hold" grpId="0" nodeType="afterEffect">
                                  <p:stCondLst>
                                    <p:cond delay="0"/>
                                  </p:stCondLst>
                                  <p:childTnLst>
                                    <p:set>
                                      <p:cBhvr>
                                        <p:cTn id="50" dur="1" fill="hold">
                                          <p:stCondLst>
                                            <p:cond delay="0"/>
                                          </p:stCondLst>
                                        </p:cTn>
                                        <p:tgtEl>
                                          <p:spTgt spid="185431"/>
                                        </p:tgtEl>
                                        <p:attrNameLst>
                                          <p:attrName>style.visibility</p:attrName>
                                        </p:attrNameLst>
                                      </p:cBhvr>
                                      <p:to>
                                        <p:strVal val="visible"/>
                                      </p:to>
                                    </p:set>
                                    <p:animEffect transition="in" filter="strips(downRight)">
                                      <p:cBhvr>
                                        <p:cTn id="51" dur="500"/>
                                        <p:tgtEl>
                                          <p:spTgt spid="18543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8" presetClass="entr" presetSubtype="12" fill="hold" grpId="0" nodeType="clickEffect">
                                  <p:stCondLst>
                                    <p:cond delay="0"/>
                                  </p:stCondLst>
                                  <p:childTnLst>
                                    <p:set>
                                      <p:cBhvr>
                                        <p:cTn id="55" dur="1" fill="hold">
                                          <p:stCondLst>
                                            <p:cond delay="0"/>
                                          </p:stCondLst>
                                        </p:cTn>
                                        <p:tgtEl>
                                          <p:spTgt spid="185432"/>
                                        </p:tgtEl>
                                        <p:attrNameLst>
                                          <p:attrName>style.visibility</p:attrName>
                                        </p:attrNameLst>
                                      </p:cBhvr>
                                      <p:to>
                                        <p:strVal val="visible"/>
                                      </p:to>
                                    </p:set>
                                    <p:animEffect transition="in" filter="strips(downLeft)">
                                      <p:cBhvr>
                                        <p:cTn id="56" dur="500"/>
                                        <p:tgtEl>
                                          <p:spTgt spid="18543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2" presetClass="entr" presetSubtype="8" fill="hold" nodeType="clickEffect">
                                  <p:stCondLst>
                                    <p:cond delay="0"/>
                                  </p:stCondLst>
                                  <p:childTnLst>
                                    <p:set>
                                      <p:cBhvr>
                                        <p:cTn id="60" dur="1" fill="hold">
                                          <p:stCondLst>
                                            <p:cond delay="0"/>
                                          </p:stCondLst>
                                        </p:cTn>
                                        <p:tgtEl>
                                          <p:spTgt spid="185433"/>
                                        </p:tgtEl>
                                        <p:attrNameLst>
                                          <p:attrName>style.visibility</p:attrName>
                                        </p:attrNameLst>
                                      </p:cBhvr>
                                      <p:to>
                                        <p:strVal val="visible"/>
                                      </p:to>
                                    </p:set>
                                    <p:animEffect transition="in" filter="slide(fromLeft)">
                                      <p:cBhvr>
                                        <p:cTn id="61" dur="500"/>
                                        <p:tgtEl>
                                          <p:spTgt spid="18543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2" presetClass="entr" presetSubtype="8" fill="hold" nodeType="clickEffect">
                                  <p:stCondLst>
                                    <p:cond delay="0"/>
                                  </p:stCondLst>
                                  <p:childTnLst>
                                    <p:set>
                                      <p:cBhvr>
                                        <p:cTn id="65" dur="1" fill="hold">
                                          <p:stCondLst>
                                            <p:cond delay="0"/>
                                          </p:stCondLst>
                                        </p:cTn>
                                        <p:tgtEl>
                                          <p:spTgt spid="185439"/>
                                        </p:tgtEl>
                                        <p:attrNameLst>
                                          <p:attrName>style.visibility</p:attrName>
                                        </p:attrNameLst>
                                      </p:cBhvr>
                                      <p:to>
                                        <p:strVal val="visible"/>
                                      </p:to>
                                    </p:set>
                                    <p:animEffect transition="in" filter="slide(fromLeft)">
                                      <p:cBhvr>
                                        <p:cTn id="66" dur="500"/>
                                        <p:tgtEl>
                                          <p:spTgt spid="185439"/>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8" presetClass="entr" presetSubtype="3" fill="hold" nodeType="clickEffect">
                                  <p:stCondLst>
                                    <p:cond delay="0"/>
                                  </p:stCondLst>
                                  <p:childTnLst>
                                    <p:set>
                                      <p:cBhvr>
                                        <p:cTn id="70" dur="1" fill="hold">
                                          <p:stCondLst>
                                            <p:cond delay="0"/>
                                          </p:stCondLst>
                                        </p:cTn>
                                        <p:tgtEl>
                                          <p:spTgt spid="185448"/>
                                        </p:tgtEl>
                                        <p:attrNameLst>
                                          <p:attrName>style.visibility</p:attrName>
                                        </p:attrNameLst>
                                      </p:cBhvr>
                                      <p:to>
                                        <p:strVal val="visible"/>
                                      </p:to>
                                    </p:set>
                                    <p:animEffect transition="in" filter="strips(upRight)">
                                      <p:cBhvr>
                                        <p:cTn id="71" dur="500"/>
                                        <p:tgtEl>
                                          <p:spTgt spid="185448"/>
                                        </p:tgtEl>
                                      </p:cBhvr>
                                    </p:animEffect>
                                  </p:childTnLst>
                                </p:cTn>
                              </p:par>
                            </p:childTnLst>
                          </p:cTn>
                        </p:par>
                        <p:par>
                          <p:cTn id="72" fill="hold" nodeType="afterGroup">
                            <p:stCondLst>
                              <p:cond delay="500"/>
                            </p:stCondLst>
                            <p:childTnLst>
                              <p:par>
                                <p:cTn id="73" presetID="18" presetClass="entr" presetSubtype="6" fill="hold" nodeType="afterEffect">
                                  <p:stCondLst>
                                    <p:cond delay="0"/>
                                  </p:stCondLst>
                                  <p:childTnLst>
                                    <p:set>
                                      <p:cBhvr>
                                        <p:cTn id="74" dur="1" fill="hold">
                                          <p:stCondLst>
                                            <p:cond delay="0"/>
                                          </p:stCondLst>
                                        </p:cTn>
                                        <p:tgtEl>
                                          <p:spTgt spid="185445"/>
                                        </p:tgtEl>
                                        <p:attrNameLst>
                                          <p:attrName>style.visibility</p:attrName>
                                        </p:attrNameLst>
                                      </p:cBhvr>
                                      <p:to>
                                        <p:strVal val="visible"/>
                                      </p:to>
                                    </p:set>
                                    <p:animEffect transition="in" filter="strips(downRight)">
                                      <p:cBhvr>
                                        <p:cTn id="75" dur="500"/>
                                        <p:tgtEl>
                                          <p:spTgt spid="185445"/>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8" presetClass="entr" presetSubtype="12" fill="hold" grpId="0" nodeType="clickEffect">
                                  <p:stCondLst>
                                    <p:cond delay="0"/>
                                  </p:stCondLst>
                                  <p:childTnLst>
                                    <p:set>
                                      <p:cBhvr>
                                        <p:cTn id="79" dur="1" fill="hold">
                                          <p:stCondLst>
                                            <p:cond delay="0"/>
                                          </p:stCondLst>
                                        </p:cTn>
                                        <p:tgtEl>
                                          <p:spTgt spid="185483"/>
                                        </p:tgtEl>
                                        <p:attrNameLst>
                                          <p:attrName>style.visibility</p:attrName>
                                        </p:attrNameLst>
                                      </p:cBhvr>
                                      <p:to>
                                        <p:strVal val="visible"/>
                                      </p:to>
                                    </p:set>
                                    <p:animEffect transition="in" filter="strips(downLeft)">
                                      <p:cBhvr>
                                        <p:cTn id="80" dur="500"/>
                                        <p:tgtEl>
                                          <p:spTgt spid="185483"/>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2" presetClass="entr" presetSubtype="8" fill="hold" nodeType="clickEffect">
                                  <p:stCondLst>
                                    <p:cond delay="0"/>
                                  </p:stCondLst>
                                  <p:childTnLst>
                                    <p:set>
                                      <p:cBhvr>
                                        <p:cTn id="84" dur="1" fill="hold">
                                          <p:stCondLst>
                                            <p:cond delay="0"/>
                                          </p:stCondLst>
                                        </p:cTn>
                                        <p:tgtEl>
                                          <p:spTgt spid="185454"/>
                                        </p:tgtEl>
                                        <p:attrNameLst>
                                          <p:attrName>style.visibility</p:attrName>
                                        </p:attrNameLst>
                                      </p:cBhvr>
                                      <p:to>
                                        <p:strVal val="visible"/>
                                      </p:to>
                                    </p:set>
                                    <p:animEffect transition="in" filter="slide(fromLeft)">
                                      <p:cBhvr>
                                        <p:cTn id="85" dur="500"/>
                                        <p:tgtEl>
                                          <p:spTgt spid="185454"/>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12" presetClass="entr" presetSubtype="8" fill="hold" nodeType="clickEffect">
                                  <p:stCondLst>
                                    <p:cond delay="0"/>
                                  </p:stCondLst>
                                  <p:childTnLst>
                                    <p:set>
                                      <p:cBhvr>
                                        <p:cTn id="89" dur="1" fill="hold">
                                          <p:stCondLst>
                                            <p:cond delay="0"/>
                                          </p:stCondLst>
                                        </p:cTn>
                                        <p:tgtEl>
                                          <p:spTgt spid="185461"/>
                                        </p:tgtEl>
                                        <p:attrNameLst>
                                          <p:attrName>style.visibility</p:attrName>
                                        </p:attrNameLst>
                                      </p:cBhvr>
                                      <p:to>
                                        <p:strVal val="visible"/>
                                      </p:to>
                                    </p:set>
                                    <p:animEffect transition="in" filter="slide(fromLeft)">
                                      <p:cBhvr>
                                        <p:cTn id="90" dur="500"/>
                                        <p:tgtEl>
                                          <p:spTgt spid="185461"/>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12" presetClass="entr" presetSubtype="8" fill="hold" nodeType="clickEffect">
                                  <p:stCondLst>
                                    <p:cond delay="0"/>
                                  </p:stCondLst>
                                  <p:childTnLst>
                                    <p:set>
                                      <p:cBhvr>
                                        <p:cTn id="94" dur="1" fill="hold">
                                          <p:stCondLst>
                                            <p:cond delay="0"/>
                                          </p:stCondLst>
                                        </p:cTn>
                                        <p:tgtEl>
                                          <p:spTgt spid="185471"/>
                                        </p:tgtEl>
                                        <p:attrNameLst>
                                          <p:attrName>style.visibility</p:attrName>
                                        </p:attrNameLst>
                                      </p:cBhvr>
                                      <p:to>
                                        <p:strVal val="visible"/>
                                      </p:to>
                                    </p:set>
                                    <p:animEffect transition="in" filter="slide(fromLeft)">
                                      <p:cBhvr>
                                        <p:cTn id="95" dur="500"/>
                                        <p:tgtEl>
                                          <p:spTgt spid="185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423" grpId="0" animBg="1"/>
      <p:bldP spid="185431" grpId="0" animBg="1"/>
      <p:bldP spid="185432" grpId="0" animBg="1"/>
      <p:bldP spid="185482" grpId="0" animBg="1"/>
      <p:bldP spid="185483"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274" name="Text Box 2"/>
          <p:cNvSpPr txBox="1">
            <a:spLocks noChangeArrowheads="1"/>
          </p:cNvSpPr>
          <p:nvPr/>
        </p:nvSpPr>
        <p:spPr bwMode="auto">
          <a:xfrm>
            <a:off x="1219200" y="5576888"/>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spcBef>
                <a:spcPct val="50000"/>
              </a:spcBef>
            </a:pPr>
            <a:r>
              <a:rPr lang="zh-CN" altLang="en-US" sz="2400">
                <a:latin typeface="Times New Roman" pitchFamily="18" charset="0"/>
              </a:rPr>
              <a:t>不互锁</a:t>
            </a:r>
          </a:p>
        </p:txBody>
      </p:sp>
      <p:sp>
        <p:nvSpPr>
          <p:cNvPr id="822275" name="Text Box 3"/>
          <p:cNvSpPr txBox="1">
            <a:spLocks noChangeArrowheads="1"/>
          </p:cNvSpPr>
          <p:nvPr/>
        </p:nvSpPr>
        <p:spPr bwMode="auto">
          <a:xfrm>
            <a:off x="4006850" y="5576888"/>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spcBef>
                <a:spcPct val="50000"/>
              </a:spcBef>
            </a:pPr>
            <a:r>
              <a:rPr lang="zh-CN" altLang="en-US" sz="2400">
                <a:latin typeface="Times New Roman" pitchFamily="18" charset="0"/>
              </a:rPr>
              <a:t>半互锁</a:t>
            </a:r>
          </a:p>
        </p:txBody>
      </p:sp>
      <p:sp>
        <p:nvSpPr>
          <p:cNvPr id="822276" name="Text Box 4"/>
          <p:cNvSpPr txBox="1">
            <a:spLocks noChangeArrowheads="1"/>
          </p:cNvSpPr>
          <p:nvPr/>
        </p:nvSpPr>
        <p:spPr bwMode="auto">
          <a:xfrm>
            <a:off x="6858000" y="5576888"/>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spcBef>
                <a:spcPct val="50000"/>
              </a:spcBef>
            </a:pPr>
            <a:r>
              <a:rPr lang="zh-CN" altLang="en-US" sz="2400">
                <a:latin typeface="Times New Roman" pitchFamily="18" charset="0"/>
              </a:rPr>
              <a:t>全互锁</a:t>
            </a:r>
          </a:p>
        </p:txBody>
      </p:sp>
      <p:sp>
        <p:nvSpPr>
          <p:cNvPr id="32773" name="Text Box 5"/>
          <p:cNvSpPr txBox="1">
            <a:spLocks noChangeArrowheads="1"/>
          </p:cNvSpPr>
          <p:nvPr/>
        </p:nvSpPr>
        <p:spPr bwMode="auto">
          <a:xfrm>
            <a:off x="685800" y="395288"/>
            <a:ext cx="2806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600">
                <a:latin typeface="Times New Roman" pitchFamily="18" charset="0"/>
              </a:rPr>
              <a:t>异步通信</a:t>
            </a:r>
            <a:endParaRPr lang="en-US" altLang="zh-CN" sz="3600">
              <a:latin typeface="Times New Roman" pitchFamily="18" charset="0"/>
            </a:endParaRPr>
          </a:p>
        </p:txBody>
      </p:sp>
      <p:grpSp>
        <p:nvGrpSpPr>
          <p:cNvPr id="822278" name="Group 6"/>
          <p:cNvGrpSpPr>
            <a:grpSpLocks/>
          </p:cNvGrpSpPr>
          <p:nvPr/>
        </p:nvGrpSpPr>
        <p:grpSpPr bwMode="auto">
          <a:xfrm>
            <a:off x="4006850" y="1752600"/>
            <a:ext cx="2698750" cy="3595688"/>
            <a:chOff x="2524" y="1104"/>
            <a:chExt cx="1700" cy="2265"/>
          </a:xfrm>
        </p:grpSpPr>
        <p:sp>
          <p:nvSpPr>
            <p:cNvPr id="32825" name="Text Box 7"/>
            <p:cNvSpPr txBox="1">
              <a:spLocks noChangeArrowheads="1"/>
            </p:cNvSpPr>
            <p:nvPr/>
          </p:nvSpPr>
          <p:spPr bwMode="auto">
            <a:xfrm>
              <a:off x="2524" y="1104"/>
              <a:ext cx="14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400">
                  <a:latin typeface="Times New Roman" pitchFamily="18" charset="0"/>
                </a:rPr>
                <a:t>主设备</a:t>
              </a:r>
            </a:p>
          </p:txBody>
        </p:sp>
        <p:sp>
          <p:nvSpPr>
            <p:cNvPr id="32826" name="Text Box 8"/>
            <p:cNvSpPr txBox="1">
              <a:spLocks noChangeArrowheads="1"/>
            </p:cNvSpPr>
            <p:nvPr/>
          </p:nvSpPr>
          <p:spPr bwMode="auto">
            <a:xfrm>
              <a:off x="2524" y="3081"/>
              <a:ext cx="17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400">
                  <a:latin typeface="Times New Roman" pitchFamily="18" charset="0"/>
                </a:rPr>
                <a:t>从设备</a:t>
              </a:r>
            </a:p>
          </p:txBody>
        </p:sp>
      </p:grpSp>
      <p:grpSp>
        <p:nvGrpSpPr>
          <p:cNvPr id="822281" name="Group 9"/>
          <p:cNvGrpSpPr>
            <a:grpSpLocks/>
          </p:cNvGrpSpPr>
          <p:nvPr/>
        </p:nvGrpSpPr>
        <p:grpSpPr bwMode="auto">
          <a:xfrm>
            <a:off x="163513" y="2924175"/>
            <a:ext cx="498475" cy="1965325"/>
            <a:chOff x="103" y="1842"/>
            <a:chExt cx="314" cy="1238"/>
          </a:xfrm>
        </p:grpSpPr>
        <p:sp>
          <p:nvSpPr>
            <p:cNvPr id="32823" name="Text Box 10"/>
            <p:cNvSpPr txBox="1">
              <a:spLocks noChangeArrowheads="1"/>
            </p:cNvSpPr>
            <p:nvPr/>
          </p:nvSpPr>
          <p:spPr bwMode="auto">
            <a:xfrm>
              <a:off x="107" y="1842"/>
              <a:ext cx="31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400">
                  <a:latin typeface="Times New Roman" pitchFamily="18" charset="0"/>
                </a:rPr>
                <a:t>请</a:t>
              </a:r>
            </a:p>
            <a:p>
              <a:pPr eaLnBrk="1" hangingPunct="1"/>
              <a:r>
                <a:rPr lang="zh-CN" altLang="en-US" sz="2400">
                  <a:latin typeface="Times New Roman" pitchFamily="18" charset="0"/>
                </a:rPr>
                <a:t>求</a:t>
              </a:r>
            </a:p>
          </p:txBody>
        </p:sp>
        <p:sp>
          <p:nvSpPr>
            <p:cNvPr id="32824" name="Text Box 11"/>
            <p:cNvSpPr txBox="1">
              <a:spLocks noChangeArrowheads="1"/>
            </p:cNvSpPr>
            <p:nvPr/>
          </p:nvSpPr>
          <p:spPr bwMode="auto">
            <a:xfrm>
              <a:off x="103" y="2562"/>
              <a:ext cx="31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400">
                  <a:latin typeface="Times New Roman" pitchFamily="18" charset="0"/>
                </a:rPr>
                <a:t>回</a:t>
              </a:r>
            </a:p>
            <a:p>
              <a:pPr eaLnBrk="1" hangingPunct="1"/>
              <a:r>
                <a:rPr lang="zh-CN" altLang="en-US" sz="2400">
                  <a:latin typeface="Times New Roman" pitchFamily="18" charset="0"/>
                </a:rPr>
                <a:t>答</a:t>
              </a:r>
            </a:p>
          </p:txBody>
        </p:sp>
      </p:grpSp>
      <p:sp>
        <p:nvSpPr>
          <p:cNvPr id="822284" name="Freeform 12"/>
          <p:cNvSpPr>
            <a:spLocks/>
          </p:cNvSpPr>
          <p:nvPr/>
        </p:nvSpPr>
        <p:spPr bwMode="auto">
          <a:xfrm>
            <a:off x="1295400" y="2643188"/>
            <a:ext cx="1588" cy="904875"/>
          </a:xfrm>
          <a:custGeom>
            <a:avLst/>
            <a:gdLst>
              <a:gd name="T0" fmla="*/ 0 w 1"/>
              <a:gd name="T1" fmla="*/ 0 h 570"/>
              <a:gd name="T2" fmla="*/ 0 w 1"/>
              <a:gd name="T3" fmla="*/ 2147483647 h 570"/>
              <a:gd name="T4" fmla="*/ 0 60000 65536"/>
              <a:gd name="T5" fmla="*/ 0 60000 65536"/>
            </a:gdLst>
            <a:ahLst/>
            <a:cxnLst>
              <a:cxn ang="T4">
                <a:pos x="T0" y="T1"/>
              </a:cxn>
              <a:cxn ang="T5">
                <a:pos x="T2" y="T3"/>
              </a:cxn>
            </a:cxnLst>
            <a:rect l="0" t="0" r="r" b="b"/>
            <a:pathLst>
              <a:path w="1" h="570">
                <a:moveTo>
                  <a:pt x="0" y="0"/>
                </a:moveTo>
                <a:lnTo>
                  <a:pt x="0" y="570"/>
                </a:lnTo>
              </a:path>
            </a:pathLst>
          </a:custGeom>
          <a:noFill/>
          <a:ln w="114300" cmpd="sng">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22285" name="Freeform 13"/>
          <p:cNvSpPr>
            <a:spLocks/>
          </p:cNvSpPr>
          <p:nvPr/>
        </p:nvSpPr>
        <p:spPr bwMode="auto">
          <a:xfrm>
            <a:off x="4176713" y="2590800"/>
            <a:ext cx="1587" cy="966788"/>
          </a:xfrm>
          <a:custGeom>
            <a:avLst/>
            <a:gdLst>
              <a:gd name="T0" fmla="*/ 0 w 1"/>
              <a:gd name="T1" fmla="*/ 0 h 609"/>
              <a:gd name="T2" fmla="*/ 2147483647 w 1"/>
              <a:gd name="T3" fmla="*/ 2147483647 h 609"/>
              <a:gd name="T4" fmla="*/ 0 60000 65536"/>
              <a:gd name="T5" fmla="*/ 0 60000 65536"/>
            </a:gdLst>
            <a:ahLst/>
            <a:cxnLst>
              <a:cxn ang="T4">
                <a:pos x="T0" y="T1"/>
              </a:cxn>
              <a:cxn ang="T5">
                <a:pos x="T2" y="T3"/>
              </a:cxn>
            </a:cxnLst>
            <a:rect l="0" t="0" r="r" b="b"/>
            <a:pathLst>
              <a:path w="1" h="609">
                <a:moveTo>
                  <a:pt x="0" y="0"/>
                </a:moveTo>
                <a:lnTo>
                  <a:pt x="1" y="609"/>
                </a:lnTo>
              </a:path>
            </a:pathLst>
          </a:custGeom>
          <a:noFill/>
          <a:ln w="1143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822286" name="Group 14"/>
          <p:cNvGrpSpPr>
            <a:grpSpLocks/>
          </p:cNvGrpSpPr>
          <p:nvPr/>
        </p:nvGrpSpPr>
        <p:grpSpPr bwMode="auto">
          <a:xfrm>
            <a:off x="4122738" y="2641600"/>
            <a:ext cx="1169987" cy="1460500"/>
            <a:chOff x="2597" y="1664"/>
            <a:chExt cx="737" cy="920"/>
          </a:xfrm>
        </p:grpSpPr>
        <p:sp>
          <p:nvSpPr>
            <p:cNvPr id="32821" name="Freeform 15"/>
            <p:cNvSpPr>
              <a:spLocks/>
            </p:cNvSpPr>
            <p:nvPr/>
          </p:nvSpPr>
          <p:spPr bwMode="auto">
            <a:xfrm>
              <a:off x="2601" y="1997"/>
              <a:ext cx="300" cy="587"/>
            </a:xfrm>
            <a:custGeom>
              <a:avLst/>
              <a:gdLst>
                <a:gd name="T0" fmla="*/ 0 w 300"/>
                <a:gd name="T1" fmla="*/ 89 h 587"/>
                <a:gd name="T2" fmla="*/ 48 w 300"/>
                <a:gd name="T3" fmla="*/ 58 h 587"/>
                <a:gd name="T4" fmla="*/ 15 w 300"/>
                <a:gd name="T5" fmla="*/ 64 h 587"/>
                <a:gd name="T6" fmla="*/ 117 w 300"/>
                <a:gd name="T7" fmla="*/ 73 h 587"/>
                <a:gd name="T8" fmla="*/ 180 w 300"/>
                <a:gd name="T9" fmla="*/ 502 h 587"/>
                <a:gd name="T10" fmla="*/ 300 w 300"/>
                <a:gd name="T11" fmla="*/ 585 h 58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587">
                  <a:moveTo>
                    <a:pt x="0" y="89"/>
                  </a:moveTo>
                  <a:cubicBezTo>
                    <a:pt x="8" y="84"/>
                    <a:pt x="45" y="62"/>
                    <a:pt x="48" y="58"/>
                  </a:cubicBezTo>
                  <a:cubicBezTo>
                    <a:pt x="51" y="54"/>
                    <a:pt x="4" y="62"/>
                    <a:pt x="15" y="64"/>
                  </a:cubicBezTo>
                  <a:cubicBezTo>
                    <a:pt x="26" y="66"/>
                    <a:pt x="90" y="0"/>
                    <a:pt x="117" y="73"/>
                  </a:cubicBezTo>
                  <a:cubicBezTo>
                    <a:pt x="144" y="146"/>
                    <a:pt x="149" y="417"/>
                    <a:pt x="180" y="502"/>
                  </a:cubicBezTo>
                  <a:cubicBezTo>
                    <a:pt x="211" y="587"/>
                    <a:pt x="280" y="571"/>
                    <a:pt x="300" y="585"/>
                  </a:cubicBezTo>
                </a:path>
              </a:pathLst>
            </a:custGeom>
            <a:noFill/>
            <a:ln w="57150" cmpd="sng">
              <a:solidFill>
                <a:schemeClr val="folHlink"/>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2822" name="Freeform 16"/>
            <p:cNvSpPr>
              <a:spLocks/>
            </p:cNvSpPr>
            <p:nvPr/>
          </p:nvSpPr>
          <p:spPr bwMode="auto">
            <a:xfrm>
              <a:off x="2597" y="1664"/>
              <a:ext cx="737" cy="1"/>
            </a:xfrm>
            <a:custGeom>
              <a:avLst/>
              <a:gdLst>
                <a:gd name="T0" fmla="*/ 0 w 737"/>
                <a:gd name="T1" fmla="*/ 1 h 1"/>
                <a:gd name="T2" fmla="*/ 737 w 737"/>
                <a:gd name="T3" fmla="*/ 0 h 1"/>
                <a:gd name="T4" fmla="*/ 0 60000 65536"/>
                <a:gd name="T5" fmla="*/ 0 60000 65536"/>
              </a:gdLst>
              <a:ahLst/>
              <a:cxnLst>
                <a:cxn ang="T4">
                  <a:pos x="T0" y="T1"/>
                </a:cxn>
                <a:cxn ang="T5">
                  <a:pos x="T2" y="T3"/>
                </a:cxn>
              </a:cxnLst>
              <a:rect l="0" t="0" r="r" b="b"/>
              <a:pathLst>
                <a:path w="737" h="1">
                  <a:moveTo>
                    <a:pt x="0" y="1"/>
                  </a:moveTo>
                  <a:lnTo>
                    <a:pt x="737" y="0"/>
                  </a:lnTo>
                </a:path>
              </a:pathLst>
            </a:custGeom>
            <a:noFill/>
            <a:ln w="1143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822289" name="Freeform 17"/>
          <p:cNvSpPr>
            <a:spLocks/>
          </p:cNvSpPr>
          <p:nvPr/>
        </p:nvSpPr>
        <p:spPr bwMode="auto">
          <a:xfrm>
            <a:off x="5241925" y="2586038"/>
            <a:ext cx="1588" cy="950912"/>
          </a:xfrm>
          <a:custGeom>
            <a:avLst/>
            <a:gdLst>
              <a:gd name="T0" fmla="*/ 0 w 1"/>
              <a:gd name="T1" fmla="*/ 0 h 599"/>
              <a:gd name="T2" fmla="*/ 0 w 1"/>
              <a:gd name="T3" fmla="*/ 2147483647 h 599"/>
              <a:gd name="T4" fmla="*/ 0 60000 65536"/>
              <a:gd name="T5" fmla="*/ 0 60000 65536"/>
            </a:gdLst>
            <a:ahLst/>
            <a:cxnLst>
              <a:cxn ang="T4">
                <a:pos x="T0" y="T1"/>
              </a:cxn>
              <a:cxn ang="T5">
                <a:pos x="T2" y="T3"/>
              </a:cxn>
            </a:cxnLst>
            <a:rect l="0" t="0" r="r" b="b"/>
            <a:pathLst>
              <a:path w="1" h="599">
                <a:moveTo>
                  <a:pt x="0" y="0"/>
                </a:moveTo>
                <a:lnTo>
                  <a:pt x="0" y="599"/>
                </a:lnTo>
              </a:path>
            </a:pathLst>
          </a:custGeom>
          <a:noFill/>
          <a:ln w="1143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22290" name="Freeform 18"/>
          <p:cNvSpPr>
            <a:spLocks/>
          </p:cNvSpPr>
          <p:nvPr/>
        </p:nvSpPr>
        <p:spPr bwMode="auto">
          <a:xfrm>
            <a:off x="5184775" y="3479800"/>
            <a:ext cx="785813" cy="1588"/>
          </a:xfrm>
          <a:custGeom>
            <a:avLst/>
            <a:gdLst>
              <a:gd name="T0" fmla="*/ 0 w 495"/>
              <a:gd name="T1" fmla="*/ 0 h 1"/>
              <a:gd name="T2" fmla="*/ 2147483647 w 495"/>
              <a:gd name="T3" fmla="*/ 2147483647 h 1"/>
              <a:gd name="T4" fmla="*/ 0 60000 65536"/>
              <a:gd name="T5" fmla="*/ 0 60000 65536"/>
            </a:gdLst>
            <a:ahLst/>
            <a:cxnLst>
              <a:cxn ang="T4">
                <a:pos x="T0" y="T1"/>
              </a:cxn>
              <a:cxn ang="T5">
                <a:pos x="T2" y="T3"/>
              </a:cxn>
            </a:cxnLst>
            <a:rect l="0" t="0" r="r" b="b"/>
            <a:pathLst>
              <a:path w="495" h="1">
                <a:moveTo>
                  <a:pt x="0" y="0"/>
                </a:moveTo>
                <a:lnTo>
                  <a:pt x="495" y="1"/>
                </a:lnTo>
              </a:path>
            </a:pathLst>
          </a:custGeom>
          <a:noFill/>
          <a:ln w="1143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822291" name="Group 19"/>
          <p:cNvGrpSpPr>
            <a:grpSpLocks/>
          </p:cNvGrpSpPr>
          <p:nvPr/>
        </p:nvGrpSpPr>
        <p:grpSpPr bwMode="auto">
          <a:xfrm>
            <a:off x="1235075" y="2660650"/>
            <a:ext cx="1162050" cy="1427163"/>
            <a:chOff x="778" y="1676"/>
            <a:chExt cx="732" cy="899"/>
          </a:xfrm>
        </p:grpSpPr>
        <p:sp>
          <p:nvSpPr>
            <p:cNvPr id="32819" name="Freeform 20"/>
            <p:cNvSpPr>
              <a:spLocks/>
            </p:cNvSpPr>
            <p:nvPr/>
          </p:nvSpPr>
          <p:spPr bwMode="auto">
            <a:xfrm>
              <a:off x="831" y="1995"/>
              <a:ext cx="299" cy="580"/>
            </a:xfrm>
            <a:custGeom>
              <a:avLst/>
              <a:gdLst>
                <a:gd name="T0" fmla="*/ 0 w 299"/>
                <a:gd name="T1" fmla="*/ 71 h 580"/>
                <a:gd name="T2" fmla="*/ 101 w 299"/>
                <a:gd name="T3" fmla="*/ 71 h 580"/>
                <a:gd name="T4" fmla="*/ 170 w 299"/>
                <a:gd name="T5" fmla="*/ 495 h 580"/>
                <a:gd name="T6" fmla="*/ 299 w 299"/>
                <a:gd name="T7" fmla="*/ 580 h 5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9" h="580">
                  <a:moveTo>
                    <a:pt x="0" y="71"/>
                  </a:moveTo>
                  <a:cubicBezTo>
                    <a:pt x="17" y="71"/>
                    <a:pt x="73" y="0"/>
                    <a:pt x="101" y="71"/>
                  </a:cubicBezTo>
                  <a:cubicBezTo>
                    <a:pt x="129" y="142"/>
                    <a:pt x="137" y="410"/>
                    <a:pt x="170" y="495"/>
                  </a:cubicBezTo>
                  <a:cubicBezTo>
                    <a:pt x="203" y="580"/>
                    <a:pt x="272" y="562"/>
                    <a:pt x="299" y="580"/>
                  </a:cubicBezTo>
                </a:path>
              </a:pathLst>
            </a:custGeom>
            <a:noFill/>
            <a:ln w="57150" cmpd="sng">
              <a:solidFill>
                <a:schemeClr val="folHlink"/>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2820" name="Freeform 21"/>
            <p:cNvSpPr>
              <a:spLocks/>
            </p:cNvSpPr>
            <p:nvPr/>
          </p:nvSpPr>
          <p:spPr bwMode="auto">
            <a:xfrm>
              <a:off x="778" y="1676"/>
              <a:ext cx="732" cy="1"/>
            </a:xfrm>
            <a:custGeom>
              <a:avLst/>
              <a:gdLst>
                <a:gd name="T0" fmla="*/ 0 w 732"/>
                <a:gd name="T1" fmla="*/ 0 h 1"/>
                <a:gd name="T2" fmla="*/ 732 w 732"/>
                <a:gd name="T3" fmla="*/ 1 h 1"/>
                <a:gd name="T4" fmla="*/ 0 60000 65536"/>
                <a:gd name="T5" fmla="*/ 0 60000 65536"/>
              </a:gdLst>
              <a:ahLst/>
              <a:cxnLst>
                <a:cxn ang="T4">
                  <a:pos x="T0" y="T1"/>
                </a:cxn>
                <a:cxn ang="T5">
                  <a:pos x="T2" y="T3"/>
                </a:cxn>
              </a:cxnLst>
              <a:rect l="0" t="0" r="r" b="b"/>
              <a:pathLst>
                <a:path w="732" h="1">
                  <a:moveTo>
                    <a:pt x="0" y="0"/>
                  </a:moveTo>
                  <a:lnTo>
                    <a:pt x="732" y="1"/>
                  </a:lnTo>
                </a:path>
              </a:pathLst>
            </a:custGeom>
            <a:noFill/>
            <a:ln w="114300" cmpd="sng">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822294" name="Freeform 22"/>
          <p:cNvSpPr>
            <a:spLocks/>
          </p:cNvSpPr>
          <p:nvPr/>
        </p:nvSpPr>
        <p:spPr bwMode="auto">
          <a:xfrm>
            <a:off x="2293938" y="3505200"/>
            <a:ext cx="830262" cy="1588"/>
          </a:xfrm>
          <a:custGeom>
            <a:avLst/>
            <a:gdLst>
              <a:gd name="T0" fmla="*/ 0 w 523"/>
              <a:gd name="T1" fmla="*/ 0 h 1"/>
              <a:gd name="T2" fmla="*/ 2147483647 w 523"/>
              <a:gd name="T3" fmla="*/ 0 h 1"/>
              <a:gd name="T4" fmla="*/ 0 60000 65536"/>
              <a:gd name="T5" fmla="*/ 0 60000 65536"/>
            </a:gdLst>
            <a:ahLst/>
            <a:cxnLst>
              <a:cxn ang="T4">
                <a:pos x="T0" y="T1"/>
              </a:cxn>
              <a:cxn ang="T5">
                <a:pos x="T2" y="T3"/>
              </a:cxn>
            </a:cxnLst>
            <a:rect l="0" t="0" r="r" b="b"/>
            <a:pathLst>
              <a:path w="523" h="1">
                <a:moveTo>
                  <a:pt x="0" y="0"/>
                </a:moveTo>
                <a:lnTo>
                  <a:pt x="523" y="0"/>
                </a:lnTo>
              </a:path>
            </a:pathLst>
          </a:custGeom>
          <a:noFill/>
          <a:ln w="114300" cmpd="sng">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22295" name="Freeform 23"/>
          <p:cNvSpPr>
            <a:spLocks/>
          </p:cNvSpPr>
          <p:nvPr/>
        </p:nvSpPr>
        <p:spPr bwMode="auto">
          <a:xfrm>
            <a:off x="2347913" y="2608263"/>
            <a:ext cx="3175" cy="925512"/>
          </a:xfrm>
          <a:custGeom>
            <a:avLst/>
            <a:gdLst>
              <a:gd name="T0" fmla="*/ 0 w 2"/>
              <a:gd name="T1" fmla="*/ 0 h 583"/>
              <a:gd name="T2" fmla="*/ 2147483647 w 2"/>
              <a:gd name="T3" fmla="*/ 2147483647 h 583"/>
              <a:gd name="T4" fmla="*/ 0 60000 65536"/>
              <a:gd name="T5" fmla="*/ 0 60000 65536"/>
            </a:gdLst>
            <a:ahLst/>
            <a:cxnLst>
              <a:cxn ang="T4">
                <a:pos x="T0" y="T1"/>
              </a:cxn>
              <a:cxn ang="T5">
                <a:pos x="T2" y="T3"/>
              </a:cxn>
            </a:cxnLst>
            <a:rect l="0" t="0" r="r" b="b"/>
            <a:pathLst>
              <a:path w="2" h="583">
                <a:moveTo>
                  <a:pt x="0" y="0"/>
                </a:moveTo>
                <a:lnTo>
                  <a:pt x="2" y="583"/>
                </a:lnTo>
              </a:path>
            </a:pathLst>
          </a:custGeom>
          <a:noFill/>
          <a:ln w="114300" cmpd="sng">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22296" name="Freeform 24"/>
          <p:cNvSpPr>
            <a:spLocks/>
          </p:cNvSpPr>
          <p:nvPr/>
        </p:nvSpPr>
        <p:spPr bwMode="auto">
          <a:xfrm>
            <a:off x="1770063" y="3775075"/>
            <a:ext cx="1162050" cy="1588"/>
          </a:xfrm>
          <a:custGeom>
            <a:avLst/>
            <a:gdLst>
              <a:gd name="T0" fmla="*/ 0 w 732"/>
              <a:gd name="T1" fmla="*/ 0 h 1"/>
              <a:gd name="T2" fmla="*/ 2147483647 w 732"/>
              <a:gd name="T3" fmla="*/ 2147483647 h 1"/>
              <a:gd name="T4" fmla="*/ 0 60000 65536"/>
              <a:gd name="T5" fmla="*/ 0 60000 65536"/>
            </a:gdLst>
            <a:ahLst/>
            <a:cxnLst>
              <a:cxn ang="T4">
                <a:pos x="T0" y="T1"/>
              </a:cxn>
              <a:cxn ang="T5">
                <a:pos x="T2" y="T3"/>
              </a:cxn>
            </a:cxnLst>
            <a:rect l="0" t="0" r="r" b="b"/>
            <a:pathLst>
              <a:path w="732" h="1">
                <a:moveTo>
                  <a:pt x="0" y="0"/>
                </a:moveTo>
                <a:lnTo>
                  <a:pt x="732" y="1"/>
                </a:lnTo>
              </a:path>
            </a:pathLst>
          </a:custGeom>
          <a:noFill/>
          <a:ln w="1143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22297" name="Freeform 25"/>
          <p:cNvSpPr>
            <a:spLocks/>
          </p:cNvSpPr>
          <p:nvPr/>
        </p:nvSpPr>
        <p:spPr bwMode="auto">
          <a:xfrm>
            <a:off x="2874963" y="3722688"/>
            <a:ext cx="3175" cy="925512"/>
          </a:xfrm>
          <a:custGeom>
            <a:avLst/>
            <a:gdLst>
              <a:gd name="T0" fmla="*/ 0 w 2"/>
              <a:gd name="T1" fmla="*/ 0 h 583"/>
              <a:gd name="T2" fmla="*/ 2147483647 w 2"/>
              <a:gd name="T3" fmla="*/ 2147483647 h 583"/>
              <a:gd name="T4" fmla="*/ 0 60000 65536"/>
              <a:gd name="T5" fmla="*/ 0 60000 65536"/>
            </a:gdLst>
            <a:ahLst/>
            <a:cxnLst>
              <a:cxn ang="T4">
                <a:pos x="T0" y="T1"/>
              </a:cxn>
              <a:cxn ang="T5">
                <a:pos x="T2" y="T3"/>
              </a:cxn>
            </a:cxnLst>
            <a:rect l="0" t="0" r="r" b="b"/>
            <a:pathLst>
              <a:path w="2" h="583">
                <a:moveTo>
                  <a:pt x="0" y="0"/>
                </a:moveTo>
                <a:lnTo>
                  <a:pt x="2" y="583"/>
                </a:lnTo>
              </a:path>
            </a:pathLst>
          </a:custGeom>
          <a:noFill/>
          <a:ln w="1143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22298" name="Freeform 26"/>
          <p:cNvSpPr>
            <a:spLocks/>
          </p:cNvSpPr>
          <p:nvPr/>
        </p:nvSpPr>
        <p:spPr bwMode="auto">
          <a:xfrm>
            <a:off x="1820863" y="3743325"/>
            <a:ext cx="1587" cy="904875"/>
          </a:xfrm>
          <a:custGeom>
            <a:avLst/>
            <a:gdLst>
              <a:gd name="T0" fmla="*/ 0 w 1"/>
              <a:gd name="T1" fmla="*/ 0 h 570"/>
              <a:gd name="T2" fmla="*/ 0 w 1"/>
              <a:gd name="T3" fmla="*/ 2147483647 h 570"/>
              <a:gd name="T4" fmla="*/ 0 60000 65536"/>
              <a:gd name="T5" fmla="*/ 0 60000 65536"/>
            </a:gdLst>
            <a:ahLst/>
            <a:cxnLst>
              <a:cxn ang="T4">
                <a:pos x="T0" y="T1"/>
              </a:cxn>
              <a:cxn ang="T5">
                <a:pos x="T2" y="T3"/>
              </a:cxn>
            </a:cxnLst>
            <a:rect l="0" t="0" r="r" b="b"/>
            <a:pathLst>
              <a:path w="1" h="570">
                <a:moveTo>
                  <a:pt x="0" y="0"/>
                </a:moveTo>
                <a:lnTo>
                  <a:pt x="0" y="570"/>
                </a:lnTo>
              </a:path>
            </a:pathLst>
          </a:custGeom>
          <a:noFill/>
          <a:ln w="1143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822299" name="Group 27"/>
          <p:cNvGrpSpPr>
            <a:grpSpLocks/>
          </p:cNvGrpSpPr>
          <p:nvPr/>
        </p:nvGrpSpPr>
        <p:grpSpPr bwMode="auto">
          <a:xfrm>
            <a:off x="857250" y="3489325"/>
            <a:ext cx="990600" cy="1108075"/>
            <a:chOff x="540" y="2198"/>
            <a:chExt cx="624" cy="698"/>
          </a:xfrm>
        </p:grpSpPr>
        <p:sp>
          <p:nvSpPr>
            <p:cNvPr id="32817" name="Freeform 28"/>
            <p:cNvSpPr>
              <a:spLocks/>
            </p:cNvSpPr>
            <p:nvPr/>
          </p:nvSpPr>
          <p:spPr bwMode="auto">
            <a:xfrm>
              <a:off x="540" y="2198"/>
              <a:ext cx="311" cy="1"/>
            </a:xfrm>
            <a:custGeom>
              <a:avLst/>
              <a:gdLst>
                <a:gd name="T0" fmla="*/ 311 w 311"/>
                <a:gd name="T1" fmla="*/ 0 h 1"/>
                <a:gd name="T2" fmla="*/ 0 w 311"/>
                <a:gd name="T3" fmla="*/ 1 h 1"/>
                <a:gd name="T4" fmla="*/ 0 60000 65536"/>
                <a:gd name="T5" fmla="*/ 0 60000 65536"/>
              </a:gdLst>
              <a:ahLst/>
              <a:cxnLst>
                <a:cxn ang="T4">
                  <a:pos x="T0" y="T1"/>
                </a:cxn>
                <a:cxn ang="T5">
                  <a:pos x="T2" y="T3"/>
                </a:cxn>
              </a:cxnLst>
              <a:rect l="0" t="0" r="r" b="b"/>
              <a:pathLst>
                <a:path w="311" h="1">
                  <a:moveTo>
                    <a:pt x="311" y="0"/>
                  </a:moveTo>
                  <a:lnTo>
                    <a:pt x="0" y="1"/>
                  </a:lnTo>
                </a:path>
              </a:pathLst>
            </a:custGeom>
            <a:noFill/>
            <a:ln w="114300" cmpd="sng">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2818" name="Line 29"/>
            <p:cNvSpPr>
              <a:spLocks noChangeShapeType="1"/>
            </p:cNvSpPr>
            <p:nvPr/>
          </p:nvSpPr>
          <p:spPr bwMode="auto">
            <a:xfrm>
              <a:off x="563" y="2896"/>
              <a:ext cx="601" cy="0"/>
            </a:xfrm>
            <a:prstGeom prst="line">
              <a:avLst/>
            </a:prstGeom>
            <a:noFill/>
            <a:ln w="1143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822302" name="Group 30"/>
          <p:cNvGrpSpPr>
            <a:grpSpLocks/>
          </p:cNvGrpSpPr>
          <p:nvPr/>
        </p:nvGrpSpPr>
        <p:grpSpPr bwMode="auto">
          <a:xfrm>
            <a:off x="3703638" y="3498850"/>
            <a:ext cx="992187" cy="1098550"/>
            <a:chOff x="2333" y="2204"/>
            <a:chExt cx="625" cy="692"/>
          </a:xfrm>
        </p:grpSpPr>
        <p:sp>
          <p:nvSpPr>
            <p:cNvPr id="32815" name="Freeform 31"/>
            <p:cNvSpPr>
              <a:spLocks/>
            </p:cNvSpPr>
            <p:nvPr/>
          </p:nvSpPr>
          <p:spPr bwMode="auto">
            <a:xfrm>
              <a:off x="2333" y="2204"/>
              <a:ext cx="332" cy="1"/>
            </a:xfrm>
            <a:custGeom>
              <a:avLst/>
              <a:gdLst>
                <a:gd name="T0" fmla="*/ 332 w 332"/>
                <a:gd name="T1" fmla="*/ 0 h 1"/>
                <a:gd name="T2" fmla="*/ 0 w 332"/>
                <a:gd name="T3" fmla="*/ 1 h 1"/>
                <a:gd name="T4" fmla="*/ 0 60000 65536"/>
                <a:gd name="T5" fmla="*/ 0 60000 65536"/>
              </a:gdLst>
              <a:ahLst/>
              <a:cxnLst>
                <a:cxn ang="T4">
                  <a:pos x="T0" y="T1"/>
                </a:cxn>
                <a:cxn ang="T5">
                  <a:pos x="T2" y="T3"/>
                </a:cxn>
              </a:cxnLst>
              <a:rect l="0" t="0" r="r" b="b"/>
              <a:pathLst>
                <a:path w="332" h="1">
                  <a:moveTo>
                    <a:pt x="332" y="0"/>
                  </a:moveTo>
                  <a:lnTo>
                    <a:pt x="0" y="1"/>
                  </a:lnTo>
                </a:path>
              </a:pathLst>
            </a:custGeom>
            <a:noFill/>
            <a:ln w="1143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2816" name="Line 32"/>
            <p:cNvSpPr>
              <a:spLocks noChangeShapeType="1"/>
            </p:cNvSpPr>
            <p:nvPr/>
          </p:nvSpPr>
          <p:spPr bwMode="auto">
            <a:xfrm>
              <a:off x="2357" y="2896"/>
              <a:ext cx="601" cy="0"/>
            </a:xfrm>
            <a:prstGeom prst="line">
              <a:avLst/>
            </a:prstGeom>
            <a:noFill/>
            <a:ln w="1143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822305" name="Line 33"/>
          <p:cNvSpPr>
            <a:spLocks noChangeShapeType="1"/>
          </p:cNvSpPr>
          <p:nvPr/>
        </p:nvSpPr>
        <p:spPr bwMode="auto">
          <a:xfrm>
            <a:off x="2824163" y="4597400"/>
            <a:ext cx="539750" cy="0"/>
          </a:xfrm>
          <a:prstGeom prst="line">
            <a:avLst/>
          </a:prstGeom>
          <a:noFill/>
          <a:ln w="1143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2306" name="Freeform 34"/>
          <p:cNvSpPr>
            <a:spLocks/>
          </p:cNvSpPr>
          <p:nvPr/>
        </p:nvSpPr>
        <p:spPr bwMode="auto">
          <a:xfrm>
            <a:off x="4584700" y="3775075"/>
            <a:ext cx="1162050" cy="1588"/>
          </a:xfrm>
          <a:custGeom>
            <a:avLst/>
            <a:gdLst>
              <a:gd name="T0" fmla="*/ 0 w 732"/>
              <a:gd name="T1" fmla="*/ 0 h 1"/>
              <a:gd name="T2" fmla="*/ 2147483647 w 732"/>
              <a:gd name="T3" fmla="*/ 2147483647 h 1"/>
              <a:gd name="T4" fmla="*/ 0 60000 65536"/>
              <a:gd name="T5" fmla="*/ 0 60000 65536"/>
            </a:gdLst>
            <a:ahLst/>
            <a:cxnLst>
              <a:cxn ang="T4">
                <a:pos x="T0" y="T1"/>
              </a:cxn>
              <a:cxn ang="T5">
                <a:pos x="T2" y="T3"/>
              </a:cxn>
            </a:cxnLst>
            <a:rect l="0" t="0" r="r" b="b"/>
            <a:pathLst>
              <a:path w="732" h="1">
                <a:moveTo>
                  <a:pt x="0" y="0"/>
                </a:moveTo>
                <a:lnTo>
                  <a:pt x="732" y="1"/>
                </a:lnTo>
              </a:path>
            </a:pathLst>
          </a:custGeom>
          <a:noFill/>
          <a:ln w="1143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22307" name="Freeform 35"/>
          <p:cNvSpPr>
            <a:spLocks/>
          </p:cNvSpPr>
          <p:nvPr/>
        </p:nvSpPr>
        <p:spPr bwMode="auto">
          <a:xfrm>
            <a:off x="5694363" y="3722688"/>
            <a:ext cx="3175" cy="925512"/>
          </a:xfrm>
          <a:custGeom>
            <a:avLst/>
            <a:gdLst>
              <a:gd name="T0" fmla="*/ 0 w 2"/>
              <a:gd name="T1" fmla="*/ 0 h 583"/>
              <a:gd name="T2" fmla="*/ 2147483647 w 2"/>
              <a:gd name="T3" fmla="*/ 2147483647 h 583"/>
              <a:gd name="T4" fmla="*/ 0 60000 65536"/>
              <a:gd name="T5" fmla="*/ 0 60000 65536"/>
            </a:gdLst>
            <a:ahLst/>
            <a:cxnLst>
              <a:cxn ang="T4">
                <a:pos x="T0" y="T1"/>
              </a:cxn>
              <a:cxn ang="T5">
                <a:pos x="T2" y="T3"/>
              </a:cxn>
            </a:cxnLst>
            <a:rect l="0" t="0" r="r" b="b"/>
            <a:pathLst>
              <a:path w="2" h="583">
                <a:moveTo>
                  <a:pt x="0" y="0"/>
                </a:moveTo>
                <a:lnTo>
                  <a:pt x="2" y="583"/>
                </a:lnTo>
              </a:path>
            </a:pathLst>
          </a:custGeom>
          <a:noFill/>
          <a:ln w="1143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22308" name="Freeform 36"/>
          <p:cNvSpPr>
            <a:spLocks/>
          </p:cNvSpPr>
          <p:nvPr/>
        </p:nvSpPr>
        <p:spPr bwMode="auto">
          <a:xfrm>
            <a:off x="4640263" y="3733800"/>
            <a:ext cx="1587" cy="904875"/>
          </a:xfrm>
          <a:custGeom>
            <a:avLst/>
            <a:gdLst>
              <a:gd name="T0" fmla="*/ 0 w 1"/>
              <a:gd name="T1" fmla="*/ 0 h 570"/>
              <a:gd name="T2" fmla="*/ 0 w 1"/>
              <a:gd name="T3" fmla="*/ 2147483647 h 570"/>
              <a:gd name="T4" fmla="*/ 0 60000 65536"/>
              <a:gd name="T5" fmla="*/ 0 60000 65536"/>
            </a:gdLst>
            <a:ahLst/>
            <a:cxnLst>
              <a:cxn ang="T4">
                <a:pos x="T0" y="T1"/>
              </a:cxn>
              <a:cxn ang="T5">
                <a:pos x="T2" y="T3"/>
              </a:cxn>
            </a:cxnLst>
            <a:rect l="0" t="0" r="r" b="b"/>
            <a:pathLst>
              <a:path w="1" h="570">
                <a:moveTo>
                  <a:pt x="0" y="0"/>
                </a:moveTo>
                <a:lnTo>
                  <a:pt x="0" y="570"/>
                </a:lnTo>
              </a:path>
            </a:pathLst>
          </a:custGeom>
          <a:noFill/>
          <a:ln w="1143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22309" name="Line 37"/>
          <p:cNvSpPr>
            <a:spLocks noChangeShapeType="1"/>
          </p:cNvSpPr>
          <p:nvPr/>
        </p:nvSpPr>
        <p:spPr bwMode="auto">
          <a:xfrm>
            <a:off x="5632450" y="4597400"/>
            <a:ext cx="539750" cy="0"/>
          </a:xfrm>
          <a:prstGeom prst="line">
            <a:avLst/>
          </a:prstGeom>
          <a:noFill/>
          <a:ln w="1143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2310" name="Freeform 38"/>
          <p:cNvSpPr>
            <a:spLocks/>
          </p:cNvSpPr>
          <p:nvPr/>
        </p:nvSpPr>
        <p:spPr bwMode="auto">
          <a:xfrm>
            <a:off x="6908800" y="2643188"/>
            <a:ext cx="1588" cy="904875"/>
          </a:xfrm>
          <a:custGeom>
            <a:avLst/>
            <a:gdLst>
              <a:gd name="T0" fmla="*/ 0 w 1"/>
              <a:gd name="T1" fmla="*/ 0 h 570"/>
              <a:gd name="T2" fmla="*/ 0 w 1"/>
              <a:gd name="T3" fmla="*/ 2147483647 h 570"/>
              <a:gd name="T4" fmla="*/ 0 60000 65536"/>
              <a:gd name="T5" fmla="*/ 0 60000 65536"/>
            </a:gdLst>
            <a:ahLst/>
            <a:cxnLst>
              <a:cxn ang="T4">
                <a:pos x="T0" y="T1"/>
              </a:cxn>
              <a:cxn ang="T5">
                <a:pos x="T2" y="T3"/>
              </a:cxn>
            </a:cxnLst>
            <a:rect l="0" t="0" r="r" b="b"/>
            <a:pathLst>
              <a:path w="1" h="570">
                <a:moveTo>
                  <a:pt x="0" y="0"/>
                </a:moveTo>
                <a:lnTo>
                  <a:pt x="0" y="570"/>
                </a:lnTo>
              </a:path>
            </a:pathLst>
          </a:custGeom>
          <a:noFill/>
          <a:ln w="114300" cmpd="sng">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822311" name="Group 39"/>
          <p:cNvGrpSpPr>
            <a:grpSpLocks/>
          </p:cNvGrpSpPr>
          <p:nvPr/>
        </p:nvGrpSpPr>
        <p:grpSpPr bwMode="auto">
          <a:xfrm>
            <a:off x="6848475" y="2660650"/>
            <a:ext cx="1162050" cy="1427163"/>
            <a:chOff x="4314" y="1676"/>
            <a:chExt cx="732" cy="899"/>
          </a:xfrm>
        </p:grpSpPr>
        <p:sp>
          <p:nvSpPr>
            <p:cNvPr id="32813" name="Freeform 40"/>
            <p:cNvSpPr>
              <a:spLocks/>
            </p:cNvSpPr>
            <p:nvPr/>
          </p:nvSpPr>
          <p:spPr bwMode="auto">
            <a:xfrm>
              <a:off x="4379" y="1995"/>
              <a:ext cx="299" cy="580"/>
            </a:xfrm>
            <a:custGeom>
              <a:avLst/>
              <a:gdLst>
                <a:gd name="T0" fmla="*/ 0 w 299"/>
                <a:gd name="T1" fmla="*/ 71 h 580"/>
                <a:gd name="T2" fmla="*/ 101 w 299"/>
                <a:gd name="T3" fmla="*/ 71 h 580"/>
                <a:gd name="T4" fmla="*/ 170 w 299"/>
                <a:gd name="T5" fmla="*/ 495 h 580"/>
                <a:gd name="T6" fmla="*/ 299 w 299"/>
                <a:gd name="T7" fmla="*/ 580 h 5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9" h="580">
                  <a:moveTo>
                    <a:pt x="0" y="71"/>
                  </a:moveTo>
                  <a:cubicBezTo>
                    <a:pt x="17" y="71"/>
                    <a:pt x="73" y="0"/>
                    <a:pt x="101" y="71"/>
                  </a:cubicBezTo>
                  <a:cubicBezTo>
                    <a:pt x="129" y="142"/>
                    <a:pt x="137" y="410"/>
                    <a:pt x="170" y="495"/>
                  </a:cubicBezTo>
                  <a:cubicBezTo>
                    <a:pt x="203" y="580"/>
                    <a:pt x="272" y="562"/>
                    <a:pt x="299" y="580"/>
                  </a:cubicBezTo>
                </a:path>
              </a:pathLst>
            </a:custGeom>
            <a:noFill/>
            <a:ln w="57150" cmpd="sng">
              <a:solidFill>
                <a:schemeClr val="folHlink"/>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2814" name="Freeform 41"/>
            <p:cNvSpPr>
              <a:spLocks/>
            </p:cNvSpPr>
            <p:nvPr/>
          </p:nvSpPr>
          <p:spPr bwMode="auto">
            <a:xfrm>
              <a:off x="4314" y="1676"/>
              <a:ext cx="732" cy="1"/>
            </a:xfrm>
            <a:custGeom>
              <a:avLst/>
              <a:gdLst>
                <a:gd name="T0" fmla="*/ 0 w 732"/>
                <a:gd name="T1" fmla="*/ 0 h 1"/>
                <a:gd name="T2" fmla="*/ 732 w 732"/>
                <a:gd name="T3" fmla="*/ 1 h 1"/>
                <a:gd name="T4" fmla="*/ 0 60000 65536"/>
                <a:gd name="T5" fmla="*/ 0 60000 65536"/>
              </a:gdLst>
              <a:ahLst/>
              <a:cxnLst>
                <a:cxn ang="T4">
                  <a:pos x="T0" y="T1"/>
                </a:cxn>
                <a:cxn ang="T5">
                  <a:pos x="T2" y="T3"/>
                </a:cxn>
              </a:cxnLst>
              <a:rect l="0" t="0" r="r" b="b"/>
              <a:pathLst>
                <a:path w="732" h="1">
                  <a:moveTo>
                    <a:pt x="0" y="0"/>
                  </a:moveTo>
                  <a:lnTo>
                    <a:pt x="732" y="1"/>
                  </a:lnTo>
                </a:path>
              </a:pathLst>
            </a:custGeom>
            <a:noFill/>
            <a:ln w="114300" cmpd="sng">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822314" name="Freeform 42"/>
          <p:cNvSpPr>
            <a:spLocks/>
          </p:cNvSpPr>
          <p:nvPr/>
        </p:nvSpPr>
        <p:spPr bwMode="auto">
          <a:xfrm>
            <a:off x="7980363" y="2608263"/>
            <a:ext cx="3175" cy="925512"/>
          </a:xfrm>
          <a:custGeom>
            <a:avLst/>
            <a:gdLst>
              <a:gd name="T0" fmla="*/ 0 w 2"/>
              <a:gd name="T1" fmla="*/ 0 h 583"/>
              <a:gd name="T2" fmla="*/ 2147483647 w 2"/>
              <a:gd name="T3" fmla="*/ 2147483647 h 583"/>
              <a:gd name="T4" fmla="*/ 0 60000 65536"/>
              <a:gd name="T5" fmla="*/ 0 60000 65536"/>
            </a:gdLst>
            <a:ahLst/>
            <a:cxnLst>
              <a:cxn ang="T4">
                <a:pos x="T0" y="T1"/>
              </a:cxn>
              <a:cxn ang="T5">
                <a:pos x="T2" y="T3"/>
              </a:cxn>
            </a:cxnLst>
            <a:rect l="0" t="0" r="r" b="b"/>
            <a:pathLst>
              <a:path w="2" h="583">
                <a:moveTo>
                  <a:pt x="0" y="0"/>
                </a:moveTo>
                <a:lnTo>
                  <a:pt x="2" y="583"/>
                </a:lnTo>
              </a:path>
            </a:pathLst>
          </a:custGeom>
          <a:noFill/>
          <a:ln w="114300" cmpd="sng">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22315" name="Freeform 43"/>
          <p:cNvSpPr>
            <a:spLocks/>
          </p:cNvSpPr>
          <p:nvPr/>
        </p:nvSpPr>
        <p:spPr bwMode="auto">
          <a:xfrm>
            <a:off x="7391400" y="3775075"/>
            <a:ext cx="1162050" cy="1588"/>
          </a:xfrm>
          <a:custGeom>
            <a:avLst/>
            <a:gdLst>
              <a:gd name="T0" fmla="*/ 0 w 732"/>
              <a:gd name="T1" fmla="*/ 0 h 1"/>
              <a:gd name="T2" fmla="*/ 2147483647 w 732"/>
              <a:gd name="T3" fmla="*/ 2147483647 h 1"/>
              <a:gd name="T4" fmla="*/ 0 60000 65536"/>
              <a:gd name="T5" fmla="*/ 0 60000 65536"/>
            </a:gdLst>
            <a:ahLst/>
            <a:cxnLst>
              <a:cxn ang="T4">
                <a:pos x="T0" y="T1"/>
              </a:cxn>
              <a:cxn ang="T5">
                <a:pos x="T2" y="T3"/>
              </a:cxn>
            </a:cxnLst>
            <a:rect l="0" t="0" r="r" b="b"/>
            <a:pathLst>
              <a:path w="732" h="1">
                <a:moveTo>
                  <a:pt x="0" y="0"/>
                </a:moveTo>
                <a:lnTo>
                  <a:pt x="732" y="1"/>
                </a:lnTo>
              </a:path>
            </a:pathLst>
          </a:custGeom>
          <a:noFill/>
          <a:ln w="1143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22316" name="Freeform 44"/>
          <p:cNvSpPr>
            <a:spLocks/>
          </p:cNvSpPr>
          <p:nvPr/>
        </p:nvSpPr>
        <p:spPr bwMode="auto">
          <a:xfrm>
            <a:off x="8513763" y="3722688"/>
            <a:ext cx="3175" cy="925512"/>
          </a:xfrm>
          <a:custGeom>
            <a:avLst/>
            <a:gdLst>
              <a:gd name="T0" fmla="*/ 0 w 2"/>
              <a:gd name="T1" fmla="*/ 0 h 583"/>
              <a:gd name="T2" fmla="*/ 2147483647 w 2"/>
              <a:gd name="T3" fmla="*/ 2147483647 h 583"/>
              <a:gd name="T4" fmla="*/ 0 60000 65536"/>
              <a:gd name="T5" fmla="*/ 0 60000 65536"/>
            </a:gdLst>
            <a:ahLst/>
            <a:cxnLst>
              <a:cxn ang="T4">
                <a:pos x="T0" y="T1"/>
              </a:cxn>
              <a:cxn ang="T5">
                <a:pos x="T2" y="T3"/>
              </a:cxn>
            </a:cxnLst>
            <a:rect l="0" t="0" r="r" b="b"/>
            <a:pathLst>
              <a:path w="2" h="583">
                <a:moveTo>
                  <a:pt x="0" y="0"/>
                </a:moveTo>
                <a:lnTo>
                  <a:pt x="2" y="583"/>
                </a:lnTo>
              </a:path>
            </a:pathLst>
          </a:custGeom>
          <a:noFill/>
          <a:ln w="1143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22317" name="Freeform 45"/>
          <p:cNvSpPr>
            <a:spLocks/>
          </p:cNvSpPr>
          <p:nvPr/>
        </p:nvSpPr>
        <p:spPr bwMode="auto">
          <a:xfrm>
            <a:off x="7442200" y="3743325"/>
            <a:ext cx="1588" cy="904875"/>
          </a:xfrm>
          <a:custGeom>
            <a:avLst/>
            <a:gdLst>
              <a:gd name="T0" fmla="*/ 0 w 1"/>
              <a:gd name="T1" fmla="*/ 0 h 570"/>
              <a:gd name="T2" fmla="*/ 0 w 1"/>
              <a:gd name="T3" fmla="*/ 2147483647 h 570"/>
              <a:gd name="T4" fmla="*/ 0 60000 65536"/>
              <a:gd name="T5" fmla="*/ 0 60000 65536"/>
            </a:gdLst>
            <a:ahLst/>
            <a:cxnLst>
              <a:cxn ang="T4">
                <a:pos x="T0" y="T1"/>
              </a:cxn>
              <a:cxn ang="T5">
                <a:pos x="T2" y="T3"/>
              </a:cxn>
            </a:cxnLst>
            <a:rect l="0" t="0" r="r" b="b"/>
            <a:pathLst>
              <a:path w="1" h="570">
                <a:moveTo>
                  <a:pt x="0" y="0"/>
                </a:moveTo>
                <a:lnTo>
                  <a:pt x="0" y="570"/>
                </a:lnTo>
              </a:path>
            </a:pathLst>
          </a:custGeom>
          <a:noFill/>
          <a:ln w="1143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822318" name="Group 46"/>
          <p:cNvGrpSpPr>
            <a:grpSpLocks/>
          </p:cNvGrpSpPr>
          <p:nvPr/>
        </p:nvGrpSpPr>
        <p:grpSpPr bwMode="auto">
          <a:xfrm>
            <a:off x="6470650" y="3489325"/>
            <a:ext cx="996950" cy="1108075"/>
            <a:chOff x="4076" y="2198"/>
            <a:chExt cx="628" cy="698"/>
          </a:xfrm>
        </p:grpSpPr>
        <p:sp>
          <p:nvSpPr>
            <p:cNvPr id="32811" name="Freeform 47"/>
            <p:cNvSpPr>
              <a:spLocks/>
            </p:cNvSpPr>
            <p:nvPr/>
          </p:nvSpPr>
          <p:spPr bwMode="auto">
            <a:xfrm>
              <a:off x="4076" y="2198"/>
              <a:ext cx="311" cy="1"/>
            </a:xfrm>
            <a:custGeom>
              <a:avLst/>
              <a:gdLst>
                <a:gd name="T0" fmla="*/ 311 w 311"/>
                <a:gd name="T1" fmla="*/ 0 h 1"/>
                <a:gd name="T2" fmla="*/ 0 w 311"/>
                <a:gd name="T3" fmla="*/ 1 h 1"/>
                <a:gd name="T4" fmla="*/ 0 60000 65536"/>
                <a:gd name="T5" fmla="*/ 0 60000 65536"/>
              </a:gdLst>
              <a:ahLst/>
              <a:cxnLst>
                <a:cxn ang="T4">
                  <a:pos x="T0" y="T1"/>
                </a:cxn>
                <a:cxn ang="T5">
                  <a:pos x="T2" y="T3"/>
                </a:cxn>
              </a:cxnLst>
              <a:rect l="0" t="0" r="r" b="b"/>
              <a:pathLst>
                <a:path w="311" h="1">
                  <a:moveTo>
                    <a:pt x="311" y="0"/>
                  </a:moveTo>
                  <a:lnTo>
                    <a:pt x="0" y="1"/>
                  </a:lnTo>
                </a:path>
              </a:pathLst>
            </a:custGeom>
            <a:noFill/>
            <a:ln w="114300" cmpd="sng">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2812" name="Line 48"/>
            <p:cNvSpPr>
              <a:spLocks noChangeShapeType="1"/>
            </p:cNvSpPr>
            <p:nvPr/>
          </p:nvSpPr>
          <p:spPr bwMode="auto">
            <a:xfrm>
              <a:off x="4103" y="2896"/>
              <a:ext cx="601" cy="0"/>
            </a:xfrm>
            <a:prstGeom prst="line">
              <a:avLst/>
            </a:prstGeom>
            <a:noFill/>
            <a:ln w="1143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822321" name="Line 49"/>
          <p:cNvSpPr>
            <a:spLocks noChangeShapeType="1"/>
          </p:cNvSpPr>
          <p:nvPr/>
        </p:nvSpPr>
        <p:spPr bwMode="auto">
          <a:xfrm>
            <a:off x="8462963" y="4597400"/>
            <a:ext cx="539750" cy="0"/>
          </a:xfrm>
          <a:prstGeom prst="line">
            <a:avLst/>
          </a:prstGeom>
          <a:noFill/>
          <a:ln w="1143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2322" name="Freeform 50"/>
          <p:cNvSpPr>
            <a:spLocks/>
          </p:cNvSpPr>
          <p:nvPr/>
        </p:nvSpPr>
        <p:spPr bwMode="auto">
          <a:xfrm>
            <a:off x="7493000" y="2898775"/>
            <a:ext cx="508000" cy="1365250"/>
          </a:xfrm>
          <a:custGeom>
            <a:avLst/>
            <a:gdLst>
              <a:gd name="T0" fmla="*/ 0 w 320"/>
              <a:gd name="T1" fmla="*/ 2147483647 h 860"/>
              <a:gd name="T2" fmla="*/ 2147483647 w 320"/>
              <a:gd name="T3" fmla="*/ 2147483647 h 860"/>
              <a:gd name="T4" fmla="*/ 2147483647 w 320"/>
              <a:gd name="T5" fmla="*/ 2147483647 h 860"/>
              <a:gd name="T6" fmla="*/ 2147483647 w 320"/>
              <a:gd name="T7" fmla="*/ 2147483647 h 8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0" h="860">
                <a:moveTo>
                  <a:pt x="0" y="754"/>
                </a:moveTo>
                <a:cubicBezTo>
                  <a:pt x="16" y="754"/>
                  <a:pt x="53" y="860"/>
                  <a:pt x="91" y="752"/>
                </a:cubicBezTo>
                <a:cubicBezTo>
                  <a:pt x="129" y="644"/>
                  <a:pt x="192" y="212"/>
                  <a:pt x="230" y="106"/>
                </a:cubicBezTo>
                <a:cubicBezTo>
                  <a:pt x="268" y="0"/>
                  <a:pt x="301" y="112"/>
                  <a:pt x="320" y="114"/>
                </a:cubicBezTo>
              </a:path>
            </a:pathLst>
          </a:custGeom>
          <a:noFill/>
          <a:ln w="57150" cmpd="sng">
            <a:solidFill>
              <a:schemeClr val="folHlink"/>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822323" name="Group 51"/>
          <p:cNvGrpSpPr>
            <a:grpSpLocks/>
          </p:cNvGrpSpPr>
          <p:nvPr/>
        </p:nvGrpSpPr>
        <p:grpSpPr bwMode="auto">
          <a:xfrm>
            <a:off x="8012113" y="2997200"/>
            <a:ext cx="827087" cy="1193800"/>
            <a:chOff x="4960" y="1888"/>
            <a:chExt cx="521" cy="752"/>
          </a:xfrm>
        </p:grpSpPr>
        <p:sp>
          <p:nvSpPr>
            <p:cNvPr id="32809" name="Freeform 52"/>
            <p:cNvSpPr>
              <a:spLocks/>
            </p:cNvSpPr>
            <p:nvPr/>
          </p:nvSpPr>
          <p:spPr bwMode="auto">
            <a:xfrm>
              <a:off x="4960" y="2188"/>
              <a:ext cx="521" cy="2"/>
            </a:xfrm>
            <a:custGeom>
              <a:avLst/>
              <a:gdLst>
                <a:gd name="T0" fmla="*/ 0 w 521"/>
                <a:gd name="T1" fmla="*/ 2 h 2"/>
                <a:gd name="T2" fmla="*/ 521 w 521"/>
                <a:gd name="T3" fmla="*/ 0 h 2"/>
                <a:gd name="T4" fmla="*/ 0 60000 65536"/>
                <a:gd name="T5" fmla="*/ 0 60000 65536"/>
              </a:gdLst>
              <a:ahLst/>
              <a:cxnLst>
                <a:cxn ang="T4">
                  <a:pos x="T0" y="T1"/>
                </a:cxn>
                <a:cxn ang="T5">
                  <a:pos x="T2" y="T3"/>
                </a:cxn>
              </a:cxnLst>
              <a:rect l="0" t="0" r="r" b="b"/>
              <a:pathLst>
                <a:path w="521" h="2">
                  <a:moveTo>
                    <a:pt x="0" y="2"/>
                  </a:moveTo>
                  <a:lnTo>
                    <a:pt x="521" y="0"/>
                  </a:lnTo>
                </a:path>
              </a:pathLst>
            </a:custGeom>
            <a:noFill/>
            <a:ln w="1143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2810" name="Freeform 53"/>
            <p:cNvSpPr>
              <a:spLocks/>
            </p:cNvSpPr>
            <p:nvPr/>
          </p:nvSpPr>
          <p:spPr bwMode="auto">
            <a:xfrm>
              <a:off x="4976" y="1888"/>
              <a:ext cx="313" cy="752"/>
            </a:xfrm>
            <a:custGeom>
              <a:avLst/>
              <a:gdLst>
                <a:gd name="T0" fmla="*/ 0 w 313"/>
                <a:gd name="T1" fmla="*/ 111 h 752"/>
                <a:gd name="T2" fmla="*/ 118 w 313"/>
                <a:gd name="T3" fmla="*/ 89 h 752"/>
                <a:gd name="T4" fmla="*/ 180 w 313"/>
                <a:gd name="T5" fmla="*/ 645 h 752"/>
                <a:gd name="T6" fmla="*/ 294 w 313"/>
                <a:gd name="T7" fmla="*/ 729 h 752"/>
                <a:gd name="T8" fmla="*/ 295 w 313"/>
                <a:gd name="T9" fmla="*/ 750 h 7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3" h="752">
                  <a:moveTo>
                    <a:pt x="0" y="111"/>
                  </a:moveTo>
                  <a:cubicBezTo>
                    <a:pt x="19" y="107"/>
                    <a:pt x="88" y="0"/>
                    <a:pt x="118" y="89"/>
                  </a:cubicBezTo>
                  <a:cubicBezTo>
                    <a:pt x="148" y="178"/>
                    <a:pt x="151" y="538"/>
                    <a:pt x="180" y="645"/>
                  </a:cubicBezTo>
                  <a:cubicBezTo>
                    <a:pt x="209" y="752"/>
                    <a:pt x="275" y="711"/>
                    <a:pt x="294" y="729"/>
                  </a:cubicBezTo>
                  <a:cubicBezTo>
                    <a:pt x="313" y="747"/>
                    <a:pt x="295" y="746"/>
                    <a:pt x="295" y="750"/>
                  </a:cubicBezTo>
                </a:path>
              </a:pathLst>
            </a:custGeom>
            <a:noFill/>
            <a:ln w="57150" cmpd="sng">
              <a:solidFill>
                <a:schemeClr val="folHlink"/>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822326" name="Freeform 54"/>
          <p:cNvSpPr>
            <a:spLocks/>
          </p:cNvSpPr>
          <p:nvPr/>
        </p:nvSpPr>
        <p:spPr bwMode="auto">
          <a:xfrm>
            <a:off x="4692650" y="2895600"/>
            <a:ext cx="550863" cy="1301750"/>
          </a:xfrm>
          <a:custGeom>
            <a:avLst/>
            <a:gdLst>
              <a:gd name="T0" fmla="*/ 0 w 347"/>
              <a:gd name="T1" fmla="*/ 2147483647 h 820"/>
              <a:gd name="T2" fmla="*/ 2147483647 w 347"/>
              <a:gd name="T3" fmla="*/ 2147483647 h 820"/>
              <a:gd name="T4" fmla="*/ 2147483647 w 347"/>
              <a:gd name="T5" fmla="*/ 2147483647 h 820"/>
              <a:gd name="T6" fmla="*/ 2147483647 w 347"/>
              <a:gd name="T7" fmla="*/ 2147483647 h 8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47" h="820">
                <a:moveTo>
                  <a:pt x="0" y="740"/>
                </a:moveTo>
                <a:cubicBezTo>
                  <a:pt x="16" y="736"/>
                  <a:pt x="55" y="820"/>
                  <a:pt x="91" y="714"/>
                </a:cubicBezTo>
                <a:cubicBezTo>
                  <a:pt x="127" y="608"/>
                  <a:pt x="176" y="204"/>
                  <a:pt x="219" y="102"/>
                </a:cubicBezTo>
                <a:cubicBezTo>
                  <a:pt x="262" y="0"/>
                  <a:pt x="326" y="102"/>
                  <a:pt x="347" y="102"/>
                </a:cubicBezTo>
              </a:path>
            </a:pathLst>
          </a:custGeom>
          <a:noFill/>
          <a:ln w="57150" cmpd="sng">
            <a:solidFill>
              <a:schemeClr val="folHlink"/>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22327" name="Text Box 55"/>
          <p:cNvSpPr txBox="1">
            <a:spLocks noChangeArrowheads="1"/>
          </p:cNvSpPr>
          <p:nvPr/>
        </p:nvSpPr>
        <p:spPr bwMode="auto">
          <a:xfrm>
            <a:off x="1219200" y="6067425"/>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spcBef>
                <a:spcPct val="50000"/>
              </a:spcBef>
            </a:pPr>
            <a:r>
              <a:rPr lang="zh-CN" altLang="en-US" sz="2400">
                <a:latin typeface="Times New Roman" pitchFamily="18" charset="0"/>
              </a:rPr>
              <a:t>单机</a:t>
            </a:r>
          </a:p>
        </p:txBody>
      </p:sp>
      <p:sp>
        <p:nvSpPr>
          <p:cNvPr id="822328" name="Text Box 56"/>
          <p:cNvSpPr txBox="1">
            <a:spLocks noChangeArrowheads="1"/>
          </p:cNvSpPr>
          <p:nvPr/>
        </p:nvSpPr>
        <p:spPr bwMode="auto">
          <a:xfrm>
            <a:off x="4006850" y="6067425"/>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spcBef>
                <a:spcPct val="50000"/>
              </a:spcBef>
            </a:pPr>
            <a:r>
              <a:rPr lang="zh-CN" altLang="en-US" sz="2400">
                <a:latin typeface="Times New Roman" pitchFamily="18" charset="0"/>
              </a:rPr>
              <a:t>多机</a:t>
            </a:r>
          </a:p>
        </p:txBody>
      </p:sp>
      <p:sp>
        <p:nvSpPr>
          <p:cNvPr id="822329" name="Text Box 57"/>
          <p:cNvSpPr txBox="1">
            <a:spLocks noChangeArrowheads="1"/>
          </p:cNvSpPr>
          <p:nvPr/>
        </p:nvSpPr>
        <p:spPr bwMode="auto">
          <a:xfrm>
            <a:off x="6858000" y="6067425"/>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spcBef>
                <a:spcPct val="50000"/>
              </a:spcBef>
            </a:pPr>
            <a:r>
              <a:rPr lang="zh-CN" altLang="en-US" sz="2400">
                <a:latin typeface="Times New Roman" pitchFamily="18" charset="0"/>
              </a:rPr>
              <a:t>网络通信</a:t>
            </a:r>
          </a:p>
        </p:txBody>
      </p:sp>
      <p:sp>
        <p:nvSpPr>
          <p:cNvPr id="32808" name="AutoShape 58">
            <a:hlinkClick r:id="rId2" action="ppaction://hlinksldjump"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37847994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22278"/>
                                        </p:tgtEl>
                                        <p:attrNameLst>
                                          <p:attrName>style.visibility</p:attrName>
                                        </p:attrNameLst>
                                      </p:cBhvr>
                                      <p:to>
                                        <p:strVal val="visible"/>
                                      </p:to>
                                    </p:set>
                                    <p:animEffect transition="in" filter="blinds(horizontal)">
                                      <p:cBhvr>
                                        <p:cTn id="7" dur="500"/>
                                        <p:tgtEl>
                                          <p:spTgt spid="8222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22281"/>
                                        </p:tgtEl>
                                        <p:attrNameLst>
                                          <p:attrName>style.visibility</p:attrName>
                                        </p:attrNameLst>
                                      </p:cBhvr>
                                      <p:to>
                                        <p:strVal val="visible"/>
                                      </p:to>
                                    </p:set>
                                    <p:animEffect transition="in" filter="blinds(horizontal)">
                                      <p:cBhvr>
                                        <p:cTn id="12" dur="500"/>
                                        <p:tgtEl>
                                          <p:spTgt spid="8222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22274"/>
                                        </p:tgtEl>
                                        <p:attrNameLst>
                                          <p:attrName>style.visibility</p:attrName>
                                        </p:attrNameLst>
                                      </p:cBhvr>
                                      <p:to>
                                        <p:strVal val="visible"/>
                                      </p:to>
                                    </p:set>
                                    <p:animEffect transition="in" filter="blinds(horizontal)">
                                      <p:cBhvr>
                                        <p:cTn id="17" dur="500"/>
                                        <p:tgtEl>
                                          <p:spTgt spid="8222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nodeType="clickEffect">
                                  <p:stCondLst>
                                    <p:cond delay="0"/>
                                  </p:stCondLst>
                                  <p:childTnLst>
                                    <p:set>
                                      <p:cBhvr>
                                        <p:cTn id="21" dur="1" fill="hold">
                                          <p:stCondLst>
                                            <p:cond delay="0"/>
                                          </p:stCondLst>
                                        </p:cTn>
                                        <p:tgtEl>
                                          <p:spTgt spid="822299"/>
                                        </p:tgtEl>
                                        <p:attrNameLst>
                                          <p:attrName>style.visibility</p:attrName>
                                        </p:attrNameLst>
                                      </p:cBhvr>
                                      <p:to>
                                        <p:strVal val="visible"/>
                                      </p:to>
                                    </p:set>
                                    <p:animEffect transition="in" filter="slide(fromLeft)">
                                      <p:cBhvr>
                                        <p:cTn id="22" dur="500"/>
                                        <p:tgtEl>
                                          <p:spTgt spid="822299"/>
                                        </p:tgtEl>
                                      </p:cBhvr>
                                    </p:animEffect>
                                  </p:childTnLst>
                                </p:cTn>
                              </p:par>
                            </p:childTnLst>
                          </p:cTn>
                        </p:par>
                        <p:par>
                          <p:cTn id="23" fill="hold" nodeType="afterGroup">
                            <p:stCondLst>
                              <p:cond delay="500"/>
                            </p:stCondLst>
                            <p:childTnLst>
                              <p:par>
                                <p:cTn id="24" presetID="18" presetClass="entr" presetSubtype="9" fill="hold" grpId="0" nodeType="afterEffect">
                                  <p:stCondLst>
                                    <p:cond delay="0"/>
                                  </p:stCondLst>
                                  <p:childTnLst>
                                    <p:set>
                                      <p:cBhvr>
                                        <p:cTn id="25" dur="1" fill="hold">
                                          <p:stCondLst>
                                            <p:cond delay="0"/>
                                          </p:stCondLst>
                                        </p:cTn>
                                        <p:tgtEl>
                                          <p:spTgt spid="822284"/>
                                        </p:tgtEl>
                                        <p:attrNameLst>
                                          <p:attrName>style.visibility</p:attrName>
                                        </p:attrNameLst>
                                      </p:cBhvr>
                                      <p:to>
                                        <p:strVal val="visible"/>
                                      </p:to>
                                    </p:set>
                                    <p:animEffect transition="in" filter="strips(upLeft)">
                                      <p:cBhvr>
                                        <p:cTn id="26" dur="500"/>
                                        <p:tgtEl>
                                          <p:spTgt spid="82228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6" fill="hold" nodeType="clickEffect">
                                  <p:stCondLst>
                                    <p:cond delay="0"/>
                                  </p:stCondLst>
                                  <p:childTnLst>
                                    <p:set>
                                      <p:cBhvr>
                                        <p:cTn id="30" dur="1" fill="hold">
                                          <p:stCondLst>
                                            <p:cond delay="0"/>
                                          </p:stCondLst>
                                        </p:cTn>
                                        <p:tgtEl>
                                          <p:spTgt spid="822291"/>
                                        </p:tgtEl>
                                        <p:attrNameLst>
                                          <p:attrName>style.visibility</p:attrName>
                                        </p:attrNameLst>
                                      </p:cBhvr>
                                      <p:to>
                                        <p:strVal val="visible"/>
                                      </p:to>
                                    </p:set>
                                    <p:animEffect transition="in" filter="strips(downRight)">
                                      <p:cBhvr>
                                        <p:cTn id="31" dur="500"/>
                                        <p:tgtEl>
                                          <p:spTgt spid="822291"/>
                                        </p:tgtEl>
                                      </p:cBhvr>
                                    </p:animEffect>
                                  </p:childTnLst>
                                </p:cTn>
                              </p:par>
                            </p:childTnLst>
                          </p:cTn>
                        </p:par>
                        <p:par>
                          <p:cTn id="32" fill="hold" nodeType="afterGroup">
                            <p:stCondLst>
                              <p:cond delay="500"/>
                            </p:stCondLst>
                            <p:childTnLst>
                              <p:par>
                                <p:cTn id="33" presetID="18" presetClass="entr" presetSubtype="9" fill="hold" grpId="0" nodeType="afterEffect">
                                  <p:stCondLst>
                                    <p:cond delay="0"/>
                                  </p:stCondLst>
                                  <p:childTnLst>
                                    <p:set>
                                      <p:cBhvr>
                                        <p:cTn id="34" dur="1" fill="hold">
                                          <p:stCondLst>
                                            <p:cond delay="0"/>
                                          </p:stCondLst>
                                        </p:cTn>
                                        <p:tgtEl>
                                          <p:spTgt spid="822298"/>
                                        </p:tgtEl>
                                        <p:attrNameLst>
                                          <p:attrName>style.visibility</p:attrName>
                                        </p:attrNameLst>
                                      </p:cBhvr>
                                      <p:to>
                                        <p:strVal val="visible"/>
                                      </p:to>
                                    </p:set>
                                    <p:animEffect transition="in" filter="strips(upLeft)">
                                      <p:cBhvr>
                                        <p:cTn id="35" dur="500"/>
                                        <p:tgtEl>
                                          <p:spTgt spid="822298"/>
                                        </p:tgtEl>
                                      </p:cBhvr>
                                    </p:animEffect>
                                  </p:childTnLst>
                                </p:cTn>
                              </p:par>
                            </p:childTnLst>
                          </p:cTn>
                        </p:par>
                        <p:par>
                          <p:cTn id="36" fill="hold" nodeType="afterGroup">
                            <p:stCondLst>
                              <p:cond delay="1000"/>
                            </p:stCondLst>
                            <p:childTnLst>
                              <p:par>
                                <p:cTn id="37" presetID="18" presetClass="entr" presetSubtype="6" fill="hold" grpId="0" nodeType="afterEffect">
                                  <p:stCondLst>
                                    <p:cond delay="0"/>
                                  </p:stCondLst>
                                  <p:childTnLst>
                                    <p:set>
                                      <p:cBhvr>
                                        <p:cTn id="38" dur="1" fill="hold">
                                          <p:stCondLst>
                                            <p:cond delay="0"/>
                                          </p:stCondLst>
                                        </p:cTn>
                                        <p:tgtEl>
                                          <p:spTgt spid="822295"/>
                                        </p:tgtEl>
                                        <p:attrNameLst>
                                          <p:attrName>style.visibility</p:attrName>
                                        </p:attrNameLst>
                                      </p:cBhvr>
                                      <p:to>
                                        <p:strVal val="visible"/>
                                      </p:to>
                                    </p:set>
                                    <p:animEffect transition="in" filter="strips(downRight)">
                                      <p:cBhvr>
                                        <p:cTn id="39" dur="500"/>
                                        <p:tgtEl>
                                          <p:spTgt spid="822295"/>
                                        </p:tgtEl>
                                      </p:cBhvr>
                                    </p:animEffect>
                                  </p:childTnLst>
                                </p:cTn>
                              </p:par>
                            </p:childTnLst>
                          </p:cTn>
                        </p:par>
                        <p:par>
                          <p:cTn id="40" fill="hold" nodeType="afterGroup">
                            <p:stCondLst>
                              <p:cond delay="1500"/>
                            </p:stCondLst>
                            <p:childTnLst>
                              <p:par>
                                <p:cTn id="41" presetID="18" presetClass="entr" presetSubtype="6" fill="hold" grpId="0" nodeType="afterEffect">
                                  <p:stCondLst>
                                    <p:cond delay="0"/>
                                  </p:stCondLst>
                                  <p:childTnLst>
                                    <p:set>
                                      <p:cBhvr>
                                        <p:cTn id="42" dur="1" fill="hold">
                                          <p:stCondLst>
                                            <p:cond delay="0"/>
                                          </p:stCondLst>
                                        </p:cTn>
                                        <p:tgtEl>
                                          <p:spTgt spid="822296"/>
                                        </p:tgtEl>
                                        <p:attrNameLst>
                                          <p:attrName>style.visibility</p:attrName>
                                        </p:attrNameLst>
                                      </p:cBhvr>
                                      <p:to>
                                        <p:strVal val="visible"/>
                                      </p:to>
                                    </p:set>
                                    <p:animEffect transition="in" filter="strips(downRight)">
                                      <p:cBhvr>
                                        <p:cTn id="43" dur="500"/>
                                        <p:tgtEl>
                                          <p:spTgt spid="822296"/>
                                        </p:tgtEl>
                                      </p:cBhvr>
                                    </p:animEffect>
                                  </p:childTnLst>
                                </p:cTn>
                              </p:par>
                            </p:childTnLst>
                          </p:cTn>
                        </p:par>
                        <p:par>
                          <p:cTn id="44" fill="hold" nodeType="afterGroup">
                            <p:stCondLst>
                              <p:cond delay="2000"/>
                            </p:stCondLst>
                            <p:childTnLst>
                              <p:par>
                                <p:cTn id="45" presetID="18" presetClass="entr" presetSubtype="6" fill="hold" grpId="0" nodeType="afterEffect">
                                  <p:stCondLst>
                                    <p:cond delay="0"/>
                                  </p:stCondLst>
                                  <p:childTnLst>
                                    <p:set>
                                      <p:cBhvr>
                                        <p:cTn id="46" dur="1" fill="hold">
                                          <p:stCondLst>
                                            <p:cond delay="0"/>
                                          </p:stCondLst>
                                        </p:cTn>
                                        <p:tgtEl>
                                          <p:spTgt spid="822294"/>
                                        </p:tgtEl>
                                        <p:attrNameLst>
                                          <p:attrName>style.visibility</p:attrName>
                                        </p:attrNameLst>
                                      </p:cBhvr>
                                      <p:to>
                                        <p:strVal val="visible"/>
                                      </p:to>
                                    </p:set>
                                    <p:animEffect transition="in" filter="strips(downRight)">
                                      <p:cBhvr>
                                        <p:cTn id="47" dur="500"/>
                                        <p:tgtEl>
                                          <p:spTgt spid="822294"/>
                                        </p:tgtEl>
                                      </p:cBhvr>
                                    </p:animEffect>
                                  </p:childTnLst>
                                </p:cTn>
                              </p:par>
                            </p:childTnLst>
                          </p:cTn>
                        </p:par>
                        <p:par>
                          <p:cTn id="48" fill="hold" nodeType="afterGroup">
                            <p:stCondLst>
                              <p:cond delay="2500"/>
                            </p:stCondLst>
                            <p:childTnLst>
                              <p:par>
                                <p:cTn id="49" presetID="18" presetClass="entr" presetSubtype="6" fill="hold" grpId="0" nodeType="afterEffect">
                                  <p:stCondLst>
                                    <p:cond delay="0"/>
                                  </p:stCondLst>
                                  <p:childTnLst>
                                    <p:set>
                                      <p:cBhvr>
                                        <p:cTn id="50" dur="1" fill="hold">
                                          <p:stCondLst>
                                            <p:cond delay="0"/>
                                          </p:stCondLst>
                                        </p:cTn>
                                        <p:tgtEl>
                                          <p:spTgt spid="822297"/>
                                        </p:tgtEl>
                                        <p:attrNameLst>
                                          <p:attrName>style.visibility</p:attrName>
                                        </p:attrNameLst>
                                      </p:cBhvr>
                                      <p:to>
                                        <p:strVal val="visible"/>
                                      </p:to>
                                    </p:set>
                                    <p:animEffect transition="in" filter="strips(downRight)">
                                      <p:cBhvr>
                                        <p:cTn id="51" dur="500"/>
                                        <p:tgtEl>
                                          <p:spTgt spid="822297"/>
                                        </p:tgtEl>
                                      </p:cBhvr>
                                    </p:animEffect>
                                  </p:childTnLst>
                                </p:cTn>
                              </p:par>
                            </p:childTnLst>
                          </p:cTn>
                        </p:par>
                        <p:par>
                          <p:cTn id="52" fill="hold" nodeType="afterGroup">
                            <p:stCondLst>
                              <p:cond delay="3000"/>
                            </p:stCondLst>
                            <p:childTnLst>
                              <p:par>
                                <p:cTn id="53" presetID="18" presetClass="entr" presetSubtype="6" fill="hold" grpId="0" nodeType="afterEffect">
                                  <p:stCondLst>
                                    <p:cond delay="0"/>
                                  </p:stCondLst>
                                  <p:childTnLst>
                                    <p:set>
                                      <p:cBhvr>
                                        <p:cTn id="54" dur="1" fill="hold">
                                          <p:stCondLst>
                                            <p:cond delay="0"/>
                                          </p:stCondLst>
                                        </p:cTn>
                                        <p:tgtEl>
                                          <p:spTgt spid="822305"/>
                                        </p:tgtEl>
                                        <p:attrNameLst>
                                          <p:attrName>style.visibility</p:attrName>
                                        </p:attrNameLst>
                                      </p:cBhvr>
                                      <p:to>
                                        <p:strVal val="visible"/>
                                      </p:to>
                                    </p:set>
                                    <p:animEffect transition="in" filter="strips(downRight)">
                                      <p:cBhvr>
                                        <p:cTn id="55" dur="500"/>
                                        <p:tgtEl>
                                          <p:spTgt spid="82230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822275"/>
                                        </p:tgtEl>
                                        <p:attrNameLst>
                                          <p:attrName>style.visibility</p:attrName>
                                        </p:attrNameLst>
                                      </p:cBhvr>
                                      <p:to>
                                        <p:strVal val="visible"/>
                                      </p:to>
                                    </p:set>
                                    <p:animEffect transition="in" filter="blinds(horizontal)">
                                      <p:cBhvr>
                                        <p:cTn id="60" dur="500"/>
                                        <p:tgtEl>
                                          <p:spTgt spid="822275"/>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2" presetClass="entr" presetSubtype="8" fill="hold" nodeType="clickEffect">
                                  <p:stCondLst>
                                    <p:cond delay="0"/>
                                  </p:stCondLst>
                                  <p:childTnLst>
                                    <p:set>
                                      <p:cBhvr>
                                        <p:cTn id="64" dur="1" fill="hold">
                                          <p:stCondLst>
                                            <p:cond delay="0"/>
                                          </p:stCondLst>
                                        </p:cTn>
                                        <p:tgtEl>
                                          <p:spTgt spid="822302"/>
                                        </p:tgtEl>
                                        <p:attrNameLst>
                                          <p:attrName>style.visibility</p:attrName>
                                        </p:attrNameLst>
                                      </p:cBhvr>
                                      <p:to>
                                        <p:strVal val="visible"/>
                                      </p:to>
                                    </p:set>
                                    <p:animEffect transition="in" filter="slide(fromLeft)">
                                      <p:cBhvr>
                                        <p:cTn id="65" dur="500"/>
                                        <p:tgtEl>
                                          <p:spTgt spid="822302"/>
                                        </p:tgtEl>
                                      </p:cBhvr>
                                    </p:animEffect>
                                  </p:childTnLst>
                                </p:cTn>
                              </p:par>
                            </p:childTnLst>
                          </p:cTn>
                        </p:par>
                        <p:par>
                          <p:cTn id="66" fill="hold" nodeType="afterGroup">
                            <p:stCondLst>
                              <p:cond delay="500"/>
                            </p:stCondLst>
                            <p:childTnLst>
                              <p:par>
                                <p:cTn id="67" presetID="18" presetClass="entr" presetSubtype="9" fill="hold" grpId="0" nodeType="afterEffect">
                                  <p:stCondLst>
                                    <p:cond delay="0"/>
                                  </p:stCondLst>
                                  <p:childTnLst>
                                    <p:set>
                                      <p:cBhvr>
                                        <p:cTn id="68" dur="1" fill="hold">
                                          <p:stCondLst>
                                            <p:cond delay="0"/>
                                          </p:stCondLst>
                                        </p:cTn>
                                        <p:tgtEl>
                                          <p:spTgt spid="822285"/>
                                        </p:tgtEl>
                                        <p:attrNameLst>
                                          <p:attrName>style.visibility</p:attrName>
                                        </p:attrNameLst>
                                      </p:cBhvr>
                                      <p:to>
                                        <p:strVal val="visible"/>
                                      </p:to>
                                    </p:set>
                                    <p:animEffect transition="in" filter="strips(upLeft)">
                                      <p:cBhvr>
                                        <p:cTn id="69" dur="500"/>
                                        <p:tgtEl>
                                          <p:spTgt spid="822285"/>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8" presetClass="entr" presetSubtype="6" fill="hold" nodeType="clickEffect">
                                  <p:stCondLst>
                                    <p:cond delay="0"/>
                                  </p:stCondLst>
                                  <p:childTnLst>
                                    <p:set>
                                      <p:cBhvr>
                                        <p:cTn id="73" dur="1" fill="hold">
                                          <p:stCondLst>
                                            <p:cond delay="0"/>
                                          </p:stCondLst>
                                        </p:cTn>
                                        <p:tgtEl>
                                          <p:spTgt spid="822286"/>
                                        </p:tgtEl>
                                        <p:attrNameLst>
                                          <p:attrName>style.visibility</p:attrName>
                                        </p:attrNameLst>
                                      </p:cBhvr>
                                      <p:to>
                                        <p:strVal val="visible"/>
                                      </p:to>
                                    </p:set>
                                    <p:animEffect transition="in" filter="strips(downRight)">
                                      <p:cBhvr>
                                        <p:cTn id="74" dur="500"/>
                                        <p:tgtEl>
                                          <p:spTgt spid="822286"/>
                                        </p:tgtEl>
                                      </p:cBhvr>
                                    </p:animEffect>
                                  </p:childTnLst>
                                </p:cTn>
                              </p:par>
                            </p:childTnLst>
                          </p:cTn>
                        </p:par>
                        <p:par>
                          <p:cTn id="75" fill="hold" nodeType="afterGroup">
                            <p:stCondLst>
                              <p:cond delay="500"/>
                            </p:stCondLst>
                            <p:childTnLst>
                              <p:par>
                                <p:cTn id="76" presetID="18" presetClass="entr" presetSubtype="9" fill="hold" grpId="0" nodeType="afterEffect">
                                  <p:stCondLst>
                                    <p:cond delay="0"/>
                                  </p:stCondLst>
                                  <p:childTnLst>
                                    <p:set>
                                      <p:cBhvr>
                                        <p:cTn id="77" dur="1" fill="hold">
                                          <p:stCondLst>
                                            <p:cond delay="0"/>
                                          </p:stCondLst>
                                        </p:cTn>
                                        <p:tgtEl>
                                          <p:spTgt spid="822308"/>
                                        </p:tgtEl>
                                        <p:attrNameLst>
                                          <p:attrName>style.visibility</p:attrName>
                                        </p:attrNameLst>
                                      </p:cBhvr>
                                      <p:to>
                                        <p:strVal val="visible"/>
                                      </p:to>
                                    </p:set>
                                    <p:animEffect transition="in" filter="strips(upLeft)">
                                      <p:cBhvr>
                                        <p:cTn id="78" dur="500"/>
                                        <p:tgtEl>
                                          <p:spTgt spid="822308"/>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8" presetClass="entr" presetSubtype="3" fill="hold" grpId="0" nodeType="clickEffect">
                                  <p:stCondLst>
                                    <p:cond delay="0"/>
                                  </p:stCondLst>
                                  <p:childTnLst>
                                    <p:set>
                                      <p:cBhvr>
                                        <p:cTn id="82" dur="1" fill="hold">
                                          <p:stCondLst>
                                            <p:cond delay="0"/>
                                          </p:stCondLst>
                                        </p:cTn>
                                        <p:tgtEl>
                                          <p:spTgt spid="822326"/>
                                        </p:tgtEl>
                                        <p:attrNameLst>
                                          <p:attrName>style.visibility</p:attrName>
                                        </p:attrNameLst>
                                      </p:cBhvr>
                                      <p:to>
                                        <p:strVal val="visible"/>
                                      </p:to>
                                    </p:set>
                                    <p:animEffect transition="in" filter="strips(upRight)">
                                      <p:cBhvr>
                                        <p:cTn id="83" dur="500"/>
                                        <p:tgtEl>
                                          <p:spTgt spid="822326"/>
                                        </p:tgtEl>
                                      </p:cBhvr>
                                    </p:animEffect>
                                  </p:childTnLst>
                                </p:cTn>
                              </p:par>
                            </p:childTnLst>
                          </p:cTn>
                        </p:par>
                        <p:par>
                          <p:cTn id="84" fill="hold" nodeType="afterGroup">
                            <p:stCondLst>
                              <p:cond delay="500"/>
                            </p:stCondLst>
                            <p:childTnLst>
                              <p:par>
                                <p:cTn id="85" presetID="18" presetClass="entr" presetSubtype="6" fill="hold" grpId="0" nodeType="afterEffect">
                                  <p:stCondLst>
                                    <p:cond delay="0"/>
                                  </p:stCondLst>
                                  <p:childTnLst>
                                    <p:set>
                                      <p:cBhvr>
                                        <p:cTn id="86" dur="1" fill="hold">
                                          <p:stCondLst>
                                            <p:cond delay="0"/>
                                          </p:stCondLst>
                                        </p:cTn>
                                        <p:tgtEl>
                                          <p:spTgt spid="822289"/>
                                        </p:tgtEl>
                                        <p:attrNameLst>
                                          <p:attrName>style.visibility</p:attrName>
                                        </p:attrNameLst>
                                      </p:cBhvr>
                                      <p:to>
                                        <p:strVal val="visible"/>
                                      </p:to>
                                    </p:set>
                                    <p:animEffect transition="in" filter="strips(downRight)">
                                      <p:cBhvr>
                                        <p:cTn id="87" dur="500"/>
                                        <p:tgtEl>
                                          <p:spTgt spid="822289"/>
                                        </p:tgtEl>
                                      </p:cBhvr>
                                    </p:animEffect>
                                  </p:childTnLst>
                                </p:cTn>
                              </p:par>
                            </p:childTnLst>
                          </p:cTn>
                        </p:par>
                        <p:par>
                          <p:cTn id="88" fill="hold" nodeType="afterGroup">
                            <p:stCondLst>
                              <p:cond delay="1000"/>
                            </p:stCondLst>
                            <p:childTnLst>
                              <p:par>
                                <p:cTn id="89" presetID="18" presetClass="entr" presetSubtype="6" fill="hold" grpId="0" nodeType="afterEffect">
                                  <p:stCondLst>
                                    <p:cond delay="0"/>
                                  </p:stCondLst>
                                  <p:childTnLst>
                                    <p:set>
                                      <p:cBhvr>
                                        <p:cTn id="90" dur="1" fill="hold">
                                          <p:stCondLst>
                                            <p:cond delay="0"/>
                                          </p:stCondLst>
                                        </p:cTn>
                                        <p:tgtEl>
                                          <p:spTgt spid="822306"/>
                                        </p:tgtEl>
                                        <p:attrNameLst>
                                          <p:attrName>style.visibility</p:attrName>
                                        </p:attrNameLst>
                                      </p:cBhvr>
                                      <p:to>
                                        <p:strVal val="visible"/>
                                      </p:to>
                                    </p:set>
                                    <p:animEffect transition="in" filter="strips(downRight)">
                                      <p:cBhvr>
                                        <p:cTn id="91" dur="500"/>
                                        <p:tgtEl>
                                          <p:spTgt spid="822306"/>
                                        </p:tgtEl>
                                      </p:cBhvr>
                                    </p:animEffect>
                                  </p:childTnLst>
                                </p:cTn>
                              </p:par>
                            </p:childTnLst>
                          </p:cTn>
                        </p:par>
                        <p:par>
                          <p:cTn id="92" fill="hold" nodeType="afterGroup">
                            <p:stCondLst>
                              <p:cond delay="1500"/>
                            </p:stCondLst>
                            <p:childTnLst>
                              <p:par>
                                <p:cTn id="93" presetID="18" presetClass="entr" presetSubtype="6" fill="hold" grpId="0" nodeType="afterEffect">
                                  <p:stCondLst>
                                    <p:cond delay="0"/>
                                  </p:stCondLst>
                                  <p:childTnLst>
                                    <p:set>
                                      <p:cBhvr>
                                        <p:cTn id="94" dur="1" fill="hold">
                                          <p:stCondLst>
                                            <p:cond delay="0"/>
                                          </p:stCondLst>
                                        </p:cTn>
                                        <p:tgtEl>
                                          <p:spTgt spid="822290"/>
                                        </p:tgtEl>
                                        <p:attrNameLst>
                                          <p:attrName>style.visibility</p:attrName>
                                        </p:attrNameLst>
                                      </p:cBhvr>
                                      <p:to>
                                        <p:strVal val="visible"/>
                                      </p:to>
                                    </p:set>
                                    <p:animEffect transition="in" filter="strips(downRight)">
                                      <p:cBhvr>
                                        <p:cTn id="95" dur="500"/>
                                        <p:tgtEl>
                                          <p:spTgt spid="822290"/>
                                        </p:tgtEl>
                                      </p:cBhvr>
                                    </p:animEffect>
                                  </p:childTnLst>
                                </p:cTn>
                              </p:par>
                            </p:childTnLst>
                          </p:cTn>
                        </p:par>
                        <p:par>
                          <p:cTn id="96" fill="hold" nodeType="afterGroup">
                            <p:stCondLst>
                              <p:cond delay="2000"/>
                            </p:stCondLst>
                            <p:childTnLst>
                              <p:par>
                                <p:cTn id="97" presetID="18" presetClass="entr" presetSubtype="6" fill="hold" grpId="0" nodeType="afterEffect">
                                  <p:stCondLst>
                                    <p:cond delay="0"/>
                                  </p:stCondLst>
                                  <p:childTnLst>
                                    <p:set>
                                      <p:cBhvr>
                                        <p:cTn id="98" dur="1" fill="hold">
                                          <p:stCondLst>
                                            <p:cond delay="0"/>
                                          </p:stCondLst>
                                        </p:cTn>
                                        <p:tgtEl>
                                          <p:spTgt spid="822307"/>
                                        </p:tgtEl>
                                        <p:attrNameLst>
                                          <p:attrName>style.visibility</p:attrName>
                                        </p:attrNameLst>
                                      </p:cBhvr>
                                      <p:to>
                                        <p:strVal val="visible"/>
                                      </p:to>
                                    </p:set>
                                    <p:animEffect transition="in" filter="strips(downRight)">
                                      <p:cBhvr>
                                        <p:cTn id="99" dur="500"/>
                                        <p:tgtEl>
                                          <p:spTgt spid="822307"/>
                                        </p:tgtEl>
                                      </p:cBhvr>
                                    </p:animEffect>
                                  </p:childTnLst>
                                </p:cTn>
                              </p:par>
                            </p:childTnLst>
                          </p:cTn>
                        </p:par>
                        <p:par>
                          <p:cTn id="100" fill="hold" nodeType="afterGroup">
                            <p:stCondLst>
                              <p:cond delay="2500"/>
                            </p:stCondLst>
                            <p:childTnLst>
                              <p:par>
                                <p:cTn id="101" presetID="18" presetClass="entr" presetSubtype="6" fill="hold" grpId="0" nodeType="afterEffect">
                                  <p:stCondLst>
                                    <p:cond delay="0"/>
                                  </p:stCondLst>
                                  <p:childTnLst>
                                    <p:set>
                                      <p:cBhvr>
                                        <p:cTn id="102" dur="1" fill="hold">
                                          <p:stCondLst>
                                            <p:cond delay="0"/>
                                          </p:stCondLst>
                                        </p:cTn>
                                        <p:tgtEl>
                                          <p:spTgt spid="822309"/>
                                        </p:tgtEl>
                                        <p:attrNameLst>
                                          <p:attrName>style.visibility</p:attrName>
                                        </p:attrNameLst>
                                      </p:cBhvr>
                                      <p:to>
                                        <p:strVal val="visible"/>
                                      </p:to>
                                    </p:set>
                                    <p:animEffect transition="in" filter="strips(downRight)">
                                      <p:cBhvr>
                                        <p:cTn id="103" dur="500"/>
                                        <p:tgtEl>
                                          <p:spTgt spid="822309"/>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3" presetClass="entr" presetSubtype="10" fill="hold" grpId="0" nodeType="clickEffect">
                                  <p:stCondLst>
                                    <p:cond delay="0"/>
                                  </p:stCondLst>
                                  <p:childTnLst>
                                    <p:set>
                                      <p:cBhvr>
                                        <p:cTn id="107" dur="1" fill="hold">
                                          <p:stCondLst>
                                            <p:cond delay="0"/>
                                          </p:stCondLst>
                                        </p:cTn>
                                        <p:tgtEl>
                                          <p:spTgt spid="822276"/>
                                        </p:tgtEl>
                                        <p:attrNameLst>
                                          <p:attrName>style.visibility</p:attrName>
                                        </p:attrNameLst>
                                      </p:cBhvr>
                                      <p:to>
                                        <p:strVal val="visible"/>
                                      </p:to>
                                    </p:set>
                                    <p:animEffect transition="in" filter="blinds(horizontal)">
                                      <p:cBhvr>
                                        <p:cTn id="108" dur="500"/>
                                        <p:tgtEl>
                                          <p:spTgt spid="822276"/>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2" presetClass="entr" presetSubtype="8" fill="hold" nodeType="clickEffect">
                                  <p:stCondLst>
                                    <p:cond delay="0"/>
                                  </p:stCondLst>
                                  <p:childTnLst>
                                    <p:set>
                                      <p:cBhvr>
                                        <p:cTn id="112" dur="1" fill="hold">
                                          <p:stCondLst>
                                            <p:cond delay="0"/>
                                          </p:stCondLst>
                                        </p:cTn>
                                        <p:tgtEl>
                                          <p:spTgt spid="822318"/>
                                        </p:tgtEl>
                                        <p:attrNameLst>
                                          <p:attrName>style.visibility</p:attrName>
                                        </p:attrNameLst>
                                      </p:cBhvr>
                                      <p:to>
                                        <p:strVal val="visible"/>
                                      </p:to>
                                    </p:set>
                                    <p:animEffect transition="in" filter="slide(fromLeft)">
                                      <p:cBhvr>
                                        <p:cTn id="113" dur="500"/>
                                        <p:tgtEl>
                                          <p:spTgt spid="822318"/>
                                        </p:tgtEl>
                                      </p:cBhvr>
                                    </p:animEffect>
                                  </p:childTnLst>
                                </p:cTn>
                              </p:par>
                            </p:childTnLst>
                          </p:cTn>
                        </p:par>
                        <p:par>
                          <p:cTn id="114" fill="hold" nodeType="afterGroup">
                            <p:stCondLst>
                              <p:cond delay="500"/>
                            </p:stCondLst>
                            <p:childTnLst>
                              <p:par>
                                <p:cTn id="115" presetID="18" presetClass="entr" presetSubtype="9" fill="hold" grpId="0" nodeType="afterEffect">
                                  <p:stCondLst>
                                    <p:cond delay="0"/>
                                  </p:stCondLst>
                                  <p:childTnLst>
                                    <p:set>
                                      <p:cBhvr>
                                        <p:cTn id="116" dur="1" fill="hold">
                                          <p:stCondLst>
                                            <p:cond delay="0"/>
                                          </p:stCondLst>
                                        </p:cTn>
                                        <p:tgtEl>
                                          <p:spTgt spid="822310"/>
                                        </p:tgtEl>
                                        <p:attrNameLst>
                                          <p:attrName>style.visibility</p:attrName>
                                        </p:attrNameLst>
                                      </p:cBhvr>
                                      <p:to>
                                        <p:strVal val="visible"/>
                                      </p:to>
                                    </p:set>
                                    <p:animEffect transition="in" filter="strips(upLeft)">
                                      <p:cBhvr>
                                        <p:cTn id="117" dur="500"/>
                                        <p:tgtEl>
                                          <p:spTgt spid="822310"/>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8" presetClass="entr" presetSubtype="6" fill="hold" nodeType="clickEffect">
                                  <p:stCondLst>
                                    <p:cond delay="0"/>
                                  </p:stCondLst>
                                  <p:childTnLst>
                                    <p:set>
                                      <p:cBhvr>
                                        <p:cTn id="121" dur="1" fill="hold">
                                          <p:stCondLst>
                                            <p:cond delay="0"/>
                                          </p:stCondLst>
                                        </p:cTn>
                                        <p:tgtEl>
                                          <p:spTgt spid="822311"/>
                                        </p:tgtEl>
                                        <p:attrNameLst>
                                          <p:attrName>style.visibility</p:attrName>
                                        </p:attrNameLst>
                                      </p:cBhvr>
                                      <p:to>
                                        <p:strVal val="visible"/>
                                      </p:to>
                                    </p:set>
                                    <p:animEffect transition="in" filter="strips(downRight)">
                                      <p:cBhvr>
                                        <p:cTn id="122" dur="500"/>
                                        <p:tgtEl>
                                          <p:spTgt spid="822311"/>
                                        </p:tgtEl>
                                      </p:cBhvr>
                                    </p:animEffect>
                                  </p:childTnLst>
                                </p:cTn>
                              </p:par>
                            </p:childTnLst>
                          </p:cTn>
                        </p:par>
                        <p:par>
                          <p:cTn id="123" fill="hold" nodeType="afterGroup">
                            <p:stCondLst>
                              <p:cond delay="500"/>
                            </p:stCondLst>
                            <p:childTnLst>
                              <p:par>
                                <p:cTn id="124" presetID="18" presetClass="entr" presetSubtype="9" fill="hold" grpId="0" nodeType="afterEffect">
                                  <p:stCondLst>
                                    <p:cond delay="0"/>
                                  </p:stCondLst>
                                  <p:childTnLst>
                                    <p:set>
                                      <p:cBhvr>
                                        <p:cTn id="125" dur="1" fill="hold">
                                          <p:stCondLst>
                                            <p:cond delay="0"/>
                                          </p:stCondLst>
                                        </p:cTn>
                                        <p:tgtEl>
                                          <p:spTgt spid="822317"/>
                                        </p:tgtEl>
                                        <p:attrNameLst>
                                          <p:attrName>style.visibility</p:attrName>
                                        </p:attrNameLst>
                                      </p:cBhvr>
                                      <p:to>
                                        <p:strVal val="visible"/>
                                      </p:to>
                                    </p:set>
                                    <p:animEffect transition="in" filter="strips(upLeft)">
                                      <p:cBhvr>
                                        <p:cTn id="126" dur="500"/>
                                        <p:tgtEl>
                                          <p:spTgt spid="822317"/>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8" presetClass="entr" presetSubtype="3" fill="hold" grpId="0" nodeType="clickEffect">
                                  <p:stCondLst>
                                    <p:cond delay="0"/>
                                  </p:stCondLst>
                                  <p:childTnLst>
                                    <p:set>
                                      <p:cBhvr>
                                        <p:cTn id="130" dur="1" fill="hold">
                                          <p:stCondLst>
                                            <p:cond delay="0"/>
                                          </p:stCondLst>
                                        </p:cTn>
                                        <p:tgtEl>
                                          <p:spTgt spid="822322"/>
                                        </p:tgtEl>
                                        <p:attrNameLst>
                                          <p:attrName>style.visibility</p:attrName>
                                        </p:attrNameLst>
                                      </p:cBhvr>
                                      <p:to>
                                        <p:strVal val="visible"/>
                                      </p:to>
                                    </p:set>
                                    <p:animEffect transition="in" filter="strips(upRight)">
                                      <p:cBhvr>
                                        <p:cTn id="131" dur="500"/>
                                        <p:tgtEl>
                                          <p:spTgt spid="822322"/>
                                        </p:tgtEl>
                                      </p:cBhvr>
                                    </p:animEffect>
                                  </p:childTnLst>
                                </p:cTn>
                              </p:par>
                            </p:childTnLst>
                          </p:cTn>
                        </p:par>
                        <p:par>
                          <p:cTn id="132" fill="hold" nodeType="afterGroup">
                            <p:stCondLst>
                              <p:cond delay="500"/>
                            </p:stCondLst>
                            <p:childTnLst>
                              <p:par>
                                <p:cTn id="133" presetID="18" presetClass="entr" presetSubtype="6" fill="hold" grpId="0" nodeType="afterEffect">
                                  <p:stCondLst>
                                    <p:cond delay="0"/>
                                  </p:stCondLst>
                                  <p:childTnLst>
                                    <p:set>
                                      <p:cBhvr>
                                        <p:cTn id="134" dur="1" fill="hold">
                                          <p:stCondLst>
                                            <p:cond delay="0"/>
                                          </p:stCondLst>
                                        </p:cTn>
                                        <p:tgtEl>
                                          <p:spTgt spid="822314"/>
                                        </p:tgtEl>
                                        <p:attrNameLst>
                                          <p:attrName>style.visibility</p:attrName>
                                        </p:attrNameLst>
                                      </p:cBhvr>
                                      <p:to>
                                        <p:strVal val="visible"/>
                                      </p:to>
                                    </p:set>
                                    <p:animEffect transition="in" filter="strips(downRight)">
                                      <p:cBhvr>
                                        <p:cTn id="135" dur="500"/>
                                        <p:tgtEl>
                                          <p:spTgt spid="822314"/>
                                        </p:tgtEl>
                                      </p:cBhvr>
                                    </p:animEffect>
                                  </p:childTnLst>
                                </p:cTn>
                              </p:par>
                            </p:childTnLst>
                          </p:cTn>
                        </p:par>
                        <p:par>
                          <p:cTn id="136" fill="hold" nodeType="afterGroup">
                            <p:stCondLst>
                              <p:cond delay="1000"/>
                            </p:stCondLst>
                            <p:childTnLst>
                              <p:par>
                                <p:cTn id="137" presetID="18" presetClass="entr" presetSubtype="6" fill="hold" grpId="0" nodeType="afterEffect">
                                  <p:stCondLst>
                                    <p:cond delay="0"/>
                                  </p:stCondLst>
                                  <p:childTnLst>
                                    <p:set>
                                      <p:cBhvr>
                                        <p:cTn id="138" dur="1" fill="hold">
                                          <p:stCondLst>
                                            <p:cond delay="0"/>
                                          </p:stCondLst>
                                        </p:cTn>
                                        <p:tgtEl>
                                          <p:spTgt spid="822315"/>
                                        </p:tgtEl>
                                        <p:attrNameLst>
                                          <p:attrName>style.visibility</p:attrName>
                                        </p:attrNameLst>
                                      </p:cBhvr>
                                      <p:to>
                                        <p:strVal val="visible"/>
                                      </p:to>
                                    </p:set>
                                    <p:animEffect transition="in" filter="strips(downRight)">
                                      <p:cBhvr>
                                        <p:cTn id="139" dur="500"/>
                                        <p:tgtEl>
                                          <p:spTgt spid="822315"/>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18" presetClass="entr" presetSubtype="6" fill="hold" nodeType="clickEffect">
                                  <p:stCondLst>
                                    <p:cond delay="0"/>
                                  </p:stCondLst>
                                  <p:childTnLst>
                                    <p:set>
                                      <p:cBhvr>
                                        <p:cTn id="143" dur="1" fill="hold">
                                          <p:stCondLst>
                                            <p:cond delay="0"/>
                                          </p:stCondLst>
                                        </p:cTn>
                                        <p:tgtEl>
                                          <p:spTgt spid="822323"/>
                                        </p:tgtEl>
                                        <p:attrNameLst>
                                          <p:attrName>style.visibility</p:attrName>
                                        </p:attrNameLst>
                                      </p:cBhvr>
                                      <p:to>
                                        <p:strVal val="visible"/>
                                      </p:to>
                                    </p:set>
                                    <p:animEffect transition="in" filter="strips(downRight)">
                                      <p:cBhvr>
                                        <p:cTn id="144" dur="500"/>
                                        <p:tgtEl>
                                          <p:spTgt spid="822323"/>
                                        </p:tgtEl>
                                      </p:cBhvr>
                                    </p:animEffect>
                                  </p:childTnLst>
                                </p:cTn>
                              </p:par>
                            </p:childTnLst>
                          </p:cTn>
                        </p:par>
                        <p:par>
                          <p:cTn id="145" fill="hold" nodeType="afterGroup">
                            <p:stCondLst>
                              <p:cond delay="500"/>
                            </p:stCondLst>
                            <p:childTnLst>
                              <p:par>
                                <p:cTn id="146" presetID="18" presetClass="entr" presetSubtype="6" fill="hold" grpId="0" nodeType="afterEffect">
                                  <p:stCondLst>
                                    <p:cond delay="0"/>
                                  </p:stCondLst>
                                  <p:childTnLst>
                                    <p:set>
                                      <p:cBhvr>
                                        <p:cTn id="147" dur="1" fill="hold">
                                          <p:stCondLst>
                                            <p:cond delay="0"/>
                                          </p:stCondLst>
                                        </p:cTn>
                                        <p:tgtEl>
                                          <p:spTgt spid="822316"/>
                                        </p:tgtEl>
                                        <p:attrNameLst>
                                          <p:attrName>style.visibility</p:attrName>
                                        </p:attrNameLst>
                                      </p:cBhvr>
                                      <p:to>
                                        <p:strVal val="visible"/>
                                      </p:to>
                                    </p:set>
                                    <p:animEffect transition="in" filter="strips(downRight)">
                                      <p:cBhvr>
                                        <p:cTn id="148" dur="500"/>
                                        <p:tgtEl>
                                          <p:spTgt spid="822316"/>
                                        </p:tgtEl>
                                      </p:cBhvr>
                                    </p:animEffect>
                                  </p:childTnLst>
                                </p:cTn>
                              </p:par>
                            </p:childTnLst>
                          </p:cTn>
                        </p:par>
                        <p:par>
                          <p:cTn id="149" fill="hold" nodeType="afterGroup">
                            <p:stCondLst>
                              <p:cond delay="1000"/>
                            </p:stCondLst>
                            <p:childTnLst>
                              <p:par>
                                <p:cTn id="150" presetID="18" presetClass="entr" presetSubtype="6" fill="hold" grpId="0" nodeType="afterEffect">
                                  <p:stCondLst>
                                    <p:cond delay="0"/>
                                  </p:stCondLst>
                                  <p:childTnLst>
                                    <p:set>
                                      <p:cBhvr>
                                        <p:cTn id="151" dur="1" fill="hold">
                                          <p:stCondLst>
                                            <p:cond delay="0"/>
                                          </p:stCondLst>
                                        </p:cTn>
                                        <p:tgtEl>
                                          <p:spTgt spid="822321"/>
                                        </p:tgtEl>
                                        <p:attrNameLst>
                                          <p:attrName>style.visibility</p:attrName>
                                        </p:attrNameLst>
                                      </p:cBhvr>
                                      <p:to>
                                        <p:strVal val="visible"/>
                                      </p:to>
                                    </p:set>
                                    <p:animEffect transition="in" filter="strips(downRight)">
                                      <p:cBhvr>
                                        <p:cTn id="152" dur="500"/>
                                        <p:tgtEl>
                                          <p:spTgt spid="822321"/>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3" presetClass="entr" presetSubtype="10" fill="hold" grpId="0" nodeType="clickEffect">
                                  <p:stCondLst>
                                    <p:cond delay="0"/>
                                  </p:stCondLst>
                                  <p:childTnLst>
                                    <p:set>
                                      <p:cBhvr>
                                        <p:cTn id="156" dur="1" fill="hold">
                                          <p:stCondLst>
                                            <p:cond delay="0"/>
                                          </p:stCondLst>
                                        </p:cTn>
                                        <p:tgtEl>
                                          <p:spTgt spid="822327"/>
                                        </p:tgtEl>
                                        <p:attrNameLst>
                                          <p:attrName>style.visibility</p:attrName>
                                        </p:attrNameLst>
                                      </p:cBhvr>
                                      <p:to>
                                        <p:strVal val="visible"/>
                                      </p:to>
                                    </p:set>
                                    <p:animEffect transition="in" filter="blinds(horizontal)">
                                      <p:cBhvr>
                                        <p:cTn id="157" dur="500"/>
                                        <p:tgtEl>
                                          <p:spTgt spid="822327"/>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3" presetClass="entr" presetSubtype="10" fill="hold" grpId="0" nodeType="clickEffect">
                                  <p:stCondLst>
                                    <p:cond delay="0"/>
                                  </p:stCondLst>
                                  <p:childTnLst>
                                    <p:set>
                                      <p:cBhvr>
                                        <p:cTn id="161" dur="1" fill="hold">
                                          <p:stCondLst>
                                            <p:cond delay="0"/>
                                          </p:stCondLst>
                                        </p:cTn>
                                        <p:tgtEl>
                                          <p:spTgt spid="822328"/>
                                        </p:tgtEl>
                                        <p:attrNameLst>
                                          <p:attrName>style.visibility</p:attrName>
                                        </p:attrNameLst>
                                      </p:cBhvr>
                                      <p:to>
                                        <p:strVal val="visible"/>
                                      </p:to>
                                    </p:set>
                                    <p:animEffect transition="in" filter="blinds(horizontal)">
                                      <p:cBhvr>
                                        <p:cTn id="162" dur="500"/>
                                        <p:tgtEl>
                                          <p:spTgt spid="822328"/>
                                        </p:tgtEl>
                                      </p:cBhvr>
                                    </p:animEffec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3" presetClass="entr" presetSubtype="10" fill="hold" grpId="0" nodeType="clickEffect">
                                  <p:stCondLst>
                                    <p:cond delay="0"/>
                                  </p:stCondLst>
                                  <p:childTnLst>
                                    <p:set>
                                      <p:cBhvr>
                                        <p:cTn id="166" dur="1" fill="hold">
                                          <p:stCondLst>
                                            <p:cond delay="0"/>
                                          </p:stCondLst>
                                        </p:cTn>
                                        <p:tgtEl>
                                          <p:spTgt spid="822329"/>
                                        </p:tgtEl>
                                        <p:attrNameLst>
                                          <p:attrName>style.visibility</p:attrName>
                                        </p:attrNameLst>
                                      </p:cBhvr>
                                      <p:to>
                                        <p:strVal val="visible"/>
                                      </p:to>
                                    </p:set>
                                    <p:animEffect transition="in" filter="blinds(horizontal)">
                                      <p:cBhvr>
                                        <p:cTn id="167" dur="500"/>
                                        <p:tgtEl>
                                          <p:spTgt spid="8223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274" grpId="0" autoUpdateAnimBg="0"/>
      <p:bldP spid="822275" grpId="0" autoUpdateAnimBg="0"/>
      <p:bldP spid="822276" grpId="0" autoUpdateAnimBg="0"/>
      <p:bldP spid="822284" grpId="0" animBg="1"/>
      <p:bldP spid="822285" grpId="0" animBg="1"/>
      <p:bldP spid="822289" grpId="0" animBg="1"/>
      <p:bldP spid="822290" grpId="0" animBg="1"/>
      <p:bldP spid="822294" grpId="0" animBg="1"/>
      <p:bldP spid="822295" grpId="0" animBg="1"/>
      <p:bldP spid="822296" grpId="0" animBg="1"/>
      <p:bldP spid="822297" grpId="0" animBg="1"/>
      <p:bldP spid="822298" grpId="0" animBg="1"/>
      <p:bldP spid="822305" grpId="0" animBg="1"/>
      <p:bldP spid="822306" grpId="0" animBg="1"/>
      <p:bldP spid="822307" grpId="0" animBg="1"/>
      <p:bldP spid="822308" grpId="0" animBg="1"/>
      <p:bldP spid="822309" grpId="0" animBg="1"/>
      <p:bldP spid="822310" grpId="0" animBg="1"/>
      <p:bldP spid="822314" grpId="0" animBg="1"/>
      <p:bldP spid="822315" grpId="0" animBg="1"/>
      <p:bldP spid="822316" grpId="0" animBg="1"/>
      <p:bldP spid="822317" grpId="0" animBg="1"/>
      <p:bldP spid="822321" grpId="0" animBg="1"/>
      <p:bldP spid="822322" grpId="0" animBg="1"/>
      <p:bldP spid="822326" grpId="0" animBg="1"/>
      <p:bldP spid="822327" grpId="0" autoUpdateAnimBg="0"/>
      <p:bldP spid="822328" grpId="0" autoUpdateAnimBg="0"/>
      <p:bldP spid="822329"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p:cNvSpPr>
            <a:spLocks noGrp="1" noChangeArrowheads="1"/>
          </p:cNvSpPr>
          <p:nvPr>
            <p:ph type="title" idx="4294967295"/>
          </p:nvPr>
        </p:nvSpPr>
        <p:spPr/>
        <p:txBody>
          <a:bodyPr>
            <a:normAutofit/>
          </a:bodyPr>
          <a:lstStyle/>
          <a:p>
            <a:r>
              <a:rPr kumimoji="1" lang="zh-CN" altLang="en-US" sz="3600" b="1" dirty="0">
                <a:latin typeface="+mj-ea"/>
                <a:cs typeface="+mn-cs"/>
              </a:rPr>
              <a:t>成本</a:t>
            </a:r>
            <a:r>
              <a:rPr kumimoji="1" lang="en-US" altLang="zh-CN" sz="3600" b="1" dirty="0">
                <a:latin typeface="+mj-ea"/>
                <a:cs typeface="+mn-cs"/>
              </a:rPr>
              <a:t>-</a:t>
            </a:r>
            <a:r>
              <a:rPr kumimoji="1" lang="zh-CN" altLang="en-US" sz="3600" b="1" dirty="0">
                <a:latin typeface="+mj-ea"/>
                <a:cs typeface="+mn-cs"/>
              </a:rPr>
              <a:t>时间因素：学习曲线</a:t>
            </a:r>
          </a:p>
        </p:txBody>
      </p:sp>
      <p:sp>
        <p:nvSpPr>
          <p:cNvPr id="84995" name="Rectangle 9"/>
          <p:cNvSpPr>
            <a:spLocks noGrp="1" noChangeArrowheads="1"/>
          </p:cNvSpPr>
          <p:nvPr>
            <p:ph type="body" idx="4294967295"/>
          </p:nvPr>
        </p:nvSpPr>
        <p:spPr/>
        <p:txBody>
          <a:bodyPr>
            <a:normAutofit/>
          </a:bodyPr>
          <a:lstStyle/>
          <a:p>
            <a:r>
              <a:rPr lang="zh-CN" altLang="en-US" sz="2600" b="1" dirty="0" smtClean="0">
                <a:latin typeface="+mj-ea"/>
                <a:ea typeface="+mj-ea"/>
              </a:rPr>
              <a:t>产品价格随时间变化的特性，就是价格随时间下降的趋势</a:t>
            </a:r>
          </a:p>
        </p:txBody>
      </p:sp>
      <p:pic>
        <p:nvPicPr>
          <p:cNvPr id="84996" name="图片 98"/>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88664" y="2564904"/>
            <a:ext cx="8559800" cy="4111625"/>
          </a:xfrm>
          <a:noFill/>
        </p:spPr>
      </p:pic>
    </p:spTree>
  </p:cSld>
  <p:clrMapOvr>
    <a:masterClrMapping/>
  </p:clrMapOvr>
  <p:transition spd="slow"/>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304800" y="423863"/>
            <a:ext cx="7391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600">
                <a:latin typeface="Times New Roman" pitchFamily="18" charset="0"/>
              </a:rPr>
              <a:t>(4) 半同步通信</a:t>
            </a:r>
            <a:endParaRPr lang="en-US" altLang="zh-CN" sz="3600">
              <a:latin typeface="Times New Roman" pitchFamily="18" charset="0"/>
            </a:endParaRPr>
          </a:p>
        </p:txBody>
      </p:sp>
      <p:grpSp>
        <p:nvGrpSpPr>
          <p:cNvPr id="187395" name="Group 3"/>
          <p:cNvGrpSpPr>
            <a:grpSpLocks/>
          </p:cNvGrpSpPr>
          <p:nvPr/>
        </p:nvGrpSpPr>
        <p:grpSpPr bwMode="auto">
          <a:xfrm>
            <a:off x="838200" y="1676400"/>
            <a:ext cx="8229600" cy="1479550"/>
            <a:chOff x="672" y="1257"/>
            <a:chExt cx="5184" cy="932"/>
          </a:xfrm>
        </p:grpSpPr>
        <p:sp>
          <p:nvSpPr>
            <p:cNvPr id="33804" name="Text Box 4"/>
            <p:cNvSpPr txBox="1">
              <a:spLocks noChangeArrowheads="1"/>
            </p:cNvSpPr>
            <p:nvPr/>
          </p:nvSpPr>
          <p:spPr bwMode="auto">
            <a:xfrm>
              <a:off x="672" y="1257"/>
              <a:ext cx="470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200">
                  <a:latin typeface="Times New Roman" pitchFamily="18" charset="0"/>
                </a:rPr>
                <a:t>同步   </a:t>
              </a:r>
              <a:r>
                <a:rPr lang="zh-CN" altLang="en-US" sz="2800">
                  <a:solidFill>
                    <a:schemeClr val="folHlink"/>
                  </a:solidFill>
                  <a:latin typeface="Times New Roman" pitchFamily="18" charset="0"/>
                </a:rPr>
                <a:t>发送方</a:t>
              </a:r>
              <a:r>
                <a:rPr lang="zh-CN" altLang="en-US" sz="2800">
                  <a:latin typeface="Times New Roman" pitchFamily="18" charset="0"/>
                </a:rPr>
                <a:t> 用系统 </a:t>
              </a:r>
              <a:r>
                <a:rPr lang="zh-CN" altLang="en-US" sz="2800">
                  <a:solidFill>
                    <a:schemeClr val="folHlink"/>
                  </a:solidFill>
                  <a:latin typeface="Times New Roman" pitchFamily="18" charset="0"/>
                </a:rPr>
                <a:t>时钟前沿 </a:t>
              </a:r>
              <a:r>
                <a:rPr lang="zh-CN" altLang="en-US" sz="2800">
                  <a:latin typeface="Times New Roman" pitchFamily="18" charset="0"/>
                </a:rPr>
                <a:t>发信号</a:t>
              </a:r>
              <a:endParaRPr lang="en-US" altLang="zh-CN" sz="2800">
                <a:latin typeface="Times New Roman" pitchFamily="18" charset="0"/>
              </a:endParaRPr>
            </a:p>
          </p:txBody>
        </p:sp>
        <p:sp>
          <p:nvSpPr>
            <p:cNvPr id="33805" name="Text Box 5"/>
            <p:cNvSpPr txBox="1">
              <a:spLocks noChangeArrowheads="1"/>
            </p:cNvSpPr>
            <p:nvPr/>
          </p:nvSpPr>
          <p:spPr bwMode="auto">
            <a:xfrm>
              <a:off x="1344" y="1824"/>
              <a:ext cx="451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200">
                  <a:latin typeface="Times New Roman" pitchFamily="18" charset="0"/>
                </a:rPr>
                <a:t> </a:t>
              </a:r>
              <a:r>
                <a:rPr lang="zh-CN" altLang="en-US" sz="2800">
                  <a:solidFill>
                    <a:schemeClr val="folHlink"/>
                  </a:solidFill>
                  <a:latin typeface="Times New Roman" pitchFamily="18" charset="0"/>
                </a:rPr>
                <a:t>接收方 </a:t>
              </a:r>
              <a:r>
                <a:rPr lang="zh-CN" altLang="en-US" sz="2800">
                  <a:latin typeface="Times New Roman" pitchFamily="18" charset="0"/>
                </a:rPr>
                <a:t>用系统 </a:t>
              </a:r>
              <a:r>
                <a:rPr lang="zh-CN" altLang="en-US" sz="2800">
                  <a:solidFill>
                    <a:schemeClr val="folHlink"/>
                  </a:solidFill>
                  <a:latin typeface="Times New Roman" pitchFamily="18" charset="0"/>
                </a:rPr>
                <a:t>时钟后沿 </a:t>
              </a:r>
              <a:r>
                <a:rPr lang="zh-CN" altLang="en-US" sz="2800">
                  <a:latin typeface="Times New Roman" pitchFamily="18" charset="0"/>
                </a:rPr>
                <a:t>判断、识别</a:t>
              </a:r>
              <a:endParaRPr lang="en-US" altLang="zh-CN" sz="2800">
                <a:latin typeface="Times New Roman" pitchFamily="18" charset="0"/>
              </a:endParaRPr>
            </a:p>
          </p:txBody>
        </p:sp>
      </p:grpSp>
      <p:sp>
        <p:nvSpPr>
          <p:cNvPr id="187398" name="Rectangle 6"/>
          <p:cNvSpPr>
            <a:spLocks noChangeArrowheads="1"/>
          </p:cNvSpPr>
          <p:nvPr/>
        </p:nvSpPr>
        <p:spPr bwMode="auto">
          <a:xfrm>
            <a:off x="7696200" y="152400"/>
            <a:ext cx="1143000" cy="838200"/>
          </a:xfrm>
          <a:prstGeom prst="rect">
            <a:avLst/>
          </a:prstGeom>
          <a:noFill/>
          <a:ln w="9525">
            <a:noFill/>
            <a:miter lim="800000"/>
            <a:headEnd/>
            <a:tailEnd/>
          </a:ln>
          <a:effectLst/>
        </p:spPr>
        <p:txBody>
          <a:bodyPr lIns="92075" tIns="46038" rIns="92075" bIns="46038" anchor="ctr"/>
          <a:lstStyle/>
          <a:p>
            <a:pPr algn="ctr">
              <a:defRPr/>
            </a:pPr>
            <a:r>
              <a:rPr lang="zh-CN" altLang="en-US" sz="4400">
                <a:solidFill>
                  <a:schemeClr val="tx2"/>
                </a:solidFill>
                <a:effectLst>
                  <a:outerShdw blurRad="38100" dist="38100" dir="2700000" algn="tl">
                    <a:srgbClr val="000000"/>
                  </a:outerShdw>
                </a:effectLst>
                <a:latin typeface="Arial" charset="0"/>
              </a:rPr>
              <a:t>3.5</a:t>
            </a:r>
          </a:p>
        </p:txBody>
      </p:sp>
      <p:sp>
        <p:nvSpPr>
          <p:cNvPr id="187399" name="Text Box 7"/>
          <p:cNvSpPr txBox="1">
            <a:spLocks noChangeArrowheads="1"/>
          </p:cNvSpPr>
          <p:nvPr/>
        </p:nvSpPr>
        <p:spPr bwMode="auto">
          <a:xfrm>
            <a:off x="3124200" y="423863"/>
            <a:ext cx="47609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spcBef>
                <a:spcPct val="50000"/>
              </a:spcBef>
            </a:pPr>
            <a:r>
              <a:rPr lang="zh-CN" altLang="en-US" sz="3600">
                <a:latin typeface="Times New Roman" pitchFamily="18" charset="0"/>
              </a:rPr>
              <a:t>（</a:t>
            </a:r>
            <a:r>
              <a:rPr lang="zh-CN" altLang="en-US" sz="3600">
                <a:solidFill>
                  <a:schemeClr val="folHlink"/>
                </a:solidFill>
                <a:latin typeface="Times New Roman" pitchFamily="18" charset="0"/>
              </a:rPr>
              <a:t>同步</a:t>
            </a:r>
            <a:r>
              <a:rPr lang="zh-CN" altLang="en-US" sz="3600">
                <a:latin typeface="Times New Roman" pitchFamily="18" charset="0"/>
              </a:rPr>
              <a:t>、</a:t>
            </a:r>
            <a:r>
              <a:rPr lang="zh-CN" altLang="en-US" sz="3600">
                <a:solidFill>
                  <a:schemeClr val="folHlink"/>
                </a:solidFill>
                <a:latin typeface="Times New Roman" pitchFamily="18" charset="0"/>
              </a:rPr>
              <a:t>异步 </a:t>
            </a:r>
            <a:r>
              <a:rPr lang="zh-CN" altLang="en-US" sz="3600">
                <a:latin typeface="Times New Roman" pitchFamily="18" charset="0"/>
              </a:rPr>
              <a:t>结合）</a:t>
            </a:r>
          </a:p>
        </p:txBody>
      </p:sp>
      <p:grpSp>
        <p:nvGrpSpPr>
          <p:cNvPr id="187400" name="Group 8"/>
          <p:cNvGrpSpPr>
            <a:grpSpLocks/>
          </p:cNvGrpSpPr>
          <p:nvPr/>
        </p:nvGrpSpPr>
        <p:grpSpPr bwMode="auto">
          <a:xfrm>
            <a:off x="838200" y="3795713"/>
            <a:ext cx="8229600" cy="1508125"/>
            <a:chOff x="528" y="2391"/>
            <a:chExt cx="5184" cy="950"/>
          </a:xfrm>
        </p:grpSpPr>
        <p:sp>
          <p:nvSpPr>
            <p:cNvPr id="33800" name="Text Box 9"/>
            <p:cNvSpPr txBox="1">
              <a:spLocks noChangeArrowheads="1"/>
            </p:cNvSpPr>
            <p:nvPr/>
          </p:nvSpPr>
          <p:spPr bwMode="auto">
            <a:xfrm>
              <a:off x="528" y="2391"/>
              <a:ext cx="46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200">
                  <a:latin typeface="Times New Roman" pitchFamily="18" charset="0"/>
                </a:rPr>
                <a:t>异步   </a:t>
              </a:r>
              <a:r>
                <a:rPr lang="zh-CN" altLang="en-US" sz="2800">
                  <a:latin typeface="Times New Roman" pitchFamily="18" charset="0"/>
                </a:rPr>
                <a:t>允许不同速度的模块和谐工作</a:t>
              </a:r>
              <a:endParaRPr lang="en-US" altLang="zh-CN" sz="2800">
                <a:latin typeface="Times New Roman" pitchFamily="18" charset="0"/>
              </a:endParaRPr>
            </a:p>
          </p:txBody>
        </p:sp>
        <p:sp>
          <p:nvSpPr>
            <p:cNvPr id="33801" name="Text Box 10"/>
            <p:cNvSpPr txBox="1">
              <a:spLocks noChangeArrowheads="1"/>
            </p:cNvSpPr>
            <p:nvPr/>
          </p:nvSpPr>
          <p:spPr bwMode="auto">
            <a:xfrm>
              <a:off x="1200" y="2967"/>
              <a:ext cx="451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200">
                  <a:latin typeface="Times New Roman" pitchFamily="18" charset="0"/>
                </a:rPr>
                <a:t> </a:t>
              </a:r>
              <a:r>
                <a:rPr lang="zh-CN" altLang="en-US" sz="2800">
                  <a:latin typeface="Times New Roman" pitchFamily="18" charset="0"/>
                </a:rPr>
                <a:t>增加一条  </a:t>
              </a:r>
              <a:r>
                <a:rPr lang="zh-CN" altLang="en-US" sz="2800">
                  <a:solidFill>
                    <a:schemeClr val="folHlink"/>
                  </a:solidFill>
                  <a:latin typeface="Times New Roman" pitchFamily="18" charset="0"/>
                </a:rPr>
                <a:t>“等待”响应信号</a:t>
              </a:r>
              <a:r>
                <a:rPr lang="zh-CN" altLang="en-US" sz="2800">
                  <a:latin typeface="Times New Roman" pitchFamily="18" charset="0"/>
                </a:rPr>
                <a:t>             </a:t>
              </a:r>
            </a:p>
          </p:txBody>
        </p:sp>
        <p:sp>
          <p:nvSpPr>
            <p:cNvPr id="33802" name="Text Box 11"/>
            <p:cNvSpPr txBox="1">
              <a:spLocks noChangeArrowheads="1"/>
            </p:cNvSpPr>
            <p:nvPr/>
          </p:nvSpPr>
          <p:spPr bwMode="auto">
            <a:xfrm>
              <a:off x="4289" y="2976"/>
              <a:ext cx="106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en-US" altLang="zh-CN" sz="3200">
                  <a:latin typeface="Times New Roman" pitchFamily="18" charset="0"/>
                </a:rPr>
                <a:t>WAIT</a:t>
              </a:r>
              <a:endParaRPr lang="zh-CN" altLang="en-US" sz="3200">
                <a:latin typeface="Times New Roman" pitchFamily="18" charset="0"/>
              </a:endParaRPr>
            </a:p>
          </p:txBody>
        </p:sp>
        <p:sp>
          <p:nvSpPr>
            <p:cNvPr id="33803" name="Line 12"/>
            <p:cNvSpPr>
              <a:spLocks noChangeShapeType="1"/>
            </p:cNvSpPr>
            <p:nvPr/>
          </p:nvSpPr>
          <p:spPr bwMode="auto">
            <a:xfrm>
              <a:off x="4275" y="3015"/>
              <a:ext cx="81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33799" name="AutoShape 14">
            <a:hlinkClick r:id="rId2" action="ppaction://hlinksldjump"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12710973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7399"/>
                                        </p:tgtEl>
                                        <p:attrNameLst>
                                          <p:attrName>style.visibility</p:attrName>
                                        </p:attrNameLst>
                                      </p:cBhvr>
                                      <p:to>
                                        <p:strVal val="visible"/>
                                      </p:to>
                                    </p:set>
                                    <p:animEffect transition="in" filter="blinds(horizontal)">
                                      <p:cBhvr>
                                        <p:cTn id="7" dur="500"/>
                                        <p:tgtEl>
                                          <p:spTgt spid="1873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7395"/>
                                        </p:tgtEl>
                                        <p:attrNameLst>
                                          <p:attrName>style.visibility</p:attrName>
                                        </p:attrNameLst>
                                      </p:cBhvr>
                                      <p:to>
                                        <p:strVal val="visible"/>
                                      </p:to>
                                    </p:set>
                                    <p:animEffect transition="in" filter="blinds(horizontal)">
                                      <p:cBhvr>
                                        <p:cTn id="12" dur="500"/>
                                        <p:tgtEl>
                                          <p:spTgt spid="1873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87400"/>
                                        </p:tgtEl>
                                        <p:attrNameLst>
                                          <p:attrName>style.visibility</p:attrName>
                                        </p:attrNameLst>
                                      </p:cBhvr>
                                      <p:to>
                                        <p:strVal val="visible"/>
                                      </p:to>
                                    </p:set>
                                    <p:animEffect transition="in" filter="blinds(horizontal)">
                                      <p:cBhvr>
                                        <p:cTn id="17" dur="500"/>
                                        <p:tgtEl>
                                          <p:spTgt spid="187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9"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304800" y="457200"/>
            <a:ext cx="7391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600">
                <a:latin typeface="Times New Roman" pitchFamily="18" charset="0"/>
              </a:rPr>
              <a:t>以输入数据为例的半同步通信时序</a:t>
            </a:r>
            <a:endParaRPr lang="en-US" altLang="zh-CN" sz="3600">
              <a:latin typeface="Times New Roman" pitchFamily="18" charset="0"/>
            </a:endParaRPr>
          </a:p>
        </p:txBody>
      </p:sp>
      <p:sp>
        <p:nvSpPr>
          <p:cNvPr id="188419" name="Text Box 3"/>
          <p:cNvSpPr txBox="1">
            <a:spLocks noChangeArrowheads="1"/>
          </p:cNvSpPr>
          <p:nvPr/>
        </p:nvSpPr>
        <p:spPr bwMode="auto">
          <a:xfrm>
            <a:off x="830263" y="1447800"/>
            <a:ext cx="7620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spcBef>
                <a:spcPct val="50000"/>
              </a:spcBef>
            </a:pPr>
            <a:r>
              <a:rPr lang="en-US" altLang="zh-CN" sz="3200" i="1">
                <a:latin typeface="Times New Roman" pitchFamily="18" charset="0"/>
              </a:rPr>
              <a:t>T</a:t>
            </a:r>
            <a:r>
              <a:rPr lang="en-US" altLang="zh-CN" sz="3200" baseline="-25000">
                <a:latin typeface="Times New Roman" pitchFamily="18" charset="0"/>
              </a:rPr>
              <a:t>1     </a:t>
            </a:r>
            <a:r>
              <a:rPr lang="zh-CN" altLang="en-US" sz="2800">
                <a:latin typeface="Times New Roman" pitchFamily="18" charset="0"/>
              </a:rPr>
              <a:t>主模块发地址</a:t>
            </a:r>
          </a:p>
        </p:txBody>
      </p:sp>
      <p:sp>
        <p:nvSpPr>
          <p:cNvPr id="188420" name="Text Box 4"/>
          <p:cNvSpPr txBox="1">
            <a:spLocks noChangeArrowheads="1"/>
          </p:cNvSpPr>
          <p:nvPr/>
        </p:nvSpPr>
        <p:spPr bwMode="auto">
          <a:xfrm>
            <a:off x="830263" y="2219325"/>
            <a:ext cx="7620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spcBef>
                <a:spcPct val="50000"/>
              </a:spcBef>
            </a:pPr>
            <a:r>
              <a:rPr lang="en-US" altLang="zh-CN" sz="3200" i="1">
                <a:latin typeface="Times New Roman" pitchFamily="18" charset="0"/>
              </a:rPr>
              <a:t>T</a:t>
            </a:r>
            <a:r>
              <a:rPr lang="en-US" altLang="zh-CN" sz="3200" baseline="-25000">
                <a:latin typeface="Times New Roman" pitchFamily="18" charset="0"/>
              </a:rPr>
              <a:t>2     </a:t>
            </a:r>
            <a:r>
              <a:rPr lang="zh-CN" altLang="en-US" sz="2800">
                <a:latin typeface="Times New Roman" pitchFamily="18" charset="0"/>
              </a:rPr>
              <a:t>主模块发命令</a:t>
            </a:r>
          </a:p>
        </p:txBody>
      </p:sp>
      <p:sp>
        <p:nvSpPr>
          <p:cNvPr id="188421" name="Text Box 5"/>
          <p:cNvSpPr txBox="1">
            <a:spLocks noChangeArrowheads="1"/>
          </p:cNvSpPr>
          <p:nvPr/>
        </p:nvSpPr>
        <p:spPr bwMode="auto">
          <a:xfrm>
            <a:off x="912813" y="4572000"/>
            <a:ext cx="91598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spcBef>
                <a:spcPct val="50000"/>
              </a:spcBef>
            </a:pPr>
            <a:r>
              <a:rPr lang="zh-CN" altLang="en-US" sz="4800" b="0">
                <a:latin typeface="Times New Roman" pitchFamily="18" charset="0"/>
              </a:rPr>
              <a:t>…</a:t>
            </a:r>
          </a:p>
        </p:txBody>
      </p:sp>
      <p:sp>
        <p:nvSpPr>
          <p:cNvPr id="188422" name="Text Box 6"/>
          <p:cNvSpPr txBox="1">
            <a:spLocks noChangeArrowheads="1"/>
          </p:cNvSpPr>
          <p:nvPr/>
        </p:nvSpPr>
        <p:spPr bwMode="auto">
          <a:xfrm>
            <a:off x="830263" y="5257800"/>
            <a:ext cx="7620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spcBef>
                <a:spcPct val="50000"/>
              </a:spcBef>
            </a:pPr>
            <a:r>
              <a:rPr lang="en-US" altLang="zh-CN" sz="3200" i="1">
                <a:latin typeface="Times New Roman" pitchFamily="18" charset="0"/>
              </a:rPr>
              <a:t>T</a:t>
            </a:r>
            <a:r>
              <a:rPr lang="en-US" altLang="zh-CN" sz="3200" baseline="-25000">
                <a:latin typeface="Times New Roman" pitchFamily="18" charset="0"/>
              </a:rPr>
              <a:t>3     </a:t>
            </a:r>
            <a:r>
              <a:rPr lang="zh-CN" altLang="en-US" sz="2800">
                <a:latin typeface="Times New Roman" pitchFamily="18" charset="0"/>
              </a:rPr>
              <a:t>从模块提供数据</a:t>
            </a:r>
          </a:p>
        </p:txBody>
      </p:sp>
      <p:sp>
        <p:nvSpPr>
          <p:cNvPr id="188423" name="Text Box 7"/>
          <p:cNvSpPr txBox="1">
            <a:spLocks noChangeArrowheads="1"/>
          </p:cNvSpPr>
          <p:nvPr/>
        </p:nvSpPr>
        <p:spPr bwMode="auto">
          <a:xfrm>
            <a:off x="830263" y="6019800"/>
            <a:ext cx="7620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spcBef>
                <a:spcPct val="50000"/>
              </a:spcBef>
            </a:pPr>
            <a:r>
              <a:rPr lang="en-US" altLang="zh-CN" sz="3200" i="1">
                <a:latin typeface="Times New Roman" pitchFamily="18" charset="0"/>
              </a:rPr>
              <a:t>T</a:t>
            </a:r>
            <a:r>
              <a:rPr lang="en-US" altLang="zh-CN" sz="3200" baseline="-25000">
                <a:latin typeface="Times New Roman" pitchFamily="18" charset="0"/>
              </a:rPr>
              <a:t>4     </a:t>
            </a:r>
            <a:r>
              <a:rPr lang="zh-CN" altLang="en-US" sz="2800">
                <a:latin typeface="Times New Roman" pitchFamily="18" charset="0"/>
              </a:rPr>
              <a:t>从模块撤销数据，主模块撤销命令</a:t>
            </a:r>
          </a:p>
        </p:txBody>
      </p:sp>
      <p:grpSp>
        <p:nvGrpSpPr>
          <p:cNvPr id="188424" name="Group 8"/>
          <p:cNvGrpSpPr>
            <a:grpSpLocks/>
          </p:cNvGrpSpPr>
          <p:nvPr/>
        </p:nvGrpSpPr>
        <p:grpSpPr bwMode="auto">
          <a:xfrm>
            <a:off x="830263" y="2990850"/>
            <a:ext cx="8466137" cy="579438"/>
            <a:chOff x="523" y="1884"/>
            <a:chExt cx="5333" cy="365"/>
          </a:xfrm>
        </p:grpSpPr>
        <p:sp>
          <p:nvSpPr>
            <p:cNvPr id="34832" name="Text Box 9"/>
            <p:cNvSpPr txBox="1">
              <a:spLocks noChangeArrowheads="1"/>
            </p:cNvSpPr>
            <p:nvPr/>
          </p:nvSpPr>
          <p:spPr bwMode="auto">
            <a:xfrm>
              <a:off x="523" y="1884"/>
              <a:ext cx="533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spcBef>
                  <a:spcPct val="50000"/>
                </a:spcBef>
              </a:pPr>
              <a:r>
                <a:rPr lang="en-US" altLang="zh-CN" sz="3200" i="1">
                  <a:solidFill>
                    <a:schemeClr val="folHlink"/>
                  </a:solidFill>
                  <a:latin typeface="Times New Roman" pitchFamily="18" charset="0"/>
                </a:rPr>
                <a:t>T</a:t>
              </a:r>
              <a:r>
                <a:rPr lang="en-US" altLang="zh-CN" sz="3200" baseline="-25000">
                  <a:solidFill>
                    <a:schemeClr val="folHlink"/>
                  </a:solidFill>
                  <a:latin typeface="Times New Roman" pitchFamily="18" charset="0"/>
                </a:rPr>
                <a:t>w</a:t>
              </a:r>
              <a:r>
                <a:rPr lang="en-US" altLang="zh-CN" sz="3200" baseline="-25000">
                  <a:latin typeface="Times New Roman" pitchFamily="18" charset="0"/>
                </a:rPr>
                <a:t>     </a:t>
              </a:r>
              <a:r>
                <a:rPr lang="zh-CN" altLang="en-US" sz="2800">
                  <a:latin typeface="Times New Roman" pitchFamily="18" charset="0"/>
                </a:rPr>
                <a:t>当             为低电平时，等待一个 </a:t>
              </a:r>
              <a:r>
                <a:rPr lang="en-US" altLang="zh-CN" sz="2800" i="1">
                  <a:latin typeface="Times New Roman" pitchFamily="18" charset="0"/>
                </a:rPr>
                <a:t>T</a:t>
              </a:r>
            </a:p>
          </p:txBody>
        </p:sp>
        <p:grpSp>
          <p:nvGrpSpPr>
            <p:cNvPr id="34833" name="Group 10"/>
            <p:cNvGrpSpPr>
              <a:grpSpLocks/>
            </p:cNvGrpSpPr>
            <p:nvPr/>
          </p:nvGrpSpPr>
          <p:grpSpPr bwMode="auto">
            <a:xfrm>
              <a:off x="1296" y="1920"/>
              <a:ext cx="1066" cy="327"/>
              <a:chOff x="1296" y="1920"/>
              <a:chExt cx="1066" cy="327"/>
            </a:xfrm>
          </p:grpSpPr>
          <p:sp>
            <p:nvSpPr>
              <p:cNvPr id="34834" name="Text Box 11"/>
              <p:cNvSpPr txBox="1">
                <a:spLocks noChangeArrowheads="1"/>
              </p:cNvSpPr>
              <p:nvPr/>
            </p:nvSpPr>
            <p:spPr bwMode="auto">
              <a:xfrm>
                <a:off x="1296" y="1920"/>
                <a:ext cx="10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en-US" altLang="zh-CN" sz="2800">
                    <a:latin typeface="Times New Roman" pitchFamily="18" charset="0"/>
                  </a:rPr>
                  <a:t>WAIT</a:t>
                </a:r>
                <a:endParaRPr lang="zh-CN" altLang="en-US" sz="2800">
                  <a:latin typeface="Times New Roman" pitchFamily="18" charset="0"/>
                </a:endParaRPr>
              </a:p>
            </p:txBody>
          </p:sp>
          <p:sp>
            <p:nvSpPr>
              <p:cNvPr id="34835" name="Line 12"/>
              <p:cNvSpPr>
                <a:spLocks noChangeShapeType="1"/>
              </p:cNvSpPr>
              <p:nvPr/>
            </p:nvSpPr>
            <p:spPr bwMode="auto">
              <a:xfrm>
                <a:off x="1344" y="1968"/>
                <a:ext cx="62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grpSp>
        <p:nvGrpSpPr>
          <p:cNvPr id="188429" name="Group 13"/>
          <p:cNvGrpSpPr>
            <a:grpSpLocks/>
          </p:cNvGrpSpPr>
          <p:nvPr/>
        </p:nvGrpSpPr>
        <p:grpSpPr bwMode="auto">
          <a:xfrm>
            <a:off x="830263" y="3763963"/>
            <a:ext cx="8466137" cy="579437"/>
            <a:chOff x="523" y="2371"/>
            <a:chExt cx="5333" cy="365"/>
          </a:xfrm>
        </p:grpSpPr>
        <p:sp>
          <p:nvSpPr>
            <p:cNvPr id="34828" name="Text Box 14"/>
            <p:cNvSpPr txBox="1">
              <a:spLocks noChangeArrowheads="1"/>
            </p:cNvSpPr>
            <p:nvPr/>
          </p:nvSpPr>
          <p:spPr bwMode="auto">
            <a:xfrm>
              <a:off x="523" y="2371"/>
              <a:ext cx="533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spcBef>
                  <a:spcPct val="50000"/>
                </a:spcBef>
              </a:pPr>
              <a:r>
                <a:rPr lang="en-US" altLang="zh-CN" sz="3200" i="1">
                  <a:solidFill>
                    <a:schemeClr val="folHlink"/>
                  </a:solidFill>
                  <a:latin typeface="Times New Roman" pitchFamily="18" charset="0"/>
                </a:rPr>
                <a:t>T</a:t>
              </a:r>
              <a:r>
                <a:rPr lang="en-US" altLang="zh-CN" sz="3200" baseline="-25000">
                  <a:solidFill>
                    <a:schemeClr val="folHlink"/>
                  </a:solidFill>
                  <a:latin typeface="Times New Roman" pitchFamily="18" charset="0"/>
                </a:rPr>
                <a:t>w</a:t>
              </a:r>
              <a:r>
                <a:rPr lang="en-US" altLang="zh-CN" sz="3200" baseline="-25000">
                  <a:latin typeface="Times New Roman" pitchFamily="18" charset="0"/>
                </a:rPr>
                <a:t>     </a:t>
              </a:r>
              <a:r>
                <a:rPr lang="zh-CN" altLang="en-US" sz="2800">
                  <a:latin typeface="Times New Roman" pitchFamily="18" charset="0"/>
                </a:rPr>
                <a:t>当             为低电平时，等待一个 </a:t>
              </a:r>
              <a:r>
                <a:rPr lang="en-US" altLang="zh-CN" sz="2800" i="1">
                  <a:latin typeface="Times New Roman" pitchFamily="18" charset="0"/>
                </a:rPr>
                <a:t>T</a:t>
              </a:r>
            </a:p>
          </p:txBody>
        </p:sp>
        <p:grpSp>
          <p:nvGrpSpPr>
            <p:cNvPr id="34829" name="Group 15"/>
            <p:cNvGrpSpPr>
              <a:grpSpLocks/>
            </p:cNvGrpSpPr>
            <p:nvPr/>
          </p:nvGrpSpPr>
          <p:grpSpPr bwMode="auto">
            <a:xfrm>
              <a:off x="1296" y="2400"/>
              <a:ext cx="1066" cy="327"/>
              <a:chOff x="1296" y="2400"/>
              <a:chExt cx="1066" cy="327"/>
            </a:xfrm>
          </p:grpSpPr>
          <p:sp>
            <p:nvSpPr>
              <p:cNvPr id="34830" name="Text Box 16"/>
              <p:cNvSpPr txBox="1">
                <a:spLocks noChangeArrowheads="1"/>
              </p:cNvSpPr>
              <p:nvPr/>
            </p:nvSpPr>
            <p:spPr bwMode="auto">
              <a:xfrm>
                <a:off x="1296" y="2400"/>
                <a:ext cx="10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en-US" altLang="zh-CN" sz="2800">
                    <a:latin typeface="Times New Roman" pitchFamily="18" charset="0"/>
                  </a:rPr>
                  <a:t>WAIT</a:t>
                </a:r>
                <a:endParaRPr lang="zh-CN" altLang="en-US" sz="2800">
                  <a:latin typeface="Times New Roman" pitchFamily="18" charset="0"/>
                </a:endParaRPr>
              </a:p>
            </p:txBody>
          </p:sp>
          <p:sp>
            <p:nvSpPr>
              <p:cNvPr id="34831" name="Line 17"/>
              <p:cNvSpPr>
                <a:spLocks noChangeShapeType="1"/>
              </p:cNvSpPr>
              <p:nvPr/>
            </p:nvSpPr>
            <p:spPr bwMode="auto">
              <a:xfrm>
                <a:off x="1344" y="2448"/>
                <a:ext cx="6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sp>
        <p:nvSpPr>
          <p:cNvPr id="188434" name="Rectangle 18"/>
          <p:cNvSpPr>
            <a:spLocks noChangeArrowheads="1"/>
          </p:cNvSpPr>
          <p:nvPr/>
        </p:nvSpPr>
        <p:spPr bwMode="auto">
          <a:xfrm>
            <a:off x="7696200" y="152400"/>
            <a:ext cx="1143000" cy="838200"/>
          </a:xfrm>
          <a:prstGeom prst="rect">
            <a:avLst/>
          </a:prstGeom>
          <a:noFill/>
          <a:ln w="9525">
            <a:noFill/>
            <a:miter lim="800000"/>
            <a:headEnd/>
            <a:tailEnd/>
          </a:ln>
          <a:effectLst/>
        </p:spPr>
        <p:txBody>
          <a:bodyPr lIns="92075" tIns="46038" rIns="92075" bIns="46038" anchor="ctr"/>
          <a:lstStyle/>
          <a:p>
            <a:pPr algn="ctr">
              <a:defRPr/>
            </a:pPr>
            <a:r>
              <a:rPr lang="zh-CN" altLang="en-US" sz="4400">
                <a:solidFill>
                  <a:schemeClr val="tx2"/>
                </a:solidFill>
                <a:effectLst>
                  <a:outerShdw blurRad="38100" dist="38100" dir="2700000" algn="tl">
                    <a:srgbClr val="000000"/>
                  </a:outerShdw>
                </a:effectLst>
                <a:latin typeface="Arial" charset="0"/>
              </a:rPr>
              <a:t>3.5</a:t>
            </a:r>
          </a:p>
        </p:txBody>
      </p:sp>
      <p:sp>
        <p:nvSpPr>
          <p:cNvPr id="34827" name="AutoShape 20">
            <a:hlinkClick r:id="rId2" action="ppaction://hlinksldjump"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27898865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8419"/>
                                        </p:tgtEl>
                                        <p:attrNameLst>
                                          <p:attrName>style.visibility</p:attrName>
                                        </p:attrNameLst>
                                      </p:cBhvr>
                                      <p:to>
                                        <p:strVal val="visible"/>
                                      </p:to>
                                    </p:set>
                                    <p:animEffect transition="in" filter="blinds(horizontal)">
                                      <p:cBhvr>
                                        <p:cTn id="7" dur="500"/>
                                        <p:tgtEl>
                                          <p:spTgt spid="1884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8420"/>
                                        </p:tgtEl>
                                        <p:attrNameLst>
                                          <p:attrName>style.visibility</p:attrName>
                                        </p:attrNameLst>
                                      </p:cBhvr>
                                      <p:to>
                                        <p:strVal val="visible"/>
                                      </p:to>
                                    </p:set>
                                    <p:animEffect transition="in" filter="blinds(horizontal)">
                                      <p:cBhvr>
                                        <p:cTn id="12" dur="500"/>
                                        <p:tgtEl>
                                          <p:spTgt spid="1884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8422"/>
                                        </p:tgtEl>
                                        <p:attrNameLst>
                                          <p:attrName>style.visibility</p:attrName>
                                        </p:attrNameLst>
                                      </p:cBhvr>
                                      <p:to>
                                        <p:strVal val="visible"/>
                                      </p:to>
                                    </p:set>
                                    <p:animEffect transition="in" filter="blinds(horizontal)">
                                      <p:cBhvr>
                                        <p:cTn id="17" dur="500"/>
                                        <p:tgtEl>
                                          <p:spTgt spid="1884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8423"/>
                                        </p:tgtEl>
                                        <p:attrNameLst>
                                          <p:attrName>style.visibility</p:attrName>
                                        </p:attrNameLst>
                                      </p:cBhvr>
                                      <p:to>
                                        <p:strVal val="visible"/>
                                      </p:to>
                                    </p:set>
                                    <p:animEffect transition="in" filter="blinds(horizontal)">
                                      <p:cBhvr>
                                        <p:cTn id="22" dur="500"/>
                                        <p:tgtEl>
                                          <p:spTgt spid="1884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2" fill="hold" nodeType="clickEffect">
                                  <p:stCondLst>
                                    <p:cond delay="0"/>
                                  </p:stCondLst>
                                  <p:childTnLst>
                                    <p:set>
                                      <p:cBhvr>
                                        <p:cTn id="26" dur="1" fill="hold">
                                          <p:stCondLst>
                                            <p:cond delay="0"/>
                                          </p:stCondLst>
                                        </p:cTn>
                                        <p:tgtEl>
                                          <p:spTgt spid="188424"/>
                                        </p:tgtEl>
                                        <p:attrNameLst>
                                          <p:attrName>style.visibility</p:attrName>
                                        </p:attrNameLst>
                                      </p:cBhvr>
                                      <p:to>
                                        <p:strVal val="visible"/>
                                      </p:to>
                                    </p:set>
                                    <p:animEffect transition="in" filter="slide(fromRight)">
                                      <p:cBhvr>
                                        <p:cTn id="27" dur="500"/>
                                        <p:tgtEl>
                                          <p:spTgt spid="1884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2" fill="hold" nodeType="clickEffect">
                                  <p:stCondLst>
                                    <p:cond delay="0"/>
                                  </p:stCondLst>
                                  <p:childTnLst>
                                    <p:set>
                                      <p:cBhvr>
                                        <p:cTn id="31" dur="1" fill="hold">
                                          <p:stCondLst>
                                            <p:cond delay="0"/>
                                          </p:stCondLst>
                                        </p:cTn>
                                        <p:tgtEl>
                                          <p:spTgt spid="188429"/>
                                        </p:tgtEl>
                                        <p:attrNameLst>
                                          <p:attrName>style.visibility</p:attrName>
                                        </p:attrNameLst>
                                      </p:cBhvr>
                                      <p:to>
                                        <p:strVal val="visible"/>
                                      </p:to>
                                    </p:set>
                                    <p:animEffect transition="in" filter="slide(fromRight)">
                                      <p:cBhvr>
                                        <p:cTn id="32" dur="500"/>
                                        <p:tgtEl>
                                          <p:spTgt spid="18842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88421"/>
                                        </p:tgtEl>
                                        <p:attrNameLst>
                                          <p:attrName>style.visibility</p:attrName>
                                        </p:attrNameLst>
                                      </p:cBhvr>
                                      <p:to>
                                        <p:strVal val="visible"/>
                                      </p:to>
                                    </p:set>
                                    <p:animEffect transition="in" filter="blinds(horizontal)">
                                      <p:cBhvr>
                                        <p:cTn id="37" dur="500"/>
                                        <p:tgtEl>
                                          <p:spTgt spid="188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autoUpdateAnimBg="0"/>
      <p:bldP spid="188420" grpId="0" autoUpdateAnimBg="0"/>
      <p:bldP spid="188421" grpId="0" autoUpdateAnimBg="0"/>
      <p:bldP spid="188422" grpId="0" autoUpdateAnimBg="0"/>
      <p:bldP spid="188423"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Freeform 100"/>
          <p:cNvSpPr>
            <a:spLocks/>
          </p:cNvSpPr>
          <p:nvPr/>
        </p:nvSpPr>
        <p:spPr bwMode="auto">
          <a:xfrm>
            <a:off x="6396038" y="3897313"/>
            <a:ext cx="504825" cy="555625"/>
          </a:xfrm>
          <a:custGeom>
            <a:avLst/>
            <a:gdLst>
              <a:gd name="T0" fmla="*/ 0 w 417"/>
              <a:gd name="T1" fmla="*/ 2147483647 h 442"/>
              <a:gd name="T2" fmla="*/ 2147483647 w 417"/>
              <a:gd name="T3" fmla="*/ 2147483647 h 442"/>
              <a:gd name="T4" fmla="*/ 2147483647 w 417"/>
              <a:gd name="T5" fmla="*/ 0 h 442"/>
              <a:gd name="T6" fmla="*/ 0 w 417"/>
              <a:gd name="T7" fmla="*/ 2147483647 h 442"/>
              <a:gd name="T8" fmla="*/ 0 60000 65536"/>
              <a:gd name="T9" fmla="*/ 0 60000 65536"/>
              <a:gd name="T10" fmla="*/ 0 60000 65536"/>
              <a:gd name="T11" fmla="*/ 0 60000 65536"/>
              <a:gd name="T12" fmla="*/ 0 w 417"/>
              <a:gd name="T13" fmla="*/ 0 h 442"/>
              <a:gd name="T14" fmla="*/ 417 w 417"/>
              <a:gd name="T15" fmla="*/ 442 h 442"/>
            </a:gdLst>
            <a:ahLst/>
            <a:cxnLst>
              <a:cxn ang="T8">
                <a:pos x="T0" y="T1"/>
              </a:cxn>
              <a:cxn ang="T9">
                <a:pos x="T2" y="T3"/>
              </a:cxn>
              <a:cxn ang="T10">
                <a:pos x="T4" y="T5"/>
              </a:cxn>
              <a:cxn ang="T11">
                <a:pos x="T6" y="T7"/>
              </a:cxn>
            </a:cxnLst>
            <a:rect l="T12" t="T13" r="T14" b="T15"/>
            <a:pathLst>
              <a:path w="417" h="442">
                <a:moveTo>
                  <a:pt x="0" y="442"/>
                </a:moveTo>
                <a:lnTo>
                  <a:pt x="417" y="442"/>
                </a:lnTo>
                <a:lnTo>
                  <a:pt x="417" y="0"/>
                </a:lnTo>
                <a:lnTo>
                  <a:pt x="0" y="442"/>
                </a:lnTo>
                <a:close/>
              </a:path>
            </a:pathLst>
          </a:custGeom>
          <a:solidFill>
            <a:schemeClr val="folHlink">
              <a:alpha val="50195"/>
            </a:schemeClr>
          </a:solidFill>
          <a:ln w="9525">
            <a:solidFill>
              <a:schemeClr val="folHlink"/>
            </a:solidFill>
            <a:round/>
            <a:headEnd/>
            <a:tailEnd/>
          </a:ln>
        </p:spPr>
        <p:txBody>
          <a:bodyPr wrap="none"/>
          <a:lstStyle/>
          <a:p>
            <a:endParaRPr lang="zh-CN" altLang="en-US"/>
          </a:p>
        </p:txBody>
      </p:sp>
      <p:grpSp>
        <p:nvGrpSpPr>
          <p:cNvPr id="189443" name="Group 3"/>
          <p:cNvGrpSpPr>
            <a:grpSpLocks/>
          </p:cNvGrpSpPr>
          <p:nvPr/>
        </p:nvGrpSpPr>
        <p:grpSpPr bwMode="auto">
          <a:xfrm>
            <a:off x="-53975" y="3786188"/>
            <a:ext cx="9197975" cy="763587"/>
            <a:chOff x="-34" y="2385"/>
            <a:chExt cx="5794" cy="481"/>
          </a:xfrm>
        </p:grpSpPr>
        <p:grpSp>
          <p:nvGrpSpPr>
            <p:cNvPr id="36025" name="Group 4"/>
            <p:cNvGrpSpPr>
              <a:grpSpLocks/>
            </p:cNvGrpSpPr>
            <p:nvPr/>
          </p:nvGrpSpPr>
          <p:grpSpPr bwMode="auto">
            <a:xfrm>
              <a:off x="396" y="2405"/>
              <a:ext cx="5364" cy="461"/>
              <a:chOff x="396" y="2405"/>
              <a:chExt cx="5364" cy="461"/>
            </a:xfrm>
          </p:grpSpPr>
          <p:grpSp>
            <p:nvGrpSpPr>
              <p:cNvPr id="36029" name="Group 5"/>
              <p:cNvGrpSpPr>
                <a:grpSpLocks/>
              </p:cNvGrpSpPr>
              <p:nvPr/>
            </p:nvGrpSpPr>
            <p:grpSpPr bwMode="auto">
              <a:xfrm>
                <a:off x="396" y="2405"/>
                <a:ext cx="982" cy="461"/>
                <a:chOff x="396" y="2405"/>
                <a:chExt cx="982" cy="461"/>
              </a:xfrm>
            </p:grpSpPr>
            <p:sp>
              <p:nvSpPr>
                <p:cNvPr id="36034" name="Freeform 43"/>
                <p:cNvSpPr>
                  <a:spLocks/>
                </p:cNvSpPr>
                <p:nvPr/>
              </p:nvSpPr>
              <p:spPr bwMode="auto">
                <a:xfrm>
                  <a:off x="396" y="2475"/>
                  <a:ext cx="827" cy="0"/>
                </a:xfrm>
                <a:custGeom>
                  <a:avLst/>
                  <a:gdLst>
                    <a:gd name="T0" fmla="*/ 0 w 1174"/>
                    <a:gd name="T1" fmla="*/ 1 h 1"/>
                    <a:gd name="T2" fmla="*/ 9 w 1174"/>
                    <a:gd name="T3" fmla="*/ 0 h 1"/>
                    <a:gd name="T4" fmla="*/ 0 60000 65536"/>
                    <a:gd name="T5" fmla="*/ 0 60000 65536"/>
                    <a:gd name="T6" fmla="*/ 0 w 1174"/>
                    <a:gd name="T7" fmla="*/ 0 h 1"/>
                    <a:gd name="T8" fmla="*/ 1174 w 1174"/>
                    <a:gd name="T9" fmla="*/ 0 h 1"/>
                  </a:gdLst>
                  <a:ahLst/>
                  <a:cxnLst>
                    <a:cxn ang="T4">
                      <a:pos x="T0" y="T1"/>
                    </a:cxn>
                    <a:cxn ang="T5">
                      <a:pos x="T2" y="T3"/>
                    </a:cxn>
                  </a:cxnLst>
                  <a:rect l="T6" t="T7" r="T8" b="T9"/>
                  <a:pathLst>
                    <a:path w="1174" h="1">
                      <a:moveTo>
                        <a:pt x="0" y="1"/>
                      </a:moveTo>
                      <a:lnTo>
                        <a:pt x="1174" y="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6035" name="Line 44"/>
                <p:cNvSpPr>
                  <a:spLocks noChangeShapeType="1"/>
                </p:cNvSpPr>
                <p:nvPr/>
              </p:nvSpPr>
              <p:spPr bwMode="auto">
                <a:xfrm rot="8100000">
                  <a:off x="1378" y="2405"/>
                  <a:ext cx="0" cy="46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36030" name="Line 46"/>
              <p:cNvSpPr>
                <a:spLocks noChangeShapeType="1"/>
              </p:cNvSpPr>
              <p:nvPr/>
            </p:nvSpPr>
            <p:spPr bwMode="auto">
              <a:xfrm>
                <a:off x="1530" y="2788"/>
                <a:ext cx="25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36031" name="组合 252"/>
              <p:cNvGrpSpPr>
                <a:grpSpLocks/>
              </p:cNvGrpSpPr>
              <p:nvPr/>
            </p:nvGrpSpPr>
            <p:grpSpPr bwMode="auto">
              <a:xfrm>
                <a:off x="3978" y="2476"/>
                <a:ext cx="1782" cy="156"/>
                <a:chOff x="6314895" y="3930745"/>
                <a:chExt cx="2829137" cy="247648"/>
              </a:xfrm>
            </p:grpSpPr>
            <p:sp>
              <p:nvSpPr>
                <p:cNvPr id="36032" name="Line 45"/>
                <p:cNvSpPr>
                  <a:spLocks noChangeShapeType="1"/>
                </p:cNvSpPr>
                <p:nvPr/>
              </p:nvSpPr>
              <p:spPr bwMode="auto">
                <a:xfrm rot="2700000">
                  <a:off x="6674895" y="3818393"/>
                  <a:ext cx="0" cy="720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033" name="Line 47"/>
                <p:cNvSpPr>
                  <a:spLocks noChangeShapeType="1"/>
                </p:cNvSpPr>
                <p:nvPr/>
              </p:nvSpPr>
              <p:spPr bwMode="auto">
                <a:xfrm>
                  <a:off x="6912032" y="3930745"/>
                  <a:ext cx="2232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grpSp>
          <p:nvGrpSpPr>
            <p:cNvPr id="36026" name="Group 12"/>
            <p:cNvGrpSpPr>
              <a:grpSpLocks/>
            </p:cNvGrpSpPr>
            <p:nvPr/>
          </p:nvGrpSpPr>
          <p:grpSpPr bwMode="auto">
            <a:xfrm>
              <a:off x="-34" y="2385"/>
              <a:ext cx="439" cy="468"/>
              <a:chOff x="-34" y="2385"/>
              <a:chExt cx="439" cy="468"/>
            </a:xfrm>
          </p:grpSpPr>
          <p:sp>
            <p:nvSpPr>
              <p:cNvPr id="36027" name="Text Box 35"/>
              <p:cNvSpPr txBox="1">
                <a:spLocks noChangeArrowheads="1"/>
              </p:cNvSpPr>
              <p:nvPr/>
            </p:nvSpPr>
            <p:spPr bwMode="auto">
              <a:xfrm>
                <a:off x="-34" y="2385"/>
                <a:ext cx="4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algn="ctr" eaLnBrk="1" hangingPunct="1">
                  <a:spcBef>
                    <a:spcPct val="50000"/>
                  </a:spcBef>
                </a:pPr>
                <a:r>
                  <a:rPr lang="zh-CN" altLang="en-US" sz="2400" b="0">
                    <a:latin typeface="Times New Roman" pitchFamily="18" charset="0"/>
                  </a:rPr>
                  <a:t> </a:t>
                </a:r>
                <a:r>
                  <a:rPr lang="zh-CN" altLang="en-US" sz="2000">
                    <a:latin typeface="Times New Roman" pitchFamily="18" charset="0"/>
                  </a:rPr>
                  <a:t>读</a:t>
                </a:r>
              </a:p>
            </p:txBody>
          </p:sp>
          <p:sp>
            <p:nvSpPr>
              <p:cNvPr id="36028" name="Text Box 35"/>
              <p:cNvSpPr txBox="1">
                <a:spLocks noChangeArrowheads="1"/>
              </p:cNvSpPr>
              <p:nvPr/>
            </p:nvSpPr>
            <p:spPr bwMode="auto">
              <a:xfrm>
                <a:off x="-34" y="2565"/>
                <a:ext cx="4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spcBef>
                    <a:spcPct val="50000"/>
                  </a:spcBef>
                </a:pPr>
                <a:r>
                  <a:rPr lang="zh-CN" altLang="en-US" sz="2400" b="0">
                    <a:latin typeface="Times New Roman" pitchFamily="18" charset="0"/>
                  </a:rPr>
                  <a:t> </a:t>
                </a:r>
                <a:r>
                  <a:rPr lang="zh-CN" altLang="en-US" sz="2000">
                    <a:latin typeface="Times New Roman" pitchFamily="18" charset="0"/>
                  </a:rPr>
                  <a:t>命令</a:t>
                </a:r>
              </a:p>
            </p:txBody>
          </p:sp>
        </p:grpSp>
      </p:grpSp>
      <p:grpSp>
        <p:nvGrpSpPr>
          <p:cNvPr id="189455" name="Group 15"/>
          <p:cNvGrpSpPr>
            <a:grpSpLocks/>
          </p:cNvGrpSpPr>
          <p:nvPr/>
        </p:nvGrpSpPr>
        <p:grpSpPr bwMode="auto">
          <a:xfrm>
            <a:off x="17463" y="4714875"/>
            <a:ext cx="9070975" cy="730250"/>
            <a:chOff x="11" y="2970"/>
            <a:chExt cx="5714" cy="460"/>
          </a:xfrm>
        </p:grpSpPr>
        <p:grpSp>
          <p:nvGrpSpPr>
            <p:cNvPr id="36017" name="Group 16"/>
            <p:cNvGrpSpPr>
              <a:grpSpLocks/>
            </p:cNvGrpSpPr>
            <p:nvPr/>
          </p:nvGrpSpPr>
          <p:grpSpPr bwMode="auto">
            <a:xfrm>
              <a:off x="11" y="3093"/>
              <a:ext cx="484" cy="213"/>
              <a:chOff x="11" y="3093"/>
              <a:chExt cx="484" cy="213"/>
            </a:xfrm>
          </p:grpSpPr>
          <p:sp>
            <p:nvSpPr>
              <p:cNvPr id="36023" name="Text Box 35"/>
              <p:cNvSpPr txBox="1">
                <a:spLocks noChangeArrowheads="1"/>
              </p:cNvSpPr>
              <p:nvPr/>
            </p:nvSpPr>
            <p:spPr bwMode="auto">
              <a:xfrm>
                <a:off x="11" y="3093"/>
                <a:ext cx="48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spcBef>
                    <a:spcPct val="50000"/>
                  </a:spcBef>
                </a:pPr>
                <a:r>
                  <a:rPr lang="en-US" altLang="zh-CN" sz="1600">
                    <a:latin typeface="Times New Roman" pitchFamily="18" charset="0"/>
                  </a:rPr>
                  <a:t>WAIT</a:t>
                </a:r>
                <a:endParaRPr lang="zh-CN" altLang="en-US" sz="1600">
                  <a:latin typeface="Times New Roman" pitchFamily="18" charset="0"/>
                </a:endParaRPr>
              </a:p>
            </p:txBody>
          </p:sp>
          <p:cxnSp>
            <p:nvCxnSpPr>
              <p:cNvPr id="36024" name="AutoShape 17"/>
              <p:cNvCxnSpPr>
                <a:cxnSpLocks noChangeShapeType="1"/>
              </p:cNvCxnSpPr>
              <p:nvPr/>
            </p:nvCxnSpPr>
            <p:spPr bwMode="auto">
              <a:xfrm flipH="1">
                <a:off x="11" y="3105"/>
                <a:ext cx="358" cy="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grpSp>
        <p:sp>
          <p:nvSpPr>
            <p:cNvPr id="36018" name="Freeform 43"/>
            <p:cNvSpPr>
              <a:spLocks/>
            </p:cNvSpPr>
            <p:nvPr/>
          </p:nvSpPr>
          <p:spPr bwMode="auto">
            <a:xfrm>
              <a:off x="396" y="3040"/>
              <a:ext cx="1542" cy="0"/>
            </a:xfrm>
            <a:custGeom>
              <a:avLst/>
              <a:gdLst>
                <a:gd name="T0" fmla="*/ 0 w 1174"/>
                <a:gd name="T1" fmla="*/ 1 h 1"/>
                <a:gd name="T2" fmla="*/ 53386 w 1174"/>
                <a:gd name="T3" fmla="*/ 0 h 1"/>
                <a:gd name="T4" fmla="*/ 0 60000 65536"/>
                <a:gd name="T5" fmla="*/ 0 60000 65536"/>
                <a:gd name="T6" fmla="*/ 0 w 1174"/>
                <a:gd name="T7" fmla="*/ 0 h 1"/>
                <a:gd name="T8" fmla="*/ 1174 w 1174"/>
                <a:gd name="T9" fmla="*/ 0 h 1"/>
              </a:gdLst>
              <a:ahLst/>
              <a:cxnLst>
                <a:cxn ang="T4">
                  <a:pos x="T0" y="T1"/>
                </a:cxn>
                <a:cxn ang="T5">
                  <a:pos x="T2" y="T3"/>
                </a:cxn>
              </a:cxnLst>
              <a:rect l="T6" t="T7" r="T8" b="T9"/>
              <a:pathLst>
                <a:path w="1174" h="1">
                  <a:moveTo>
                    <a:pt x="0" y="1"/>
                  </a:moveTo>
                  <a:lnTo>
                    <a:pt x="1174" y="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6019" name="Line 44"/>
            <p:cNvSpPr>
              <a:spLocks noChangeShapeType="1"/>
            </p:cNvSpPr>
            <p:nvPr/>
          </p:nvSpPr>
          <p:spPr bwMode="auto">
            <a:xfrm rot="8100000">
              <a:off x="2097" y="2970"/>
              <a:ext cx="0" cy="46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020" name="Line 46"/>
            <p:cNvSpPr>
              <a:spLocks noChangeShapeType="1"/>
            </p:cNvSpPr>
            <p:nvPr/>
          </p:nvSpPr>
          <p:spPr bwMode="auto">
            <a:xfrm>
              <a:off x="2253" y="3352"/>
              <a:ext cx="106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021" name="Line 45"/>
            <p:cNvSpPr>
              <a:spLocks noChangeShapeType="1"/>
            </p:cNvSpPr>
            <p:nvPr/>
          </p:nvSpPr>
          <p:spPr bwMode="auto">
            <a:xfrm rot="2700000">
              <a:off x="3467" y="2969"/>
              <a:ext cx="0" cy="45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022" name="Line 47"/>
            <p:cNvSpPr>
              <a:spLocks noChangeShapeType="1"/>
            </p:cNvSpPr>
            <p:nvPr/>
          </p:nvSpPr>
          <p:spPr bwMode="auto">
            <a:xfrm>
              <a:off x="3616" y="3041"/>
              <a:ext cx="210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 name="组合 381"/>
          <p:cNvGrpSpPr>
            <a:grpSpLocks/>
          </p:cNvGrpSpPr>
          <p:nvPr/>
        </p:nvGrpSpPr>
        <p:grpSpPr bwMode="auto">
          <a:xfrm>
            <a:off x="0" y="3071813"/>
            <a:ext cx="9120188" cy="500062"/>
            <a:chOff x="-32" y="3071810"/>
            <a:chExt cx="9119767" cy="500066"/>
          </a:xfrm>
        </p:grpSpPr>
        <p:sp>
          <p:nvSpPr>
            <p:cNvPr id="36013" name="Freeform 37"/>
            <p:cNvSpPr>
              <a:spLocks/>
            </p:cNvSpPr>
            <p:nvPr/>
          </p:nvSpPr>
          <p:spPr bwMode="auto">
            <a:xfrm>
              <a:off x="1067574" y="3129856"/>
              <a:ext cx="6953050" cy="442020"/>
            </a:xfrm>
            <a:custGeom>
              <a:avLst/>
              <a:gdLst>
                <a:gd name="T0" fmla="*/ 2147483647 w 3857"/>
                <a:gd name="T1" fmla="*/ 0 h 343"/>
                <a:gd name="T2" fmla="*/ 0 w 3857"/>
                <a:gd name="T3" fmla="*/ 2147483647 h 343"/>
                <a:gd name="T4" fmla="*/ 2147483647 w 3857"/>
                <a:gd name="T5" fmla="*/ 2147483647 h 343"/>
                <a:gd name="T6" fmla="*/ 2147483647 w 3857"/>
                <a:gd name="T7" fmla="*/ 2147483647 h 343"/>
                <a:gd name="T8" fmla="*/ 2147483647 w 3857"/>
                <a:gd name="T9" fmla="*/ 2147483647 h 343"/>
                <a:gd name="T10" fmla="*/ 2147483647 w 3857"/>
                <a:gd name="T11" fmla="*/ 2147483647 h 343"/>
                <a:gd name="T12" fmla="*/ 2147483647 w 3857"/>
                <a:gd name="T13" fmla="*/ 0 h 343"/>
                <a:gd name="T14" fmla="*/ 2147483647 w 3857"/>
                <a:gd name="T15" fmla="*/ 0 h 343"/>
                <a:gd name="T16" fmla="*/ 0 60000 65536"/>
                <a:gd name="T17" fmla="*/ 0 60000 65536"/>
                <a:gd name="T18" fmla="*/ 0 60000 65536"/>
                <a:gd name="T19" fmla="*/ 0 60000 65536"/>
                <a:gd name="T20" fmla="*/ 0 60000 65536"/>
                <a:gd name="T21" fmla="*/ 0 60000 65536"/>
                <a:gd name="T22" fmla="*/ 0 60000 65536"/>
                <a:gd name="T23" fmla="*/ 0 60000 65536"/>
                <a:gd name="T24" fmla="*/ 0 w 3857"/>
                <a:gd name="T25" fmla="*/ 0 h 343"/>
                <a:gd name="T26" fmla="*/ 3857 w 3857"/>
                <a:gd name="T27" fmla="*/ 343 h 3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57" h="343">
                  <a:moveTo>
                    <a:pt x="170" y="0"/>
                  </a:moveTo>
                  <a:lnTo>
                    <a:pt x="0" y="170"/>
                  </a:lnTo>
                  <a:lnTo>
                    <a:pt x="173" y="342"/>
                  </a:lnTo>
                  <a:lnTo>
                    <a:pt x="1343" y="343"/>
                  </a:lnTo>
                  <a:lnTo>
                    <a:pt x="3686" y="342"/>
                  </a:lnTo>
                  <a:lnTo>
                    <a:pt x="3857" y="171"/>
                  </a:lnTo>
                  <a:lnTo>
                    <a:pt x="3686" y="0"/>
                  </a:lnTo>
                  <a:lnTo>
                    <a:pt x="170" y="0"/>
                  </a:lnTo>
                  <a:close/>
                </a:path>
              </a:pathLst>
            </a:custGeom>
            <a:noFill/>
            <a:ln w="317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014" name="Line 38"/>
            <p:cNvSpPr>
              <a:spLocks noChangeShapeType="1"/>
            </p:cNvSpPr>
            <p:nvPr/>
          </p:nvSpPr>
          <p:spPr bwMode="auto">
            <a:xfrm flipH="1">
              <a:off x="602966" y="3351600"/>
              <a:ext cx="486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015" name="Line 39"/>
            <p:cNvSpPr>
              <a:spLocks noChangeShapeType="1"/>
            </p:cNvSpPr>
            <p:nvPr/>
          </p:nvSpPr>
          <p:spPr bwMode="auto">
            <a:xfrm>
              <a:off x="8039715" y="3348000"/>
              <a:ext cx="108002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016" name="Text Box 35"/>
            <p:cNvSpPr txBox="1">
              <a:spLocks noChangeArrowheads="1"/>
            </p:cNvSpPr>
            <p:nvPr/>
          </p:nvSpPr>
          <p:spPr bwMode="auto">
            <a:xfrm>
              <a:off x="-32" y="3071810"/>
              <a:ext cx="696880" cy="457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spcBef>
                  <a:spcPct val="50000"/>
                </a:spcBef>
              </a:pPr>
              <a:r>
                <a:rPr lang="zh-CN" altLang="en-US" sz="2400" b="0">
                  <a:latin typeface="Times New Roman" pitchFamily="18" charset="0"/>
                </a:rPr>
                <a:t> </a:t>
              </a:r>
              <a:r>
                <a:rPr lang="zh-CN" altLang="en-US" sz="2000">
                  <a:latin typeface="Times New Roman" pitchFamily="18" charset="0"/>
                </a:rPr>
                <a:t>地址</a:t>
              </a:r>
            </a:p>
          </p:txBody>
        </p:sp>
      </p:grpSp>
      <p:grpSp>
        <p:nvGrpSpPr>
          <p:cNvPr id="3" name="组合 399"/>
          <p:cNvGrpSpPr>
            <a:grpSpLocks/>
          </p:cNvGrpSpPr>
          <p:nvPr/>
        </p:nvGrpSpPr>
        <p:grpSpPr bwMode="auto">
          <a:xfrm>
            <a:off x="-36513" y="5786438"/>
            <a:ext cx="9144001" cy="561975"/>
            <a:chOff x="-54031" y="5786454"/>
            <a:chExt cx="9144047" cy="561972"/>
          </a:xfrm>
        </p:grpSpPr>
        <p:sp>
          <p:nvSpPr>
            <p:cNvPr id="36008" name="Text Box 35"/>
            <p:cNvSpPr txBox="1">
              <a:spLocks noChangeArrowheads="1"/>
            </p:cNvSpPr>
            <p:nvPr/>
          </p:nvSpPr>
          <p:spPr bwMode="auto">
            <a:xfrm>
              <a:off x="-54031" y="5786454"/>
              <a:ext cx="696916" cy="457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spcBef>
                  <a:spcPct val="50000"/>
                </a:spcBef>
              </a:pPr>
              <a:r>
                <a:rPr lang="zh-CN" altLang="en-US" sz="2400" b="0">
                  <a:latin typeface="Times New Roman" pitchFamily="18" charset="0"/>
                </a:rPr>
                <a:t> </a:t>
              </a:r>
              <a:r>
                <a:rPr lang="zh-CN" altLang="en-US" sz="2000">
                  <a:latin typeface="Times New Roman" pitchFamily="18" charset="0"/>
                </a:rPr>
                <a:t>数据</a:t>
              </a:r>
            </a:p>
          </p:txBody>
        </p:sp>
        <p:grpSp>
          <p:nvGrpSpPr>
            <p:cNvPr id="36009" name="组合 395"/>
            <p:cNvGrpSpPr>
              <a:grpSpLocks/>
            </p:cNvGrpSpPr>
            <p:nvPr/>
          </p:nvGrpSpPr>
          <p:grpSpPr bwMode="auto">
            <a:xfrm>
              <a:off x="642909" y="5819788"/>
              <a:ext cx="8447107" cy="528638"/>
              <a:chOff x="642909" y="5819788"/>
              <a:chExt cx="8447107" cy="528638"/>
            </a:xfrm>
          </p:grpSpPr>
          <p:sp>
            <p:nvSpPr>
              <p:cNvPr id="36010" name="Line 50"/>
              <p:cNvSpPr>
                <a:spLocks noChangeShapeType="1"/>
              </p:cNvSpPr>
              <p:nvPr/>
            </p:nvSpPr>
            <p:spPr bwMode="auto">
              <a:xfrm>
                <a:off x="642909" y="6048388"/>
                <a:ext cx="4896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011" name="Line 51"/>
              <p:cNvSpPr>
                <a:spLocks noChangeShapeType="1"/>
              </p:cNvSpPr>
              <p:nvPr/>
            </p:nvSpPr>
            <p:spPr bwMode="auto">
              <a:xfrm>
                <a:off x="6858016" y="6046801"/>
                <a:ext cx="22320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012" name="Freeform 52"/>
              <p:cNvSpPr>
                <a:spLocks/>
              </p:cNvSpPr>
              <p:nvPr/>
            </p:nvSpPr>
            <p:spPr bwMode="auto">
              <a:xfrm>
                <a:off x="5500692" y="5819788"/>
                <a:ext cx="1357324" cy="528638"/>
              </a:xfrm>
              <a:custGeom>
                <a:avLst/>
                <a:gdLst>
                  <a:gd name="T0" fmla="*/ 0 w 1056"/>
                  <a:gd name="T1" fmla="*/ 2147483647 h 333"/>
                  <a:gd name="T2" fmla="*/ 2147483647 w 1056"/>
                  <a:gd name="T3" fmla="*/ 0 h 333"/>
                  <a:gd name="T4" fmla="*/ 2147483647 w 1056"/>
                  <a:gd name="T5" fmla="*/ 0 h 333"/>
                  <a:gd name="T6" fmla="*/ 2147483647 w 1056"/>
                  <a:gd name="T7" fmla="*/ 2147483647 h 333"/>
                  <a:gd name="T8" fmla="*/ 2147483647 w 1056"/>
                  <a:gd name="T9" fmla="*/ 2147483647 h 333"/>
                  <a:gd name="T10" fmla="*/ 2147483647 w 1056"/>
                  <a:gd name="T11" fmla="*/ 2147483647 h 333"/>
                  <a:gd name="T12" fmla="*/ 0 w 1056"/>
                  <a:gd name="T13" fmla="*/ 2147483647 h 333"/>
                  <a:gd name="T14" fmla="*/ 0 60000 65536"/>
                  <a:gd name="T15" fmla="*/ 0 60000 65536"/>
                  <a:gd name="T16" fmla="*/ 0 60000 65536"/>
                  <a:gd name="T17" fmla="*/ 0 60000 65536"/>
                  <a:gd name="T18" fmla="*/ 0 60000 65536"/>
                  <a:gd name="T19" fmla="*/ 0 60000 65536"/>
                  <a:gd name="T20" fmla="*/ 0 60000 65536"/>
                  <a:gd name="T21" fmla="*/ 0 w 1056"/>
                  <a:gd name="T22" fmla="*/ 0 h 333"/>
                  <a:gd name="T23" fmla="*/ 1056 w 1056"/>
                  <a:gd name="T24" fmla="*/ 333 h 3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6" h="333">
                    <a:moveTo>
                      <a:pt x="0" y="144"/>
                    </a:moveTo>
                    <a:lnTo>
                      <a:pt x="144" y="0"/>
                    </a:lnTo>
                    <a:lnTo>
                      <a:pt x="912" y="0"/>
                    </a:lnTo>
                    <a:lnTo>
                      <a:pt x="1056" y="144"/>
                    </a:lnTo>
                    <a:lnTo>
                      <a:pt x="880" y="333"/>
                    </a:lnTo>
                    <a:lnTo>
                      <a:pt x="170" y="333"/>
                    </a:lnTo>
                    <a:lnTo>
                      <a:pt x="0" y="144"/>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sp>
        <p:nvSpPr>
          <p:cNvPr id="110717" name="Rectangle 125"/>
          <p:cNvSpPr>
            <a:spLocks noChangeArrowheads="1"/>
          </p:cNvSpPr>
          <p:nvPr/>
        </p:nvSpPr>
        <p:spPr bwMode="auto">
          <a:xfrm>
            <a:off x="7696200" y="152400"/>
            <a:ext cx="1143000" cy="838200"/>
          </a:xfrm>
          <a:prstGeom prst="rect">
            <a:avLst/>
          </a:prstGeom>
          <a:noFill/>
          <a:ln w="9525">
            <a:noFill/>
            <a:miter lim="800000"/>
            <a:headEnd/>
            <a:tailEnd/>
          </a:ln>
          <a:effectLst/>
        </p:spPr>
        <p:txBody>
          <a:bodyPr lIns="92075" tIns="46038" rIns="92075" bIns="46038" anchor="ctr"/>
          <a:lstStyle/>
          <a:p>
            <a:pPr algn="ctr">
              <a:defRPr/>
            </a:pPr>
            <a:r>
              <a:rPr lang="zh-CN" altLang="en-US" sz="4400" b="0">
                <a:solidFill>
                  <a:schemeClr val="tx2"/>
                </a:solidFill>
                <a:effectLst>
                  <a:outerShdw blurRad="38100" dist="38100" dir="2700000" algn="tl">
                    <a:srgbClr val="000000"/>
                  </a:outerShdw>
                </a:effectLst>
                <a:latin typeface="Arial" pitchFamily="34" charset="0"/>
                <a:ea typeface="宋体" pitchFamily="2" charset="-122"/>
              </a:rPr>
              <a:t>3.5</a:t>
            </a:r>
          </a:p>
        </p:txBody>
      </p:sp>
      <p:grpSp>
        <p:nvGrpSpPr>
          <p:cNvPr id="189476" name="Group 36"/>
          <p:cNvGrpSpPr>
            <a:grpSpLocks/>
          </p:cNvGrpSpPr>
          <p:nvPr/>
        </p:nvGrpSpPr>
        <p:grpSpPr bwMode="auto">
          <a:xfrm>
            <a:off x="0" y="1412875"/>
            <a:ext cx="9104313" cy="1466850"/>
            <a:chOff x="0" y="890"/>
            <a:chExt cx="5735" cy="924"/>
          </a:xfrm>
        </p:grpSpPr>
        <p:sp>
          <p:nvSpPr>
            <p:cNvPr id="35964" name="Text Box 35"/>
            <p:cNvSpPr txBox="1">
              <a:spLocks noChangeArrowheads="1"/>
            </p:cNvSpPr>
            <p:nvPr/>
          </p:nvSpPr>
          <p:spPr bwMode="auto">
            <a:xfrm>
              <a:off x="0" y="1419"/>
              <a:ext cx="4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spcBef>
                  <a:spcPct val="50000"/>
                </a:spcBef>
              </a:pPr>
              <a:r>
                <a:rPr lang="zh-CN" altLang="en-US" sz="2400" b="0">
                  <a:latin typeface="Times New Roman" pitchFamily="18" charset="0"/>
                </a:rPr>
                <a:t> </a:t>
              </a:r>
              <a:r>
                <a:rPr lang="zh-CN" altLang="en-US" sz="2000">
                  <a:latin typeface="Times New Roman" pitchFamily="18" charset="0"/>
                </a:rPr>
                <a:t>时钟</a:t>
              </a:r>
            </a:p>
          </p:txBody>
        </p:sp>
        <p:grpSp>
          <p:nvGrpSpPr>
            <p:cNvPr id="35965" name="Group 38"/>
            <p:cNvGrpSpPr>
              <a:grpSpLocks/>
            </p:cNvGrpSpPr>
            <p:nvPr/>
          </p:nvGrpSpPr>
          <p:grpSpPr bwMode="auto">
            <a:xfrm>
              <a:off x="377" y="890"/>
              <a:ext cx="5358" cy="924"/>
              <a:chOff x="377" y="890"/>
              <a:chExt cx="5358" cy="924"/>
            </a:xfrm>
          </p:grpSpPr>
          <p:sp>
            <p:nvSpPr>
              <p:cNvPr id="35966" name="Rectangle 10"/>
              <p:cNvSpPr>
                <a:spLocks noChangeArrowheads="1"/>
              </p:cNvSpPr>
              <p:nvPr/>
            </p:nvSpPr>
            <p:spPr bwMode="auto">
              <a:xfrm>
                <a:off x="1923" y="995"/>
                <a:ext cx="104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b="0">
                  <a:latin typeface="Times New Roman" pitchFamily="18" charset="0"/>
                </a:endParaRPr>
              </a:p>
            </p:txBody>
          </p:sp>
          <p:sp>
            <p:nvSpPr>
              <p:cNvPr id="35967" name="Line 11"/>
              <p:cNvSpPr>
                <a:spLocks noChangeShapeType="1"/>
              </p:cNvSpPr>
              <p:nvPr/>
            </p:nvSpPr>
            <p:spPr bwMode="auto">
              <a:xfrm>
                <a:off x="5038" y="995"/>
                <a:ext cx="0" cy="151"/>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68" name="Rectangle 12"/>
              <p:cNvSpPr>
                <a:spLocks noChangeArrowheads="1"/>
              </p:cNvSpPr>
              <p:nvPr/>
            </p:nvSpPr>
            <p:spPr bwMode="auto">
              <a:xfrm>
                <a:off x="2160" y="890"/>
                <a:ext cx="14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000">
                    <a:solidFill>
                      <a:schemeClr val="folHlink"/>
                    </a:solidFill>
                  </a:rPr>
                  <a:t>总线传输周期</a:t>
                </a:r>
                <a:endParaRPr lang="zh-CN" altLang="en-US" sz="3000">
                  <a:solidFill>
                    <a:schemeClr val="folHlink"/>
                  </a:solidFill>
                  <a:latin typeface="Times New Roman" pitchFamily="18" charset="0"/>
                </a:endParaRPr>
              </a:p>
            </p:txBody>
          </p:sp>
          <p:sp>
            <p:nvSpPr>
              <p:cNvPr id="35969" name="Freeform 14"/>
              <p:cNvSpPr>
                <a:spLocks/>
              </p:cNvSpPr>
              <p:nvPr/>
            </p:nvSpPr>
            <p:spPr bwMode="auto">
              <a:xfrm>
                <a:off x="853" y="1268"/>
                <a:ext cx="695" cy="312"/>
              </a:xfrm>
              <a:custGeom>
                <a:avLst/>
                <a:gdLst>
                  <a:gd name="T0" fmla="*/ 0 w 912"/>
                  <a:gd name="T1" fmla="*/ 21 h 384"/>
                  <a:gd name="T2" fmla="*/ 0 w 912"/>
                  <a:gd name="T3" fmla="*/ 0 h 384"/>
                  <a:gd name="T4" fmla="*/ 10 w 912"/>
                  <a:gd name="T5" fmla="*/ 0 h 384"/>
                  <a:gd name="T6" fmla="*/ 10 w 912"/>
                  <a:gd name="T7" fmla="*/ 21 h 384"/>
                  <a:gd name="T8" fmla="*/ 21 w 912"/>
                  <a:gd name="T9" fmla="*/ 21 h 384"/>
                  <a:gd name="T10" fmla="*/ 0 60000 65536"/>
                  <a:gd name="T11" fmla="*/ 0 60000 65536"/>
                  <a:gd name="T12" fmla="*/ 0 60000 65536"/>
                  <a:gd name="T13" fmla="*/ 0 60000 65536"/>
                  <a:gd name="T14" fmla="*/ 0 60000 65536"/>
                  <a:gd name="T15" fmla="*/ 0 w 912"/>
                  <a:gd name="T16" fmla="*/ 0 h 384"/>
                  <a:gd name="T17" fmla="*/ 912 w 912"/>
                  <a:gd name="T18" fmla="*/ 384 h 384"/>
                </a:gdLst>
                <a:ahLst/>
                <a:cxnLst>
                  <a:cxn ang="T10">
                    <a:pos x="T0" y="T1"/>
                  </a:cxn>
                  <a:cxn ang="T11">
                    <a:pos x="T2" y="T3"/>
                  </a:cxn>
                  <a:cxn ang="T12">
                    <a:pos x="T4" y="T5"/>
                  </a:cxn>
                  <a:cxn ang="T13">
                    <a:pos x="T6" y="T7"/>
                  </a:cxn>
                  <a:cxn ang="T14">
                    <a:pos x="T8" y="T9"/>
                  </a:cxn>
                </a:cxnLst>
                <a:rect l="T15" t="T16" r="T17" b="T18"/>
                <a:pathLst>
                  <a:path w="912" h="384">
                    <a:moveTo>
                      <a:pt x="0" y="384"/>
                    </a:moveTo>
                    <a:lnTo>
                      <a:pt x="0" y="0"/>
                    </a:lnTo>
                    <a:lnTo>
                      <a:pt x="432" y="0"/>
                    </a:lnTo>
                    <a:lnTo>
                      <a:pt x="432" y="384"/>
                    </a:lnTo>
                    <a:lnTo>
                      <a:pt x="912" y="384"/>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5970" name="Freeform 15"/>
              <p:cNvSpPr>
                <a:spLocks/>
              </p:cNvSpPr>
              <p:nvPr/>
            </p:nvSpPr>
            <p:spPr bwMode="auto">
              <a:xfrm>
                <a:off x="2243" y="1268"/>
                <a:ext cx="695" cy="312"/>
              </a:xfrm>
              <a:custGeom>
                <a:avLst/>
                <a:gdLst>
                  <a:gd name="T0" fmla="*/ 0 w 912"/>
                  <a:gd name="T1" fmla="*/ 21 h 384"/>
                  <a:gd name="T2" fmla="*/ 0 w 912"/>
                  <a:gd name="T3" fmla="*/ 0 h 384"/>
                  <a:gd name="T4" fmla="*/ 10 w 912"/>
                  <a:gd name="T5" fmla="*/ 0 h 384"/>
                  <a:gd name="T6" fmla="*/ 10 w 912"/>
                  <a:gd name="T7" fmla="*/ 21 h 384"/>
                  <a:gd name="T8" fmla="*/ 21 w 912"/>
                  <a:gd name="T9" fmla="*/ 21 h 384"/>
                  <a:gd name="T10" fmla="*/ 0 60000 65536"/>
                  <a:gd name="T11" fmla="*/ 0 60000 65536"/>
                  <a:gd name="T12" fmla="*/ 0 60000 65536"/>
                  <a:gd name="T13" fmla="*/ 0 60000 65536"/>
                  <a:gd name="T14" fmla="*/ 0 60000 65536"/>
                  <a:gd name="T15" fmla="*/ 0 w 912"/>
                  <a:gd name="T16" fmla="*/ 0 h 384"/>
                  <a:gd name="T17" fmla="*/ 912 w 912"/>
                  <a:gd name="T18" fmla="*/ 384 h 384"/>
                </a:gdLst>
                <a:ahLst/>
                <a:cxnLst>
                  <a:cxn ang="T10">
                    <a:pos x="T0" y="T1"/>
                  </a:cxn>
                  <a:cxn ang="T11">
                    <a:pos x="T2" y="T3"/>
                  </a:cxn>
                  <a:cxn ang="T12">
                    <a:pos x="T4" y="T5"/>
                  </a:cxn>
                  <a:cxn ang="T13">
                    <a:pos x="T6" y="T7"/>
                  </a:cxn>
                  <a:cxn ang="T14">
                    <a:pos x="T8" y="T9"/>
                  </a:cxn>
                </a:cxnLst>
                <a:rect l="T15" t="T16" r="T17" b="T18"/>
                <a:pathLst>
                  <a:path w="912" h="384">
                    <a:moveTo>
                      <a:pt x="0" y="384"/>
                    </a:moveTo>
                    <a:lnTo>
                      <a:pt x="0" y="0"/>
                    </a:lnTo>
                    <a:lnTo>
                      <a:pt x="432" y="0"/>
                    </a:lnTo>
                    <a:lnTo>
                      <a:pt x="432" y="384"/>
                    </a:lnTo>
                    <a:lnTo>
                      <a:pt x="912" y="384"/>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5971" name="Freeform 16"/>
              <p:cNvSpPr>
                <a:spLocks/>
              </p:cNvSpPr>
              <p:nvPr/>
            </p:nvSpPr>
            <p:spPr bwMode="auto">
              <a:xfrm>
                <a:off x="2938" y="1268"/>
                <a:ext cx="695" cy="312"/>
              </a:xfrm>
              <a:custGeom>
                <a:avLst/>
                <a:gdLst>
                  <a:gd name="T0" fmla="*/ 0 w 912"/>
                  <a:gd name="T1" fmla="*/ 21 h 384"/>
                  <a:gd name="T2" fmla="*/ 0 w 912"/>
                  <a:gd name="T3" fmla="*/ 0 h 384"/>
                  <a:gd name="T4" fmla="*/ 10 w 912"/>
                  <a:gd name="T5" fmla="*/ 0 h 384"/>
                  <a:gd name="T6" fmla="*/ 10 w 912"/>
                  <a:gd name="T7" fmla="*/ 21 h 384"/>
                  <a:gd name="T8" fmla="*/ 21 w 912"/>
                  <a:gd name="T9" fmla="*/ 21 h 384"/>
                  <a:gd name="T10" fmla="*/ 0 60000 65536"/>
                  <a:gd name="T11" fmla="*/ 0 60000 65536"/>
                  <a:gd name="T12" fmla="*/ 0 60000 65536"/>
                  <a:gd name="T13" fmla="*/ 0 60000 65536"/>
                  <a:gd name="T14" fmla="*/ 0 60000 65536"/>
                  <a:gd name="T15" fmla="*/ 0 w 912"/>
                  <a:gd name="T16" fmla="*/ 0 h 384"/>
                  <a:gd name="T17" fmla="*/ 912 w 912"/>
                  <a:gd name="T18" fmla="*/ 384 h 384"/>
                </a:gdLst>
                <a:ahLst/>
                <a:cxnLst>
                  <a:cxn ang="T10">
                    <a:pos x="T0" y="T1"/>
                  </a:cxn>
                  <a:cxn ang="T11">
                    <a:pos x="T2" y="T3"/>
                  </a:cxn>
                  <a:cxn ang="T12">
                    <a:pos x="T4" y="T5"/>
                  </a:cxn>
                  <a:cxn ang="T13">
                    <a:pos x="T6" y="T7"/>
                  </a:cxn>
                  <a:cxn ang="T14">
                    <a:pos x="T8" y="T9"/>
                  </a:cxn>
                </a:cxnLst>
                <a:rect l="T15" t="T16" r="T17" b="T18"/>
                <a:pathLst>
                  <a:path w="912" h="384">
                    <a:moveTo>
                      <a:pt x="0" y="384"/>
                    </a:moveTo>
                    <a:lnTo>
                      <a:pt x="0" y="0"/>
                    </a:lnTo>
                    <a:lnTo>
                      <a:pt x="432" y="0"/>
                    </a:lnTo>
                    <a:lnTo>
                      <a:pt x="432" y="384"/>
                    </a:lnTo>
                    <a:lnTo>
                      <a:pt x="912" y="384"/>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cxnSp>
            <p:nvCxnSpPr>
              <p:cNvPr id="35972" name="AutoShape 17"/>
              <p:cNvCxnSpPr>
                <a:cxnSpLocks noChangeShapeType="1"/>
              </p:cNvCxnSpPr>
              <p:nvPr/>
            </p:nvCxnSpPr>
            <p:spPr bwMode="auto">
              <a:xfrm flipH="1">
                <a:off x="377" y="1580"/>
                <a:ext cx="476" cy="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35973" name="Freeform 18"/>
              <p:cNvSpPr>
                <a:spLocks/>
              </p:cNvSpPr>
              <p:nvPr/>
            </p:nvSpPr>
            <p:spPr bwMode="auto">
              <a:xfrm>
                <a:off x="3645" y="1268"/>
                <a:ext cx="695" cy="312"/>
              </a:xfrm>
              <a:custGeom>
                <a:avLst/>
                <a:gdLst>
                  <a:gd name="T0" fmla="*/ 0 w 912"/>
                  <a:gd name="T1" fmla="*/ 21 h 384"/>
                  <a:gd name="T2" fmla="*/ 0 w 912"/>
                  <a:gd name="T3" fmla="*/ 0 h 384"/>
                  <a:gd name="T4" fmla="*/ 10 w 912"/>
                  <a:gd name="T5" fmla="*/ 0 h 384"/>
                  <a:gd name="T6" fmla="*/ 10 w 912"/>
                  <a:gd name="T7" fmla="*/ 21 h 384"/>
                  <a:gd name="T8" fmla="*/ 21 w 912"/>
                  <a:gd name="T9" fmla="*/ 21 h 384"/>
                  <a:gd name="T10" fmla="*/ 0 60000 65536"/>
                  <a:gd name="T11" fmla="*/ 0 60000 65536"/>
                  <a:gd name="T12" fmla="*/ 0 60000 65536"/>
                  <a:gd name="T13" fmla="*/ 0 60000 65536"/>
                  <a:gd name="T14" fmla="*/ 0 60000 65536"/>
                  <a:gd name="T15" fmla="*/ 0 w 912"/>
                  <a:gd name="T16" fmla="*/ 0 h 384"/>
                  <a:gd name="T17" fmla="*/ 912 w 912"/>
                  <a:gd name="T18" fmla="*/ 384 h 384"/>
                </a:gdLst>
                <a:ahLst/>
                <a:cxnLst>
                  <a:cxn ang="T10">
                    <a:pos x="T0" y="T1"/>
                  </a:cxn>
                  <a:cxn ang="T11">
                    <a:pos x="T2" y="T3"/>
                  </a:cxn>
                  <a:cxn ang="T12">
                    <a:pos x="T4" y="T5"/>
                  </a:cxn>
                  <a:cxn ang="T13">
                    <a:pos x="T6" y="T7"/>
                  </a:cxn>
                  <a:cxn ang="T14">
                    <a:pos x="T8" y="T9"/>
                  </a:cxn>
                </a:cxnLst>
                <a:rect l="T15" t="T16" r="T17" b="T18"/>
                <a:pathLst>
                  <a:path w="912" h="384">
                    <a:moveTo>
                      <a:pt x="0" y="384"/>
                    </a:moveTo>
                    <a:lnTo>
                      <a:pt x="0" y="0"/>
                    </a:lnTo>
                    <a:lnTo>
                      <a:pt x="432" y="0"/>
                    </a:lnTo>
                    <a:lnTo>
                      <a:pt x="432" y="384"/>
                    </a:lnTo>
                    <a:lnTo>
                      <a:pt x="912" y="384"/>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5974" name="Freeform 19"/>
              <p:cNvSpPr>
                <a:spLocks/>
              </p:cNvSpPr>
              <p:nvPr/>
            </p:nvSpPr>
            <p:spPr bwMode="auto">
              <a:xfrm>
                <a:off x="1548" y="1268"/>
                <a:ext cx="695" cy="312"/>
              </a:xfrm>
              <a:custGeom>
                <a:avLst/>
                <a:gdLst>
                  <a:gd name="T0" fmla="*/ 0 w 912"/>
                  <a:gd name="T1" fmla="*/ 21 h 384"/>
                  <a:gd name="T2" fmla="*/ 0 w 912"/>
                  <a:gd name="T3" fmla="*/ 0 h 384"/>
                  <a:gd name="T4" fmla="*/ 10 w 912"/>
                  <a:gd name="T5" fmla="*/ 0 h 384"/>
                  <a:gd name="T6" fmla="*/ 10 w 912"/>
                  <a:gd name="T7" fmla="*/ 21 h 384"/>
                  <a:gd name="T8" fmla="*/ 21 w 912"/>
                  <a:gd name="T9" fmla="*/ 21 h 384"/>
                  <a:gd name="T10" fmla="*/ 0 60000 65536"/>
                  <a:gd name="T11" fmla="*/ 0 60000 65536"/>
                  <a:gd name="T12" fmla="*/ 0 60000 65536"/>
                  <a:gd name="T13" fmla="*/ 0 60000 65536"/>
                  <a:gd name="T14" fmla="*/ 0 60000 65536"/>
                  <a:gd name="T15" fmla="*/ 0 w 912"/>
                  <a:gd name="T16" fmla="*/ 0 h 384"/>
                  <a:gd name="T17" fmla="*/ 912 w 912"/>
                  <a:gd name="T18" fmla="*/ 384 h 384"/>
                </a:gdLst>
                <a:ahLst/>
                <a:cxnLst>
                  <a:cxn ang="T10">
                    <a:pos x="T0" y="T1"/>
                  </a:cxn>
                  <a:cxn ang="T11">
                    <a:pos x="T2" y="T3"/>
                  </a:cxn>
                  <a:cxn ang="T12">
                    <a:pos x="T4" y="T5"/>
                  </a:cxn>
                  <a:cxn ang="T13">
                    <a:pos x="T6" y="T7"/>
                  </a:cxn>
                  <a:cxn ang="T14">
                    <a:pos x="T8" y="T9"/>
                  </a:cxn>
                </a:cxnLst>
                <a:rect l="T15" t="T16" r="T17" b="T18"/>
                <a:pathLst>
                  <a:path w="912" h="384">
                    <a:moveTo>
                      <a:pt x="0" y="384"/>
                    </a:moveTo>
                    <a:lnTo>
                      <a:pt x="0" y="0"/>
                    </a:lnTo>
                    <a:lnTo>
                      <a:pt x="432" y="0"/>
                    </a:lnTo>
                    <a:lnTo>
                      <a:pt x="432" y="384"/>
                    </a:lnTo>
                    <a:lnTo>
                      <a:pt x="912" y="384"/>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5975" name="Line 23"/>
              <p:cNvSpPr>
                <a:spLocks noChangeShapeType="1"/>
              </p:cNvSpPr>
              <p:nvPr/>
            </p:nvSpPr>
            <p:spPr bwMode="auto">
              <a:xfrm>
                <a:off x="853" y="1073"/>
                <a:ext cx="1134" cy="0"/>
              </a:xfrm>
              <a:prstGeom prst="line">
                <a:avLst/>
              </a:prstGeom>
              <a:noFill/>
              <a:ln w="28575">
                <a:solidFill>
                  <a:schemeClr val="tx1"/>
                </a:solidFill>
                <a:round/>
                <a:headEnd type="stealth" w="lg" len="lg"/>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976" name="Line 24"/>
              <p:cNvSpPr>
                <a:spLocks noChangeShapeType="1"/>
              </p:cNvSpPr>
              <p:nvPr/>
            </p:nvSpPr>
            <p:spPr bwMode="auto">
              <a:xfrm>
                <a:off x="852" y="995"/>
                <a:ext cx="1" cy="151"/>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77" name="Line 25"/>
              <p:cNvSpPr>
                <a:spLocks noChangeShapeType="1"/>
              </p:cNvSpPr>
              <p:nvPr/>
            </p:nvSpPr>
            <p:spPr bwMode="auto">
              <a:xfrm>
                <a:off x="3787" y="1073"/>
                <a:ext cx="1247" cy="0"/>
              </a:xfrm>
              <a:prstGeom prst="line">
                <a:avLst/>
              </a:prstGeom>
              <a:noFill/>
              <a:ln w="28575">
                <a:solidFill>
                  <a:schemeClr val="tx1"/>
                </a:solidFill>
                <a:round/>
                <a:headEnd type="none" w="lg" len="lg"/>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35978" name="Freeform 16"/>
              <p:cNvSpPr>
                <a:spLocks/>
              </p:cNvSpPr>
              <p:nvPr/>
            </p:nvSpPr>
            <p:spPr bwMode="auto">
              <a:xfrm>
                <a:off x="5040" y="1260"/>
                <a:ext cx="695" cy="312"/>
              </a:xfrm>
              <a:custGeom>
                <a:avLst/>
                <a:gdLst>
                  <a:gd name="T0" fmla="*/ 0 w 912"/>
                  <a:gd name="T1" fmla="*/ 21 h 384"/>
                  <a:gd name="T2" fmla="*/ 0 w 912"/>
                  <a:gd name="T3" fmla="*/ 0 h 384"/>
                  <a:gd name="T4" fmla="*/ 10 w 912"/>
                  <a:gd name="T5" fmla="*/ 0 h 384"/>
                  <a:gd name="T6" fmla="*/ 10 w 912"/>
                  <a:gd name="T7" fmla="*/ 21 h 384"/>
                  <a:gd name="T8" fmla="*/ 21 w 912"/>
                  <a:gd name="T9" fmla="*/ 21 h 384"/>
                  <a:gd name="T10" fmla="*/ 0 60000 65536"/>
                  <a:gd name="T11" fmla="*/ 0 60000 65536"/>
                  <a:gd name="T12" fmla="*/ 0 60000 65536"/>
                  <a:gd name="T13" fmla="*/ 0 60000 65536"/>
                  <a:gd name="T14" fmla="*/ 0 60000 65536"/>
                  <a:gd name="T15" fmla="*/ 0 w 912"/>
                  <a:gd name="T16" fmla="*/ 0 h 384"/>
                  <a:gd name="T17" fmla="*/ 912 w 912"/>
                  <a:gd name="T18" fmla="*/ 384 h 384"/>
                </a:gdLst>
                <a:ahLst/>
                <a:cxnLst>
                  <a:cxn ang="T10">
                    <a:pos x="T0" y="T1"/>
                  </a:cxn>
                  <a:cxn ang="T11">
                    <a:pos x="T2" y="T3"/>
                  </a:cxn>
                  <a:cxn ang="T12">
                    <a:pos x="T4" y="T5"/>
                  </a:cxn>
                  <a:cxn ang="T13">
                    <a:pos x="T6" y="T7"/>
                  </a:cxn>
                  <a:cxn ang="T14">
                    <a:pos x="T8" y="T9"/>
                  </a:cxn>
                </a:cxnLst>
                <a:rect l="T15" t="T16" r="T17" b="T18"/>
                <a:pathLst>
                  <a:path w="912" h="384">
                    <a:moveTo>
                      <a:pt x="0" y="384"/>
                    </a:moveTo>
                    <a:lnTo>
                      <a:pt x="0" y="0"/>
                    </a:lnTo>
                    <a:lnTo>
                      <a:pt x="432" y="0"/>
                    </a:lnTo>
                    <a:lnTo>
                      <a:pt x="432" y="384"/>
                    </a:lnTo>
                    <a:lnTo>
                      <a:pt x="912" y="384"/>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5979" name="Freeform 16"/>
              <p:cNvSpPr>
                <a:spLocks/>
              </p:cNvSpPr>
              <p:nvPr/>
            </p:nvSpPr>
            <p:spPr bwMode="auto">
              <a:xfrm>
                <a:off x="4345" y="1263"/>
                <a:ext cx="695" cy="312"/>
              </a:xfrm>
              <a:custGeom>
                <a:avLst/>
                <a:gdLst>
                  <a:gd name="T0" fmla="*/ 0 w 912"/>
                  <a:gd name="T1" fmla="*/ 21 h 384"/>
                  <a:gd name="T2" fmla="*/ 0 w 912"/>
                  <a:gd name="T3" fmla="*/ 0 h 384"/>
                  <a:gd name="T4" fmla="*/ 10 w 912"/>
                  <a:gd name="T5" fmla="*/ 0 h 384"/>
                  <a:gd name="T6" fmla="*/ 10 w 912"/>
                  <a:gd name="T7" fmla="*/ 21 h 384"/>
                  <a:gd name="T8" fmla="*/ 21 w 912"/>
                  <a:gd name="T9" fmla="*/ 21 h 384"/>
                  <a:gd name="T10" fmla="*/ 0 60000 65536"/>
                  <a:gd name="T11" fmla="*/ 0 60000 65536"/>
                  <a:gd name="T12" fmla="*/ 0 60000 65536"/>
                  <a:gd name="T13" fmla="*/ 0 60000 65536"/>
                  <a:gd name="T14" fmla="*/ 0 60000 65536"/>
                  <a:gd name="T15" fmla="*/ 0 w 912"/>
                  <a:gd name="T16" fmla="*/ 0 h 384"/>
                  <a:gd name="T17" fmla="*/ 912 w 912"/>
                  <a:gd name="T18" fmla="*/ 384 h 384"/>
                </a:gdLst>
                <a:ahLst/>
                <a:cxnLst>
                  <a:cxn ang="T10">
                    <a:pos x="T0" y="T1"/>
                  </a:cxn>
                  <a:cxn ang="T11">
                    <a:pos x="T2" y="T3"/>
                  </a:cxn>
                  <a:cxn ang="T12">
                    <a:pos x="T4" y="T5"/>
                  </a:cxn>
                  <a:cxn ang="T13">
                    <a:pos x="T6" y="T7"/>
                  </a:cxn>
                  <a:cxn ang="T14">
                    <a:pos x="T8" y="T9"/>
                  </a:cxn>
                </a:cxnLst>
                <a:rect l="T15" t="T16" r="T17" b="T18"/>
                <a:pathLst>
                  <a:path w="912" h="384">
                    <a:moveTo>
                      <a:pt x="0" y="384"/>
                    </a:moveTo>
                    <a:lnTo>
                      <a:pt x="0" y="0"/>
                    </a:lnTo>
                    <a:lnTo>
                      <a:pt x="432" y="0"/>
                    </a:lnTo>
                    <a:lnTo>
                      <a:pt x="432" y="384"/>
                    </a:lnTo>
                    <a:lnTo>
                      <a:pt x="912" y="384"/>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35980" name="组合 196"/>
              <p:cNvGrpSpPr>
                <a:grpSpLocks/>
              </p:cNvGrpSpPr>
              <p:nvPr/>
            </p:nvGrpSpPr>
            <p:grpSpPr bwMode="auto">
              <a:xfrm>
                <a:off x="853" y="1612"/>
                <a:ext cx="1398" cy="202"/>
                <a:chOff x="1353926" y="2559582"/>
                <a:chExt cx="2219530" cy="320486"/>
              </a:xfrm>
            </p:grpSpPr>
            <p:sp>
              <p:nvSpPr>
                <p:cNvPr id="35999" name="Rectangle 6"/>
                <p:cNvSpPr>
                  <a:spLocks noChangeArrowheads="1"/>
                </p:cNvSpPr>
                <p:nvPr/>
              </p:nvSpPr>
              <p:spPr bwMode="auto">
                <a:xfrm>
                  <a:off x="1839746" y="2559582"/>
                  <a:ext cx="252436" cy="32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i="1">
                      <a:solidFill>
                        <a:schemeClr val="folHlink"/>
                      </a:solidFill>
                      <a:latin typeface="Times New Roman" pitchFamily="18" charset="0"/>
                    </a:rPr>
                    <a:t>T</a:t>
                  </a:r>
                  <a:r>
                    <a:rPr lang="en-US" altLang="zh-CN" sz="2100" baseline="-25000">
                      <a:solidFill>
                        <a:schemeClr val="folHlink"/>
                      </a:solidFill>
                      <a:latin typeface="Times New Roman" pitchFamily="18" charset="0"/>
                    </a:rPr>
                    <a:t>1</a:t>
                  </a:r>
                </a:p>
              </p:txBody>
            </p:sp>
            <p:sp>
              <p:nvSpPr>
                <p:cNvPr id="36000" name="Rectangle 20"/>
                <p:cNvSpPr>
                  <a:spLocks noChangeArrowheads="1"/>
                </p:cNvSpPr>
                <p:nvPr/>
              </p:nvSpPr>
              <p:spPr bwMode="auto">
                <a:xfrm>
                  <a:off x="2903469" y="2559582"/>
                  <a:ext cx="252436" cy="32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i="1">
                      <a:solidFill>
                        <a:schemeClr val="folHlink"/>
                      </a:solidFill>
                      <a:latin typeface="Times New Roman" pitchFamily="18" charset="0"/>
                    </a:rPr>
                    <a:t>T</a:t>
                  </a:r>
                  <a:r>
                    <a:rPr lang="en-US" altLang="zh-CN" sz="2100" baseline="-25000">
                      <a:solidFill>
                        <a:schemeClr val="folHlink"/>
                      </a:solidFill>
                      <a:latin typeface="Times New Roman" pitchFamily="18" charset="0"/>
                    </a:rPr>
                    <a:t>2</a:t>
                  </a:r>
                </a:p>
              </p:txBody>
            </p:sp>
            <p:sp>
              <p:nvSpPr>
                <p:cNvPr id="36001" name="Line 26"/>
                <p:cNvSpPr>
                  <a:spLocks noChangeShapeType="1"/>
                </p:cNvSpPr>
                <p:nvPr/>
              </p:nvSpPr>
              <p:spPr bwMode="auto">
                <a:xfrm>
                  <a:off x="2050867" y="2693606"/>
                  <a:ext cx="406549" cy="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36002" name="Line 28"/>
                <p:cNvSpPr>
                  <a:spLocks noChangeShapeType="1"/>
                </p:cNvSpPr>
                <p:nvPr/>
              </p:nvSpPr>
              <p:spPr bwMode="auto">
                <a:xfrm>
                  <a:off x="3154357" y="2693606"/>
                  <a:ext cx="406549" cy="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36003" name="Line 31"/>
                <p:cNvSpPr>
                  <a:spLocks noChangeShapeType="1"/>
                </p:cNvSpPr>
                <p:nvPr/>
              </p:nvSpPr>
              <p:spPr bwMode="auto">
                <a:xfrm>
                  <a:off x="1353926" y="2693606"/>
                  <a:ext cx="406549" cy="0"/>
                </a:xfrm>
                <a:prstGeom prst="line">
                  <a:avLst/>
                </a:prstGeom>
                <a:noFill/>
                <a:ln w="28575">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36004" name="Line 32"/>
                <p:cNvSpPr>
                  <a:spLocks noChangeShapeType="1"/>
                </p:cNvSpPr>
                <p:nvPr/>
              </p:nvSpPr>
              <p:spPr bwMode="auto">
                <a:xfrm>
                  <a:off x="2457416" y="2693606"/>
                  <a:ext cx="406549" cy="0"/>
                </a:xfrm>
                <a:prstGeom prst="line">
                  <a:avLst/>
                </a:prstGeom>
                <a:noFill/>
                <a:ln w="28575">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wrap="none"/>
                <a:lstStyle/>
                <a:p>
                  <a:endParaRPr lang="zh-CN" altLang="en-US"/>
                </a:p>
              </p:txBody>
            </p:sp>
            <p:cxnSp>
              <p:nvCxnSpPr>
                <p:cNvPr id="36005" name="直接连接符 193"/>
                <p:cNvCxnSpPr>
                  <a:cxnSpLocks noChangeShapeType="1"/>
                </p:cNvCxnSpPr>
                <p:nvPr/>
              </p:nvCxnSpPr>
              <p:spPr bwMode="auto">
                <a:xfrm rot="5400000">
                  <a:off x="1232084" y="2697744"/>
                  <a:ext cx="252000" cy="1588"/>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6006" name="直接连接符 194"/>
                <p:cNvCxnSpPr>
                  <a:cxnSpLocks noChangeShapeType="1"/>
                </p:cNvCxnSpPr>
                <p:nvPr/>
              </p:nvCxnSpPr>
              <p:spPr bwMode="auto">
                <a:xfrm rot="5400000">
                  <a:off x="2336400" y="2696400"/>
                  <a:ext cx="252000" cy="1588"/>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6007" name="直接连接符 195"/>
                <p:cNvCxnSpPr>
                  <a:cxnSpLocks noChangeShapeType="1"/>
                </p:cNvCxnSpPr>
                <p:nvPr/>
              </p:nvCxnSpPr>
              <p:spPr bwMode="auto">
                <a:xfrm rot="5400000">
                  <a:off x="3446662" y="2696950"/>
                  <a:ext cx="252000" cy="1588"/>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sp>
            <p:nvSpPr>
              <p:cNvPr id="35981" name="Rectangle 6"/>
              <p:cNvSpPr>
                <a:spLocks noChangeArrowheads="1"/>
              </p:cNvSpPr>
              <p:nvPr/>
            </p:nvSpPr>
            <p:spPr bwMode="auto">
              <a:xfrm>
                <a:off x="2555" y="1612"/>
                <a:ext cx="20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i="1">
                    <a:solidFill>
                      <a:schemeClr val="folHlink"/>
                    </a:solidFill>
                    <a:latin typeface="Times New Roman" pitchFamily="18" charset="0"/>
                  </a:rPr>
                  <a:t>T</a:t>
                </a:r>
                <a:r>
                  <a:rPr lang="en-US" altLang="zh-CN" sz="2000" baseline="-25000">
                    <a:solidFill>
                      <a:schemeClr val="folHlink"/>
                    </a:solidFill>
                    <a:latin typeface="Times New Roman" pitchFamily="18" charset="0"/>
                  </a:rPr>
                  <a:t>W</a:t>
                </a:r>
              </a:p>
            </p:txBody>
          </p:sp>
          <p:sp>
            <p:nvSpPr>
              <p:cNvPr id="35982" name="Rectangle 20"/>
              <p:cNvSpPr>
                <a:spLocks noChangeArrowheads="1"/>
              </p:cNvSpPr>
              <p:nvPr/>
            </p:nvSpPr>
            <p:spPr bwMode="auto">
              <a:xfrm>
                <a:off x="3226" y="1612"/>
                <a:ext cx="20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i="1">
                    <a:solidFill>
                      <a:schemeClr val="folHlink"/>
                    </a:solidFill>
                    <a:latin typeface="Times New Roman" pitchFamily="18" charset="0"/>
                  </a:rPr>
                  <a:t>T</a:t>
                </a:r>
                <a:r>
                  <a:rPr lang="en-US" altLang="zh-CN" sz="2000" baseline="-25000">
                    <a:solidFill>
                      <a:schemeClr val="folHlink"/>
                    </a:solidFill>
                    <a:latin typeface="Times New Roman" pitchFamily="18" charset="0"/>
                  </a:rPr>
                  <a:t>W</a:t>
                </a:r>
              </a:p>
            </p:txBody>
          </p:sp>
          <p:sp>
            <p:nvSpPr>
              <p:cNvPr id="35983" name="Line 26"/>
              <p:cNvSpPr>
                <a:spLocks noChangeShapeType="1"/>
              </p:cNvSpPr>
              <p:nvPr/>
            </p:nvSpPr>
            <p:spPr bwMode="auto">
              <a:xfrm>
                <a:off x="2689" y="1697"/>
                <a:ext cx="256" cy="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35984" name="Line 28"/>
              <p:cNvSpPr>
                <a:spLocks noChangeShapeType="1"/>
              </p:cNvSpPr>
              <p:nvPr/>
            </p:nvSpPr>
            <p:spPr bwMode="auto">
              <a:xfrm>
                <a:off x="3384" y="1697"/>
                <a:ext cx="256" cy="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35985" name="Line 31"/>
              <p:cNvSpPr>
                <a:spLocks noChangeShapeType="1"/>
              </p:cNvSpPr>
              <p:nvPr/>
            </p:nvSpPr>
            <p:spPr bwMode="auto">
              <a:xfrm>
                <a:off x="2250" y="1697"/>
                <a:ext cx="256" cy="0"/>
              </a:xfrm>
              <a:prstGeom prst="line">
                <a:avLst/>
              </a:prstGeom>
              <a:noFill/>
              <a:ln w="28575">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35986" name="Line 32"/>
              <p:cNvSpPr>
                <a:spLocks noChangeShapeType="1"/>
              </p:cNvSpPr>
              <p:nvPr/>
            </p:nvSpPr>
            <p:spPr bwMode="auto">
              <a:xfrm>
                <a:off x="2945" y="1697"/>
                <a:ext cx="256" cy="0"/>
              </a:xfrm>
              <a:prstGeom prst="line">
                <a:avLst/>
              </a:prstGeom>
              <a:noFill/>
              <a:ln w="28575">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wrap="none"/>
              <a:lstStyle/>
              <a:p>
                <a:endParaRPr lang="zh-CN" altLang="en-US"/>
              </a:p>
            </p:txBody>
          </p:sp>
          <p:cxnSp>
            <p:nvCxnSpPr>
              <p:cNvPr id="35987" name="直接连接符 205"/>
              <p:cNvCxnSpPr>
                <a:cxnSpLocks noChangeShapeType="1"/>
              </p:cNvCxnSpPr>
              <p:nvPr/>
            </p:nvCxnSpPr>
            <p:spPr bwMode="auto">
              <a:xfrm rot="5400000">
                <a:off x="2173" y="1699"/>
                <a:ext cx="159" cy="1"/>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5988" name="直接连接符 206"/>
              <p:cNvCxnSpPr>
                <a:cxnSpLocks noChangeShapeType="1"/>
              </p:cNvCxnSpPr>
              <p:nvPr/>
            </p:nvCxnSpPr>
            <p:spPr bwMode="auto">
              <a:xfrm rot="5400000">
                <a:off x="2869" y="1698"/>
                <a:ext cx="159" cy="1"/>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5989" name="直接连接符 207"/>
              <p:cNvCxnSpPr>
                <a:cxnSpLocks noChangeShapeType="1"/>
              </p:cNvCxnSpPr>
              <p:nvPr/>
            </p:nvCxnSpPr>
            <p:spPr bwMode="auto">
              <a:xfrm rot="5400000">
                <a:off x="3568" y="1699"/>
                <a:ext cx="159" cy="1"/>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35990" name="Rectangle 6"/>
              <p:cNvSpPr>
                <a:spLocks noChangeArrowheads="1"/>
              </p:cNvSpPr>
              <p:nvPr/>
            </p:nvSpPr>
            <p:spPr bwMode="auto">
              <a:xfrm>
                <a:off x="3947" y="1612"/>
                <a:ext cx="15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i="1">
                    <a:solidFill>
                      <a:schemeClr val="folHlink"/>
                    </a:solidFill>
                    <a:latin typeface="Times New Roman" pitchFamily="18" charset="0"/>
                  </a:rPr>
                  <a:t>T</a:t>
                </a:r>
                <a:r>
                  <a:rPr lang="en-US" altLang="zh-CN" sz="2100" baseline="-25000">
                    <a:solidFill>
                      <a:schemeClr val="folHlink"/>
                    </a:solidFill>
                    <a:latin typeface="Times New Roman" pitchFamily="18" charset="0"/>
                  </a:rPr>
                  <a:t>3</a:t>
                </a:r>
              </a:p>
            </p:txBody>
          </p:sp>
          <p:sp>
            <p:nvSpPr>
              <p:cNvPr id="35991" name="Rectangle 20"/>
              <p:cNvSpPr>
                <a:spLocks noChangeArrowheads="1"/>
              </p:cNvSpPr>
              <p:nvPr/>
            </p:nvSpPr>
            <p:spPr bwMode="auto">
              <a:xfrm>
                <a:off x="4618" y="1612"/>
                <a:ext cx="15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i="1">
                    <a:solidFill>
                      <a:schemeClr val="folHlink"/>
                    </a:solidFill>
                    <a:latin typeface="Times New Roman" pitchFamily="18" charset="0"/>
                  </a:rPr>
                  <a:t>T</a:t>
                </a:r>
                <a:r>
                  <a:rPr lang="en-US" altLang="zh-CN" sz="2100" baseline="-25000">
                    <a:solidFill>
                      <a:schemeClr val="folHlink"/>
                    </a:solidFill>
                    <a:latin typeface="Times New Roman" pitchFamily="18" charset="0"/>
                  </a:rPr>
                  <a:t>4</a:t>
                </a:r>
              </a:p>
            </p:txBody>
          </p:sp>
          <p:sp>
            <p:nvSpPr>
              <p:cNvPr id="35992" name="Line 26"/>
              <p:cNvSpPr>
                <a:spLocks noChangeShapeType="1"/>
              </p:cNvSpPr>
              <p:nvPr/>
            </p:nvSpPr>
            <p:spPr bwMode="auto">
              <a:xfrm>
                <a:off x="4081" y="1697"/>
                <a:ext cx="256" cy="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35993" name="Line 28"/>
              <p:cNvSpPr>
                <a:spLocks noChangeShapeType="1"/>
              </p:cNvSpPr>
              <p:nvPr/>
            </p:nvSpPr>
            <p:spPr bwMode="auto">
              <a:xfrm>
                <a:off x="4776" y="1697"/>
                <a:ext cx="256" cy="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35994" name="Line 31"/>
              <p:cNvSpPr>
                <a:spLocks noChangeShapeType="1"/>
              </p:cNvSpPr>
              <p:nvPr/>
            </p:nvSpPr>
            <p:spPr bwMode="auto">
              <a:xfrm>
                <a:off x="3642" y="1697"/>
                <a:ext cx="256" cy="0"/>
              </a:xfrm>
              <a:prstGeom prst="line">
                <a:avLst/>
              </a:prstGeom>
              <a:noFill/>
              <a:ln w="28575">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35995" name="Line 32"/>
              <p:cNvSpPr>
                <a:spLocks noChangeShapeType="1"/>
              </p:cNvSpPr>
              <p:nvPr/>
            </p:nvSpPr>
            <p:spPr bwMode="auto">
              <a:xfrm>
                <a:off x="4337" y="1697"/>
                <a:ext cx="256" cy="0"/>
              </a:xfrm>
              <a:prstGeom prst="line">
                <a:avLst/>
              </a:prstGeom>
              <a:noFill/>
              <a:ln w="28575">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wrap="none"/>
              <a:lstStyle/>
              <a:p>
                <a:endParaRPr lang="zh-CN" altLang="en-US"/>
              </a:p>
            </p:txBody>
          </p:sp>
          <p:cxnSp>
            <p:nvCxnSpPr>
              <p:cNvPr id="35996" name="直接连接符 215"/>
              <p:cNvCxnSpPr>
                <a:cxnSpLocks noChangeShapeType="1"/>
              </p:cNvCxnSpPr>
              <p:nvPr/>
            </p:nvCxnSpPr>
            <p:spPr bwMode="auto">
              <a:xfrm rot="5400000">
                <a:off x="3565" y="1699"/>
                <a:ext cx="159" cy="1"/>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5997" name="直接连接符 216"/>
              <p:cNvCxnSpPr>
                <a:cxnSpLocks noChangeShapeType="1"/>
              </p:cNvCxnSpPr>
              <p:nvPr/>
            </p:nvCxnSpPr>
            <p:spPr bwMode="auto">
              <a:xfrm rot="5400000">
                <a:off x="4260" y="1698"/>
                <a:ext cx="159" cy="1"/>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5998" name="直接连接符 217"/>
              <p:cNvCxnSpPr>
                <a:cxnSpLocks noChangeShapeType="1"/>
              </p:cNvCxnSpPr>
              <p:nvPr/>
            </p:nvCxnSpPr>
            <p:spPr bwMode="auto">
              <a:xfrm rot="5400000">
                <a:off x="4960" y="1699"/>
                <a:ext cx="159" cy="1"/>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grpSp>
        <p:nvGrpSpPr>
          <p:cNvPr id="15" name="组合 380"/>
          <p:cNvGrpSpPr>
            <a:grpSpLocks/>
          </p:cNvGrpSpPr>
          <p:nvPr/>
        </p:nvGrpSpPr>
        <p:grpSpPr bwMode="auto">
          <a:xfrm>
            <a:off x="598488" y="3121025"/>
            <a:ext cx="785812" cy="3236913"/>
            <a:chOff x="598906" y="3121200"/>
            <a:chExt cx="785873" cy="3236758"/>
          </a:xfrm>
        </p:grpSpPr>
        <p:sp>
          <p:nvSpPr>
            <p:cNvPr id="35952" name="Rectangle 55"/>
            <p:cNvSpPr>
              <a:spLocks noChangeArrowheads="1"/>
            </p:cNvSpPr>
            <p:nvPr/>
          </p:nvSpPr>
          <p:spPr bwMode="auto">
            <a:xfrm>
              <a:off x="598906" y="3933924"/>
              <a:ext cx="755020" cy="525784"/>
            </a:xfrm>
            <a:prstGeom prst="rect">
              <a:avLst/>
            </a:prstGeom>
            <a:solidFill>
              <a:schemeClr val="folHlink">
                <a:alpha val="50195"/>
              </a:schemeClr>
            </a:solidFill>
            <a:ln w="9525">
              <a:solidFill>
                <a:schemeClr val="folHlink"/>
              </a:solidFill>
              <a:miter lim="800000"/>
              <a:headEnd/>
              <a:tailEnd/>
            </a:ln>
          </p:spPr>
          <p:txBody>
            <a:bodyPr wrap="none" anchor="ctr"/>
            <a:lstStyle/>
            <a:p>
              <a:endParaRPr lang="zh-CN" altLang="en-US" sz="2400" b="0">
                <a:latin typeface="Times New Roman" pitchFamily="18" charset="0"/>
              </a:endParaRPr>
            </a:p>
          </p:txBody>
        </p:sp>
        <p:sp>
          <p:nvSpPr>
            <p:cNvPr id="35953" name="Line 57"/>
            <p:cNvSpPr>
              <a:spLocks noChangeShapeType="1"/>
            </p:cNvSpPr>
            <p:nvPr/>
          </p:nvSpPr>
          <p:spPr bwMode="auto">
            <a:xfrm>
              <a:off x="598906" y="3932245"/>
              <a:ext cx="75502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35954" name="组合 379"/>
            <p:cNvGrpSpPr>
              <a:grpSpLocks/>
            </p:cNvGrpSpPr>
            <p:nvPr/>
          </p:nvGrpSpPr>
          <p:grpSpPr bwMode="auto">
            <a:xfrm>
              <a:off x="598906" y="3121200"/>
              <a:ext cx="785873" cy="504000"/>
              <a:chOff x="598906" y="3108353"/>
              <a:chExt cx="785873" cy="504000"/>
            </a:xfrm>
          </p:grpSpPr>
          <p:sp>
            <p:nvSpPr>
              <p:cNvPr id="35959" name="Freeform 60"/>
              <p:cNvSpPr>
                <a:spLocks/>
              </p:cNvSpPr>
              <p:nvPr/>
            </p:nvSpPr>
            <p:spPr bwMode="auto">
              <a:xfrm>
                <a:off x="598906" y="3108353"/>
                <a:ext cx="741710" cy="463523"/>
              </a:xfrm>
              <a:custGeom>
                <a:avLst/>
                <a:gdLst>
                  <a:gd name="T0" fmla="*/ 2147483647 w 613"/>
                  <a:gd name="T1" fmla="*/ 2147483647 h 355"/>
                  <a:gd name="T2" fmla="*/ 2147483647 w 613"/>
                  <a:gd name="T3" fmla="*/ 2147483647 h 355"/>
                  <a:gd name="T4" fmla="*/ 0 w 613"/>
                  <a:gd name="T5" fmla="*/ 0 h 355"/>
                  <a:gd name="T6" fmla="*/ 0 w 613"/>
                  <a:gd name="T7" fmla="*/ 2147483647 h 355"/>
                  <a:gd name="T8" fmla="*/ 2147483647 w 613"/>
                  <a:gd name="T9" fmla="*/ 2147483647 h 355"/>
                  <a:gd name="T10" fmla="*/ 0 60000 65536"/>
                  <a:gd name="T11" fmla="*/ 0 60000 65536"/>
                  <a:gd name="T12" fmla="*/ 0 60000 65536"/>
                  <a:gd name="T13" fmla="*/ 0 60000 65536"/>
                  <a:gd name="T14" fmla="*/ 0 60000 65536"/>
                  <a:gd name="T15" fmla="*/ 0 w 613"/>
                  <a:gd name="T16" fmla="*/ 0 h 355"/>
                  <a:gd name="T17" fmla="*/ 613 w 613"/>
                  <a:gd name="T18" fmla="*/ 355 h 355"/>
                </a:gdLst>
                <a:ahLst/>
                <a:cxnLst>
                  <a:cxn ang="T10">
                    <a:pos x="T0" y="T1"/>
                  </a:cxn>
                  <a:cxn ang="T11">
                    <a:pos x="T2" y="T3"/>
                  </a:cxn>
                  <a:cxn ang="T12">
                    <a:pos x="T4" y="T5"/>
                  </a:cxn>
                  <a:cxn ang="T13">
                    <a:pos x="T6" y="T7"/>
                  </a:cxn>
                  <a:cxn ang="T14">
                    <a:pos x="T8" y="T9"/>
                  </a:cxn>
                </a:cxnLst>
                <a:rect l="T15" t="T16" r="T17" b="T18"/>
                <a:pathLst>
                  <a:path w="613" h="355">
                    <a:moveTo>
                      <a:pt x="453" y="196"/>
                    </a:moveTo>
                    <a:lnTo>
                      <a:pt x="581" y="2"/>
                    </a:lnTo>
                    <a:lnTo>
                      <a:pt x="0" y="0"/>
                    </a:lnTo>
                    <a:lnTo>
                      <a:pt x="0" y="355"/>
                    </a:lnTo>
                    <a:lnTo>
                      <a:pt x="613" y="355"/>
                    </a:lnTo>
                  </a:path>
                </a:pathLst>
              </a:custGeom>
              <a:solidFill>
                <a:schemeClr val="folHlink">
                  <a:alpha val="50195"/>
                </a:schemeClr>
              </a:solidFill>
              <a:ln w="9525">
                <a:solidFill>
                  <a:schemeClr val="folHlink"/>
                </a:solidFill>
                <a:round/>
                <a:headEnd/>
                <a:tailEnd/>
              </a:ln>
            </p:spPr>
            <p:txBody>
              <a:bodyPr wrap="none"/>
              <a:lstStyle/>
              <a:p>
                <a:endParaRPr lang="zh-CN" altLang="en-US"/>
              </a:p>
            </p:txBody>
          </p:sp>
          <p:sp>
            <p:nvSpPr>
              <p:cNvPr id="35960" name="Line 61"/>
              <p:cNvSpPr>
                <a:spLocks noChangeShapeType="1"/>
              </p:cNvSpPr>
              <p:nvPr/>
            </p:nvSpPr>
            <p:spPr bwMode="auto">
              <a:xfrm>
                <a:off x="601326" y="3110964"/>
                <a:ext cx="75502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961" name="Line 62"/>
              <p:cNvSpPr>
                <a:spLocks noChangeShapeType="1"/>
              </p:cNvSpPr>
              <p:nvPr/>
            </p:nvSpPr>
            <p:spPr bwMode="auto">
              <a:xfrm>
                <a:off x="601326" y="3549679"/>
                <a:ext cx="75502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962" name="Line 63"/>
              <p:cNvSpPr>
                <a:spLocks noChangeShapeType="1"/>
              </p:cNvSpPr>
              <p:nvPr/>
            </p:nvSpPr>
            <p:spPr bwMode="auto">
              <a:xfrm rot="8100000">
                <a:off x="1240189" y="3268954"/>
                <a:ext cx="0" cy="343399"/>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963" name="Line 64"/>
              <p:cNvSpPr>
                <a:spLocks noChangeShapeType="1"/>
              </p:cNvSpPr>
              <p:nvPr/>
            </p:nvSpPr>
            <p:spPr bwMode="auto">
              <a:xfrm rot="2700000">
                <a:off x="1225669" y="3076548"/>
                <a:ext cx="0" cy="318221"/>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35955" name="Rectangle 55"/>
            <p:cNvSpPr>
              <a:spLocks noChangeArrowheads="1"/>
            </p:cNvSpPr>
            <p:nvPr/>
          </p:nvSpPr>
          <p:spPr bwMode="auto">
            <a:xfrm>
              <a:off x="601290" y="4833932"/>
              <a:ext cx="748800" cy="525784"/>
            </a:xfrm>
            <a:prstGeom prst="rect">
              <a:avLst/>
            </a:prstGeom>
            <a:solidFill>
              <a:schemeClr val="folHlink">
                <a:alpha val="50195"/>
              </a:schemeClr>
            </a:solidFill>
            <a:ln w="9525">
              <a:solidFill>
                <a:schemeClr val="folHlink"/>
              </a:solidFill>
              <a:miter lim="800000"/>
              <a:headEnd/>
              <a:tailEnd/>
            </a:ln>
          </p:spPr>
          <p:txBody>
            <a:bodyPr wrap="none" anchor="ctr"/>
            <a:lstStyle/>
            <a:p>
              <a:endParaRPr lang="zh-CN" altLang="en-US" sz="2400" b="0">
                <a:latin typeface="Times New Roman" pitchFamily="18" charset="0"/>
              </a:endParaRPr>
            </a:p>
          </p:txBody>
        </p:sp>
        <p:sp>
          <p:nvSpPr>
            <p:cNvPr id="35956" name="Line 57"/>
            <p:cNvSpPr>
              <a:spLocks noChangeShapeType="1"/>
            </p:cNvSpPr>
            <p:nvPr/>
          </p:nvSpPr>
          <p:spPr bwMode="auto">
            <a:xfrm>
              <a:off x="602270" y="4833932"/>
              <a:ext cx="75502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957" name="Rectangle 56"/>
            <p:cNvSpPr>
              <a:spLocks noChangeArrowheads="1"/>
            </p:cNvSpPr>
            <p:nvPr/>
          </p:nvSpPr>
          <p:spPr bwMode="auto">
            <a:xfrm>
              <a:off x="612000" y="5789633"/>
              <a:ext cx="756000" cy="568325"/>
            </a:xfrm>
            <a:prstGeom prst="rect">
              <a:avLst/>
            </a:prstGeom>
            <a:solidFill>
              <a:schemeClr val="folHlink">
                <a:alpha val="50195"/>
              </a:schemeClr>
            </a:solidFill>
            <a:ln w="9525">
              <a:solidFill>
                <a:schemeClr val="folHlink"/>
              </a:solidFill>
              <a:miter lim="800000"/>
              <a:headEnd/>
              <a:tailEnd/>
            </a:ln>
          </p:spPr>
          <p:txBody>
            <a:bodyPr wrap="none" anchor="ctr"/>
            <a:lstStyle/>
            <a:p>
              <a:endParaRPr lang="zh-CN" altLang="en-US" sz="2400" b="0">
                <a:latin typeface="Times New Roman" pitchFamily="18" charset="0"/>
              </a:endParaRPr>
            </a:p>
          </p:txBody>
        </p:sp>
        <p:sp>
          <p:nvSpPr>
            <p:cNvPr id="35958" name="Line 58"/>
            <p:cNvSpPr>
              <a:spLocks noChangeShapeType="1"/>
            </p:cNvSpPr>
            <p:nvPr/>
          </p:nvSpPr>
          <p:spPr bwMode="auto">
            <a:xfrm>
              <a:off x="612000" y="6051567"/>
              <a:ext cx="72000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89534" name="Line 95"/>
          <p:cNvSpPr>
            <a:spLocks noChangeShapeType="1"/>
          </p:cNvSpPr>
          <p:nvPr/>
        </p:nvSpPr>
        <p:spPr bwMode="auto">
          <a:xfrm rot="2700000">
            <a:off x="6657975" y="3835400"/>
            <a:ext cx="0" cy="68580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21" name="组合 360"/>
          <p:cNvGrpSpPr>
            <a:grpSpLocks/>
          </p:cNvGrpSpPr>
          <p:nvPr/>
        </p:nvGrpSpPr>
        <p:grpSpPr bwMode="auto">
          <a:xfrm>
            <a:off x="6786563" y="3127375"/>
            <a:ext cx="1214437" cy="3265488"/>
            <a:chOff x="6786578" y="3126605"/>
            <a:chExt cx="1214446" cy="3266272"/>
          </a:xfrm>
        </p:grpSpPr>
        <p:sp>
          <p:nvSpPr>
            <p:cNvPr id="35942" name="Line 110"/>
            <p:cNvSpPr>
              <a:spLocks noChangeShapeType="1"/>
            </p:cNvSpPr>
            <p:nvPr/>
          </p:nvSpPr>
          <p:spPr bwMode="auto">
            <a:xfrm>
              <a:off x="6786578" y="3126605"/>
              <a:ext cx="97200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35943" name="组合 258"/>
            <p:cNvGrpSpPr>
              <a:grpSpLocks/>
            </p:cNvGrpSpPr>
            <p:nvPr/>
          </p:nvGrpSpPr>
          <p:grpSpPr bwMode="auto">
            <a:xfrm>
              <a:off x="6897534" y="3930745"/>
              <a:ext cx="1103490" cy="523207"/>
              <a:chOff x="6897534" y="3930745"/>
              <a:chExt cx="1103490" cy="523207"/>
            </a:xfrm>
          </p:grpSpPr>
          <p:sp>
            <p:nvSpPr>
              <p:cNvPr id="35950" name="Line 108"/>
              <p:cNvSpPr>
                <a:spLocks noChangeShapeType="1"/>
              </p:cNvSpPr>
              <p:nvPr/>
            </p:nvSpPr>
            <p:spPr bwMode="auto">
              <a:xfrm>
                <a:off x="6897534" y="3930746"/>
                <a:ext cx="110349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951" name="Rectangle 114"/>
              <p:cNvSpPr>
                <a:spLocks noChangeArrowheads="1"/>
              </p:cNvSpPr>
              <p:nvPr/>
            </p:nvSpPr>
            <p:spPr bwMode="auto">
              <a:xfrm>
                <a:off x="6897534" y="3930745"/>
                <a:ext cx="1103490" cy="523207"/>
              </a:xfrm>
              <a:prstGeom prst="rect">
                <a:avLst/>
              </a:prstGeom>
              <a:solidFill>
                <a:schemeClr val="folHlink">
                  <a:alpha val="50195"/>
                </a:schemeClr>
              </a:solidFill>
              <a:ln w="9525">
                <a:solidFill>
                  <a:schemeClr val="folHlink"/>
                </a:solidFill>
                <a:miter lim="800000"/>
                <a:headEnd/>
                <a:tailEnd/>
              </a:ln>
            </p:spPr>
            <p:txBody>
              <a:bodyPr wrap="none" anchor="ctr"/>
              <a:lstStyle/>
              <a:p>
                <a:endParaRPr lang="zh-CN" altLang="en-US" sz="2400" b="0">
                  <a:latin typeface="Times New Roman" pitchFamily="18" charset="0"/>
                </a:endParaRPr>
              </a:p>
            </p:txBody>
          </p:sp>
        </p:grpSp>
        <p:grpSp>
          <p:nvGrpSpPr>
            <p:cNvPr id="35944" name="组合 261"/>
            <p:cNvGrpSpPr>
              <a:grpSpLocks/>
            </p:cNvGrpSpPr>
            <p:nvPr/>
          </p:nvGrpSpPr>
          <p:grpSpPr bwMode="auto">
            <a:xfrm>
              <a:off x="6897534" y="4830754"/>
              <a:ext cx="1098000" cy="527072"/>
              <a:chOff x="4567205" y="4830754"/>
              <a:chExt cx="1103490" cy="527072"/>
            </a:xfrm>
          </p:grpSpPr>
          <p:sp>
            <p:nvSpPr>
              <p:cNvPr id="35948" name="Line 108"/>
              <p:cNvSpPr>
                <a:spLocks noChangeShapeType="1"/>
              </p:cNvSpPr>
              <p:nvPr/>
            </p:nvSpPr>
            <p:spPr bwMode="auto">
              <a:xfrm>
                <a:off x="4567205" y="4830754"/>
                <a:ext cx="110349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949" name="Rectangle 114"/>
              <p:cNvSpPr>
                <a:spLocks noChangeArrowheads="1"/>
              </p:cNvSpPr>
              <p:nvPr/>
            </p:nvSpPr>
            <p:spPr bwMode="auto">
              <a:xfrm>
                <a:off x="4567205" y="4834619"/>
                <a:ext cx="1103490" cy="523207"/>
              </a:xfrm>
              <a:prstGeom prst="rect">
                <a:avLst/>
              </a:prstGeom>
              <a:solidFill>
                <a:schemeClr val="folHlink">
                  <a:alpha val="50195"/>
                </a:schemeClr>
              </a:solidFill>
              <a:ln w="9525">
                <a:solidFill>
                  <a:schemeClr val="folHlink"/>
                </a:solidFill>
                <a:miter lim="800000"/>
                <a:headEnd/>
                <a:tailEnd/>
              </a:ln>
            </p:spPr>
            <p:txBody>
              <a:bodyPr wrap="none" anchor="ctr"/>
              <a:lstStyle/>
              <a:p>
                <a:endParaRPr lang="zh-CN" altLang="en-US" sz="2400" b="0">
                  <a:latin typeface="Times New Roman" pitchFamily="18" charset="0"/>
                </a:endParaRPr>
              </a:p>
            </p:txBody>
          </p:sp>
        </p:grpSp>
        <p:sp>
          <p:nvSpPr>
            <p:cNvPr id="35945" name="Line 110"/>
            <p:cNvSpPr>
              <a:spLocks noChangeShapeType="1"/>
            </p:cNvSpPr>
            <p:nvPr/>
          </p:nvSpPr>
          <p:spPr bwMode="auto">
            <a:xfrm>
              <a:off x="6797542" y="3560400"/>
              <a:ext cx="97200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946" name="Line 84"/>
            <p:cNvSpPr>
              <a:spLocks noChangeShapeType="1"/>
            </p:cNvSpPr>
            <p:nvPr/>
          </p:nvSpPr>
          <p:spPr bwMode="auto">
            <a:xfrm>
              <a:off x="6858016" y="6072206"/>
              <a:ext cx="111600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947" name="Rectangle 115"/>
            <p:cNvSpPr>
              <a:spLocks noChangeArrowheads="1"/>
            </p:cNvSpPr>
            <p:nvPr/>
          </p:nvSpPr>
          <p:spPr bwMode="auto">
            <a:xfrm>
              <a:off x="6885024" y="5784864"/>
              <a:ext cx="1116000" cy="608013"/>
            </a:xfrm>
            <a:prstGeom prst="rect">
              <a:avLst/>
            </a:prstGeom>
            <a:solidFill>
              <a:schemeClr val="folHlink">
                <a:alpha val="50195"/>
              </a:schemeClr>
            </a:solidFill>
            <a:ln w="9525">
              <a:solidFill>
                <a:schemeClr val="folHlink"/>
              </a:solidFill>
              <a:miter lim="800000"/>
              <a:headEnd/>
              <a:tailEnd/>
            </a:ln>
          </p:spPr>
          <p:txBody>
            <a:bodyPr wrap="none" anchor="ctr"/>
            <a:lstStyle/>
            <a:p>
              <a:endParaRPr lang="zh-CN" altLang="en-US" sz="2400" b="0">
                <a:latin typeface="Times New Roman" pitchFamily="18" charset="0"/>
              </a:endParaRPr>
            </a:p>
          </p:txBody>
        </p:sp>
      </p:grpSp>
      <p:grpSp>
        <p:nvGrpSpPr>
          <p:cNvPr id="189546" name="Group 106"/>
          <p:cNvGrpSpPr>
            <a:grpSpLocks/>
          </p:cNvGrpSpPr>
          <p:nvPr/>
        </p:nvGrpSpPr>
        <p:grpSpPr bwMode="auto">
          <a:xfrm>
            <a:off x="1338263" y="3127375"/>
            <a:ext cx="1133475" cy="3227388"/>
            <a:chOff x="843" y="1970"/>
            <a:chExt cx="714" cy="2033"/>
          </a:xfrm>
        </p:grpSpPr>
        <p:sp>
          <p:nvSpPr>
            <p:cNvPr id="35930" name="Freeform 67"/>
            <p:cNvSpPr>
              <a:spLocks/>
            </p:cNvSpPr>
            <p:nvPr/>
          </p:nvSpPr>
          <p:spPr bwMode="auto">
            <a:xfrm>
              <a:off x="843" y="2479"/>
              <a:ext cx="681" cy="329"/>
            </a:xfrm>
            <a:custGeom>
              <a:avLst/>
              <a:gdLst>
                <a:gd name="T0" fmla="*/ 0 w 894"/>
                <a:gd name="T1" fmla="*/ 11 h 429"/>
                <a:gd name="T2" fmla="*/ 20 w 894"/>
                <a:gd name="T3" fmla="*/ 11 h 429"/>
                <a:gd name="T4" fmla="*/ 11 w 894"/>
                <a:gd name="T5" fmla="*/ 0 h 429"/>
                <a:gd name="T6" fmla="*/ 2 w 894"/>
                <a:gd name="T7" fmla="*/ 2 h 429"/>
                <a:gd name="T8" fmla="*/ 0 60000 65536"/>
                <a:gd name="T9" fmla="*/ 0 60000 65536"/>
                <a:gd name="T10" fmla="*/ 0 60000 65536"/>
                <a:gd name="T11" fmla="*/ 0 60000 65536"/>
                <a:gd name="T12" fmla="*/ 0 w 894"/>
                <a:gd name="T13" fmla="*/ 0 h 429"/>
                <a:gd name="T14" fmla="*/ 894 w 894"/>
                <a:gd name="T15" fmla="*/ 429 h 429"/>
              </a:gdLst>
              <a:ahLst/>
              <a:cxnLst>
                <a:cxn ang="T8">
                  <a:pos x="T0" y="T1"/>
                </a:cxn>
                <a:cxn ang="T9">
                  <a:pos x="T2" y="T3"/>
                </a:cxn>
                <a:cxn ang="T10">
                  <a:pos x="T4" y="T5"/>
                </a:cxn>
                <a:cxn ang="T11">
                  <a:pos x="T6" y="T7"/>
                </a:cxn>
              </a:cxnLst>
              <a:rect l="T12" t="T13" r="T14" b="T15"/>
              <a:pathLst>
                <a:path w="894" h="429">
                  <a:moveTo>
                    <a:pt x="0" y="429"/>
                  </a:moveTo>
                  <a:lnTo>
                    <a:pt x="894" y="429"/>
                  </a:lnTo>
                  <a:lnTo>
                    <a:pt x="502" y="0"/>
                  </a:lnTo>
                  <a:lnTo>
                    <a:pt x="23" y="13"/>
                  </a:lnTo>
                </a:path>
              </a:pathLst>
            </a:custGeom>
            <a:solidFill>
              <a:schemeClr val="folHlink">
                <a:alpha val="50195"/>
              </a:schemeClr>
            </a:solidFill>
            <a:ln w="9525">
              <a:solidFill>
                <a:schemeClr val="folHlink"/>
              </a:solidFill>
              <a:round/>
              <a:headEnd/>
              <a:tailEnd/>
            </a:ln>
          </p:spPr>
          <p:txBody>
            <a:bodyPr wrap="none"/>
            <a:lstStyle/>
            <a:p>
              <a:endParaRPr lang="zh-CN" altLang="en-US"/>
            </a:p>
          </p:txBody>
        </p:sp>
        <p:sp>
          <p:nvSpPr>
            <p:cNvPr id="35931" name="Line 68"/>
            <p:cNvSpPr>
              <a:spLocks noChangeShapeType="1"/>
            </p:cNvSpPr>
            <p:nvPr/>
          </p:nvSpPr>
          <p:spPr bwMode="auto">
            <a:xfrm>
              <a:off x="853" y="1979"/>
              <a:ext cx="701"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932" name="Line 70"/>
            <p:cNvSpPr>
              <a:spLocks noChangeShapeType="1"/>
            </p:cNvSpPr>
            <p:nvPr/>
          </p:nvSpPr>
          <p:spPr bwMode="auto">
            <a:xfrm>
              <a:off x="853" y="2261"/>
              <a:ext cx="701"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933" name="Line 71"/>
            <p:cNvSpPr>
              <a:spLocks noChangeShapeType="1"/>
            </p:cNvSpPr>
            <p:nvPr/>
          </p:nvSpPr>
          <p:spPr bwMode="auto">
            <a:xfrm>
              <a:off x="853" y="2475"/>
              <a:ext cx="366"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934" name="Line 72"/>
            <p:cNvSpPr>
              <a:spLocks noChangeShapeType="1"/>
            </p:cNvSpPr>
            <p:nvPr/>
          </p:nvSpPr>
          <p:spPr bwMode="auto">
            <a:xfrm>
              <a:off x="853" y="1970"/>
              <a:ext cx="695"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935" name="Line 73"/>
            <p:cNvSpPr>
              <a:spLocks noChangeShapeType="1"/>
            </p:cNvSpPr>
            <p:nvPr/>
          </p:nvSpPr>
          <p:spPr bwMode="auto">
            <a:xfrm>
              <a:off x="853" y="2243"/>
              <a:ext cx="695"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35936" name="组合 269"/>
            <p:cNvGrpSpPr>
              <a:grpSpLocks/>
            </p:cNvGrpSpPr>
            <p:nvPr/>
          </p:nvGrpSpPr>
          <p:grpSpPr bwMode="auto">
            <a:xfrm>
              <a:off x="854" y="3043"/>
              <a:ext cx="703" cy="332"/>
              <a:chOff x="4567205" y="4830754"/>
              <a:chExt cx="1103490" cy="527072"/>
            </a:xfrm>
          </p:grpSpPr>
          <p:sp>
            <p:nvSpPr>
              <p:cNvPr id="35940" name="Line 108"/>
              <p:cNvSpPr>
                <a:spLocks noChangeShapeType="1"/>
              </p:cNvSpPr>
              <p:nvPr/>
            </p:nvSpPr>
            <p:spPr bwMode="auto">
              <a:xfrm>
                <a:off x="4567205" y="4830754"/>
                <a:ext cx="110349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941" name="Rectangle 114"/>
              <p:cNvSpPr>
                <a:spLocks noChangeArrowheads="1"/>
              </p:cNvSpPr>
              <p:nvPr/>
            </p:nvSpPr>
            <p:spPr bwMode="auto">
              <a:xfrm>
                <a:off x="4567205" y="4834619"/>
                <a:ext cx="1103490" cy="523207"/>
              </a:xfrm>
              <a:prstGeom prst="rect">
                <a:avLst/>
              </a:prstGeom>
              <a:solidFill>
                <a:schemeClr val="folHlink">
                  <a:alpha val="50195"/>
                </a:schemeClr>
              </a:solidFill>
              <a:ln w="9525">
                <a:solidFill>
                  <a:schemeClr val="folHlink"/>
                </a:solidFill>
                <a:miter lim="800000"/>
                <a:headEnd/>
                <a:tailEnd/>
              </a:ln>
            </p:spPr>
            <p:txBody>
              <a:bodyPr wrap="none" anchor="ctr"/>
              <a:lstStyle/>
              <a:p>
                <a:endParaRPr lang="zh-CN" altLang="en-US" sz="2400" b="0">
                  <a:latin typeface="Times New Roman" pitchFamily="18" charset="0"/>
                </a:endParaRPr>
              </a:p>
            </p:txBody>
          </p:sp>
        </p:grpSp>
        <p:grpSp>
          <p:nvGrpSpPr>
            <p:cNvPr id="35937" name="组合 351"/>
            <p:cNvGrpSpPr>
              <a:grpSpLocks/>
            </p:cNvGrpSpPr>
            <p:nvPr/>
          </p:nvGrpSpPr>
          <p:grpSpPr bwMode="auto">
            <a:xfrm>
              <a:off x="853" y="3645"/>
              <a:ext cx="703" cy="358"/>
              <a:chOff x="857224" y="5786454"/>
              <a:chExt cx="1027043" cy="568325"/>
            </a:xfrm>
          </p:grpSpPr>
          <p:sp>
            <p:nvSpPr>
              <p:cNvPr id="35938" name="Rectangle 56"/>
              <p:cNvSpPr>
                <a:spLocks noChangeArrowheads="1"/>
              </p:cNvSpPr>
              <p:nvPr/>
            </p:nvSpPr>
            <p:spPr bwMode="auto">
              <a:xfrm>
                <a:off x="857224" y="5786454"/>
                <a:ext cx="1027043" cy="568325"/>
              </a:xfrm>
              <a:prstGeom prst="rect">
                <a:avLst/>
              </a:prstGeom>
              <a:solidFill>
                <a:schemeClr val="folHlink">
                  <a:alpha val="50195"/>
                </a:schemeClr>
              </a:solidFill>
              <a:ln w="9525">
                <a:solidFill>
                  <a:schemeClr val="folHlink"/>
                </a:solidFill>
                <a:miter lim="800000"/>
                <a:headEnd/>
                <a:tailEnd/>
              </a:ln>
            </p:spPr>
            <p:txBody>
              <a:bodyPr wrap="none" anchor="ctr"/>
              <a:lstStyle/>
              <a:p>
                <a:endParaRPr lang="zh-CN" altLang="en-US" sz="2400" b="0">
                  <a:latin typeface="Times New Roman" pitchFamily="18" charset="0"/>
                </a:endParaRPr>
              </a:p>
            </p:txBody>
          </p:sp>
          <p:sp>
            <p:nvSpPr>
              <p:cNvPr id="35939" name="Line 58"/>
              <p:cNvSpPr>
                <a:spLocks noChangeShapeType="1"/>
              </p:cNvSpPr>
              <p:nvPr/>
            </p:nvSpPr>
            <p:spPr bwMode="auto">
              <a:xfrm>
                <a:off x="857224" y="6048388"/>
                <a:ext cx="99060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grpSp>
        <p:nvGrpSpPr>
          <p:cNvPr id="189559" name="Group 119"/>
          <p:cNvGrpSpPr>
            <a:grpSpLocks/>
          </p:cNvGrpSpPr>
          <p:nvPr/>
        </p:nvGrpSpPr>
        <p:grpSpPr bwMode="auto">
          <a:xfrm>
            <a:off x="2428875" y="3127375"/>
            <a:ext cx="1152525" cy="3227388"/>
            <a:chOff x="1530" y="1970"/>
            <a:chExt cx="726" cy="2033"/>
          </a:xfrm>
        </p:grpSpPr>
        <p:grpSp>
          <p:nvGrpSpPr>
            <p:cNvPr id="35919" name="Group 120"/>
            <p:cNvGrpSpPr>
              <a:grpSpLocks/>
            </p:cNvGrpSpPr>
            <p:nvPr/>
          </p:nvGrpSpPr>
          <p:grpSpPr bwMode="auto">
            <a:xfrm>
              <a:off x="1530" y="1970"/>
              <a:ext cx="726" cy="2033"/>
              <a:chOff x="1530" y="1970"/>
              <a:chExt cx="726" cy="2033"/>
            </a:xfrm>
          </p:grpSpPr>
          <p:grpSp>
            <p:nvGrpSpPr>
              <p:cNvPr id="35921" name="Group 121"/>
              <p:cNvGrpSpPr>
                <a:grpSpLocks/>
              </p:cNvGrpSpPr>
              <p:nvPr/>
            </p:nvGrpSpPr>
            <p:grpSpPr bwMode="auto">
              <a:xfrm>
                <a:off x="1530" y="1970"/>
                <a:ext cx="726" cy="2033"/>
                <a:chOff x="1530" y="1970"/>
                <a:chExt cx="726" cy="2033"/>
              </a:xfrm>
            </p:grpSpPr>
            <p:sp>
              <p:nvSpPr>
                <p:cNvPr id="35924" name="Line 82"/>
                <p:cNvSpPr>
                  <a:spLocks noChangeShapeType="1"/>
                </p:cNvSpPr>
                <p:nvPr/>
              </p:nvSpPr>
              <p:spPr bwMode="auto">
                <a:xfrm>
                  <a:off x="1548" y="1970"/>
                  <a:ext cx="695"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925" name="Line 83"/>
                <p:cNvSpPr>
                  <a:spLocks noChangeShapeType="1"/>
                </p:cNvSpPr>
                <p:nvPr/>
              </p:nvSpPr>
              <p:spPr bwMode="auto">
                <a:xfrm>
                  <a:off x="1548" y="2243"/>
                  <a:ext cx="695"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926" name="Line 84"/>
                <p:cNvSpPr>
                  <a:spLocks noChangeShapeType="1"/>
                </p:cNvSpPr>
                <p:nvPr/>
              </p:nvSpPr>
              <p:spPr bwMode="auto">
                <a:xfrm>
                  <a:off x="1530" y="2790"/>
                  <a:ext cx="715"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927" name="Freeform 67"/>
                <p:cNvSpPr>
                  <a:spLocks/>
                </p:cNvSpPr>
                <p:nvPr/>
              </p:nvSpPr>
              <p:spPr bwMode="auto">
                <a:xfrm>
                  <a:off x="1530" y="3045"/>
                  <a:ext cx="726" cy="330"/>
                </a:xfrm>
                <a:custGeom>
                  <a:avLst/>
                  <a:gdLst>
                    <a:gd name="T0" fmla="*/ 0 w 894"/>
                    <a:gd name="T1" fmla="*/ 11 h 429"/>
                    <a:gd name="T2" fmla="*/ 49 w 894"/>
                    <a:gd name="T3" fmla="*/ 11 h 429"/>
                    <a:gd name="T4" fmla="*/ 27 w 894"/>
                    <a:gd name="T5" fmla="*/ 0 h 429"/>
                    <a:gd name="T6" fmla="*/ 2 w 894"/>
                    <a:gd name="T7" fmla="*/ 2 h 429"/>
                    <a:gd name="T8" fmla="*/ 0 60000 65536"/>
                    <a:gd name="T9" fmla="*/ 0 60000 65536"/>
                    <a:gd name="T10" fmla="*/ 0 60000 65536"/>
                    <a:gd name="T11" fmla="*/ 0 60000 65536"/>
                    <a:gd name="T12" fmla="*/ 0 w 894"/>
                    <a:gd name="T13" fmla="*/ 0 h 429"/>
                    <a:gd name="T14" fmla="*/ 894 w 894"/>
                    <a:gd name="T15" fmla="*/ 429 h 429"/>
                  </a:gdLst>
                  <a:ahLst/>
                  <a:cxnLst>
                    <a:cxn ang="T8">
                      <a:pos x="T0" y="T1"/>
                    </a:cxn>
                    <a:cxn ang="T9">
                      <a:pos x="T2" y="T3"/>
                    </a:cxn>
                    <a:cxn ang="T10">
                      <a:pos x="T4" y="T5"/>
                    </a:cxn>
                    <a:cxn ang="T11">
                      <a:pos x="T6" y="T7"/>
                    </a:cxn>
                  </a:cxnLst>
                  <a:rect l="T12" t="T13" r="T14" b="T15"/>
                  <a:pathLst>
                    <a:path w="894" h="429">
                      <a:moveTo>
                        <a:pt x="0" y="429"/>
                      </a:moveTo>
                      <a:lnTo>
                        <a:pt x="894" y="429"/>
                      </a:lnTo>
                      <a:lnTo>
                        <a:pt x="502" y="0"/>
                      </a:lnTo>
                      <a:lnTo>
                        <a:pt x="23" y="13"/>
                      </a:lnTo>
                    </a:path>
                  </a:pathLst>
                </a:custGeom>
                <a:solidFill>
                  <a:schemeClr val="folHlink">
                    <a:alpha val="50195"/>
                  </a:schemeClr>
                </a:solidFill>
                <a:ln w="9525">
                  <a:solidFill>
                    <a:schemeClr val="folHlink"/>
                  </a:solidFill>
                  <a:round/>
                  <a:headEnd/>
                  <a:tailEnd/>
                </a:ln>
              </p:spPr>
              <p:txBody>
                <a:bodyPr wrap="none"/>
                <a:lstStyle/>
                <a:p>
                  <a:endParaRPr lang="zh-CN" altLang="en-US"/>
                </a:p>
              </p:txBody>
            </p:sp>
            <p:sp>
              <p:nvSpPr>
                <p:cNvPr id="35928" name="Line 71"/>
                <p:cNvSpPr>
                  <a:spLocks noChangeShapeType="1"/>
                </p:cNvSpPr>
                <p:nvPr/>
              </p:nvSpPr>
              <p:spPr bwMode="auto">
                <a:xfrm>
                  <a:off x="1541" y="3043"/>
                  <a:ext cx="39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929" name="Rectangle 56"/>
                <p:cNvSpPr>
                  <a:spLocks noChangeArrowheads="1"/>
                </p:cNvSpPr>
                <p:nvPr/>
              </p:nvSpPr>
              <p:spPr bwMode="auto">
                <a:xfrm>
                  <a:off x="1540" y="3645"/>
                  <a:ext cx="696" cy="358"/>
                </a:xfrm>
                <a:prstGeom prst="rect">
                  <a:avLst/>
                </a:prstGeom>
                <a:solidFill>
                  <a:schemeClr val="folHlink">
                    <a:alpha val="50195"/>
                  </a:schemeClr>
                </a:solidFill>
                <a:ln w="9525">
                  <a:solidFill>
                    <a:schemeClr val="folHlink"/>
                  </a:solidFill>
                  <a:miter lim="800000"/>
                  <a:headEnd/>
                  <a:tailEnd/>
                </a:ln>
              </p:spPr>
              <p:txBody>
                <a:bodyPr wrap="none" anchor="ctr"/>
                <a:lstStyle/>
                <a:p>
                  <a:endParaRPr lang="zh-CN" altLang="en-US" sz="2400" b="0">
                    <a:latin typeface="Times New Roman" pitchFamily="18" charset="0"/>
                  </a:endParaRPr>
                </a:p>
              </p:txBody>
            </p:sp>
          </p:grpSp>
          <p:sp>
            <p:nvSpPr>
              <p:cNvPr id="35922" name="Line 58"/>
              <p:cNvSpPr>
                <a:spLocks noChangeShapeType="1"/>
              </p:cNvSpPr>
              <p:nvPr/>
            </p:nvSpPr>
            <p:spPr bwMode="auto">
              <a:xfrm>
                <a:off x="1540" y="3810"/>
                <a:ext cx="696"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923" name="Line 80"/>
              <p:cNvSpPr>
                <a:spLocks noChangeShapeType="1"/>
              </p:cNvSpPr>
              <p:nvPr/>
            </p:nvSpPr>
            <p:spPr bwMode="auto">
              <a:xfrm>
                <a:off x="1542" y="2261"/>
                <a:ext cx="701"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35920" name="Line 79"/>
            <p:cNvSpPr>
              <a:spLocks noChangeShapeType="1"/>
            </p:cNvSpPr>
            <p:nvPr/>
          </p:nvSpPr>
          <p:spPr bwMode="auto">
            <a:xfrm>
              <a:off x="1542" y="1979"/>
              <a:ext cx="701"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99" name="组合 363"/>
          <p:cNvGrpSpPr>
            <a:grpSpLocks/>
          </p:cNvGrpSpPr>
          <p:nvPr/>
        </p:nvGrpSpPr>
        <p:grpSpPr bwMode="auto">
          <a:xfrm>
            <a:off x="3544888" y="3127375"/>
            <a:ext cx="1143000" cy="3225800"/>
            <a:chOff x="3544876" y="3126604"/>
            <a:chExt cx="1142992" cy="3226584"/>
          </a:xfrm>
        </p:grpSpPr>
        <p:sp>
          <p:nvSpPr>
            <p:cNvPr id="35912" name="Line 92"/>
            <p:cNvSpPr>
              <a:spLocks noChangeShapeType="1"/>
            </p:cNvSpPr>
            <p:nvPr/>
          </p:nvSpPr>
          <p:spPr bwMode="auto">
            <a:xfrm>
              <a:off x="3560904" y="3126604"/>
              <a:ext cx="111600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913" name="Line 92"/>
            <p:cNvSpPr>
              <a:spLocks noChangeShapeType="1"/>
            </p:cNvSpPr>
            <p:nvPr/>
          </p:nvSpPr>
          <p:spPr bwMode="auto">
            <a:xfrm>
              <a:off x="3571868" y="3560400"/>
              <a:ext cx="111600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914" name="Line 84"/>
            <p:cNvSpPr>
              <a:spLocks noChangeShapeType="1"/>
            </p:cNvSpPr>
            <p:nvPr/>
          </p:nvSpPr>
          <p:spPr bwMode="auto">
            <a:xfrm>
              <a:off x="3544876" y="4429132"/>
              <a:ext cx="111600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35915" name="组合 349"/>
            <p:cNvGrpSpPr>
              <a:grpSpLocks/>
            </p:cNvGrpSpPr>
            <p:nvPr/>
          </p:nvGrpSpPr>
          <p:grpSpPr bwMode="auto">
            <a:xfrm>
              <a:off x="3552828" y="5784863"/>
              <a:ext cx="1130400" cy="568325"/>
              <a:chOff x="1847824" y="5784863"/>
              <a:chExt cx="1447800" cy="568325"/>
            </a:xfrm>
          </p:grpSpPr>
          <p:sp>
            <p:nvSpPr>
              <p:cNvPr id="35917" name="Rectangle 69"/>
              <p:cNvSpPr>
                <a:spLocks noChangeArrowheads="1"/>
              </p:cNvSpPr>
              <p:nvPr/>
            </p:nvSpPr>
            <p:spPr bwMode="auto">
              <a:xfrm>
                <a:off x="1847824" y="5784863"/>
                <a:ext cx="1447800" cy="568325"/>
              </a:xfrm>
              <a:prstGeom prst="rect">
                <a:avLst/>
              </a:prstGeom>
              <a:solidFill>
                <a:schemeClr val="folHlink">
                  <a:alpha val="50195"/>
                </a:schemeClr>
              </a:solidFill>
              <a:ln w="9525">
                <a:solidFill>
                  <a:schemeClr val="folHlink"/>
                </a:solidFill>
                <a:miter lim="800000"/>
                <a:headEnd/>
                <a:tailEnd/>
              </a:ln>
            </p:spPr>
            <p:txBody>
              <a:bodyPr wrap="none" anchor="ctr"/>
              <a:lstStyle/>
              <a:p>
                <a:endParaRPr lang="zh-CN" altLang="en-US" sz="2400" b="0">
                  <a:latin typeface="Times New Roman" pitchFamily="18" charset="0"/>
                </a:endParaRPr>
              </a:p>
            </p:txBody>
          </p:sp>
          <p:sp>
            <p:nvSpPr>
              <p:cNvPr id="35918" name="Line 74"/>
              <p:cNvSpPr>
                <a:spLocks noChangeShapeType="1"/>
              </p:cNvSpPr>
              <p:nvPr/>
            </p:nvSpPr>
            <p:spPr bwMode="auto">
              <a:xfrm>
                <a:off x="1847824" y="6048388"/>
                <a:ext cx="144780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35916" name="Line 84"/>
            <p:cNvSpPr>
              <a:spLocks noChangeShapeType="1"/>
            </p:cNvSpPr>
            <p:nvPr/>
          </p:nvSpPr>
          <p:spPr bwMode="auto">
            <a:xfrm>
              <a:off x="3564000" y="5328000"/>
              <a:ext cx="111600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89579" name="Line 95"/>
          <p:cNvSpPr>
            <a:spLocks noChangeShapeType="1"/>
          </p:cNvSpPr>
          <p:nvPr/>
        </p:nvSpPr>
        <p:spPr bwMode="auto">
          <a:xfrm rot="2700000">
            <a:off x="5514975" y="4735513"/>
            <a:ext cx="0" cy="68580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189580" name="Group 140"/>
          <p:cNvGrpSpPr>
            <a:grpSpLocks/>
          </p:cNvGrpSpPr>
          <p:nvPr/>
        </p:nvGrpSpPr>
        <p:grpSpPr bwMode="auto">
          <a:xfrm>
            <a:off x="4643438" y="3128963"/>
            <a:ext cx="1163637" cy="3224212"/>
            <a:chOff x="2925" y="1971"/>
            <a:chExt cx="733" cy="2031"/>
          </a:xfrm>
        </p:grpSpPr>
        <p:grpSp>
          <p:nvGrpSpPr>
            <p:cNvPr id="35905" name="Group 141"/>
            <p:cNvGrpSpPr>
              <a:grpSpLocks/>
            </p:cNvGrpSpPr>
            <p:nvPr/>
          </p:nvGrpSpPr>
          <p:grpSpPr bwMode="auto">
            <a:xfrm>
              <a:off x="2925" y="1971"/>
              <a:ext cx="733" cy="2031"/>
              <a:chOff x="2925" y="1971"/>
              <a:chExt cx="733" cy="2031"/>
            </a:xfrm>
          </p:grpSpPr>
          <p:sp>
            <p:nvSpPr>
              <p:cNvPr id="35907" name="Line 92"/>
              <p:cNvSpPr>
                <a:spLocks noChangeShapeType="1"/>
              </p:cNvSpPr>
              <p:nvPr/>
            </p:nvSpPr>
            <p:spPr bwMode="auto">
              <a:xfrm>
                <a:off x="2925" y="1971"/>
                <a:ext cx="726"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908" name="Line 92"/>
              <p:cNvSpPr>
                <a:spLocks noChangeShapeType="1"/>
              </p:cNvSpPr>
              <p:nvPr/>
            </p:nvSpPr>
            <p:spPr bwMode="auto">
              <a:xfrm>
                <a:off x="2932" y="2243"/>
                <a:ext cx="726"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909" name="Line 84"/>
              <p:cNvSpPr>
                <a:spLocks noChangeShapeType="1"/>
              </p:cNvSpPr>
              <p:nvPr/>
            </p:nvSpPr>
            <p:spPr bwMode="auto">
              <a:xfrm>
                <a:off x="2931" y="2790"/>
                <a:ext cx="714"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910" name="Freeform 85"/>
              <p:cNvSpPr>
                <a:spLocks/>
              </p:cNvSpPr>
              <p:nvPr/>
            </p:nvSpPr>
            <p:spPr bwMode="auto">
              <a:xfrm>
                <a:off x="2942" y="3644"/>
                <a:ext cx="658" cy="358"/>
              </a:xfrm>
              <a:custGeom>
                <a:avLst/>
                <a:gdLst>
                  <a:gd name="T0" fmla="*/ 0 w 931"/>
                  <a:gd name="T1" fmla="*/ 0 h 358"/>
                  <a:gd name="T2" fmla="*/ 8 w 931"/>
                  <a:gd name="T3" fmla="*/ 0 h 358"/>
                  <a:gd name="T4" fmla="*/ 6 w 931"/>
                  <a:gd name="T5" fmla="*/ 166 h 358"/>
                  <a:gd name="T6" fmla="*/ 8 w 931"/>
                  <a:gd name="T7" fmla="*/ 355 h 358"/>
                  <a:gd name="T8" fmla="*/ 1 w 931"/>
                  <a:gd name="T9" fmla="*/ 358 h 358"/>
                  <a:gd name="T10" fmla="*/ 0 60000 65536"/>
                  <a:gd name="T11" fmla="*/ 0 60000 65536"/>
                  <a:gd name="T12" fmla="*/ 0 60000 65536"/>
                  <a:gd name="T13" fmla="*/ 0 60000 65536"/>
                  <a:gd name="T14" fmla="*/ 0 60000 65536"/>
                  <a:gd name="T15" fmla="*/ 0 w 931"/>
                  <a:gd name="T16" fmla="*/ 0 h 358"/>
                  <a:gd name="T17" fmla="*/ 931 w 931"/>
                  <a:gd name="T18" fmla="*/ 358 h 358"/>
                </a:gdLst>
                <a:ahLst/>
                <a:cxnLst>
                  <a:cxn ang="T10">
                    <a:pos x="T0" y="T1"/>
                  </a:cxn>
                  <a:cxn ang="T11">
                    <a:pos x="T2" y="T3"/>
                  </a:cxn>
                  <a:cxn ang="T12">
                    <a:pos x="T4" y="T5"/>
                  </a:cxn>
                  <a:cxn ang="T13">
                    <a:pos x="T6" y="T7"/>
                  </a:cxn>
                  <a:cxn ang="T14">
                    <a:pos x="T8" y="T9"/>
                  </a:cxn>
                </a:cxnLst>
                <a:rect l="T15" t="T16" r="T17" b="T18"/>
                <a:pathLst>
                  <a:path w="931" h="358">
                    <a:moveTo>
                      <a:pt x="0" y="0"/>
                    </a:moveTo>
                    <a:lnTo>
                      <a:pt x="931" y="0"/>
                    </a:lnTo>
                    <a:lnTo>
                      <a:pt x="774" y="166"/>
                    </a:lnTo>
                    <a:lnTo>
                      <a:pt x="931" y="355"/>
                    </a:lnTo>
                    <a:lnTo>
                      <a:pt x="6" y="358"/>
                    </a:lnTo>
                  </a:path>
                </a:pathLst>
              </a:custGeom>
              <a:solidFill>
                <a:schemeClr val="folHlink">
                  <a:alpha val="50195"/>
                </a:schemeClr>
              </a:solidFill>
              <a:ln w="9525">
                <a:solidFill>
                  <a:schemeClr val="folHlink"/>
                </a:solidFill>
                <a:round/>
                <a:headEnd/>
                <a:tailEnd/>
              </a:ln>
            </p:spPr>
            <p:txBody>
              <a:bodyPr wrap="none"/>
              <a:lstStyle/>
              <a:p>
                <a:endParaRPr lang="zh-CN" altLang="en-US"/>
              </a:p>
            </p:txBody>
          </p:sp>
          <p:sp>
            <p:nvSpPr>
              <p:cNvPr id="35911" name="Line 84"/>
              <p:cNvSpPr>
                <a:spLocks noChangeShapeType="1"/>
              </p:cNvSpPr>
              <p:nvPr/>
            </p:nvSpPr>
            <p:spPr bwMode="auto">
              <a:xfrm>
                <a:off x="2942" y="3356"/>
                <a:ext cx="386"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35906" name="Line 81"/>
            <p:cNvSpPr>
              <a:spLocks noChangeShapeType="1"/>
            </p:cNvSpPr>
            <p:nvPr/>
          </p:nvSpPr>
          <p:spPr bwMode="auto">
            <a:xfrm>
              <a:off x="2946" y="3810"/>
              <a:ext cx="577"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5857" name="Group 148"/>
          <p:cNvGrpSpPr>
            <a:grpSpLocks/>
          </p:cNvGrpSpPr>
          <p:nvPr/>
        </p:nvGrpSpPr>
        <p:grpSpPr bwMode="auto">
          <a:xfrm>
            <a:off x="304800" y="423863"/>
            <a:ext cx="7580313" cy="641350"/>
            <a:chOff x="192" y="267"/>
            <a:chExt cx="4775" cy="404"/>
          </a:xfrm>
        </p:grpSpPr>
        <p:sp>
          <p:nvSpPr>
            <p:cNvPr id="35903" name="Text Box 149"/>
            <p:cNvSpPr txBox="1">
              <a:spLocks noChangeArrowheads="1"/>
            </p:cNvSpPr>
            <p:nvPr/>
          </p:nvSpPr>
          <p:spPr bwMode="auto">
            <a:xfrm>
              <a:off x="192" y="267"/>
              <a:ext cx="465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600">
                  <a:latin typeface="Times New Roman" pitchFamily="18" charset="0"/>
                </a:rPr>
                <a:t>(4) 半同步通信</a:t>
              </a:r>
              <a:endParaRPr lang="en-US" altLang="zh-CN" sz="3600">
                <a:latin typeface="Times New Roman" pitchFamily="18" charset="0"/>
              </a:endParaRPr>
            </a:p>
          </p:txBody>
        </p:sp>
        <p:sp>
          <p:nvSpPr>
            <p:cNvPr id="35904" name="Text Box 150"/>
            <p:cNvSpPr txBox="1">
              <a:spLocks noChangeArrowheads="1"/>
            </p:cNvSpPr>
            <p:nvPr/>
          </p:nvSpPr>
          <p:spPr bwMode="auto">
            <a:xfrm>
              <a:off x="1968" y="267"/>
              <a:ext cx="299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spcBef>
                  <a:spcPct val="50000"/>
                </a:spcBef>
              </a:pPr>
              <a:r>
                <a:rPr lang="zh-CN" altLang="en-US" sz="3600">
                  <a:latin typeface="Times New Roman" pitchFamily="18" charset="0"/>
                </a:rPr>
                <a:t>（</a:t>
              </a:r>
              <a:r>
                <a:rPr lang="zh-CN" altLang="en-US" sz="3600">
                  <a:solidFill>
                    <a:schemeClr val="folHlink"/>
                  </a:solidFill>
                  <a:latin typeface="Times New Roman" pitchFamily="18" charset="0"/>
                </a:rPr>
                <a:t>同步</a:t>
              </a:r>
              <a:r>
                <a:rPr lang="zh-CN" altLang="en-US" sz="3600">
                  <a:latin typeface="Times New Roman" pitchFamily="18" charset="0"/>
                </a:rPr>
                <a:t>、</a:t>
              </a:r>
              <a:r>
                <a:rPr lang="zh-CN" altLang="en-US" sz="3600">
                  <a:solidFill>
                    <a:schemeClr val="folHlink"/>
                  </a:solidFill>
                  <a:latin typeface="Times New Roman" pitchFamily="18" charset="0"/>
                </a:rPr>
                <a:t>异步 </a:t>
              </a:r>
              <a:r>
                <a:rPr lang="zh-CN" altLang="en-US" sz="3600">
                  <a:latin typeface="Times New Roman" pitchFamily="18" charset="0"/>
                </a:rPr>
                <a:t>结合）</a:t>
              </a:r>
            </a:p>
          </p:txBody>
        </p:sp>
      </p:grpSp>
      <p:sp>
        <p:nvSpPr>
          <p:cNvPr id="189591" name="Line 75"/>
          <p:cNvSpPr>
            <a:spLocks noChangeShapeType="1"/>
          </p:cNvSpPr>
          <p:nvPr/>
        </p:nvSpPr>
        <p:spPr bwMode="auto">
          <a:xfrm rot="8100000">
            <a:off x="2166938" y="3822700"/>
            <a:ext cx="0" cy="73025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9592" name="Line 75"/>
          <p:cNvSpPr>
            <a:spLocks noChangeShapeType="1"/>
          </p:cNvSpPr>
          <p:nvPr/>
        </p:nvSpPr>
        <p:spPr bwMode="auto">
          <a:xfrm rot="8100000">
            <a:off x="3313113" y="4706938"/>
            <a:ext cx="0" cy="73025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0657" name="Line 65"/>
          <p:cNvSpPr>
            <a:spLocks noChangeShapeType="1"/>
          </p:cNvSpPr>
          <p:nvPr/>
        </p:nvSpPr>
        <p:spPr bwMode="auto">
          <a:xfrm>
            <a:off x="1354138" y="2755900"/>
            <a:ext cx="0" cy="39243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0668" name="Line 76"/>
          <p:cNvSpPr>
            <a:spLocks noChangeShapeType="1"/>
          </p:cNvSpPr>
          <p:nvPr/>
        </p:nvSpPr>
        <p:spPr bwMode="auto">
          <a:xfrm>
            <a:off x="2457450" y="2755900"/>
            <a:ext cx="0" cy="39243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0680" name="Line 88"/>
          <p:cNvSpPr>
            <a:spLocks noChangeShapeType="1"/>
          </p:cNvSpPr>
          <p:nvPr/>
        </p:nvSpPr>
        <p:spPr bwMode="auto">
          <a:xfrm>
            <a:off x="3560763" y="2755900"/>
            <a:ext cx="0" cy="39243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44" name="Line 88"/>
          <p:cNvSpPr>
            <a:spLocks noChangeShapeType="1"/>
          </p:cNvSpPr>
          <p:nvPr/>
        </p:nvSpPr>
        <p:spPr bwMode="auto">
          <a:xfrm>
            <a:off x="4679950" y="2755900"/>
            <a:ext cx="0" cy="39243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45" name="Line 88"/>
          <p:cNvSpPr>
            <a:spLocks noChangeShapeType="1"/>
          </p:cNvSpPr>
          <p:nvPr/>
        </p:nvSpPr>
        <p:spPr bwMode="auto">
          <a:xfrm>
            <a:off x="5786438" y="2755900"/>
            <a:ext cx="0" cy="39243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46" name="Line 88"/>
          <p:cNvSpPr>
            <a:spLocks noChangeShapeType="1"/>
          </p:cNvSpPr>
          <p:nvPr/>
        </p:nvSpPr>
        <p:spPr bwMode="auto">
          <a:xfrm>
            <a:off x="6894513" y="2755900"/>
            <a:ext cx="0" cy="39243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9599" name="Freeform 104"/>
          <p:cNvSpPr>
            <a:spLocks/>
          </p:cNvSpPr>
          <p:nvPr/>
        </p:nvSpPr>
        <p:spPr bwMode="auto">
          <a:xfrm>
            <a:off x="6584950" y="5784850"/>
            <a:ext cx="331788" cy="601663"/>
          </a:xfrm>
          <a:custGeom>
            <a:avLst/>
            <a:gdLst>
              <a:gd name="T0" fmla="*/ 2147483647 w 257"/>
              <a:gd name="T1" fmla="*/ 2147483647 h 379"/>
              <a:gd name="T2" fmla="*/ 0 w 257"/>
              <a:gd name="T3" fmla="*/ 0 h 379"/>
              <a:gd name="T4" fmla="*/ 2147483647 w 257"/>
              <a:gd name="T5" fmla="*/ 0 h 379"/>
              <a:gd name="T6" fmla="*/ 2147483647 w 257"/>
              <a:gd name="T7" fmla="*/ 2147483647 h 379"/>
              <a:gd name="T8" fmla="*/ 2147483647 w 257"/>
              <a:gd name="T9" fmla="*/ 2147483647 h 379"/>
              <a:gd name="T10" fmla="*/ 0 60000 65536"/>
              <a:gd name="T11" fmla="*/ 0 60000 65536"/>
              <a:gd name="T12" fmla="*/ 0 60000 65536"/>
              <a:gd name="T13" fmla="*/ 0 60000 65536"/>
              <a:gd name="T14" fmla="*/ 0 60000 65536"/>
              <a:gd name="T15" fmla="*/ 0 w 257"/>
              <a:gd name="T16" fmla="*/ 0 h 379"/>
              <a:gd name="T17" fmla="*/ 257 w 257"/>
              <a:gd name="T18" fmla="*/ 379 h 379"/>
            </a:gdLst>
            <a:ahLst/>
            <a:cxnLst>
              <a:cxn ang="T10">
                <a:pos x="T0" y="T1"/>
              </a:cxn>
              <a:cxn ang="T11">
                <a:pos x="T2" y="T3"/>
              </a:cxn>
              <a:cxn ang="T12">
                <a:pos x="T4" y="T5"/>
              </a:cxn>
              <a:cxn ang="T13">
                <a:pos x="T6" y="T7"/>
              </a:cxn>
              <a:cxn ang="T14">
                <a:pos x="T8" y="T9"/>
              </a:cxn>
            </a:cxnLst>
            <a:rect l="T15" t="T16" r="T17" b="T18"/>
            <a:pathLst>
              <a:path w="257" h="379">
                <a:moveTo>
                  <a:pt x="249" y="166"/>
                </a:moveTo>
                <a:lnTo>
                  <a:pt x="0" y="0"/>
                </a:lnTo>
                <a:lnTo>
                  <a:pt x="245" y="0"/>
                </a:lnTo>
                <a:lnTo>
                  <a:pt x="257" y="379"/>
                </a:lnTo>
                <a:lnTo>
                  <a:pt x="61" y="379"/>
                </a:lnTo>
              </a:path>
            </a:pathLst>
          </a:custGeom>
          <a:solidFill>
            <a:schemeClr val="folHlink">
              <a:alpha val="50195"/>
            </a:schemeClr>
          </a:solidFill>
          <a:ln w="9525">
            <a:solidFill>
              <a:schemeClr val="folHlink"/>
            </a:solidFill>
            <a:round/>
            <a:headEnd/>
            <a:tailEnd/>
          </a:ln>
        </p:spPr>
        <p:txBody>
          <a:bodyPr wrap="none"/>
          <a:lstStyle/>
          <a:p>
            <a:endParaRPr lang="zh-CN" altLang="en-US"/>
          </a:p>
        </p:txBody>
      </p:sp>
      <p:grpSp>
        <p:nvGrpSpPr>
          <p:cNvPr id="189600" name="Group 160"/>
          <p:cNvGrpSpPr>
            <a:grpSpLocks/>
          </p:cNvGrpSpPr>
          <p:nvPr/>
        </p:nvGrpSpPr>
        <p:grpSpPr bwMode="auto">
          <a:xfrm>
            <a:off x="5257800" y="4797425"/>
            <a:ext cx="517525" cy="1568450"/>
            <a:chOff x="3312" y="3022"/>
            <a:chExt cx="326" cy="988"/>
          </a:xfrm>
        </p:grpSpPr>
        <p:sp>
          <p:nvSpPr>
            <p:cNvPr id="35899" name="Freeform 100"/>
            <p:cNvSpPr>
              <a:spLocks/>
            </p:cNvSpPr>
            <p:nvPr/>
          </p:nvSpPr>
          <p:spPr bwMode="auto">
            <a:xfrm>
              <a:off x="3312" y="3022"/>
              <a:ext cx="317" cy="350"/>
            </a:xfrm>
            <a:custGeom>
              <a:avLst/>
              <a:gdLst>
                <a:gd name="T0" fmla="*/ 0 w 417"/>
                <a:gd name="T1" fmla="*/ 17 h 442"/>
                <a:gd name="T2" fmla="*/ 9 w 417"/>
                <a:gd name="T3" fmla="*/ 17 h 442"/>
                <a:gd name="T4" fmla="*/ 9 w 417"/>
                <a:gd name="T5" fmla="*/ 0 h 442"/>
                <a:gd name="T6" fmla="*/ 0 w 417"/>
                <a:gd name="T7" fmla="*/ 17 h 442"/>
                <a:gd name="T8" fmla="*/ 0 60000 65536"/>
                <a:gd name="T9" fmla="*/ 0 60000 65536"/>
                <a:gd name="T10" fmla="*/ 0 60000 65536"/>
                <a:gd name="T11" fmla="*/ 0 60000 65536"/>
                <a:gd name="T12" fmla="*/ 0 w 417"/>
                <a:gd name="T13" fmla="*/ 0 h 442"/>
                <a:gd name="T14" fmla="*/ 417 w 417"/>
                <a:gd name="T15" fmla="*/ 442 h 442"/>
              </a:gdLst>
              <a:ahLst/>
              <a:cxnLst>
                <a:cxn ang="T8">
                  <a:pos x="T0" y="T1"/>
                </a:cxn>
                <a:cxn ang="T9">
                  <a:pos x="T2" y="T3"/>
                </a:cxn>
                <a:cxn ang="T10">
                  <a:pos x="T4" y="T5"/>
                </a:cxn>
                <a:cxn ang="T11">
                  <a:pos x="T6" y="T7"/>
                </a:cxn>
              </a:cxnLst>
              <a:rect l="T12" t="T13" r="T14" b="T15"/>
              <a:pathLst>
                <a:path w="417" h="442">
                  <a:moveTo>
                    <a:pt x="0" y="442"/>
                  </a:moveTo>
                  <a:lnTo>
                    <a:pt x="417" y="442"/>
                  </a:lnTo>
                  <a:lnTo>
                    <a:pt x="417" y="0"/>
                  </a:lnTo>
                  <a:lnTo>
                    <a:pt x="0" y="442"/>
                  </a:lnTo>
                  <a:close/>
                </a:path>
              </a:pathLst>
            </a:custGeom>
            <a:solidFill>
              <a:schemeClr val="folHlink">
                <a:alpha val="50195"/>
              </a:schemeClr>
            </a:solidFill>
            <a:ln w="9525">
              <a:solidFill>
                <a:schemeClr val="folHlink"/>
              </a:solidFill>
              <a:round/>
              <a:headEnd/>
              <a:tailEnd/>
            </a:ln>
          </p:spPr>
          <p:txBody>
            <a:bodyPr wrap="none"/>
            <a:lstStyle/>
            <a:p>
              <a:endParaRPr lang="zh-CN" altLang="en-US"/>
            </a:p>
          </p:txBody>
        </p:sp>
        <p:grpSp>
          <p:nvGrpSpPr>
            <p:cNvPr id="35900" name="Group 162"/>
            <p:cNvGrpSpPr>
              <a:grpSpLocks/>
            </p:cNvGrpSpPr>
            <p:nvPr/>
          </p:nvGrpSpPr>
          <p:grpSpPr bwMode="auto">
            <a:xfrm>
              <a:off x="3463" y="3655"/>
              <a:ext cx="175" cy="355"/>
              <a:chOff x="3447" y="3655"/>
              <a:chExt cx="175" cy="355"/>
            </a:xfrm>
          </p:grpSpPr>
          <p:sp>
            <p:nvSpPr>
              <p:cNvPr id="35901" name="Line 86"/>
              <p:cNvSpPr>
                <a:spLocks noChangeShapeType="1"/>
              </p:cNvSpPr>
              <p:nvPr/>
            </p:nvSpPr>
            <p:spPr bwMode="auto">
              <a:xfrm rot="21287122" flipV="1">
                <a:off x="3447" y="3655"/>
                <a:ext cx="168" cy="175"/>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902" name="Line 87"/>
              <p:cNvSpPr>
                <a:spLocks noChangeShapeType="1"/>
              </p:cNvSpPr>
              <p:nvPr/>
            </p:nvSpPr>
            <p:spPr bwMode="auto">
              <a:xfrm rot="5400000" flipV="1">
                <a:off x="3448" y="3835"/>
                <a:ext cx="192" cy="157"/>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grpSp>
        <p:nvGrpSpPr>
          <p:cNvPr id="189605" name="Group 165"/>
          <p:cNvGrpSpPr>
            <a:grpSpLocks/>
          </p:cNvGrpSpPr>
          <p:nvPr/>
        </p:nvGrpSpPr>
        <p:grpSpPr bwMode="auto">
          <a:xfrm>
            <a:off x="6624638" y="5803900"/>
            <a:ext cx="284162" cy="566738"/>
            <a:chOff x="4173" y="3656"/>
            <a:chExt cx="179" cy="357"/>
          </a:xfrm>
        </p:grpSpPr>
        <p:sp>
          <p:nvSpPr>
            <p:cNvPr id="35897" name="Line 98"/>
            <p:cNvSpPr>
              <a:spLocks noChangeShapeType="1"/>
            </p:cNvSpPr>
            <p:nvPr/>
          </p:nvSpPr>
          <p:spPr bwMode="auto">
            <a:xfrm rot="2835" flipV="1">
              <a:off x="4173" y="3816"/>
              <a:ext cx="179" cy="197"/>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898" name="Line 99"/>
            <p:cNvSpPr>
              <a:spLocks noChangeShapeType="1"/>
            </p:cNvSpPr>
            <p:nvPr/>
          </p:nvSpPr>
          <p:spPr bwMode="auto">
            <a:xfrm rot="5400000" flipV="1">
              <a:off x="4174" y="3667"/>
              <a:ext cx="170" cy="147"/>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89608" name="Group 168"/>
          <p:cNvGrpSpPr>
            <a:grpSpLocks/>
          </p:cNvGrpSpPr>
          <p:nvPr/>
        </p:nvGrpSpPr>
        <p:grpSpPr bwMode="auto">
          <a:xfrm>
            <a:off x="5700713" y="3127375"/>
            <a:ext cx="1203325" cy="3225800"/>
            <a:chOff x="3591" y="1970"/>
            <a:chExt cx="758" cy="2032"/>
          </a:xfrm>
        </p:grpSpPr>
        <p:sp>
          <p:nvSpPr>
            <p:cNvPr id="35885" name="Line 90"/>
            <p:cNvSpPr>
              <a:spLocks noChangeShapeType="1"/>
            </p:cNvSpPr>
            <p:nvPr/>
          </p:nvSpPr>
          <p:spPr bwMode="auto">
            <a:xfrm>
              <a:off x="3648" y="2790"/>
              <a:ext cx="394"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886" name="Line 97"/>
            <p:cNvSpPr>
              <a:spLocks noChangeShapeType="1"/>
            </p:cNvSpPr>
            <p:nvPr/>
          </p:nvSpPr>
          <p:spPr bwMode="auto">
            <a:xfrm>
              <a:off x="3645" y="1970"/>
              <a:ext cx="68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887" name="Line 97"/>
            <p:cNvSpPr>
              <a:spLocks noChangeShapeType="1"/>
            </p:cNvSpPr>
            <p:nvPr/>
          </p:nvSpPr>
          <p:spPr bwMode="auto">
            <a:xfrm>
              <a:off x="3652" y="2243"/>
              <a:ext cx="68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35888" name="组合 263"/>
            <p:cNvGrpSpPr>
              <a:grpSpLocks/>
            </p:cNvGrpSpPr>
            <p:nvPr/>
          </p:nvGrpSpPr>
          <p:grpSpPr bwMode="auto">
            <a:xfrm>
              <a:off x="3628" y="3043"/>
              <a:ext cx="721" cy="332"/>
              <a:chOff x="4567205" y="4830754"/>
              <a:chExt cx="1103490" cy="527072"/>
            </a:xfrm>
          </p:grpSpPr>
          <p:sp>
            <p:nvSpPr>
              <p:cNvPr id="35895" name="Line 108"/>
              <p:cNvSpPr>
                <a:spLocks noChangeShapeType="1"/>
              </p:cNvSpPr>
              <p:nvPr/>
            </p:nvSpPr>
            <p:spPr bwMode="auto">
              <a:xfrm>
                <a:off x="4567205" y="4830754"/>
                <a:ext cx="110349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896" name="Rectangle 114"/>
              <p:cNvSpPr>
                <a:spLocks noChangeArrowheads="1"/>
              </p:cNvSpPr>
              <p:nvPr/>
            </p:nvSpPr>
            <p:spPr bwMode="auto">
              <a:xfrm>
                <a:off x="4567205" y="4834619"/>
                <a:ext cx="1103490" cy="523207"/>
              </a:xfrm>
              <a:prstGeom prst="rect">
                <a:avLst/>
              </a:prstGeom>
              <a:solidFill>
                <a:schemeClr val="folHlink">
                  <a:alpha val="50195"/>
                </a:schemeClr>
              </a:solidFill>
              <a:ln w="9525">
                <a:solidFill>
                  <a:schemeClr val="folHlink"/>
                </a:solidFill>
                <a:miter lim="800000"/>
                <a:headEnd/>
                <a:tailEnd/>
              </a:ln>
            </p:spPr>
            <p:txBody>
              <a:bodyPr wrap="none" anchor="ctr"/>
              <a:lstStyle/>
              <a:p>
                <a:endParaRPr lang="zh-CN" altLang="en-US" sz="2400" b="0">
                  <a:latin typeface="Times New Roman" pitchFamily="18" charset="0"/>
                </a:endParaRPr>
              </a:p>
            </p:txBody>
          </p:sp>
        </p:grpSp>
        <p:grpSp>
          <p:nvGrpSpPr>
            <p:cNvPr id="35889" name="Group 175"/>
            <p:cNvGrpSpPr>
              <a:grpSpLocks/>
            </p:cNvGrpSpPr>
            <p:nvPr/>
          </p:nvGrpSpPr>
          <p:grpSpPr bwMode="auto">
            <a:xfrm>
              <a:off x="3591" y="3658"/>
              <a:ext cx="447" cy="344"/>
              <a:chOff x="3591" y="3658"/>
              <a:chExt cx="447" cy="344"/>
            </a:xfrm>
          </p:grpSpPr>
          <p:sp>
            <p:nvSpPr>
              <p:cNvPr id="35893" name="Line 91"/>
              <p:cNvSpPr>
                <a:spLocks noChangeShapeType="1"/>
              </p:cNvSpPr>
              <p:nvPr/>
            </p:nvSpPr>
            <p:spPr bwMode="auto">
              <a:xfrm>
                <a:off x="3591" y="3658"/>
                <a:ext cx="431"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894" name="Line 94"/>
              <p:cNvSpPr>
                <a:spLocks noChangeShapeType="1"/>
              </p:cNvSpPr>
              <p:nvPr/>
            </p:nvSpPr>
            <p:spPr bwMode="auto">
              <a:xfrm>
                <a:off x="3607" y="4002"/>
                <a:ext cx="431"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5890" name="Group 178"/>
            <p:cNvGrpSpPr>
              <a:grpSpLocks/>
            </p:cNvGrpSpPr>
            <p:nvPr/>
          </p:nvGrpSpPr>
          <p:grpSpPr bwMode="auto">
            <a:xfrm>
              <a:off x="3991" y="3658"/>
              <a:ext cx="218" cy="344"/>
              <a:chOff x="3991" y="3658"/>
              <a:chExt cx="218" cy="344"/>
            </a:xfrm>
          </p:grpSpPr>
          <p:sp>
            <p:nvSpPr>
              <p:cNvPr id="35891" name="Line 102"/>
              <p:cNvSpPr>
                <a:spLocks noChangeShapeType="1"/>
              </p:cNvSpPr>
              <p:nvPr/>
            </p:nvSpPr>
            <p:spPr bwMode="auto">
              <a:xfrm>
                <a:off x="4014" y="3658"/>
                <a:ext cx="195"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892" name="Line 103"/>
              <p:cNvSpPr>
                <a:spLocks noChangeShapeType="1"/>
              </p:cNvSpPr>
              <p:nvPr/>
            </p:nvSpPr>
            <p:spPr bwMode="auto">
              <a:xfrm>
                <a:off x="3991" y="4002"/>
                <a:ext cx="195"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grpSp>
        <p:nvGrpSpPr>
          <p:cNvPr id="189621" name="Group 181"/>
          <p:cNvGrpSpPr>
            <a:grpSpLocks/>
          </p:cNvGrpSpPr>
          <p:nvPr/>
        </p:nvGrpSpPr>
        <p:grpSpPr bwMode="auto">
          <a:xfrm>
            <a:off x="7678738" y="3235325"/>
            <a:ext cx="360362" cy="217488"/>
            <a:chOff x="4837" y="2038"/>
            <a:chExt cx="227" cy="137"/>
          </a:xfrm>
        </p:grpSpPr>
        <p:sp>
          <p:nvSpPr>
            <p:cNvPr id="35883" name="Line 112"/>
            <p:cNvSpPr>
              <a:spLocks noChangeShapeType="1"/>
            </p:cNvSpPr>
            <p:nvPr/>
          </p:nvSpPr>
          <p:spPr bwMode="auto">
            <a:xfrm rot="2700000">
              <a:off x="4951" y="2061"/>
              <a:ext cx="0" cy="227"/>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884" name="Line 113"/>
            <p:cNvSpPr>
              <a:spLocks noChangeShapeType="1"/>
            </p:cNvSpPr>
            <p:nvPr/>
          </p:nvSpPr>
          <p:spPr bwMode="auto">
            <a:xfrm rot="8070797">
              <a:off x="4946" y="1931"/>
              <a:ext cx="1" cy="215"/>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89624" name="Group 184"/>
          <p:cNvGrpSpPr>
            <a:grpSpLocks/>
          </p:cNvGrpSpPr>
          <p:nvPr/>
        </p:nvGrpSpPr>
        <p:grpSpPr bwMode="auto">
          <a:xfrm>
            <a:off x="7643813" y="3128963"/>
            <a:ext cx="1492250" cy="3259137"/>
            <a:chOff x="4815" y="1971"/>
            <a:chExt cx="940" cy="2053"/>
          </a:xfrm>
        </p:grpSpPr>
        <p:sp>
          <p:nvSpPr>
            <p:cNvPr id="35874" name="Rectangle 123"/>
            <p:cNvSpPr>
              <a:spLocks noChangeArrowheads="1"/>
            </p:cNvSpPr>
            <p:nvPr/>
          </p:nvSpPr>
          <p:spPr bwMode="auto">
            <a:xfrm>
              <a:off x="5021" y="2474"/>
              <a:ext cx="726" cy="333"/>
            </a:xfrm>
            <a:prstGeom prst="rect">
              <a:avLst/>
            </a:prstGeom>
            <a:solidFill>
              <a:schemeClr val="folHlink">
                <a:alpha val="50195"/>
              </a:schemeClr>
            </a:solidFill>
            <a:ln w="9525">
              <a:solidFill>
                <a:schemeClr val="folHlink"/>
              </a:solidFill>
              <a:miter lim="800000"/>
              <a:headEnd/>
              <a:tailEnd/>
            </a:ln>
          </p:spPr>
          <p:txBody>
            <a:bodyPr wrap="none" anchor="ctr"/>
            <a:lstStyle/>
            <a:p>
              <a:endParaRPr lang="zh-CN" altLang="en-US" sz="2400" b="0">
                <a:latin typeface="Times New Roman" pitchFamily="18" charset="0"/>
              </a:endParaRPr>
            </a:p>
          </p:txBody>
        </p:sp>
        <p:sp>
          <p:nvSpPr>
            <p:cNvPr id="35875" name="Rectangle 124"/>
            <p:cNvSpPr>
              <a:spLocks noChangeArrowheads="1"/>
            </p:cNvSpPr>
            <p:nvPr/>
          </p:nvSpPr>
          <p:spPr bwMode="auto">
            <a:xfrm>
              <a:off x="5034" y="3645"/>
              <a:ext cx="703" cy="379"/>
            </a:xfrm>
            <a:prstGeom prst="rect">
              <a:avLst/>
            </a:prstGeom>
            <a:solidFill>
              <a:schemeClr val="folHlink">
                <a:alpha val="50195"/>
              </a:schemeClr>
            </a:solidFill>
            <a:ln w="9525">
              <a:solidFill>
                <a:schemeClr val="folHlink"/>
              </a:solidFill>
              <a:miter lim="800000"/>
              <a:headEnd/>
              <a:tailEnd/>
            </a:ln>
          </p:spPr>
          <p:txBody>
            <a:bodyPr wrap="none" anchor="ctr"/>
            <a:lstStyle/>
            <a:p>
              <a:endParaRPr lang="zh-CN" altLang="en-US" sz="2400" b="0">
                <a:latin typeface="Times New Roman" pitchFamily="18" charset="0"/>
              </a:endParaRPr>
            </a:p>
          </p:txBody>
        </p:sp>
        <p:sp>
          <p:nvSpPr>
            <p:cNvPr id="35876" name="Rectangle 123"/>
            <p:cNvSpPr>
              <a:spLocks noChangeArrowheads="1"/>
            </p:cNvSpPr>
            <p:nvPr/>
          </p:nvSpPr>
          <p:spPr bwMode="auto">
            <a:xfrm>
              <a:off x="5035" y="3043"/>
              <a:ext cx="699" cy="332"/>
            </a:xfrm>
            <a:prstGeom prst="rect">
              <a:avLst/>
            </a:prstGeom>
            <a:solidFill>
              <a:schemeClr val="folHlink">
                <a:alpha val="50195"/>
              </a:schemeClr>
            </a:solidFill>
            <a:ln w="9525">
              <a:solidFill>
                <a:schemeClr val="folHlink"/>
              </a:solidFill>
              <a:miter lim="800000"/>
              <a:headEnd/>
              <a:tailEnd/>
            </a:ln>
          </p:spPr>
          <p:txBody>
            <a:bodyPr wrap="none" anchor="ctr"/>
            <a:lstStyle/>
            <a:p>
              <a:endParaRPr lang="zh-CN" altLang="en-US" sz="2400" b="0">
                <a:latin typeface="Times New Roman" pitchFamily="18" charset="0"/>
              </a:endParaRPr>
            </a:p>
          </p:txBody>
        </p:sp>
        <p:sp>
          <p:nvSpPr>
            <p:cNvPr id="35877" name="Line 90"/>
            <p:cNvSpPr>
              <a:spLocks noChangeShapeType="1"/>
            </p:cNvSpPr>
            <p:nvPr/>
          </p:nvSpPr>
          <p:spPr bwMode="auto">
            <a:xfrm>
              <a:off x="5052" y="3825"/>
              <a:ext cx="680"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878" name="Freeform 122"/>
            <p:cNvSpPr>
              <a:spLocks/>
            </p:cNvSpPr>
            <p:nvPr/>
          </p:nvSpPr>
          <p:spPr bwMode="auto">
            <a:xfrm>
              <a:off x="4815" y="1973"/>
              <a:ext cx="930" cy="287"/>
            </a:xfrm>
            <a:custGeom>
              <a:avLst/>
              <a:gdLst>
                <a:gd name="T0" fmla="*/ 5 w 1140"/>
                <a:gd name="T1" fmla="*/ 0 h 353"/>
                <a:gd name="T2" fmla="*/ 67 w 1140"/>
                <a:gd name="T3" fmla="*/ 2 h 353"/>
                <a:gd name="T4" fmla="*/ 67 w 1140"/>
                <a:gd name="T5" fmla="*/ 20 h 353"/>
                <a:gd name="T6" fmla="*/ 0 w 1140"/>
                <a:gd name="T7" fmla="*/ 20 h 353"/>
                <a:gd name="T8" fmla="*/ 13 w 1140"/>
                <a:gd name="T9" fmla="*/ 8 h 353"/>
                <a:gd name="T10" fmla="*/ 0 60000 65536"/>
                <a:gd name="T11" fmla="*/ 0 60000 65536"/>
                <a:gd name="T12" fmla="*/ 0 60000 65536"/>
                <a:gd name="T13" fmla="*/ 0 60000 65536"/>
                <a:gd name="T14" fmla="*/ 0 60000 65536"/>
                <a:gd name="T15" fmla="*/ 0 w 1140"/>
                <a:gd name="T16" fmla="*/ 0 h 353"/>
                <a:gd name="T17" fmla="*/ 1140 w 1140"/>
                <a:gd name="T18" fmla="*/ 353 h 353"/>
              </a:gdLst>
              <a:ahLst/>
              <a:cxnLst>
                <a:cxn ang="T10">
                  <a:pos x="T0" y="T1"/>
                </a:cxn>
                <a:cxn ang="T11">
                  <a:pos x="T2" y="T3"/>
                </a:cxn>
                <a:cxn ang="T12">
                  <a:pos x="T4" y="T5"/>
                </a:cxn>
                <a:cxn ang="T13">
                  <a:pos x="T6" y="T7"/>
                </a:cxn>
                <a:cxn ang="T14">
                  <a:pos x="T8" y="T9"/>
                </a:cxn>
              </a:cxnLst>
              <a:rect l="T15" t="T16" r="T17" b="T18"/>
              <a:pathLst>
                <a:path w="1140" h="353">
                  <a:moveTo>
                    <a:pt x="85" y="0"/>
                  </a:moveTo>
                  <a:lnTo>
                    <a:pt x="1140" y="10"/>
                  </a:lnTo>
                  <a:lnTo>
                    <a:pt x="1140" y="353"/>
                  </a:lnTo>
                  <a:lnTo>
                    <a:pt x="0" y="353"/>
                  </a:lnTo>
                  <a:lnTo>
                    <a:pt x="229" y="144"/>
                  </a:lnTo>
                </a:path>
              </a:pathLst>
            </a:custGeom>
            <a:solidFill>
              <a:schemeClr val="folHlink">
                <a:alpha val="50195"/>
              </a:schemeClr>
            </a:solidFill>
            <a:ln w="9525">
              <a:solidFill>
                <a:schemeClr val="folHlink"/>
              </a:solidFill>
              <a:round/>
              <a:headEnd/>
              <a:tailEnd/>
            </a:ln>
          </p:spPr>
          <p:txBody>
            <a:bodyPr wrap="none"/>
            <a:lstStyle/>
            <a:p>
              <a:endParaRPr lang="zh-CN" altLang="en-US"/>
            </a:p>
          </p:txBody>
        </p:sp>
        <p:sp>
          <p:nvSpPr>
            <p:cNvPr id="35879" name="Line 120"/>
            <p:cNvSpPr>
              <a:spLocks noChangeShapeType="1"/>
            </p:cNvSpPr>
            <p:nvPr/>
          </p:nvSpPr>
          <p:spPr bwMode="auto">
            <a:xfrm>
              <a:off x="4871" y="1971"/>
              <a:ext cx="884"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880" name="Line 121"/>
            <p:cNvSpPr>
              <a:spLocks noChangeShapeType="1"/>
            </p:cNvSpPr>
            <p:nvPr/>
          </p:nvSpPr>
          <p:spPr bwMode="auto">
            <a:xfrm>
              <a:off x="4871" y="2244"/>
              <a:ext cx="884"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881" name="Line 119"/>
            <p:cNvSpPr>
              <a:spLocks noChangeShapeType="1"/>
            </p:cNvSpPr>
            <p:nvPr/>
          </p:nvSpPr>
          <p:spPr bwMode="auto">
            <a:xfrm>
              <a:off x="5021" y="2476"/>
              <a:ext cx="721"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882" name="Line 119"/>
            <p:cNvSpPr>
              <a:spLocks noChangeShapeType="1"/>
            </p:cNvSpPr>
            <p:nvPr/>
          </p:nvSpPr>
          <p:spPr bwMode="auto">
            <a:xfrm>
              <a:off x="5031" y="3044"/>
              <a:ext cx="703" cy="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10697" name="Line 105"/>
          <p:cNvSpPr>
            <a:spLocks noChangeShapeType="1"/>
          </p:cNvSpPr>
          <p:nvPr/>
        </p:nvSpPr>
        <p:spPr bwMode="auto">
          <a:xfrm>
            <a:off x="7996238" y="2755900"/>
            <a:ext cx="0" cy="39243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873" name="AutoShape 196">
            <a:hlinkClick r:id="rId2" action="ppaction://hlinksldjump"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6400277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189476"/>
                                        </p:tgtEl>
                                        <p:attrNameLst>
                                          <p:attrName>style.visibility</p:attrName>
                                        </p:attrNameLst>
                                      </p:cBhvr>
                                      <p:to>
                                        <p:strVal val="visible"/>
                                      </p:to>
                                    </p:set>
                                    <p:animEffect transition="in" filter="strips(upRight)">
                                      <p:cBhvr>
                                        <p:cTn id="7" dur="500"/>
                                        <p:tgtEl>
                                          <p:spTgt spid="1894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189443"/>
                                        </p:tgtEl>
                                        <p:attrNameLst>
                                          <p:attrName>style.visibility</p:attrName>
                                        </p:attrNameLst>
                                      </p:cBhvr>
                                      <p:to>
                                        <p:strVal val="visible"/>
                                      </p:to>
                                    </p:set>
                                    <p:animEffect transition="in" filter="strips(upRight)">
                                      <p:cBhvr>
                                        <p:cTn id="17" dur="500"/>
                                        <p:tgtEl>
                                          <p:spTgt spid="1894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nodeType="clickEffect">
                                  <p:stCondLst>
                                    <p:cond delay="0"/>
                                  </p:stCondLst>
                                  <p:childTnLst>
                                    <p:set>
                                      <p:cBhvr>
                                        <p:cTn id="21" dur="1" fill="hold">
                                          <p:stCondLst>
                                            <p:cond delay="0"/>
                                          </p:stCondLst>
                                        </p:cTn>
                                        <p:tgtEl>
                                          <p:spTgt spid="189455"/>
                                        </p:tgtEl>
                                        <p:attrNameLst>
                                          <p:attrName>style.visibility</p:attrName>
                                        </p:attrNameLst>
                                      </p:cBhvr>
                                      <p:to>
                                        <p:strVal val="visible"/>
                                      </p:to>
                                    </p:set>
                                    <p:animEffect transition="in" filter="strips(upRight)">
                                      <p:cBhvr>
                                        <p:cTn id="22" dur="500"/>
                                        <p:tgtEl>
                                          <p:spTgt spid="18945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strips(downRight)">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0-#ppt_w/2"/>
                                          </p:val>
                                        </p:tav>
                                        <p:tav tm="100000">
                                          <p:val>
                                            <p:strVal val="#ppt_x"/>
                                          </p:val>
                                        </p:tav>
                                      </p:tavLst>
                                    </p:anim>
                                    <p:anim calcmode="lin" valueType="num">
                                      <p:cBhvr additive="base">
                                        <p:cTn id="33"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12" fill="hold" grpId="0" nodeType="clickEffect">
                                  <p:stCondLst>
                                    <p:cond delay="0"/>
                                  </p:stCondLst>
                                  <p:childTnLst>
                                    <p:set>
                                      <p:cBhvr>
                                        <p:cTn id="37" dur="1" fill="hold">
                                          <p:stCondLst>
                                            <p:cond delay="0"/>
                                          </p:stCondLst>
                                        </p:cTn>
                                        <p:tgtEl>
                                          <p:spTgt spid="110657"/>
                                        </p:tgtEl>
                                        <p:attrNameLst>
                                          <p:attrName>style.visibility</p:attrName>
                                        </p:attrNameLst>
                                      </p:cBhvr>
                                      <p:to>
                                        <p:strVal val="visible"/>
                                      </p:to>
                                    </p:set>
                                    <p:animEffect transition="in" filter="strips(downLeft)">
                                      <p:cBhvr>
                                        <p:cTn id="38" dur="500"/>
                                        <p:tgtEl>
                                          <p:spTgt spid="11065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2" presetClass="entr" presetSubtype="8" fill="hold" nodeType="clickEffect">
                                  <p:stCondLst>
                                    <p:cond delay="0"/>
                                  </p:stCondLst>
                                  <p:childTnLst>
                                    <p:set>
                                      <p:cBhvr>
                                        <p:cTn id="42" dur="1" fill="hold">
                                          <p:stCondLst>
                                            <p:cond delay="0"/>
                                          </p:stCondLst>
                                        </p:cTn>
                                        <p:tgtEl>
                                          <p:spTgt spid="189546"/>
                                        </p:tgtEl>
                                        <p:attrNameLst>
                                          <p:attrName>style.visibility</p:attrName>
                                        </p:attrNameLst>
                                      </p:cBhvr>
                                      <p:to>
                                        <p:strVal val="visible"/>
                                      </p:to>
                                    </p:set>
                                    <p:animEffect transition="in" filter="slide(fromLeft)">
                                      <p:cBhvr>
                                        <p:cTn id="43" dur="500"/>
                                        <p:tgtEl>
                                          <p:spTgt spid="189546"/>
                                        </p:tgtEl>
                                      </p:cBhvr>
                                    </p:animEffect>
                                  </p:childTnLst>
                                </p:cTn>
                              </p:par>
                            </p:childTnLst>
                          </p:cTn>
                        </p:par>
                        <p:par>
                          <p:cTn id="44" fill="hold" nodeType="afterGroup">
                            <p:stCondLst>
                              <p:cond delay="500"/>
                            </p:stCondLst>
                            <p:childTnLst>
                              <p:par>
                                <p:cTn id="45" presetID="18" presetClass="entr" presetSubtype="6" fill="hold" grpId="0" nodeType="afterEffect">
                                  <p:stCondLst>
                                    <p:cond delay="0"/>
                                  </p:stCondLst>
                                  <p:childTnLst>
                                    <p:set>
                                      <p:cBhvr>
                                        <p:cTn id="46" dur="1" fill="hold">
                                          <p:stCondLst>
                                            <p:cond delay="0"/>
                                          </p:stCondLst>
                                        </p:cTn>
                                        <p:tgtEl>
                                          <p:spTgt spid="189591"/>
                                        </p:tgtEl>
                                        <p:attrNameLst>
                                          <p:attrName>style.visibility</p:attrName>
                                        </p:attrNameLst>
                                      </p:cBhvr>
                                      <p:to>
                                        <p:strVal val="visible"/>
                                      </p:to>
                                    </p:set>
                                    <p:animEffect transition="in" filter="strips(downRight)">
                                      <p:cBhvr>
                                        <p:cTn id="47" dur="500"/>
                                        <p:tgtEl>
                                          <p:spTgt spid="18959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12" fill="hold" grpId="0" nodeType="clickEffect">
                                  <p:stCondLst>
                                    <p:cond delay="0"/>
                                  </p:stCondLst>
                                  <p:childTnLst>
                                    <p:set>
                                      <p:cBhvr>
                                        <p:cTn id="51" dur="1" fill="hold">
                                          <p:stCondLst>
                                            <p:cond delay="0"/>
                                          </p:stCondLst>
                                        </p:cTn>
                                        <p:tgtEl>
                                          <p:spTgt spid="110668"/>
                                        </p:tgtEl>
                                        <p:attrNameLst>
                                          <p:attrName>style.visibility</p:attrName>
                                        </p:attrNameLst>
                                      </p:cBhvr>
                                      <p:to>
                                        <p:strVal val="visible"/>
                                      </p:to>
                                    </p:set>
                                    <p:animEffect transition="in" filter="strips(downLeft)">
                                      <p:cBhvr>
                                        <p:cTn id="52" dur="500"/>
                                        <p:tgtEl>
                                          <p:spTgt spid="11066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8" fill="hold" nodeType="clickEffect">
                                  <p:stCondLst>
                                    <p:cond delay="0"/>
                                  </p:stCondLst>
                                  <p:childTnLst>
                                    <p:set>
                                      <p:cBhvr>
                                        <p:cTn id="56" dur="1" fill="hold">
                                          <p:stCondLst>
                                            <p:cond delay="0"/>
                                          </p:stCondLst>
                                        </p:cTn>
                                        <p:tgtEl>
                                          <p:spTgt spid="189559"/>
                                        </p:tgtEl>
                                        <p:attrNameLst>
                                          <p:attrName>style.visibility</p:attrName>
                                        </p:attrNameLst>
                                      </p:cBhvr>
                                      <p:to>
                                        <p:strVal val="visible"/>
                                      </p:to>
                                    </p:set>
                                    <p:animEffect transition="in" filter="slide(fromLeft)">
                                      <p:cBhvr>
                                        <p:cTn id="57" dur="500"/>
                                        <p:tgtEl>
                                          <p:spTgt spid="189559"/>
                                        </p:tgtEl>
                                      </p:cBhvr>
                                    </p:animEffect>
                                  </p:childTnLst>
                                </p:cTn>
                              </p:par>
                            </p:childTnLst>
                          </p:cTn>
                        </p:par>
                        <p:par>
                          <p:cTn id="58" fill="hold" nodeType="afterGroup">
                            <p:stCondLst>
                              <p:cond delay="500"/>
                            </p:stCondLst>
                            <p:childTnLst>
                              <p:par>
                                <p:cTn id="59" presetID="18" presetClass="entr" presetSubtype="6" fill="hold" grpId="0" nodeType="afterEffect">
                                  <p:stCondLst>
                                    <p:cond delay="0"/>
                                  </p:stCondLst>
                                  <p:childTnLst>
                                    <p:set>
                                      <p:cBhvr>
                                        <p:cTn id="60" dur="1" fill="hold">
                                          <p:stCondLst>
                                            <p:cond delay="0"/>
                                          </p:stCondLst>
                                        </p:cTn>
                                        <p:tgtEl>
                                          <p:spTgt spid="189592"/>
                                        </p:tgtEl>
                                        <p:attrNameLst>
                                          <p:attrName>style.visibility</p:attrName>
                                        </p:attrNameLst>
                                      </p:cBhvr>
                                      <p:to>
                                        <p:strVal val="visible"/>
                                      </p:to>
                                    </p:set>
                                    <p:animEffect transition="in" filter="strips(downRight)">
                                      <p:cBhvr>
                                        <p:cTn id="61" dur="500"/>
                                        <p:tgtEl>
                                          <p:spTgt spid="189592"/>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8" presetClass="entr" presetSubtype="12" fill="hold" grpId="0" nodeType="clickEffect">
                                  <p:stCondLst>
                                    <p:cond delay="0"/>
                                  </p:stCondLst>
                                  <p:childTnLst>
                                    <p:set>
                                      <p:cBhvr>
                                        <p:cTn id="65" dur="1" fill="hold">
                                          <p:stCondLst>
                                            <p:cond delay="0"/>
                                          </p:stCondLst>
                                        </p:cTn>
                                        <p:tgtEl>
                                          <p:spTgt spid="110680"/>
                                        </p:tgtEl>
                                        <p:attrNameLst>
                                          <p:attrName>style.visibility</p:attrName>
                                        </p:attrNameLst>
                                      </p:cBhvr>
                                      <p:to>
                                        <p:strVal val="visible"/>
                                      </p:to>
                                    </p:set>
                                    <p:animEffect transition="in" filter="strips(downLeft)">
                                      <p:cBhvr>
                                        <p:cTn id="66" dur="500"/>
                                        <p:tgtEl>
                                          <p:spTgt spid="110680"/>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2" presetClass="entr" presetSubtype="8" fill="hold" nodeType="clickEffect">
                                  <p:stCondLst>
                                    <p:cond delay="0"/>
                                  </p:stCondLst>
                                  <p:childTnLst>
                                    <p:set>
                                      <p:cBhvr>
                                        <p:cTn id="70" dur="1" fill="hold">
                                          <p:stCondLst>
                                            <p:cond delay="0"/>
                                          </p:stCondLst>
                                        </p:cTn>
                                        <p:tgtEl>
                                          <p:spTgt spid="99"/>
                                        </p:tgtEl>
                                        <p:attrNameLst>
                                          <p:attrName>style.visibility</p:attrName>
                                        </p:attrNameLst>
                                      </p:cBhvr>
                                      <p:to>
                                        <p:strVal val="visible"/>
                                      </p:to>
                                    </p:set>
                                    <p:animEffect transition="in" filter="slide(fromLeft)">
                                      <p:cBhvr>
                                        <p:cTn id="71" dur="500"/>
                                        <p:tgtEl>
                                          <p:spTgt spid="99"/>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8" presetClass="entr" presetSubtype="12" fill="hold" grpId="0" nodeType="clickEffect">
                                  <p:stCondLst>
                                    <p:cond delay="0"/>
                                  </p:stCondLst>
                                  <p:childTnLst>
                                    <p:set>
                                      <p:cBhvr>
                                        <p:cTn id="75" dur="1" fill="hold">
                                          <p:stCondLst>
                                            <p:cond delay="0"/>
                                          </p:stCondLst>
                                        </p:cTn>
                                        <p:tgtEl>
                                          <p:spTgt spid="244"/>
                                        </p:tgtEl>
                                        <p:attrNameLst>
                                          <p:attrName>style.visibility</p:attrName>
                                        </p:attrNameLst>
                                      </p:cBhvr>
                                      <p:to>
                                        <p:strVal val="visible"/>
                                      </p:to>
                                    </p:set>
                                    <p:animEffect transition="in" filter="strips(downLeft)">
                                      <p:cBhvr>
                                        <p:cTn id="76" dur="500"/>
                                        <p:tgtEl>
                                          <p:spTgt spid="244"/>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2" presetClass="entr" presetSubtype="8" fill="hold" nodeType="clickEffect">
                                  <p:stCondLst>
                                    <p:cond delay="0"/>
                                  </p:stCondLst>
                                  <p:childTnLst>
                                    <p:set>
                                      <p:cBhvr>
                                        <p:cTn id="80" dur="1" fill="hold">
                                          <p:stCondLst>
                                            <p:cond delay="0"/>
                                          </p:stCondLst>
                                        </p:cTn>
                                        <p:tgtEl>
                                          <p:spTgt spid="189580"/>
                                        </p:tgtEl>
                                        <p:attrNameLst>
                                          <p:attrName>style.visibility</p:attrName>
                                        </p:attrNameLst>
                                      </p:cBhvr>
                                      <p:to>
                                        <p:strVal val="visible"/>
                                      </p:to>
                                    </p:set>
                                    <p:animEffect transition="in" filter="slide(fromLeft)">
                                      <p:cBhvr>
                                        <p:cTn id="81" dur="500"/>
                                        <p:tgtEl>
                                          <p:spTgt spid="189580"/>
                                        </p:tgtEl>
                                      </p:cBhvr>
                                    </p:animEffect>
                                  </p:childTnLst>
                                </p:cTn>
                              </p:par>
                            </p:childTnLst>
                          </p:cTn>
                        </p:par>
                        <p:par>
                          <p:cTn id="82" fill="hold" nodeType="afterGroup">
                            <p:stCondLst>
                              <p:cond delay="500"/>
                            </p:stCondLst>
                            <p:childTnLst>
                              <p:par>
                                <p:cTn id="83" presetID="18" presetClass="entr" presetSubtype="3" fill="hold" grpId="0" nodeType="afterEffect">
                                  <p:stCondLst>
                                    <p:cond delay="0"/>
                                  </p:stCondLst>
                                  <p:childTnLst>
                                    <p:set>
                                      <p:cBhvr>
                                        <p:cTn id="84" dur="1" fill="hold">
                                          <p:stCondLst>
                                            <p:cond delay="0"/>
                                          </p:stCondLst>
                                        </p:cTn>
                                        <p:tgtEl>
                                          <p:spTgt spid="189579"/>
                                        </p:tgtEl>
                                        <p:attrNameLst>
                                          <p:attrName>style.visibility</p:attrName>
                                        </p:attrNameLst>
                                      </p:cBhvr>
                                      <p:to>
                                        <p:strVal val="visible"/>
                                      </p:to>
                                    </p:set>
                                    <p:animEffect transition="in" filter="strips(upRight)">
                                      <p:cBhvr>
                                        <p:cTn id="85" dur="500"/>
                                        <p:tgtEl>
                                          <p:spTgt spid="189579"/>
                                        </p:tgtEl>
                                      </p:cBhvr>
                                    </p:animEffect>
                                  </p:childTnLst>
                                </p:cTn>
                              </p:par>
                            </p:childTnLst>
                          </p:cTn>
                        </p:par>
                        <p:par>
                          <p:cTn id="86" fill="hold" nodeType="afterGroup">
                            <p:stCondLst>
                              <p:cond delay="1000"/>
                            </p:stCondLst>
                            <p:childTnLst>
                              <p:par>
                                <p:cTn id="87" presetID="18" presetClass="entr" presetSubtype="3" fill="hold" nodeType="afterEffect">
                                  <p:stCondLst>
                                    <p:cond delay="0"/>
                                  </p:stCondLst>
                                  <p:childTnLst>
                                    <p:set>
                                      <p:cBhvr>
                                        <p:cTn id="88" dur="1" fill="hold">
                                          <p:stCondLst>
                                            <p:cond delay="0"/>
                                          </p:stCondLst>
                                        </p:cTn>
                                        <p:tgtEl>
                                          <p:spTgt spid="189600"/>
                                        </p:tgtEl>
                                        <p:attrNameLst>
                                          <p:attrName>style.visibility</p:attrName>
                                        </p:attrNameLst>
                                      </p:cBhvr>
                                      <p:to>
                                        <p:strVal val="visible"/>
                                      </p:to>
                                    </p:set>
                                    <p:animEffect transition="in" filter="strips(upRight)">
                                      <p:cBhvr>
                                        <p:cTn id="89" dur="500"/>
                                        <p:tgtEl>
                                          <p:spTgt spid="189600"/>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18" presetClass="entr" presetSubtype="12" fill="hold" grpId="0" nodeType="clickEffect">
                                  <p:stCondLst>
                                    <p:cond delay="0"/>
                                  </p:stCondLst>
                                  <p:childTnLst>
                                    <p:set>
                                      <p:cBhvr>
                                        <p:cTn id="93" dur="1" fill="hold">
                                          <p:stCondLst>
                                            <p:cond delay="0"/>
                                          </p:stCondLst>
                                        </p:cTn>
                                        <p:tgtEl>
                                          <p:spTgt spid="245"/>
                                        </p:tgtEl>
                                        <p:attrNameLst>
                                          <p:attrName>style.visibility</p:attrName>
                                        </p:attrNameLst>
                                      </p:cBhvr>
                                      <p:to>
                                        <p:strVal val="visible"/>
                                      </p:to>
                                    </p:set>
                                    <p:animEffect transition="in" filter="strips(downLeft)">
                                      <p:cBhvr>
                                        <p:cTn id="94" dur="500"/>
                                        <p:tgtEl>
                                          <p:spTgt spid="245"/>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12" presetClass="entr" presetSubtype="8" fill="hold" nodeType="clickEffect">
                                  <p:stCondLst>
                                    <p:cond delay="0"/>
                                  </p:stCondLst>
                                  <p:childTnLst>
                                    <p:set>
                                      <p:cBhvr>
                                        <p:cTn id="98" dur="1" fill="hold">
                                          <p:stCondLst>
                                            <p:cond delay="0"/>
                                          </p:stCondLst>
                                        </p:cTn>
                                        <p:tgtEl>
                                          <p:spTgt spid="189608"/>
                                        </p:tgtEl>
                                        <p:attrNameLst>
                                          <p:attrName>style.visibility</p:attrName>
                                        </p:attrNameLst>
                                      </p:cBhvr>
                                      <p:to>
                                        <p:strVal val="visible"/>
                                      </p:to>
                                    </p:set>
                                    <p:animEffect transition="in" filter="slide(fromLeft)">
                                      <p:cBhvr>
                                        <p:cTn id="99" dur="500"/>
                                        <p:tgtEl>
                                          <p:spTgt spid="189608"/>
                                        </p:tgtEl>
                                      </p:cBhvr>
                                    </p:animEffect>
                                  </p:childTnLst>
                                </p:cTn>
                              </p:par>
                            </p:childTnLst>
                          </p:cTn>
                        </p:par>
                        <p:par>
                          <p:cTn id="100" fill="hold" nodeType="afterGroup">
                            <p:stCondLst>
                              <p:cond delay="500"/>
                            </p:stCondLst>
                            <p:childTnLst>
                              <p:par>
                                <p:cTn id="101" presetID="18" presetClass="entr" presetSubtype="3" fill="hold" grpId="0" nodeType="afterEffect">
                                  <p:stCondLst>
                                    <p:cond delay="0"/>
                                  </p:stCondLst>
                                  <p:childTnLst>
                                    <p:set>
                                      <p:cBhvr>
                                        <p:cTn id="102" dur="1" fill="hold">
                                          <p:stCondLst>
                                            <p:cond delay="0"/>
                                          </p:stCondLst>
                                        </p:cTn>
                                        <p:tgtEl>
                                          <p:spTgt spid="189534"/>
                                        </p:tgtEl>
                                        <p:attrNameLst>
                                          <p:attrName>style.visibility</p:attrName>
                                        </p:attrNameLst>
                                      </p:cBhvr>
                                      <p:to>
                                        <p:strVal val="visible"/>
                                      </p:to>
                                    </p:set>
                                    <p:animEffect transition="in" filter="strips(upRight)">
                                      <p:cBhvr>
                                        <p:cTn id="103" dur="500"/>
                                        <p:tgtEl>
                                          <p:spTgt spid="189534"/>
                                        </p:tgtEl>
                                      </p:cBhvr>
                                    </p:animEffect>
                                  </p:childTnLst>
                                </p:cTn>
                              </p:par>
                            </p:childTnLst>
                          </p:cTn>
                        </p:par>
                        <p:par>
                          <p:cTn id="104" fill="hold" nodeType="afterGroup">
                            <p:stCondLst>
                              <p:cond delay="1000"/>
                            </p:stCondLst>
                            <p:childTnLst>
                              <p:par>
                                <p:cTn id="105" presetID="18" presetClass="entr" presetSubtype="3" fill="hold" grpId="0" nodeType="afterEffect">
                                  <p:stCondLst>
                                    <p:cond delay="0"/>
                                  </p:stCondLst>
                                  <p:childTnLst>
                                    <p:set>
                                      <p:cBhvr>
                                        <p:cTn id="106" dur="1" fill="hold">
                                          <p:stCondLst>
                                            <p:cond delay="0"/>
                                          </p:stCondLst>
                                        </p:cTn>
                                        <p:tgtEl>
                                          <p:spTgt spid="189442"/>
                                        </p:tgtEl>
                                        <p:attrNameLst>
                                          <p:attrName>style.visibility</p:attrName>
                                        </p:attrNameLst>
                                      </p:cBhvr>
                                      <p:to>
                                        <p:strVal val="visible"/>
                                      </p:to>
                                    </p:set>
                                    <p:animEffect transition="in" filter="strips(upRight)">
                                      <p:cBhvr>
                                        <p:cTn id="107" dur="500"/>
                                        <p:tgtEl>
                                          <p:spTgt spid="189442"/>
                                        </p:tgtEl>
                                      </p:cBhvr>
                                    </p:animEffect>
                                  </p:childTnLst>
                                </p:cTn>
                              </p:par>
                            </p:childTnLst>
                          </p:cTn>
                        </p:par>
                        <p:par>
                          <p:cTn id="108" fill="hold" nodeType="afterGroup">
                            <p:stCondLst>
                              <p:cond delay="1500"/>
                            </p:stCondLst>
                            <p:childTnLst>
                              <p:par>
                                <p:cTn id="109" presetID="18" presetClass="entr" presetSubtype="3" fill="hold" nodeType="afterEffect">
                                  <p:stCondLst>
                                    <p:cond delay="0"/>
                                  </p:stCondLst>
                                  <p:childTnLst>
                                    <p:set>
                                      <p:cBhvr>
                                        <p:cTn id="110" dur="1" fill="hold">
                                          <p:stCondLst>
                                            <p:cond delay="0"/>
                                          </p:stCondLst>
                                        </p:cTn>
                                        <p:tgtEl>
                                          <p:spTgt spid="189605"/>
                                        </p:tgtEl>
                                        <p:attrNameLst>
                                          <p:attrName>style.visibility</p:attrName>
                                        </p:attrNameLst>
                                      </p:cBhvr>
                                      <p:to>
                                        <p:strVal val="visible"/>
                                      </p:to>
                                    </p:set>
                                    <p:animEffect transition="in" filter="strips(upRight)">
                                      <p:cBhvr>
                                        <p:cTn id="111" dur="500"/>
                                        <p:tgtEl>
                                          <p:spTgt spid="189605"/>
                                        </p:tgtEl>
                                      </p:cBhvr>
                                    </p:animEffect>
                                  </p:childTnLst>
                                </p:cTn>
                              </p:par>
                            </p:childTnLst>
                          </p:cTn>
                        </p:par>
                        <p:par>
                          <p:cTn id="112" fill="hold" nodeType="afterGroup">
                            <p:stCondLst>
                              <p:cond delay="2000"/>
                            </p:stCondLst>
                            <p:childTnLst>
                              <p:par>
                                <p:cTn id="113" presetID="18" presetClass="entr" presetSubtype="3" fill="hold" grpId="0" nodeType="afterEffect">
                                  <p:stCondLst>
                                    <p:cond delay="0"/>
                                  </p:stCondLst>
                                  <p:childTnLst>
                                    <p:set>
                                      <p:cBhvr>
                                        <p:cTn id="114" dur="1" fill="hold">
                                          <p:stCondLst>
                                            <p:cond delay="0"/>
                                          </p:stCondLst>
                                        </p:cTn>
                                        <p:tgtEl>
                                          <p:spTgt spid="189599"/>
                                        </p:tgtEl>
                                        <p:attrNameLst>
                                          <p:attrName>style.visibility</p:attrName>
                                        </p:attrNameLst>
                                      </p:cBhvr>
                                      <p:to>
                                        <p:strVal val="visible"/>
                                      </p:to>
                                    </p:set>
                                    <p:animEffect transition="in" filter="strips(upRight)">
                                      <p:cBhvr>
                                        <p:cTn id="115" dur="500"/>
                                        <p:tgtEl>
                                          <p:spTgt spid="189599"/>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8" presetClass="entr" presetSubtype="12" fill="hold" grpId="0" nodeType="clickEffect">
                                  <p:stCondLst>
                                    <p:cond delay="0"/>
                                  </p:stCondLst>
                                  <p:childTnLst>
                                    <p:set>
                                      <p:cBhvr>
                                        <p:cTn id="119" dur="1" fill="hold">
                                          <p:stCondLst>
                                            <p:cond delay="0"/>
                                          </p:stCondLst>
                                        </p:cTn>
                                        <p:tgtEl>
                                          <p:spTgt spid="246"/>
                                        </p:tgtEl>
                                        <p:attrNameLst>
                                          <p:attrName>style.visibility</p:attrName>
                                        </p:attrNameLst>
                                      </p:cBhvr>
                                      <p:to>
                                        <p:strVal val="visible"/>
                                      </p:to>
                                    </p:set>
                                    <p:animEffect transition="in" filter="strips(downLeft)">
                                      <p:cBhvr>
                                        <p:cTn id="120" dur="500"/>
                                        <p:tgtEl>
                                          <p:spTgt spid="246"/>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8" presetClass="entr" presetSubtype="6" fill="hold" nodeType="clickEffect">
                                  <p:stCondLst>
                                    <p:cond delay="0"/>
                                  </p:stCondLst>
                                  <p:childTnLst>
                                    <p:set>
                                      <p:cBhvr>
                                        <p:cTn id="124" dur="1" fill="hold">
                                          <p:stCondLst>
                                            <p:cond delay="0"/>
                                          </p:stCondLst>
                                        </p:cTn>
                                        <p:tgtEl>
                                          <p:spTgt spid="21"/>
                                        </p:tgtEl>
                                        <p:attrNameLst>
                                          <p:attrName>style.visibility</p:attrName>
                                        </p:attrNameLst>
                                      </p:cBhvr>
                                      <p:to>
                                        <p:strVal val="visible"/>
                                      </p:to>
                                    </p:set>
                                    <p:animEffect transition="in" filter="strips(downRight)">
                                      <p:cBhvr>
                                        <p:cTn id="125" dur="500"/>
                                        <p:tgtEl>
                                          <p:spTgt spid="21"/>
                                        </p:tgtEl>
                                      </p:cBhvr>
                                    </p:animEffect>
                                  </p:childTnLst>
                                </p:cTn>
                              </p:par>
                            </p:childTnLst>
                          </p:cTn>
                        </p:par>
                        <p:par>
                          <p:cTn id="126" fill="hold" nodeType="afterGroup">
                            <p:stCondLst>
                              <p:cond delay="500"/>
                            </p:stCondLst>
                            <p:childTnLst>
                              <p:par>
                                <p:cTn id="127" presetID="18" presetClass="entr" presetSubtype="3" fill="hold" nodeType="afterEffect">
                                  <p:stCondLst>
                                    <p:cond delay="0"/>
                                  </p:stCondLst>
                                  <p:childTnLst>
                                    <p:set>
                                      <p:cBhvr>
                                        <p:cTn id="128" dur="1" fill="hold">
                                          <p:stCondLst>
                                            <p:cond delay="0"/>
                                          </p:stCondLst>
                                        </p:cTn>
                                        <p:tgtEl>
                                          <p:spTgt spid="189621"/>
                                        </p:tgtEl>
                                        <p:attrNameLst>
                                          <p:attrName>style.visibility</p:attrName>
                                        </p:attrNameLst>
                                      </p:cBhvr>
                                      <p:to>
                                        <p:strVal val="visible"/>
                                      </p:to>
                                    </p:set>
                                    <p:animEffect transition="in" filter="strips(upRight)">
                                      <p:cBhvr>
                                        <p:cTn id="129" dur="500"/>
                                        <p:tgtEl>
                                          <p:spTgt spid="189621"/>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8" presetClass="entr" presetSubtype="12" fill="hold" grpId="0" nodeType="clickEffect">
                                  <p:stCondLst>
                                    <p:cond delay="0"/>
                                  </p:stCondLst>
                                  <p:childTnLst>
                                    <p:set>
                                      <p:cBhvr>
                                        <p:cTn id="133" dur="1" fill="hold">
                                          <p:stCondLst>
                                            <p:cond delay="0"/>
                                          </p:stCondLst>
                                        </p:cTn>
                                        <p:tgtEl>
                                          <p:spTgt spid="110697"/>
                                        </p:tgtEl>
                                        <p:attrNameLst>
                                          <p:attrName>style.visibility</p:attrName>
                                        </p:attrNameLst>
                                      </p:cBhvr>
                                      <p:to>
                                        <p:strVal val="visible"/>
                                      </p:to>
                                    </p:set>
                                    <p:animEffect transition="in" filter="strips(downLeft)">
                                      <p:cBhvr>
                                        <p:cTn id="134" dur="500"/>
                                        <p:tgtEl>
                                          <p:spTgt spid="110697"/>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8" presetClass="entr" presetSubtype="3" fill="hold" nodeType="clickEffect">
                                  <p:stCondLst>
                                    <p:cond delay="0"/>
                                  </p:stCondLst>
                                  <p:childTnLst>
                                    <p:set>
                                      <p:cBhvr>
                                        <p:cTn id="138" dur="1" fill="hold">
                                          <p:stCondLst>
                                            <p:cond delay="0"/>
                                          </p:stCondLst>
                                        </p:cTn>
                                        <p:tgtEl>
                                          <p:spTgt spid="189624"/>
                                        </p:tgtEl>
                                        <p:attrNameLst>
                                          <p:attrName>style.visibility</p:attrName>
                                        </p:attrNameLst>
                                      </p:cBhvr>
                                      <p:to>
                                        <p:strVal val="visible"/>
                                      </p:to>
                                    </p:set>
                                    <p:animEffect transition="in" filter="strips(upRight)">
                                      <p:cBhvr>
                                        <p:cTn id="139" dur="500"/>
                                        <p:tgtEl>
                                          <p:spTgt spid="1896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2" grpId="0" animBg="1"/>
      <p:bldP spid="189534" grpId="0" animBg="1"/>
      <p:bldP spid="189579" grpId="0" animBg="1"/>
      <p:bldP spid="189591" grpId="0" animBg="1"/>
      <p:bldP spid="189592" grpId="0" animBg="1"/>
      <p:bldP spid="110657" grpId="0" animBg="1"/>
      <p:bldP spid="110668" grpId="0" animBg="1"/>
      <p:bldP spid="110680" grpId="0" animBg="1"/>
      <p:bldP spid="244" grpId="0" animBg="1"/>
      <p:bldP spid="245" grpId="0" animBg="1"/>
      <p:bldP spid="246" grpId="0" animBg="1"/>
      <p:bldP spid="189599" grpId="0" animBg="1"/>
      <p:bldP spid="110697"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441325" y="777875"/>
            <a:ext cx="47879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600">
                <a:latin typeface="Times New Roman" pitchFamily="18" charset="0"/>
              </a:rPr>
              <a:t>上述三种通信的共同点</a:t>
            </a:r>
          </a:p>
        </p:txBody>
      </p:sp>
      <p:sp>
        <p:nvSpPr>
          <p:cNvPr id="190467" name="Text Box 3"/>
          <p:cNvSpPr txBox="1">
            <a:spLocks noChangeArrowheads="1"/>
          </p:cNvSpPr>
          <p:nvPr/>
        </p:nvSpPr>
        <p:spPr bwMode="auto">
          <a:xfrm>
            <a:off x="533400" y="1905000"/>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200">
                <a:latin typeface="Times New Roman" pitchFamily="18" charset="0"/>
              </a:rPr>
              <a:t>一个总线传输周期（以输入数据为例）</a:t>
            </a:r>
          </a:p>
        </p:txBody>
      </p:sp>
      <p:sp>
        <p:nvSpPr>
          <p:cNvPr id="190468" name="Text Box 4"/>
          <p:cNvSpPr txBox="1">
            <a:spLocks noChangeArrowheads="1"/>
          </p:cNvSpPr>
          <p:nvPr/>
        </p:nvSpPr>
        <p:spPr bwMode="auto">
          <a:xfrm>
            <a:off x="990600" y="3171825"/>
            <a:ext cx="5791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buFontTx/>
              <a:buChar char="•"/>
            </a:pPr>
            <a:r>
              <a:rPr lang="zh-CN" altLang="en-US" sz="2800">
                <a:latin typeface="Times New Roman" pitchFamily="18" charset="0"/>
              </a:rPr>
              <a:t> 主模块发地址 、命令</a:t>
            </a:r>
            <a:endParaRPr lang="zh-CN" altLang="en-US" sz="2800">
              <a:solidFill>
                <a:schemeClr val="folHlink"/>
              </a:solidFill>
              <a:latin typeface="Times New Roman" pitchFamily="18" charset="0"/>
            </a:endParaRPr>
          </a:p>
        </p:txBody>
      </p:sp>
      <p:sp>
        <p:nvSpPr>
          <p:cNvPr id="190469" name="Text Box 5"/>
          <p:cNvSpPr txBox="1">
            <a:spLocks noChangeArrowheads="1"/>
          </p:cNvSpPr>
          <p:nvPr/>
        </p:nvSpPr>
        <p:spPr bwMode="auto">
          <a:xfrm>
            <a:off x="990600" y="4086225"/>
            <a:ext cx="655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buFontTx/>
              <a:buChar char="•"/>
            </a:pPr>
            <a:r>
              <a:rPr lang="zh-CN" altLang="en-US" sz="2800">
                <a:latin typeface="Times New Roman" pitchFamily="18" charset="0"/>
              </a:rPr>
              <a:t> 从模块准备数据</a:t>
            </a:r>
            <a:endParaRPr lang="en-US" altLang="zh-CN" sz="2800">
              <a:solidFill>
                <a:schemeClr val="folHlink"/>
              </a:solidFill>
              <a:latin typeface="Times New Roman" pitchFamily="18" charset="0"/>
            </a:endParaRPr>
          </a:p>
        </p:txBody>
      </p:sp>
      <p:sp>
        <p:nvSpPr>
          <p:cNvPr id="190470" name="Text Box 6"/>
          <p:cNvSpPr txBox="1">
            <a:spLocks noChangeArrowheads="1"/>
          </p:cNvSpPr>
          <p:nvPr/>
        </p:nvSpPr>
        <p:spPr bwMode="auto">
          <a:xfrm>
            <a:off x="990600" y="5000625"/>
            <a:ext cx="617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buFontTx/>
              <a:buChar char="•"/>
            </a:pPr>
            <a:r>
              <a:rPr lang="zh-CN" altLang="en-US" sz="2800">
                <a:latin typeface="Times New Roman" pitchFamily="18" charset="0"/>
              </a:rPr>
              <a:t> 从模块向主模块发数据</a:t>
            </a:r>
            <a:endParaRPr lang="zh-CN" altLang="en-US" sz="2800">
              <a:solidFill>
                <a:schemeClr val="folHlink"/>
              </a:solidFill>
              <a:latin typeface="Times New Roman" pitchFamily="18" charset="0"/>
            </a:endParaRPr>
          </a:p>
        </p:txBody>
      </p:sp>
      <p:sp>
        <p:nvSpPr>
          <p:cNvPr id="190471" name="Text Box 7"/>
          <p:cNvSpPr txBox="1">
            <a:spLocks noChangeArrowheads="1"/>
          </p:cNvSpPr>
          <p:nvPr/>
        </p:nvSpPr>
        <p:spPr bwMode="auto">
          <a:xfrm>
            <a:off x="6934200" y="4086225"/>
            <a:ext cx="2209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spcBef>
                <a:spcPct val="50000"/>
              </a:spcBef>
            </a:pPr>
            <a:r>
              <a:rPr lang="zh-CN" altLang="en-US" sz="2800">
                <a:latin typeface="Times New Roman" pitchFamily="18" charset="0"/>
              </a:rPr>
              <a:t>总线空闲</a:t>
            </a:r>
          </a:p>
        </p:txBody>
      </p:sp>
      <p:sp>
        <p:nvSpPr>
          <p:cNvPr id="190472" name="Rectangle 8"/>
          <p:cNvSpPr>
            <a:spLocks noChangeArrowheads="1"/>
          </p:cNvSpPr>
          <p:nvPr/>
        </p:nvSpPr>
        <p:spPr bwMode="auto">
          <a:xfrm>
            <a:off x="7696200" y="152400"/>
            <a:ext cx="1143000" cy="838200"/>
          </a:xfrm>
          <a:prstGeom prst="rect">
            <a:avLst/>
          </a:prstGeom>
          <a:noFill/>
          <a:ln w="9525">
            <a:noFill/>
            <a:miter lim="800000"/>
            <a:headEnd/>
            <a:tailEnd/>
          </a:ln>
          <a:effectLst/>
        </p:spPr>
        <p:txBody>
          <a:bodyPr lIns="92075" tIns="46038" rIns="92075" bIns="46038" anchor="ctr"/>
          <a:lstStyle/>
          <a:p>
            <a:pPr algn="ctr">
              <a:defRPr/>
            </a:pPr>
            <a:r>
              <a:rPr lang="zh-CN" altLang="en-US" sz="4400">
                <a:solidFill>
                  <a:schemeClr val="tx2"/>
                </a:solidFill>
                <a:effectLst>
                  <a:outerShdw blurRad="38100" dist="38100" dir="2700000" algn="tl">
                    <a:srgbClr val="000000"/>
                  </a:outerShdw>
                </a:effectLst>
                <a:latin typeface="Arial" charset="0"/>
              </a:rPr>
              <a:t>3.5</a:t>
            </a:r>
          </a:p>
        </p:txBody>
      </p:sp>
      <p:sp>
        <p:nvSpPr>
          <p:cNvPr id="190473" name="Text Box 9"/>
          <p:cNvSpPr txBox="1">
            <a:spLocks noChangeArrowheads="1"/>
          </p:cNvSpPr>
          <p:nvPr/>
        </p:nvSpPr>
        <p:spPr bwMode="auto">
          <a:xfrm>
            <a:off x="4953000" y="3171825"/>
            <a:ext cx="2895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spcBef>
                <a:spcPct val="50000"/>
              </a:spcBef>
            </a:pPr>
            <a:r>
              <a:rPr lang="zh-CN" altLang="en-US" sz="2800">
                <a:solidFill>
                  <a:schemeClr val="folHlink"/>
                </a:solidFill>
                <a:latin typeface="Times New Roman" pitchFamily="18" charset="0"/>
              </a:rPr>
              <a:t>占用总线</a:t>
            </a:r>
          </a:p>
        </p:txBody>
      </p:sp>
      <p:sp>
        <p:nvSpPr>
          <p:cNvPr id="190474" name="Text Box 10"/>
          <p:cNvSpPr txBox="1">
            <a:spLocks noChangeArrowheads="1"/>
          </p:cNvSpPr>
          <p:nvPr/>
        </p:nvSpPr>
        <p:spPr bwMode="auto">
          <a:xfrm>
            <a:off x="4953000" y="4086225"/>
            <a:ext cx="304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spcBef>
                <a:spcPct val="50000"/>
              </a:spcBef>
            </a:pPr>
            <a:r>
              <a:rPr lang="zh-CN" altLang="en-US" sz="2800">
                <a:solidFill>
                  <a:schemeClr val="folHlink"/>
                </a:solidFill>
                <a:latin typeface="Times New Roman" pitchFamily="18" charset="0"/>
              </a:rPr>
              <a:t>不占用总线</a:t>
            </a:r>
          </a:p>
        </p:txBody>
      </p:sp>
      <p:sp>
        <p:nvSpPr>
          <p:cNvPr id="190475" name="Text Box 11"/>
          <p:cNvSpPr txBox="1">
            <a:spLocks noChangeArrowheads="1"/>
          </p:cNvSpPr>
          <p:nvPr/>
        </p:nvSpPr>
        <p:spPr bwMode="auto">
          <a:xfrm>
            <a:off x="4953000" y="5000625"/>
            <a:ext cx="274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spcBef>
                <a:spcPct val="50000"/>
              </a:spcBef>
            </a:pPr>
            <a:r>
              <a:rPr lang="zh-CN" altLang="en-US" sz="2800">
                <a:solidFill>
                  <a:schemeClr val="folHlink"/>
                </a:solidFill>
                <a:latin typeface="Times New Roman" pitchFamily="18" charset="0"/>
              </a:rPr>
              <a:t>占用总线</a:t>
            </a:r>
          </a:p>
        </p:txBody>
      </p:sp>
      <p:sp>
        <p:nvSpPr>
          <p:cNvPr id="43020" name="AutoShape 13">
            <a:hlinkClick r:id="rId2" action="ppaction://hlinksldjump"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20997559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0467"/>
                                        </p:tgtEl>
                                        <p:attrNameLst>
                                          <p:attrName>style.visibility</p:attrName>
                                        </p:attrNameLst>
                                      </p:cBhvr>
                                      <p:to>
                                        <p:strVal val="visible"/>
                                      </p:to>
                                    </p:set>
                                    <p:animEffect transition="in" filter="blinds(horizontal)">
                                      <p:cBhvr>
                                        <p:cTn id="7" dur="500"/>
                                        <p:tgtEl>
                                          <p:spTgt spid="1904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0468"/>
                                        </p:tgtEl>
                                        <p:attrNameLst>
                                          <p:attrName>style.visibility</p:attrName>
                                        </p:attrNameLst>
                                      </p:cBhvr>
                                      <p:to>
                                        <p:strVal val="visible"/>
                                      </p:to>
                                    </p:set>
                                    <p:animEffect transition="in" filter="blinds(horizontal)">
                                      <p:cBhvr>
                                        <p:cTn id="12" dur="500"/>
                                        <p:tgtEl>
                                          <p:spTgt spid="1904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0469"/>
                                        </p:tgtEl>
                                        <p:attrNameLst>
                                          <p:attrName>style.visibility</p:attrName>
                                        </p:attrNameLst>
                                      </p:cBhvr>
                                      <p:to>
                                        <p:strVal val="visible"/>
                                      </p:to>
                                    </p:set>
                                    <p:animEffect transition="in" filter="blinds(horizontal)">
                                      <p:cBhvr>
                                        <p:cTn id="17" dur="500"/>
                                        <p:tgtEl>
                                          <p:spTgt spid="1904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0470"/>
                                        </p:tgtEl>
                                        <p:attrNameLst>
                                          <p:attrName>style.visibility</p:attrName>
                                        </p:attrNameLst>
                                      </p:cBhvr>
                                      <p:to>
                                        <p:strVal val="visible"/>
                                      </p:to>
                                    </p:set>
                                    <p:animEffect transition="in" filter="blinds(horizontal)">
                                      <p:cBhvr>
                                        <p:cTn id="22" dur="500"/>
                                        <p:tgtEl>
                                          <p:spTgt spid="19047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0473"/>
                                        </p:tgtEl>
                                        <p:attrNameLst>
                                          <p:attrName>style.visibility</p:attrName>
                                        </p:attrNameLst>
                                      </p:cBhvr>
                                      <p:to>
                                        <p:strVal val="visible"/>
                                      </p:to>
                                    </p:set>
                                    <p:animEffect transition="in" filter="blinds(horizontal)">
                                      <p:cBhvr>
                                        <p:cTn id="27" dur="500"/>
                                        <p:tgtEl>
                                          <p:spTgt spid="19047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90474"/>
                                        </p:tgtEl>
                                        <p:attrNameLst>
                                          <p:attrName>style.visibility</p:attrName>
                                        </p:attrNameLst>
                                      </p:cBhvr>
                                      <p:to>
                                        <p:strVal val="visible"/>
                                      </p:to>
                                    </p:set>
                                    <p:animEffect transition="in" filter="blinds(horizontal)">
                                      <p:cBhvr>
                                        <p:cTn id="32" dur="500"/>
                                        <p:tgtEl>
                                          <p:spTgt spid="19047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90475"/>
                                        </p:tgtEl>
                                        <p:attrNameLst>
                                          <p:attrName>style.visibility</p:attrName>
                                        </p:attrNameLst>
                                      </p:cBhvr>
                                      <p:to>
                                        <p:strVal val="visible"/>
                                      </p:to>
                                    </p:set>
                                    <p:animEffect transition="in" filter="blinds(horizontal)">
                                      <p:cBhvr>
                                        <p:cTn id="37" dur="500"/>
                                        <p:tgtEl>
                                          <p:spTgt spid="19047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190471"/>
                                        </p:tgtEl>
                                        <p:attrNameLst>
                                          <p:attrName>style.visibility</p:attrName>
                                        </p:attrNameLst>
                                      </p:cBhvr>
                                      <p:to>
                                        <p:strVal val="visible"/>
                                      </p:to>
                                    </p:set>
                                    <p:anim calcmode="lin" valueType="num">
                                      <p:cBhvr additive="base">
                                        <p:cTn id="42" dur="500" fill="hold"/>
                                        <p:tgtEl>
                                          <p:spTgt spid="190471"/>
                                        </p:tgtEl>
                                        <p:attrNameLst>
                                          <p:attrName>ppt_x</p:attrName>
                                        </p:attrNameLst>
                                      </p:cBhvr>
                                      <p:tavLst>
                                        <p:tav tm="0">
                                          <p:val>
                                            <p:strVal val="1+#ppt_w/2"/>
                                          </p:val>
                                        </p:tav>
                                        <p:tav tm="100000">
                                          <p:val>
                                            <p:strVal val="#ppt_x"/>
                                          </p:val>
                                        </p:tav>
                                      </p:tavLst>
                                    </p:anim>
                                    <p:anim calcmode="lin" valueType="num">
                                      <p:cBhvr additive="base">
                                        <p:cTn id="43" dur="500" fill="hold"/>
                                        <p:tgtEl>
                                          <p:spTgt spid="1904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autoUpdateAnimBg="0"/>
      <p:bldP spid="190468" grpId="0" autoUpdateAnimBg="0"/>
      <p:bldP spid="190469" grpId="0" autoUpdateAnimBg="0"/>
      <p:bldP spid="190470" grpId="0" autoUpdateAnimBg="0"/>
      <p:bldP spid="190471" grpId="0" autoUpdateAnimBg="0"/>
      <p:bldP spid="190473" grpId="0" autoUpdateAnimBg="0"/>
      <p:bldP spid="190474" grpId="0" autoUpdateAnimBg="0"/>
      <p:bldP spid="190475"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441325" y="533400"/>
            <a:ext cx="31257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600">
                <a:latin typeface="Times New Roman" pitchFamily="18" charset="0"/>
              </a:rPr>
              <a:t>(5) 分离式通信</a:t>
            </a:r>
          </a:p>
        </p:txBody>
      </p:sp>
      <p:sp>
        <p:nvSpPr>
          <p:cNvPr id="191491" name="Text Box 3"/>
          <p:cNvSpPr txBox="1">
            <a:spLocks noChangeArrowheads="1"/>
          </p:cNvSpPr>
          <p:nvPr/>
        </p:nvSpPr>
        <p:spPr bwMode="auto">
          <a:xfrm>
            <a:off x="939800" y="1447800"/>
            <a:ext cx="7213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200">
                <a:solidFill>
                  <a:schemeClr val="folHlink"/>
                </a:solidFill>
                <a:latin typeface="Times New Roman" pitchFamily="18" charset="0"/>
              </a:rPr>
              <a:t>充分挖掘系统总线每个瞬间的潜力</a:t>
            </a:r>
          </a:p>
        </p:txBody>
      </p:sp>
      <p:grpSp>
        <p:nvGrpSpPr>
          <p:cNvPr id="191492" name="Group 4"/>
          <p:cNvGrpSpPr>
            <a:grpSpLocks/>
          </p:cNvGrpSpPr>
          <p:nvPr/>
        </p:nvGrpSpPr>
        <p:grpSpPr bwMode="auto">
          <a:xfrm>
            <a:off x="2819400" y="3124200"/>
            <a:ext cx="6324600" cy="1281113"/>
            <a:chOff x="1776" y="2112"/>
            <a:chExt cx="3984" cy="807"/>
          </a:xfrm>
        </p:grpSpPr>
        <p:sp>
          <p:nvSpPr>
            <p:cNvPr id="44049" name="Text Box 5"/>
            <p:cNvSpPr txBox="1">
              <a:spLocks noChangeArrowheads="1"/>
            </p:cNvSpPr>
            <p:nvPr/>
          </p:nvSpPr>
          <p:spPr bwMode="auto">
            <a:xfrm>
              <a:off x="1776" y="2112"/>
              <a:ext cx="39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800">
                  <a:solidFill>
                    <a:schemeClr val="folHlink"/>
                  </a:solidFill>
                  <a:latin typeface="Times New Roman" pitchFamily="18" charset="0"/>
                </a:rPr>
                <a:t>主模块 </a:t>
              </a:r>
              <a:r>
                <a:rPr lang="zh-CN" altLang="en-US" sz="2800">
                  <a:latin typeface="Times New Roman" pitchFamily="18" charset="0"/>
                </a:rPr>
                <a:t>申请 </a:t>
              </a:r>
              <a:r>
                <a:rPr lang="zh-CN" altLang="en-US" sz="2800">
                  <a:solidFill>
                    <a:schemeClr val="folHlink"/>
                  </a:solidFill>
                  <a:latin typeface="Times New Roman" pitchFamily="18" charset="0"/>
                </a:rPr>
                <a:t>占用总线</a:t>
              </a:r>
              <a:r>
                <a:rPr lang="zh-CN" altLang="en-US" sz="2800">
                  <a:latin typeface="Times New Roman" pitchFamily="18" charset="0"/>
                </a:rPr>
                <a:t>，使用完后</a:t>
              </a:r>
            </a:p>
          </p:txBody>
        </p:sp>
        <p:sp>
          <p:nvSpPr>
            <p:cNvPr id="44050" name="Text Box 6"/>
            <p:cNvSpPr txBox="1">
              <a:spLocks noChangeArrowheads="1"/>
            </p:cNvSpPr>
            <p:nvPr/>
          </p:nvSpPr>
          <p:spPr bwMode="auto">
            <a:xfrm>
              <a:off x="1776" y="2592"/>
              <a:ext cx="39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800">
                  <a:latin typeface="Times New Roman" pitchFamily="18" charset="0"/>
                </a:rPr>
                <a:t>即 </a:t>
              </a:r>
              <a:r>
                <a:rPr lang="zh-CN" altLang="en-US" sz="2800">
                  <a:solidFill>
                    <a:schemeClr val="folHlink"/>
                  </a:solidFill>
                  <a:latin typeface="Times New Roman" pitchFamily="18" charset="0"/>
                </a:rPr>
                <a:t>放弃总线 </a:t>
              </a:r>
              <a:r>
                <a:rPr lang="zh-CN" altLang="en-US" sz="2800">
                  <a:latin typeface="Times New Roman" pitchFamily="18" charset="0"/>
                </a:rPr>
                <a:t>的使用权</a:t>
              </a:r>
            </a:p>
          </p:txBody>
        </p:sp>
      </p:grpSp>
      <p:grpSp>
        <p:nvGrpSpPr>
          <p:cNvPr id="191495" name="Group 7"/>
          <p:cNvGrpSpPr>
            <a:grpSpLocks/>
          </p:cNvGrpSpPr>
          <p:nvPr/>
        </p:nvGrpSpPr>
        <p:grpSpPr bwMode="auto">
          <a:xfrm>
            <a:off x="2819400" y="4786313"/>
            <a:ext cx="6324600" cy="1204912"/>
            <a:chOff x="1776" y="3120"/>
            <a:chExt cx="3984" cy="759"/>
          </a:xfrm>
        </p:grpSpPr>
        <p:sp>
          <p:nvSpPr>
            <p:cNvPr id="44047" name="Text Box 8"/>
            <p:cNvSpPr txBox="1">
              <a:spLocks noChangeArrowheads="1"/>
            </p:cNvSpPr>
            <p:nvPr/>
          </p:nvSpPr>
          <p:spPr bwMode="auto">
            <a:xfrm>
              <a:off x="1776" y="3120"/>
              <a:ext cx="38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800">
                  <a:solidFill>
                    <a:schemeClr val="folHlink"/>
                  </a:solidFill>
                  <a:latin typeface="Times New Roman" pitchFamily="18" charset="0"/>
                </a:rPr>
                <a:t>从模块 </a:t>
              </a:r>
              <a:r>
                <a:rPr lang="zh-CN" altLang="en-US" sz="2800">
                  <a:latin typeface="Times New Roman" pitchFamily="18" charset="0"/>
                </a:rPr>
                <a:t>申请 </a:t>
              </a:r>
              <a:r>
                <a:rPr lang="zh-CN" altLang="en-US" sz="2800">
                  <a:solidFill>
                    <a:schemeClr val="folHlink"/>
                  </a:solidFill>
                  <a:latin typeface="Times New Roman" pitchFamily="18" charset="0"/>
                </a:rPr>
                <a:t>占用总线</a:t>
              </a:r>
              <a:r>
                <a:rPr lang="zh-CN" altLang="en-US" sz="2800">
                  <a:latin typeface="Times New Roman" pitchFamily="18" charset="0"/>
                </a:rPr>
                <a:t>，将各种信</a:t>
              </a:r>
            </a:p>
          </p:txBody>
        </p:sp>
        <p:sp>
          <p:nvSpPr>
            <p:cNvPr id="44048" name="Text Box 9"/>
            <p:cNvSpPr txBox="1">
              <a:spLocks noChangeArrowheads="1"/>
            </p:cNvSpPr>
            <p:nvPr/>
          </p:nvSpPr>
          <p:spPr bwMode="auto">
            <a:xfrm>
              <a:off x="1776" y="3552"/>
              <a:ext cx="39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800">
                  <a:latin typeface="Times New Roman" pitchFamily="18" charset="0"/>
                </a:rPr>
                <a:t>息送至总线上</a:t>
              </a:r>
            </a:p>
          </p:txBody>
        </p:sp>
      </p:grpSp>
      <p:sp>
        <p:nvSpPr>
          <p:cNvPr id="191498" name="Text Box 10"/>
          <p:cNvSpPr txBox="1">
            <a:spLocks noChangeArrowheads="1"/>
          </p:cNvSpPr>
          <p:nvPr/>
        </p:nvSpPr>
        <p:spPr bwMode="auto">
          <a:xfrm>
            <a:off x="939800" y="2286000"/>
            <a:ext cx="426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200">
                <a:latin typeface="Times New Roman" pitchFamily="18" charset="0"/>
              </a:rPr>
              <a:t>一个总线传输周期</a:t>
            </a:r>
          </a:p>
        </p:txBody>
      </p:sp>
      <p:sp>
        <p:nvSpPr>
          <p:cNvPr id="191499" name="Text Box 11"/>
          <p:cNvSpPr txBox="1">
            <a:spLocks noChangeArrowheads="1"/>
          </p:cNvSpPr>
          <p:nvPr/>
        </p:nvSpPr>
        <p:spPr bwMode="auto">
          <a:xfrm>
            <a:off x="939800" y="3124200"/>
            <a:ext cx="187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800">
                <a:latin typeface="Times New Roman" pitchFamily="18" charset="0"/>
              </a:rPr>
              <a:t>子周期1</a:t>
            </a:r>
          </a:p>
        </p:txBody>
      </p:sp>
      <p:sp>
        <p:nvSpPr>
          <p:cNvPr id="191500" name="Text Box 12"/>
          <p:cNvSpPr txBox="1">
            <a:spLocks noChangeArrowheads="1"/>
          </p:cNvSpPr>
          <p:nvPr/>
        </p:nvSpPr>
        <p:spPr bwMode="auto">
          <a:xfrm>
            <a:off x="939800" y="4772025"/>
            <a:ext cx="195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800">
                <a:latin typeface="Times New Roman" pitchFamily="18" charset="0"/>
              </a:rPr>
              <a:t>子周期2</a:t>
            </a:r>
          </a:p>
        </p:txBody>
      </p:sp>
      <p:sp>
        <p:nvSpPr>
          <p:cNvPr id="191501" name="AutoShape 13"/>
          <p:cNvSpPr>
            <a:spLocks/>
          </p:cNvSpPr>
          <p:nvPr/>
        </p:nvSpPr>
        <p:spPr bwMode="auto">
          <a:xfrm>
            <a:off x="685800" y="3429000"/>
            <a:ext cx="228600" cy="1600200"/>
          </a:xfrm>
          <a:prstGeom prst="leftBrace">
            <a:avLst>
              <a:gd name="adj1" fmla="val 58333"/>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1502" name="Rectangle 14"/>
          <p:cNvSpPr>
            <a:spLocks noChangeArrowheads="1"/>
          </p:cNvSpPr>
          <p:nvPr/>
        </p:nvSpPr>
        <p:spPr bwMode="auto">
          <a:xfrm>
            <a:off x="7696200" y="152400"/>
            <a:ext cx="1143000" cy="838200"/>
          </a:xfrm>
          <a:prstGeom prst="rect">
            <a:avLst/>
          </a:prstGeom>
          <a:noFill/>
          <a:ln w="9525">
            <a:noFill/>
            <a:miter lim="800000"/>
            <a:headEnd/>
            <a:tailEnd/>
          </a:ln>
          <a:effectLst/>
        </p:spPr>
        <p:txBody>
          <a:bodyPr lIns="92075" tIns="46038" rIns="92075" bIns="46038" anchor="ctr"/>
          <a:lstStyle/>
          <a:p>
            <a:pPr algn="ctr">
              <a:defRPr/>
            </a:pPr>
            <a:r>
              <a:rPr lang="zh-CN" altLang="en-US" sz="4400">
                <a:solidFill>
                  <a:schemeClr val="tx2"/>
                </a:solidFill>
                <a:effectLst>
                  <a:outerShdw blurRad="38100" dist="38100" dir="2700000" algn="tl">
                    <a:srgbClr val="000000"/>
                  </a:outerShdw>
                </a:effectLst>
                <a:latin typeface="Arial" charset="0"/>
              </a:rPr>
              <a:t>3.5</a:t>
            </a:r>
          </a:p>
        </p:txBody>
      </p:sp>
      <p:grpSp>
        <p:nvGrpSpPr>
          <p:cNvPr id="191503" name="Group 15"/>
          <p:cNvGrpSpPr>
            <a:grpSpLocks/>
          </p:cNvGrpSpPr>
          <p:nvPr/>
        </p:nvGrpSpPr>
        <p:grpSpPr bwMode="auto">
          <a:xfrm>
            <a:off x="1411288" y="4791075"/>
            <a:ext cx="2627312" cy="1457325"/>
            <a:chOff x="889" y="2976"/>
            <a:chExt cx="1655" cy="918"/>
          </a:xfrm>
        </p:grpSpPr>
        <p:sp>
          <p:nvSpPr>
            <p:cNvPr id="44045" name="Text Box 16"/>
            <p:cNvSpPr txBox="1">
              <a:spLocks noChangeArrowheads="1"/>
            </p:cNvSpPr>
            <p:nvPr/>
          </p:nvSpPr>
          <p:spPr bwMode="auto">
            <a:xfrm>
              <a:off x="889" y="3567"/>
              <a:ext cx="103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2800">
                  <a:solidFill>
                    <a:schemeClr val="folHlink"/>
                  </a:solidFill>
                  <a:latin typeface="Times New Roman" pitchFamily="18" charset="0"/>
                </a:rPr>
                <a:t>主模块</a:t>
              </a:r>
            </a:p>
          </p:txBody>
        </p:sp>
        <p:sp>
          <p:nvSpPr>
            <p:cNvPr id="44046" name="AutoShape 17"/>
            <p:cNvSpPr>
              <a:spLocks noChangeArrowheads="1"/>
            </p:cNvSpPr>
            <p:nvPr/>
          </p:nvSpPr>
          <p:spPr bwMode="auto">
            <a:xfrm>
              <a:off x="1824" y="2976"/>
              <a:ext cx="720" cy="336"/>
            </a:xfrm>
            <a:prstGeom prst="wedgeRoundRectCallout">
              <a:avLst>
                <a:gd name="adj1" fmla="val -105000"/>
                <a:gd name="adj2" fmla="val 145833"/>
                <a:gd name="adj3" fmla="val 16667"/>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sz="2800">
                <a:latin typeface="Times New Roman" pitchFamily="18" charset="0"/>
              </a:endParaRPr>
            </a:p>
          </p:txBody>
        </p:sp>
      </p:grpSp>
      <p:sp>
        <p:nvSpPr>
          <p:cNvPr id="44044" name="AutoShape 19">
            <a:hlinkClick r:id="rId2" action="ppaction://hlinksldjump"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17453513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1491"/>
                                        </p:tgtEl>
                                        <p:attrNameLst>
                                          <p:attrName>style.visibility</p:attrName>
                                        </p:attrNameLst>
                                      </p:cBhvr>
                                      <p:to>
                                        <p:strVal val="visible"/>
                                      </p:to>
                                    </p:set>
                                    <p:animEffect transition="in" filter="blinds(horizontal)">
                                      <p:cBhvr>
                                        <p:cTn id="7" dur="500"/>
                                        <p:tgtEl>
                                          <p:spTgt spid="1914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1498"/>
                                        </p:tgtEl>
                                        <p:attrNameLst>
                                          <p:attrName>style.visibility</p:attrName>
                                        </p:attrNameLst>
                                      </p:cBhvr>
                                      <p:to>
                                        <p:strVal val="visible"/>
                                      </p:to>
                                    </p:set>
                                    <p:animEffect transition="in" filter="blinds(horizontal)">
                                      <p:cBhvr>
                                        <p:cTn id="12" dur="500"/>
                                        <p:tgtEl>
                                          <p:spTgt spid="191498"/>
                                        </p:tgtEl>
                                      </p:cBhvr>
                                    </p:animEffect>
                                  </p:childTnLst>
                                </p:cTn>
                              </p:par>
                            </p:childTnLst>
                          </p:cTn>
                        </p:par>
                        <p:par>
                          <p:cTn id="13" fill="hold" nodeType="afterGroup">
                            <p:stCondLst>
                              <p:cond delay="500"/>
                            </p:stCondLst>
                            <p:childTnLst>
                              <p:par>
                                <p:cTn id="14" presetID="16" presetClass="entr" presetSubtype="42" fill="hold" grpId="0" nodeType="afterEffect">
                                  <p:stCondLst>
                                    <p:cond delay="0"/>
                                  </p:stCondLst>
                                  <p:childTnLst>
                                    <p:set>
                                      <p:cBhvr>
                                        <p:cTn id="15" dur="1" fill="hold">
                                          <p:stCondLst>
                                            <p:cond delay="0"/>
                                          </p:stCondLst>
                                        </p:cTn>
                                        <p:tgtEl>
                                          <p:spTgt spid="191501"/>
                                        </p:tgtEl>
                                        <p:attrNameLst>
                                          <p:attrName>style.visibility</p:attrName>
                                        </p:attrNameLst>
                                      </p:cBhvr>
                                      <p:to>
                                        <p:strVal val="visible"/>
                                      </p:to>
                                    </p:set>
                                    <p:animEffect transition="in" filter="barn(outHorizontal)">
                                      <p:cBhvr>
                                        <p:cTn id="16" dur="500"/>
                                        <p:tgtEl>
                                          <p:spTgt spid="19150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91499"/>
                                        </p:tgtEl>
                                        <p:attrNameLst>
                                          <p:attrName>style.visibility</p:attrName>
                                        </p:attrNameLst>
                                      </p:cBhvr>
                                      <p:to>
                                        <p:strVal val="visible"/>
                                      </p:to>
                                    </p:set>
                                    <p:animEffect transition="in" filter="blinds(horizontal)">
                                      <p:cBhvr>
                                        <p:cTn id="21" dur="500"/>
                                        <p:tgtEl>
                                          <p:spTgt spid="19149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91500"/>
                                        </p:tgtEl>
                                        <p:attrNameLst>
                                          <p:attrName>style.visibility</p:attrName>
                                        </p:attrNameLst>
                                      </p:cBhvr>
                                      <p:to>
                                        <p:strVal val="visible"/>
                                      </p:to>
                                    </p:set>
                                    <p:animEffect transition="in" filter="blinds(horizontal)">
                                      <p:cBhvr>
                                        <p:cTn id="26" dur="500"/>
                                        <p:tgtEl>
                                          <p:spTgt spid="19150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191492"/>
                                        </p:tgtEl>
                                        <p:attrNameLst>
                                          <p:attrName>style.visibility</p:attrName>
                                        </p:attrNameLst>
                                      </p:cBhvr>
                                      <p:to>
                                        <p:strVal val="visible"/>
                                      </p:to>
                                    </p:set>
                                    <p:animEffect transition="in" filter="blinds(horizontal)">
                                      <p:cBhvr>
                                        <p:cTn id="31" dur="500"/>
                                        <p:tgtEl>
                                          <p:spTgt spid="19149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191495"/>
                                        </p:tgtEl>
                                        <p:attrNameLst>
                                          <p:attrName>style.visibility</p:attrName>
                                        </p:attrNameLst>
                                      </p:cBhvr>
                                      <p:to>
                                        <p:strVal val="visible"/>
                                      </p:to>
                                    </p:set>
                                    <p:animEffect transition="in" filter="blinds(horizontal)">
                                      <p:cBhvr>
                                        <p:cTn id="36" dur="500"/>
                                        <p:tgtEl>
                                          <p:spTgt spid="19149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12" fill="hold" nodeType="clickEffect">
                                  <p:stCondLst>
                                    <p:cond delay="0"/>
                                  </p:stCondLst>
                                  <p:childTnLst>
                                    <p:set>
                                      <p:cBhvr>
                                        <p:cTn id="40" dur="1" fill="hold">
                                          <p:stCondLst>
                                            <p:cond delay="0"/>
                                          </p:stCondLst>
                                        </p:cTn>
                                        <p:tgtEl>
                                          <p:spTgt spid="191503"/>
                                        </p:tgtEl>
                                        <p:attrNameLst>
                                          <p:attrName>style.visibility</p:attrName>
                                        </p:attrNameLst>
                                      </p:cBhvr>
                                      <p:to>
                                        <p:strVal val="visible"/>
                                      </p:to>
                                    </p:set>
                                    <p:animEffect transition="in" filter="strips(downLeft)">
                                      <p:cBhvr>
                                        <p:cTn id="41" dur="500"/>
                                        <p:tgtEl>
                                          <p:spTgt spid="191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1" grpId="0" autoUpdateAnimBg="0"/>
      <p:bldP spid="191498" grpId="0" autoUpdateAnimBg="0"/>
      <p:bldP spid="191499" grpId="0" autoUpdateAnimBg="0"/>
      <p:bldP spid="191500" grpId="0" autoUpdateAnimBg="0"/>
      <p:bldP spid="191501"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ext Box 2"/>
          <p:cNvSpPr txBox="1">
            <a:spLocks noChangeArrowheads="1"/>
          </p:cNvSpPr>
          <p:nvPr/>
        </p:nvSpPr>
        <p:spPr bwMode="auto">
          <a:xfrm>
            <a:off x="1219200" y="167640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200">
                <a:latin typeface="Times New Roman" pitchFamily="18" charset="0"/>
              </a:rPr>
              <a:t>1. 各模块有权申请占用总线</a:t>
            </a:r>
          </a:p>
        </p:txBody>
      </p:sp>
      <p:sp>
        <p:nvSpPr>
          <p:cNvPr id="45059" name="Text Box 3"/>
          <p:cNvSpPr txBox="1">
            <a:spLocks noChangeArrowheads="1"/>
          </p:cNvSpPr>
          <p:nvPr/>
        </p:nvSpPr>
        <p:spPr bwMode="auto">
          <a:xfrm>
            <a:off x="669925" y="577850"/>
            <a:ext cx="51212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600">
                <a:latin typeface="Times New Roman" pitchFamily="18" charset="0"/>
              </a:rPr>
              <a:t>分离式通信特点</a:t>
            </a:r>
          </a:p>
        </p:txBody>
      </p:sp>
      <p:sp>
        <p:nvSpPr>
          <p:cNvPr id="192516" name="Text Box 4"/>
          <p:cNvSpPr txBox="1">
            <a:spLocks noChangeArrowheads="1"/>
          </p:cNvSpPr>
          <p:nvPr/>
        </p:nvSpPr>
        <p:spPr bwMode="auto">
          <a:xfrm>
            <a:off x="1219200" y="5257800"/>
            <a:ext cx="7391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spcBef>
                <a:spcPct val="50000"/>
              </a:spcBef>
            </a:pPr>
            <a:r>
              <a:rPr lang="zh-CN" altLang="en-US" sz="3200">
                <a:solidFill>
                  <a:schemeClr val="folHlink"/>
                </a:solidFill>
                <a:latin typeface="Times New Roman" pitchFamily="18" charset="0"/>
              </a:rPr>
              <a:t>充分提高了总线的有效占用</a:t>
            </a:r>
          </a:p>
        </p:txBody>
      </p:sp>
      <p:sp>
        <p:nvSpPr>
          <p:cNvPr id="192517" name="Text Box 5"/>
          <p:cNvSpPr txBox="1">
            <a:spLocks noChangeArrowheads="1"/>
          </p:cNvSpPr>
          <p:nvPr/>
        </p:nvSpPr>
        <p:spPr bwMode="auto">
          <a:xfrm>
            <a:off x="1219200" y="2571750"/>
            <a:ext cx="7543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spcBef>
                <a:spcPct val="50000"/>
              </a:spcBef>
            </a:pPr>
            <a:r>
              <a:rPr lang="zh-CN" altLang="en-US" sz="3200">
                <a:latin typeface="Times New Roman" pitchFamily="18" charset="0"/>
              </a:rPr>
              <a:t>2. 采用同步方式通信，不等对方回答</a:t>
            </a:r>
          </a:p>
        </p:txBody>
      </p:sp>
      <p:sp>
        <p:nvSpPr>
          <p:cNvPr id="192518" name="Text Box 6"/>
          <p:cNvSpPr txBox="1">
            <a:spLocks noChangeArrowheads="1"/>
          </p:cNvSpPr>
          <p:nvPr/>
        </p:nvSpPr>
        <p:spPr bwMode="auto">
          <a:xfrm>
            <a:off x="1219200" y="3467100"/>
            <a:ext cx="7543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spcBef>
                <a:spcPct val="50000"/>
              </a:spcBef>
            </a:pPr>
            <a:r>
              <a:rPr lang="zh-CN" altLang="en-US" sz="3200">
                <a:latin typeface="Times New Roman" pitchFamily="18" charset="0"/>
              </a:rPr>
              <a:t>3. 各模块准备数据时，不占用总线</a:t>
            </a:r>
          </a:p>
        </p:txBody>
      </p:sp>
      <p:sp>
        <p:nvSpPr>
          <p:cNvPr id="192519" name="Text Box 7"/>
          <p:cNvSpPr txBox="1">
            <a:spLocks noChangeArrowheads="1"/>
          </p:cNvSpPr>
          <p:nvPr/>
        </p:nvSpPr>
        <p:spPr bwMode="auto">
          <a:xfrm>
            <a:off x="1219200" y="4362450"/>
            <a:ext cx="7543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charset="-122"/>
                <a:ea typeface="宋体" charset="-122"/>
              </a:defRPr>
            </a:lvl1pPr>
            <a:lvl2pPr marL="742950" indent="-285750" eaLnBrk="0" hangingPunct="0">
              <a:defRPr kumimoji="1" sz="800" b="1">
                <a:solidFill>
                  <a:schemeClr val="tx1"/>
                </a:solidFill>
                <a:latin typeface="宋体" charset="-122"/>
                <a:ea typeface="宋体" charset="-122"/>
              </a:defRPr>
            </a:lvl2pPr>
            <a:lvl3pPr marL="1143000" indent="-228600" eaLnBrk="0" hangingPunct="0">
              <a:defRPr kumimoji="1" sz="800" b="1">
                <a:solidFill>
                  <a:schemeClr val="tx1"/>
                </a:solidFill>
                <a:latin typeface="宋体" charset="-122"/>
                <a:ea typeface="宋体" charset="-122"/>
              </a:defRPr>
            </a:lvl3pPr>
            <a:lvl4pPr marL="1600200" indent="-228600" eaLnBrk="0" hangingPunct="0">
              <a:defRPr kumimoji="1" sz="800" b="1">
                <a:solidFill>
                  <a:schemeClr val="tx1"/>
                </a:solidFill>
                <a:latin typeface="宋体" charset="-122"/>
                <a:ea typeface="宋体" charset="-122"/>
              </a:defRPr>
            </a:lvl4pPr>
            <a:lvl5pPr marL="2057400" indent="-228600" eaLnBrk="0" hangingPunct="0">
              <a:defRPr kumimoji="1" sz="800" b="1">
                <a:solidFill>
                  <a:schemeClr val="tx1"/>
                </a:solidFill>
                <a:latin typeface="宋体" charset="-122"/>
                <a:ea typeface="宋体" charset="-122"/>
              </a:defRPr>
            </a:lvl5pPr>
            <a:lvl6pPr marL="2514600" indent="-228600" eaLnBrk="0" fontAlgn="base" hangingPunct="0">
              <a:spcBef>
                <a:spcPct val="0"/>
              </a:spcBef>
              <a:spcAft>
                <a:spcPct val="0"/>
              </a:spcAft>
              <a:defRPr kumimoji="1" sz="800" b="1">
                <a:solidFill>
                  <a:schemeClr val="tx1"/>
                </a:solidFill>
                <a:latin typeface="宋体" charset="-122"/>
                <a:ea typeface="宋体" charset="-122"/>
              </a:defRPr>
            </a:lvl6pPr>
            <a:lvl7pPr marL="2971800" indent="-228600" eaLnBrk="0" fontAlgn="base" hangingPunct="0">
              <a:spcBef>
                <a:spcPct val="0"/>
              </a:spcBef>
              <a:spcAft>
                <a:spcPct val="0"/>
              </a:spcAft>
              <a:defRPr kumimoji="1" sz="800" b="1">
                <a:solidFill>
                  <a:schemeClr val="tx1"/>
                </a:solidFill>
                <a:latin typeface="宋体" charset="-122"/>
                <a:ea typeface="宋体" charset="-122"/>
              </a:defRPr>
            </a:lvl7pPr>
            <a:lvl8pPr marL="3429000" indent="-228600" eaLnBrk="0" fontAlgn="base" hangingPunct="0">
              <a:spcBef>
                <a:spcPct val="0"/>
              </a:spcBef>
              <a:spcAft>
                <a:spcPct val="0"/>
              </a:spcAft>
              <a:defRPr kumimoji="1" sz="800" b="1">
                <a:solidFill>
                  <a:schemeClr val="tx1"/>
                </a:solidFill>
                <a:latin typeface="宋体" charset="-122"/>
                <a:ea typeface="宋体" charset="-122"/>
              </a:defRPr>
            </a:lvl8pPr>
            <a:lvl9pPr marL="3886200" indent="-228600" eaLnBrk="0" fontAlgn="base" hangingPunct="0">
              <a:spcBef>
                <a:spcPct val="0"/>
              </a:spcBef>
              <a:spcAft>
                <a:spcPct val="0"/>
              </a:spcAft>
              <a:defRPr kumimoji="1" sz="800" b="1">
                <a:solidFill>
                  <a:schemeClr val="tx1"/>
                </a:solidFill>
                <a:latin typeface="宋体" charset="-122"/>
                <a:ea typeface="宋体" charset="-122"/>
              </a:defRPr>
            </a:lvl9pPr>
          </a:lstStyle>
          <a:p>
            <a:pPr eaLnBrk="1" hangingPunct="1"/>
            <a:r>
              <a:rPr lang="zh-CN" altLang="en-US" sz="3200">
                <a:latin typeface="Times New Roman" pitchFamily="18" charset="0"/>
              </a:rPr>
              <a:t>4. 总线被占用时，无空闲</a:t>
            </a:r>
          </a:p>
        </p:txBody>
      </p:sp>
      <p:sp>
        <p:nvSpPr>
          <p:cNvPr id="192520" name="Rectangle 8"/>
          <p:cNvSpPr>
            <a:spLocks noChangeArrowheads="1"/>
          </p:cNvSpPr>
          <p:nvPr/>
        </p:nvSpPr>
        <p:spPr bwMode="auto">
          <a:xfrm>
            <a:off x="7696200" y="152400"/>
            <a:ext cx="1143000" cy="838200"/>
          </a:xfrm>
          <a:prstGeom prst="rect">
            <a:avLst/>
          </a:prstGeom>
          <a:noFill/>
          <a:ln w="9525">
            <a:noFill/>
            <a:miter lim="800000"/>
            <a:headEnd/>
            <a:tailEnd/>
          </a:ln>
          <a:effectLst/>
        </p:spPr>
        <p:txBody>
          <a:bodyPr lIns="92075" tIns="46038" rIns="92075" bIns="46038" anchor="ctr"/>
          <a:lstStyle/>
          <a:p>
            <a:pPr algn="ctr">
              <a:defRPr/>
            </a:pPr>
            <a:r>
              <a:rPr lang="zh-CN" altLang="en-US" sz="4400">
                <a:solidFill>
                  <a:schemeClr val="tx2"/>
                </a:solidFill>
                <a:effectLst>
                  <a:outerShdw blurRad="38100" dist="38100" dir="2700000" algn="tl">
                    <a:srgbClr val="000000"/>
                  </a:outerShdw>
                </a:effectLst>
                <a:latin typeface="Arial" charset="0"/>
              </a:rPr>
              <a:t>3.5</a:t>
            </a:r>
          </a:p>
        </p:txBody>
      </p:sp>
      <p:sp>
        <p:nvSpPr>
          <p:cNvPr id="45065" name="AutoShape 11">
            <a:hlinkClick r:id="rId2" action="ppaction://hlinksldjump"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14264946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2514"/>
                                        </p:tgtEl>
                                        <p:attrNameLst>
                                          <p:attrName>style.visibility</p:attrName>
                                        </p:attrNameLst>
                                      </p:cBhvr>
                                      <p:to>
                                        <p:strVal val="visible"/>
                                      </p:to>
                                    </p:set>
                                    <p:animEffect transition="in" filter="blinds(horizontal)">
                                      <p:cBhvr>
                                        <p:cTn id="7" dur="500"/>
                                        <p:tgtEl>
                                          <p:spTgt spid="1925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2517"/>
                                        </p:tgtEl>
                                        <p:attrNameLst>
                                          <p:attrName>style.visibility</p:attrName>
                                        </p:attrNameLst>
                                      </p:cBhvr>
                                      <p:to>
                                        <p:strVal val="visible"/>
                                      </p:to>
                                    </p:set>
                                    <p:animEffect transition="in" filter="blinds(horizontal)">
                                      <p:cBhvr>
                                        <p:cTn id="12" dur="500"/>
                                        <p:tgtEl>
                                          <p:spTgt spid="1925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2518"/>
                                        </p:tgtEl>
                                        <p:attrNameLst>
                                          <p:attrName>style.visibility</p:attrName>
                                        </p:attrNameLst>
                                      </p:cBhvr>
                                      <p:to>
                                        <p:strVal val="visible"/>
                                      </p:to>
                                    </p:set>
                                    <p:animEffect transition="in" filter="blinds(horizontal)">
                                      <p:cBhvr>
                                        <p:cTn id="17" dur="500"/>
                                        <p:tgtEl>
                                          <p:spTgt spid="1925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2519"/>
                                        </p:tgtEl>
                                        <p:attrNameLst>
                                          <p:attrName>style.visibility</p:attrName>
                                        </p:attrNameLst>
                                      </p:cBhvr>
                                      <p:to>
                                        <p:strVal val="visible"/>
                                      </p:to>
                                    </p:set>
                                    <p:animEffect transition="in" filter="blinds(horizontal)">
                                      <p:cBhvr>
                                        <p:cTn id="22" dur="500"/>
                                        <p:tgtEl>
                                          <p:spTgt spid="1925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2516"/>
                                        </p:tgtEl>
                                        <p:attrNameLst>
                                          <p:attrName>style.visibility</p:attrName>
                                        </p:attrNameLst>
                                      </p:cBhvr>
                                      <p:to>
                                        <p:strVal val="visible"/>
                                      </p:to>
                                    </p:set>
                                    <p:animEffect transition="in" filter="blinds(horizontal)">
                                      <p:cBhvr>
                                        <p:cTn id="27" dur="500"/>
                                        <p:tgtEl>
                                          <p:spTgt spid="192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4" grpId="0" autoUpdateAnimBg="0"/>
      <p:bldP spid="192516" grpId="0" autoUpdateAnimBg="0"/>
      <p:bldP spid="192517" grpId="0" autoUpdateAnimBg="0"/>
      <p:bldP spid="192518" grpId="0" autoUpdateAnimBg="0"/>
      <p:bldP spid="192519"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6"/>
          <p:cNvSpPr>
            <a:spLocks noGrp="1" noChangeArrowheads="1"/>
          </p:cNvSpPr>
          <p:nvPr>
            <p:ph type="title" idx="4294967295"/>
          </p:nvPr>
        </p:nvSpPr>
        <p:spPr/>
        <p:txBody>
          <a:bodyPr>
            <a:normAutofit/>
          </a:bodyPr>
          <a:lstStyle/>
          <a:p>
            <a:r>
              <a:rPr kumimoji="1" lang="en-US" altLang="zh-CN" sz="4000" b="1" dirty="0">
                <a:latin typeface="Verdana" panose="020B0604030504040204" pitchFamily="34" charset="0"/>
                <a:ea typeface="华文中宋" panose="02010600040101010101" pitchFamily="2" charset="-122"/>
                <a:cs typeface="+mn-cs"/>
              </a:rPr>
              <a:t>2.3.2 </a:t>
            </a:r>
            <a:r>
              <a:rPr kumimoji="1" lang="zh-CN" altLang="en-US" sz="4000" b="1" dirty="0">
                <a:latin typeface="Verdana" panose="020B0604030504040204" pitchFamily="34" charset="0"/>
                <a:ea typeface="华文中宋" panose="02010600040101010101" pitchFamily="2" charset="-122"/>
                <a:cs typeface="+mn-cs"/>
              </a:rPr>
              <a:t>基准测试程序</a:t>
            </a:r>
          </a:p>
        </p:txBody>
      </p:sp>
      <p:sp>
        <p:nvSpPr>
          <p:cNvPr id="86019" name="Rectangle 7"/>
          <p:cNvSpPr>
            <a:spLocks noGrp="1" noChangeArrowheads="1"/>
          </p:cNvSpPr>
          <p:nvPr>
            <p:ph type="body" idx="4294967295"/>
          </p:nvPr>
        </p:nvSpPr>
        <p:spPr/>
        <p:txBody>
          <a:bodyPr>
            <a:normAutofit fontScale="70000" lnSpcReduction="20000"/>
          </a:bodyPr>
          <a:lstStyle/>
          <a:p>
            <a:pPr>
              <a:lnSpc>
                <a:spcPct val="120000"/>
              </a:lnSpc>
            </a:pPr>
            <a:r>
              <a:rPr lang="zh-CN" altLang="en-US" dirty="0" smtClean="0">
                <a:latin typeface="Verdana" panose="020B0604030504040204" pitchFamily="34" charset="0"/>
                <a:ea typeface="华文中宋" panose="02010600040101010101" pitchFamily="2" charset="-122"/>
              </a:rPr>
              <a:t>性能与测试程序的执行时间相关，那么用什么做测试程序呢？</a:t>
            </a:r>
          </a:p>
          <a:p>
            <a:pPr>
              <a:lnSpc>
                <a:spcPct val="120000"/>
              </a:lnSpc>
            </a:pPr>
            <a:r>
              <a:rPr lang="zh-CN" altLang="en-US" dirty="0" smtClean="0">
                <a:latin typeface="Verdana" panose="020B0604030504040204" pitchFamily="34" charset="0"/>
                <a:ea typeface="华文中宋" panose="02010600040101010101" pitchFamily="2" charset="-122"/>
              </a:rPr>
              <a:t>五类测试程序</a:t>
            </a:r>
          </a:p>
          <a:p>
            <a:pPr lvl="1">
              <a:lnSpc>
                <a:spcPct val="120000"/>
              </a:lnSpc>
            </a:pPr>
            <a:r>
              <a:rPr lang="zh-CN" altLang="en-US" dirty="0" smtClean="0">
                <a:latin typeface="Verdana" panose="020B0604030504040204" pitchFamily="34" charset="0"/>
                <a:ea typeface="华文中宋" panose="02010600040101010101" pitchFamily="2" charset="-122"/>
              </a:rPr>
              <a:t>真实程序</a:t>
            </a:r>
            <a:endParaRPr lang="en-US" altLang="zh-CN" dirty="0" smtClean="0">
              <a:latin typeface="Verdana" panose="020B0604030504040204" pitchFamily="34" charset="0"/>
              <a:ea typeface="华文中宋" panose="02010600040101010101" pitchFamily="2" charset="-122"/>
            </a:endParaRPr>
          </a:p>
          <a:p>
            <a:pPr lvl="1">
              <a:lnSpc>
                <a:spcPct val="120000"/>
              </a:lnSpc>
            </a:pPr>
            <a:r>
              <a:rPr lang="zh-CN" altLang="en-US" dirty="0" smtClean="0">
                <a:latin typeface="Verdana" panose="020B0604030504040204" pitchFamily="34" charset="0"/>
                <a:ea typeface="华文中宋" panose="02010600040101010101" pitchFamily="2" charset="-122"/>
              </a:rPr>
              <a:t>修正的（或者脚本化）应用程序</a:t>
            </a:r>
          </a:p>
          <a:p>
            <a:pPr lvl="1">
              <a:lnSpc>
                <a:spcPct val="120000"/>
              </a:lnSpc>
            </a:pPr>
            <a:r>
              <a:rPr lang="zh-CN" altLang="en-US" dirty="0" smtClean="0">
                <a:latin typeface="Verdana" panose="020B0604030504040204" pitchFamily="34" charset="0"/>
                <a:ea typeface="华文中宋" panose="02010600040101010101" pitchFamily="2" charset="-122"/>
              </a:rPr>
              <a:t>核心程序</a:t>
            </a:r>
          </a:p>
          <a:p>
            <a:pPr lvl="1">
              <a:lnSpc>
                <a:spcPct val="120000"/>
              </a:lnSpc>
            </a:pPr>
            <a:r>
              <a:rPr lang="zh-CN" altLang="en-US" dirty="0" smtClean="0">
                <a:latin typeface="Verdana" panose="020B0604030504040204" pitchFamily="34" charset="0"/>
                <a:ea typeface="华文中宋" panose="02010600040101010101" pitchFamily="2" charset="-122"/>
              </a:rPr>
              <a:t>小测试程序</a:t>
            </a:r>
          </a:p>
          <a:p>
            <a:pPr lvl="1">
              <a:lnSpc>
                <a:spcPct val="120000"/>
              </a:lnSpc>
            </a:pPr>
            <a:r>
              <a:rPr lang="zh-CN" altLang="en-US" dirty="0" smtClean="0">
                <a:latin typeface="Verdana" panose="020B0604030504040204" pitchFamily="34" charset="0"/>
                <a:ea typeface="华文中宋" panose="02010600040101010101" pitchFamily="2" charset="-122"/>
              </a:rPr>
              <a:t>合成测试程序</a:t>
            </a:r>
          </a:p>
          <a:p>
            <a:pPr>
              <a:lnSpc>
                <a:spcPct val="120000"/>
              </a:lnSpc>
            </a:pPr>
            <a:r>
              <a:rPr lang="zh-CN" altLang="en-US" dirty="0" smtClean="0">
                <a:latin typeface="Verdana" panose="020B0604030504040204" pitchFamily="34" charset="0"/>
                <a:ea typeface="华文中宋" panose="02010600040101010101" pitchFamily="2" charset="-122"/>
              </a:rPr>
              <a:t>测试程序包</a:t>
            </a:r>
            <a:r>
              <a:rPr lang="en-US" altLang="zh-CN" dirty="0" smtClean="0">
                <a:latin typeface="Verdana" panose="020B0604030504040204" pitchFamily="34" charset="0"/>
                <a:ea typeface="华文中宋" panose="02010600040101010101" pitchFamily="2" charset="-122"/>
              </a:rPr>
              <a:t>(</a:t>
            </a:r>
            <a:r>
              <a:rPr lang="zh-CN" altLang="en-US" dirty="0" smtClean="0">
                <a:latin typeface="Verdana" panose="020B0604030504040204" pitchFamily="34" charset="0"/>
                <a:ea typeface="华文中宋" panose="02010600040101010101" pitchFamily="2" charset="-122"/>
              </a:rPr>
              <a:t>组件</a:t>
            </a:r>
            <a:r>
              <a:rPr lang="en-US" altLang="zh-CN" dirty="0" smtClean="0">
                <a:latin typeface="Verdana" panose="020B0604030504040204" pitchFamily="34" charset="0"/>
                <a:ea typeface="华文中宋" panose="02010600040101010101" pitchFamily="2" charset="-122"/>
              </a:rPr>
              <a:t>, benchmark suites)</a:t>
            </a:r>
            <a:endParaRPr lang="zh-CN" altLang="en-US" dirty="0" smtClean="0">
              <a:latin typeface="Verdana" panose="020B0604030504040204" pitchFamily="34" charset="0"/>
              <a:ea typeface="华文中宋" panose="02010600040101010101" pitchFamily="2" charset="-122"/>
            </a:endParaRPr>
          </a:p>
          <a:p>
            <a:pPr lvl="1">
              <a:lnSpc>
                <a:spcPct val="120000"/>
              </a:lnSpc>
            </a:pPr>
            <a:r>
              <a:rPr lang="zh-CN" altLang="en-US" dirty="0" smtClean="0">
                <a:latin typeface="Verdana" panose="020B0604030504040204" pitchFamily="34" charset="0"/>
                <a:ea typeface="华文中宋" panose="02010600040101010101" pitchFamily="2" charset="-122"/>
              </a:rPr>
              <a:t>选择一组各个方面有代表性的测试程序组成</a:t>
            </a:r>
          </a:p>
          <a:p>
            <a:pPr lvl="1">
              <a:lnSpc>
                <a:spcPct val="120000"/>
              </a:lnSpc>
            </a:pPr>
            <a:r>
              <a:rPr lang="zh-CN" altLang="en-US" dirty="0" smtClean="0">
                <a:latin typeface="Verdana" panose="020B0604030504040204" pitchFamily="34" charset="0"/>
                <a:ea typeface="华文中宋" panose="02010600040101010101" pitchFamily="2" charset="-122"/>
              </a:rPr>
              <a:t>尽可能全面地测试了一个计算机系统的性能 </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8"/>
          <p:cNvSpPr>
            <a:spLocks noGrp="1" noChangeArrowheads="1"/>
          </p:cNvSpPr>
          <p:nvPr>
            <p:ph type="title" idx="4294967295"/>
          </p:nvPr>
        </p:nvSpPr>
        <p:spPr/>
        <p:txBody>
          <a:bodyPr>
            <a:normAutofit/>
          </a:bodyPr>
          <a:lstStyle/>
          <a:p>
            <a:r>
              <a:rPr kumimoji="1" lang="zh-CN" altLang="en-US" sz="3600" b="1" dirty="0">
                <a:latin typeface="+mj-ea"/>
                <a:cs typeface="+mn-cs"/>
              </a:rPr>
              <a:t>测试程序包：</a:t>
            </a:r>
            <a:r>
              <a:rPr kumimoji="1" lang="en-US" altLang="zh-CN" sz="3600" b="1" dirty="0">
                <a:latin typeface="+mj-ea"/>
                <a:cs typeface="+mn-cs"/>
              </a:rPr>
              <a:t>www.SPEC.org</a:t>
            </a:r>
          </a:p>
        </p:txBody>
      </p:sp>
      <p:sp>
        <p:nvSpPr>
          <p:cNvPr id="87043" name="Rectangle 9"/>
          <p:cNvSpPr>
            <a:spLocks noGrp="1" noChangeArrowheads="1"/>
          </p:cNvSpPr>
          <p:nvPr>
            <p:ph type="body" idx="4294967295"/>
          </p:nvPr>
        </p:nvSpPr>
        <p:spPr>
          <a:xfrm>
            <a:off x="457200" y="1600200"/>
            <a:ext cx="8229600" cy="4997152"/>
          </a:xfrm>
        </p:spPr>
        <p:txBody>
          <a:bodyPr>
            <a:normAutofit/>
          </a:bodyPr>
          <a:lstStyle/>
          <a:p>
            <a:r>
              <a:rPr lang="zh-CN" altLang="en-US" sz="2400" b="1" dirty="0" smtClean="0">
                <a:latin typeface="+mj-ea"/>
                <a:ea typeface="+mj-ea"/>
              </a:rPr>
              <a:t>基于</a:t>
            </a:r>
            <a:r>
              <a:rPr lang="en-US" altLang="zh-CN" sz="2400" b="1" dirty="0" smtClean="0">
                <a:latin typeface="+mj-ea"/>
                <a:ea typeface="+mj-ea"/>
              </a:rPr>
              <a:t>NUIX</a:t>
            </a:r>
            <a:r>
              <a:rPr lang="zh-CN" altLang="en-US" sz="2400" b="1" dirty="0" smtClean="0">
                <a:latin typeface="+mj-ea"/>
                <a:ea typeface="+mj-ea"/>
              </a:rPr>
              <a:t>，诞生于</a:t>
            </a:r>
            <a:r>
              <a:rPr lang="en-US" altLang="zh-CN" sz="2400" b="1" dirty="0" smtClean="0">
                <a:latin typeface="+mj-ea"/>
                <a:ea typeface="+mj-ea"/>
              </a:rPr>
              <a:t>20</a:t>
            </a:r>
            <a:r>
              <a:rPr lang="zh-CN" altLang="en-US" sz="2400" b="1" dirty="0" smtClean="0">
                <a:latin typeface="+mj-ea"/>
                <a:ea typeface="+mj-ea"/>
              </a:rPr>
              <a:t>世纪</a:t>
            </a:r>
            <a:r>
              <a:rPr lang="en-US" altLang="zh-CN" sz="2400" b="1" dirty="0" smtClean="0">
                <a:latin typeface="+mj-ea"/>
                <a:ea typeface="+mj-ea"/>
              </a:rPr>
              <a:t>80</a:t>
            </a:r>
            <a:r>
              <a:rPr lang="zh-CN" altLang="en-US" sz="2400" b="1" dirty="0" smtClean="0">
                <a:latin typeface="+mj-ea"/>
                <a:ea typeface="+mj-ea"/>
              </a:rPr>
              <a:t>年代</a:t>
            </a:r>
          </a:p>
          <a:p>
            <a:r>
              <a:rPr lang="zh-CN" altLang="en-US" sz="2400" b="1" dirty="0" smtClean="0">
                <a:latin typeface="+mj-ea"/>
                <a:ea typeface="+mj-ea"/>
              </a:rPr>
              <a:t>由真实程序和核心程序构成</a:t>
            </a:r>
          </a:p>
          <a:p>
            <a:r>
              <a:rPr lang="zh-CN" altLang="en-US" sz="2400" b="1" dirty="0" smtClean="0">
                <a:latin typeface="+mj-ea"/>
                <a:ea typeface="+mj-ea"/>
              </a:rPr>
              <a:t>采用</a:t>
            </a:r>
            <a:r>
              <a:rPr lang="en-US" altLang="zh-CN" sz="2400" b="1" dirty="0" smtClean="0">
                <a:latin typeface="+mj-ea"/>
                <a:ea typeface="+mj-ea"/>
              </a:rPr>
              <a:t>C</a:t>
            </a:r>
            <a:r>
              <a:rPr lang="zh-CN" altLang="en-US" sz="2400" b="1" dirty="0" smtClean="0">
                <a:latin typeface="+mj-ea"/>
                <a:ea typeface="+mj-ea"/>
              </a:rPr>
              <a:t>和</a:t>
            </a:r>
            <a:r>
              <a:rPr lang="en-US" altLang="zh-CN" sz="2400" b="1" dirty="0" smtClean="0">
                <a:latin typeface="+mj-ea"/>
                <a:ea typeface="+mj-ea"/>
              </a:rPr>
              <a:t>Fortran</a:t>
            </a:r>
            <a:r>
              <a:rPr lang="zh-CN" altLang="en-US" sz="2400" b="1" dirty="0" smtClean="0">
                <a:latin typeface="+mj-ea"/>
                <a:ea typeface="+mj-ea"/>
              </a:rPr>
              <a:t>两种语言，后增加</a:t>
            </a:r>
            <a:r>
              <a:rPr lang="en-US" altLang="zh-CN" sz="2400" b="1" dirty="0" smtClean="0">
                <a:latin typeface="+mj-ea"/>
                <a:ea typeface="+mj-ea"/>
              </a:rPr>
              <a:t>C++</a:t>
            </a:r>
          </a:p>
          <a:p>
            <a:r>
              <a:rPr lang="zh-CN" altLang="en-US" sz="2400" b="1" dirty="0" smtClean="0">
                <a:latin typeface="+mj-ea"/>
                <a:ea typeface="+mj-ea"/>
              </a:rPr>
              <a:t>包括整数部分</a:t>
            </a:r>
            <a:r>
              <a:rPr lang="en-US" altLang="zh-CN" sz="2400" b="1" dirty="0" err="1" smtClean="0">
                <a:latin typeface="+mj-ea"/>
                <a:ea typeface="+mj-ea"/>
              </a:rPr>
              <a:t>SPECint</a:t>
            </a:r>
            <a:r>
              <a:rPr lang="zh-CN" altLang="en-US" sz="2400" b="1" dirty="0" smtClean="0">
                <a:latin typeface="+mj-ea"/>
                <a:ea typeface="+mj-ea"/>
              </a:rPr>
              <a:t>和浮点部分</a:t>
            </a:r>
            <a:r>
              <a:rPr lang="en-US" altLang="zh-CN" sz="2400" b="1" dirty="0" err="1" smtClean="0">
                <a:latin typeface="+mj-ea"/>
                <a:ea typeface="+mj-ea"/>
              </a:rPr>
              <a:t>SPECfp</a:t>
            </a:r>
            <a:endParaRPr lang="en-US" altLang="zh-CN" sz="2400" b="1" dirty="0" smtClean="0">
              <a:latin typeface="+mj-ea"/>
              <a:ea typeface="+mj-ea"/>
            </a:endParaRPr>
          </a:p>
          <a:p>
            <a:pPr>
              <a:lnSpc>
                <a:spcPct val="110000"/>
              </a:lnSpc>
            </a:pPr>
            <a:r>
              <a:rPr lang="zh-CN" altLang="en-US" sz="2400" b="1" dirty="0" smtClean="0">
                <a:latin typeface="+mj-ea"/>
                <a:ea typeface="+mj-ea"/>
              </a:rPr>
              <a:t>主要版本包括</a:t>
            </a:r>
            <a:r>
              <a:rPr lang="en-US" altLang="zh-CN" sz="2400" b="1" dirty="0" smtClean="0">
                <a:latin typeface="+mj-ea"/>
                <a:ea typeface="+mj-ea"/>
              </a:rPr>
              <a:t>SPEC89</a:t>
            </a:r>
            <a:r>
              <a:rPr lang="zh-CN" altLang="en-US" sz="2400" b="1" dirty="0" smtClean="0">
                <a:latin typeface="+mj-ea"/>
                <a:ea typeface="+mj-ea"/>
              </a:rPr>
              <a:t>、</a:t>
            </a:r>
            <a:r>
              <a:rPr lang="en-US" altLang="zh-CN" sz="2400" b="1" dirty="0" smtClean="0">
                <a:latin typeface="+mj-ea"/>
                <a:ea typeface="+mj-ea"/>
              </a:rPr>
              <a:t>SPEC92</a:t>
            </a:r>
            <a:r>
              <a:rPr lang="zh-CN" altLang="en-US" sz="2400" b="1" dirty="0" smtClean="0">
                <a:latin typeface="+mj-ea"/>
                <a:ea typeface="+mj-ea"/>
              </a:rPr>
              <a:t>、</a:t>
            </a:r>
            <a:r>
              <a:rPr lang="en-US" altLang="zh-CN" sz="2400" b="1" dirty="0" smtClean="0">
                <a:latin typeface="+mj-ea"/>
                <a:ea typeface="+mj-ea"/>
              </a:rPr>
              <a:t>SPEC95</a:t>
            </a:r>
            <a:r>
              <a:rPr lang="zh-CN" altLang="en-US" sz="2400" b="1" dirty="0" smtClean="0">
                <a:latin typeface="+mj-ea"/>
                <a:ea typeface="+mj-ea"/>
              </a:rPr>
              <a:t>、</a:t>
            </a:r>
            <a:r>
              <a:rPr lang="en-US" altLang="zh-CN" sz="2400" b="1" dirty="0" smtClean="0">
                <a:latin typeface="+mj-ea"/>
                <a:ea typeface="+mj-ea"/>
              </a:rPr>
              <a:t>SPEC2000</a:t>
            </a:r>
            <a:r>
              <a:rPr lang="zh-CN" altLang="en-US" sz="2400" b="1" dirty="0" smtClean="0">
                <a:latin typeface="+mj-ea"/>
                <a:ea typeface="+mj-ea"/>
              </a:rPr>
              <a:t>和</a:t>
            </a:r>
            <a:r>
              <a:rPr lang="en-US" altLang="zh-CN" sz="2400" b="1" dirty="0" smtClean="0">
                <a:latin typeface="+mj-ea"/>
                <a:ea typeface="+mj-ea"/>
              </a:rPr>
              <a:t>SPEC2006</a:t>
            </a:r>
            <a:r>
              <a:rPr lang="zh-CN" altLang="en-US" sz="2400" b="1" dirty="0" smtClean="0">
                <a:latin typeface="+mj-ea"/>
                <a:ea typeface="+mj-ea"/>
              </a:rPr>
              <a:t>等</a:t>
            </a:r>
          </a:p>
          <a:p>
            <a:pPr lvl="1"/>
            <a:r>
              <a:rPr lang="en-US" altLang="zh-CN" sz="2200" b="1" dirty="0" smtClean="0">
                <a:latin typeface="+mj-ea"/>
                <a:ea typeface="+mj-ea"/>
              </a:rPr>
              <a:t>SECP2006</a:t>
            </a:r>
            <a:r>
              <a:rPr lang="zh-CN" altLang="en-US" sz="2200" b="1" dirty="0" smtClean="0">
                <a:latin typeface="+mj-ea"/>
                <a:ea typeface="+mj-ea"/>
              </a:rPr>
              <a:t>功能进一步细化</a:t>
            </a:r>
          </a:p>
          <a:p>
            <a:pPr lvl="2"/>
            <a:r>
              <a:rPr lang="zh-CN" altLang="en-US" sz="2100" b="1" dirty="0" smtClean="0">
                <a:latin typeface="+mj-ea"/>
                <a:ea typeface="+mj-ea"/>
              </a:rPr>
              <a:t>台式计测试：</a:t>
            </a:r>
            <a:r>
              <a:rPr lang="en-US" altLang="zh-CN" sz="2100" b="1" dirty="0" smtClean="0">
                <a:latin typeface="+mj-ea"/>
                <a:ea typeface="+mj-ea"/>
              </a:rPr>
              <a:t>SPEC CPU2000</a:t>
            </a:r>
          </a:p>
          <a:p>
            <a:pPr lvl="2"/>
            <a:r>
              <a:rPr lang="zh-CN" altLang="en-US" sz="2100" b="1" dirty="0" smtClean="0">
                <a:latin typeface="+mj-ea"/>
                <a:ea typeface="+mj-ea"/>
              </a:rPr>
              <a:t>图像测试：</a:t>
            </a:r>
            <a:r>
              <a:rPr lang="en-US" altLang="zh-CN" sz="2100" b="1" dirty="0" err="1" smtClean="0">
                <a:latin typeface="+mj-ea"/>
                <a:ea typeface="+mj-ea"/>
              </a:rPr>
              <a:t>SPECviewperf</a:t>
            </a:r>
            <a:r>
              <a:rPr lang="en-US" altLang="zh-CN" sz="2100" b="1" dirty="0" smtClean="0">
                <a:latin typeface="+mj-ea"/>
                <a:ea typeface="+mj-ea"/>
              </a:rPr>
              <a:t>, </a:t>
            </a:r>
            <a:r>
              <a:rPr lang="en-US" altLang="zh-CN" sz="2100" b="1" dirty="0" err="1" smtClean="0">
                <a:latin typeface="+mj-ea"/>
                <a:ea typeface="+mj-ea"/>
              </a:rPr>
              <a:t>SPECapc</a:t>
            </a:r>
            <a:endParaRPr lang="zh-CN" altLang="en-US" sz="2100" b="1" dirty="0" smtClean="0">
              <a:latin typeface="+mj-ea"/>
              <a:ea typeface="+mj-ea"/>
            </a:endParaRPr>
          </a:p>
          <a:p>
            <a:pPr lvl="2"/>
            <a:r>
              <a:rPr lang="en-US" altLang="zh-CN" sz="2100" b="1" dirty="0" smtClean="0">
                <a:latin typeface="+mj-ea"/>
                <a:ea typeface="+mj-ea"/>
              </a:rPr>
              <a:t>NFS</a:t>
            </a:r>
            <a:r>
              <a:rPr lang="zh-CN" altLang="en-US" sz="2100" b="1" dirty="0" smtClean="0">
                <a:latin typeface="+mj-ea"/>
                <a:ea typeface="+mj-ea"/>
              </a:rPr>
              <a:t>性能测试：</a:t>
            </a:r>
            <a:r>
              <a:rPr lang="en-US" altLang="zh-CN" sz="2100" b="1" dirty="0" smtClean="0">
                <a:latin typeface="+mj-ea"/>
                <a:ea typeface="+mj-ea"/>
              </a:rPr>
              <a:t>SPECSFS</a:t>
            </a:r>
            <a:endParaRPr lang="zh-CN" altLang="en-US" sz="2100" b="1" dirty="0" smtClean="0">
              <a:latin typeface="+mj-ea"/>
              <a:ea typeface="+mj-ea"/>
            </a:endParaRPr>
          </a:p>
          <a:p>
            <a:pPr lvl="2"/>
            <a:r>
              <a:rPr lang="en-US" altLang="zh-CN" sz="2100" b="1" dirty="0" smtClean="0">
                <a:latin typeface="+mj-ea"/>
                <a:ea typeface="+mj-ea"/>
              </a:rPr>
              <a:t>Web</a:t>
            </a:r>
            <a:r>
              <a:rPr lang="zh-CN" altLang="en-US" sz="2100" b="1" dirty="0" smtClean="0">
                <a:latin typeface="+mj-ea"/>
                <a:ea typeface="+mj-ea"/>
              </a:rPr>
              <a:t>服务测试：</a:t>
            </a:r>
            <a:r>
              <a:rPr lang="en-US" altLang="zh-CN" sz="2100" b="1" dirty="0" err="1" smtClean="0">
                <a:latin typeface="+mj-ea"/>
                <a:ea typeface="+mj-ea"/>
              </a:rPr>
              <a:t>SPECWeb</a:t>
            </a:r>
            <a:endParaRPr lang="en-US" altLang="zh-CN" sz="2100" b="1" dirty="0" smtClean="0">
              <a:latin typeface="+mj-ea"/>
              <a:ea typeface="+mj-ea"/>
            </a:endParaRP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TotalTime>
  <Words>3977</Words>
  <Application>Microsoft Office PowerPoint</Application>
  <PresentationFormat>全屏显示(4:3)</PresentationFormat>
  <Paragraphs>908</Paragraphs>
  <Slides>75</Slides>
  <Notes>9</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75</vt:i4>
      </vt:variant>
    </vt:vector>
  </HeadingPairs>
  <TitlesOfParts>
    <vt:vector size="78" baseType="lpstr">
      <vt:lpstr>Office 主题​​</vt:lpstr>
      <vt:lpstr>公式</vt:lpstr>
      <vt:lpstr>Microsoft 公式 3.0</vt:lpstr>
      <vt:lpstr>计算机组织与体系结构</vt:lpstr>
      <vt:lpstr>Recap</vt:lpstr>
      <vt:lpstr>2.2.6 并行处理技术的发展</vt:lpstr>
      <vt:lpstr>2.2.6 并行处理技术的发展</vt:lpstr>
      <vt:lpstr>2.2.6 并行处理技术的发展</vt:lpstr>
      <vt:lpstr>2.3 计算机系统设计和分析</vt:lpstr>
      <vt:lpstr>成本-时间因素：学习曲线</vt:lpstr>
      <vt:lpstr>2.3.2 基准测试程序</vt:lpstr>
      <vt:lpstr>测试程序包：www.SPEC.org</vt:lpstr>
      <vt:lpstr>其它测试包</vt:lpstr>
      <vt:lpstr>2.3 计算机系统设计和分析</vt:lpstr>
      <vt:lpstr>2.3.3 量化设计的基本原则</vt:lpstr>
      <vt:lpstr>Amdahl定律</vt:lpstr>
      <vt:lpstr>Amdahl定律</vt:lpstr>
      <vt:lpstr>Amdahl的系统执行时间</vt:lpstr>
      <vt:lpstr>Amdahl的系统加速比</vt:lpstr>
      <vt:lpstr>Amdahl定律的观点</vt:lpstr>
      <vt:lpstr>Amdahl定律练习</vt:lpstr>
      <vt:lpstr>Amdahl定律练习</vt:lpstr>
      <vt:lpstr>Amdahl定律练习</vt:lpstr>
      <vt:lpstr>Amdahl定律练习</vt:lpstr>
      <vt:lpstr>Amdahl定律练习</vt:lpstr>
      <vt:lpstr>程序局部性</vt:lpstr>
      <vt:lpstr>CPU性能公式</vt:lpstr>
      <vt:lpstr>CPU性能公式</vt:lpstr>
      <vt:lpstr>CPU性能公式</vt:lpstr>
      <vt:lpstr>CPU性能公式</vt:lpstr>
      <vt:lpstr>CPU性能公式</vt:lpstr>
      <vt:lpstr>CPU性能公式</vt:lpstr>
      <vt:lpstr>CPU性能公式</vt:lpstr>
      <vt:lpstr>CPU性能公式</vt:lpstr>
      <vt:lpstr>CPU性能公式</vt:lpstr>
      <vt:lpstr>CPU性能公式</vt:lpstr>
      <vt:lpstr>CPU性能公式</vt:lpstr>
      <vt:lpstr>CPU性能公式</vt:lpstr>
      <vt:lpstr>本章小结</vt:lpstr>
      <vt:lpstr> 本章小结</vt:lpstr>
      <vt:lpstr> 本章作业</vt:lpstr>
      <vt:lpstr>第 1 章  计算机系统概论</vt:lpstr>
      <vt:lpstr>第３章  系统总线</vt:lpstr>
      <vt:lpstr>3.1  总线的基本概念</vt:lpstr>
      <vt:lpstr>PowerPoint 演示文稿</vt:lpstr>
      <vt:lpstr>PowerPoint 演示文稿</vt:lpstr>
      <vt:lpstr>PowerPoint 演示文稿</vt:lpstr>
      <vt:lpstr>3.2 总线的分类</vt:lpstr>
      <vt:lpstr>PowerPoint 演示文稿</vt:lpstr>
      <vt:lpstr>3.3 总线特性及性能指标</vt:lpstr>
      <vt:lpstr>PowerPoint 演示文稿</vt:lpstr>
      <vt:lpstr>PowerPoint 演示文稿</vt:lpstr>
      <vt:lpstr>PowerPoint 演示文稿</vt:lpstr>
      <vt:lpstr>PowerPoint 演示文稿</vt:lpstr>
      <vt:lpstr>3.4  总线结构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3.5  总线控制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suzi</dc:creator>
  <cp:lastModifiedBy>think</cp:lastModifiedBy>
  <cp:revision>1709</cp:revision>
  <cp:lastPrinted>2018-09-10T02:49:00Z</cp:lastPrinted>
  <dcterms:created xsi:type="dcterms:W3CDTF">2113-01-01T00:00:00Z</dcterms:created>
  <dcterms:modified xsi:type="dcterms:W3CDTF">2018-09-19T07:21:19Z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