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1033" r:id="rId3"/>
    <p:sldId id="1238" r:id="rId4"/>
    <p:sldId id="1244" r:id="rId5"/>
    <p:sldId id="1245" r:id="rId6"/>
    <p:sldId id="1246" r:id="rId7"/>
    <p:sldId id="1247" r:id="rId8"/>
    <p:sldId id="1248" r:id="rId9"/>
    <p:sldId id="1250" r:id="rId10"/>
    <p:sldId id="1251" r:id="rId11"/>
    <p:sldId id="1252" r:id="rId12"/>
    <p:sldId id="1253" r:id="rId13"/>
    <p:sldId id="1254" r:id="rId14"/>
    <p:sldId id="1255" r:id="rId15"/>
    <p:sldId id="1256" r:id="rId16"/>
    <p:sldId id="1257" r:id="rId17"/>
    <p:sldId id="1258" r:id="rId18"/>
    <p:sldId id="1259" r:id="rId19"/>
    <p:sldId id="1260" r:id="rId20"/>
    <p:sldId id="1261" r:id="rId21"/>
    <p:sldId id="1262" r:id="rId22"/>
    <p:sldId id="1263" r:id="rId23"/>
    <p:sldId id="1264" r:id="rId24"/>
    <p:sldId id="1265" r:id="rId25"/>
    <p:sldId id="1266" r:id="rId26"/>
    <p:sldId id="1267" r:id="rId27"/>
    <p:sldId id="1268" r:id="rId28"/>
    <p:sldId id="1269" r:id="rId29"/>
    <p:sldId id="1270" r:id="rId30"/>
    <p:sldId id="1271" r:id="rId31"/>
    <p:sldId id="1272" r:id="rId32"/>
    <p:sldId id="1273" r:id="rId33"/>
    <p:sldId id="1274" r:id="rId34"/>
    <p:sldId id="1275" r:id="rId35"/>
    <p:sldId id="1276" r:id="rId36"/>
    <p:sldId id="1277" r:id="rId37"/>
    <p:sldId id="1278" r:id="rId38"/>
    <p:sldId id="1279" r:id="rId39"/>
    <p:sldId id="1280" r:id="rId40"/>
    <p:sldId id="1281" r:id="rId41"/>
    <p:sldId id="1282" r:id="rId42"/>
    <p:sldId id="1286" r:id="rId43"/>
    <p:sldId id="1287" r:id="rId44"/>
    <p:sldId id="1288" r:id="rId45"/>
    <p:sldId id="1289" r:id="rId46"/>
    <p:sldId id="1290" r:id="rId47"/>
    <p:sldId id="1291" r:id="rId48"/>
    <p:sldId id="1292" r:id="rId49"/>
    <p:sldId id="1293" r:id="rId50"/>
    <p:sldId id="1294" r:id="rId51"/>
    <p:sldId id="1295" r:id="rId52"/>
    <p:sldId id="1296" r:id="rId53"/>
    <p:sldId id="1297" r:id="rId54"/>
    <p:sldId id="1299" r:id="rId55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0110" autoAdjust="0"/>
  </p:normalViewPr>
  <p:slideViewPr>
    <p:cSldViewPr>
      <p:cViewPr>
        <p:scale>
          <a:sx n="66" d="100"/>
          <a:sy n="66" d="100"/>
        </p:scale>
        <p:origin x="-1445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8628187-B682-44C9-8676-A659DC62668C}" type="slidenum">
              <a:rPr lang="en-US" altLang="zh-CN" sz="1300" smtClean="0">
                <a:latin typeface="Times New Roman" pitchFamily="18" charset="0"/>
              </a:rPr>
              <a:pPr eaLnBrk="1" hangingPunct="1"/>
              <a:t>48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1189ECC0-48D3-488B-B4D7-31F59D953CD1}" type="slidenum">
              <a:rPr lang="en-US" altLang="zh-CN" sz="1300" smtClean="0">
                <a:latin typeface="Times New Roman" pitchFamily="18" charset="0"/>
              </a:rPr>
              <a:pPr eaLnBrk="1" hangingPunct="1"/>
              <a:t>49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性能因素；实现代价因素，每种都有不同的侧重面。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BD64922-43D3-4E49-98EA-99CB791D2D07}" type="slidenum">
              <a:rPr lang="en-US" altLang="zh-CN" sz="1300" smtClean="0">
                <a:latin typeface="Times New Roman" pitchFamily="18" charset="0"/>
              </a:rPr>
              <a:pPr eaLnBrk="1" hangingPunct="1"/>
              <a:t>51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不规整？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3779603E-A8A6-4D82-A3DB-188CA8D2409E}" type="slidenum">
              <a:rPr lang="en-US" altLang="zh-CN" sz="1300" smtClean="0">
                <a:latin typeface="Times New Roman" pitchFamily="18" charset="0"/>
              </a:rPr>
              <a:pPr eaLnBrk="1" hangingPunct="1"/>
              <a:t>53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是灵活性和实现代价的折衷，这种代价随着工艺的发展已经不成为问题，所以通用寄存器型的结构广为应用。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C2A32235-0FC2-48FE-8FE8-F611C7A9B35A}" type="slidenum">
              <a:rPr lang="en-US" altLang="zh-CN" sz="1300" smtClean="0">
                <a:latin typeface="Times New Roman" pitchFamily="18" charset="0"/>
              </a:rPr>
              <a:pPr eaLnBrk="1" hangingPunct="1"/>
              <a:t>13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A5CF2CC-B86D-4856-B543-2F4B0D024975}" type="slidenum">
              <a:rPr lang="zh-CN" altLang="en-US" sz="1300" smtClean="0"/>
              <a:pPr eaLnBrk="1" hangingPunct="1"/>
              <a:t>14</a:t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086A0ADB-B188-4FD6-8B91-77F68BC4B2AF}" type="slidenum">
              <a:rPr lang="en-US" altLang="zh-CN" sz="1300" smtClean="0">
                <a:latin typeface="Times New Roman" pitchFamily="18" charset="0"/>
              </a:rPr>
              <a:pPr eaLnBrk="1" hangingPunct="1"/>
              <a:t>41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A7D1F48C-CD90-4CA1-BFAA-210C0BF1B050}" type="slidenum">
              <a:rPr lang="en-US" altLang="zh-CN" sz="1300" smtClean="0">
                <a:latin typeface="Times New Roman" pitchFamily="18" charset="0"/>
              </a:rPr>
              <a:pPr eaLnBrk="1" hangingPunct="1"/>
              <a:t>42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分类可以有多个方面，但都有联系。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B16E45CC-D108-4B18-9BFF-E3D86FA58643}" type="slidenum">
              <a:rPr lang="en-US" altLang="zh-CN" sz="1300" smtClean="0">
                <a:latin typeface="Times New Roman" pitchFamily="18" charset="0"/>
              </a:rPr>
              <a:pPr eaLnBrk="1" hangingPunct="1"/>
              <a:t>43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F4A2486F-8AA1-44E2-B769-48A472BAED01}" type="slidenum">
              <a:rPr lang="en-US" altLang="zh-CN" sz="1300" smtClean="0">
                <a:latin typeface="Times New Roman" pitchFamily="18" charset="0"/>
              </a:rPr>
              <a:pPr eaLnBrk="1" hangingPunct="1"/>
              <a:t>44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C454CA9D-6601-43A4-AAE7-4AFE7C74A771}" type="slidenum">
              <a:rPr lang="en-US" altLang="zh-CN" sz="1300" smtClean="0">
                <a:latin typeface="Times New Roman" pitchFamily="18" charset="0"/>
              </a:rPr>
              <a:pPr eaLnBrk="1" hangingPunct="1"/>
              <a:t>46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631648CD-0155-4E2B-A787-E77DFF3BB612}" type="slidenum">
              <a:rPr lang="en-US" altLang="zh-CN" sz="1300" smtClean="0">
                <a:latin typeface="Times New Roman" pitchFamily="18" charset="0"/>
              </a:rPr>
              <a:pPr eaLnBrk="1" hangingPunct="1"/>
              <a:t>47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9382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750" y="3711575"/>
            <a:ext cx="800100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89747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5942013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393825"/>
            <a:ext cx="8001000" cy="4483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09101112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第七讲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smtClean="0">
                <a:solidFill>
                  <a:srgbClr val="FF0000"/>
                </a:solidFill>
              </a:rPr>
              <a:t>整数（定点）</a:t>
            </a:r>
            <a:r>
              <a:rPr lang="zh-CN" altLang="en-US" sz="2600" b="1" smtClean="0"/>
              <a:t>：二进制补码表示；其大小可以是字节（</a:t>
            </a:r>
            <a:r>
              <a:rPr lang="en-US" altLang="zh-CN" sz="2600" b="1" smtClean="0"/>
              <a:t>8</a:t>
            </a:r>
            <a:r>
              <a:rPr lang="zh-CN" altLang="en-US" sz="2600" b="1" smtClean="0"/>
              <a:t>位）、半字（</a:t>
            </a:r>
            <a:r>
              <a:rPr lang="en-US" altLang="zh-CN" sz="2600" b="1" smtClean="0"/>
              <a:t>16</a:t>
            </a:r>
            <a:r>
              <a:rPr lang="zh-CN" altLang="en-US" sz="2600" b="1" smtClean="0"/>
              <a:t>位）或单字（</a:t>
            </a:r>
            <a:r>
              <a:rPr lang="en-US" altLang="zh-CN" sz="2600" b="1" smtClean="0"/>
              <a:t>32</a:t>
            </a:r>
            <a:r>
              <a:rPr lang="zh-CN" altLang="en-US" sz="2600" b="1" smtClean="0"/>
              <a:t>位）。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b="1" smtClean="0">
                <a:solidFill>
                  <a:srgbClr val="FF0000"/>
                </a:solidFill>
              </a:rPr>
              <a:t>浮点</a:t>
            </a:r>
            <a:r>
              <a:rPr lang="zh-CN" altLang="en-US" sz="2600" b="1" smtClean="0"/>
              <a:t>：可以分为</a:t>
            </a:r>
            <a:r>
              <a:rPr lang="zh-CN" altLang="en-US" sz="2600" b="1" smtClean="0">
                <a:solidFill>
                  <a:srgbClr val="FF0000"/>
                </a:solidFill>
              </a:rPr>
              <a:t>单精度浮点</a:t>
            </a:r>
            <a:r>
              <a:rPr lang="zh-CN" altLang="en-US" sz="2600" b="1" smtClean="0"/>
              <a:t>（单字大小）和</a:t>
            </a:r>
            <a:r>
              <a:rPr lang="zh-CN" altLang="en-US" sz="2600" b="1" smtClean="0">
                <a:solidFill>
                  <a:srgbClr val="FF0000"/>
                </a:solidFill>
              </a:rPr>
              <a:t>双精度浮点</a:t>
            </a:r>
            <a:r>
              <a:rPr lang="zh-CN" altLang="en-US" sz="2600" b="1" smtClean="0"/>
              <a:t>（双字大小）。当前普遍采用的是</a:t>
            </a:r>
            <a:r>
              <a:rPr lang="en-US" altLang="zh-CN" sz="2600" b="1" smtClean="0"/>
              <a:t>IEEE 754</a:t>
            </a:r>
            <a:r>
              <a:rPr lang="zh-CN" altLang="en-US" sz="2600" b="1" smtClean="0"/>
              <a:t>浮点操作数表示标准。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b="1" smtClean="0">
                <a:solidFill>
                  <a:srgbClr val="FF0000"/>
                </a:solidFill>
              </a:rPr>
              <a:t>字符和字符串</a:t>
            </a:r>
            <a:r>
              <a:rPr lang="zh-CN" altLang="en-US" sz="2600" b="1" smtClean="0"/>
              <a:t>：</a:t>
            </a:r>
            <a:r>
              <a:rPr lang="en-US" altLang="zh-CN" sz="2600" b="1" smtClean="0"/>
              <a:t>8</a:t>
            </a:r>
            <a:r>
              <a:rPr lang="zh-CN" altLang="en-US" sz="2600" b="1" smtClean="0"/>
              <a:t>位</a:t>
            </a:r>
            <a:r>
              <a:rPr lang="en-US" altLang="zh-CN" sz="2600" b="1" smtClean="0"/>
              <a:t>ASCII</a:t>
            </a:r>
            <a:r>
              <a:rPr lang="zh-CN" altLang="en-US" sz="2600" b="1" smtClean="0"/>
              <a:t>码表示。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3213" y="655638"/>
            <a:ext cx="430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一、操作数类型和大小</a:t>
            </a:r>
          </a:p>
        </p:txBody>
      </p:sp>
    </p:spTree>
    <p:extLst>
      <p:ext uri="{BB962C8B-B14F-4D97-AF65-F5344CB8AC3E}">
        <p14:creationId xmlns:p14="http://schemas.microsoft.com/office/powerpoint/2010/main" val="3439544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750" y="1466850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dirty="0" smtClean="0"/>
              <a:t>十进制：面向商业应用，通常采用 </a:t>
            </a:r>
            <a:r>
              <a:rPr lang="zh-CN" altLang="en-US" sz="2600" b="1" dirty="0" smtClean="0">
                <a:latin typeface="华文中宋" pitchFamily="2" charset="-122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压缩十进制</a:t>
            </a:r>
            <a:r>
              <a:rPr lang="zh-CN" altLang="en-US" sz="2600" b="1" dirty="0" smtClean="0">
                <a:latin typeface="华文中宋" pitchFamily="2" charset="-122"/>
              </a:rPr>
              <a:t>”</a:t>
            </a:r>
            <a:r>
              <a:rPr lang="zh-CN" altLang="en-US" sz="2600" b="1" dirty="0" smtClean="0"/>
              <a:t>或</a:t>
            </a:r>
            <a:r>
              <a:rPr lang="zh-CN" altLang="en-US" sz="2600" b="1" dirty="0" smtClean="0">
                <a:latin typeface="华文中宋" pitchFamily="2" charset="-122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二进制编码十进制（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BCD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600" b="1" dirty="0" smtClean="0">
                <a:latin typeface="华文中宋" pitchFamily="2" charset="-122"/>
              </a:rPr>
              <a:t>”</a:t>
            </a:r>
            <a:r>
              <a:rPr lang="zh-CN" altLang="en-US" sz="2600" b="1" dirty="0" smtClean="0"/>
              <a:t>表示。压缩十进制数据表示用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位编码数字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～</a:t>
            </a:r>
            <a:r>
              <a:rPr lang="en-US" altLang="zh-CN" sz="2600" b="1" dirty="0" smtClean="0"/>
              <a:t>9</a:t>
            </a:r>
            <a:r>
              <a:rPr lang="zh-CN" altLang="en-US" sz="2600" b="1" dirty="0" smtClean="0"/>
              <a:t>，然后将两个十进制数字压缩在一个字节中存储。如果将十进制数字直接用字符串来表示，就叫做</a:t>
            </a:r>
            <a:r>
              <a:rPr lang="zh-CN" altLang="en-US" sz="2600" b="1" dirty="0" smtClean="0">
                <a:latin typeface="华文中宋" pitchFamily="2" charset="-122"/>
              </a:rPr>
              <a:t>“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非压缩十进制</a:t>
            </a:r>
            <a:r>
              <a:rPr lang="zh-CN" altLang="en-US" sz="2600" b="1" dirty="0" smtClean="0">
                <a:latin typeface="华文中宋" pitchFamily="2" charset="-122"/>
              </a:rPr>
              <a:t>”</a:t>
            </a:r>
            <a:r>
              <a:rPr lang="zh-CN" altLang="en-US" sz="2600" b="1" dirty="0" smtClean="0"/>
              <a:t>表示法。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765175"/>
            <a:ext cx="4303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一、操作数类型和大小</a:t>
            </a:r>
          </a:p>
        </p:txBody>
      </p:sp>
    </p:spTree>
    <p:extLst>
      <p:ext uri="{BB962C8B-B14F-4D97-AF65-F5344CB8AC3E}">
        <p14:creationId xmlns:p14="http://schemas.microsoft.com/office/powerpoint/2010/main" val="2569061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4831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sz="2600" b="1" dirty="0" smtClean="0"/>
              <a:t>操作数类型的表示主要有如下两种方法：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600" b="1" dirty="0" smtClean="0"/>
              <a:t>操作数的类型可以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由操作码的编码指定</a:t>
            </a:r>
            <a:r>
              <a:rPr lang="zh-CN" altLang="en-US" sz="2600" b="1" dirty="0" smtClean="0"/>
              <a:t>，这也是最常见的一种方法；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600" b="1" dirty="0" smtClean="0"/>
              <a:t>数据可以附上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由硬件解释的标记（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tag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600" b="1" dirty="0" smtClean="0"/>
              <a:t>，由这些标记指定操作数的类型，从而选择适当的运算。然而有标记数据的机器却非常少见。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622300"/>
            <a:ext cx="4303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一、操作数类型和大小</a:t>
            </a:r>
          </a:p>
        </p:txBody>
      </p:sp>
    </p:spTree>
    <p:extLst>
      <p:ext uri="{BB962C8B-B14F-4D97-AF65-F5344CB8AC3E}">
        <p14:creationId xmlns:p14="http://schemas.microsoft.com/office/powerpoint/2010/main" val="2024226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25538"/>
            <a:ext cx="8001000" cy="1211262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z="2600" b="1" smtClean="0"/>
              <a:t>一般的操作数类型大小选择主要有：字节、半字（</a:t>
            </a:r>
            <a:r>
              <a:rPr lang="en-US" altLang="zh-CN" sz="2600" b="1" smtClean="0"/>
              <a:t>16</a:t>
            </a:r>
            <a:r>
              <a:rPr lang="zh-CN" altLang="en-US" sz="2600" b="1" smtClean="0"/>
              <a:t>位）、单字（</a:t>
            </a:r>
            <a:r>
              <a:rPr lang="en-US" altLang="zh-CN" sz="2600" b="1" smtClean="0"/>
              <a:t>32</a:t>
            </a:r>
            <a:r>
              <a:rPr lang="zh-CN" altLang="en-US" sz="2600" b="1" smtClean="0"/>
              <a:t>位）、和双字（</a:t>
            </a:r>
            <a:r>
              <a:rPr lang="en-US" altLang="zh-CN" sz="2600" b="1" smtClean="0"/>
              <a:t>64</a:t>
            </a:r>
            <a:r>
              <a:rPr lang="zh-CN" altLang="en-US" sz="2600" b="1" smtClean="0"/>
              <a:t>位）。</a:t>
            </a:r>
          </a:p>
        </p:txBody>
      </p:sp>
      <p:graphicFrame>
        <p:nvGraphicFramePr>
          <p:cNvPr id="22531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690563" y="2565400"/>
          <a:ext cx="7626350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图表" r:id="rId4" imgW="11792102" imgH="5219700" progId="MSGraph.Chart.8">
                  <p:embed/>
                </p:oleObj>
              </mc:Choice>
              <mc:Fallback>
                <p:oleObj name="图表" r:id="rId4" imgW="11792102" imgH="5219700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565400"/>
                        <a:ext cx="7626350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5913" y="476250"/>
            <a:ext cx="43053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一、操作数类型和大小</a:t>
            </a:r>
          </a:p>
        </p:txBody>
      </p:sp>
    </p:spTree>
    <p:extLst>
      <p:ext uri="{BB962C8B-B14F-4D97-AF65-F5344CB8AC3E}">
        <p14:creationId xmlns:p14="http://schemas.microsoft.com/office/powerpoint/2010/main" val="188982083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.2   操作数类型和操作种类</a:t>
            </a: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669925" y="1484313"/>
            <a:ext cx="589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二、数据在存储器中的存放方式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1447800" y="396875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低字节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5638800" y="396875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高字节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73088" y="2566988"/>
            <a:ext cx="3922712" cy="1333500"/>
            <a:chOff x="361" y="3072"/>
            <a:chExt cx="2471" cy="840"/>
          </a:xfrm>
        </p:grpSpPr>
        <p:grpSp>
          <p:nvGrpSpPr>
            <p:cNvPr id="23573" name="Group 17"/>
            <p:cNvGrpSpPr>
              <a:grpSpLocks/>
            </p:cNvGrpSpPr>
            <p:nvPr/>
          </p:nvGrpSpPr>
          <p:grpSpPr bwMode="auto">
            <a:xfrm>
              <a:off x="361" y="3072"/>
              <a:ext cx="2135" cy="840"/>
              <a:chOff x="361" y="3072"/>
              <a:chExt cx="2135" cy="840"/>
            </a:xfrm>
          </p:grpSpPr>
          <p:sp>
            <p:nvSpPr>
              <p:cNvPr id="23575" name="Rectangle 18"/>
              <p:cNvSpPr>
                <a:spLocks noChangeArrowheads="1"/>
              </p:cNvSpPr>
              <p:nvPr/>
            </p:nvSpPr>
            <p:spPr bwMode="auto">
              <a:xfrm>
                <a:off x="96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3576" name="Rectangle 19"/>
              <p:cNvSpPr>
                <a:spLocks noChangeArrowheads="1"/>
              </p:cNvSpPr>
              <p:nvPr/>
            </p:nvSpPr>
            <p:spPr bwMode="auto">
              <a:xfrm>
                <a:off x="96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3577" name="Rectangle 20"/>
              <p:cNvSpPr>
                <a:spLocks noChangeArrowheads="1"/>
              </p:cNvSpPr>
              <p:nvPr/>
            </p:nvSpPr>
            <p:spPr bwMode="auto">
              <a:xfrm>
                <a:off x="134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3578" name="Rectangle 21"/>
              <p:cNvSpPr>
                <a:spLocks noChangeArrowheads="1"/>
              </p:cNvSpPr>
              <p:nvPr/>
            </p:nvSpPr>
            <p:spPr bwMode="auto">
              <a:xfrm>
                <a:off x="134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3579" name="Rectangle 22"/>
              <p:cNvSpPr>
                <a:spLocks noChangeArrowheads="1"/>
              </p:cNvSpPr>
              <p:nvPr/>
            </p:nvSpPr>
            <p:spPr bwMode="auto">
              <a:xfrm>
                <a:off x="172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580" name="Rectangle 23"/>
              <p:cNvSpPr>
                <a:spLocks noChangeArrowheads="1"/>
              </p:cNvSpPr>
              <p:nvPr/>
            </p:nvSpPr>
            <p:spPr bwMode="auto">
              <a:xfrm>
                <a:off x="172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3581" name="Rectangle 24"/>
              <p:cNvSpPr>
                <a:spLocks noChangeArrowheads="1"/>
              </p:cNvSpPr>
              <p:nvPr/>
            </p:nvSpPr>
            <p:spPr bwMode="auto">
              <a:xfrm>
                <a:off x="211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3582" name="Rectangle 25"/>
              <p:cNvSpPr>
                <a:spLocks noChangeArrowheads="1"/>
              </p:cNvSpPr>
              <p:nvPr/>
            </p:nvSpPr>
            <p:spPr bwMode="auto">
              <a:xfrm>
                <a:off x="211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3583" name="Text Box 26"/>
              <p:cNvSpPr txBox="1">
                <a:spLocks noChangeArrowheads="1"/>
              </p:cNvSpPr>
              <p:nvPr/>
            </p:nvSpPr>
            <p:spPr bwMode="auto">
              <a:xfrm>
                <a:off x="361" y="307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23584" name="Text Box 27"/>
              <p:cNvSpPr txBox="1">
                <a:spLocks noChangeArrowheads="1"/>
              </p:cNvSpPr>
              <p:nvPr/>
            </p:nvSpPr>
            <p:spPr bwMode="auto">
              <a:xfrm>
                <a:off x="614" y="3316"/>
                <a:ext cx="22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r>
                  <a:rPr lang="zh-CN" altLang="en-US" sz="2800" dirty="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23574" name="Text Box 28"/>
            <p:cNvSpPr txBox="1">
              <a:spLocks noChangeArrowheads="1"/>
            </p:cNvSpPr>
            <p:nvPr/>
          </p:nvSpPr>
          <p:spPr bwMode="auto">
            <a:xfrm>
              <a:off x="2064" y="30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840288" y="2543175"/>
            <a:ext cx="3846512" cy="1333500"/>
            <a:chOff x="3049" y="3072"/>
            <a:chExt cx="2423" cy="840"/>
          </a:xfrm>
        </p:grpSpPr>
        <p:grpSp>
          <p:nvGrpSpPr>
            <p:cNvPr id="23561" name="Group 30"/>
            <p:cNvGrpSpPr>
              <a:grpSpLocks/>
            </p:cNvGrpSpPr>
            <p:nvPr/>
          </p:nvGrpSpPr>
          <p:grpSpPr bwMode="auto">
            <a:xfrm>
              <a:off x="3049" y="3082"/>
              <a:ext cx="2087" cy="830"/>
              <a:chOff x="3049" y="3082"/>
              <a:chExt cx="2087" cy="830"/>
            </a:xfrm>
          </p:grpSpPr>
          <p:sp>
            <p:nvSpPr>
              <p:cNvPr id="23563" name="Rectangle 31"/>
              <p:cNvSpPr>
                <a:spLocks noChangeArrowheads="1"/>
              </p:cNvSpPr>
              <p:nvPr/>
            </p:nvSpPr>
            <p:spPr bwMode="auto">
              <a:xfrm>
                <a:off x="360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3564" name="Rectangle 32"/>
              <p:cNvSpPr>
                <a:spLocks noChangeArrowheads="1"/>
              </p:cNvSpPr>
              <p:nvPr/>
            </p:nvSpPr>
            <p:spPr bwMode="auto">
              <a:xfrm>
                <a:off x="360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3565" name="Rectangle 33"/>
              <p:cNvSpPr>
                <a:spLocks noChangeArrowheads="1"/>
              </p:cNvSpPr>
              <p:nvPr/>
            </p:nvSpPr>
            <p:spPr bwMode="auto">
              <a:xfrm>
                <a:off x="398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3566" name="Rectangle 34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3567" name="Rectangle 35"/>
              <p:cNvSpPr>
                <a:spLocks noChangeArrowheads="1"/>
              </p:cNvSpPr>
              <p:nvPr/>
            </p:nvSpPr>
            <p:spPr bwMode="auto">
              <a:xfrm>
                <a:off x="436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3568" name="Rectangle 36"/>
              <p:cNvSpPr>
                <a:spLocks noChangeArrowheads="1"/>
              </p:cNvSpPr>
              <p:nvPr/>
            </p:nvSpPr>
            <p:spPr bwMode="auto">
              <a:xfrm>
                <a:off x="436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3569" name="Rectangle 37"/>
              <p:cNvSpPr>
                <a:spLocks noChangeArrowheads="1"/>
              </p:cNvSpPr>
              <p:nvPr/>
            </p:nvSpPr>
            <p:spPr bwMode="auto">
              <a:xfrm>
                <a:off x="475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3570" name="Rectangle 38"/>
              <p:cNvSpPr>
                <a:spLocks noChangeArrowheads="1"/>
              </p:cNvSpPr>
              <p:nvPr/>
            </p:nvSpPr>
            <p:spPr bwMode="auto">
              <a:xfrm>
                <a:off x="475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3571" name="Text Box 39"/>
              <p:cNvSpPr txBox="1">
                <a:spLocks noChangeArrowheads="1"/>
              </p:cNvSpPr>
              <p:nvPr/>
            </p:nvSpPr>
            <p:spPr bwMode="auto">
              <a:xfrm>
                <a:off x="3049" y="308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23572" name="Text Box 40"/>
              <p:cNvSpPr txBox="1">
                <a:spLocks noChangeArrowheads="1"/>
              </p:cNvSpPr>
              <p:nvPr/>
            </p:nvSpPr>
            <p:spPr bwMode="auto">
              <a:xfrm>
                <a:off x="3302" y="3316"/>
                <a:ext cx="22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23562" name="Text Box 41"/>
            <p:cNvSpPr txBox="1">
              <a:spLocks noChangeArrowheads="1"/>
            </p:cNvSpPr>
            <p:nvPr/>
          </p:nvSpPr>
          <p:spPr bwMode="auto">
            <a:xfrm>
              <a:off x="4704" y="30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sp>
        <p:nvSpPr>
          <p:cNvPr id="2356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存储器中的数据存放（存储字长为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32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位）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33400" y="765175"/>
            <a:ext cx="8372475" cy="4143375"/>
            <a:chOff x="336" y="482"/>
            <a:chExt cx="5274" cy="2610"/>
          </a:xfrm>
        </p:grpSpPr>
        <p:grpSp>
          <p:nvGrpSpPr>
            <p:cNvPr id="24600" name="Group 72"/>
            <p:cNvGrpSpPr>
              <a:grpSpLocks/>
            </p:cNvGrpSpPr>
            <p:nvPr/>
          </p:nvGrpSpPr>
          <p:grpSpPr bwMode="auto">
            <a:xfrm>
              <a:off x="336" y="491"/>
              <a:ext cx="5274" cy="2601"/>
              <a:chOff x="336" y="491"/>
              <a:chExt cx="5274" cy="2601"/>
            </a:xfrm>
          </p:grpSpPr>
          <p:grpSp>
            <p:nvGrpSpPr>
              <p:cNvPr id="24602" name="Group 71"/>
              <p:cNvGrpSpPr>
                <a:grpSpLocks/>
              </p:cNvGrpSpPr>
              <p:nvPr/>
            </p:nvGrpSpPr>
            <p:grpSpPr bwMode="auto">
              <a:xfrm>
                <a:off x="345" y="491"/>
                <a:ext cx="5265" cy="2601"/>
                <a:chOff x="345" y="491"/>
                <a:chExt cx="5265" cy="2601"/>
              </a:xfrm>
            </p:grpSpPr>
            <p:sp>
              <p:nvSpPr>
                <p:cNvPr id="2460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79" y="491"/>
                  <a:ext cx="113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latin typeface="Times New Roman" pitchFamily="18" charset="0"/>
                    </a:rPr>
                    <a:t>地址（十进制）</a:t>
                  </a:r>
                </a:p>
              </p:txBody>
            </p:sp>
            <p:sp>
              <p:nvSpPr>
                <p:cNvPr id="2460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49" y="783"/>
                  <a:ext cx="276" cy="2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  0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  4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  8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12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16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20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24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28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32</a:t>
                  </a:r>
                </a:p>
                <a:p>
                  <a:pPr eaLnBrk="1" hangingPunct="1">
                    <a:lnSpc>
                      <a:spcPct val="115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36</a:t>
                  </a:r>
                </a:p>
              </p:txBody>
            </p:sp>
            <p:grpSp>
              <p:nvGrpSpPr>
                <p:cNvPr id="24610" name="Group 70"/>
                <p:cNvGrpSpPr>
                  <a:grpSpLocks/>
                </p:cNvGrpSpPr>
                <p:nvPr/>
              </p:nvGrpSpPr>
              <p:grpSpPr bwMode="auto">
                <a:xfrm>
                  <a:off x="345" y="846"/>
                  <a:ext cx="4546" cy="2246"/>
                  <a:chOff x="345" y="846"/>
                  <a:chExt cx="4546" cy="2246"/>
                </a:xfrm>
              </p:grpSpPr>
              <p:sp>
                <p:nvSpPr>
                  <p:cNvPr id="2461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880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</a:t>
                    </a:r>
                  </a:p>
                </p:txBody>
              </p:sp>
              <p:sp>
                <p:nvSpPr>
                  <p:cNvPr id="2461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666"/>
                    <a:ext cx="4322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双字（地址32）</a:t>
                    </a:r>
                  </a:p>
                </p:txBody>
              </p:sp>
              <p:sp>
                <p:nvSpPr>
                  <p:cNvPr id="2461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440"/>
                    <a:ext cx="432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</a:t>
                    </a:r>
                  </a:p>
                </p:txBody>
              </p:sp>
              <p:sp>
                <p:nvSpPr>
                  <p:cNvPr id="2461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198"/>
                    <a:ext cx="4322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双字（地址24）</a:t>
                    </a:r>
                  </a:p>
                </p:txBody>
              </p:sp>
              <p:sp>
                <p:nvSpPr>
                  <p:cNvPr id="2461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88"/>
                    <a:ext cx="2093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半字（地址20）</a:t>
                    </a:r>
                  </a:p>
                </p:txBody>
              </p:sp>
              <p:sp>
                <p:nvSpPr>
                  <p:cNvPr id="2461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988"/>
                    <a:ext cx="222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半字（地址22）</a:t>
                    </a:r>
                  </a:p>
                </p:txBody>
              </p:sp>
              <p:sp>
                <p:nvSpPr>
                  <p:cNvPr id="2461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773"/>
                    <a:ext cx="2093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半字（地址16）</a:t>
                    </a:r>
                  </a:p>
                </p:txBody>
              </p:sp>
              <p:sp>
                <p:nvSpPr>
                  <p:cNvPr id="2461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773"/>
                    <a:ext cx="2229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半字（地址18）</a:t>
                    </a:r>
                  </a:p>
                </p:txBody>
              </p:sp>
              <p:sp>
                <p:nvSpPr>
                  <p:cNvPr id="2461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798" y="1322"/>
                    <a:ext cx="1080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itchFamily="18" charset="0"/>
                      </a:rPr>
                      <a:t>8）</a:t>
                    </a:r>
                  </a:p>
                </p:txBody>
              </p:sp>
              <p:sp>
                <p:nvSpPr>
                  <p:cNvPr id="2462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1322"/>
                    <a:ext cx="125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itchFamily="18" charset="0"/>
                      </a:rPr>
                      <a:t>9）</a:t>
                    </a:r>
                  </a:p>
                </p:txBody>
              </p:sp>
              <p:sp>
                <p:nvSpPr>
                  <p:cNvPr id="2462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10" y="1322"/>
                    <a:ext cx="1101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字节（地址10）</a:t>
                    </a:r>
                  </a:p>
                </p:txBody>
              </p:sp>
              <p:sp>
                <p:nvSpPr>
                  <p:cNvPr id="2462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322"/>
                    <a:ext cx="1128" cy="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字节（地址11）</a:t>
                    </a:r>
                  </a:p>
                </p:txBody>
              </p:sp>
              <p:sp>
                <p:nvSpPr>
                  <p:cNvPr id="2462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073"/>
                    <a:ext cx="432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字（地址 4）</a:t>
                    </a:r>
                  </a:p>
                </p:txBody>
              </p:sp>
              <p:sp>
                <p:nvSpPr>
                  <p:cNvPr id="2462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884"/>
                    <a:ext cx="4322" cy="1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57150" tIns="0" rIns="19050" bIns="0" anchor="ctr" anchorCtr="1"/>
                  <a:lstStyle/>
                  <a:p>
                    <a: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字（地址 0）</a:t>
                    </a:r>
                  </a:p>
                </p:txBody>
              </p:sp>
              <p:sp>
                <p:nvSpPr>
                  <p:cNvPr id="24625" name="Freeform 23"/>
                  <p:cNvSpPr>
                    <a:spLocks/>
                  </p:cNvSpPr>
                  <p:nvPr/>
                </p:nvSpPr>
                <p:spPr bwMode="auto">
                  <a:xfrm>
                    <a:off x="365" y="1070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91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8" name="Freeform 26"/>
                  <p:cNvSpPr>
                    <a:spLocks/>
                  </p:cNvSpPr>
                  <p:nvPr/>
                </p:nvSpPr>
                <p:spPr bwMode="auto">
                  <a:xfrm>
                    <a:off x="345" y="846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16845 w 4140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9" name="Freeform 27"/>
                  <p:cNvSpPr>
                    <a:spLocks/>
                  </p:cNvSpPr>
                  <p:nvPr/>
                </p:nvSpPr>
                <p:spPr bwMode="auto">
                  <a:xfrm>
                    <a:off x="1478" y="1292"/>
                    <a:ext cx="1" cy="452"/>
                  </a:xfrm>
                  <a:custGeom>
                    <a:avLst/>
                    <a:gdLst>
                      <a:gd name="T0" fmla="*/ 0 w 1"/>
                      <a:gd name="T1" fmla="*/ 0 h 432"/>
                      <a:gd name="T2" fmla="*/ 0 w 1"/>
                      <a:gd name="T3" fmla="*/ 851 h 43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32">
                        <a:moveTo>
                          <a:pt x="0" y="0"/>
                        </a:moveTo>
                        <a:lnTo>
                          <a:pt x="0" y="432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0" name="Freeform 28"/>
                  <p:cNvSpPr>
                    <a:spLocks/>
                  </p:cNvSpPr>
                  <p:nvPr/>
                </p:nvSpPr>
                <p:spPr bwMode="auto">
                  <a:xfrm>
                    <a:off x="2618" y="1297"/>
                    <a:ext cx="1" cy="903"/>
                  </a:xfrm>
                  <a:custGeom>
                    <a:avLst/>
                    <a:gdLst>
                      <a:gd name="T0" fmla="*/ 0 w 1"/>
                      <a:gd name="T1" fmla="*/ 0 h 864"/>
                      <a:gd name="T2" fmla="*/ 0 w 1"/>
                      <a:gd name="T3" fmla="*/ 1678 h 86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864">
                        <a:moveTo>
                          <a:pt x="0" y="0"/>
                        </a:moveTo>
                        <a:lnTo>
                          <a:pt x="0" y="864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1" name="Freeform 29"/>
                  <p:cNvSpPr>
                    <a:spLocks/>
                  </p:cNvSpPr>
                  <p:nvPr/>
                </p:nvSpPr>
                <p:spPr bwMode="auto">
                  <a:xfrm>
                    <a:off x="345" y="1295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2" name="Freeform 30"/>
                  <p:cNvSpPr>
                    <a:spLocks/>
                  </p:cNvSpPr>
                  <p:nvPr/>
                </p:nvSpPr>
                <p:spPr bwMode="auto">
                  <a:xfrm>
                    <a:off x="345" y="1519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3" name="Freeform 31"/>
                  <p:cNvSpPr>
                    <a:spLocks/>
                  </p:cNvSpPr>
                  <p:nvPr/>
                </p:nvSpPr>
                <p:spPr bwMode="auto">
                  <a:xfrm>
                    <a:off x="345" y="174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4" name="Freeform 32"/>
                  <p:cNvSpPr>
                    <a:spLocks/>
                  </p:cNvSpPr>
                  <p:nvPr/>
                </p:nvSpPr>
                <p:spPr bwMode="auto">
                  <a:xfrm>
                    <a:off x="345" y="1968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5" name="Freeform 33"/>
                  <p:cNvSpPr>
                    <a:spLocks/>
                  </p:cNvSpPr>
                  <p:nvPr/>
                </p:nvSpPr>
                <p:spPr bwMode="auto">
                  <a:xfrm>
                    <a:off x="345" y="2193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6" name="Freeform 34"/>
                  <p:cNvSpPr>
                    <a:spLocks/>
                  </p:cNvSpPr>
                  <p:nvPr/>
                </p:nvSpPr>
                <p:spPr bwMode="auto">
                  <a:xfrm>
                    <a:off x="352" y="2417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7" name="Freeform 35"/>
                  <p:cNvSpPr>
                    <a:spLocks/>
                  </p:cNvSpPr>
                  <p:nvPr/>
                </p:nvSpPr>
                <p:spPr bwMode="auto">
                  <a:xfrm>
                    <a:off x="345" y="2641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8" name="Freeform 36"/>
                  <p:cNvSpPr>
                    <a:spLocks/>
                  </p:cNvSpPr>
                  <p:nvPr/>
                </p:nvSpPr>
                <p:spPr bwMode="auto">
                  <a:xfrm>
                    <a:off x="345" y="2866"/>
                    <a:ext cx="4526" cy="1"/>
                  </a:xfrm>
                  <a:custGeom>
                    <a:avLst/>
                    <a:gdLst>
                      <a:gd name="T0" fmla="*/ 0 w 4122"/>
                      <a:gd name="T1" fmla="*/ 0 h 1"/>
                      <a:gd name="T2" fmla="*/ 16758 w 412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9" name="Freeform 37"/>
                  <p:cNvSpPr>
                    <a:spLocks/>
                  </p:cNvSpPr>
                  <p:nvPr/>
                </p:nvSpPr>
                <p:spPr bwMode="auto">
                  <a:xfrm>
                    <a:off x="345" y="3091"/>
                    <a:ext cx="4546" cy="1"/>
                  </a:xfrm>
                  <a:custGeom>
                    <a:avLst/>
                    <a:gdLst>
                      <a:gd name="T0" fmla="*/ 0 w 4140"/>
                      <a:gd name="T1" fmla="*/ 0 h 1"/>
                      <a:gd name="T2" fmla="*/ 16845 w 4140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603" name="Rectangle 38"/>
              <p:cNvSpPr>
                <a:spLocks noChangeArrowheads="1"/>
              </p:cNvSpPr>
              <p:nvPr/>
            </p:nvSpPr>
            <p:spPr bwMode="auto">
              <a:xfrm>
                <a:off x="1514" y="1536"/>
                <a:ext cx="110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字节（地址14）</a:t>
                </a:r>
              </a:p>
            </p:txBody>
          </p:sp>
          <p:sp>
            <p:nvSpPr>
              <p:cNvPr id="24604" name="Rectangle 39"/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12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 字节（地址15）</a:t>
                </a:r>
              </a:p>
            </p:txBody>
          </p:sp>
          <p:sp>
            <p:nvSpPr>
              <p:cNvPr id="24605" name="Rectangle 40"/>
              <p:cNvSpPr>
                <a:spLocks noChangeArrowheads="1"/>
              </p:cNvSpPr>
              <p:nvPr/>
            </p:nvSpPr>
            <p:spPr bwMode="auto">
              <a:xfrm>
                <a:off x="2664" y="1536"/>
                <a:ext cx="111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字节（地址13）</a:t>
                </a:r>
              </a:p>
            </p:txBody>
          </p:sp>
          <p:sp>
            <p:nvSpPr>
              <p:cNvPr id="24606" name="Rectangle 41"/>
              <p:cNvSpPr>
                <a:spLocks noChangeArrowheads="1"/>
              </p:cNvSpPr>
              <p:nvPr/>
            </p:nvSpPr>
            <p:spPr bwMode="auto">
              <a:xfrm>
                <a:off x="3807" y="1536"/>
                <a:ext cx="108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150" tIns="0" rIns="19050" bIns="0" anchor="ctr" anchorCtr="1"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字节（地址12）</a:t>
                </a:r>
              </a:p>
            </p:txBody>
          </p:sp>
          <p:sp>
            <p:nvSpPr>
              <p:cNvPr id="24607" name="Freeform 42"/>
              <p:cNvSpPr>
                <a:spLocks/>
              </p:cNvSpPr>
              <p:nvPr/>
            </p:nvSpPr>
            <p:spPr bwMode="auto">
              <a:xfrm>
                <a:off x="3771" y="1292"/>
                <a:ext cx="1" cy="452"/>
              </a:xfrm>
              <a:custGeom>
                <a:avLst/>
                <a:gdLst>
                  <a:gd name="T0" fmla="*/ 0 w 1"/>
                  <a:gd name="T1" fmla="*/ 0 h 432"/>
                  <a:gd name="T2" fmla="*/ 0 w 1"/>
                  <a:gd name="T3" fmla="*/ 851 h 4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7150" tIns="0" rIns="19050" bIns="0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4601" name="Text Box 43"/>
            <p:cNvSpPr txBox="1">
              <a:spLocks noChangeArrowheads="1"/>
            </p:cNvSpPr>
            <p:nvPr/>
          </p:nvSpPr>
          <p:spPr bwMode="auto">
            <a:xfrm>
              <a:off x="345" y="482"/>
              <a:ext cx="1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边界对准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39750" y="4953000"/>
            <a:ext cx="8297863" cy="1711325"/>
            <a:chOff x="432" y="3120"/>
            <a:chExt cx="4796" cy="1078"/>
          </a:xfrm>
        </p:grpSpPr>
        <p:grpSp>
          <p:nvGrpSpPr>
            <p:cNvPr id="24588" name="Group 45"/>
            <p:cNvGrpSpPr>
              <a:grpSpLocks/>
            </p:cNvGrpSpPr>
            <p:nvPr/>
          </p:nvGrpSpPr>
          <p:grpSpPr bwMode="auto">
            <a:xfrm>
              <a:off x="432" y="3141"/>
              <a:ext cx="4796" cy="1057"/>
              <a:chOff x="432" y="3141"/>
              <a:chExt cx="4796" cy="1057"/>
            </a:xfrm>
          </p:grpSpPr>
          <p:sp>
            <p:nvSpPr>
              <p:cNvPr id="24590" name="Text Box 46"/>
              <p:cNvSpPr txBox="1">
                <a:spLocks noChangeArrowheads="1"/>
              </p:cNvSpPr>
              <p:nvPr/>
            </p:nvSpPr>
            <p:spPr bwMode="auto">
              <a:xfrm>
                <a:off x="4197" y="3141"/>
                <a:ext cx="10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itchFamily="18" charset="0"/>
                  </a:rPr>
                  <a:t>地址（十进制）</a:t>
                </a:r>
              </a:p>
            </p:txBody>
          </p:sp>
          <p:sp>
            <p:nvSpPr>
              <p:cNvPr id="24591" name="Text Box 47"/>
              <p:cNvSpPr txBox="1">
                <a:spLocks noChangeArrowheads="1"/>
              </p:cNvSpPr>
              <p:nvPr/>
            </p:nvSpPr>
            <p:spPr bwMode="auto">
              <a:xfrm>
                <a:off x="4796" y="3333"/>
                <a:ext cx="180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itchFamily="18" charset="0"/>
                  </a:rPr>
                  <a:t>4</a:t>
                </a: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  <p:grpSp>
            <p:nvGrpSpPr>
              <p:cNvPr id="24592" name="Group 48"/>
              <p:cNvGrpSpPr>
                <a:grpSpLocks/>
              </p:cNvGrpSpPr>
              <p:nvPr/>
            </p:nvGrpSpPr>
            <p:grpSpPr bwMode="auto">
              <a:xfrm>
                <a:off x="432" y="3408"/>
                <a:ext cx="4128" cy="768"/>
                <a:chOff x="432" y="3408"/>
                <a:chExt cx="3936" cy="768"/>
              </a:xfrm>
            </p:grpSpPr>
            <p:sp>
              <p:nvSpPr>
                <p:cNvPr id="2459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2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itchFamily="18" charset="0"/>
                    </a:rPr>
                    <a:t>字节( 地址7)</a:t>
                  </a:r>
                </a:p>
              </p:txBody>
            </p:sp>
            <p:sp>
              <p:nvSpPr>
                <p:cNvPr id="24594" name="Rectangle 50"/>
                <p:cNvSpPr>
                  <a:spLocks noChangeArrowheads="1"/>
                </p:cNvSpPr>
                <p:nvPr/>
              </p:nvSpPr>
              <p:spPr bwMode="auto">
                <a:xfrm>
                  <a:off x="1416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itchFamily="18" charset="0"/>
                    </a:rPr>
                    <a:t>字节( 地址6)</a:t>
                  </a:r>
                </a:p>
              </p:txBody>
            </p:sp>
            <p:sp>
              <p:nvSpPr>
                <p:cNvPr id="24595" name="Rectangle 5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solidFill>
                        <a:schemeClr val="bg2"/>
                      </a:solidFill>
                      <a:latin typeface="Times New Roman" pitchFamily="18" charset="0"/>
                    </a:rPr>
                    <a:t>字( 地址2)</a:t>
                  </a:r>
                </a:p>
              </p:txBody>
            </p:sp>
            <p:sp>
              <p:nvSpPr>
                <p:cNvPr id="24596" name="Rectangle 52"/>
                <p:cNvSpPr>
                  <a:spLocks noChangeArrowheads="1"/>
                </p:cNvSpPr>
                <p:nvPr/>
              </p:nvSpPr>
              <p:spPr bwMode="auto">
                <a:xfrm>
                  <a:off x="432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itchFamily="18" charset="0"/>
                    </a:rPr>
                    <a:t>半字( 地址10)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24597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0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itchFamily="18" charset="0"/>
                    </a:rPr>
                    <a:t>半字( 地址8)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24598" name="Rectangle 54"/>
                <p:cNvSpPr>
                  <a:spLocks noChangeArrowheads="1"/>
                </p:cNvSpPr>
                <p:nvPr/>
              </p:nvSpPr>
              <p:spPr bwMode="auto">
                <a:xfrm>
                  <a:off x="2400" y="3408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latin typeface="Times New Roman" pitchFamily="18" charset="0"/>
                    </a:rPr>
                    <a:t>半字( 地址0)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24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2400" y="3664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1800">
                      <a:solidFill>
                        <a:schemeClr val="bg2"/>
                      </a:solidFill>
                      <a:latin typeface="Times New Roman" pitchFamily="18" charset="0"/>
                    </a:rPr>
                    <a:t>字( 地址4)</a:t>
                  </a:r>
                  <a:endParaRPr lang="en-US" altLang="zh-CN" sz="18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4589" name="Text Box 56"/>
            <p:cNvSpPr txBox="1">
              <a:spLocks noChangeArrowheads="1"/>
            </p:cNvSpPr>
            <p:nvPr/>
          </p:nvSpPr>
          <p:spPr bwMode="auto">
            <a:xfrm>
              <a:off x="432" y="3120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边界未对准</a:t>
              </a:r>
            </a:p>
          </p:txBody>
        </p:sp>
      </p:grpSp>
      <p:sp>
        <p:nvSpPr>
          <p:cNvPr id="489529" name="Text Box 57"/>
          <p:cNvSpPr txBox="1">
            <a:spLocks noChangeArrowheads="1"/>
          </p:cNvSpPr>
          <p:nvPr/>
        </p:nvSpPr>
        <p:spPr bwMode="auto">
          <a:xfrm>
            <a:off x="685165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0" name="Text Box 58"/>
          <p:cNvSpPr txBox="1">
            <a:spLocks noChangeArrowheads="1"/>
          </p:cNvSpPr>
          <p:nvPr/>
        </p:nvSpPr>
        <p:spPr bwMode="auto">
          <a:xfrm>
            <a:off x="685165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1" name="Text Box 59"/>
          <p:cNvSpPr txBox="1">
            <a:spLocks noChangeArrowheads="1"/>
          </p:cNvSpPr>
          <p:nvPr/>
        </p:nvSpPr>
        <p:spPr bwMode="auto">
          <a:xfrm>
            <a:off x="33528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2" name="Text Box 60"/>
          <p:cNvSpPr txBox="1">
            <a:spLocks noChangeArrowheads="1"/>
          </p:cNvSpPr>
          <p:nvPr/>
        </p:nvSpPr>
        <p:spPr bwMode="auto">
          <a:xfrm>
            <a:off x="33528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3" name="Text Box 61"/>
          <p:cNvSpPr txBox="1">
            <a:spLocks noChangeArrowheads="1"/>
          </p:cNvSpPr>
          <p:nvPr/>
        </p:nvSpPr>
        <p:spPr bwMode="auto">
          <a:xfrm>
            <a:off x="5038725" y="35353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5038725" y="42211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587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9" grpId="0" autoUpdateAnimBg="0"/>
      <p:bldP spid="489530" grpId="0" autoUpdateAnimBg="0"/>
      <p:bldP spid="489531" grpId="0" autoUpdateAnimBg="0"/>
      <p:bldP spid="489532" grpId="0" autoUpdateAnimBg="0"/>
      <p:bldP spid="489533" grpId="0" autoUpdateAnimBg="0"/>
      <p:bldP spid="4895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itchFamily="18" charset="0"/>
              </a:rPr>
              <a:t>三</a:t>
            </a:r>
            <a:r>
              <a:rPr lang="zh-CN" altLang="en-US" sz="3600" dirty="0" smtClean="0">
                <a:latin typeface="Times New Roman" pitchFamily="18" charset="0"/>
              </a:rPr>
              <a:t>、</a:t>
            </a:r>
            <a:r>
              <a:rPr lang="zh-CN" altLang="en-US" sz="3600" dirty="0">
                <a:latin typeface="Times New Roman" pitchFamily="18" charset="0"/>
              </a:rPr>
              <a:t>操作类型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62000" y="7921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数据传送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2363" y="1419225"/>
            <a:ext cx="746125" cy="930275"/>
            <a:chOff x="707" y="912"/>
            <a:chExt cx="470" cy="586"/>
          </a:xfrm>
        </p:grpSpPr>
        <p:sp>
          <p:nvSpPr>
            <p:cNvPr id="25629" name="Text Box 5"/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源</a:t>
              </a:r>
            </a:p>
          </p:txBody>
        </p:sp>
        <p:sp>
          <p:nvSpPr>
            <p:cNvPr id="25630" name="Text Box 6"/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目的</a:t>
              </a:r>
            </a:p>
          </p:txBody>
        </p:sp>
      </p:grp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23256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833813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23256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53736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53736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6821488" y="1419225"/>
            <a:ext cx="1027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3833813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6821488" y="1922463"/>
            <a:ext cx="1027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1" name="Text Box 15"/>
          <p:cNvSpPr txBox="1">
            <a:spLocks noChangeArrowheads="1"/>
          </p:cNvSpPr>
          <p:nvPr/>
        </p:nvSpPr>
        <p:spPr bwMode="auto">
          <a:xfrm>
            <a:off x="1122363" y="3352800"/>
            <a:ext cx="18653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置“1”，清“0”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762000" y="397668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2. 算术逻辑操作</a:t>
            </a:r>
          </a:p>
        </p:txBody>
      </p:sp>
      <p:sp>
        <p:nvSpPr>
          <p:cNvPr id="490513" name="Text Box 17"/>
          <p:cNvSpPr txBox="1">
            <a:spLocks noChangeArrowheads="1"/>
          </p:cNvSpPr>
          <p:nvPr/>
        </p:nvSpPr>
        <p:spPr bwMode="auto">
          <a:xfrm>
            <a:off x="1165225" y="4572000"/>
            <a:ext cx="7627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加、减、乘、除、增 1、减 1、求补、浮点运算、十进制运算</a:t>
            </a: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1165225" y="5059363"/>
            <a:ext cx="6927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与、或、非、异或、位操作、位测试、位清除、位求反</a:t>
            </a:r>
          </a:p>
        </p:txBody>
      </p:sp>
      <p:sp>
        <p:nvSpPr>
          <p:cNvPr id="490515" name="Text Box 19"/>
          <p:cNvSpPr txBox="1">
            <a:spLocks noChangeArrowheads="1"/>
          </p:cNvSpPr>
          <p:nvPr/>
        </p:nvSpPr>
        <p:spPr bwMode="auto">
          <a:xfrm>
            <a:off x="523875" y="5638800"/>
            <a:ext cx="10937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如 8086</a:t>
            </a:r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2325688" y="24701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3825875" y="2470150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STORE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5373688" y="2470150"/>
            <a:ext cx="919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LOAD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6821488" y="24701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3825875" y="3184525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PUSH</a:t>
            </a:r>
          </a:p>
        </p:txBody>
      </p:sp>
      <p:sp>
        <p:nvSpPr>
          <p:cNvPr id="490521" name="Text Box 25"/>
          <p:cNvSpPr txBox="1">
            <a:spLocks noChangeArrowheads="1"/>
          </p:cNvSpPr>
          <p:nvPr/>
        </p:nvSpPr>
        <p:spPr bwMode="auto">
          <a:xfrm>
            <a:off x="5373688" y="31845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POP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1122363" y="2427288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例如</a:t>
            </a:r>
          </a:p>
        </p:txBody>
      </p:sp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3825875" y="2827338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373688" y="2827338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1752600" y="5716588"/>
            <a:ext cx="70104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ADD  SUB  MUL  DIV  INC  DEC  CMP  NEG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AAA  AAS  AAM  AAD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AND   OR   NOT   XOR   TEST</a:t>
            </a:r>
          </a:p>
        </p:txBody>
      </p:sp>
      <p:sp>
        <p:nvSpPr>
          <p:cNvPr id="25628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  <p:bldP spid="490503" grpId="0" autoUpdateAnimBg="0"/>
      <p:bldP spid="490504" grpId="0" autoUpdateAnimBg="0"/>
      <p:bldP spid="490505" grpId="0" autoUpdateAnimBg="0"/>
      <p:bldP spid="490506" grpId="0" autoUpdateAnimBg="0"/>
      <p:bldP spid="490507" grpId="0" autoUpdateAnimBg="0"/>
      <p:bldP spid="490508" grpId="0" autoUpdateAnimBg="0"/>
      <p:bldP spid="490509" grpId="0" autoUpdateAnimBg="0"/>
      <p:bldP spid="490510" grpId="0" autoUpdateAnimBg="0"/>
      <p:bldP spid="490511" grpId="0" autoUpdateAnimBg="0"/>
      <p:bldP spid="490512" grpId="0" autoUpdateAnimBg="0"/>
      <p:bldP spid="490513" grpId="0" autoUpdateAnimBg="0"/>
      <p:bldP spid="490514" grpId="0" autoUpdateAnimBg="0"/>
      <p:bldP spid="490515" grpId="0" autoUpdateAnimBg="0"/>
      <p:bldP spid="490516" grpId="0" autoUpdateAnimBg="0"/>
      <p:bldP spid="490517" grpId="0" autoUpdateAnimBg="0"/>
      <p:bldP spid="490518" grpId="0" autoUpdateAnimBg="0"/>
      <p:bldP spid="490519" grpId="0" autoUpdateAnimBg="0"/>
      <p:bldP spid="490520" grpId="0" autoUpdateAnimBg="0"/>
      <p:bldP spid="490521" grpId="0" autoUpdateAnimBg="0"/>
      <p:bldP spid="490522" grpId="0" autoUpdateAnimBg="0"/>
      <p:bldP spid="490523" grpId="0" autoUpdateAnimBg="0"/>
      <p:bldP spid="490524" grpId="0" autoUpdateAnimBg="0"/>
      <p:bldP spid="4905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65125" y="34925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移位操作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127125" y="10144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65125" y="2168525"/>
            <a:ext cx="155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4. 转移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838200" y="29035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无条件转移 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838200" y="35290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条件转移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914400" y="4184650"/>
            <a:ext cx="430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结果为零转    （</a:t>
            </a:r>
            <a:r>
              <a:rPr lang="en-US" altLang="zh-CN" sz="2800">
                <a:latin typeface="Times New Roman" pitchFamily="18" charset="0"/>
              </a:rPr>
              <a:t>Z = 1）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JZ</a:t>
            </a: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914400" y="4749800"/>
            <a:ext cx="432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结果溢出转    （</a:t>
            </a:r>
            <a:r>
              <a:rPr lang="en-US" altLang="zh-CN" sz="2800">
                <a:latin typeface="Times New Roman" pitchFamily="18" charset="0"/>
              </a:rPr>
              <a:t>O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JO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914400" y="5314950"/>
            <a:ext cx="429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结果有进位转（</a:t>
            </a:r>
            <a:r>
              <a:rPr lang="en-US" altLang="zh-CN" sz="2800">
                <a:latin typeface="Times New Roman" pitchFamily="18" charset="0"/>
              </a:rPr>
              <a:t>C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JC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914400" y="5881688"/>
            <a:ext cx="319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跳过一条指令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SKP</a:t>
            </a: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1127125" y="160178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循环移位（带进位和不带进位）</a:t>
            </a:r>
          </a:p>
        </p:txBody>
      </p: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2971800" y="10144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26640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utoUpdateAnimBg="0"/>
      <p:bldP spid="491524" grpId="0" autoUpdateAnimBg="0"/>
      <p:bldP spid="491525" grpId="0" autoUpdateAnimBg="0"/>
      <p:bldP spid="491526" grpId="0" autoUpdateAnimBg="0"/>
      <p:bldP spid="491527" grpId="0" autoUpdateAnimBg="0"/>
      <p:bldP spid="491528" grpId="0" autoUpdateAnimBg="0"/>
      <p:bldP spid="491529" grpId="0" autoUpdateAnimBg="0"/>
      <p:bldP spid="491530" grpId="0" autoUpdateAnimBg="0"/>
      <p:bldP spid="491531" grpId="0" autoUpdateAnimBg="0"/>
      <p:bldP spid="4915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5211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(3) 调用和返回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41888" y="5216525"/>
            <a:ext cx="95250" cy="973138"/>
            <a:chOff x="3113" y="3286"/>
            <a:chExt cx="60" cy="613"/>
          </a:xfrm>
        </p:grpSpPr>
        <p:sp>
          <p:nvSpPr>
            <p:cNvPr id="27724" name="Freeform 4"/>
            <p:cNvSpPr>
              <a:spLocks/>
            </p:cNvSpPr>
            <p:nvPr/>
          </p:nvSpPr>
          <p:spPr bwMode="auto">
            <a:xfrm>
              <a:off x="3140" y="3286"/>
              <a:ext cx="1" cy="578"/>
            </a:xfrm>
            <a:custGeom>
              <a:avLst/>
              <a:gdLst>
                <a:gd name="T0" fmla="*/ 1 w 1"/>
                <a:gd name="T1" fmla="*/ 0 h 578"/>
                <a:gd name="T2" fmla="*/ 0 w 1"/>
                <a:gd name="T3" fmla="*/ 578 h 5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Freeform 5"/>
            <p:cNvSpPr>
              <a:spLocks/>
            </p:cNvSpPr>
            <p:nvPr/>
          </p:nvSpPr>
          <p:spPr bwMode="auto">
            <a:xfrm>
              <a:off x="3113" y="3843"/>
              <a:ext cx="60" cy="56"/>
            </a:xfrm>
            <a:custGeom>
              <a:avLst/>
              <a:gdLst>
                <a:gd name="T0" fmla="*/ 0 w 60"/>
                <a:gd name="T1" fmla="*/ 0 h 50"/>
                <a:gd name="T2" fmla="*/ 31 w 60"/>
                <a:gd name="T3" fmla="*/ 280 h 50"/>
                <a:gd name="T4" fmla="*/ 60 w 60"/>
                <a:gd name="T5" fmla="*/ 0 h 50"/>
                <a:gd name="T6" fmla="*/ 31 w 60"/>
                <a:gd name="T7" fmla="*/ 86 h 50"/>
                <a:gd name="T8" fmla="*/ 0 w 6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64113" y="4037013"/>
            <a:ext cx="193675" cy="1179512"/>
            <a:chOff x="3127" y="2468"/>
            <a:chExt cx="122" cy="661"/>
          </a:xfrm>
        </p:grpSpPr>
        <p:sp>
          <p:nvSpPr>
            <p:cNvPr id="27722" name="Freeform 7"/>
            <p:cNvSpPr>
              <a:spLocks/>
            </p:cNvSpPr>
            <p:nvPr/>
          </p:nvSpPr>
          <p:spPr bwMode="auto">
            <a:xfrm>
              <a:off x="3141" y="2468"/>
              <a:ext cx="108" cy="627"/>
            </a:xfrm>
            <a:custGeom>
              <a:avLst/>
              <a:gdLst>
                <a:gd name="T0" fmla="*/ 0 w 108"/>
                <a:gd name="T1" fmla="*/ 0 h 627"/>
                <a:gd name="T2" fmla="*/ 40 w 108"/>
                <a:gd name="T3" fmla="*/ 70 h 627"/>
                <a:gd name="T4" fmla="*/ 74 w 108"/>
                <a:gd name="T5" fmla="*/ 139 h 627"/>
                <a:gd name="T6" fmla="*/ 88 w 108"/>
                <a:gd name="T7" fmla="*/ 175 h 627"/>
                <a:gd name="T8" fmla="*/ 99 w 108"/>
                <a:gd name="T9" fmla="*/ 214 h 627"/>
                <a:gd name="T10" fmla="*/ 105 w 108"/>
                <a:gd name="T11" fmla="*/ 252 h 627"/>
                <a:gd name="T12" fmla="*/ 108 w 108"/>
                <a:gd name="T13" fmla="*/ 293 h 627"/>
                <a:gd name="T14" fmla="*/ 105 w 108"/>
                <a:gd name="T15" fmla="*/ 331 h 627"/>
                <a:gd name="T16" fmla="*/ 96 w 108"/>
                <a:gd name="T17" fmla="*/ 372 h 627"/>
                <a:gd name="T18" fmla="*/ 85 w 108"/>
                <a:gd name="T19" fmla="*/ 418 h 627"/>
                <a:gd name="T20" fmla="*/ 71 w 108"/>
                <a:gd name="T21" fmla="*/ 464 h 627"/>
                <a:gd name="T22" fmla="*/ 57 w 108"/>
                <a:gd name="T23" fmla="*/ 509 h 627"/>
                <a:gd name="T24" fmla="*/ 40 w 108"/>
                <a:gd name="T25" fmla="*/ 553 h 627"/>
                <a:gd name="T26" fmla="*/ 26 w 108"/>
                <a:gd name="T27" fmla="*/ 593 h 627"/>
                <a:gd name="T28" fmla="*/ 12 w 108"/>
                <a:gd name="T29" fmla="*/ 627 h 6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Freeform 8"/>
            <p:cNvSpPr>
              <a:spLocks/>
            </p:cNvSpPr>
            <p:nvPr/>
          </p:nvSpPr>
          <p:spPr bwMode="auto">
            <a:xfrm>
              <a:off x="3127" y="3073"/>
              <a:ext cx="57" cy="56"/>
            </a:xfrm>
            <a:custGeom>
              <a:avLst/>
              <a:gdLst>
                <a:gd name="T0" fmla="*/ 0 w 57"/>
                <a:gd name="T1" fmla="*/ 0 h 56"/>
                <a:gd name="T2" fmla="*/ 14 w 57"/>
                <a:gd name="T3" fmla="*/ 56 h 56"/>
                <a:gd name="T4" fmla="*/ 57 w 57"/>
                <a:gd name="T5" fmla="*/ 15 h 56"/>
                <a:gd name="T6" fmla="*/ 26 w 57"/>
                <a:gd name="T7" fmla="*/ 24 h 56"/>
                <a:gd name="T8" fmla="*/ 0 w 57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86338" y="3444875"/>
            <a:ext cx="341312" cy="1771650"/>
            <a:chOff x="3141" y="2136"/>
            <a:chExt cx="215" cy="993"/>
          </a:xfrm>
        </p:grpSpPr>
        <p:sp>
          <p:nvSpPr>
            <p:cNvPr id="27720" name="Freeform 10"/>
            <p:cNvSpPr>
              <a:spLocks/>
            </p:cNvSpPr>
            <p:nvPr/>
          </p:nvSpPr>
          <p:spPr bwMode="auto">
            <a:xfrm>
              <a:off x="3141" y="2136"/>
              <a:ext cx="215" cy="959"/>
            </a:xfrm>
            <a:custGeom>
              <a:avLst/>
              <a:gdLst>
                <a:gd name="T0" fmla="*/ 0 w 215"/>
                <a:gd name="T1" fmla="*/ 0 h 959"/>
                <a:gd name="T2" fmla="*/ 74 w 215"/>
                <a:gd name="T3" fmla="*/ 140 h 959"/>
                <a:gd name="T4" fmla="*/ 108 w 215"/>
                <a:gd name="T5" fmla="*/ 207 h 959"/>
                <a:gd name="T6" fmla="*/ 136 w 215"/>
                <a:gd name="T7" fmla="*/ 277 h 959"/>
                <a:gd name="T8" fmla="*/ 164 w 215"/>
                <a:gd name="T9" fmla="*/ 342 h 959"/>
                <a:gd name="T10" fmla="*/ 187 w 215"/>
                <a:gd name="T11" fmla="*/ 409 h 959"/>
                <a:gd name="T12" fmla="*/ 204 w 215"/>
                <a:gd name="T13" fmla="*/ 474 h 959"/>
                <a:gd name="T14" fmla="*/ 212 w 215"/>
                <a:gd name="T15" fmla="*/ 536 h 959"/>
                <a:gd name="T16" fmla="*/ 215 w 215"/>
                <a:gd name="T17" fmla="*/ 591 h 959"/>
                <a:gd name="T18" fmla="*/ 209 w 215"/>
                <a:gd name="T19" fmla="*/ 649 h 959"/>
                <a:gd name="T20" fmla="*/ 198 w 215"/>
                <a:gd name="T21" fmla="*/ 709 h 959"/>
                <a:gd name="T22" fmla="*/ 181 w 215"/>
                <a:gd name="T23" fmla="*/ 767 h 959"/>
                <a:gd name="T24" fmla="*/ 164 w 215"/>
                <a:gd name="T25" fmla="*/ 822 h 959"/>
                <a:gd name="T26" fmla="*/ 147 w 215"/>
                <a:gd name="T27" fmla="*/ 875 h 959"/>
                <a:gd name="T28" fmla="*/ 130 w 215"/>
                <a:gd name="T29" fmla="*/ 921 h 959"/>
                <a:gd name="T30" fmla="*/ 116 w 215"/>
                <a:gd name="T31" fmla="*/ 959 h 9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1" name="Freeform 11"/>
            <p:cNvSpPr>
              <a:spLocks/>
            </p:cNvSpPr>
            <p:nvPr/>
          </p:nvSpPr>
          <p:spPr bwMode="auto">
            <a:xfrm>
              <a:off x="3232" y="3073"/>
              <a:ext cx="56" cy="56"/>
            </a:xfrm>
            <a:custGeom>
              <a:avLst/>
              <a:gdLst>
                <a:gd name="T0" fmla="*/ 0 w 56"/>
                <a:gd name="T1" fmla="*/ 0 h 56"/>
                <a:gd name="T2" fmla="*/ 17 w 56"/>
                <a:gd name="T3" fmla="*/ 56 h 56"/>
                <a:gd name="T4" fmla="*/ 56 w 56"/>
                <a:gd name="T5" fmla="*/ 12 h 56"/>
                <a:gd name="T6" fmla="*/ 25 w 56"/>
                <a:gd name="T7" fmla="*/ 22 h 56"/>
                <a:gd name="T8" fmla="*/ 0 w 56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48200" y="3544888"/>
            <a:ext cx="506413" cy="2644775"/>
            <a:chOff x="2930" y="2192"/>
            <a:chExt cx="319" cy="1482"/>
          </a:xfrm>
        </p:grpSpPr>
        <p:sp>
          <p:nvSpPr>
            <p:cNvPr id="27718" name="Freeform 13"/>
            <p:cNvSpPr>
              <a:spLocks/>
            </p:cNvSpPr>
            <p:nvPr/>
          </p:nvSpPr>
          <p:spPr bwMode="auto">
            <a:xfrm>
              <a:off x="2930" y="2223"/>
              <a:ext cx="319" cy="1451"/>
            </a:xfrm>
            <a:custGeom>
              <a:avLst/>
              <a:gdLst>
                <a:gd name="T0" fmla="*/ 319 w 319"/>
                <a:gd name="T1" fmla="*/ 1451 h 1451"/>
                <a:gd name="T2" fmla="*/ 262 w 319"/>
                <a:gd name="T3" fmla="*/ 1350 h 1451"/>
                <a:gd name="T4" fmla="*/ 209 w 319"/>
                <a:gd name="T5" fmla="*/ 1252 h 1451"/>
                <a:gd name="T6" fmla="*/ 158 w 319"/>
                <a:gd name="T7" fmla="*/ 1153 h 1451"/>
                <a:gd name="T8" fmla="*/ 110 w 319"/>
                <a:gd name="T9" fmla="*/ 1055 h 1451"/>
                <a:gd name="T10" fmla="*/ 70 w 319"/>
                <a:gd name="T11" fmla="*/ 956 h 1451"/>
                <a:gd name="T12" fmla="*/ 37 w 319"/>
                <a:gd name="T13" fmla="*/ 860 h 1451"/>
                <a:gd name="T14" fmla="*/ 14 w 319"/>
                <a:gd name="T15" fmla="*/ 764 h 1451"/>
                <a:gd name="T16" fmla="*/ 6 w 319"/>
                <a:gd name="T17" fmla="*/ 716 h 1451"/>
                <a:gd name="T18" fmla="*/ 0 w 319"/>
                <a:gd name="T19" fmla="*/ 670 h 1451"/>
                <a:gd name="T20" fmla="*/ 0 w 319"/>
                <a:gd name="T21" fmla="*/ 584 h 1451"/>
                <a:gd name="T22" fmla="*/ 8 w 319"/>
                <a:gd name="T23" fmla="*/ 497 h 1451"/>
                <a:gd name="T24" fmla="*/ 25 w 319"/>
                <a:gd name="T25" fmla="*/ 411 h 1451"/>
                <a:gd name="T26" fmla="*/ 51 w 319"/>
                <a:gd name="T27" fmla="*/ 329 h 1451"/>
                <a:gd name="T28" fmla="*/ 79 w 319"/>
                <a:gd name="T29" fmla="*/ 245 h 1451"/>
                <a:gd name="T30" fmla="*/ 116 w 319"/>
                <a:gd name="T31" fmla="*/ 163 h 1451"/>
                <a:gd name="T32" fmla="*/ 155 w 319"/>
                <a:gd name="T33" fmla="*/ 82 h 1451"/>
                <a:gd name="T34" fmla="*/ 195 w 319"/>
                <a:gd name="T35" fmla="*/ 0 h 14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9" name="Freeform 14"/>
            <p:cNvSpPr>
              <a:spLocks/>
            </p:cNvSpPr>
            <p:nvPr/>
          </p:nvSpPr>
          <p:spPr bwMode="auto">
            <a:xfrm>
              <a:off x="3091" y="2192"/>
              <a:ext cx="53" cy="57"/>
            </a:xfrm>
            <a:custGeom>
              <a:avLst/>
              <a:gdLst>
                <a:gd name="T0" fmla="*/ 53 w 53"/>
                <a:gd name="T1" fmla="*/ 57 h 57"/>
                <a:gd name="T2" fmla="*/ 50 w 53"/>
                <a:gd name="T3" fmla="*/ 0 h 57"/>
                <a:gd name="T4" fmla="*/ 0 w 53"/>
                <a:gd name="T5" fmla="*/ 36 h 57"/>
                <a:gd name="T6" fmla="*/ 34 w 53"/>
                <a:gd name="T7" fmla="*/ 31 h 57"/>
                <a:gd name="T8" fmla="*/ 53 w 53"/>
                <a:gd name="T9" fmla="*/ 5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624388" y="4191000"/>
            <a:ext cx="361950" cy="1998663"/>
            <a:chOff x="2913" y="2554"/>
            <a:chExt cx="228" cy="1120"/>
          </a:xfrm>
        </p:grpSpPr>
        <p:sp>
          <p:nvSpPr>
            <p:cNvPr id="27716" name="Freeform 16"/>
            <p:cNvSpPr>
              <a:spLocks/>
            </p:cNvSpPr>
            <p:nvPr/>
          </p:nvSpPr>
          <p:spPr bwMode="auto">
            <a:xfrm>
              <a:off x="2913" y="2583"/>
              <a:ext cx="228" cy="1091"/>
            </a:xfrm>
            <a:custGeom>
              <a:avLst/>
              <a:gdLst>
                <a:gd name="T0" fmla="*/ 228 w 228"/>
                <a:gd name="T1" fmla="*/ 1091 h 1091"/>
                <a:gd name="T2" fmla="*/ 147 w 228"/>
                <a:gd name="T3" fmla="*/ 928 h 1091"/>
                <a:gd name="T4" fmla="*/ 107 w 228"/>
                <a:gd name="T5" fmla="*/ 846 h 1091"/>
                <a:gd name="T6" fmla="*/ 73 w 228"/>
                <a:gd name="T7" fmla="*/ 767 h 1091"/>
                <a:gd name="T8" fmla="*/ 42 w 228"/>
                <a:gd name="T9" fmla="*/ 690 h 1091"/>
                <a:gd name="T10" fmla="*/ 20 w 228"/>
                <a:gd name="T11" fmla="*/ 613 h 1091"/>
                <a:gd name="T12" fmla="*/ 6 w 228"/>
                <a:gd name="T13" fmla="*/ 538 h 1091"/>
                <a:gd name="T14" fmla="*/ 0 w 228"/>
                <a:gd name="T15" fmla="*/ 466 h 1091"/>
                <a:gd name="T16" fmla="*/ 6 w 228"/>
                <a:gd name="T17" fmla="*/ 401 h 1091"/>
                <a:gd name="T18" fmla="*/ 17 w 228"/>
                <a:gd name="T19" fmla="*/ 339 h 1091"/>
                <a:gd name="T20" fmla="*/ 37 w 228"/>
                <a:gd name="T21" fmla="*/ 279 h 1091"/>
                <a:gd name="T22" fmla="*/ 65 w 228"/>
                <a:gd name="T23" fmla="*/ 221 h 1091"/>
                <a:gd name="T24" fmla="*/ 96 w 228"/>
                <a:gd name="T25" fmla="*/ 166 h 1091"/>
                <a:gd name="T26" fmla="*/ 130 w 228"/>
                <a:gd name="T27" fmla="*/ 108 h 1091"/>
                <a:gd name="T28" fmla="*/ 206 w 228"/>
                <a:gd name="T29" fmla="*/ 0 h 10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Freeform 17"/>
            <p:cNvSpPr>
              <a:spLocks/>
            </p:cNvSpPr>
            <p:nvPr/>
          </p:nvSpPr>
          <p:spPr bwMode="auto">
            <a:xfrm>
              <a:off x="3085" y="2554"/>
              <a:ext cx="56" cy="58"/>
            </a:xfrm>
            <a:custGeom>
              <a:avLst/>
              <a:gdLst>
                <a:gd name="T0" fmla="*/ 51 w 56"/>
                <a:gd name="T1" fmla="*/ 58 h 58"/>
                <a:gd name="T2" fmla="*/ 56 w 56"/>
                <a:gd name="T3" fmla="*/ 0 h 58"/>
                <a:gd name="T4" fmla="*/ 0 w 56"/>
                <a:gd name="T5" fmla="*/ 29 h 58"/>
                <a:gd name="T6" fmla="*/ 34 w 56"/>
                <a:gd name="T7" fmla="*/ 29 h 58"/>
                <a:gd name="T8" fmla="*/ 51 w 56"/>
                <a:gd name="T9" fmla="*/ 58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624388" y="1871663"/>
            <a:ext cx="385762" cy="2924175"/>
            <a:chOff x="2913" y="1255"/>
            <a:chExt cx="243" cy="1638"/>
          </a:xfrm>
        </p:grpSpPr>
        <p:sp>
          <p:nvSpPr>
            <p:cNvPr id="27714" name="Freeform 19"/>
            <p:cNvSpPr>
              <a:spLocks/>
            </p:cNvSpPr>
            <p:nvPr/>
          </p:nvSpPr>
          <p:spPr bwMode="auto">
            <a:xfrm>
              <a:off x="2913" y="1286"/>
              <a:ext cx="228" cy="1607"/>
            </a:xfrm>
            <a:custGeom>
              <a:avLst/>
              <a:gdLst>
                <a:gd name="T0" fmla="*/ 228 w 228"/>
                <a:gd name="T1" fmla="*/ 1607 h 1607"/>
                <a:gd name="T2" fmla="*/ 147 w 228"/>
                <a:gd name="T3" fmla="*/ 1372 h 1607"/>
                <a:gd name="T4" fmla="*/ 107 w 228"/>
                <a:gd name="T5" fmla="*/ 1254 h 1607"/>
                <a:gd name="T6" fmla="*/ 73 w 228"/>
                <a:gd name="T7" fmla="*/ 1139 h 1607"/>
                <a:gd name="T8" fmla="*/ 42 w 228"/>
                <a:gd name="T9" fmla="*/ 1026 h 1607"/>
                <a:gd name="T10" fmla="*/ 20 w 228"/>
                <a:gd name="T11" fmla="*/ 915 h 1607"/>
                <a:gd name="T12" fmla="*/ 6 w 228"/>
                <a:gd name="T13" fmla="*/ 807 h 1607"/>
                <a:gd name="T14" fmla="*/ 0 w 228"/>
                <a:gd name="T15" fmla="*/ 701 h 1607"/>
                <a:gd name="T16" fmla="*/ 3 w 228"/>
                <a:gd name="T17" fmla="*/ 653 h 1607"/>
                <a:gd name="T18" fmla="*/ 8 w 228"/>
                <a:gd name="T19" fmla="*/ 603 h 1607"/>
                <a:gd name="T20" fmla="*/ 14 w 228"/>
                <a:gd name="T21" fmla="*/ 555 h 1607"/>
                <a:gd name="T22" fmla="*/ 25 w 228"/>
                <a:gd name="T23" fmla="*/ 504 h 1607"/>
                <a:gd name="T24" fmla="*/ 54 w 228"/>
                <a:gd name="T25" fmla="*/ 406 h 1607"/>
                <a:gd name="T26" fmla="*/ 87 w 228"/>
                <a:gd name="T27" fmla="*/ 307 h 1607"/>
                <a:gd name="T28" fmla="*/ 124 w 228"/>
                <a:gd name="T29" fmla="*/ 216 h 1607"/>
                <a:gd name="T30" fmla="*/ 141 w 228"/>
                <a:gd name="T31" fmla="*/ 175 h 1607"/>
                <a:gd name="T32" fmla="*/ 161 w 228"/>
                <a:gd name="T33" fmla="*/ 134 h 1607"/>
                <a:gd name="T34" fmla="*/ 175 w 228"/>
                <a:gd name="T35" fmla="*/ 96 h 1607"/>
                <a:gd name="T36" fmla="*/ 192 w 228"/>
                <a:gd name="T37" fmla="*/ 60 h 1607"/>
                <a:gd name="T38" fmla="*/ 206 w 228"/>
                <a:gd name="T39" fmla="*/ 29 h 1607"/>
                <a:gd name="T40" fmla="*/ 217 w 228"/>
                <a:gd name="T41" fmla="*/ 0 h 16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Freeform 20"/>
            <p:cNvSpPr>
              <a:spLocks/>
            </p:cNvSpPr>
            <p:nvPr/>
          </p:nvSpPr>
          <p:spPr bwMode="auto">
            <a:xfrm>
              <a:off x="3099" y="1255"/>
              <a:ext cx="57" cy="55"/>
            </a:xfrm>
            <a:custGeom>
              <a:avLst/>
              <a:gdLst>
                <a:gd name="T0" fmla="*/ 57 w 57"/>
                <a:gd name="T1" fmla="*/ 55 h 55"/>
                <a:gd name="T2" fmla="*/ 42 w 57"/>
                <a:gd name="T3" fmla="*/ 0 h 55"/>
                <a:gd name="T4" fmla="*/ 0 w 57"/>
                <a:gd name="T5" fmla="*/ 40 h 55"/>
                <a:gd name="T6" fmla="*/ 31 w 57"/>
                <a:gd name="T7" fmla="*/ 31 h 55"/>
                <a:gd name="T8" fmla="*/ 57 w 57"/>
                <a:gd name="T9" fmla="*/ 55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565" name="Freeform 21"/>
          <p:cNvSpPr>
            <a:spLocks/>
          </p:cNvSpPr>
          <p:nvPr/>
        </p:nvSpPr>
        <p:spPr bwMode="auto">
          <a:xfrm>
            <a:off x="4986338" y="1784350"/>
            <a:ext cx="171450" cy="1201738"/>
          </a:xfrm>
          <a:custGeom>
            <a:avLst/>
            <a:gdLst>
              <a:gd name="T0" fmla="*/ 0 w 108"/>
              <a:gd name="T1" fmla="*/ 2147483647 h 673"/>
              <a:gd name="T2" fmla="*/ 2147483647 w 108"/>
              <a:gd name="T3" fmla="*/ 2147483647 h 673"/>
              <a:gd name="T4" fmla="*/ 2147483647 w 108"/>
              <a:gd name="T5" fmla="*/ 2147483647 h 673"/>
              <a:gd name="T6" fmla="*/ 2147483647 w 108"/>
              <a:gd name="T7" fmla="*/ 2147483647 h 673"/>
              <a:gd name="T8" fmla="*/ 2147483647 w 108"/>
              <a:gd name="T9" fmla="*/ 2147483647 h 673"/>
              <a:gd name="T10" fmla="*/ 2147483647 w 108"/>
              <a:gd name="T11" fmla="*/ 2147483647 h 673"/>
              <a:gd name="T12" fmla="*/ 2147483647 w 108"/>
              <a:gd name="T13" fmla="*/ 2147483647 h 673"/>
              <a:gd name="T14" fmla="*/ 2147483647 w 108"/>
              <a:gd name="T15" fmla="*/ 2147483647 h 673"/>
              <a:gd name="T16" fmla="*/ 2147483647 w 108"/>
              <a:gd name="T17" fmla="*/ 2147483647 h 673"/>
              <a:gd name="T18" fmla="*/ 2147483647 w 108"/>
              <a:gd name="T19" fmla="*/ 2147483647 h 673"/>
              <a:gd name="T20" fmla="*/ 2147483647 w 108"/>
              <a:gd name="T21" fmla="*/ 2147483647 h 673"/>
              <a:gd name="T22" fmla="*/ 2147483647 w 108"/>
              <a:gd name="T23" fmla="*/ 2147483647 h 673"/>
              <a:gd name="T24" fmla="*/ 2147483647 w 108"/>
              <a:gd name="T25" fmla="*/ 2147483647 h 673"/>
              <a:gd name="T26" fmla="*/ 2147483647 w 108"/>
              <a:gd name="T27" fmla="*/ 2147483647 h 673"/>
              <a:gd name="T28" fmla="*/ 2147483647 w 108"/>
              <a:gd name="T29" fmla="*/ 2147483647 h 673"/>
              <a:gd name="T30" fmla="*/ 0 w 108"/>
              <a:gd name="T31" fmla="*/ 0 h 6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603500" y="16906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CALL SUB1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168650" y="1312863"/>
            <a:ext cx="1817688" cy="465137"/>
            <a:chOff x="1996" y="827"/>
            <a:chExt cx="1145" cy="293"/>
          </a:xfrm>
        </p:grpSpPr>
        <p:sp>
          <p:nvSpPr>
            <p:cNvPr id="27712" name="Freeform 24"/>
            <p:cNvSpPr>
              <a:spLocks/>
            </p:cNvSpPr>
            <p:nvPr/>
          </p:nvSpPr>
          <p:spPr bwMode="auto">
            <a:xfrm>
              <a:off x="3140" y="827"/>
              <a:ext cx="1" cy="293"/>
            </a:xfrm>
            <a:custGeom>
              <a:avLst/>
              <a:gdLst>
                <a:gd name="T0" fmla="*/ 1 w 1"/>
                <a:gd name="T1" fmla="*/ 0 h 293"/>
                <a:gd name="T2" fmla="*/ 0 w 1"/>
                <a:gd name="T3" fmla="*/ 293 h 2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Text Box 25"/>
            <p:cNvSpPr txBox="1">
              <a:spLocks noChangeArrowheads="1"/>
            </p:cNvSpPr>
            <p:nvPr/>
          </p:nvSpPr>
          <p:spPr bwMode="auto">
            <a:xfrm>
              <a:off x="1996" y="902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.</a:t>
              </a:r>
              <a:r>
                <a:rPr lang="en-US" altLang="zh-CN" sz="2000">
                  <a:latin typeface="Times New Roman" pitchFamily="18" charset="0"/>
                </a:rPr>
                <a:t>..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168650" y="2000250"/>
            <a:ext cx="1868488" cy="554038"/>
            <a:chOff x="1996" y="1260"/>
            <a:chExt cx="1177" cy="349"/>
          </a:xfrm>
        </p:grpSpPr>
        <p:grpSp>
          <p:nvGrpSpPr>
            <p:cNvPr id="27707" name="Group 27"/>
            <p:cNvGrpSpPr>
              <a:grpSpLocks/>
            </p:cNvGrpSpPr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27710" name="Freeform 28"/>
              <p:cNvSpPr>
                <a:spLocks/>
              </p:cNvSpPr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>
                  <a:gd name="T0" fmla="*/ 1 w 1"/>
                  <a:gd name="T1" fmla="*/ 0 h 316"/>
                  <a:gd name="T2" fmla="*/ 0 w 1"/>
                  <a:gd name="T3" fmla="*/ 316 h 3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1" name="Freeform 29"/>
              <p:cNvSpPr>
                <a:spLocks/>
              </p:cNvSpPr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>
                  <a:gd name="T0" fmla="*/ 0 w 60"/>
                  <a:gd name="T1" fmla="*/ 0 h 51"/>
                  <a:gd name="T2" fmla="*/ 31 w 60"/>
                  <a:gd name="T3" fmla="*/ 269 h 51"/>
                  <a:gd name="T4" fmla="*/ 60 w 60"/>
                  <a:gd name="T5" fmla="*/ 0 h 51"/>
                  <a:gd name="T6" fmla="*/ 31 w 60"/>
                  <a:gd name="T7" fmla="*/ 87 h 51"/>
                  <a:gd name="T8" fmla="*/ 0 w 60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8" name="Text Box 30"/>
            <p:cNvSpPr txBox="1">
              <a:spLocks noChangeArrowheads="1"/>
            </p:cNvSpPr>
            <p:nvPr/>
          </p:nvSpPr>
          <p:spPr bwMode="auto">
            <a:xfrm>
              <a:off x="1996" y="1286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7709" name="Text Box 31"/>
            <p:cNvSpPr txBox="1">
              <a:spLocks noChangeArrowheads="1"/>
            </p:cNvSpPr>
            <p:nvPr/>
          </p:nvSpPr>
          <p:spPr bwMode="auto">
            <a:xfrm>
              <a:off x="2007" y="1502"/>
              <a:ext cx="30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2590800" y="32908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3168650" y="2986088"/>
            <a:ext cx="1868488" cy="458787"/>
            <a:chOff x="1996" y="1881"/>
            <a:chExt cx="1177" cy="289"/>
          </a:xfrm>
        </p:grpSpPr>
        <p:grpSp>
          <p:nvGrpSpPr>
            <p:cNvPr id="27703" name="Group 34"/>
            <p:cNvGrpSpPr>
              <a:grpSpLocks/>
            </p:cNvGrpSpPr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27705" name="Freeform 35"/>
              <p:cNvSpPr>
                <a:spLocks/>
              </p:cNvSpPr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>
                  <a:gd name="T0" fmla="*/ 1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6" name="Freeform 36"/>
              <p:cNvSpPr>
                <a:spLocks/>
              </p:cNvSpPr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280 h 50"/>
                  <a:gd name="T4" fmla="*/ 60 w 60"/>
                  <a:gd name="T5" fmla="*/ 0 h 50"/>
                  <a:gd name="T6" fmla="*/ 31 w 60"/>
                  <a:gd name="T7" fmla="*/ 94 h 50"/>
                  <a:gd name="T8" fmla="*/ 0 w 6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04" name="Text Box 37"/>
            <p:cNvSpPr txBox="1">
              <a:spLocks noChangeArrowheads="1"/>
            </p:cNvSpPr>
            <p:nvPr/>
          </p:nvSpPr>
          <p:spPr bwMode="auto">
            <a:xfrm>
              <a:off x="1996" y="1927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168650" y="3544888"/>
            <a:ext cx="1817688" cy="487362"/>
            <a:chOff x="1996" y="2233"/>
            <a:chExt cx="1145" cy="307"/>
          </a:xfrm>
        </p:grpSpPr>
        <p:sp>
          <p:nvSpPr>
            <p:cNvPr id="27701" name="Freeform 39"/>
            <p:cNvSpPr>
              <a:spLocks/>
            </p:cNvSpPr>
            <p:nvPr/>
          </p:nvSpPr>
          <p:spPr bwMode="auto">
            <a:xfrm>
              <a:off x="3140" y="2233"/>
              <a:ext cx="1" cy="307"/>
            </a:xfrm>
            <a:custGeom>
              <a:avLst/>
              <a:gdLst>
                <a:gd name="T0" fmla="*/ 1 w 1"/>
                <a:gd name="T1" fmla="*/ 0 h 307"/>
                <a:gd name="T2" fmla="*/ 0 w 1"/>
                <a:gd name="T3" fmla="*/ 307 h 30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Text Box 40"/>
            <p:cNvSpPr txBox="1">
              <a:spLocks noChangeArrowheads="1"/>
            </p:cNvSpPr>
            <p:nvPr/>
          </p:nvSpPr>
          <p:spPr bwMode="auto">
            <a:xfrm>
              <a:off x="1996" y="2311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</p:grpSp>
      <p:sp>
        <p:nvSpPr>
          <p:cNvPr id="492585" name="Text Box 41"/>
          <p:cNvSpPr txBox="1">
            <a:spLocks noChangeArrowheads="1"/>
          </p:cNvSpPr>
          <p:nvPr/>
        </p:nvSpPr>
        <p:spPr bwMode="auto">
          <a:xfrm>
            <a:off x="2590800" y="3900488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168650" y="4191000"/>
            <a:ext cx="1868488" cy="604838"/>
            <a:chOff x="1996" y="2640"/>
            <a:chExt cx="1177" cy="381"/>
          </a:xfrm>
        </p:grpSpPr>
        <p:grpSp>
          <p:nvGrpSpPr>
            <p:cNvPr id="27697" name="Group 43"/>
            <p:cNvGrpSpPr>
              <a:grpSpLocks/>
            </p:cNvGrpSpPr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27699" name="Freeform 44"/>
              <p:cNvSpPr>
                <a:spLocks/>
              </p:cNvSpPr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>
                  <a:gd name="T0" fmla="*/ 1 w 1"/>
                  <a:gd name="T1" fmla="*/ 0 h 340"/>
                  <a:gd name="T2" fmla="*/ 0 w 1"/>
                  <a:gd name="T3" fmla="*/ 340 h 3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0" name="Freeform 45"/>
              <p:cNvSpPr>
                <a:spLocks/>
              </p:cNvSpPr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>
                  <a:gd name="T0" fmla="*/ 0 w 60"/>
                  <a:gd name="T1" fmla="*/ 0 h 50"/>
                  <a:gd name="T2" fmla="*/ 31 w 60"/>
                  <a:gd name="T3" fmla="*/ 280 h 50"/>
                  <a:gd name="T4" fmla="*/ 60 w 60"/>
                  <a:gd name="T5" fmla="*/ 0 h 50"/>
                  <a:gd name="T6" fmla="*/ 31 w 60"/>
                  <a:gd name="T7" fmla="*/ 94 h 50"/>
                  <a:gd name="T8" fmla="*/ 0 w 6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8" name="Text Box 46"/>
            <p:cNvSpPr txBox="1">
              <a:spLocks noChangeArrowheads="1"/>
            </p:cNvSpPr>
            <p:nvPr/>
          </p:nvSpPr>
          <p:spPr bwMode="auto">
            <a:xfrm>
              <a:off x="1996" y="2689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2727325" y="45100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sp>
        <p:nvSpPr>
          <p:cNvPr id="492592" name="Text Box 48"/>
          <p:cNvSpPr txBox="1">
            <a:spLocks noChangeArrowheads="1"/>
          </p:cNvSpPr>
          <p:nvPr/>
        </p:nvSpPr>
        <p:spPr bwMode="auto">
          <a:xfrm>
            <a:off x="2743200" y="58816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1752600" y="914400"/>
            <a:ext cx="4003675" cy="5594350"/>
            <a:chOff x="1104" y="576"/>
            <a:chExt cx="2522" cy="3524"/>
          </a:xfrm>
        </p:grpSpPr>
        <p:sp>
          <p:nvSpPr>
            <p:cNvPr id="27676" name="Rectangle 50"/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7" name="Rectangle 51"/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8" name="Rectangle 52"/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9" name="Rectangle 53"/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80" name="Rectangle 54"/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81" name="Rectangle 55"/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82" name="Text Box 56"/>
            <p:cNvSpPr txBox="1">
              <a:spLocks noChangeArrowheads="1"/>
            </p:cNvSpPr>
            <p:nvPr/>
          </p:nvSpPr>
          <p:spPr bwMode="auto">
            <a:xfrm>
              <a:off x="1824" y="624"/>
              <a:ext cx="5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主程序</a:t>
              </a:r>
            </a:p>
          </p:txBody>
        </p:sp>
        <p:sp>
          <p:nvSpPr>
            <p:cNvPr id="27683" name="Text Box 57"/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27684" name="Text Box 58"/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27685" name="Text Box 59"/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2100</a:t>
              </a:r>
            </a:p>
          </p:txBody>
        </p:sp>
        <p:sp>
          <p:nvSpPr>
            <p:cNvPr id="27686" name="Text Box 60"/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2101</a:t>
              </a:r>
            </a:p>
          </p:txBody>
        </p:sp>
        <p:sp>
          <p:nvSpPr>
            <p:cNvPr id="27687" name="Text Box 61"/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SUB1</a:t>
              </a:r>
            </a:p>
          </p:txBody>
        </p:sp>
        <p:sp>
          <p:nvSpPr>
            <p:cNvPr id="27688" name="Text Box 62"/>
            <p:cNvSpPr txBox="1">
              <a:spLocks noChangeArrowheads="1"/>
            </p:cNvSpPr>
            <p:nvPr/>
          </p:nvSpPr>
          <p:spPr bwMode="auto">
            <a:xfrm>
              <a:off x="1104" y="1824"/>
              <a:ext cx="4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2400</a:t>
              </a:r>
            </a:p>
          </p:txBody>
        </p:sp>
        <p:sp>
          <p:nvSpPr>
            <p:cNvPr id="27689" name="Text Box 63"/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2500</a:t>
              </a:r>
            </a:p>
          </p:txBody>
        </p:sp>
        <p:sp>
          <p:nvSpPr>
            <p:cNvPr id="27690" name="Text Box 64"/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2501</a:t>
              </a:r>
            </a:p>
          </p:txBody>
        </p:sp>
        <p:sp>
          <p:nvSpPr>
            <p:cNvPr id="27691" name="Text Box 65"/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2560</a:t>
              </a:r>
            </a:p>
          </p:txBody>
        </p:sp>
        <p:sp>
          <p:nvSpPr>
            <p:cNvPr id="27692" name="Text Box 66"/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2561</a:t>
              </a:r>
            </a:p>
          </p:txBody>
        </p:sp>
        <p:sp>
          <p:nvSpPr>
            <p:cNvPr id="27693" name="Text Box 67"/>
            <p:cNvSpPr txBox="1">
              <a:spLocks noChangeArrowheads="1"/>
            </p:cNvSpPr>
            <p:nvPr/>
          </p:nvSpPr>
          <p:spPr bwMode="auto">
            <a:xfrm>
              <a:off x="1104" y="3216"/>
              <a:ext cx="4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2700</a:t>
              </a:r>
            </a:p>
          </p:txBody>
        </p:sp>
        <p:sp>
          <p:nvSpPr>
            <p:cNvPr id="27694" name="Text Box 68"/>
            <p:cNvSpPr txBox="1">
              <a:spLocks noChangeArrowheads="1"/>
            </p:cNvSpPr>
            <p:nvPr/>
          </p:nvSpPr>
          <p:spPr bwMode="auto">
            <a:xfrm>
              <a:off x="1584" y="387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主存空间分配</a:t>
              </a:r>
            </a:p>
          </p:txBody>
        </p:sp>
        <p:sp>
          <p:nvSpPr>
            <p:cNvPr id="27695" name="Text Box 69"/>
            <p:cNvSpPr txBox="1">
              <a:spLocks noChangeArrowheads="1"/>
            </p:cNvSpPr>
            <p:nvPr/>
          </p:nvSpPr>
          <p:spPr bwMode="auto">
            <a:xfrm>
              <a:off x="2640" y="387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程序执行流程</a:t>
              </a:r>
            </a:p>
          </p:txBody>
        </p:sp>
        <p:sp>
          <p:nvSpPr>
            <p:cNvPr id="27696" name="Text Box 70"/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SUB2</a:t>
              </a: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168650" y="5216525"/>
            <a:ext cx="2033588" cy="973138"/>
            <a:chOff x="1996" y="3286"/>
            <a:chExt cx="1281" cy="613"/>
          </a:xfrm>
        </p:grpSpPr>
        <p:grpSp>
          <p:nvGrpSpPr>
            <p:cNvPr id="27671" name="Group 73"/>
            <p:cNvGrpSpPr>
              <a:grpSpLocks/>
            </p:cNvGrpSpPr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27674" name="Line 74"/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Freeform 75"/>
              <p:cNvSpPr>
                <a:spLocks/>
              </p:cNvSpPr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>
                  <a:gd name="T0" fmla="*/ 0 w 59"/>
                  <a:gd name="T1" fmla="*/ 0 h 50"/>
                  <a:gd name="T2" fmla="*/ 31 w 59"/>
                  <a:gd name="T3" fmla="*/ 50 h 50"/>
                  <a:gd name="T4" fmla="*/ 59 w 59"/>
                  <a:gd name="T5" fmla="*/ 0 h 50"/>
                  <a:gd name="T6" fmla="*/ 31 w 59"/>
                  <a:gd name="T7" fmla="*/ 16 h 50"/>
                  <a:gd name="T8" fmla="*/ 0 w 59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2" name="Text Box 76"/>
            <p:cNvSpPr txBox="1">
              <a:spLocks noChangeArrowheads="1"/>
            </p:cNvSpPr>
            <p:nvPr/>
          </p:nvSpPr>
          <p:spPr bwMode="auto">
            <a:xfrm>
              <a:off x="1996" y="3391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7673" name="Text Box 77"/>
            <p:cNvSpPr txBox="1">
              <a:spLocks noChangeArrowheads="1"/>
            </p:cNvSpPr>
            <p:nvPr/>
          </p:nvSpPr>
          <p:spPr bwMode="auto">
            <a:xfrm>
              <a:off x="2007" y="3554"/>
              <a:ext cx="30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27670" name="AutoShape 7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5" grpId="0" animBg="1"/>
      <p:bldP spid="492566" grpId="0" autoUpdateAnimBg="0"/>
      <p:bldP spid="492576" grpId="0" autoUpdateAnimBg="0"/>
      <p:bldP spid="492585" grpId="0" autoUpdateAnimBg="0"/>
      <p:bldP spid="492591" grpId="0" autoUpdateAnimBg="0"/>
      <p:bldP spid="49259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446338" y="514667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IN  AX, </a:t>
            </a:r>
            <a:r>
              <a:rPr lang="en-US" altLang="zh-CN" sz="2400" i="1">
                <a:latin typeface="Times New Roman" pitchFamily="18" charset="0"/>
              </a:rPr>
              <a:t>n</a:t>
            </a: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354263" y="6137275"/>
            <a:ext cx="176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OUT 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AX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(4) 陷阱（</a:t>
            </a:r>
            <a:r>
              <a:rPr lang="en-US" altLang="zh-CN" sz="3200">
                <a:latin typeface="Times New Roman" pitchFamily="18" charset="0"/>
              </a:rPr>
              <a:t>Trap）</a:t>
            </a:r>
            <a:r>
              <a:rPr lang="zh-CN" altLang="en-US" sz="3200">
                <a:latin typeface="Times New Roman" pitchFamily="18" charset="0"/>
              </a:rPr>
              <a:t>与陷阱指令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1054100" y="8064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意外事故的中断</a:t>
            </a: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669925" y="2473325"/>
            <a:ext cx="411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 设置供用户使用的陷阱指令</a:t>
            </a: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1577975" y="2984500"/>
            <a:ext cx="489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如  8086          </a:t>
            </a:r>
            <a:r>
              <a:rPr lang="en-US" altLang="zh-CN" sz="2400">
                <a:latin typeface="Times New Roman" pitchFamily="18" charset="0"/>
              </a:rPr>
              <a:t>INT   TYPE     </a:t>
            </a:r>
            <a:r>
              <a:rPr lang="zh-CN" altLang="en-US" sz="2400">
                <a:latin typeface="Times New Roman" pitchFamily="18" charset="0"/>
              </a:rPr>
              <a:t>软中断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1524000" y="3495675"/>
            <a:ext cx="600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提供给用户使用的陷阱指令，完成系统调用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57200" y="4005263"/>
            <a:ext cx="2222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5. 输入输出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9925" y="1377950"/>
            <a:ext cx="7373938" cy="1041400"/>
            <a:chOff x="422" y="868"/>
            <a:chExt cx="4645" cy="656"/>
          </a:xfrm>
        </p:grpSpPr>
        <p:sp>
          <p:nvSpPr>
            <p:cNvPr id="28698" name="Text Box 13"/>
            <p:cNvSpPr txBox="1">
              <a:spLocks noChangeArrowheads="1"/>
            </p:cNvSpPr>
            <p:nvPr/>
          </p:nvSpPr>
          <p:spPr bwMode="auto">
            <a:xfrm>
              <a:off x="422" y="868"/>
              <a:ext cx="258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 一般不提供给用户直接使用</a:t>
              </a:r>
            </a:p>
          </p:txBody>
        </p:sp>
        <p:sp>
          <p:nvSpPr>
            <p:cNvPr id="28699" name="Text Box 14"/>
            <p:cNvSpPr txBox="1">
              <a:spLocks noChangeArrowheads="1"/>
            </p:cNvSpPr>
            <p:nvPr/>
          </p:nvSpPr>
          <p:spPr bwMode="auto">
            <a:xfrm>
              <a:off x="576" y="1236"/>
              <a:ext cx="44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在出现事故时，由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自动产生并执行（隐指令）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4638675"/>
            <a:ext cx="5959475" cy="457200"/>
            <a:chOff x="758" y="2922"/>
            <a:chExt cx="3754" cy="288"/>
          </a:xfrm>
        </p:grpSpPr>
        <p:sp>
          <p:nvSpPr>
            <p:cNvPr id="28696" name="Text Box 18"/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入              端口地址            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的寄存器</a:t>
              </a:r>
            </a:p>
          </p:txBody>
        </p:sp>
        <p:sp>
          <p:nvSpPr>
            <p:cNvPr id="28697" name="Line 19"/>
            <p:cNvSpPr>
              <a:spLocks noChangeShapeType="1"/>
            </p:cNvSpPr>
            <p:nvPr/>
          </p:nvSpPr>
          <p:spPr bwMode="auto">
            <a:xfrm>
              <a:off x="2544" y="30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03325" y="5661025"/>
            <a:ext cx="5883275" cy="457200"/>
            <a:chOff x="758" y="3566"/>
            <a:chExt cx="3706" cy="288"/>
          </a:xfrm>
        </p:grpSpPr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出   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的寄存器               端口地址</a:t>
              </a:r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1577975" y="5146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1577975" y="61372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2422525" y="5149850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IN  AL, </a:t>
            </a:r>
            <a:r>
              <a:rPr lang="en-US" altLang="zh-CN" sz="2400" i="1">
                <a:latin typeface="Times New Roman" pitchFamily="18" charset="0"/>
              </a:rPr>
              <a:t>n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2338388" y="6137275"/>
            <a:ext cx="174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OUT 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AL</a:t>
            </a:r>
          </a:p>
        </p:txBody>
      </p:sp>
      <p:sp>
        <p:nvSpPr>
          <p:cNvPr id="28693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2" grpId="0" autoUpdateAnimBg="0"/>
      <p:bldP spid="493575" grpId="0" autoUpdateAnimBg="0"/>
      <p:bldP spid="493576" grpId="0" autoUpdateAnimBg="0"/>
      <p:bldP spid="493577" grpId="0" autoUpdateAnimBg="0"/>
      <p:bldP spid="493578" grpId="0" autoUpdateAnimBg="0"/>
      <p:bldP spid="493579" grpId="0" autoUpdateAnimBg="0"/>
      <p:bldP spid="493592" grpId="0" autoUpdateAnimBg="0"/>
      <p:bldP spid="493593" grpId="0" autoUpdateAnimBg="0"/>
      <p:bldP spid="493594" grpId="0" autoUpdateAnimBg="0"/>
      <p:bldP spid="4935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064895" cy="5214938"/>
          </a:xfrm>
        </p:spPr>
        <p:txBody>
          <a:bodyPr rtlCol="0">
            <a:normAutofit/>
          </a:bodyPr>
          <a:lstStyle/>
          <a:p>
            <a:pPr lvl="1" eaLnBrk="1" hangingPunct="1">
              <a:defRPr/>
            </a:pPr>
            <a:r>
              <a:rPr lang="zh-CN" altLang="en-US" b="1" dirty="0" smtClean="0"/>
              <a:t>总线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特性及性能指标</a:t>
            </a:r>
            <a:endParaRPr lang="en-US" altLang="zh-CN" b="1" dirty="0" smtClean="0"/>
          </a:p>
          <a:p>
            <a:pPr marL="1101600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总线标准</a:t>
            </a:r>
            <a:endParaRPr lang="en-US" altLang="zh-CN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总线结构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总线结构</a:t>
            </a:r>
            <a:r>
              <a:rPr lang="zh-CN" altLang="en-US" b="1" dirty="0">
                <a:latin typeface="+mj-lt"/>
              </a:rPr>
              <a:t>举例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总线控制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ea"/>
              </a:rPr>
              <a:t>总线判优：链式、计数器定时、独立请求</a:t>
            </a:r>
            <a:endParaRPr lang="en-US" altLang="zh-CN" sz="2800" b="1" dirty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ea"/>
              </a:rPr>
              <a:t>总线通信控制：同步、异步、半同步、</a:t>
            </a:r>
            <a:r>
              <a:rPr lang="zh-CN" altLang="en-US" sz="2800" b="1" dirty="0" smtClean="0">
                <a:latin typeface="+mj-ea"/>
              </a:rPr>
              <a:t>分离式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机器指令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扩展操作码技术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None/>
              <a:defRPr/>
            </a:pP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.3   寻 址 方 式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寻址方式</a:t>
            </a:r>
            <a:r>
              <a:rPr lang="zh-CN" altLang="en-US" sz="2800">
                <a:latin typeface="Times New Roman" pitchFamily="18" charset="0"/>
              </a:rPr>
              <a:t>  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819400" y="1600200"/>
            <a:ext cx="5486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确定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本条指令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操作数地址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下一条 </a:t>
            </a:r>
            <a:r>
              <a:rPr lang="zh-CN" altLang="en-US" sz="2800">
                <a:latin typeface="Times New Roman" pitchFamily="18" charset="0"/>
              </a:rPr>
              <a:t>欲执行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352800"/>
            <a:ext cx="3124200" cy="1981200"/>
            <a:chOff x="2256" y="2112"/>
            <a:chExt cx="1968" cy="1248"/>
          </a:xfrm>
        </p:grpSpPr>
        <p:sp>
          <p:nvSpPr>
            <p:cNvPr id="29705" name="Text Box 6"/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数据寻址</a:t>
              </a: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指令寻址</a:t>
              </a:r>
            </a:p>
          </p:txBody>
        </p:sp>
      </p:grpSp>
      <p:sp>
        <p:nvSpPr>
          <p:cNvPr id="494600" name="AutoShape 8"/>
          <p:cNvSpPr>
            <a:spLocks/>
          </p:cNvSpPr>
          <p:nvPr/>
        </p:nvSpPr>
        <p:spPr bwMode="auto">
          <a:xfrm>
            <a:off x="3352800" y="3581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600200" y="4114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寻址方式</a:t>
            </a:r>
          </a:p>
        </p:txBody>
      </p:sp>
      <p:sp>
        <p:nvSpPr>
          <p:cNvPr id="29704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/>
      <p:bldP spid="494596" grpId="0" autoUpdateAnimBg="0"/>
      <p:bldP spid="494600" grpId="0" animBg="1"/>
      <p:bldP spid="49460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.3   寻 址 方 式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88925" y="12573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一、指令寻址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203325" y="19192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顺序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941513"/>
            <a:ext cx="3086100" cy="519112"/>
            <a:chOff x="1622" y="1223"/>
            <a:chExt cx="1944" cy="327"/>
          </a:xfrm>
        </p:grpSpPr>
        <p:sp>
          <p:nvSpPr>
            <p:cNvPr id="30775" name="Text Box 6"/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( PC ) + 1           PC</a:t>
              </a:r>
            </a:p>
          </p:txBody>
        </p:sp>
        <p:sp>
          <p:nvSpPr>
            <p:cNvPr id="30776" name="Line 7"/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03325" y="2452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跳跃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590800" y="248285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由转移指令指出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0925" y="3035300"/>
            <a:ext cx="8112125" cy="3594100"/>
            <a:chOff x="662" y="1912"/>
            <a:chExt cx="5110" cy="2264"/>
          </a:xfrm>
        </p:grpSpPr>
        <p:sp>
          <p:nvSpPr>
            <p:cNvPr id="30745" name="Rectangle 11"/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46" name="Text Box 12"/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LDA              1000</a:t>
              </a:r>
            </a:p>
          </p:txBody>
        </p:sp>
        <p:sp>
          <p:nvSpPr>
            <p:cNvPr id="30747" name="Text Box 13"/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ADD              1001</a:t>
              </a:r>
            </a:p>
          </p:txBody>
        </p:sp>
        <p:sp>
          <p:nvSpPr>
            <p:cNvPr id="30748" name="Text Box 14"/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DEC              1200</a:t>
              </a:r>
            </a:p>
          </p:txBody>
        </p:sp>
        <p:sp>
          <p:nvSpPr>
            <p:cNvPr id="30749" name="Text Box 15"/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JMP                    7</a:t>
              </a:r>
            </a:p>
          </p:txBody>
        </p:sp>
        <p:sp>
          <p:nvSpPr>
            <p:cNvPr id="30750" name="Text Box 16"/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LDA              2000</a:t>
              </a:r>
            </a:p>
          </p:txBody>
        </p:sp>
        <p:sp>
          <p:nvSpPr>
            <p:cNvPr id="30751" name="Text Box 17"/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SUB               2001</a:t>
              </a:r>
            </a:p>
          </p:txBody>
        </p:sp>
        <p:sp>
          <p:nvSpPr>
            <p:cNvPr id="30752" name="Text Box 18"/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INC</a:t>
              </a:r>
            </a:p>
          </p:txBody>
        </p:sp>
        <p:sp>
          <p:nvSpPr>
            <p:cNvPr id="30753" name="Text Box 19"/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STA              2500</a:t>
              </a:r>
            </a:p>
          </p:txBody>
        </p:sp>
        <p:sp>
          <p:nvSpPr>
            <p:cNvPr id="30754" name="Text Box 20"/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LDA             1100</a:t>
              </a:r>
            </a:p>
          </p:txBody>
        </p:sp>
        <p:sp>
          <p:nvSpPr>
            <p:cNvPr id="30755" name="Text Box 21"/>
            <p:cNvSpPr txBox="1">
              <a:spLocks noChangeArrowheads="1"/>
            </p:cNvSpPr>
            <p:nvPr/>
          </p:nvSpPr>
          <p:spPr bwMode="auto">
            <a:xfrm>
              <a:off x="3168" y="3940"/>
              <a:ext cx="30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30756" name="Text Box 22"/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757" name="Text Box 23"/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59" name="Text Box 25"/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0" name="Text Box 26"/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61" name="Text Box 27"/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62" name="Text Box 28"/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763" name="Text Box 29"/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764" name="Text Box 30"/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0765" name="Text Box 31"/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0766" name="Rectangle 32"/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67" name="Text Box 33"/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30768" name="Line 34"/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9" name="AutoShape 35"/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70" name="Text Box 36"/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30771" name="Freeform 37"/>
            <p:cNvSpPr>
              <a:spLocks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>
                <a:gd name="T0" fmla="*/ 2592 w 2880"/>
                <a:gd name="T1" fmla="*/ 21 h 1248"/>
                <a:gd name="T2" fmla="*/ 2880 w 2880"/>
                <a:gd name="T3" fmla="*/ 21 h 1248"/>
                <a:gd name="T4" fmla="*/ 2880 w 2880"/>
                <a:gd name="T5" fmla="*/ 0 h 1248"/>
                <a:gd name="T6" fmla="*/ 0 w 2880"/>
                <a:gd name="T7" fmla="*/ 0 h 1248"/>
                <a:gd name="T8" fmla="*/ 0 w 2880"/>
                <a:gd name="T9" fmla="*/ 6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2" name="Text Box 38"/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指令地址寻址方式</a:t>
              </a:r>
            </a:p>
          </p:txBody>
        </p:sp>
        <p:sp>
          <p:nvSpPr>
            <p:cNvPr id="30773" name="Text Box 39"/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指令地址</a:t>
              </a:r>
            </a:p>
          </p:txBody>
        </p:sp>
        <p:sp>
          <p:nvSpPr>
            <p:cNvPr id="30774" name="Text Box 40"/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352800" y="3794125"/>
            <a:ext cx="4940300" cy="396875"/>
            <a:chOff x="2112" y="2390"/>
            <a:chExt cx="3112" cy="250"/>
          </a:xfrm>
        </p:grpSpPr>
        <p:sp>
          <p:nvSpPr>
            <p:cNvPr id="30743" name="Text Box 42"/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30744" name="Rectangle 43"/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352800" y="4098925"/>
            <a:ext cx="4940300" cy="396875"/>
            <a:chOff x="2112" y="2582"/>
            <a:chExt cx="3112" cy="250"/>
          </a:xfrm>
        </p:grpSpPr>
        <p:sp>
          <p:nvSpPr>
            <p:cNvPr id="30741" name="Text Box 45"/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30742" name="Rectangle 46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52800" y="4403725"/>
            <a:ext cx="4940300" cy="396875"/>
            <a:chOff x="2112" y="2774"/>
            <a:chExt cx="3112" cy="250"/>
          </a:xfrm>
        </p:grpSpPr>
        <p:sp>
          <p:nvSpPr>
            <p:cNvPr id="30739" name="Text Box 48"/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30740" name="Rectangle 49"/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352800" y="5622925"/>
            <a:ext cx="4940300" cy="396875"/>
            <a:chOff x="2112" y="3542"/>
            <a:chExt cx="3112" cy="250"/>
          </a:xfrm>
        </p:grpSpPr>
        <p:sp>
          <p:nvSpPr>
            <p:cNvPr id="30737" name="Text Box 51"/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跳跃寻址</a:t>
              </a:r>
            </a:p>
          </p:txBody>
        </p:sp>
        <p:sp>
          <p:nvSpPr>
            <p:cNvPr id="30738" name="Rectangle 52"/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352800" y="5927725"/>
            <a:ext cx="4940300" cy="396875"/>
            <a:chOff x="2112" y="3734"/>
            <a:chExt cx="3112" cy="250"/>
          </a:xfrm>
        </p:grpSpPr>
        <p:sp>
          <p:nvSpPr>
            <p:cNvPr id="30735" name="Text Box 54"/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30736" name="Rectangle 55"/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30734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3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4" grpId="0" autoUpdateAnimBg="0"/>
      <p:bldP spid="4956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305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二、数据寻址 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450975" y="18288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形式地址 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3538538" y="1828800"/>
            <a:ext cx="240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指令字中的地址 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450975" y="23622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有效地址 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3538538" y="23622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操作数的真实地址 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1450975" y="28956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约定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2498725" y="28956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指令字长 = 存储字长 = 机器字长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669925" y="3352800"/>
            <a:ext cx="2324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1. 立即寻址 </a:t>
            </a:r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450975" y="5867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96651" name="Text Box 11"/>
          <p:cNvSpPr txBox="1">
            <a:spLocks noChangeArrowheads="1"/>
          </p:cNvSpPr>
          <p:nvPr/>
        </p:nvSpPr>
        <p:spPr bwMode="auto">
          <a:xfrm>
            <a:off x="1450975" y="6313488"/>
            <a:ext cx="434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的位数限制了立即数的范围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7800" y="1143000"/>
            <a:ext cx="4800600" cy="533400"/>
            <a:chOff x="912" y="1056"/>
            <a:chExt cx="3024" cy="336"/>
          </a:xfrm>
        </p:grpSpPr>
        <p:sp>
          <p:nvSpPr>
            <p:cNvPr id="31772" name="Text Box 13"/>
            <p:cNvSpPr txBox="1">
              <a:spLocks noChangeArrowheads="1"/>
            </p:cNvSpPr>
            <p:nvPr/>
          </p:nvSpPr>
          <p:spPr bwMode="auto">
            <a:xfrm>
              <a:off x="2966" y="1113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形式地址 </a:t>
              </a: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73" name="Rectangle 14"/>
            <p:cNvSpPr>
              <a:spLocks noChangeArrowheads="1"/>
            </p:cNvSpPr>
            <p:nvPr/>
          </p:nvSpPr>
          <p:spPr bwMode="auto">
            <a:xfrm>
              <a:off x="2928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74" name="Rectangle 15"/>
            <p:cNvSpPr>
              <a:spLocks noChangeArrowheads="1"/>
            </p:cNvSpPr>
            <p:nvPr/>
          </p:nvSpPr>
          <p:spPr bwMode="auto">
            <a:xfrm>
              <a:off x="1920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31775" name="Rectangle 16"/>
            <p:cNvSpPr>
              <a:spLocks noChangeArrowheads="1"/>
            </p:cNvSpPr>
            <p:nvPr/>
          </p:nvSpPr>
          <p:spPr bwMode="auto">
            <a:xfrm>
              <a:off x="912" y="1056"/>
              <a:ext cx="100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76" name="Text Box 17"/>
            <p:cNvSpPr txBox="1">
              <a:spLocks noChangeArrowheads="1"/>
            </p:cNvSpPr>
            <p:nvPr/>
          </p:nvSpPr>
          <p:spPr bwMode="auto">
            <a:xfrm>
              <a:off x="1094" y="1102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操作码</a:t>
              </a:r>
            </a:p>
          </p:txBody>
        </p:sp>
        <p:sp>
          <p:nvSpPr>
            <p:cNvPr id="31777" name="Text Box 18"/>
            <p:cNvSpPr txBox="1">
              <a:spLocks noChangeArrowheads="1"/>
            </p:cNvSpPr>
            <p:nvPr/>
          </p:nvSpPr>
          <p:spPr bwMode="auto">
            <a:xfrm>
              <a:off x="2054" y="110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寻址特征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740025" y="4403725"/>
            <a:ext cx="2438400" cy="1447800"/>
            <a:chOff x="1920" y="2400"/>
            <a:chExt cx="1536" cy="912"/>
          </a:xfrm>
        </p:grpSpPr>
        <p:grpSp>
          <p:nvGrpSpPr>
            <p:cNvPr id="31761" name="Group 20"/>
            <p:cNvGrpSpPr>
              <a:grpSpLocks/>
            </p:cNvGrpSpPr>
            <p:nvPr/>
          </p:nvGrpSpPr>
          <p:grpSpPr bwMode="auto">
            <a:xfrm>
              <a:off x="1920" y="2736"/>
              <a:ext cx="1440" cy="259"/>
              <a:chOff x="1920" y="2710"/>
              <a:chExt cx="1440" cy="259"/>
            </a:xfrm>
          </p:grpSpPr>
          <p:sp>
            <p:nvSpPr>
              <p:cNvPr id="31766" name="Text Box 21"/>
              <p:cNvSpPr txBox="1">
                <a:spLocks noChangeArrowheads="1"/>
              </p:cNvSpPr>
              <p:nvPr/>
            </p:nvSpPr>
            <p:spPr bwMode="auto">
              <a:xfrm>
                <a:off x="2006" y="2719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31767" name="Rectangle 22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68" name="Text Box 23"/>
              <p:cNvSpPr txBox="1">
                <a:spLocks noChangeArrowheads="1"/>
              </p:cNvSpPr>
              <p:nvPr/>
            </p:nvSpPr>
            <p:spPr bwMode="auto">
              <a:xfrm>
                <a:off x="2486" y="271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 #</a:t>
                </a:r>
              </a:p>
            </p:txBody>
          </p:sp>
          <p:sp>
            <p:nvSpPr>
              <p:cNvPr id="31769" name="Rectangle 24"/>
              <p:cNvSpPr>
                <a:spLocks noChangeArrowheads="1"/>
              </p:cNvSpPr>
              <p:nvPr/>
            </p:nvSpPr>
            <p:spPr bwMode="auto">
              <a:xfrm>
                <a:off x="240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1770" name="Text Box 25"/>
              <p:cNvSpPr txBox="1">
                <a:spLocks noChangeArrowheads="1"/>
              </p:cNvSpPr>
              <p:nvPr/>
            </p:nvSpPr>
            <p:spPr bwMode="auto">
              <a:xfrm>
                <a:off x="2966" y="2719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 A</a:t>
                </a:r>
              </a:p>
            </p:txBody>
          </p:sp>
          <p:sp>
            <p:nvSpPr>
              <p:cNvPr id="31771" name="Rectangle 26"/>
              <p:cNvSpPr>
                <a:spLocks noChangeArrowheads="1"/>
              </p:cNvSpPr>
              <p:nvPr/>
            </p:nvSpPr>
            <p:spPr bwMode="auto">
              <a:xfrm>
                <a:off x="2880" y="2710"/>
                <a:ext cx="4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1762" name="AutoShape 27"/>
            <p:cNvSpPr>
              <a:spLocks/>
            </p:cNvSpPr>
            <p:nvPr/>
          </p:nvSpPr>
          <p:spPr bwMode="auto">
            <a:xfrm rot="5400000">
              <a:off x="2592" y="2448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63" name="AutoShape 28"/>
            <p:cNvSpPr>
              <a:spLocks/>
            </p:cNvSpPr>
            <p:nvPr/>
          </p:nvSpPr>
          <p:spPr bwMode="auto">
            <a:xfrm rot="-5400000">
              <a:off x="3072" y="278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764" name="Text Box 29"/>
            <p:cNvSpPr txBox="1">
              <a:spLocks noChangeArrowheads="1"/>
            </p:cNvSpPr>
            <p:nvPr/>
          </p:nvSpPr>
          <p:spPr bwMode="auto">
            <a:xfrm>
              <a:off x="2160" y="2400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立即寻址特征</a:t>
              </a:r>
            </a:p>
          </p:txBody>
        </p:sp>
        <p:sp>
          <p:nvSpPr>
            <p:cNvPr id="31765" name="Text Box 30"/>
            <p:cNvSpPr txBox="1">
              <a:spLocks noChangeArrowheads="1"/>
            </p:cNvSpPr>
            <p:nvPr/>
          </p:nvSpPr>
          <p:spPr bwMode="auto">
            <a:xfrm>
              <a:off x="2857" y="3062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立即数</a:t>
              </a:r>
            </a:p>
          </p:txBody>
        </p:sp>
      </p:grp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5254625" y="5470525"/>
            <a:ext cx="190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可正可负 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补码</a:t>
            </a: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1450975" y="3962400"/>
            <a:ext cx="613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就是操作数（例：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ADD R4, #3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1760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5" grpId="0" autoUpdateAnimBg="0"/>
      <p:bldP spid="496646" grpId="0" autoUpdateAnimBg="0"/>
      <p:bldP spid="496647" grpId="0" autoUpdateAnimBg="0"/>
      <p:bldP spid="496648" grpId="0" autoUpdateAnimBg="0"/>
      <p:bldP spid="496649" grpId="0" autoUpdateAnimBg="0"/>
      <p:bldP spid="496650" grpId="0" autoUpdateAnimBg="0"/>
      <p:bldP spid="496651" grpId="0" autoUpdateAnimBg="0"/>
      <p:bldP spid="496671" grpId="0" autoUpdateAnimBg="0"/>
      <p:bldP spid="4966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2. 直接寻址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660525" y="1057275"/>
            <a:ext cx="1316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901825"/>
            <a:ext cx="1219200" cy="1831975"/>
            <a:chOff x="3312" y="1198"/>
            <a:chExt cx="768" cy="1154"/>
          </a:xfrm>
        </p:grpSpPr>
        <p:sp>
          <p:nvSpPr>
            <p:cNvPr id="32791" name="Rectangle 5"/>
            <p:cNvSpPr>
              <a:spLocks noChangeArrowheads="1"/>
            </p:cNvSpPr>
            <p:nvPr/>
          </p:nvSpPr>
          <p:spPr bwMode="auto">
            <a:xfrm>
              <a:off x="3312" y="1488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792" name="Rectangle 6"/>
            <p:cNvSpPr>
              <a:spLocks noChangeArrowheads="1"/>
            </p:cNvSpPr>
            <p:nvPr/>
          </p:nvSpPr>
          <p:spPr bwMode="auto">
            <a:xfrm>
              <a:off x="3312" y="177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32793" name="Rectangle 7"/>
            <p:cNvSpPr>
              <a:spLocks noChangeArrowheads="1"/>
            </p:cNvSpPr>
            <p:nvPr/>
          </p:nvSpPr>
          <p:spPr bwMode="auto">
            <a:xfrm>
              <a:off x="3312" y="206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794" name="Text Box 8"/>
            <p:cNvSpPr txBox="1">
              <a:spLocks noChangeArrowheads="1"/>
            </p:cNvSpPr>
            <p:nvPr/>
          </p:nvSpPr>
          <p:spPr bwMode="auto">
            <a:xfrm>
              <a:off x="3456" y="119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7673" name="AutoShape 9"/>
          <p:cNvSpPr>
            <a:spLocks/>
          </p:cNvSpPr>
          <p:nvPr/>
        </p:nvSpPr>
        <p:spPr bwMode="auto">
          <a:xfrm rot="5400000">
            <a:off x="2971800" y="19018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2438400" y="182245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5000" y="2359025"/>
            <a:ext cx="2286000" cy="381000"/>
            <a:chOff x="1200" y="1486"/>
            <a:chExt cx="1440" cy="240"/>
          </a:xfrm>
        </p:grpSpPr>
        <p:sp>
          <p:nvSpPr>
            <p:cNvPr id="32788" name="Rectangle 12"/>
            <p:cNvSpPr>
              <a:spLocks noChangeArrowheads="1"/>
            </p:cNvSpPr>
            <p:nvPr/>
          </p:nvSpPr>
          <p:spPr bwMode="auto">
            <a:xfrm>
              <a:off x="120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LDA</a:t>
              </a:r>
            </a:p>
          </p:txBody>
        </p:sp>
        <p:sp>
          <p:nvSpPr>
            <p:cNvPr id="32789" name="Rectangle 13"/>
            <p:cNvSpPr>
              <a:spLocks noChangeArrowheads="1"/>
            </p:cNvSpPr>
            <p:nvPr/>
          </p:nvSpPr>
          <p:spPr bwMode="auto">
            <a:xfrm>
              <a:off x="1680" y="14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2790" name="Rectangle 14"/>
            <p:cNvSpPr>
              <a:spLocks noChangeArrowheads="1"/>
            </p:cNvSpPr>
            <p:nvPr/>
          </p:nvSpPr>
          <p:spPr bwMode="auto">
            <a:xfrm>
              <a:off x="2160" y="14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7679" name="AutoShape 15"/>
          <p:cNvSpPr>
            <a:spLocks/>
          </p:cNvSpPr>
          <p:nvPr/>
        </p:nvSpPr>
        <p:spPr bwMode="auto">
          <a:xfrm rot="-5400000">
            <a:off x="3733800" y="2435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7680" name="Freeform 16"/>
          <p:cNvSpPr>
            <a:spLocks/>
          </p:cNvSpPr>
          <p:nvPr/>
        </p:nvSpPr>
        <p:spPr bwMode="auto">
          <a:xfrm>
            <a:off x="3810000" y="2892425"/>
            <a:ext cx="990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4784725" y="28336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7682" name="AutoShape 18"/>
          <p:cNvSpPr>
            <a:spLocks/>
          </p:cNvSpPr>
          <p:nvPr/>
        </p:nvSpPr>
        <p:spPr bwMode="auto">
          <a:xfrm rot="5400000">
            <a:off x="5791200" y="2130425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auto">
          <a:xfrm>
            <a:off x="6934200" y="2816225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</a:rPr>
              <a:t>ACC</a:t>
            </a:r>
          </a:p>
        </p:txBody>
      </p:sp>
      <p:sp>
        <p:nvSpPr>
          <p:cNvPr id="497684" name="Freeform 20"/>
          <p:cNvSpPr>
            <a:spLocks/>
          </p:cNvSpPr>
          <p:nvPr/>
        </p:nvSpPr>
        <p:spPr bwMode="auto">
          <a:xfrm>
            <a:off x="5867400" y="2511425"/>
            <a:ext cx="1447800" cy="304800"/>
          </a:xfrm>
          <a:custGeom>
            <a:avLst/>
            <a:gdLst>
              <a:gd name="T0" fmla="*/ 0 w 960"/>
              <a:gd name="T1" fmla="*/ 2147483647 h 192"/>
              <a:gd name="T2" fmla="*/ 0 w 960"/>
              <a:gd name="T3" fmla="*/ 0 h 192"/>
              <a:gd name="T4" fmla="*/ 2147483647 w 960"/>
              <a:gd name="T5" fmla="*/ 0 h 192"/>
              <a:gd name="T6" fmla="*/ 2147483647 w 960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192">
                <a:moveTo>
                  <a:pt x="0" y="96"/>
                </a:moveTo>
                <a:lnTo>
                  <a:pt x="0" y="0"/>
                </a:lnTo>
                <a:lnTo>
                  <a:pt x="960" y="0"/>
                </a:lnTo>
                <a:lnTo>
                  <a:pt x="96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355725" y="4638675"/>
            <a:ext cx="432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执行阶段访问一次存储器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1355725" y="5141913"/>
            <a:ext cx="681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的位数决定了该指令操作数的寻址范围</a:t>
            </a: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1355725" y="5653088"/>
            <a:ext cx="636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操作数的地址不易修改（必须修改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A）</a:t>
            </a: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3352800" y="1066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有效地址由形式地址直接给出</a:t>
            </a:r>
          </a:p>
        </p:txBody>
      </p:sp>
      <p:sp>
        <p:nvSpPr>
          <p:cNvPr id="32786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660525" y="4005263"/>
            <a:ext cx="6035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例：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LDA (1001)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或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ADD R1, (1001)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/>
      <p:bldP spid="497673" grpId="0" animBg="1"/>
      <p:bldP spid="497674" grpId="0" autoUpdateAnimBg="0"/>
      <p:bldP spid="497679" grpId="0" animBg="1"/>
      <p:bldP spid="497680" grpId="0" animBg="1"/>
      <p:bldP spid="497681" grpId="0" autoUpdateAnimBg="0"/>
      <p:bldP spid="497682" grpId="0" animBg="1"/>
      <p:bldP spid="497683" grpId="0" animBg="1" autoUpdateAnimBg="0"/>
      <p:bldP spid="497684" grpId="0" animBg="1"/>
      <p:bldP spid="497685" grpId="0" autoUpdateAnimBg="0"/>
      <p:bldP spid="497686" grpId="0" autoUpdateAnimBg="0"/>
      <p:bldP spid="497687" grpId="0" autoUpdateAnimBg="0"/>
      <p:bldP spid="497688" grpId="0" autoUpdateAnimBg="0"/>
      <p:bldP spid="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隐含寻址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操作数地址隐含在操作码中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076450"/>
            <a:ext cx="2286000" cy="339725"/>
            <a:chOff x="432" y="1356"/>
            <a:chExt cx="1440" cy="214"/>
          </a:xfrm>
        </p:grpSpPr>
        <p:sp>
          <p:nvSpPr>
            <p:cNvPr id="33829" name="Rectangle 5"/>
            <p:cNvSpPr>
              <a:spLocks noChangeArrowheads="1"/>
            </p:cNvSpPr>
            <p:nvPr/>
          </p:nvSpPr>
          <p:spPr bwMode="auto">
            <a:xfrm>
              <a:off x="43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ADD</a:t>
              </a:r>
            </a:p>
          </p:txBody>
        </p:sp>
        <p:sp>
          <p:nvSpPr>
            <p:cNvPr id="33830" name="Rectangle 6"/>
            <p:cNvSpPr>
              <a:spLocks noChangeArrowheads="1"/>
            </p:cNvSpPr>
            <p:nvPr/>
          </p:nvSpPr>
          <p:spPr bwMode="auto">
            <a:xfrm>
              <a:off x="912" y="1356"/>
              <a:ext cx="480" cy="214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3831" name="Rectangle 7"/>
            <p:cNvSpPr>
              <a:spLocks noChangeArrowheads="1"/>
            </p:cNvSpPr>
            <p:nvPr/>
          </p:nvSpPr>
          <p:spPr bwMode="auto">
            <a:xfrm>
              <a:off x="1392" y="1356"/>
              <a:ext cx="480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38675" y="1655763"/>
            <a:ext cx="1304925" cy="1628775"/>
            <a:chOff x="2490" y="1100"/>
            <a:chExt cx="822" cy="1026"/>
          </a:xfrm>
        </p:grpSpPr>
        <p:sp>
          <p:nvSpPr>
            <p:cNvPr id="33825" name="Rectangle 9"/>
            <p:cNvSpPr>
              <a:spLocks noChangeArrowheads="1"/>
            </p:cNvSpPr>
            <p:nvPr/>
          </p:nvSpPr>
          <p:spPr bwMode="auto">
            <a:xfrm>
              <a:off x="2544" y="1358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3826" name="Rectangle 10"/>
            <p:cNvSpPr>
              <a:spLocks noChangeArrowheads="1"/>
            </p:cNvSpPr>
            <p:nvPr/>
          </p:nvSpPr>
          <p:spPr bwMode="auto">
            <a:xfrm>
              <a:off x="2544" y="1614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33827" name="Rectangle 11"/>
            <p:cNvSpPr>
              <a:spLocks noChangeArrowheads="1"/>
            </p:cNvSpPr>
            <p:nvPr/>
          </p:nvSpPr>
          <p:spPr bwMode="auto">
            <a:xfrm>
              <a:off x="2544" y="1870"/>
              <a:ext cx="768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3828" name="Text Box 12"/>
            <p:cNvSpPr txBox="1">
              <a:spLocks noChangeArrowheads="1"/>
            </p:cNvSpPr>
            <p:nvPr/>
          </p:nvSpPr>
          <p:spPr bwMode="auto">
            <a:xfrm>
              <a:off x="2490" y="110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498701" name="AutoShape 13"/>
          <p:cNvSpPr>
            <a:spLocks/>
          </p:cNvSpPr>
          <p:nvPr/>
        </p:nvSpPr>
        <p:spPr bwMode="auto">
          <a:xfrm rot="5400000">
            <a:off x="2447131" y="1627982"/>
            <a:ext cx="134937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1905000" y="1600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8703" name="AutoShape 15"/>
          <p:cNvSpPr>
            <a:spLocks/>
          </p:cNvSpPr>
          <p:nvPr/>
        </p:nvSpPr>
        <p:spPr bwMode="auto">
          <a:xfrm rot="-5400000">
            <a:off x="3209131" y="2102644"/>
            <a:ext cx="134938" cy="762000"/>
          </a:xfrm>
          <a:prstGeom prst="leftBrace">
            <a:avLst>
              <a:gd name="adj1" fmla="val 47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8704" name="Freeform 16"/>
          <p:cNvSpPr>
            <a:spLocks/>
          </p:cNvSpPr>
          <p:nvPr/>
        </p:nvSpPr>
        <p:spPr bwMode="auto">
          <a:xfrm>
            <a:off x="3276600" y="2551113"/>
            <a:ext cx="990600" cy="134937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4251325" y="25003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8706" name="AutoShape 18"/>
          <p:cNvSpPr>
            <a:spLocks/>
          </p:cNvSpPr>
          <p:nvPr/>
        </p:nvSpPr>
        <p:spPr bwMode="auto">
          <a:xfrm rot="5400000">
            <a:off x="5266531" y="1794669"/>
            <a:ext cx="134938" cy="1219200"/>
          </a:xfrm>
          <a:prstGeom prst="leftBrace">
            <a:avLst>
              <a:gd name="adj1" fmla="val 7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 algn="ctr"/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6629400" y="2195513"/>
            <a:ext cx="685800" cy="338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</a:rPr>
              <a:t>ACC</a:t>
            </a:r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6400800" y="4097338"/>
            <a:ext cx="685800" cy="339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000" anchor="ctr"/>
          <a:lstStyle/>
          <a:p>
            <a:pPr algn="ctr"/>
            <a:r>
              <a:rPr lang="zh-CN" altLang="en-US" sz="2000">
                <a:latin typeface="Times New Roman" pitchFamily="18" charset="0"/>
              </a:rPr>
              <a:t>暂存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172200" y="3352800"/>
            <a:ext cx="1066800" cy="512763"/>
            <a:chOff x="3888" y="2112"/>
            <a:chExt cx="672" cy="323"/>
          </a:xfrm>
        </p:grpSpPr>
        <p:sp>
          <p:nvSpPr>
            <p:cNvPr id="33823" name="Freeform 22"/>
            <p:cNvSpPr>
              <a:spLocks/>
            </p:cNvSpPr>
            <p:nvPr/>
          </p:nvSpPr>
          <p:spPr bwMode="auto">
            <a:xfrm>
              <a:off x="3888" y="2112"/>
              <a:ext cx="672" cy="300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22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57 h 338"/>
                <a:gd name="T12" fmla="*/ 192 w 672"/>
                <a:gd name="T13" fmla="*/ 57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4" name="Text Box 23"/>
            <p:cNvSpPr txBox="1">
              <a:spLocks noChangeArrowheads="1"/>
            </p:cNvSpPr>
            <p:nvPr/>
          </p:nvSpPr>
          <p:spPr bwMode="auto">
            <a:xfrm>
              <a:off x="4017" y="2185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498712" name="Line 24"/>
          <p:cNvSpPr>
            <a:spLocks noChangeShapeType="1"/>
          </p:cNvSpPr>
          <p:nvPr/>
        </p:nvSpPr>
        <p:spPr bwMode="auto">
          <a:xfrm>
            <a:off x="6705600" y="3821113"/>
            <a:ext cx="0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3" name="Freeform 25"/>
          <p:cNvSpPr>
            <a:spLocks/>
          </p:cNvSpPr>
          <p:nvPr/>
        </p:nvSpPr>
        <p:spPr bwMode="auto">
          <a:xfrm>
            <a:off x="7010400" y="2533650"/>
            <a:ext cx="1588" cy="793750"/>
          </a:xfrm>
          <a:custGeom>
            <a:avLst/>
            <a:gdLst>
              <a:gd name="T0" fmla="*/ 0 w 1"/>
              <a:gd name="T1" fmla="*/ 0 h 500"/>
              <a:gd name="T2" fmla="*/ 2147483647 w 1"/>
              <a:gd name="T3" fmla="*/ 2147483647 h 5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00">
                <a:moveTo>
                  <a:pt x="0" y="0"/>
                </a:moveTo>
                <a:lnTo>
                  <a:pt x="1" y="50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8714" name="Text Box 26"/>
          <p:cNvSpPr txBox="1">
            <a:spLocks noChangeArrowheads="1"/>
          </p:cNvSpPr>
          <p:nvPr/>
        </p:nvSpPr>
        <p:spPr bwMode="auto">
          <a:xfrm>
            <a:off x="1812925" y="2911475"/>
            <a:ext cx="2530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latin typeface="Times New Roman" pitchFamily="18" charset="0"/>
              </a:rPr>
              <a:t>另一个操作数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latin typeface="Times New Roman" pitchFamily="18" charset="0"/>
              </a:rPr>
              <a:t>隐含在 </a:t>
            </a:r>
            <a:r>
              <a:rPr lang="en-US" altLang="zh-CN" sz="2000">
                <a:latin typeface="Times New Roman" pitchFamily="18" charset="0"/>
              </a:rPr>
              <a:t>ACC </a:t>
            </a:r>
            <a:r>
              <a:rPr lang="zh-CN" altLang="en-US" sz="2000">
                <a:latin typeface="Times New Roman" pitchFamily="18" charset="0"/>
              </a:rPr>
              <a:t>中</a:t>
            </a:r>
          </a:p>
        </p:txBody>
      </p:sp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881063" y="4243388"/>
            <a:ext cx="117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如 8086</a:t>
            </a: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1235075" y="4722813"/>
            <a:ext cx="1466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itchFamily="18" charset="0"/>
              </a:rPr>
              <a:t>MUL </a:t>
            </a:r>
            <a:r>
              <a:rPr lang="zh-CN" altLang="en-US" sz="2200">
                <a:latin typeface="Times New Roman" pitchFamily="18" charset="0"/>
              </a:rPr>
              <a:t>指令</a:t>
            </a: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2835275" y="4722813"/>
            <a:ext cx="5467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被乘数隐含在 </a:t>
            </a:r>
            <a:r>
              <a:rPr lang="en-US" altLang="zh-CN" sz="2200">
                <a:latin typeface="Times New Roman" pitchFamily="18" charset="0"/>
              </a:rPr>
              <a:t>AX（16</a:t>
            </a:r>
            <a:r>
              <a:rPr lang="zh-CN" altLang="en-US" sz="2200">
                <a:latin typeface="Times New Roman" pitchFamily="18" charset="0"/>
              </a:rPr>
              <a:t>位）或 </a:t>
            </a:r>
            <a:r>
              <a:rPr lang="en-US" altLang="zh-CN" sz="2200">
                <a:latin typeface="Times New Roman" pitchFamily="18" charset="0"/>
              </a:rPr>
              <a:t>AL（8</a:t>
            </a:r>
            <a:r>
              <a:rPr lang="zh-CN" altLang="en-US" sz="2200">
                <a:latin typeface="Times New Roman" pitchFamily="18" charset="0"/>
              </a:rPr>
              <a:t>位）中</a:t>
            </a:r>
          </a:p>
        </p:txBody>
      </p:sp>
      <p:sp>
        <p:nvSpPr>
          <p:cNvPr id="498718" name="Text Box 30"/>
          <p:cNvSpPr txBox="1">
            <a:spLocks noChangeArrowheads="1"/>
          </p:cNvSpPr>
          <p:nvPr/>
        </p:nvSpPr>
        <p:spPr bwMode="auto">
          <a:xfrm>
            <a:off x="1047750" y="5205413"/>
            <a:ext cx="1654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itchFamily="18" charset="0"/>
              </a:rPr>
              <a:t>MOVS </a:t>
            </a:r>
            <a:r>
              <a:rPr lang="zh-CN" altLang="en-US" sz="2200">
                <a:latin typeface="Times New Roman" pitchFamily="18" charset="0"/>
              </a:rPr>
              <a:t>指令</a:t>
            </a:r>
          </a:p>
        </p:txBody>
      </p:sp>
      <p:sp>
        <p:nvSpPr>
          <p:cNvPr id="498719" name="Text Box 31"/>
          <p:cNvSpPr txBox="1">
            <a:spLocks noChangeArrowheads="1"/>
          </p:cNvSpPr>
          <p:nvPr/>
        </p:nvSpPr>
        <p:spPr bwMode="auto">
          <a:xfrm>
            <a:off x="2835275" y="5205413"/>
            <a:ext cx="4098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源操作数的地址隐含在 </a:t>
            </a:r>
            <a:r>
              <a:rPr lang="en-US" altLang="zh-CN" sz="2200">
                <a:latin typeface="Times New Roman" pitchFamily="18" charset="0"/>
              </a:rPr>
              <a:t>SI </a:t>
            </a:r>
            <a:r>
              <a:rPr lang="zh-CN" altLang="en-US" sz="2200">
                <a:latin typeface="Times New Roman" pitchFamily="18" charset="0"/>
              </a:rPr>
              <a:t>中</a:t>
            </a:r>
          </a:p>
        </p:txBody>
      </p:sp>
      <p:sp>
        <p:nvSpPr>
          <p:cNvPr id="498720" name="Text Box 32"/>
          <p:cNvSpPr txBox="1">
            <a:spLocks noChangeArrowheads="1"/>
          </p:cNvSpPr>
          <p:nvPr/>
        </p:nvSpPr>
        <p:spPr bwMode="auto">
          <a:xfrm>
            <a:off x="2835275" y="5688013"/>
            <a:ext cx="400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目的操作数的地址隐含在 </a:t>
            </a:r>
            <a:r>
              <a:rPr lang="en-US" altLang="zh-CN" sz="2200">
                <a:latin typeface="Times New Roman" pitchFamily="18" charset="0"/>
              </a:rPr>
              <a:t>DI </a:t>
            </a:r>
            <a:r>
              <a:rPr lang="zh-CN" altLang="en-US" sz="2200">
                <a:latin typeface="Times New Roman" pitchFamily="18" charset="0"/>
              </a:rPr>
              <a:t>中</a:t>
            </a:r>
          </a:p>
        </p:txBody>
      </p:sp>
      <p:sp>
        <p:nvSpPr>
          <p:cNvPr id="498721" name="Text Box 33"/>
          <p:cNvSpPr txBox="1">
            <a:spLocks noChangeArrowheads="1"/>
          </p:cNvSpPr>
          <p:nvPr/>
        </p:nvSpPr>
        <p:spPr bwMode="auto">
          <a:xfrm>
            <a:off x="685800" y="6172200"/>
            <a:ext cx="6042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 指令字中少了一个地址字段，可缩短指令字长</a:t>
            </a:r>
          </a:p>
        </p:txBody>
      </p:sp>
      <p:sp>
        <p:nvSpPr>
          <p:cNvPr id="498722" name="Freeform 34"/>
          <p:cNvSpPr>
            <a:spLocks/>
          </p:cNvSpPr>
          <p:nvPr/>
        </p:nvSpPr>
        <p:spPr bwMode="auto">
          <a:xfrm>
            <a:off x="5334000" y="1828800"/>
            <a:ext cx="990600" cy="533400"/>
          </a:xfrm>
          <a:custGeom>
            <a:avLst/>
            <a:gdLst>
              <a:gd name="T0" fmla="*/ 0 w 624"/>
              <a:gd name="T1" fmla="*/ 2147483647 h 384"/>
              <a:gd name="T2" fmla="*/ 0 w 624"/>
              <a:gd name="T3" fmla="*/ 0 h 384"/>
              <a:gd name="T4" fmla="*/ 2147483647 w 624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3" name="Line 35"/>
          <p:cNvSpPr>
            <a:spLocks noChangeShapeType="1"/>
          </p:cNvSpPr>
          <p:nvPr/>
        </p:nvSpPr>
        <p:spPr bwMode="auto">
          <a:xfrm>
            <a:off x="6324600" y="18288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4" name="Freeform 36"/>
          <p:cNvSpPr>
            <a:spLocks/>
          </p:cNvSpPr>
          <p:nvPr/>
        </p:nvSpPr>
        <p:spPr bwMode="auto">
          <a:xfrm>
            <a:off x="6705600" y="4419600"/>
            <a:ext cx="990600" cy="228600"/>
          </a:xfrm>
          <a:custGeom>
            <a:avLst/>
            <a:gdLst>
              <a:gd name="T0" fmla="*/ 0 w 624"/>
              <a:gd name="T1" fmla="*/ 0 h 144"/>
              <a:gd name="T2" fmla="*/ 0 w 624"/>
              <a:gd name="T3" fmla="*/ 2147483647 h 144"/>
              <a:gd name="T4" fmla="*/ 2147483647 w 624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5" name="Freeform 37"/>
          <p:cNvSpPr>
            <a:spLocks/>
          </p:cNvSpPr>
          <p:nvPr/>
        </p:nvSpPr>
        <p:spPr bwMode="auto">
          <a:xfrm>
            <a:off x="7005638" y="1752600"/>
            <a:ext cx="690562" cy="2895600"/>
          </a:xfrm>
          <a:custGeom>
            <a:avLst/>
            <a:gdLst>
              <a:gd name="T0" fmla="*/ 2147483647 w 435"/>
              <a:gd name="T1" fmla="*/ 2147483647 h 1824"/>
              <a:gd name="T2" fmla="*/ 2147483647 w 435"/>
              <a:gd name="T3" fmla="*/ 0 h 1824"/>
              <a:gd name="T4" fmla="*/ 0 w 435"/>
              <a:gd name="T5" fmla="*/ 0 h 18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5" h="1824">
                <a:moveTo>
                  <a:pt x="435" y="1824"/>
                </a:moveTo>
                <a:lnTo>
                  <a:pt x="435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8726" name="Line 38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49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4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4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4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9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autoUpdateAnimBg="0"/>
      <p:bldP spid="498701" grpId="0" animBg="1"/>
      <p:bldP spid="498702" grpId="0" autoUpdateAnimBg="0"/>
      <p:bldP spid="498703" grpId="0" animBg="1"/>
      <p:bldP spid="498704" grpId="0" animBg="1"/>
      <p:bldP spid="498705" grpId="0" autoUpdateAnimBg="0"/>
      <p:bldP spid="498706" grpId="0" animBg="1" autoUpdateAnimBg="0"/>
      <p:bldP spid="498707" grpId="0" animBg="1" autoUpdateAnimBg="0"/>
      <p:bldP spid="498708" grpId="0" animBg="1" autoUpdateAnimBg="0"/>
      <p:bldP spid="498712" grpId="0" animBg="1"/>
      <p:bldP spid="498713" grpId="0" animBg="1"/>
      <p:bldP spid="498714" grpId="0" autoUpdateAnimBg="0"/>
      <p:bldP spid="498715" grpId="0" autoUpdateAnimBg="0"/>
      <p:bldP spid="498716" grpId="0" autoUpdateAnimBg="0"/>
      <p:bldP spid="498717" grpId="0" autoUpdateAnimBg="0"/>
      <p:bldP spid="498718" grpId="0" autoUpdateAnimBg="0"/>
      <p:bldP spid="498719" grpId="0" autoUpdateAnimBg="0"/>
      <p:bldP spid="498720" grpId="0" autoUpdateAnimBg="0"/>
      <p:bldP spid="498721" grpId="0" autoUpdateAnimBg="0"/>
      <p:bldP spid="498722" grpId="0" animBg="1"/>
      <p:bldP spid="498723" grpId="0" animBg="1"/>
      <p:bldP spid="498724" grpId="0" animBg="1"/>
      <p:bldP spid="498725" grpId="0" animBg="1"/>
      <p:bldP spid="4987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3322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4. 间接寻址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508125" y="1133475"/>
            <a:ext cx="194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=（A）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3489325" y="1133475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有效地址由形式地址间接提供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2209800"/>
            <a:ext cx="2286000" cy="381000"/>
            <a:chOff x="144" y="1392"/>
            <a:chExt cx="1440" cy="240"/>
          </a:xfrm>
        </p:grpSpPr>
        <p:sp>
          <p:nvSpPr>
            <p:cNvPr id="34875" name="Rectangle 6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4876" name="Rectangle 7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77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21" name="AutoShape 9"/>
          <p:cNvSpPr>
            <a:spLocks/>
          </p:cNvSpPr>
          <p:nvPr/>
        </p:nvSpPr>
        <p:spPr bwMode="auto">
          <a:xfrm rot="5400000">
            <a:off x="1295400" y="1752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762000" y="16732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9723" name="AutoShape 11"/>
          <p:cNvSpPr>
            <a:spLocks/>
          </p:cNvSpPr>
          <p:nvPr/>
        </p:nvSpPr>
        <p:spPr bwMode="auto">
          <a:xfrm rot="-5400000">
            <a:off x="2057400" y="2286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24" name="Freeform 12"/>
          <p:cNvSpPr>
            <a:spLocks/>
          </p:cNvSpPr>
          <p:nvPr/>
        </p:nvSpPr>
        <p:spPr bwMode="auto">
          <a:xfrm>
            <a:off x="2133600" y="2743200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25" name="Text Box 13"/>
          <p:cNvSpPr txBox="1">
            <a:spLocks noChangeArrowheads="1"/>
          </p:cNvSpPr>
          <p:nvPr/>
        </p:nvSpPr>
        <p:spPr bwMode="auto">
          <a:xfrm>
            <a:off x="2743200" y="26844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124200" y="1752600"/>
            <a:ext cx="1219200" cy="2743200"/>
            <a:chOff x="1968" y="1104"/>
            <a:chExt cx="768" cy="1728"/>
          </a:xfrm>
        </p:grpSpPr>
        <p:sp>
          <p:nvSpPr>
            <p:cNvPr id="34869" name="Rectangle 15"/>
            <p:cNvSpPr>
              <a:spLocks noChangeArrowheads="1"/>
            </p:cNvSpPr>
            <p:nvPr/>
          </p:nvSpPr>
          <p:spPr bwMode="auto">
            <a:xfrm>
              <a:off x="1968" y="139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70" name="Rectangle 16"/>
            <p:cNvSpPr>
              <a:spLocks noChangeArrowheads="1"/>
            </p:cNvSpPr>
            <p:nvPr/>
          </p:nvSpPr>
          <p:spPr bwMode="auto">
            <a:xfrm>
              <a:off x="1968" y="168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EA</a:t>
              </a:r>
            </a:p>
          </p:txBody>
        </p:sp>
        <p:sp>
          <p:nvSpPr>
            <p:cNvPr id="34871" name="Rectangle 17"/>
            <p:cNvSpPr>
              <a:spLocks noChangeArrowheads="1"/>
            </p:cNvSpPr>
            <p:nvPr/>
          </p:nvSpPr>
          <p:spPr bwMode="auto">
            <a:xfrm>
              <a:off x="1968" y="197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72" name="Text Box 18"/>
            <p:cNvSpPr txBox="1">
              <a:spLocks noChangeArrowheads="1"/>
            </p:cNvSpPr>
            <p:nvPr/>
          </p:nvSpPr>
          <p:spPr bwMode="auto">
            <a:xfrm>
              <a:off x="2112" y="110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34873" name="Rectangle 19"/>
            <p:cNvSpPr>
              <a:spLocks noChangeArrowheads="1"/>
            </p:cNvSpPr>
            <p:nvPr/>
          </p:nvSpPr>
          <p:spPr bwMode="auto">
            <a:xfrm>
              <a:off x="1968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34874" name="Rectangle 20"/>
            <p:cNvSpPr>
              <a:spLocks noChangeArrowheads="1"/>
            </p:cNvSpPr>
            <p:nvPr/>
          </p:nvSpPr>
          <p:spPr bwMode="auto">
            <a:xfrm>
              <a:off x="1968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499733" name="AutoShape 21"/>
          <p:cNvSpPr>
            <a:spLocks/>
          </p:cNvSpPr>
          <p:nvPr/>
        </p:nvSpPr>
        <p:spPr bwMode="auto">
          <a:xfrm rot="-5400000">
            <a:off x="3657600" y="25908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34" name="Freeform 22"/>
          <p:cNvSpPr>
            <a:spLocks/>
          </p:cNvSpPr>
          <p:nvPr/>
        </p:nvSpPr>
        <p:spPr bwMode="auto">
          <a:xfrm>
            <a:off x="2438400" y="3276600"/>
            <a:ext cx="1295400" cy="533400"/>
          </a:xfrm>
          <a:custGeom>
            <a:avLst/>
            <a:gdLst>
              <a:gd name="T0" fmla="*/ 2147483647 w 816"/>
              <a:gd name="T1" fmla="*/ 0 h 336"/>
              <a:gd name="T2" fmla="*/ 2147483647 w 816"/>
              <a:gd name="T3" fmla="*/ 2147483647 h 336"/>
              <a:gd name="T4" fmla="*/ 0 w 816"/>
              <a:gd name="T5" fmla="*/ 2147483647 h 336"/>
              <a:gd name="T6" fmla="*/ 0 w 816"/>
              <a:gd name="T7" fmla="*/ 2147483647 h 336"/>
              <a:gd name="T8" fmla="*/ 2147483647 w 81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336">
                <a:moveTo>
                  <a:pt x="816" y="0"/>
                </a:moveTo>
                <a:lnTo>
                  <a:pt x="816" y="96"/>
                </a:lnTo>
                <a:lnTo>
                  <a:pt x="0" y="96"/>
                </a:lnTo>
                <a:lnTo>
                  <a:pt x="0" y="336"/>
                </a:lnTo>
                <a:lnTo>
                  <a:pt x="144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5" name="Text Box 23"/>
          <p:cNvSpPr txBox="1">
            <a:spLocks noChangeArrowheads="1"/>
          </p:cNvSpPr>
          <p:nvPr/>
        </p:nvSpPr>
        <p:spPr bwMode="auto">
          <a:xfrm>
            <a:off x="2662238" y="3581400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EA</a:t>
            </a:r>
          </a:p>
        </p:txBody>
      </p:sp>
      <p:sp>
        <p:nvSpPr>
          <p:cNvPr id="499736" name="AutoShape 24"/>
          <p:cNvSpPr>
            <a:spLocks/>
          </p:cNvSpPr>
          <p:nvPr/>
        </p:nvSpPr>
        <p:spPr bwMode="auto">
          <a:xfrm rot="-5400000">
            <a:off x="8269287" y="2782888"/>
            <a:ext cx="149225" cy="838200"/>
          </a:xfrm>
          <a:prstGeom prst="leftBrace">
            <a:avLst>
              <a:gd name="adj1" fmla="val 468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37" name="Freeform 25"/>
          <p:cNvSpPr>
            <a:spLocks/>
          </p:cNvSpPr>
          <p:nvPr/>
        </p:nvSpPr>
        <p:spPr bwMode="auto">
          <a:xfrm>
            <a:off x="6858000" y="3290888"/>
            <a:ext cx="1490663" cy="522287"/>
          </a:xfrm>
          <a:custGeom>
            <a:avLst/>
            <a:gdLst>
              <a:gd name="T0" fmla="*/ 2147483647 w 939"/>
              <a:gd name="T1" fmla="*/ 0 h 329"/>
              <a:gd name="T2" fmla="*/ 2147483647 w 939"/>
              <a:gd name="T3" fmla="*/ 2147483647 h 329"/>
              <a:gd name="T4" fmla="*/ 0 w 939"/>
              <a:gd name="T5" fmla="*/ 2147483647 h 329"/>
              <a:gd name="T6" fmla="*/ 0 w 939"/>
              <a:gd name="T7" fmla="*/ 2147483647 h 329"/>
              <a:gd name="T8" fmla="*/ 2147483647 w 939"/>
              <a:gd name="T9" fmla="*/ 2147483647 h 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9" h="329">
                <a:moveTo>
                  <a:pt x="939" y="0"/>
                </a:moveTo>
                <a:lnTo>
                  <a:pt x="939" y="87"/>
                </a:lnTo>
                <a:lnTo>
                  <a:pt x="0" y="89"/>
                </a:lnTo>
                <a:lnTo>
                  <a:pt x="0" y="329"/>
                </a:lnTo>
                <a:lnTo>
                  <a:pt x="169" y="329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38" name="Text Box 26"/>
          <p:cNvSpPr txBox="1">
            <a:spLocks noChangeArrowheads="1"/>
          </p:cNvSpPr>
          <p:nvPr/>
        </p:nvSpPr>
        <p:spPr bwMode="auto">
          <a:xfrm>
            <a:off x="7080250" y="3675063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99739" name="AutoShape 27"/>
          <p:cNvSpPr>
            <a:spLocks/>
          </p:cNvSpPr>
          <p:nvPr/>
        </p:nvSpPr>
        <p:spPr bwMode="auto">
          <a:xfrm rot="-5400000">
            <a:off x="8267700" y="36957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40" name="Freeform 28"/>
          <p:cNvSpPr>
            <a:spLocks/>
          </p:cNvSpPr>
          <p:nvPr/>
        </p:nvSpPr>
        <p:spPr bwMode="auto">
          <a:xfrm>
            <a:off x="6858000" y="4191000"/>
            <a:ext cx="1490663" cy="533400"/>
          </a:xfrm>
          <a:custGeom>
            <a:avLst/>
            <a:gdLst>
              <a:gd name="T0" fmla="*/ 2147483647 w 939"/>
              <a:gd name="T1" fmla="*/ 0 h 336"/>
              <a:gd name="T2" fmla="*/ 2147483647 w 939"/>
              <a:gd name="T3" fmla="*/ 2147483647 h 336"/>
              <a:gd name="T4" fmla="*/ 0 w 939"/>
              <a:gd name="T5" fmla="*/ 2147483647 h 336"/>
              <a:gd name="T6" fmla="*/ 0 w 939"/>
              <a:gd name="T7" fmla="*/ 2147483647 h 336"/>
              <a:gd name="T8" fmla="*/ 2147483647 w 939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9" h="336">
                <a:moveTo>
                  <a:pt x="936" y="0"/>
                </a:moveTo>
                <a:lnTo>
                  <a:pt x="939" y="99"/>
                </a:lnTo>
                <a:lnTo>
                  <a:pt x="0" y="96"/>
                </a:lnTo>
                <a:lnTo>
                  <a:pt x="0" y="336"/>
                </a:lnTo>
                <a:lnTo>
                  <a:pt x="169" y="33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41" name="Text Box 29"/>
          <p:cNvSpPr txBox="1">
            <a:spLocks noChangeArrowheads="1"/>
          </p:cNvSpPr>
          <p:nvPr/>
        </p:nvSpPr>
        <p:spPr bwMode="auto">
          <a:xfrm>
            <a:off x="7081838" y="4572000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EA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543800" y="1755775"/>
            <a:ext cx="1219200" cy="3654425"/>
            <a:chOff x="4800" y="1106"/>
            <a:chExt cx="768" cy="2302"/>
          </a:xfrm>
        </p:grpSpPr>
        <p:sp>
          <p:nvSpPr>
            <p:cNvPr id="34857" name="Rectangle 31"/>
            <p:cNvSpPr>
              <a:spLocks noChangeArrowheads="1"/>
            </p:cNvSpPr>
            <p:nvPr/>
          </p:nvSpPr>
          <p:spPr bwMode="auto">
            <a:xfrm>
              <a:off x="4800" y="139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58" name="Rectangle 32"/>
            <p:cNvSpPr>
              <a:spLocks noChangeArrowheads="1"/>
            </p:cNvSpPr>
            <p:nvPr/>
          </p:nvSpPr>
          <p:spPr bwMode="auto">
            <a:xfrm>
              <a:off x="4800" y="168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     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59" name="Rectangle 33"/>
            <p:cNvSpPr>
              <a:spLocks noChangeArrowheads="1"/>
            </p:cNvSpPr>
            <p:nvPr/>
          </p:nvSpPr>
          <p:spPr bwMode="auto">
            <a:xfrm>
              <a:off x="4800" y="197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60" name="Text Box 34"/>
            <p:cNvSpPr txBox="1">
              <a:spLocks noChangeArrowheads="1"/>
            </p:cNvSpPr>
            <p:nvPr/>
          </p:nvSpPr>
          <p:spPr bwMode="auto">
            <a:xfrm>
              <a:off x="4944" y="110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34861" name="Rectangle 35"/>
            <p:cNvSpPr>
              <a:spLocks noChangeArrowheads="1"/>
            </p:cNvSpPr>
            <p:nvPr/>
          </p:nvSpPr>
          <p:spPr bwMode="auto">
            <a:xfrm>
              <a:off x="4800" y="254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62" name="Rectangle 36"/>
            <p:cNvSpPr>
              <a:spLocks noChangeArrowheads="1"/>
            </p:cNvSpPr>
            <p:nvPr/>
          </p:nvSpPr>
          <p:spPr bwMode="auto">
            <a:xfrm>
              <a:off x="4800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     EA</a:t>
              </a:r>
            </a:p>
          </p:txBody>
        </p:sp>
        <p:sp>
          <p:nvSpPr>
            <p:cNvPr id="34863" name="Rectangle 37"/>
            <p:cNvSpPr>
              <a:spLocks noChangeArrowheads="1"/>
            </p:cNvSpPr>
            <p:nvPr/>
          </p:nvSpPr>
          <p:spPr bwMode="auto">
            <a:xfrm>
              <a:off x="480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34864" name="Rectangle 38"/>
            <p:cNvSpPr>
              <a:spLocks noChangeArrowheads="1"/>
            </p:cNvSpPr>
            <p:nvPr/>
          </p:nvSpPr>
          <p:spPr bwMode="auto">
            <a:xfrm>
              <a:off x="4800" y="312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65" name="Line 39"/>
            <p:cNvSpPr>
              <a:spLocks noChangeShapeType="1"/>
            </p:cNvSpPr>
            <p:nvPr/>
          </p:nvSpPr>
          <p:spPr bwMode="auto">
            <a:xfrm>
              <a:off x="5040" y="168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6" name="Text Box 40"/>
            <p:cNvSpPr txBox="1">
              <a:spLocks noChangeArrowheads="1"/>
            </p:cNvSpPr>
            <p:nvPr/>
          </p:nvSpPr>
          <p:spPr bwMode="auto">
            <a:xfrm>
              <a:off x="4844" y="17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67" name="Line 41"/>
            <p:cNvSpPr>
              <a:spLocks noChangeShapeType="1"/>
            </p:cNvSpPr>
            <p:nvPr/>
          </p:nvSpPr>
          <p:spPr bwMode="auto">
            <a:xfrm>
              <a:off x="5040" y="22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8" name="Text Box 42"/>
            <p:cNvSpPr txBox="1">
              <a:spLocks noChangeArrowheads="1"/>
            </p:cNvSpPr>
            <p:nvPr/>
          </p:nvSpPr>
          <p:spPr bwMode="auto">
            <a:xfrm>
              <a:off x="4844" y="229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99755" name="Text Box 43"/>
          <p:cNvSpPr txBox="1">
            <a:spLocks noChangeArrowheads="1"/>
          </p:cNvSpPr>
          <p:nvPr/>
        </p:nvSpPr>
        <p:spPr bwMode="auto">
          <a:xfrm>
            <a:off x="1963738" y="5213350"/>
            <a:ext cx="4056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执行指令阶段  2 次访存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9756" name="Text Box 44"/>
          <p:cNvSpPr txBox="1">
            <a:spLocks noChangeArrowheads="1"/>
          </p:cNvSpPr>
          <p:nvPr/>
        </p:nvSpPr>
        <p:spPr bwMode="auto">
          <a:xfrm>
            <a:off x="1963738" y="5718175"/>
            <a:ext cx="2897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可扩大寻址范围</a:t>
            </a:r>
          </a:p>
        </p:txBody>
      </p:sp>
      <p:sp>
        <p:nvSpPr>
          <p:cNvPr id="499757" name="Text Box 45"/>
          <p:cNvSpPr txBox="1">
            <a:spLocks noChangeArrowheads="1"/>
          </p:cNvSpPr>
          <p:nvPr/>
        </p:nvSpPr>
        <p:spPr bwMode="auto">
          <a:xfrm>
            <a:off x="1963738" y="6149975"/>
            <a:ext cx="254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便于编制程序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584700" y="2212975"/>
            <a:ext cx="2286000" cy="381000"/>
            <a:chOff x="144" y="1392"/>
            <a:chExt cx="1440" cy="240"/>
          </a:xfrm>
        </p:grpSpPr>
        <p:sp>
          <p:nvSpPr>
            <p:cNvPr id="34854" name="Rectangle 47"/>
            <p:cNvSpPr>
              <a:spLocks noChangeArrowheads="1"/>
            </p:cNvSpPr>
            <p:nvPr/>
          </p:nvSpPr>
          <p:spPr bwMode="auto">
            <a:xfrm>
              <a:off x="14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4855" name="Rectangle 48"/>
            <p:cNvSpPr>
              <a:spLocks noChangeArrowheads="1"/>
            </p:cNvSpPr>
            <p:nvPr/>
          </p:nvSpPr>
          <p:spPr bwMode="auto">
            <a:xfrm>
              <a:off x="624" y="1392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56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99762" name="AutoShape 50"/>
          <p:cNvSpPr>
            <a:spLocks/>
          </p:cNvSpPr>
          <p:nvPr/>
        </p:nvSpPr>
        <p:spPr bwMode="auto">
          <a:xfrm rot="5400000">
            <a:off x="56515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63" name="Text Box 51"/>
          <p:cNvSpPr txBox="1">
            <a:spLocks noChangeArrowheads="1"/>
          </p:cNvSpPr>
          <p:nvPr/>
        </p:nvSpPr>
        <p:spPr bwMode="auto">
          <a:xfrm>
            <a:off x="5118100" y="1676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499764" name="AutoShape 52"/>
          <p:cNvSpPr>
            <a:spLocks/>
          </p:cNvSpPr>
          <p:nvPr/>
        </p:nvSpPr>
        <p:spPr bwMode="auto">
          <a:xfrm rot="-5400000">
            <a:off x="64135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499765" name="Freeform 53"/>
          <p:cNvSpPr>
            <a:spLocks/>
          </p:cNvSpPr>
          <p:nvPr/>
        </p:nvSpPr>
        <p:spPr bwMode="auto">
          <a:xfrm>
            <a:off x="6489700" y="2746375"/>
            <a:ext cx="609600" cy="15240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9766" name="Text Box 54"/>
          <p:cNvSpPr txBox="1">
            <a:spLocks noChangeArrowheads="1"/>
          </p:cNvSpPr>
          <p:nvPr/>
        </p:nvSpPr>
        <p:spPr bwMode="auto">
          <a:xfrm>
            <a:off x="7099300" y="26876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499767" name="Text Box 55"/>
          <p:cNvSpPr txBox="1">
            <a:spLocks noChangeArrowheads="1"/>
          </p:cNvSpPr>
          <p:nvPr/>
        </p:nvSpPr>
        <p:spPr bwMode="auto">
          <a:xfrm>
            <a:off x="685800" y="36337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一次间址</a:t>
            </a:r>
          </a:p>
        </p:txBody>
      </p:sp>
      <p:sp>
        <p:nvSpPr>
          <p:cNvPr id="499768" name="Text Box 56"/>
          <p:cNvSpPr txBox="1">
            <a:spLocks noChangeArrowheads="1"/>
          </p:cNvSpPr>
          <p:nvPr/>
        </p:nvSpPr>
        <p:spPr bwMode="auto">
          <a:xfrm>
            <a:off x="4937125" y="36337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多次间址</a:t>
            </a:r>
          </a:p>
        </p:txBody>
      </p:sp>
      <p:sp>
        <p:nvSpPr>
          <p:cNvPr id="499769" name="Text Box 57"/>
          <p:cNvSpPr txBox="1">
            <a:spLocks noChangeArrowheads="1"/>
          </p:cNvSpPr>
          <p:nvPr/>
        </p:nvSpPr>
        <p:spPr bwMode="auto">
          <a:xfrm>
            <a:off x="3240088" y="3581400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操作数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9770" name="Text Box 58"/>
          <p:cNvSpPr txBox="1">
            <a:spLocks noChangeArrowheads="1"/>
          </p:cNvSpPr>
          <p:nvPr/>
        </p:nvSpPr>
        <p:spPr bwMode="auto">
          <a:xfrm>
            <a:off x="7696200" y="4492625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操作数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9771" name="Text Box 59"/>
          <p:cNvSpPr txBox="1">
            <a:spLocks noChangeArrowheads="1"/>
          </p:cNvSpPr>
          <p:nvPr/>
        </p:nvSpPr>
        <p:spPr bwMode="auto">
          <a:xfrm>
            <a:off x="7010400" y="59340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多次访存</a:t>
            </a:r>
          </a:p>
        </p:txBody>
      </p:sp>
      <p:sp>
        <p:nvSpPr>
          <p:cNvPr id="34852" name="AutoShape 6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715963" y="4672013"/>
            <a:ext cx="6035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例：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ADD R1, @(1001)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49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9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4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9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49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499716" grpId="0" autoUpdateAnimBg="0"/>
      <p:bldP spid="499721" grpId="0" animBg="1"/>
      <p:bldP spid="499722" grpId="0" autoUpdateAnimBg="0"/>
      <p:bldP spid="499723" grpId="0" animBg="1"/>
      <p:bldP spid="499724" grpId="0" animBg="1"/>
      <p:bldP spid="499725" grpId="0" autoUpdateAnimBg="0"/>
      <p:bldP spid="499733" grpId="0" animBg="1"/>
      <p:bldP spid="499734" grpId="0" animBg="1"/>
      <p:bldP spid="499735" grpId="0" autoUpdateAnimBg="0"/>
      <p:bldP spid="499736" grpId="0" animBg="1"/>
      <p:bldP spid="499737" grpId="0" animBg="1"/>
      <p:bldP spid="499738" grpId="0" autoUpdateAnimBg="0"/>
      <p:bldP spid="499739" grpId="0" animBg="1"/>
      <p:bldP spid="499740" grpId="0" animBg="1"/>
      <p:bldP spid="499741" grpId="0" autoUpdateAnimBg="0"/>
      <p:bldP spid="499755" grpId="0" autoUpdateAnimBg="0"/>
      <p:bldP spid="499756" grpId="0" autoUpdateAnimBg="0"/>
      <p:bldP spid="499757" grpId="0" autoUpdateAnimBg="0"/>
      <p:bldP spid="499762" grpId="0" animBg="1"/>
      <p:bldP spid="499763" grpId="0" autoUpdateAnimBg="0"/>
      <p:bldP spid="499764" grpId="0" animBg="1"/>
      <p:bldP spid="499765" grpId="0" animBg="1"/>
      <p:bldP spid="499766" grpId="0" autoUpdateAnimBg="0"/>
      <p:bldP spid="499767" grpId="0" autoUpdateAnimBg="0"/>
      <p:bldP spid="499768" grpId="0" autoUpdateAnimBg="0"/>
      <p:bldP spid="499769" grpId="0" autoUpdateAnimBg="0"/>
      <p:bldP spid="499770" grpId="0" autoUpdateAnimBg="0"/>
      <p:bldP spid="499771" grpId="0" autoUpdateAnimBg="0"/>
      <p:bldP spid="6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986" name="Group 2"/>
          <p:cNvGraphicFramePr>
            <a:graphicFrameLocks noGrp="1"/>
          </p:cNvGraphicFramePr>
          <p:nvPr/>
        </p:nvGraphicFramePr>
        <p:xfrm>
          <a:off x="1828800" y="1600200"/>
          <a:ext cx="1981200" cy="4267201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2589213" y="2590800"/>
            <a:ext cx="6111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…     …</a:t>
            </a:r>
          </a:p>
        </p:txBody>
      </p:sp>
      <p:sp>
        <p:nvSpPr>
          <p:cNvPr id="810005" name="Freeform 21"/>
          <p:cNvSpPr>
            <a:spLocks/>
          </p:cNvSpPr>
          <p:nvPr/>
        </p:nvSpPr>
        <p:spPr bwMode="auto">
          <a:xfrm>
            <a:off x="3810000" y="1695450"/>
            <a:ext cx="1333500" cy="819150"/>
          </a:xfrm>
          <a:custGeom>
            <a:avLst/>
            <a:gdLst>
              <a:gd name="T0" fmla="*/ 0 w 840"/>
              <a:gd name="T1" fmla="*/ 2147483647 h 516"/>
              <a:gd name="T2" fmla="*/ 2147483647 w 840"/>
              <a:gd name="T3" fmla="*/ 0 h 5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40" h="516">
                <a:moveTo>
                  <a:pt x="0" y="516"/>
                </a:moveTo>
                <a:lnTo>
                  <a:pt x="84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6" name="Freeform 22"/>
          <p:cNvSpPr>
            <a:spLocks/>
          </p:cNvSpPr>
          <p:nvPr/>
        </p:nvSpPr>
        <p:spPr bwMode="auto">
          <a:xfrm>
            <a:off x="3829050" y="2647950"/>
            <a:ext cx="1352550" cy="2990850"/>
          </a:xfrm>
          <a:custGeom>
            <a:avLst/>
            <a:gdLst>
              <a:gd name="T0" fmla="*/ 2147483647 w 852"/>
              <a:gd name="T1" fmla="*/ 2147483647 h 1884"/>
              <a:gd name="T2" fmla="*/ 0 w 852"/>
              <a:gd name="T3" fmla="*/ 0 h 188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52" h="1884">
                <a:moveTo>
                  <a:pt x="852" y="188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 flipV="1">
            <a:off x="3810000" y="1676400"/>
            <a:ext cx="1371600" cy="28194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008" name="Freeform 24"/>
          <p:cNvSpPr>
            <a:spLocks/>
          </p:cNvSpPr>
          <p:nvPr/>
        </p:nvSpPr>
        <p:spPr bwMode="auto">
          <a:xfrm>
            <a:off x="3810000" y="4800600"/>
            <a:ext cx="1371600" cy="838200"/>
          </a:xfrm>
          <a:custGeom>
            <a:avLst/>
            <a:gdLst>
              <a:gd name="T0" fmla="*/ 2147483647 w 864"/>
              <a:gd name="T1" fmla="*/ 2147483647 h 528"/>
              <a:gd name="T2" fmla="*/ 0 w 864"/>
              <a:gd name="T3" fmla="*/ 0 h 5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64" h="528">
                <a:moveTo>
                  <a:pt x="864" y="5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057400" y="914400"/>
            <a:ext cx="4876800" cy="457200"/>
            <a:chOff x="1296" y="576"/>
            <a:chExt cx="3072" cy="288"/>
          </a:xfrm>
        </p:grpSpPr>
        <p:sp>
          <p:nvSpPr>
            <p:cNvPr id="35902" name="Text Box 26"/>
            <p:cNvSpPr txBox="1">
              <a:spLocks noChangeArrowheads="1"/>
            </p:cNvSpPr>
            <p:nvPr/>
          </p:nvSpPr>
          <p:spPr bwMode="auto">
            <a:xfrm>
              <a:off x="3360" y="5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子程序</a:t>
              </a:r>
            </a:p>
          </p:txBody>
        </p:sp>
        <p:sp>
          <p:nvSpPr>
            <p:cNvPr id="35903" name="Text Box 27"/>
            <p:cNvSpPr txBox="1">
              <a:spLocks noChangeArrowheads="1"/>
            </p:cNvSpPr>
            <p:nvPr/>
          </p:nvSpPr>
          <p:spPr bwMode="auto">
            <a:xfrm>
              <a:off x="1296" y="57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主程序</a:t>
              </a:r>
            </a:p>
          </p:txBody>
        </p:sp>
      </p:grpSp>
      <p:sp>
        <p:nvSpPr>
          <p:cNvPr id="810012" name="Text Box 28"/>
          <p:cNvSpPr txBox="1">
            <a:spLocks noChangeArrowheads="1"/>
          </p:cNvSpPr>
          <p:nvPr/>
        </p:nvSpPr>
        <p:spPr bwMode="auto">
          <a:xfrm>
            <a:off x="2589213" y="1676400"/>
            <a:ext cx="61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219200" y="2085975"/>
            <a:ext cx="838200" cy="3190875"/>
            <a:chOff x="768" y="1314"/>
            <a:chExt cx="528" cy="2010"/>
          </a:xfrm>
        </p:grpSpPr>
        <p:sp>
          <p:nvSpPr>
            <p:cNvPr id="35898" name="Text Box 30"/>
            <p:cNvSpPr txBox="1">
              <a:spLocks noChangeArrowheads="1"/>
            </p:cNvSpPr>
            <p:nvPr/>
          </p:nvSpPr>
          <p:spPr bwMode="auto">
            <a:xfrm>
              <a:off x="816" y="131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35899" name="Text Box 31"/>
            <p:cNvSpPr txBox="1">
              <a:spLocks noChangeArrowheads="1"/>
            </p:cNvSpPr>
            <p:nvPr/>
          </p:nvSpPr>
          <p:spPr bwMode="auto">
            <a:xfrm>
              <a:off x="816" y="165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81</a:t>
              </a:r>
            </a:p>
          </p:txBody>
        </p:sp>
        <p:sp>
          <p:nvSpPr>
            <p:cNvPr id="35900" name="Text Box 32"/>
            <p:cNvSpPr txBox="1">
              <a:spLocks noChangeArrowheads="1"/>
            </p:cNvSpPr>
            <p:nvPr/>
          </p:nvSpPr>
          <p:spPr bwMode="auto">
            <a:xfrm>
              <a:off x="768" y="26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201</a:t>
              </a:r>
            </a:p>
          </p:txBody>
        </p:sp>
        <p:sp>
          <p:nvSpPr>
            <p:cNvPr id="35901" name="Text Box 33"/>
            <p:cNvSpPr txBox="1">
              <a:spLocks noChangeArrowheads="1"/>
            </p:cNvSpPr>
            <p:nvPr/>
          </p:nvSpPr>
          <p:spPr bwMode="auto">
            <a:xfrm>
              <a:off x="768" y="30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202</a:t>
              </a:r>
            </a:p>
          </p:txBody>
        </p:sp>
      </p:grpSp>
      <p:sp>
        <p:nvSpPr>
          <p:cNvPr id="810018" name="Text Box 34"/>
          <p:cNvSpPr txBox="1">
            <a:spLocks noChangeArrowheads="1"/>
          </p:cNvSpPr>
          <p:nvPr/>
        </p:nvSpPr>
        <p:spPr bwMode="auto">
          <a:xfrm>
            <a:off x="1981200" y="2133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调用子程序</a:t>
            </a:r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1981200" y="4267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调用子程序</a:t>
            </a:r>
          </a:p>
        </p:txBody>
      </p:sp>
      <p:sp>
        <p:nvSpPr>
          <p:cNvPr id="35870" name="Text Box 36"/>
          <p:cNvSpPr txBox="1">
            <a:spLocks noChangeArrowheads="1"/>
          </p:cNvSpPr>
          <p:nvPr/>
        </p:nvSpPr>
        <p:spPr bwMode="auto">
          <a:xfrm>
            <a:off x="533400" y="182563"/>
            <a:ext cx="441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间接寻址编程举例</a:t>
            </a:r>
          </a:p>
        </p:txBody>
      </p:sp>
      <p:sp>
        <p:nvSpPr>
          <p:cNvPr id="810021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</a:t>
            </a:r>
            <a:r>
              <a:rPr lang="en-US" altLang="zh-CN" sz="2800">
                <a:latin typeface="Times New Roman" pitchFamily="18" charset="0"/>
              </a:rPr>
              <a:t>A) = 81</a:t>
            </a:r>
          </a:p>
        </p:txBody>
      </p:sp>
      <p:sp>
        <p:nvSpPr>
          <p:cNvPr id="810022" name="Text Box 38"/>
          <p:cNvSpPr txBox="1">
            <a:spLocks noChangeArrowheads="1"/>
          </p:cNvSpPr>
          <p:nvPr/>
        </p:nvSpPr>
        <p:spPr bwMode="auto">
          <a:xfrm>
            <a:off x="5334000" y="6078538"/>
            <a:ext cx="1447800" cy="51911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10023" name="Text Box 39"/>
          <p:cNvSpPr txBox="1">
            <a:spLocks noChangeArrowheads="1"/>
          </p:cNvSpPr>
          <p:nvPr/>
        </p:nvSpPr>
        <p:spPr bwMode="auto">
          <a:xfrm>
            <a:off x="5219700" y="6078538"/>
            <a:ext cx="1828800" cy="519112"/>
          </a:xfrm>
          <a:prstGeom prst="rect">
            <a:avLst/>
          </a:prstGeom>
          <a:solidFill>
            <a:srgbClr val="00006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</a:rPr>
              <a:t>A) = 202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589213" y="4876800"/>
            <a:ext cx="612775" cy="990600"/>
            <a:chOff x="1631" y="3024"/>
            <a:chExt cx="386" cy="624"/>
          </a:xfrm>
        </p:grpSpPr>
        <p:sp>
          <p:nvSpPr>
            <p:cNvPr id="35896" name="Text Box 41"/>
            <p:cNvSpPr txBox="1">
              <a:spLocks noChangeArrowheads="1"/>
            </p:cNvSpPr>
            <p:nvPr/>
          </p:nvSpPr>
          <p:spPr bwMode="auto">
            <a:xfrm>
              <a:off x="1631" y="3360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897" name="Text Box 42"/>
            <p:cNvSpPr txBox="1">
              <a:spLocks noChangeArrowheads="1"/>
            </p:cNvSpPr>
            <p:nvPr/>
          </p:nvSpPr>
          <p:spPr bwMode="auto">
            <a:xfrm>
              <a:off x="1632" y="302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810027" name="Text Box 43"/>
          <p:cNvSpPr txBox="1">
            <a:spLocks noChangeArrowheads="1"/>
          </p:cNvSpPr>
          <p:nvPr/>
        </p:nvSpPr>
        <p:spPr bwMode="auto">
          <a:xfrm>
            <a:off x="7239000" y="4572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@ </a:t>
            </a:r>
            <a:r>
              <a:rPr lang="zh-CN" altLang="en-US" sz="2400">
                <a:latin typeface="Times New Roman" pitchFamily="18" charset="0"/>
              </a:rPr>
              <a:t>间址特征</a:t>
            </a:r>
          </a:p>
        </p:txBody>
      </p:sp>
      <p:graphicFrame>
        <p:nvGraphicFramePr>
          <p:cNvPr id="810029" name="Group 45"/>
          <p:cNvGraphicFramePr>
            <a:graphicFrameLocks noGrp="1"/>
          </p:cNvGraphicFramePr>
          <p:nvPr/>
        </p:nvGraphicFramePr>
        <p:xfrm>
          <a:off x="5181600" y="1600200"/>
          <a:ext cx="1981200" cy="42672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0039" name="Text Box 55"/>
          <p:cNvSpPr txBox="1">
            <a:spLocks noChangeArrowheads="1"/>
          </p:cNvSpPr>
          <p:nvPr/>
        </p:nvSpPr>
        <p:spPr bwMode="auto">
          <a:xfrm>
            <a:off x="5410200" y="52895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JMP   </a:t>
            </a:r>
            <a:r>
              <a:rPr lang="en-US" altLang="zh-CN" sz="2800" b="0">
                <a:solidFill>
                  <a:schemeClr val="folHlink"/>
                </a:solidFill>
                <a:latin typeface="Times New Roman" pitchFamily="18" charset="0"/>
              </a:rPr>
              <a:t>@ A</a:t>
            </a:r>
            <a:endParaRPr lang="zh-CN" altLang="en-US" sz="2800" b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943600" y="1676400"/>
            <a:ext cx="611188" cy="3200400"/>
            <a:chOff x="3744" y="1056"/>
            <a:chExt cx="385" cy="2016"/>
          </a:xfrm>
        </p:grpSpPr>
        <p:sp>
          <p:nvSpPr>
            <p:cNvPr id="35893" name="Text Box 57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894" name="Text Box 58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>
                  <a:latin typeface="Times New Roman" pitchFamily="18" charset="0"/>
                </a:rPr>
                <a:t>…   　</a:t>
              </a:r>
            </a:p>
          </p:txBody>
        </p:sp>
        <p:sp>
          <p:nvSpPr>
            <p:cNvPr id="35895" name="Text Box 59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35888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946775" y="1677988"/>
            <a:ext cx="611188" cy="3200400"/>
            <a:chOff x="3744" y="1056"/>
            <a:chExt cx="385" cy="2016"/>
          </a:xfrm>
        </p:grpSpPr>
        <p:sp>
          <p:nvSpPr>
            <p:cNvPr id="35890" name="Text Box 66"/>
            <p:cNvSpPr txBox="1">
              <a:spLocks noChangeArrowheads="1"/>
            </p:cNvSpPr>
            <p:nvPr/>
          </p:nvSpPr>
          <p:spPr bwMode="auto">
            <a:xfrm>
              <a:off x="3744" y="1056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891" name="Text Box 67"/>
            <p:cNvSpPr txBox="1">
              <a:spLocks noChangeArrowheads="1"/>
            </p:cNvSpPr>
            <p:nvPr/>
          </p:nvSpPr>
          <p:spPr bwMode="auto">
            <a:xfrm>
              <a:off x="3744" y="1584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　　</a:t>
              </a:r>
              <a:r>
                <a:rPr lang="zh-CN" altLang="en-US" sz="2800">
                  <a:latin typeface="Times New Roman" pitchFamily="18" charset="0"/>
                </a:rPr>
                <a:t>…   </a:t>
              </a:r>
            </a:p>
          </p:txBody>
        </p:sp>
        <p:sp>
          <p:nvSpPr>
            <p:cNvPr id="35892" name="Text Box 68"/>
            <p:cNvSpPr txBox="1">
              <a:spLocks noChangeArrowheads="1"/>
            </p:cNvSpPr>
            <p:nvPr/>
          </p:nvSpPr>
          <p:spPr bwMode="auto">
            <a:xfrm>
              <a:off x="3744" y="278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3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4" grpId="0" autoUpdateAnimBg="0"/>
      <p:bldP spid="810005" grpId="0" animBg="1"/>
      <p:bldP spid="810006" grpId="0" animBg="1"/>
      <p:bldP spid="810007" grpId="0" animBg="1"/>
      <p:bldP spid="810008" grpId="0" animBg="1"/>
      <p:bldP spid="810012" grpId="0" autoUpdateAnimBg="0"/>
      <p:bldP spid="810018" grpId="0" autoUpdateAnimBg="0"/>
      <p:bldP spid="810019" grpId="0" autoUpdateAnimBg="0"/>
      <p:bldP spid="810021" grpId="0" autoUpdateAnimBg="0"/>
      <p:bldP spid="810022" grpId="0" animBg="1" autoUpdateAnimBg="0"/>
      <p:bldP spid="810023" grpId="0" animBg="1" autoUpdateAnimBg="0"/>
      <p:bldP spid="810027" grpId="0" autoUpdateAnimBg="0"/>
      <p:bldP spid="81003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444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5. 寄存器寻址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1665288" y="838200"/>
            <a:ext cx="1382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1828800" y="57150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执行阶段不访存，只访问寄存器，执行速度快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1984375"/>
            <a:ext cx="2286000" cy="381000"/>
            <a:chOff x="1104" y="1670"/>
            <a:chExt cx="1440" cy="240"/>
          </a:xfrm>
        </p:grpSpPr>
        <p:sp>
          <p:nvSpPr>
            <p:cNvPr id="36893" name="Rectangle 6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6894" name="Rectangle 7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6895" name="Rectangle 8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1769" name="AutoShape 9"/>
          <p:cNvSpPr>
            <a:spLocks/>
          </p:cNvSpPr>
          <p:nvPr/>
        </p:nvSpPr>
        <p:spPr bwMode="auto">
          <a:xfrm rot="5400000">
            <a:off x="3352800" y="1527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1770" name="Text Box 10"/>
          <p:cNvSpPr txBox="1">
            <a:spLocks noChangeArrowheads="1"/>
          </p:cNvSpPr>
          <p:nvPr/>
        </p:nvSpPr>
        <p:spPr bwMode="auto">
          <a:xfrm>
            <a:off x="2819400" y="14478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1771" name="AutoShape 11"/>
          <p:cNvSpPr>
            <a:spLocks/>
          </p:cNvSpPr>
          <p:nvPr/>
        </p:nvSpPr>
        <p:spPr bwMode="auto">
          <a:xfrm rot="-5400000">
            <a:off x="41148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1772" name="Freeform 12"/>
          <p:cNvSpPr>
            <a:spLocks/>
          </p:cNvSpPr>
          <p:nvPr/>
        </p:nvSpPr>
        <p:spPr bwMode="auto">
          <a:xfrm>
            <a:off x="3124200" y="2517775"/>
            <a:ext cx="1066800" cy="1905000"/>
          </a:xfrm>
          <a:custGeom>
            <a:avLst/>
            <a:gdLst>
              <a:gd name="T0" fmla="*/ 2147483647 w 672"/>
              <a:gd name="T1" fmla="*/ 0 h 1200"/>
              <a:gd name="T2" fmla="*/ 2147483647 w 672"/>
              <a:gd name="T3" fmla="*/ 2147483647 h 1200"/>
              <a:gd name="T4" fmla="*/ 0 w 672"/>
              <a:gd name="T5" fmla="*/ 2147483647 h 1200"/>
              <a:gd name="T6" fmla="*/ 0 w 672"/>
              <a:gd name="T7" fmla="*/ 2147483647 h 1200"/>
              <a:gd name="T8" fmla="*/ 2147483647 w 672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773" name="Text Box 13"/>
          <p:cNvSpPr txBox="1">
            <a:spLocks noChangeArrowheads="1"/>
          </p:cNvSpPr>
          <p:nvPr/>
        </p:nvSpPr>
        <p:spPr bwMode="auto">
          <a:xfrm>
            <a:off x="1828800" y="624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寄存器个数有限，可缩短指令字长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702050" y="2760663"/>
            <a:ext cx="1936750" cy="2894012"/>
            <a:chOff x="2332" y="1739"/>
            <a:chExt cx="1220" cy="1823"/>
          </a:xfrm>
        </p:grpSpPr>
        <p:grpSp>
          <p:nvGrpSpPr>
            <p:cNvPr id="36879" name="Group 32"/>
            <p:cNvGrpSpPr>
              <a:grpSpLocks/>
            </p:cNvGrpSpPr>
            <p:nvPr/>
          </p:nvGrpSpPr>
          <p:grpSpPr bwMode="auto">
            <a:xfrm>
              <a:off x="2332" y="1739"/>
              <a:ext cx="1124" cy="1585"/>
              <a:chOff x="2332" y="1739"/>
              <a:chExt cx="1124" cy="1585"/>
            </a:xfrm>
          </p:grpSpPr>
          <p:sp>
            <p:nvSpPr>
              <p:cNvPr id="36881" name="Rectangle 16"/>
              <p:cNvSpPr>
                <a:spLocks noChangeArrowheads="1"/>
              </p:cNvSpPr>
              <p:nvPr/>
            </p:nvSpPr>
            <p:spPr bwMode="auto">
              <a:xfrm>
                <a:off x="2688" y="269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操作数</a:t>
                </a:r>
              </a:p>
            </p:txBody>
          </p:sp>
          <p:sp>
            <p:nvSpPr>
              <p:cNvPr id="36882" name="Rectangle 17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6883" name="Rectangle 18"/>
              <p:cNvSpPr>
                <a:spLocks noChangeArrowheads="1"/>
              </p:cNvSpPr>
              <p:nvPr/>
            </p:nvSpPr>
            <p:spPr bwMode="auto">
              <a:xfrm>
                <a:off x="2688" y="1826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6884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115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6885" name="Text Box 20"/>
              <p:cNvSpPr txBox="1">
                <a:spLocks noChangeArrowheads="1"/>
              </p:cNvSpPr>
              <p:nvPr/>
            </p:nvSpPr>
            <p:spPr bwMode="auto">
              <a:xfrm>
                <a:off x="2939" y="2328"/>
                <a:ext cx="30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36886" name="Text Box 21"/>
              <p:cNvSpPr txBox="1">
                <a:spLocks noChangeArrowheads="1"/>
              </p:cNvSpPr>
              <p:nvPr/>
            </p:nvSpPr>
            <p:spPr bwMode="auto">
              <a:xfrm>
                <a:off x="2955" y="3009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6887" name="Text Box 22"/>
              <p:cNvSpPr txBox="1">
                <a:spLocks noChangeArrowheads="1"/>
              </p:cNvSpPr>
              <p:nvPr/>
            </p:nvSpPr>
            <p:spPr bwMode="auto">
              <a:xfrm>
                <a:off x="2332" y="2214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6888" name="Text Box 23"/>
              <p:cNvSpPr txBox="1">
                <a:spLocks noChangeArrowheads="1"/>
              </p:cNvSpPr>
              <p:nvPr/>
            </p:nvSpPr>
            <p:spPr bwMode="auto">
              <a:xfrm>
                <a:off x="2343" y="2328"/>
                <a:ext cx="30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36889" name="Text Box 24"/>
              <p:cNvSpPr txBox="1">
                <a:spLocks noChangeArrowheads="1"/>
              </p:cNvSpPr>
              <p:nvPr/>
            </p:nvSpPr>
            <p:spPr bwMode="auto">
              <a:xfrm>
                <a:off x="2352" y="2904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6890" name="Text Box 25"/>
              <p:cNvSpPr txBox="1">
                <a:spLocks noChangeArrowheads="1"/>
              </p:cNvSpPr>
              <p:nvPr/>
            </p:nvSpPr>
            <p:spPr bwMode="auto">
              <a:xfrm>
                <a:off x="2342" y="173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6891" name="Text Box 26"/>
              <p:cNvSpPr txBox="1">
                <a:spLocks noChangeArrowheads="1"/>
              </p:cNvSpPr>
              <p:nvPr/>
            </p:nvSpPr>
            <p:spPr bwMode="auto">
              <a:xfrm>
                <a:off x="2356" y="2680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6892" name="Text Box 27"/>
              <p:cNvSpPr txBox="1">
                <a:spLocks noChangeArrowheads="1"/>
              </p:cNvSpPr>
              <p:nvPr/>
            </p:nvSpPr>
            <p:spPr bwMode="auto">
              <a:xfrm>
                <a:off x="2356" y="3074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36880" name="Text Box 28"/>
            <p:cNvSpPr txBox="1">
              <a:spLocks noChangeArrowheads="1"/>
            </p:cNvSpPr>
            <p:nvPr/>
          </p:nvSpPr>
          <p:spPr bwMode="auto">
            <a:xfrm>
              <a:off x="2784" y="331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1789" name="Text Box 29"/>
          <p:cNvSpPr txBox="1">
            <a:spLocks noChangeArrowheads="1"/>
          </p:cNvSpPr>
          <p:nvPr/>
        </p:nvSpPr>
        <p:spPr bwMode="auto">
          <a:xfrm>
            <a:off x="3505200" y="838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有效地址即为寄存器编号</a:t>
            </a:r>
          </a:p>
        </p:txBody>
      </p:sp>
      <p:sp>
        <p:nvSpPr>
          <p:cNvPr id="36877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4699000" y="1423988"/>
            <a:ext cx="416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例：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ADD R1, R2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autoUpdateAnimBg="0"/>
      <p:bldP spid="501764" grpId="0" autoUpdateAnimBg="0"/>
      <p:bldP spid="501769" grpId="0" animBg="1"/>
      <p:bldP spid="501770" grpId="0" autoUpdateAnimBg="0"/>
      <p:bldP spid="501771" grpId="0" animBg="1"/>
      <p:bldP spid="501772" grpId="0" animBg="1"/>
      <p:bldP spid="501773" grpId="0" autoUpdateAnimBg="0"/>
      <p:bldP spid="501789" grpId="0" autoUpdateAnimBg="0"/>
      <p:bldP spid="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2"/>
          <p:cNvSpPr txBox="1">
            <a:spLocks noChangeArrowheads="1"/>
          </p:cNvSpPr>
          <p:nvPr/>
        </p:nvSpPr>
        <p:spPr bwMode="auto">
          <a:xfrm>
            <a:off x="1658938" y="762000"/>
            <a:ext cx="1770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R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endParaRPr lang="en-US" altLang="zh-CN" sz="28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20650"/>
            <a:ext cx="3852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6. 寄存器间接寻址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685800" y="55626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有效地址在寄存器中， 操作数在存储器中，执行阶段访存</a:t>
            </a:r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800600" y="4438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1844675"/>
            <a:ext cx="1295400" cy="3260725"/>
            <a:chOff x="2928" y="1726"/>
            <a:chExt cx="816" cy="2054"/>
          </a:xfrm>
        </p:grpSpPr>
        <p:sp>
          <p:nvSpPr>
            <p:cNvPr id="37920" name="Rectangle 7"/>
            <p:cNvSpPr>
              <a:spLocks noChangeArrowheads="1"/>
            </p:cNvSpPr>
            <p:nvPr/>
          </p:nvSpPr>
          <p:spPr bwMode="auto">
            <a:xfrm>
              <a:off x="2928" y="2004"/>
              <a:ext cx="816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7921" name="Line 8"/>
            <p:cNvSpPr>
              <a:spLocks noChangeShapeType="1"/>
            </p:cNvSpPr>
            <p:nvPr/>
          </p:nvSpPr>
          <p:spPr bwMode="auto">
            <a:xfrm>
              <a:off x="2928" y="320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2" name="Line 9"/>
            <p:cNvSpPr>
              <a:spLocks noChangeShapeType="1"/>
            </p:cNvSpPr>
            <p:nvPr/>
          </p:nvSpPr>
          <p:spPr bwMode="auto">
            <a:xfrm>
              <a:off x="2928" y="349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Text Box 10"/>
            <p:cNvSpPr txBox="1">
              <a:spLocks noChangeArrowheads="1"/>
            </p:cNvSpPr>
            <p:nvPr/>
          </p:nvSpPr>
          <p:spPr bwMode="auto">
            <a:xfrm>
              <a:off x="3072" y="321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37924" name="Text Box 11"/>
            <p:cNvSpPr txBox="1">
              <a:spLocks noChangeArrowheads="1"/>
            </p:cNvSpPr>
            <p:nvPr/>
          </p:nvSpPr>
          <p:spPr bwMode="auto">
            <a:xfrm>
              <a:off x="3110" y="172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1908175"/>
            <a:ext cx="2286000" cy="381000"/>
            <a:chOff x="1104" y="1670"/>
            <a:chExt cx="1440" cy="240"/>
          </a:xfrm>
        </p:grpSpPr>
        <p:sp>
          <p:nvSpPr>
            <p:cNvPr id="37917" name="Rectangle 13"/>
            <p:cNvSpPr>
              <a:spLocks noChangeArrowheads="1"/>
            </p:cNvSpPr>
            <p:nvPr/>
          </p:nvSpPr>
          <p:spPr bwMode="auto">
            <a:xfrm>
              <a:off x="110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7918" name="Rectangle 14"/>
            <p:cNvSpPr>
              <a:spLocks noChangeArrowheads="1"/>
            </p:cNvSpPr>
            <p:nvPr/>
          </p:nvSpPr>
          <p:spPr bwMode="auto">
            <a:xfrm>
              <a:off x="1584" y="167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7919" name="Rectangle 15"/>
            <p:cNvSpPr>
              <a:spLocks noChangeArrowheads="1"/>
            </p:cNvSpPr>
            <p:nvPr/>
          </p:nvSpPr>
          <p:spPr bwMode="auto">
            <a:xfrm>
              <a:off x="2064" y="167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02800" name="AutoShape 16"/>
          <p:cNvSpPr>
            <a:spLocks/>
          </p:cNvSpPr>
          <p:nvPr/>
        </p:nvSpPr>
        <p:spPr bwMode="auto">
          <a:xfrm rot="5400000">
            <a:off x="2590800" y="1450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2801" name="Text Box 17"/>
          <p:cNvSpPr txBox="1">
            <a:spLocks noChangeArrowheads="1"/>
          </p:cNvSpPr>
          <p:nvPr/>
        </p:nvSpPr>
        <p:spPr bwMode="auto">
          <a:xfrm>
            <a:off x="2057400" y="13716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2802" name="AutoShape 18"/>
          <p:cNvSpPr>
            <a:spLocks/>
          </p:cNvSpPr>
          <p:nvPr/>
        </p:nvSpPr>
        <p:spPr bwMode="auto">
          <a:xfrm rot="-5400000">
            <a:off x="3352800" y="19843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2803" name="Freeform 19"/>
          <p:cNvSpPr>
            <a:spLocks/>
          </p:cNvSpPr>
          <p:nvPr/>
        </p:nvSpPr>
        <p:spPr bwMode="auto">
          <a:xfrm>
            <a:off x="2362200" y="2441575"/>
            <a:ext cx="1066800" cy="1905000"/>
          </a:xfrm>
          <a:custGeom>
            <a:avLst/>
            <a:gdLst>
              <a:gd name="T0" fmla="*/ 2147483647 w 672"/>
              <a:gd name="T1" fmla="*/ 0 h 1200"/>
              <a:gd name="T2" fmla="*/ 2147483647 w 672"/>
              <a:gd name="T3" fmla="*/ 2147483647 h 1200"/>
              <a:gd name="T4" fmla="*/ 0 w 672"/>
              <a:gd name="T5" fmla="*/ 2147483647 h 1200"/>
              <a:gd name="T6" fmla="*/ 0 w 672"/>
              <a:gd name="T7" fmla="*/ 2147483647 h 1200"/>
              <a:gd name="T8" fmla="*/ 2147483647 w 672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1200">
                <a:moveTo>
                  <a:pt x="672" y="0"/>
                </a:moveTo>
                <a:lnTo>
                  <a:pt x="672" y="96"/>
                </a:lnTo>
                <a:lnTo>
                  <a:pt x="0" y="96"/>
                </a:lnTo>
                <a:lnTo>
                  <a:pt x="0" y="1200"/>
                </a:lnTo>
                <a:lnTo>
                  <a:pt x="432" y="120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04" name="Text Box 20"/>
          <p:cNvSpPr txBox="1">
            <a:spLocks noChangeArrowheads="1"/>
          </p:cNvSpPr>
          <p:nvPr/>
        </p:nvSpPr>
        <p:spPr bwMode="auto">
          <a:xfrm>
            <a:off x="685800" y="6110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便于编制循环程序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955925" y="2684463"/>
            <a:ext cx="1997075" cy="2878137"/>
            <a:chOff x="1862" y="1691"/>
            <a:chExt cx="1258" cy="1813"/>
          </a:xfrm>
        </p:grpSpPr>
        <p:grpSp>
          <p:nvGrpSpPr>
            <p:cNvPr id="37905" name="Group 41"/>
            <p:cNvGrpSpPr>
              <a:grpSpLocks/>
            </p:cNvGrpSpPr>
            <p:nvPr/>
          </p:nvGrpSpPr>
          <p:grpSpPr bwMode="auto">
            <a:xfrm>
              <a:off x="1862" y="1691"/>
              <a:ext cx="1114" cy="1585"/>
              <a:chOff x="1862" y="1691"/>
              <a:chExt cx="1114" cy="1585"/>
            </a:xfrm>
          </p:grpSpPr>
          <p:sp>
            <p:nvSpPr>
              <p:cNvPr id="37907" name="Rectangle 23"/>
              <p:cNvSpPr>
                <a:spLocks noChangeArrowheads="1"/>
              </p:cNvSpPr>
              <p:nvPr/>
            </p:nvSpPr>
            <p:spPr bwMode="auto">
              <a:xfrm>
                <a:off x="2208" y="2642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地址</a:t>
                </a:r>
              </a:p>
            </p:txBody>
          </p:sp>
          <p:sp>
            <p:nvSpPr>
              <p:cNvPr id="37908" name="Rectangle 24"/>
              <p:cNvSpPr>
                <a:spLocks noChangeArrowheads="1"/>
              </p:cNvSpPr>
              <p:nvPr/>
            </p:nvSpPr>
            <p:spPr bwMode="auto">
              <a:xfrm>
                <a:off x="2208" y="2930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7909" name="Rectangle 25"/>
              <p:cNvSpPr>
                <a:spLocks noChangeArrowheads="1"/>
              </p:cNvSpPr>
              <p:nvPr/>
            </p:nvSpPr>
            <p:spPr bwMode="auto">
              <a:xfrm>
                <a:off x="2208" y="1778"/>
                <a:ext cx="768" cy="8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7910" name="Text Box 26"/>
              <p:cNvSpPr txBox="1">
                <a:spLocks noChangeArrowheads="1"/>
              </p:cNvSpPr>
              <p:nvPr/>
            </p:nvSpPr>
            <p:spPr bwMode="auto">
              <a:xfrm>
                <a:off x="2484" y="2141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7911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70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7912" name="Text Box 29"/>
              <p:cNvSpPr txBox="1">
                <a:spLocks noChangeArrowheads="1"/>
              </p:cNvSpPr>
              <p:nvPr/>
            </p:nvSpPr>
            <p:spPr bwMode="auto">
              <a:xfrm>
                <a:off x="1870" y="2141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7913" name="Text Box 31"/>
              <p:cNvSpPr txBox="1">
                <a:spLocks noChangeArrowheads="1"/>
              </p:cNvSpPr>
              <p:nvPr/>
            </p:nvSpPr>
            <p:spPr bwMode="auto">
              <a:xfrm>
                <a:off x="1890" y="2856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7914" name="Text Box 32"/>
              <p:cNvSpPr txBox="1">
                <a:spLocks noChangeArrowheads="1"/>
              </p:cNvSpPr>
              <p:nvPr/>
            </p:nvSpPr>
            <p:spPr bwMode="auto">
              <a:xfrm>
                <a:off x="1862" y="1691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7915" name="Text Box 33"/>
              <p:cNvSpPr txBox="1">
                <a:spLocks noChangeArrowheads="1"/>
              </p:cNvSpPr>
              <p:nvPr/>
            </p:nvSpPr>
            <p:spPr bwMode="auto">
              <a:xfrm>
                <a:off x="1876" y="2632"/>
                <a:ext cx="26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7916" name="Text Box 34"/>
              <p:cNvSpPr txBox="1">
                <a:spLocks noChangeArrowheads="1"/>
              </p:cNvSpPr>
              <p:nvPr/>
            </p:nvSpPr>
            <p:spPr bwMode="auto">
              <a:xfrm>
                <a:off x="1876" y="3026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37906" name="Text Box 35"/>
            <p:cNvSpPr txBox="1">
              <a:spLocks noChangeArrowheads="1"/>
            </p:cNvSpPr>
            <p:nvPr/>
          </p:nvSpPr>
          <p:spPr bwMode="auto">
            <a:xfrm>
              <a:off x="2304" y="325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</p:grpSp>
      <p:sp>
        <p:nvSpPr>
          <p:cNvPr id="502820" name="Text Box 36"/>
          <p:cNvSpPr txBox="1">
            <a:spLocks noChangeArrowheads="1"/>
          </p:cNvSpPr>
          <p:nvPr/>
        </p:nvSpPr>
        <p:spPr bwMode="auto">
          <a:xfrm>
            <a:off x="4038600" y="762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有效地址在寄存器中</a:t>
            </a:r>
          </a:p>
        </p:txBody>
      </p:sp>
      <p:sp>
        <p:nvSpPr>
          <p:cNvPr id="37903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4070350" y="1231900"/>
            <a:ext cx="6035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例：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ADD R1, @(R2)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5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utoUpdateAnimBg="0"/>
      <p:bldP spid="502788" grpId="0" autoUpdateAnimBg="0"/>
      <p:bldP spid="502789" grpId="0" animBg="1"/>
      <p:bldP spid="502800" grpId="0" animBg="1"/>
      <p:bldP spid="502801" grpId="0" autoUpdateAnimBg="0"/>
      <p:bldP spid="502802" grpId="0" animBg="1"/>
      <p:bldP spid="502803" grpId="0" animBg="1"/>
      <p:bldP spid="502804" grpId="0" autoUpdateAnimBg="0"/>
      <p:bldP spid="502820" grpId="0" autoUpdateAnimBg="0"/>
      <p:bldP spid="3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339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7. 基址寻址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898525" y="838200"/>
            <a:ext cx="634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采用专用寄存器作基址寄存器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660525" y="1371600"/>
            <a:ext cx="260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BR ) + A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5013325" y="1371600"/>
            <a:ext cx="298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为基址寄存器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2517775"/>
            <a:ext cx="2286000" cy="381000"/>
            <a:chOff x="1584" y="1586"/>
            <a:chExt cx="1440" cy="240"/>
          </a:xfrm>
        </p:grpSpPr>
        <p:sp>
          <p:nvSpPr>
            <p:cNvPr id="38942" name="Rectangle 7"/>
            <p:cNvSpPr>
              <a:spLocks noChangeArrowheads="1"/>
            </p:cNvSpPr>
            <p:nvPr/>
          </p:nvSpPr>
          <p:spPr bwMode="auto">
            <a:xfrm>
              <a:off x="158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8943" name="Rectangle 8"/>
            <p:cNvSpPr>
              <a:spLocks noChangeArrowheads="1"/>
            </p:cNvSpPr>
            <p:nvPr/>
          </p:nvSpPr>
          <p:spPr bwMode="auto">
            <a:xfrm>
              <a:off x="2064" y="1586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8944" name="Rectangle 9"/>
            <p:cNvSpPr>
              <a:spLocks noChangeArrowheads="1"/>
            </p:cNvSpPr>
            <p:nvPr/>
          </p:nvSpPr>
          <p:spPr bwMode="auto">
            <a:xfrm>
              <a:off x="2544" y="1586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91200" y="2593975"/>
            <a:ext cx="1219200" cy="2435225"/>
            <a:chOff x="3360" y="1586"/>
            <a:chExt cx="768" cy="1534"/>
          </a:xfrm>
        </p:grpSpPr>
        <p:sp>
          <p:nvSpPr>
            <p:cNvPr id="38938" name="Rectangle 11"/>
            <p:cNvSpPr>
              <a:spLocks noChangeArrowheads="1"/>
            </p:cNvSpPr>
            <p:nvPr/>
          </p:nvSpPr>
          <p:spPr bwMode="auto">
            <a:xfrm>
              <a:off x="3360" y="283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8939" name="Rectangle 12"/>
            <p:cNvSpPr>
              <a:spLocks noChangeArrowheads="1"/>
            </p:cNvSpPr>
            <p:nvPr/>
          </p:nvSpPr>
          <p:spPr bwMode="auto">
            <a:xfrm>
              <a:off x="3360" y="1824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8940" name="Rectangle 13"/>
            <p:cNvSpPr>
              <a:spLocks noChangeArrowheads="1"/>
            </p:cNvSpPr>
            <p:nvPr/>
          </p:nvSpPr>
          <p:spPr bwMode="auto">
            <a:xfrm>
              <a:off x="3360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38941" name="Text Box 14"/>
            <p:cNvSpPr txBox="1">
              <a:spLocks noChangeArrowheads="1"/>
            </p:cNvSpPr>
            <p:nvPr/>
          </p:nvSpPr>
          <p:spPr bwMode="auto">
            <a:xfrm>
              <a:off x="3546" y="158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3823" name="AutoShape 15"/>
          <p:cNvSpPr>
            <a:spLocks/>
          </p:cNvSpPr>
          <p:nvPr/>
        </p:nvSpPr>
        <p:spPr bwMode="auto">
          <a:xfrm rot="5400000">
            <a:off x="4038600" y="206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3824" name="Text Box 16"/>
          <p:cNvSpPr txBox="1">
            <a:spLocks noChangeArrowheads="1"/>
          </p:cNvSpPr>
          <p:nvPr/>
        </p:nvSpPr>
        <p:spPr bwMode="auto">
          <a:xfrm>
            <a:off x="3505200" y="1981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3825" name="AutoShape 17"/>
          <p:cNvSpPr>
            <a:spLocks/>
          </p:cNvSpPr>
          <p:nvPr/>
        </p:nvSpPr>
        <p:spPr bwMode="auto">
          <a:xfrm rot="-5400000">
            <a:off x="4800600" y="25939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38600" y="3581400"/>
            <a:ext cx="1066800" cy="549275"/>
            <a:chOff x="2256" y="2256"/>
            <a:chExt cx="672" cy="346"/>
          </a:xfrm>
        </p:grpSpPr>
        <p:sp>
          <p:nvSpPr>
            <p:cNvPr id="38936" name="Freeform 19"/>
            <p:cNvSpPr>
              <a:spLocks/>
            </p:cNvSpPr>
            <p:nvPr/>
          </p:nvSpPr>
          <p:spPr bwMode="auto">
            <a:xfrm>
              <a:off x="2256" y="2256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Text Box 20"/>
            <p:cNvSpPr txBox="1">
              <a:spLocks noChangeArrowheads="1"/>
            </p:cNvSpPr>
            <p:nvPr/>
          </p:nvSpPr>
          <p:spPr bwMode="auto">
            <a:xfrm>
              <a:off x="2377" y="2352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438400" y="3733800"/>
            <a:ext cx="990600" cy="396875"/>
            <a:chOff x="1248" y="2352"/>
            <a:chExt cx="624" cy="250"/>
          </a:xfrm>
        </p:grpSpPr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382" y="2352"/>
              <a:ext cx="3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1248" y="2352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503832" name="AutoShape 24"/>
          <p:cNvSpPr>
            <a:spLocks/>
          </p:cNvSpPr>
          <p:nvPr/>
        </p:nvSpPr>
        <p:spPr bwMode="auto">
          <a:xfrm rot="-5400000">
            <a:off x="2819400" y="37338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3833" name="Freeform 25"/>
          <p:cNvSpPr>
            <a:spLocks/>
          </p:cNvSpPr>
          <p:nvPr/>
        </p:nvSpPr>
        <p:spPr bwMode="auto">
          <a:xfrm>
            <a:off x="2924175" y="3200400"/>
            <a:ext cx="1266825" cy="1376363"/>
          </a:xfrm>
          <a:custGeom>
            <a:avLst/>
            <a:gdLst>
              <a:gd name="T0" fmla="*/ 0 w 798"/>
              <a:gd name="T1" fmla="*/ 2147483647 h 867"/>
              <a:gd name="T2" fmla="*/ 2147483647 w 798"/>
              <a:gd name="T3" fmla="*/ 2147483647 h 867"/>
              <a:gd name="T4" fmla="*/ 2147483647 w 798"/>
              <a:gd name="T5" fmla="*/ 2147483647 h 867"/>
              <a:gd name="T6" fmla="*/ 2147483647 w 798"/>
              <a:gd name="T7" fmla="*/ 0 h 867"/>
              <a:gd name="T8" fmla="*/ 2147483647 w 798"/>
              <a:gd name="T9" fmla="*/ 0 h 867"/>
              <a:gd name="T10" fmla="*/ 2147483647 w 798"/>
              <a:gd name="T11" fmla="*/ 2147483647 h 8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" h="867">
                <a:moveTo>
                  <a:pt x="0" y="708"/>
                </a:moveTo>
                <a:lnTo>
                  <a:pt x="3" y="867"/>
                </a:lnTo>
                <a:lnTo>
                  <a:pt x="371" y="864"/>
                </a:lnTo>
                <a:lnTo>
                  <a:pt x="371" y="0"/>
                </a:lnTo>
                <a:lnTo>
                  <a:pt x="798" y="0"/>
                </a:lnTo>
                <a:lnTo>
                  <a:pt x="798" y="24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5" name="Freeform 27"/>
          <p:cNvSpPr>
            <a:spLocks/>
          </p:cNvSpPr>
          <p:nvPr/>
        </p:nvSpPr>
        <p:spPr bwMode="auto">
          <a:xfrm>
            <a:off x="4572000" y="41148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2147483647 h 144"/>
              <a:gd name="T4" fmla="*/ 2147483647 w 768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1127125" y="4697413"/>
            <a:ext cx="249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可扩大寻址范围</a:t>
            </a:r>
          </a:p>
        </p:txBody>
      </p:sp>
      <p:sp>
        <p:nvSpPr>
          <p:cNvPr id="503837" name="Text Box 29"/>
          <p:cNvSpPr txBox="1">
            <a:spLocks noChangeArrowheads="1"/>
          </p:cNvSpPr>
          <p:nvPr/>
        </p:nvSpPr>
        <p:spPr bwMode="auto">
          <a:xfrm>
            <a:off x="1127125" y="5164138"/>
            <a:ext cx="337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有利于多道程序</a:t>
            </a:r>
          </a:p>
        </p:txBody>
      </p:sp>
      <p:sp>
        <p:nvSpPr>
          <p:cNvPr id="503838" name="Text Box 30"/>
          <p:cNvSpPr txBox="1">
            <a:spLocks noChangeArrowheads="1"/>
          </p:cNvSpPr>
          <p:nvPr/>
        </p:nvSpPr>
        <p:spPr bwMode="auto">
          <a:xfrm>
            <a:off x="1143000" y="5603875"/>
            <a:ext cx="7391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内容由操作系统或管理程序确定</a:t>
            </a:r>
          </a:p>
        </p:txBody>
      </p:sp>
      <p:sp>
        <p:nvSpPr>
          <p:cNvPr id="503839" name="Text Box 31"/>
          <p:cNvSpPr txBox="1">
            <a:spLocks noChangeArrowheads="1"/>
          </p:cNvSpPr>
          <p:nvPr/>
        </p:nvSpPr>
        <p:spPr bwMode="auto">
          <a:xfrm>
            <a:off x="1143000" y="6096000"/>
            <a:ext cx="82296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BR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38933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50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autoUpdateAnimBg="0"/>
      <p:bldP spid="503812" grpId="0" autoUpdateAnimBg="0"/>
      <p:bldP spid="503813" grpId="0" autoUpdateAnimBg="0"/>
      <p:bldP spid="503823" grpId="0" animBg="1"/>
      <p:bldP spid="503824" grpId="0" autoUpdateAnimBg="0"/>
      <p:bldP spid="503825" grpId="0" animBg="1"/>
      <p:bldP spid="503832" grpId="0" animBg="1"/>
      <p:bldP spid="503833" grpId="0" animBg="1"/>
      <p:bldP spid="503834" grpId="0" animBg="1"/>
      <p:bldP spid="503835" grpId="0" animBg="1"/>
      <p:bldP spid="503836" grpId="0" autoUpdateAnimBg="0"/>
      <p:bldP spid="503837" grpId="0" autoUpdateAnimBg="0"/>
      <p:bldP spid="503838" grpId="0" autoUpdateAnimBg="0"/>
      <p:bldP spid="5038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第</a:t>
            </a:r>
            <a:r>
              <a:rPr kumimoji="1" lang="en-US" altLang="zh-CN" b="1" dirty="0" smtClean="0">
                <a:latin typeface="Times New Roman" pitchFamily="18" charset="0"/>
                <a:cs typeface="+mn-cs"/>
              </a:rPr>
              <a:t>4</a:t>
            </a:r>
            <a:r>
              <a:rPr lang="zh-CN" altLang="en-US" b="1" dirty="0" smtClean="0"/>
              <a:t>章   指 令 系 统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195513" y="1339850"/>
            <a:ext cx="5089525" cy="5080000"/>
            <a:chOff x="470" y="911"/>
            <a:chExt cx="3206" cy="2749"/>
          </a:xfrm>
        </p:grpSpPr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470" y="911"/>
              <a:ext cx="167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itchFamily="18" charset="0"/>
                </a:rPr>
                <a:t>4</a:t>
              </a:r>
              <a:r>
                <a:rPr lang="zh-CN" altLang="en-US" sz="3200" dirty="0">
                  <a:latin typeface="Times New Roman" pitchFamily="18" charset="0"/>
                </a:rPr>
                <a:t>.1  </a:t>
              </a:r>
              <a:r>
                <a:rPr lang="zh-CN" altLang="en-US" sz="3200" u="sng" dirty="0">
                  <a:latin typeface="Times New Roman" pitchFamily="18" charset="0"/>
                </a:rPr>
                <a:t>机器指令</a:t>
              </a:r>
              <a:r>
                <a:rPr lang="zh-CN" altLang="en-US" sz="32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478" y="1279"/>
              <a:ext cx="31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.2  操作数类型和操作类型 </a:t>
              </a:r>
            </a:p>
          </p:txBody>
        </p:sp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478" y="1652"/>
              <a:ext cx="16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.3  寻址方式 </a:t>
              </a:r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470" y="2470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</a:t>
              </a:r>
              <a:r>
                <a:rPr lang="en-US" altLang="zh-CN" sz="32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 指令系统的设计与优化</a:t>
              </a:r>
            </a:p>
          </p:txBody>
        </p:sp>
        <p:sp>
          <p:nvSpPr>
            <p:cNvPr id="6153" name="Text Box 8"/>
            <p:cNvSpPr txBox="1">
              <a:spLocks noChangeArrowheads="1"/>
            </p:cNvSpPr>
            <p:nvPr/>
          </p:nvSpPr>
          <p:spPr bwMode="auto">
            <a:xfrm>
              <a:off x="478" y="3344"/>
              <a:ext cx="212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</a:t>
              </a:r>
              <a:r>
                <a:rPr lang="en-US" altLang="zh-CN" sz="3200">
                  <a:latin typeface="Times New Roman" pitchFamily="18" charset="0"/>
                </a:rPr>
                <a:t>7</a:t>
              </a:r>
              <a:r>
                <a:rPr lang="zh-CN" altLang="en-US" sz="3200">
                  <a:latin typeface="Times New Roman" pitchFamily="18" charset="0"/>
                </a:rPr>
                <a:t> 指令格式举例 </a:t>
              </a: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470" y="2899"/>
              <a:ext cx="309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</a:t>
              </a:r>
              <a:r>
                <a:rPr lang="en-US" altLang="zh-CN" sz="3200">
                  <a:latin typeface="Times New Roman" pitchFamily="18" charset="0"/>
                </a:rPr>
                <a:t>6</a:t>
              </a:r>
              <a:r>
                <a:rPr lang="zh-CN" altLang="en-US" sz="3200">
                  <a:latin typeface="Times New Roman" pitchFamily="18" charset="0"/>
                </a:rPr>
                <a:t> 指令系统的发展和改进</a:t>
              </a:r>
            </a:p>
          </p:txBody>
        </p:sp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478" y="2041"/>
              <a:ext cx="28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4</a:t>
              </a:r>
              <a:r>
                <a:rPr lang="zh-CN" altLang="en-US" sz="3200">
                  <a:latin typeface="Times New Roman" pitchFamily="18" charset="0"/>
                </a:rPr>
                <a:t>.4 指令系统结构的分类</a:t>
              </a:r>
            </a:p>
          </p:txBody>
        </p:sp>
      </p:grpSp>
      <p:sp>
        <p:nvSpPr>
          <p:cNvPr id="6148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6075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(2)</a:t>
            </a:r>
            <a:r>
              <a:rPr lang="zh-CN" altLang="en-US" sz="36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采用通用寄存器作基址寄存器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2212975"/>
            <a:ext cx="1219200" cy="2435225"/>
            <a:chOff x="3456" y="1394"/>
            <a:chExt cx="768" cy="1534"/>
          </a:xfrm>
        </p:grpSpPr>
        <p:sp>
          <p:nvSpPr>
            <p:cNvPr id="39969" name="Rectangle 4"/>
            <p:cNvSpPr>
              <a:spLocks noChangeArrowheads="1"/>
            </p:cNvSpPr>
            <p:nvPr/>
          </p:nvSpPr>
          <p:spPr bwMode="auto">
            <a:xfrm>
              <a:off x="3456" y="1632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70" name="Rectangle 5"/>
            <p:cNvSpPr>
              <a:spLocks noChangeArrowheads="1"/>
            </p:cNvSpPr>
            <p:nvPr/>
          </p:nvSpPr>
          <p:spPr bwMode="auto">
            <a:xfrm>
              <a:off x="3456" y="2352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39971" name="Rectangle 6"/>
            <p:cNvSpPr>
              <a:spLocks noChangeArrowheads="1"/>
            </p:cNvSpPr>
            <p:nvPr/>
          </p:nvSpPr>
          <p:spPr bwMode="auto">
            <a:xfrm>
              <a:off x="3456" y="2640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72" name="Text Box 7"/>
            <p:cNvSpPr txBox="1">
              <a:spLocks noChangeArrowheads="1"/>
            </p:cNvSpPr>
            <p:nvPr/>
          </p:nvSpPr>
          <p:spPr bwMode="auto">
            <a:xfrm>
              <a:off x="3642" y="139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4840" name="AutoShape 8"/>
          <p:cNvSpPr>
            <a:spLocks/>
          </p:cNvSpPr>
          <p:nvPr/>
        </p:nvSpPr>
        <p:spPr bwMode="auto">
          <a:xfrm rot="5400000">
            <a:off x="3581400" y="1146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3048000" y="10668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91000" y="3124200"/>
            <a:ext cx="1066800" cy="549275"/>
            <a:chOff x="2640" y="1968"/>
            <a:chExt cx="672" cy="346"/>
          </a:xfrm>
        </p:grpSpPr>
        <p:sp>
          <p:nvSpPr>
            <p:cNvPr id="39967" name="Freeform 11"/>
            <p:cNvSpPr>
              <a:spLocks/>
            </p:cNvSpPr>
            <p:nvPr/>
          </p:nvSpPr>
          <p:spPr bwMode="auto">
            <a:xfrm>
              <a:off x="2640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8" name="Text Box 12"/>
            <p:cNvSpPr txBox="1">
              <a:spLocks noChangeArrowheads="1"/>
            </p:cNvSpPr>
            <p:nvPr/>
          </p:nvSpPr>
          <p:spPr bwMode="auto">
            <a:xfrm>
              <a:off x="2761" y="2064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14600" y="1603375"/>
            <a:ext cx="2895600" cy="381000"/>
            <a:chOff x="1584" y="1010"/>
            <a:chExt cx="1824" cy="240"/>
          </a:xfrm>
        </p:grpSpPr>
        <p:sp>
          <p:nvSpPr>
            <p:cNvPr id="39963" name="Rectangle 14"/>
            <p:cNvSpPr>
              <a:spLocks noChangeArrowheads="1"/>
            </p:cNvSpPr>
            <p:nvPr/>
          </p:nvSpPr>
          <p:spPr bwMode="auto">
            <a:xfrm>
              <a:off x="1584" y="101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39964" name="Rectangle 15"/>
            <p:cNvSpPr>
              <a:spLocks noChangeArrowheads="1"/>
            </p:cNvSpPr>
            <p:nvPr/>
          </p:nvSpPr>
          <p:spPr bwMode="auto">
            <a:xfrm>
              <a:off x="2064" y="1010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965" name="Rectangle 16"/>
            <p:cNvSpPr>
              <a:spLocks noChangeArrowheads="1"/>
            </p:cNvSpPr>
            <p:nvPr/>
          </p:nvSpPr>
          <p:spPr bwMode="auto">
            <a:xfrm>
              <a:off x="2544" y="1010"/>
              <a:ext cx="33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R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966" name="Rectangle 17"/>
            <p:cNvSpPr>
              <a:spLocks noChangeArrowheads="1"/>
            </p:cNvSpPr>
            <p:nvPr/>
          </p:nvSpPr>
          <p:spPr bwMode="auto">
            <a:xfrm>
              <a:off x="2880" y="1010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4850" name="Line 18"/>
          <p:cNvSpPr>
            <a:spLocks noChangeShapeType="1"/>
          </p:cNvSpPr>
          <p:nvPr/>
        </p:nvSpPr>
        <p:spPr bwMode="auto">
          <a:xfrm>
            <a:off x="5029200" y="1981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1" name="Freeform 19"/>
          <p:cNvSpPr>
            <a:spLocks/>
          </p:cNvSpPr>
          <p:nvPr/>
        </p:nvSpPr>
        <p:spPr bwMode="auto">
          <a:xfrm>
            <a:off x="1143000" y="1981200"/>
            <a:ext cx="3200400" cy="685800"/>
          </a:xfrm>
          <a:custGeom>
            <a:avLst/>
            <a:gdLst>
              <a:gd name="T0" fmla="*/ 2147483647 w 2016"/>
              <a:gd name="T1" fmla="*/ 0 h 432"/>
              <a:gd name="T2" fmla="*/ 2147483647 w 2016"/>
              <a:gd name="T3" fmla="*/ 2147483647 h 432"/>
              <a:gd name="T4" fmla="*/ 0 w 2016"/>
              <a:gd name="T5" fmla="*/ 2147483647 h 432"/>
              <a:gd name="T6" fmla="*/ 0 w 2016"/>
              <a:gd name="T7" fmla="*/ 2147483647 h 432"/>
              <a:gd name="T8" fmla="*/ 2147483647 w 2016"/>
              <a:gd name="T9" fmla="*/ 214748364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6" h="432">
                <a:moveTo>
                  <a:pt x="2016" y="0"/>
                </a:moveTo>
                <a:lnTo>
                  <a:pt x="2016" y="192"/>
                </a:lnTo>
                <a:lnTo>
                  <a:pt x="0" y="192"/>
                </a:lnTo>
                <a:lnTo>
                  <a:pt x="0" y="432"/>
                </a:lnTo>
                <a:lnTo>
                  <a:pt x="288" y="43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2" name="Freeform 20"/>
          <p:cNvSpPr>
            <a:spLocks/>
          </p:cNvSpPr>
          <p:nvPr/>
        </p:nvSpPr>
        <p:spPr bwMode="auto">
          <a:xfrm>
            <a:off x="2895600" y="2819400"/>
            <a:ext cx="1447800" cy="304800"/>
          </a:xfrm>
          <a:custGeom>
            <a:avLst/>
            <a:gdLst>
              <a:gd name="T0" fmla="*/ 0 w 912"/>
              <a:gd name="T1" fmla="*/ 0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lnTo>
                  <a:pt x="912" y="0"/>
                </a:lnTo>
                <a:lnTo>
                  <a:pt x="912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3" name="Freeform 21"/>
          <p:cNvSpPr>
            <a:spLocks/>
          </p:cNvSpPr>
          <p:nvPr/>
        </p:nvSpPr>
        <p:spPr bwMode="auto">
          <a:xfrm>
            <a:off x="4724400" y="3657600"/>
            <a:ext cx="7620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2147483647 h 192"/>
              <a:gd name="T4" fmla="*/ 2147483647 w 480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4854" name="Text Box 22"/>
          <p:cNvSpPr txBox="1">
            <a:spLocks noChangeArrowheads="1"/>
          </p:cNvSpPr>
          <p:nvPr/>
        </p:nvSpPr>
        <p:spPr bwMode="auto">
          <a:xfrm>
            <a:off x="6019800" y="1584325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作基址寄存器</a:t>
            </a:r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由用户指定哪个通用寄存器作为基址寄存器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47800" y="2528888"/>
            <a:ext cx="2209800" cy="1890712"/>
            <a:chOff x="912" y="1593"/>
            <a:chExt cx="1392" cy="1191"/>
          </a:xfrm>
        </p:grpSpPr>
        <p:grpSp>
          <p:nvGrpSpPr>
            <p:cNvPr id="39954" name="Group 25"/>
            <p:cNvGrpSpPr>
              <a:grpSpLocks/>
            </p:cNvGrpSpPr>
            <p:nvPr/>
          </p:nvGrpSpPr>
          <p:grpSpPr bwMode="auto">
            <a:xfrm>
              <a:off x="912" y="1593"/>
              <a:ext cx="1392" cy="1191"/>
              <a:chOff x="912" y="1593"/>
              <a:chExt cx="1392" cy="1191"/>
            </a:xfrm>
          </p:grpSpPr>
          <p:sp>
            <p:nvSpPr>
              <p:cNvPr id="39956" name="Rectangle 26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通用寄存器</a:t>
                </a:r>
              </a:p>
            </p:txBody>
          </p:sp>
          <p:sp>
            <p:nvSpPr>
              <p:cNvPr id="39957" name="Rectangle 2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96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9958" name="Rectangle 28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96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9959" name="Text Box 29"/>
              <p:cNvSpPr txBox="1">
                <a:spLocks noChangeArrowheads="1"/>
              </p:cNvSpPr>
              <p:nvPr/>
            </p:nvSpPr>
            <p:spPr bwMode="auto">
              <a:xfrm>
                <a:off x="998" y="1593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9960" name="Text Box 30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i="1" baseline="-25000">
                    <a:latin typeface="Times New Roman" pitchFamily="18" charset="0"/>
                  </a:rPr>
                  <a:t>n</a:t>
                </a:r>
                <a:r>
                  <a:rPr lang="en-US" altLang="zh-CN" sz="2000" baseline="-25000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39961" name="Line 31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2" name="Text Box 32"/>
              <p:cNvSpPr txBox="1">
                <a:spLocks noChangeArrowheads="1"/>
              </p:cNvSpPr>
              <p:nvPr/>
            </p:nvSpPr>
            <p:spPr bwMode="auto">
              <a:xfrm>
                <a:off x="1008" y="1958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R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5" name="Text Box 33"/>
            <p:cNvSpPr txBox="1">
              <a:spLocks noChangeArrowheads="1"/>
            </p:cNvSpPr>
            <p:nvPr/>
          </p:nvSpPr>
          <p:spPr bwMode="auto">
            <a:xfrm>
              <a:off x="1007" y="2256"/>
              <a:ext cx="38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04866" name="Text Box 34"/>
          <p:cNvSpPr txBox="1">
            <a:spLocks noChangeArrowheads="1"/>
          </p:cNvSpPr>
          <p:nvPr/>
        </p:nvSpPr>
        <p:spPr bwMode="auto">
          <a:xfrm>
            <a:off x="990600" y="54483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基址寄存器的内容由操作系统确定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04867" name="Text Box 35"/>
          <p:cNvSpPr txBox="1">
            <a:spLocks noChangeArrowheads="1"/>
          </p:cNvSpPr>
          <p:nvPr/>
        </p:nvSpPr>
        <p:spPr bwMode="auto">
          <a:xfrm>
            <a:off x="990600" y="60198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内容不变，形式地址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39953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 autoUpdateAnimBg="0"/>
      <p:bldP spid="504850" grpId="0" animBg="1"/>
      <p:bldP spid="504851" grpId="0" animBg="1"/>
      <p:bldP spid="504852" grpId="0" animBg="1"/>
      <p:bldP spid="504853" grpId="0" animBg="1"/>
      <p:bldP spid="504854" grpId="0" autoUpdateAnimBg="0"/>
      <p:bldP spid="504855" grpId="0" build="p" autoUpdateAnimBg="0"/>
      <p:bldP spid="504866" grpId="0" autoUpdateAnimBg="0"/>
      <p:bldP spid="50486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8. 变址寻址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1009650" y="838200"/>
            <a:ext cx="241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EA = ( IX ) +A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2212975"/>
            <a:ext cx="2286000" cy="381000"/>
            <a:chOff x="1200" y="1298"/>
            <a:chExt cx="1440" cy="240"/>
          </a:xfrm>
        </p:grpSpPr>
        <p:sp>
          <p:nvSpPr>
            <p:cNvPr id="40990" name="Rectangle 5"/>
            <p:cNvSpPr>
              <a:spLocks noChangeArrowheads="1"/>
            </p:cNvSpPr>
            <p:nvPr/>
          </p:nvSpPr>
          <p:spPr bwMode="auto">
            <a:xfrm>
              <a:off x="120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0991" name="Rectangle 6"/>
            <p:cNvSpPr>
              <a:spLocks noChangeArrowheads="1"/>
            </p:cNvSpPr>
            <p:nvPr/>
          </p:nvSpPr>
          <p:spPr bwMode="auto">
            <a:xfrm>
              <a:off x="1680" y="1298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92" name="Rectangle 7"/>
            <p:cNvSpPr>
              <a:spLocks noChangeArrowheads="1"/>
            </p:cNvSpPr>
            <p:nvPr/>
          </p:nvSpPr>
          <p:spPr bwMode="auto">
            <a:xfrm>
              <a:off x="2160" y="1298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2289175"/>
            <a:ext cx="1219200" cy="2435225"/>
            <a:chOff x="2976" y="1298"/>
            <a:chExt cx="768" cy="1534"/>
          </a:xfrm>
        </p:grpSpPr>
        <p:sp>
          <p:nvSpPr>
            <p:cNvPr id="40986" name="Rectangle 9"/>
            <p:cNvSpPr>
              <a:spLocks noChangeArrowheads="1"/>
            </p:cNvSpPr>
            <p:nvPr/>
          </p:nvSpPr>
          <p:spPr bwMode="auto">
            <a:xfrm>
              <a:off x="2976" y="1536"/>
              <a:ext cx="76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2976" y="2256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2976" y="2544"/>
              <a:ext cx="76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0989" name="Text Box 12"/>
            <p:cNvSpPr txBox="1">
              <a:spLocks noChangeArrowheads="1"/>
            </p:cNvSpPr>
            <p:nvPr/>
          </p:nvSpPr>
          <p:spPr bwMode="auto">
            <a:xfrm>
              <a:off x="3162" y="129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sp>
        <p:nvSpPr>
          <p:cNvPr id="505869" name="AutoShape 13"/>
          <p:cNvSpPr>
            <a:spLocks/>
          </p:cNvSpPr>
          <p:nvPr/>
        </p:nvSpPr>
        <p:spPr bwMode="auto">
          <a:xfrm rot="5400000">
            <a:off x="2971800" y="17557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5870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sp>
        <p:nvSpPr>
          <p:cNvPr id="505871" name="AutoShape 15"/>
          <p:cNvSpPr>
            <a:spLocks/>
          </p:cNvSpPr>
          <p:nvPr/>
        </p:nvSpPr>
        <p:spPr bwMode="auto">
          <a:xfrm rot="-5400000">
            <a:off x="3733800" y="22891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71800" y="3276600"/>
            <a:ext cx="1066800" cy="549275"/>
            <a:chOff x="1872" y="1968"/>
            <a:chExt cx="672" cy="346"/>
          </a:xfrm>
        </p:grpSpPr>
        <p:sp>
          <p:nvSpPr>
            <p:cNvPr id="40984" name="Freeform 17"/>
            <p:cNvSpPr>
              <a:spLocks/>
            </p:cNvSpPr>
            <p:nvPr/>
          </p:nvSpPr>
          <p:spPr bwMode="auto">
            <a:xfrm>
              <a:off x="1872" y="1968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5" name="Text Box 18"/>
            <p:cNvSpPr txBox="1">
              <a:spLocks noChangeArrowheads="1"/>
            </p:cNvSpPr>
            <p:nvPr/>
          </p:nvSpPr>
          <p:spPr bwMode="auto">
            <a:xfrm>
              <a:off x="1993" y="2064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71600" y="3413125"/>
            <a:ext cx="990600" cy="396875"/>
            <a:chOff x="864" y="2054"/>
            <a:chExt cx="624" cy="250"/>
          </a:xfrm>
        </p:grpSpPr>
        <p:sp>
          <p:nvSpPr>
            <p:cNvPr id="40982" name="Text Box 20"/>
            <p:cNvSpPr txBox="1">
              <a:spLocks noChangeArrowheads="1"/>
            </p:cNvSpPr>
            <p:nvPr/>
          </p:nvSpPr>
          <p:spPr bwMode="auto">
            <a:xfrm>
              <a:off x="1050" y="205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IX</a:t>
              </a:r>
            </a:p>
          </p:txBody>
        </p:sp>
        <p:sp>
          <p:nvSpPr>
            <p:cNvPr id="40983" name="Rectangle 21"/>
            <p:cNvSpPr>
              <a:spLocks noChangeArrowheads="1"/>
            </p:cNvSpPr>
            <p:nvPr/>
          </p:nvSpPr>
          <p:spPr bwMode="auto">
            <a:xfrm>
              <a:off x="864" y="2064"/>
              <a:ext cx="62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505878" name="AutoShape 22"/>
          <p:cNvSpPr>
            <a:spLocks/>
          </p:cNvSpPr>
          <p:nvPr/>
        </p:nvSpPr>
        <p:spPr bwMode="auto">
          <a:xfrm rot="-5400000">
            <a:off x="1752600" y="3429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>
            <a:off x="38100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0" name="Freeform 24"/>
          <p:cNvSpPr>
            <a:spLocks/>
          </p:cNvSpPr>
          <p:nvPr/>
        </p:nvSpPr>
        <p:spPr bwMode="auto">
          <a:xfrm>
            <a:off x="3505200" y="3810000"/>
            <a:ext cx="1219200" cy="228600"/>
          </a:xfrm>
          <a:custGeom>
            <a:avLst/>
            <a:gdLst>
              <a:gd name="T0" fmla="*/ 0 w 768"/>
              <a:gd name="T1" fmla="*/ 0 h 144"/>
              <a:gd name="T2" fmla="*/ 0 w 768"/>
              <a:gd name="T3" fmla="*/ 2147483647 h 144"/>
              <a:gd name="T4" fmla="*/ 2147483647 w 768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144">
                <a:moveTo>
                  <a:pt x="0" y="0"/>
                </a:moveTo>
                <a:lnTo>
                  <a:pt x="0" y="144"/>
                </a:lnTo>
                <a:lnTo>
                  <a:pt x="768" y="14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5881" name="Text Box 25"/>
          <p:cNvSpPr txBox="1">
            <a:spLocks noChangeArrowheads="1"/>
          </p:cNvSpPr>
          <p:nvPr/>
        </p:nvSpPr>
        <p:spPr bwMode="auto">
          <a:xfrm>
            <a:off x="1127125" y="4786313"/>
            <a:ext cx="344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可扩大寻址范围</a:t>
            </a:r>
          </a:p>
        </p:txBody>
      </p:sp>
      <p:sp>
        <p:nvSpPr>
          <p:cNvPr id="505882" name="Text Box 26"/>
          <p:cNvSpPr txBox="1">
            <a:spLocks noChangeArrowheads="1"/>
          </p:cNvSpPr>
          <p:nvPr/>
        </p:nvSpPr>
        <p:spPr bwMode="auto">
          <a:xfrm>
            <a:off x="1127125" y="6248400"/>
            <a:ext cx="382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便于处理数组问题</a:t>
            </a:r>
          </a:p>
        </p:txBody>
      </p:sp>
      <p:sp>
        <p:nvSpPr>
          <p:cNvPr id="505883" name="Text Box 27"/>
          <p:cNvSpPr txBox="1">
            <a:spLocks noChangeArrowheads="1"/>
          </p:cNvSpPr>
          <p:nvPr/>
        </p:nvSpPr>
        <p:spPr bwMode="auto">
          <a:xfrm>
            <a:off x="1127125" y="5273675"/>
            <a:ext cx="771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的内容由用户给定 </a:t>
            </a:r>
          </a:p>
        </p:txBody>
      </p:sp>
      <p:sp>
        <p:nvSpPr>
          <p:cNvPr id="505884" name="Text Box 28"/>
          <p:cNvSpPr txBox="1">
            <a:spLocks noChangeArrowheads="1"/>
          </p:cNvSpPr>
          <p:nvPr/>
        </p:nvSpPr>
        <p:spPr bwMode="auto">
          <a:xfrm>
            <a:off x="3657600" y="838200"/>
            <a:ext cx="5105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为变址寄存器（专用）</a:t>
            </a:r>
          </a:p>
        </p:txBody>
      </p:sp>
      <p:sp>
        <p:nvSpPr>
          <p:cNvPr id="505885" name="Text Box 29"/>
          <p:cNvSpPr txBox="1">
            <a:spLocks noChangeArrowheads="1"/>
          </p:cNvSpPr>
          <p:nvPr/>
        </p:nvSpPr>
        <p:spPr bwMode="auto">
          <a:xfrm>
            <a:off x="1127125" y="5761038"/>
            <a:ext cx="771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在程序的执行过程中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IX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内容可变，形式地址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不变</a:t>
            </a:r>
          </a:p>
        </p:txBody>
      </p:sp>
      <p:sp>
        <p:nvSpPr>
          <p:cNvPr id="505886" name="Freeform 30"/>
          <p:cNvSpPr>
            <a:spLocks/>
          </p:cNvSpPr>
          <p:nvPr/>
        </p:nvSpPr>
        <p:spPr bwMode="auto">
          <a:xfrm>
            <a:off x="1863725" y="2971800"/>
            <a:ext cx="1295400" cy="1524000"/>
          </a:xfrm>
          <a:custGeom>
            <a:avLst/>
            <a:gdLst>
              <a:gd name="T0" fmla="*/ 0 w 816"/>
              <a:gd name="T1" fmla="*/ 2147483647 h 960"/>
              <a:gd name="T2" fmla="*/ 0 w 816"/>
              <a:gd name="T3" fmla="*/ 2147483647 h 960"/>
              <a:gd name="T4" fmla="*/ 2147483647 w 816"/>
              <a:gd name="T5" fmla="*/ 2147483647 h 960"/>
              <a:gd name="T6" fmla="*/ 2147483647 w 816"/>
              <a:gd name="T7" fmla="*/ 0 h 960"/>
              <a:gd name="T8" fmla="*/ 2147483647 w 816"/>
              <a:gd name="T9" fmla="*/ 0 h 960"/>
              <a:gd name="T10" fmla="*/ 2147483647 w 816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960">
                <a:moveTo>
                  <a:pt x="0" y="72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  <a:lnTo>
                  <a:pt x="816" y="0"/>
                </a:lnTo>
                <a:lnTo>
                  <a:pt x="816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887" name="Text Box 31"/>
          <p:cNvSpPr txBox="1">
            <a:spLocks noChangeArrowheads="1"/>
          </p:cNvSpPr>
          <p:nvPr/>
        </p:nvSpPr>
        <p:spPr bwMode="auto">
          <a:xfrm>
            <a:off x="3657600" y="1295400"/>
            <a:ext cx="5105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通用寄存器也可以作为变址寄存器</a:t>
            </a:r>
          </a:p>
        </p:txBody>
      </p:sp>
      <p:sp>
        <p:nvSpPr>
          <p:cNvPr id="40981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/>
      <p:bldP spid="505869" grpId="0" animBg="1"/>
      <p:bldP spid="505870" grpId="0" autoUpdateAnimBg="0"/>
      <p:bldP spid="505871" grpId="0" animBg="1"/>
      <p:bldP spid="505878" grpId="0" animBg="1"/>
      <p:bldP spid="505879" grpId="0" animBg="1"/>
      <p:bldP spid="505880" grpId="0" animBg="1"/>
      <p:bldP spid="505881" grpId="0" autoUpdateAnimBg="0"/>
      <p:bldP spid="505882" grpId="0" autoUpdateAnimBg="0"/>
      <p:bldP spid="505883" grpId="0" autoUpdateAnimBg="0"/>
      <p:bldP spid="505884" grpId="0" autoUpdateAnimBg="0"/>
      <p:bldP spid="505885" grpId="0" autoUpdateAnimBg="0"/>
      <p:bldP spid="505886" grpId="0" animBg="1"/>
      <p:bldP spid="5058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例 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66800" y="242888"/>
            <a:ext cx="668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设数据块首地址为 </a:t>
            </a:r>
            <a:r>
              <a:rPr lang="en-US" altLang="zh-CN" sz="2800">
                <a:latin typeface="Times New Roman" pitchFamily="18" charset="0"/>
              </a:rPr>
              <a:t>D，</a:t>
            </a:r>
            <a:r>
              <a:rPr lang="zh-CN" altLang="en-US" sz="2800">
                <a:latin typeface="Times New Roman" pitchFamily="18" charset="0"/>
              </a:rPr>
              <a:t>求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个数的平均值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611188" y="106680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直接寻址</a:t>
            </a: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4570413" y="1066800"/>
            <a:ext cx="2306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变址寻址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611188" y="1631950"/>
            <a:ext cx="154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LDA    D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611188" y="2209800"/>
            <a:ext cx="212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ADD    D + 1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11188" y="2789238"/>
            <a:ext cx="212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ADD    D + 2</a:t>
            </a: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855663" y="3641725"/>
            <a:ext cx="6111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611188" y="4352925"/>
            <a:ext cx="3008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ADD    D + ( N -1 )</a:t>
            </a: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611188" y="4897438"/>
            <a:ext cx="189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DIV      # N</a:t>
            </a:r>
          </a:p>
        </p:txBody>
      </p:sp>
      <p:sp>
        <p:nvSpPr>
          <p:cNvPr id="506892" name="Text Box 12"/>
          <p:cNvSpPr txBox="1">
            <a:spLocks noChangeArrowheads="1"/>
          </p:cNvSpPr>
          <p:nvPr/>
        </p:nvSpPr>
        <p:spPr bwMode="auto">
          <a:xfrm>
            <a:off x="611188" y="5441950"/>
            <a:ext cx="2033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STA     ANS</a:t>
            </a:r>
          </a:p>
        </p:txBody>
      </p:sp>
      <p:sp>
        <p:nvSpPr>
          <p:cNvPr id="506893" name="Text Box 13"/>
          <p:cNvSpPr txBox="1">
            <a:spLocks noChangeArrowheads="1"/>
          </p:cNvSpPr>
          <p:nvPr/>
        </p:nvSpPr>
        <p:spPr bwMode="auto">
          <a:xfrm>
            <a:off x="4570413" y="1631950"/>
            <a:ext cx="182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LDA     # 0</a:t>
            </a:r>
          </a:p>
        </p:txBody>
      </p:sp>
      <p:sp>
        <p:nvSpPr>
          <p:cNvPr id="506894" name="Text Box 14"/>
          <p:cNvSpPr txBox="1">
            <a:spLocks noChangeArrowheads="1"/>
          </p:cNvSpPr>
          <p:nvPr/>
        </p:nvSpPr>
        <p:spPr bwMode="auto">
          <a:xfrm>
            <a:off x="4570413" y="2174875"/>
            <a:ext cx="182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LDX     # 0</a:t>
            </a:r>
          </a:p>
        </p:txBody>
      </p:sp>
      <p:sp>
        <p:nvSpPr>
          <p:cNvPr id="506895" name="Text Box 15"/>
          <p:cNvSpPr txBox="1">
            <a:spLocks noChangeArrowheads="1"/>
          </p:cNvSpPr>
          <p:nvPr/>
        </p:nvSpPr>
        <p:spPr bwMode="auto">
          <a:xfrm>
            <a:off x="4570413" y="3263900"/>
            <a:ext cx="836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INX</a:t>
            </a:r>
          </a:p>
        </p:txBody>
      </p:sp>
      <p:sp>
        <p:nvSpPr>
          <p:cNvPr id="506896" name="Text Box 16"/>
          <p:cNvSpPr txBox="1">
            <a:spLocks noChangeArrowheads="1"/>
          </p:cNvSpPr>
          <p:nvPr/>
        </p:nvSpPr>
        <p:spPr bwMode="auto">
          <a:xfrm>
            <a:off x="4570413" y="3808413"/>
            <a:ext cx="1973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CPX      # N</a:t>
            </a: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4570413" y="4352925"/>
            <a:ext cx="1782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BNE      M</a:t>
            </a:r>
          </a:p>
        </p:txBody>
      </p:sp>
      <p:sp>
        <p:nvSpPr>
          <p:cNvPr id="506898" name="Text Box 18"/>
          <p:cNvSpPr txBox="1">
            <a:spLocks noChangeArrowheads="1"/>
          </p:cNvSpPr>
          <p:nvPr/>
        </p:nvSpPr>
        <p:spPr bwMode="auto">
          <a:xfrm>
            <a:off x="4570413" y="4897438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DIV       # N</a:t>
            </a:r>
          </a:p>
        </p:txBody>
      </p:sp>
      <p:sp>
        <p:nvSpPr>
          <p:cNvPr id="506899" name="Text Box 19"/>
          <p:cNvSpPr txBox="1">
            <a:spLocks noChangeArrowheads="1"/>
          </p:cNvSpPr>
          <p:nvPr/>
        </p:nvSpPr>
        <p:spPr bwMode="auto">
          <a:xfrm>
            <a:off x="4570413" y="5441950"/>
            <a:ext cx="2122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STA      ANS</a:t>
            </a:r>
          </a:p>
        </p:txBody>
      </p:sp>
      <p:sp>
        <p:nvSpPr>
          <p:cNvPr id="506900" name="Text Box 20"/>
          <p:cNvSpPr txBox="1">
            <a:spLocks noChangeArrowheads="1"/>
          </p:cNvSpPr>
          <p:nvPr/>
        </p:nvSpPr>
        <p:spPr bwMode="auto">
          <a:xfrm>
            <a:off x="611188" y="5989638"/>
            <a:ext cx="2606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共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+ 2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条指令</a:t>
            </a:r>
          </a:p>
        </p:txBody>
      </p:sp>
      <p:sp>
        <p:nvSpPr>
          <p:cNvPr id="506901" name="Text Box 21"/>
          <p:cNvSpPr txBox="1">
            <a:spLocks noChangeArrowheads="1"/>
          </p:cNvSpPr>
          <p:nvPr/>
        </p:nvSpPr>
        <p:spPr bwMode="auto">
          <a:xfrm>
            <a:off x="4570413" y="5989638"/>
            <a:ext cx="252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2800">
                <a:latin typeface="Times New Roman" pitchFamily="18" charset="0"/>
              </a:rPr>
              <a:t> 条指令</a:t>
            </a:r>
          </a:p>
        </p:txBody>
      </p:sp>
      <p:sp>
        <p:nvSpPr>
          <p:cNvPr id="506902" name="Text Box 22"/>
          <p:cNvSpPr txBox="1">
            <a:spLocks noChangeArrowheads="1"/>
          </p:cNvSpPr>
          <p:nvPr/>
        </p:nvSpPr>
        <p:spPr bwMode="auto">
          <a:xfrm>
            <a:off x="4570413" y="2719388"/>
            <a:ext cx="2092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ADD     X, D</a:t>
            </a:r>
          </a:p>
        </p:txBody>
      </p:sp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3962400" y="2713038"/>
            <a:ext cx="519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M</a:t>
            </a:r>
          </a:p>
        </p:txBody>
      </p:sp>
      <p:sp>
        <p:nvSpPr>
          <p:cNvPr id="506904" name="Freeform 24"/>
          <p:cNvSpPr>
            <a:spLocks/>
          </p:cNvSpPr>
          <p:nvPr/>
        </p:nvSpPr>
        <p:spPr bwMode="auto">
          <a:xfrm>
            <a:off x="3810000" y="3003550"/>
            <a:ext cx="533400" cy="1600200"/>
          </a:xfrm>
          <a:custGeom>
            <a:avLst/>
            <a:gdLst>
              <a:gd name="T0" fmla="*/ 2147483647 w 336"/>
              <a:gd name="T1" fmla="*/ 2147483647 h 1008"/>
              <a:gd name="T2" fmla="*/ 0 w 336"/>
              <a:gd name="T3" fmla="*/ 2147483647 h 1008"/>
              <a:gd name="T4" fmla="*/ 0 w 336"/>
              <a:gd name="T5" fmla="*/ 0 h 1008"/>
              <a:gd name="T6" fmla="*/ 2147483647 w 33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1008">
                <a:moveTo>
                  <a:pt x="336" y="1008"/>
                </a:moveTo>
                <a:lnTo>
                  <a:pt x="0" y="1008"/>
                </a:lnTo>
                <a:lnTo>
                  <a:pt x="0" y="0"/>
                </a:lnTo>
                <a:lnTo>
                  <a:pt x="12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6858000" y="224155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X </a:t>
            </a:r>
            <a:r>
              <a:rPr lang="zh-CN" altLang="en-US" sz="2000">
                <a:latin typeface="Times New Roman" pitchFamily="18" charset="0"/>
              </a:rPr>
              <a:t>为变址寄存器</a:t>
            </a: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858000" y="27590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D </a:t>
            </a:r>
            <a:r>
              <a:rPr lang="zh-CN" altLang="en-US" sz="2000">
                <a:latin typeface="Times New Roman" pitchFamily="18" charset="0"/>
              </a:rPr>
              <a:t>为形式地址</a:t>
            </a:r>
          </a:p>
        </p:txBody>
      </p:sp>
      <p:sp>
        <p:nvSpPr>
          <p:cNvPr id="506907" name="Text Box 27"/>
          <p:cNvSpPr txBox="1">
            <a:spLocks noChangeArrowheads="1"/>
          </p:cNvSpPr>
          <p:nvPr/>
        </p:nvSpPr>
        <p:spPr bwMode="auto">
          <a:xfrm>
            <a:off x="6858000" y="39020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(X) </a:t>
            </a:r>
            <a:r>
              <a:rPr lang="zh-CN" altLang="en-US" sz="2000">
                <a:latin typeface="Times New Roman" pitchFamily="18" charset="0"/>
              </a:rPr>
              <a:t>和 #</a:t>
            </a:r>
            <a:r>
              <a:rPr lang="en-US" altLang="zh-CN" sz="2000" i="1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比较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858000" y="3308350"/>
            <a:ext cx="2209800" cy="396875"/>
            <a:chOff x="4224" y="2112"/>
            <a:chExt cx="1392" cy="250"/>
          </a:xfrm>
        </p:grpSpPr>
        <p:sp>
          <p:nvSpPr>
            <p:cNvPr id="42015" name="Text Box 29"/>
            <p:cNvSpPr txBox="1">
              <a:spLocks noChangeArrowheads="1"/>
            </p:cNvSpPr>
            <p:nvPr/>
          </p:nvSpPr>
          <p:spPr bwMode="auto">
            <a:xfrm>
              <a:off x="4224" y="2112"/>
              <a:ext cx="13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(X) +1      X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2016" name="Line 30"/>
            <p:cNvSpPr>
              <a:spLocks noChangeShapeType="1"/>
            </p:cNvSpPr>
            <p:nvPr/>
          </p:nvSpPr>
          <p:spPr bwMode="auto">
            <a:xfrm>
              <a:off x="4713" y="22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6911" name="Text Box 31"/>
          <p:cNvSpPr txBox="1">
            <a:spLocks noChangeArrowheads="1"/>
          </p:cNvSpPr>
          <p:nvPr/>
        </p:nvSpPr>
        <p:spPr bwMode="auto">
          <a:xfrm>
            <a:off x="6858000" y="4435475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结果不为零则转</a:t>
            </a:r>
          </a:p>
        </p:txBody>
      </p:sp>
      <p:sp>
        <p:nvSpPr>
          <p:cNvPr id="42014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utoUpdateAnimBg="0"/>
      <p:bldP spid="506884" grpId="0" autoUpdateAnimBg="0"/>
      <p:bldP spid="506885" grpId="0" autoUpdateAnimBg="0"/>
      <p:bldP spid="506886" grpId="0" autoUpdateAnimBg="0"/>
      <p:bldP spid="506887" grpId="0" autoUpdateAnimBg="0"/>
      <p:bldP spid="506888" grpId="0" autoUpdateAnimBg="0"/>
      <p:bldP spid="506889" grpId="0" autoUpdateAnimBg="0"/>
      <p:bldP spid="506890" grpId="0" autoUpdateAnimBg="0"/>
      <p:bldP spid="506891" grpId="0" autoUpdateAnimBg="0"/>
      <p:bldP spid="506892" grpId="0" autoUpdateAnimBg="0"/>
      <p:bldP spid="506893" grpId="0" autoUpdateAnimBg="0"/>
      <p:bldP spid="506894" grpId="0" autoUpdateAnimBg="0"/>
      <p:bldP spid="506895" grpId="0" autoUpdateAnimBg="0"/>
      <p:bldP spid="506896" grpId="0" autoUpdateAnimBg="0"/>
      <p:bldP spid="506897" grpId="0" autoUpdateAnimBg="0"/>
      <p:bldP spid="506898" grpId="0" autoUpdateAnimBg="0"/>
      <p:bldP spid="506899" grpId="0" autoUpdateAnimBg="0"/>
      <p:bldP spid="506900" grpId="0" autoUpdateAnimBg="0"/>
      <p:bldP spid="506901" grpId="0" autoUpdateAnimBg="0"/>
      <p:bldP spid="506902" grpId="0"/>
      <p:bldP spid="506903" grpId="0"/>
      <p:bldP spid="506904" grpId="0" animBg="1"/>
      <p:bldP spid="506905" grpId="0" autoUpdateAnimBg="0"/>
      <p:bldP spid="506906" grpId="0" autoUpdateAnimBg="0"/>
      <p:bldP spid="506907" grpId="0" autoUpdateAnimBg="0"/>
      <p:bldP spid="50691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3394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9. 相对寻址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806450" y="6604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EA = ( PC ) + A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806450" y="1143000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是相对于当前指令的位移量（可正可负，补码）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1371600" y="5257800"/>
            <a:ext cx="4276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 A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的位数决定操作数的寻址范围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1371600" y="5729288"/>
            <a:ext cx="1476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 程序浮动</a:t>
            </a:r>
            <a:endParaRPr lang="en-US" altLang="zh-CN" sz="2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1371600" y="6202363"/>
            <a:ext cx="2600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Clr>
                <a:schemeClr val="folHlink"/>
              </a:buClr>
              <a:buFontTx/>
              <a:buChar char="•"/>
            </a:pPr>
            <a:r>
              <a:rPr lang="zh-CN" altLang="en-US" sz="2200"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广泛用于转移指令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5708650" y="43434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latin typeface="Times New Roman" pitchFamily="18" charset="0"/>
              </a:rPr>
              <a:t>操作数</a:t>
            </a:r>
          </a:p>
        </p:txBody>
      </p:sp>
      <p:sp>
        <p:nvSpPr>
          <p:cNvPr id="507913" name="AutoShape 9"/>
          <p:cNvSpPr>
            <a:spLocks/>
          </p:cNvSpPr>
          <p:nvPr/>
        </p:nvSpPr>
        <p:spPr bwMode="auto">
          <a:xfrm rot="5400000">
            <a:off x="3727450" y="16764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3178175" y="16002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寻址特征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03650" y="3654425"/>
            <a:ext cx="1066800" cy="552450"/>
            <a:chOff x="2396" y="2302"/>
            <a:chExt cx="672" cy="348"/>
          </a:xfrm>
        </p:grpSpPr>
        <p:sp>
          <p:nvSpPr>
            <p:cNvPr id="43053" name="Freeform 12"/>
            <p:cNvSpPr>
              <a:spLocks/>
            </p:cNvSpPr>
            <p:nvPr/>
          </p:nvSpPr>
          <p:spPr bwMode="auto">
            <a:xfrm>
              <a:off x="2396" y="2302"/>
              <a:ext cx="672" cy="338"/>
            </a:xfrm>
            <a:custGeom>
              <a:avLst/>
              <a:gdLst>
                <a:gd name="T0" fmla="*/ 0 w 672"/>
                <a:gd name="T1" fmla="*/ 0 h 338"/>
                <a:gd name="T2" fmla="*/ 240 w 672"/>
                <a:gd name="T3" fmla="*/ 0 h 338"/>
                <a:gd name="T4" fmla="*/ 339 w 672"/>
                <a:gd name="T5" fmla="*/ 129 h 338"/>
                <a:gd name="T6" fmla="*/ 432 w 672"/>
                <a:gd name="T7" fmla="*/ 0 h 338"/>
                <a:gd name="T8" fmla="*/ 672 w 672"/>
                <a:gd name="T9" fmla="*/ 0 h 338"/>
                <a:gd name="T10" fmla="*/ 507 w 672"/>
                <a:gd name="T11" fmla="*/ 338 h 338"/>
                <a:gd name="T12" fmla="*/ 192 w 672"/>
                <a:gd name="T13" fmla="*/ 336 h 338"/>
                <a:gd name="T14" fmla="*/ 0 w 672"/>
                <a:gd name="T15" fmla="*/ 0 h 3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338">
                  <a:moveTo>
                    <a:pt x="0" y="0"/>
                  </a:moveTo>
                  <a:lnTo>
                    <a:pt x="240" y="0"/>
                  </a:lnTo>
                  <a:lnTo>
                    <a:pt x="339" y="129"/>
                  </a:lnTo>
                  <a:lnTo>
                    <a:pt x="432" y="0"/>
                  </a:lnTo>
                  <a:lnTo>
                    <a:pt x="672" y="0"/>
                  </a:lnTo>
                  <a:lnTo>
                    <a:pt x="507" y="338"/>
                  </a:lnTo>
                  <a:lnTo>
                    <a:pt x="192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54" name="Text Box 13"/>
            <p:cNvSpPr txBox="1">
              <a:spLocks noChangeArrowheads="1"/>
            </p:cNvSpPr>
            <p:nvPr/>
          </p:nvSpPr>
          <p:spPr bwMode="auto">
            <a:xfrm>
              <a:off x="2517" y="2400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0650" y="2133600"/>
            <a:ext cx="2368550" cy="381000"/>
            <a:chOff x="1676" y="1344"/>
            <a:chExt cx="1492" cy="240"/>
          </a:xfrm>
        </p:grpSpPr>
        <p:sp>
          <p:nvSpPr>
            <p:cNvPr id="43050" name="Rectangle 15"/>
            <p:cNvSpPr>
              <a:spLocks noChangeArrowheads="1"/>
            </p:cNvSpPr>
            <p:nvPr/>
          </p:nvSpPr>
          <p:spPr bwMode="auto">
            <a:xfrm>
              <a:off x="1676" y="1344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3051" name="Rectangle 16"/>
            <p:cNvSpPr>
              <a:spLocks noChangeArrowheads="1"/>
            </p:cNvSpPr>
            <p:nvPr/>
          </p:nvSpPr>
          <p:spPr bwMode="auto">
            <a:xfrm>
              <a:off x="2156" y="1344"/>
              <a:ext cx="480" cy="240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3052" name="Rectangle 17"/>
            <p:cNvSpPr>
              <a:spLocks noChangeArrowheads="1"/>
            </p:cNvSpPr>
            <p:nvPr/>
          </p:nvSpPr>
          <p:spPr bwMode="auto">
            <a:xfrm>
              <a:off x="2640" y="1344"/>
              <a:ext cx="52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507922" name="Freeform 18"/>
          <p:cNvSpPr>
            <a:spLocks/>
          </p:cNvSpPr>
          <p:nvPr/>
        </p:nvSpPr>
        <p:spPr bwMode="auto">
          <a:xfrm>
            <a:off x="4614863" y="2730500"/>
            <a:ext cx="1587" cy="889000"/>
          </a:xfrm>
          <a:custGeom>
            <a:avLst/>
            <a:gdLst>
              <a:gd name="T0" fmla="*/ 2147483647 w 1"/>
              <a:gd name="T1" fmla="*/ 0 h 560"/>
              <a:gd name="T2" fmla="*/ 0 w 1"/>
              <a:gd name="T3" fmla="*/ 2147483647 h 5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60">
                <a:moveTo>
                  <a:pt x="1" y="0"/>
                </a:moveTo>
                <a:lnTo>
                  <a:pt x="0" y="56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3" name="Freeform 19"/>
          <p:cNvSpPr>
            <a:spLocks/>
          </p:cNvSpPr>
          <p:nvPr/>
        </p:nvSpPr>
        <p:spPr bwMode="auto">
          <a:xfrm>
            <a:off x="4337050" y="4191000"/>
            <a:ext cx="1371600" cy="304800"/>
          </a:xfrm>
          <a:custGeom>
            <a:avLst/>
            <a:gdLst>
              <a:gd name="T0" fmla="*/ 0 w 480"/>
              <a:gd name="T1" fmla="*/ 0 h 192"/>
              <a:gd name="T2" fmla="*/ 0 w 480"/>
              <a:gd name="T3" fmla="*/ 2147483647 h 192"/>
              <a:gd name="T4" fmla="*/ 2147483647 w 480"/>
              <a:gd name="T5" fmla="*/ 2147483647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lnTo>
                  <a:pt x="0" y="192"/>
                </a:lnTo>
                <a:lnTo>
                  <a:pt x="480" y="1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24" name="Text Box 20"/>
          <p:cNvSpPr txBox="1">
            <a:spLocks noChangeArrowheads="1"/>
          </p:cNvSpPr>
          <p:nvPr/>
        </p:nvSpPr>
        <p:spPr bwMode="auto">
          <a:xfrm>
            <a:off x="7620000" y="37179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相对距离 </a:t>
            </a:r>
            <a:r>
              <a:rPr lang="en-US" altLang="zh-CN" sz="2000">
                <a:latin typeface="Times New Roman" pitchFamily="18" charset="0"/>
              </a:rPr>
              <a:t>A</a:t>
            </a:r>
          </a:p>
        </p:txBody>
      </p:sp>
      <p:sp>
        <p:nvSpPr>
          <p:cNvPr id="507925" name="AutoShape 21"/>
          <p:cNvSpPr>
            <a:spLocks/>
          </p:cNvSpPr>
          <p:nvPr/>
        </p:nvSpPr>
        <p:spPr bwMode="auto">
          <a:xfrm>
            <a:off x="7461250" y="3429000"/>
            <a:ext cx="158750" cy="914400"/>
          </a:xfrm>
          <a:prstGeom prst="rightBrace">
            <a:avLst>
              <a:gd name="adj1" fmla="val 48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6" name="AutoShape 22"/>
          <p:cNvSpPr>
            <a:spLocks/>
          </p:cNvSpPr>
          <p:nvPr/>
        </p:nvSpPr>
        <p:spPr bwMode="auto">
          <a:xfrm rot="-5400000">
            <a:off x="4533900" y="22479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7" name="AutoShape 23"/>
          <p:cNvSpPr>
            <a:spLocks/>
          </p:cNvSpPr>
          <p:nvPr/>
        </p:nvSpPr>
        <p:spPr bwMode="auto">
          <a:xfrm rot="-5400000">
            <a:off x="2171700" y="2716213"/>
            <a:ext cx="152400" cy="990600"/>
          </a:xfrm>
          <a:prstGeom prst="leftBrace">
            <a:avLst>
              <a:gd name="adj1" fmla="val 54167"/>
              <a:gd name="adj2" fmla="val 5095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7928" name="Freeform 24"/>
          <p:cNvSpPr>
            <a:spLocks/>
          </p:cNvSpPr>
          <p:nvPr/>
        </p:nvSpPr>
        <p:spPr bwMode="auto">
          <a:xfrm>
            <a:off x="2247900" y="3324225"/>
            <a:ext cx="1752600" cy="333375"/>
          </a:xfrm>
          <a:custGeom>
            <a:avLst/>
            <a:gdLst>
              <a:gd name="T0" fmla="*/ 0 w 1104"/>
              <a:gd name="T1" fmla="*/ 0 h 210"/>
              <a:gd name="T2" fmla="*/ 0 w 1104"/>
              <a:gd name="T3" fmla="*/ 2147483647 h 210"/>
              <a:gd name="T4" fmla="*/ 2147483647 w 1104"/>
              <a:gd name="T5" fmla="*/ 2147483647 h 210"/>
              <a:gd name="T6" fmla="*/ 2147483647 w 1104"/>
              <a:gd name="T7" fmla="*/ 2147483647 h 2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210">
                <a:moveTo>
                  <a:pt x="0" y="0"/>
                </a:moveTo>
                <a:lnTo>
                  <a:pt x="0" y="96"/>
                </a:lnTo>
                <a:lnTo>
                  <a:pt x="1104" y="96"/>
                </a:lnTo>
                <a:lnTo>
                  <a:pt x="1104" y="21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2727325"/>
            <a:ext cx="1524000" cy="396875"/>
            <a:chOff x="768" y="1584"/>
            <a:chExt cx="960" cy="250"/>
          </a:xfrm>
        </p:grpSpPr>
        <p:grpSp>
          <p:nvGrpSpPr>
            <p:cNvPr id="43046" name="Group 26"/>
            <p:cNvGrpSpPr>
              <a:grpSpLocks/>
            </p:cNvGrpSpPr>
            <p:nvPr/>
          </p:nvGrpSpPr>
          <p:grpSpPr bwMode="auto">
            <a:xfrm>
              <a:off x="1104" y="1584"/>
              <a:ext cx="624" cy="250"/>
              <a:chOff x="864" y="2150"/>
              <a:chExt cx="624" cy="250"/>
            </a:xfrm>
          </p:grpSpPr>
          <p:sp>
            <p:nvSpPr>
              <p:cNvPr id="43048" name="Text Box 27"/>
              <p:cNvSpPr txBox="1">
                <a:spLocks noChangeArrowheads="1"/>
              </p:cNvSpPr>
              <p:nvPr/>
            </p:nvSpPr>
            <p:spPr bwMode="auto">
              <a:xfrm>
                <a:off x="960" y="215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1000</a:t>
                </a:r>
              </a:p>
            </p:txBody>
          </p:sp>
          <p:sp>
            <p:nvSpPr>
              <p:cNvPr id="43049" name="Rectangle 28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62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43047" name="Text Box 29"/>
            <p:cNvSpPr txBox="1">
              <a:spLocks noChangeArrowheads="1"/>
            </p:cNvSpPr>
            <p:nvPr/>
          </p:nvSpPr>
          <p:spPr bwMode="auto">
            <a:xfrm>
              <a:off x="768" y="1584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</p:grpSp>
      <p:sp>
        <p:nvSpPr>
          <p:cNvPr id="507934" name="Freeform 30"/>
          <p:cNvSpPr>
            <a:spLocks/>
          </p:cNvSpPr>
          <p:nvPr/>
        </p:nvSpPr>
        <p:spPr bwMode="auto">
          <a:xfrm>
            <a:off x="5029200" y="2301875"/>
            <a:ext cx="1524000" cy="990600"/>
          </a:xfrm>
          <a:custGeom>
            <a:avLst/>
            <a:gdLst>
              <a:gd name="T0" fmla="*/ 0 w 960"/>
              <a:gd name="T1" fmla="*/ 0 h 624"/>
              <a:gd name="T2" fmla="*/ 2147483647 w 960"/>
              <a:gd name="T3" fmla="*/ 0 h 624"/>
              <a:gd name="T4" fmla="*/ 2147483647 w 960"/>
              <a:gd name="T5" fmla="*/ 2147483647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624">
                <a:moveTo>
                  <a:pt x="0" y="0"/>
                </a:moveTo>
                <a:lnTo>
                  <a:pt x="960" y="0"/>
                </a:lnTo>
                <a:lnTo>
                  <a:pt x="960" y="62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022850" y="2536825"/>
            <a:ext cx="2444750" cy="2644775"/>
            <a:chOff x="3164" y="1598"/>
            <a:chExt cx="1540" cy="1666"/>
          </a:xfrm>
        </p:grpSpPr>
        <p:grpSp>
          <p:nvGrpSpPr>
            <p:cNvPr id="43032" name="Group 32"/>
            <p:cNvGrpSpPr>
              <a:grpSpLocks/>
            </p:cNvGrpSpPr>
            <p:nvPr/>
          </p:nvGrpSpPr>
          <p:grpSpPr bwMode="auto">
            <a:xfrm>
              <a:off x="3164" y="1598"/>
              <a:ext cx="1536" cy="1666"/>
              <a:chOff x="3164" y="1598"/>
              <a:chExt cx="1536" cy="1666"/>
            </a:xfrm>
          </p:grpSpPr>
          <p:sp>
            <p:nvSpPr>
              <p:cNvPr id="43035" name="Line 33"/>
              <p:cNvSpPr>
                <a:spLocks noChangeShapeType="1"/>
              </p:cNvSpPr>
              <p:nvPr/>
            </p:nvSpPr>
            <p:spPr bwMode="auto">
              <a:xfrm>
                <a:off x="3596" y="207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6" name="Line 34"/>
              <p:cNvSpPr>
                <a:spLocks noChangeShapeType="1"/>
              </p:cNvSpPr>
              <p:nvPr/>
            </p:nvSpPr>
            <p:spPr bwMode="auto">
              <a:xfrm>
                <a:off x="3596" y="2316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7" name="Text Box 35"/>
              <p:cNvSpPr txBox="1">
                <a:spLocks noChangeArrowheads="1"/>
              </p:cNvSpPr>
              <p:nvPr/>
            </p:nvSpPr>
            <p:spPr bwMode="auto">
              <a:xfrm>
                <a:off x="4060" y="2352"/>
                <a:ext cx="308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 </a:t>
                </a:r>
                <a:r>
                  <a:rPr lang="zh-CN" altLang="en-US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43038" name="Group 36"/>
              <p:cNvGrpSpPr>
                <a:grpSpLocks/>
              </p:cNvGrpSpPr>
              <p:nvPr/>
            </p:nvGrpSpPr>
            <p:grpSpPr bwMode="auto">
              <a:xfrm>
                <a:off x="3164" y="1598"/>
                <a:ext cx="1536" cy="1666"/>
                <a:chOff x="3164" y="1598"/>
                <a:chExt cx="1536" cy="1666"/>
              </a:xfrm>
            </p:grpSpPr>
            <p:sp>
              <p:nvSpPr>
                <p:cNvPr id="43039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6" y="1836"/>
                  <a:ext cx="1104" cy="9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0" name="Rectangle 38"/>
                <p:cNvSpPr>
                  <a:spLocks noChangeArrowheads="1"/>
                </p:cNvSpPr>
                <p:nvPr/>
              </p:nvSpPr>
              <p:spPr bwMode="auto">
                <a:xfrm>
                  <a:off x="3596" y="2976"/>
                  <a:ext cx="1104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696" y="1598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主存</a:t>
                  </a:r>
                </a:p>
              </p:txBody>
            </p:sp>
            <p:sp>
              <p:nvSpPr>
                <p:cNvPr id="43042" name="Rectangle 40"/>
                <p:cNvSpPr>
                  <a:spLocks noChangeArrowheads="1"/>
                </p:cNvSpPr>
                <p:nvPr/>
              </p:nvSpPr>
              <p:spPr bwMode="auto">
                <a:xfrm>
                  <a:off x="3980" y="2076"/>
                  <a:ext cx="336" cy="240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endParaRPr lang="zh-CN" altLang="en-US"/>
                </a:p>
              </p:txBody>
            </p:sp>
            <p:sp>
              <p:nvSpPr>
                <p:cNvPr id="430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164" y="2085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1000</a:t>
                  </a:r>
                </a:p>
              </p:txBody>
            </p:sp>
            <p:sp>
              <p:nvSpPr>
                <p:cNvPr id="4304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2" y="2085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304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96" y="2085"/>
                  <a:ext cx="33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OP</a:t>
                  </a:r>
                </a:p>
              </p:txBody>
            </p:sp>
          </p:grpSp>
        </p:grpSp>
        <p:sp>
          <p:nvSpPr>
            <p:cNvPr id="43033" name="Line 44"/>
            <p:cNvSpPr>
              <a:spLocks noChangeShapeType="1"/>
            </p:cNvSpPr>
            <p:nvPr/>
          </p:nvSpPr>
          <p:spPr bwMode="auto">
            <a:xfrm>
              <a:off x="3593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45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31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autoUpdateAnimBg="0"/>
      <p:bldP spid="507908" grpId="0" autoUpdateAnimBg="0"/>
      <p:bldP spid="507909" grpId="0" autoUpdateAnimBg="0"/>
      <p:bldP spid="507910" grpId="0" autoUpdateAnimBg="0"/>
      <p:bldP spid="507911" grpId="0" autoUpdateAnimBg="0"/>
      <p:bldP spid="507912" grpId="0" autoUpdateAnimBg="0"/>
      <p:bldP spid="507913" grpId="0" animBg="1"/>
      <p:bldP spid="507914" grpId="0" autoUpdateAnimBg="0"/>
      <p:bldP spid="507922" grpId="0" animBg="1"/>
      <p:bldP spid="507923" grpId="0" animBg="1"/>
      <p:bldP spid="507924" grpId="0" autoUpdateAnimBg="0"/>
      <p:bldP spid="507925" grpId="0" animBg="1"/>
      <p:bldP spid="507926" grpId="0" animBg="1"/>
      <p:bldP spid="507927" grpId="0" animBg="1"/>
      <p:bldP spid="507928" grpId="0" animBg="1"/>
      <p:bldP spid="5079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30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 (1) 相对寻址举例</a:t>
            </a:r>
          </a:p>
        </p:txBody>
      </p:sp>
      <p:sp>
        <p:nvSpPr>
          <p:cNvPr id="508931" name="Line 3"/>
          <p:cNvSpPr>
            <a:spLocks noChangeShapeType="1"/>
          </p:cNvSpPr>
          <p:nvPr/>
        </p:nvSpPr>
        <p:spPr bwMode="auto">
          <a:xfrm>
            <a:off x="4572000" y="35052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593725" y="4867275"/>
            <a:ext cx="908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随程序所在存储空间的位置不同而不同</a:t>
            </a: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2590800" y="6299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EA = ( M+3 )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3 = M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38800" y="3124200"/>
            <a:ext cx="1066800" cy="914400"/>
            <a:chOff x="3456" y="2016"/>
            <a:chExt cx="672" cy="576"/>
          </a:xfrm>
        </p:grpSpPr>
        <p:sp>
          <p:nvSpPr>
            <p:cNvPr id="44070" name="Text Box 7"/>
            <p:cNvSpPr txBox="1">
              <a:spLocks noChangeArrowheads="1"/>
            </p:cNvSpPr>
            <p:nvPr/>
          </p:nvSpPr>
          <p:spPr bwMode="auto">
            <a:xfrm>
              <a:off x="3732" y="2073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1" name="Text Box 8"/>
            <p:cNvSpPr txBox="1">
              <a:spLocks noChangeArrowheads="1"/>
            </p:cNvSpPr>
            <p:nvPr/>
          </p:nvSpPr>
          <p:spPr bwMode="auto">
            <a:xfrm>
              <a:off x="3456" y="2016"/>
              <a:ext cx="43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685800"/>
            <a:ext cx="3733800" cy="4110038"/>
            <a:chOff x="576" y="432"/>
            <a:chExt cx="2352" cy="2589"/>
          </a:xfrm>
        </p:grpSpPr>
        <p:sp>
          <p:nvSpPr>
            <p:cNvPr id="44057" name="Text Box 10"/>
            <p:cNvSpPr txBox="1">
              <a:spLocks noChangeArrowheads="1"/>
            </p:cNvSpPr>
            <p:nvPr/>
          </p:nvSpPr>
          <p:spPr bwMode="auto">
            <a:xfrm>
              <a:off x="1554" y="432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LDA      # 0</a:t>
              </a:r>
            </a:p>
          </p:txBody>
        </p:sp>
        <p:sp>
          <p:nvSpPr>
            <p:cNvPr id="44058" name="Text Box 11"/>
            <p:cNvSpPr txBox="1">
              <a:spLocks noChangeArrowheads="1"/>
            </p:cNvSpPr>
            <p:nvPr/>
          </p:nvSpPr>
          <p:spPr bwMode="auto">
            <a:xfrm>
              <a:off x="1554" y="756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LDX      # 0</a:t>
              </a:r>
            </a:p>
          </p:txBody>
        </p:sp>
        <p:sp>
          <p:nvSpPr>
            <p:cNvPr id="44059" name="Text Box 12"/>
            <p:cNvSpPr txBox="1">
              <a:spLocks noChangeArrowheads="1"/>
            </p:cNvSpPr>
            <p:nvPr/>
          </p:nvSpPr>
          <p:spPr bwMode="auto">
            <a:xfrm>
              <a:off x="1554" y="1079"/>
              <a:ext cx="1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ADD      X, D</a:t>
              </a:r>
            </a:p>
          </p:txBody>
        </p:sp>
        <p:sp>
          <p:nvSpPr>
            <p:cNvPr id="44060" name="Text Box 13"/>
            <p:cNvSpPr txBox="1">
              <a:spLocks noChangeArrowheads="1"/>
            </p:cNvSpPr>
            <p:nvPr/>
          </p:nvSpPr>
          <p:spPr bwMode="auto">
            <a:xfrm>
              <a:off x="1554" y="1402"/>
              <a:ext cx="5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INX</a:t>
              </a: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1554" y="1725"/>
              <a:ext cx="1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CPX      # N</a:t>
              </a:r>
            </a:p>
          </p:txBody>
        </p:sp>
        <p:sp>
          <p:nvSpPr>
            <p:cNvPr id="44062" name="Text Box 15"/>
            <p:cNvSpPr txBox="1">
              <a:spLocks noChangeArrowheads="1"/>
            </p:cNvSpPr>
            <p:nvPr/>
          </p:nvSpPr>
          <p:spPr bwMode="auto">
            <a:xfrm>
              <a:off x="1554" y="2048"/>
              <a:ext cx="11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4063" name="Text Box 16"/>
            <p:cNvSpPr txBox="1">
              <a:spLocks noChangeArrowheads="1"/>
            </p:cNvSpPr>
            <p:nvPr/>
          </p:nvSpPr>
          <p:spPr bwMode="auto">
            <a:xfrm>
              <a:off x="1554" y="2371"/>
              <a:ext cx="12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DIV       # N</a:t>
              </a:r>
            </a:p>
          </p:txBody>
        </p:sp>
        <p:sp>
          <p:nvSpPr>
            <p:cNvPr id="44064" name="Text Box 17"/>
            <p:cNvSpPr txBox="1">
              <a:spLocks noChangeArrowheads="1"/>
            </p:cNvSpPr>
            <p:nvPr/>
          </p:nvSpPr>
          <p:spPr bwMode="auto">
            <a:xfrm>
              <a:off x="1554" y="2694"/>
              <a:ext cx="1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STA      ANS</a:t>
              </a:r>
            </a:p>
          </p:txBody>
        </p:sp>
        <p:sp>
          <p:nvSpPr>
            <p:cNvPr id="44065" name="Text Box 18"/>
            <p:cNvSpPr txBox="1">
              <a:spLocks noChangeArrowheads="1"/>
            </p:cNvSpPr>
            <p:nvPr/>
          </p:nvSpPr>
          <p:spPr bwMode="auto">
            <a:xfrm>
              <a:off x="816" y="1079"/>
              <a:ext cx="3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44066" name="Text Box 19"/>
            <p:cNvSpPr txBox="1">
              <a:spLocks noChangeArrowheads="1"/>
            </p:cNvSpPr>
            <p:nvPr/>
          </p:nvSpPr>
          <p:spPr bwMode="auto">
            <a:xfrm>
              <a:off x="816" y="1402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M+1</a:t>
              </a:r>
            </a:p>
          </p:txBody>
        </p:sp>
        <p:sp>
          <p:nvSpPr>
            <p:cNvPr id="44067" name="Text Box 20"/>
            <p:cNvSpPr txBox="1">
              <a:spLocks noChangeArrowheads="1"/>
            </p:cNvSpPr>
            <p:nvPr/>
          </p:nvSpPr>
          <p:spPr bwMode="auto">
            <a:xfrm>
              <a:off x="816" y="172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M+2</a:t>
              </a:r>
            </a:p>
          </p:txBody>
        </p:sp>
        <p:sp>
          <p:nvSpPr>
            <p:cNvPr id="44068" name="Text Box 21"/>
            <p:cNvSpPr txBox="1">
              <a:spLocks noChangeArrowheads="1"/>
            </p:cNvSpPr>
            <p:nvPr/>
          </p:nvSpPr>
          <p:spPr bwMode="auto">
            <a:xfrm>
              <a:off x="816" y="2048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M+3</a:t>
              </a:r>
            </a:p>
          </p:txBody>
        </p:sp>
        <p:sp>
          <p:nvSpPr>
            <p:cNvPr id="44069" name="Freeform 22"/>
            <p:cNvSpPr>
              <a:spLocks/>
            </p:cNvSpPr>
            <p:nvPr/>
          </p:nvSpPr>
          <p:spPr bwMode="auto">
            <a:xfrm>
              <a:off x="576" y="1248"/>
              <a:ext cx="240" cy="960"/>
            </a:xfrm>
            <a:custGeom>
              <a:avLst/>
              <a:gdLst>
                <a:gd name="T0" fmla="*/ 240 w 240"/>
                <a:gd name="T1" fmla="*/ 960 h 960"/>
                <a:gd name="T2" fmla="*/ 0 w 240"/>
                <a:gd name="T3" fmla="*/ 960 h 960"/>
                <a:gd name="T4" fmla="*/ 0 w 240"/>
                <a:gd name="T5" fmla="*/ 0 h 960"/>
                <a:gd name="T6" fmla="*/ 192 w 240"/>
                <a:gd name="T7" fmla="*/ 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960">
                  <a:moveTo>
                    <a:pt x="240" y="960"/>
                  </a:moveTo>
                  <a:lnTo>
                    <a:pt x="0" y="96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93725" y="5334000"/>
            <a:ext cx="9083675" cy="762000"/>
            <a:chOff x="240" y="3360"/>
            <a:chExt cx="5722" cy="480"/>
          </a:xfrm>
        </p:grpSpPr>
        <p:sp>
          <p:nvSpPr>
            <p:cNvPr id="44053" name="Text Box 24"/>
            <p:cNvSpPr txBox="1">
              <a:spLocks noChangeArrowheads="1"/>
            </p:cNvSpPr>
            <p:nvPr/>
          </p:nvSpPr>
          <p:spPr bwMode="auto">
            <a:xfrm>
              <a:off x="240" y="3408"/>
              <a:ext cx="57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而指令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r>
                <a:rPr lang="en-US" altLang="zh-CN" sz="2400">
                  <a:latin typeface="Times New Roman" pitchFamily="18" charset="0"/>
                </a:rPr>
                <a:t>          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与 </a:t>
              </a:r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ADD   X, D</a:t>
              </a: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相对位移量不变</a:t>
              </a:r>
            </a:p>
          </p:txBody>
        </p:sp>
        <p:grpSp>
          <p:nvGrpSpPr>
            <p:cNvPr id="44054" name="Group 25"/>
            <p:cNvGrpSpPr>
              <a:grpSpLocks/>
            </p:cNvGrpSpPr>
            <p:nvPr/>
          </p:nvGrpSpPr>
          <p:grpSpPr bwMode="auto">
            <a:xfrm>
              <a:off x="1380" y="3360"/>
              <a:ext cx="588" cy="480"/>
              <a:chOff x="1344" y="3360"/>
              <a:chExt cx="588" cy="480"/>
            </a:xfrm>
          </p:grpSpPr>
          <p:sp>
            <p:nvSpPr>
              <p:cNvPr id="44055" name="Text Box 26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4056" name="Text Box 27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279525" y="5791200"/>
            <a:ext cx="5273675" cy="762000"/>
            <a:chOff x="806" y="3648"/>
            <a:chExt cx="3322" cy="480"/>
          </a:xfrm>
        </p:grpSpPr>
        <p:sp>
          <p:nvSpPr>
            <p:cNvPr id="44048" name="Text Box 29"/>
            <p:cNvSpPr txBox="1">
              <a:spLocks noChangeArrowheads="1"/>
            </p:cNvSpPr>
            <p:nvPr/>
          </p:nvSpPr>
          <p:spPr bwMode="auto">
            <a:xfrm>
              <a:off x="806" y="3696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指令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4049" name="Text Box 30"/>
            <p:cNvSpPr txBox="1">
              <a:spLocks noChangeArrowheads="1"/>
            </p:cNvSpPr>
            <p:nvPr/>
          </p:nvSpPr>
          <p:spPr bwMode="auto">
            <a:xfrm>
              <a:off x="2275" y="3696"/>
              <a:ext cx="18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操作数的有效地址为</a:t>
              </a:r>
            </a:p>
          </p:txBody>
        </p:sp>
        <p:grpSp>
          <p:nvGrpSpPr>
            <p:cNvPr id="44050" name="Group 31"/>
            <p:cNvGrpSpPr>
              <a:grpSpLocks/>
            </p:cNvGrpSpPr>
            <p:nvPr/>
          </p:nvGrpSpPr>
          <p:grpSpPr bwMode="auto">
            <a:xfrm>
              <a:off x="1764" y="3648"/>
              <a:ext cx="588" cy="480"/>
              <a:chOff x="1344" y="3360"/>
              <a:chExt cx="588" cy="480"/>
            </a:xfrm>
          </p:grpSpPr>
          <p:sp>
            <p:nvSpPr>
              <p:cNvPr id="44051" name="Text Box 32"/>
              <p:cNvSpPr txBox="1">
                <a:spLocks noChangeArrowheads="1"/>
              </p:cNvSpPr>
              <p:nvPr/>
            </p:nvSpPr>
            <p:spPr bwMode="auto">
              <a:xfrm>
                <a:off x="1536" y="3385"/>
                <a:ext cx="396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4052" name="Text Box 33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4400">
                    <a:solidFill>
                      <a:schemeClr val="folHlink"/>
                    </a:solidFill>
                    <a:latin typeface="Times New Roman" pitchFamily="18" charset="0"/>
                  </a:rPr>
                  <a:t>*</a:t>
                </a:r>
                <a:r>
                  <a:rPr lang="zh-CN" altLang="en-US" sz="4400">
                    <a:latin typeface="Times New Roman" pitchFamily="18" charset="0"/>
                  </a:rPr>
                  <a:t> </a:t>
                </a:r>
              </a:p>
            </p:txBody>
          </p:sp>
        </p:grpSp>
      </p:grp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3886200" y="3338513"/>
            <a:ext cx="533400" cy="381000"/>
          </a:xfrm>
          <a:prstGeom prst="wedgeRoundRectCallout">
            <a:avLst>
              <a:gd name="adj1" fmla="val -36606"/>
              <a:gd name="adj2" fmla="val 45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4043" name="Text Box 35"/>
          <p:cNvSpPr txBox="1">
            <a:spLocks noChangeArrowheads="1"/>
          </p:cNvSpPr>
          <p:nvPr/>
        </p:nvSpPr>
        <p:spPr bwMode="auto">
          <a:xfrm>
            <a:off x="5867400" y="2667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72200" y="2667000"/>
            <a:ext cx="2590800" cy="914400"/>
            <a:chOff x="3888" y="1552"/>
            <a:chExt cx="1632" cy="576"/>
          </a:xfrm>
        </p:grpSpPr>
        <p:sp>
          <p:nvSpPr>
            <p:cNvPr id="44046" name="Text Box 37"/>
            <p:cNvSpPr txBox="1">
              <a:spLocks noChangeArrowheads="1"/>
            </p:cNvSpPr>
            <p:nvPr/>
          </p:nvSpPr>
          <p:spPr bwMode="auto">
            <a:xfrm>
              <a:off x="4128" y="163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相对寻址特征</a:t>
              </a:r>
            </a:p>
          </p:txBody>
        </p:sp>
        <p:sp>
          <p:nvSpPr>
            <p:cNvPr id="44047" name="Text Box 38"/>
            <p:cNvSpPr txBox="1">
              <a:spLocks noChangeArrowheads="1"/>
            </p:cNvSpPr>
            <p:nvPr/>
          </p:nvSpPr>
          <p:spPr bwMode="auto">
            <a:xfrm>
              <a:off x="3888" y="1552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54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44045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  <p:bldP spid="508932" grpId="0" autoUpdateAnimBg="0"/>
      <p:bldP spid="508933" grpId="0" autoUpdateAnimBg="0"/>
      <p:bldP spid="50896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23850"/>
            <a:ext cx="6994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(2) 按字节寻址的相对寻址举例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4425" y="1309688"/>
            <a:ext cx="2171700" cy="2805112"/>
            <a:chOff x="702" y="825"/>
            <a:chExt cx="1368" cy="1767"/>
          </a:xfrm>
        </p:grpSpPr>
        <p:grpSp>
          <p:nvGrpSpPr>
            <p:cNvPr id="45083" name="Group 4"/>
            <p:cNvGrpSpPr>
              <a:grpSpLocks/>
            </p:cNvGrpSpPr>
            <p:nvPr/>
          </p:nvGrpSpPr>
          <p:grpSpPr bwMode="auto">
            <a:xfrm>
              <a:off x="702" y="825"/>
              <a:ext cx="1368" cy="1767"/>
              <a:chOff x="702" y="825"/>
              <a:chExt cx="1368" cy="1767"/>
            </a:xfrm>
          </p:grpSpPr>
          <p:sp>
            <p:nvSpPr>
              <p:cNvPr id="45086" name="Line 5"/>
              <p:cNvSpPr>
                <a:spLocks noChangeShapeType="1"/>
              </p:cNvSpPr>
              <p:nvPr/>
            </p:nvSpPr>
            <p:spPr bwMode="auto">
              <a:xfrm>
                <a:off x="1302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7" name="Line 6"/>
              <p:cNvSpPr>
                <a:spLocks noChangeShapeType="1"/>
              </p:cNvSpPr>
              <p:nvPr/>
            </p:nvSpPr>
            <p:spPr bwMode="auto">
              <a:xfrm>
                <a:off x="2070" y="864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8" name="Line 7"/>
              <p:cNvSpPr>
                <a:spLocks noChangeShapeType="1"/>
              </p:cNvSpPr>
              <p:nvPr/>
            </p:nvSpPr>
            <p:spPr bwMode="auto">
              <a:xfrm>
                <a:off x="1302" y="105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9" name="Line 8"/>
              <p:cNvSpPr>
                <a:spLocks noChangeShapeType="1"/>
              </p:cNvSpPr>
              <p:nvPr/>
            </p:nvSpPr>
            <p:spPr bwMode="auto">
              <a:xfrm>
                <a:off x="1302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0" name="Line 9"/>
              <p:cNvSpPr>
                <a:spLocks noChangeShapeType="1"/>
              </p:cNvSpPr>
              <p:nvPr/>
            </p:nvSpPr>
            <p:spPr bwMode="auto">
              <a:xfrm>
                <a:off x="1302" y="240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1" name="Text Box 10"/>
              <p:cNvSpPr txBox="1">
                <a:spLocks noChangeArrowheads="1"/>
              </p:cNvSpPr>
              <p:nvPr/>
            </p:nvSpPr>
            <p:spPr bwMode="auto">
              <a:xfrm>
                <a:off x="1494" y="1065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5092" name="Text Box 11"/>
              <p:cNvSpPr txBox="1">
                <a:spLocks noChangeArrowheads="1"/>
              </p:cNvSpPr>
              <p:nvPr/>
            </p:nvSpPr>
            <p:spPr bwMode="auto">
              <a:xfrm>
                <a:off x="1398" y="129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位移量</a:t>
                </a:r>
              </a:p>
            </p:txBody>
          </p:sp>
          <p:sp>
            <p:nvSpPr>
              <p:cNvPr id="45093" name="Text Box 12"/>
              <p:cNvSpPr txBox="1">
                <a:spLocks noChangeArrowheads="1"/>
              </p:cNvSpPr>
              <p:nvPr/>
            </p:nvSpPr>
            <p:spPr bwMode="auto">
              <a:xfrm>
                <a:off x="702" y="1065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5094" name="Text Box 13"/>
              <p:cNvSpPr txBox="1">
                <a:spLocks noChangeArrowheads="1"/>
              </p:cNvSpPr>
              <p:nvPr/>
            </p:nvSpPr>
            <p:spPr bwMode="auto">
              <a:xfrm>
                <a:off x="702" y="216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2008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5095" name="Line 14"/>
              <p:cNvSpPr>
                <a:spLocks noChangeShapeType="1"/>
              </p:cNvSpPr>
              <p:nvPr/>
            </p:nvSpPr>
            <p:spPr bwMode="auto">
              <a:xfrm>
                <a:off x="1830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6" name="Line 15"/>
              <p:cNvSpPr>
                <a:spLocks noChangeShapeType="1"/>
              </p:cNvSpPr>
              <p:nvPr/>
            </p:nvSpPr>
            <p:spPr bwMode="auto">
              <a:xfrm rot="10800000">
                <a:off x="1302" y="9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7" name="Text Box 16"/>
              <p:cNvSpPr txBox="1">
                <a:spLocks noChangeArrowheads="1"/>
              </p:cNvSpPr>
              <p:nvPr/>
            </p:nvSpPr>
            <p:spPr bwMode="auto">
              <a:xfrm>
                <a:off x="1580" y="8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45084" name="Line 17"/>
            <p:cNvSpPr>
              <a:spLocks noChangeShapeType="1"/>
            </p:cNvSpPr>
            <p:nvPr/>
          </p:nvSpPr>
          <p:spPr bwMode="auto">
            <a:xfrm>
              <a:off x="1302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5" name="Line 18"/>
            <p:cNvSpPr>
              <a:spLocks noChangeShapeType="1"/>
            </p:cNvSpPr>
            <p:nvPr/>
          </p:nvSpPr>
          <p:spPr bwMode="auto">
            <a:xfrm>
              <a:off x="1302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9971" name="AutoShape 19"/>
          <p:cNvSpPr>
            <a:spLocks/>
          </p:cNvSpPr>
          <p:nvPr/>
        </p:nvSpPr>
        <p:spPr bwMode="auto">
          <a:xfrm>
            <a:off x="3286125" y="16764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09972" name="Text Box 20"/>
          <p:cNvSpPr txBox="1">
            <a:spLocks noChangeArrowheads="1"/>
          </p:cNvSpPr>
          <p:nvPr/>
        </p:nvSpPr>
        <p:spPr bwMode="auto">
          <a:xfrm>
            <a:off x="3505200" y="1701800"/>
            <a:ext cx="1514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JMP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72100" y="1309688"/>
            <a:ext cx="2171700" cy="2805112"/>
            <a:chOff x="3384" y="825"/>
            <a:chExt cx="1368" cy="1767"/>
          </a:xfrm>
        </p:grpSpPr>
        <p:sp>
          <p:nvSpPr>
            <p:cNvPr id="45069" name="Line 22"/>
            <p:cNvSpPr>
              <a:spLocks noChangeShapeType="1"/>
            </p:cNvSpPr>
            <p:nvPr/>
          </p:nvSpPr>
          <p:spPr bwMode="auto">
            <a:xfrm>
              <a:off x="3984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25"/>
            <p:cNvSpPr>
              <a:spLocks noChangeShapeType="1"/>
            </p:cNvSpPr>
            <p:nvPr/>
          </p:nvSpPr>
          <p:spPr bwMode="auto">
            <a:xfrm>
              <a:off x="3984" y="10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Line 26"/>
            <p:cNvSpPr>
              <a:spLocks noChangeShapeType="1"/>
            </p:cNvSpPr>
            <p:nvPr/>
          </p:nvSpPr>
          <p:spPr bwMode="auto">
            <a:xfrm>
              <a:off x="3984" y="153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Line 28"/>
            <p:cNvSpPr>
              <a:spLocks noChangeShapeType="1"/>
            </p:cNvSpPr>
            <p:nvPr/>
          </p:nvSpPr>
          <p:spPr bwMode="auto">
            <a:xfrm>
              <a:off x="3984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9"/>
            <p:cNvSpPr txBox="1">
              <a:spLocks noChangeArrowheads="1"/>
            </p:cNvSpPr>
            <p:nvPr/>
          </p:nvSpPr>
          <p:spPr bwMode="auto">
            <a:xfrm>
              <a:off x="4176" y="1065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5077" name="Text Box 30"/>
            <p:cNvSpPr txBox="1">
              <a:spLocks noChangeArrowheads="1"/>
            </p:cNvSpPr>
            <p:nvPr/>
          </p:nvSpPr>
          <p:spPr bwMode="auto">
            <a:xfrm>
              <a:off x="4168" y="1305"/>
              <a:ext cx="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06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078" name="Text Box 31"/>
            <p:cNvSpPr txBox="1">
              <a:spLocks noChangeArrowheads="1"/>
            </p:cNvSpPr>
            <p:nvPr/>
          </p:nvSpPr>
          <p:spPr bwMode="auto">
            <a:xfrm>
              <a:off x="3384" y="106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2000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079" name="Text Box 32"/>
            <p:cNvSpPr txBox="1">
              <a:spLocks noChangeArrowheads="1"/>
            </p:cNvSpPr>
            <p:nvPr/>
          </p:nvSpPr>
          <p:spPr bwMode="auto">
            <a:xfrm>
              <a:off x="3384" y="2160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2008 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5080" name="Line 33"/>
            <p:cNvSpPr>
              <a:spLocks noChangeShapeType="1"/>
            </p:cNvSpPr>
            <p:nvPr/>
          </p:nvSpPr>
          <p:spPr bwMode="auto">
            <a:xfrm>
              <a:off x="4512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1" name="Line 34"/>
            <p:cNvSpPr>
              <a:spLocks noChangeShapeType="1"/>
            </p:cNvSpPr>
            <p:nvPr/>
          </p:nvSpPr>
          <p:spPr bwMode="auto">
            <a:xfrm rot="10800000">
              <a:off x="398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35"/>
            <p:cNvSpPr txBox="1">
              <a:spLocks noChangeArrowheads="1"/>
            </p:cNvSpPr>
            <p:nvPr/>
          </p:nvSpPr>
          <p:spPr bwMode="auto">
            <a:xfrm>
              <a:off x="4262" y="82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09988" name="Text Box 36"/>
          <p:cNvSpPr txBox="1">
            <a:spLocks noChangeArrowheads="1"/>
          </p:cNvSpPr>
          <p:nvPr/>
        </p:nvSpPr>
        <p:spPr bwMode="auto">
          <a:xfrm>
            <a:off x="838200" y="4572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设  当前指令地址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2000H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1295400" y="5105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转移后的目的地址为  </a:t>
            </a:r>
            <a:r>
              <a:rPr lang="zh-CN" altLang="en-US" sz="12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0" name="Text Box 38"/>
          <p:cNvSpPr txBox="1">
            <a:spLocks noChangeArrowheads="1"/>
          </p:cNvSpPr>
          <p:nvPr/>
        </p:nvSpPr>
        <p:spPr bwMode="auto">
          <a:xfrm>
            <a:off x="1295400" y="545465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因为  取出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后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 = 2002H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09991" name="Text Box 39"/>
          <p:cNvSpPr txBox="1">
            <a:spLocks noChangeArrowheads="1"/>
          </p:cNvSpPr>
          <p:nvPr/>
        </p:nvSpPr>
        <p:spPr bwMode="auto">
          <a:xfrm>
            <a:off x="3505200" y="23622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二字节指令</a:t>
            </a:r>
          </a:p>
        </p:txBody>
      </p:sp>
      <p:sp>
        <p:nvSpPr>
          <p:cNvPr id="509992" name="Text Box 40"/>
          <p:cNvSpPr txBox="1">
            <a:spLocks noChangeArrowheads="1"/>
          </p:cNvSpPr>
          <p:nvPr/>
        </p:nvSpPr>
        <p:spPr bwMode="auto">
          <a:xfrm>
            <a:off x="1295400" y="591185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故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5400" baseline="-150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+ 8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指令 的第二字节为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2008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H - 2002H = 06H</a:t>
            </a:r>
          </a:p>
        </p:txBody>
      </p:sp>
      <p:sp>
        <p:nvSpPr>
          <p:cNvPr id="4506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1" grpId="0" animBg="1"/>
      <p:bldP spid="509972" grpId="0" autoUpdateAnimBg="0"/>
      <p:bldP spid="509988" grpId="0" autoUpdateAnimBg="0"/>
      <p:bldP spid="509989" grpId="0" autoUpdateAnimBg="0"/>
      <p:bldP spid="509990" grpId="0" autoUpdateAnimBg="0"/>
      <p:bldP spid="509991" grpId="0" autoUpdateAnimBg="0"/>
      <p:bldP spid="50999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10. 堆栈寻址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397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堆栈的特点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1463675" y="16319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堆栈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371600"/>
            <a:ext cx="1103313" cy="1022350"/>
            <a:chOff x="1622" y="864"/>
            <a:chExt cx="695" cy="644"/>
          </a:xfrm>
        </p:grpSpPr>
        <p:sp>
          <p:nvSpPr>
            <p:cNvPr id="46152" name="Text Box 6"/>
            <p:cNvSpPr txBox="1">
              <a:spLocks noChangeArrowheads="1"/>
            </p:cNvSpPr>
            <p:nvPr/>
          </p:nvSpPr>
          <p:spPr bwMode="auto">
            <a:xfrm>
              <a:off x="1622" y="86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硬堆栈</a:t>
              </a:r>
            </a:p>
          </p:txBody>
        </p:sp>
        <p:sp>
          <p:nvSpPr>
            <p:cNvPr id="46153" name="Text Box 7"/>
            <p:cNvSpPr txBox="1">
              <a:spLocks noChangeArrowheads="1"/>
            </p:cNvSpPr>
            <p:nvPr/>
          </p:nvSpPr>
          <p:spPr bwMode="auto">
            <a:xfrm>
              <a:off x="1622" y="122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软堆栈</a:t>
              </a:r>
            </a:p>
          </p:txBody>
        </p:sp>
      </p:grpSp>
      <p:sp>
        <p:nvSpPr>
          <p:cNvPr id="510984" name="Text Box 8"/>
          <p:cNvSpPr txBox="1">
            <a:spLocks noChangeArrowheads="1"/>
          </p:cNvSpPr>
          <p:nvPr/>
        </p:nvSpPr>
        <p:spPr bwMode="auto">
          <a:xfrm>
            <a:off x="4251325" y="13716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多个寄存器</a:t>
            </a:r>
          </a:p>
        </p:txBody>
      </p:sp>
      <p:sp>
        <p:nvSpPr>
          <p:cNvPr id="510985" name="Text Box 9"/>
          <p:cNvSpPr txBox="1">
            <a:spLocks noChangeArrowheads="1"/>
          </p:cNvSpPr>
          <p:nvPr/>
        </p:nvSpPr>
        <p:spPr bwMode="auto">
          <a:xfrm>
            <a:off x="4251325" y="193675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指定的存储空间</a:t>
            </a:r>
          </a:p>
        </p:txBody>
      </p:sp>
      <p:sp>
        <p:nvSpPr>
          <p:cNvPr id="510986" name="Text Box 10"/>
          <p:cNvSpPr txBox="1">
            <a:spLocks noChangeArrowheads="1"/>
          </p:cNvSpPr>
          <p:nvPr/>
        </p:nvSpPr>
        <p:spPr bwMode="auto">
          <a:xfrm>
            <a:off x="1463675" y="25146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先进后出</a:t>
            </a:r>
            <a:r>
              <a:rPr lang="zh-CN" altLang="en-US" sz="2400">
                <a:latin typeface="Times New Roman" pitchFamily="18" charset="0"/>
              </a:rPr>
              <a:t>（一个入出口）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栈顶地址 </a:t>
            </a:r>
            <a:r>
              <a:rPr lang="zh-CN" altLang="en-US" sz="2400">
                <a:latin typeface="Times New Roman" pitchFamily="18" charset="0"/>
              </a:rPr>
              <a:t>由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SP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指出</a:t>
            </a:r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3817938" y="38703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 1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968375" y="4845050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1FFFH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7491413" y="3870325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itchFamily="18" charset="0"/>
              </a:rPr>
              <a:t> +1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4702175" y="5149850"/>
            <a:ext cx="95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2000 </a:t>
            </a:r>
            <a:r>
              <a:rPr lang="en-US" altLang="zh-CN" sz="2000">
                <a:latin typeface="Times New Roman" pitchFamily="18" charset="0"/>
              </a:rPr>
              <a:t>H</a:t>
            </a:r>
          </a:p>
        </p:txBody>
      </p:sp>
      <p:sp>
        <p:nvSpPr>
          <p:cNvPr id="510992" name="AutoShape 16"/>
          <p:cNvSpPr>
            <a:spLocks/>
          </p:cNvSpPr>
          <p:nvPr/>
        </p:nvSpPr>
        <p:spPr bwMode="auto">
          <a:xfrm>
            <a:off x="2362200" y="151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10993" name="AutoShape 17"/>
          <p:cNvSpPr>
            <a:spLocks noChangeArrowheads="1"/>
          </p:cNvSpPr>
          <p:nvPr/>
        </p:nvSpPr>
        <p:spPr bwMode="auto">
          <a:xfrm rot="-1305426">
            <a:off x="34290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10994" name="AutoShape 18"/>
          <p:cNvSpPr>
            <a:spLocks noChangeArrowheads="1"/>
          </p:cNvSpPr>
          <p:nvPr/>
        </p:nvSpPr>
        <p:spPr bwMode="auto">
          <a:xfrm rot="-1305426">
            <a:off x="7162800" y="3795713"/>
            <a:ext cx="381000" cy="381000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63675" y="3124200"/>
            <a:ext cx="3263900" cy="457200"/>
            <a:chOff x="922" y="1968"/>
            <a:chExt cx="2056" cy="288"/>
          </a:xfrm>
        </p:grpSpPr>
        <p:sp>
          <p:nvSpPr>
            <p:cNvPr id="46150" name="Text Box 20"/>
            <p:cNvSpPr txBox="1">
              <a:spLocks noChangeArrowheads="1"/>
            </p:cNvSpPr>
            <p:nvPr/>
          </p:nvSpPr>
          <p:spPr bwMode="auto">
            <a:xfrm>
              <a:off x="922" y="1968"/>
              <a:ext cx="2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进栈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 1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6151" name="Line 21"/>
            <p:cNvSpPr>
              <a:spLocks noChangeShapeType="1"/>
            </p:cNvSpPr>
            <p:nvPr/>
          </p:nvSpPr>
          <p:spPr bwMode="auto">
            <a:xfrm>
              <a:off x="2400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29200" y="3124200"/>
            <a:ext cx="3360738" cy="457200"/>
            <a:chOff x="3168" y="1968"/>
            <a:chExt cx="2117" cy="288"/>
          </a:xfrm>
        </p:grpSpPr>
        <p:sp>
          <p:nvSpPr>
            <p:cNvPr id="46148" name="Text Box 23"/>
            <p:cNvSpPr txBox="1">
              <a:spLocks noChangeArrowheads="1"/>
            </p:cNvSpPr>
            <p:nvPr/>
          </p:nvSpPr>
          <p:spPr bwMode="auto">
            <a:xfrm>
              <a:off x="3168" y="1968"/>
              <a:ext cx="21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出栈  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SP）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 1        SP</a:t>
              </a:r>
              <a:endParaRPr lang="en-US" altLang="zh-CN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6149" name="Line 24"/>
            <p:cNvSpPr>
              <a:spLocks noChangeShapeType="1"/>
            </p:cNvSpPr>
            <p:nvPr/>
          </p:nvSpPr>
          <p:spPr bwMode="auto">
            <a:xfrm>
              <a:off x="4704" y="2112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968375" y="3946525"/>
            <a:ext cx="3133725" cy="2530475"/>
            <a:chOff x="610" y="2486"/>
            <a:chExt cx="1974" cy="1594"/>
          </a:xfrm>
        </p:grpSpPr>
        <p:sp>
          <p:nvSpPr>
            <p:cNvPr id="46136" name="Text Box 26"/>
            <p:cNvSpPr txBox="1">
              <a:spLocks noChangeArrowheads="1"/>
            </p:cNvSpPr>
            <p:nvPr/>
          </p:nvSpPr>
          <p:spPr bwMode="auto">
            <a:xfrm>
              <a:off x="2146" y="324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6137" name="Text Box 27"/>
            <p:cNvSpPr txBox="1">
              <a:spLocks noChangeArrowheads="1"/>
            </p:cNvSpPr>
            <p:nvPr/>
          </p:nvSpPr>
          <p:spPr bwMode="auto">
            <a:xfrm>
              <a:off x="2146" y="383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grpSp>
          <p:nvGrpSpPr>
            <p:cNvPr id="46138" name="Group 28"/>
            <p:cNvGrpSpPr>
              <a:grpSpLocks/>
            </p:cNvGrpSpPr>
            <p:nvPr/>
          </p:nvGrpSpPr>
          <p:grpSpPr bwMode="auto">
            <a:xfrm>
              <a:off x="610" y="2486"/>
              <a:ext cx="1536" cy="1536"/>
              <a:chOff x="610" y="2486"/>
              <a:chExt cx="1536" cy="1536"/>
            </a:xfrm>
          </p:grpSpPr>
          <p:sp>
            <p:nvSpPr>
              <p:cNvPr id="46139" name="Rectangle 29"/>
              <p:cNvSpPr>
                <a:spLocks noChangeArrowheads="1"/>
              </p:cNvSpPr>
              <p:nvPr/>
            </p:nvSpPr>
            <p:spPr bwMode="auto">
              <a:xfrm>
                <a:off x="1186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6140" name="Rectangle 30"/>
              <p:cNvSpPr>
                <a:spLocks noChangeArrowheads="1"/>
              </p:cNvSpPr>
              <p:nvPr/>
            </p:nvSpPr>
            <p:spPr bwMode="auto">
              <a:xfrm>
                <a:off x="1186" y="3274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41" name="Rectangle 31"/>
              <p:cNvSpPr>
                <a:spLocks noChangeArrowheads="1"/>
              </p:cNvSpPr>
              <p:nvPr/>
            </p:nvSpPr>
            <p:spPr bwMode="auto">
              <a:xfrm>
                <a:off x="1186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42" name="Freeform 32"/>
              <p:cNvSpPr>
                <a:spLocks/>
              </p:cNvSpPr>
              <p:nvPr/>
            </p:nvSpPr>
            <p:spPr bwMode="auto">
              <a:xfrm>
                <a:off x="1187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3" name="Text Box 33"/>
              <p:cNvSpPr txBox="1">
                <a:spLocks noChangeArrowheads="1"/>
              </p:cNvSpPr>
              <p:nvPr/>
            </p:nvSpPr>
            <p:spPr bwMode="auto">
              <a:xfrm>
                <a:off x="651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6144" name="Text Box 34"/>
              <p:cNvSpPr txBox="1">
                <a:spLocks noChangeArrowheads="1"/>
              </p:cNvSpPr>
              <p:nvPr/>
            </p:nvSpPr>
            <p:spPr bwMode="auto">
              <a:xfrm>
                <a:off x="610" y="3244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2000 </a:t>
                </a:r>
                <a:r>
                  <a:rPr lang="en-US" altLang="zh-CN" sz="200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6145" name="Text Box 35"/>
              <p:cNvSpPr txBox="1">
                <a:spLocks noChangeArrowheads="1"/>
              </p:cNvSpPr>
              <p:nvPr/>
            </p:nvSpPr>
            <p:spPr bwMode="auto">
              <a:xfrm>
                <a:off x="1515" y="3532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6146" name="Freeform 36"/>
              <p:cNvSpPr>
                <a:spLocks/>
              </p:cNvSpPr>
              <p:nvPr/>
            </p:nvSpPr>
            <p:spPr bwMode="auto">
              <a:xfrm>
                <a:off x="2144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Freeform 37"/>
              <p:cNvSpPr>
                <a:spLocks/>
              </p:cNvSpPr>
              <p:nvPr/>
            </p:nvSpPr>
            <p:spPr bwMode="auto">
              <a:xfrm>
                <a:off x="1200" y="3099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02175" y="3946525"/>
            <a:ext cx="3133725" cy="2530475"/>
            <a:chOff x="2962" y="2486"/>
            <a:chExt cx="1974" cy="1594"/>
          </a:xfrm>
        </p:grpSpPr>
        <p:sp>
          <p:nvSpPr>
            <p:cNvPr id="46124" name="Text Box 39"/>
            <p:cNvSpPr txBox="1">
              <a:spLocks noChangeArrowheads="1"/>
            </p:cNvSpPr>
            <p:nvPr/>
          </p:nvSpPr>
          <p:spPr bwMode="auto">
            <a:xfrm>
              <a:off x="3884" y="3532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6125" name="Group 40"/>
            <p:cNvGrpSpPr>
              <a:grpSpLocks/>
            </p:cNvGrpSpPr>
            <p:nvPr/>
          </p:nvGrpSpPr>
          <p:grpSpPr bwMode="auto">
            <a:xfrm>
              <a:off x="2962" y="2486"/>
              <a:ext cx="1974" cy="1594"/>
              <a:chOff x="2962" y="2486"/>
              <a:chExt cx="1974" cy="1594"/>
            </a:xfrm>
          </p:grpSpPr>
          <p:sp>
            <p:nvSpPr>
              <p:cNvPr id="46126" name="Rectangle 41"/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1</a:t>
                </a:r>
                <a:r>
                  <a:rPr lang="en-US" altLang="zh-CN" sz="2000">
                    <a:latin typeface="Times New Roman" pitchFamily="18" charset="0"/>
                  </a:rPr>
                  <a:t>FFF H</a:t>
                </a:r>
              </a:p>
            </p:txBody>
          </p:sp>
          <p:sp>
            <p:nvSpPr>
              <p:cNvPr id="46127" name="Rectangle 42"/>
              <p:cNvSpPr>
                <a:spLocks noChangeArrowheads="1"/>
              </p:cNvSpPr>
              <p:nvPr/>
            </p:nvSpPr>
            <p:spPr bwMode="auto">
              <a:xfrm>
                <a:off x="3538" y="3100"/>
                <a:ext cx="960" cy="172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28" name="Rectangle 43"/>
              <p:cNvSpPr>
                <a:spLocks noChangeArrowheads="1"/>
              </p:cNvSpPr>
              <p:nvPr/>
            </p:nvSpPr>
            <p:spPr bwMode="auto">
              <a:xfrm>
                <a:off x="3538" y="3850"/>
                <a:ext cx="960" cy="1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6129" name="Text Box 44"/>
              <p:cNvSpPr txBox="1">
                <a:spLocks noChangeArrowheads="1"/>
              </p:cNvSpPr>
              <p:nvPr/>
            </p:nvSpPr>
            <p:spPr bwMode="auto">
              <a:xfrm>
                <a:off x="3003" y="2486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6130" name="Text Box 45"/>
              <p:cNvSpPr txBox="1">
                <a:spLocks noChangeArrowheads="1"/>
              </p:cNvSpPr>
              <p:nvPr/>
            </p:nvSpPr>
            <p:spPr bwMode="auto">
              <a:xfrm>
                <a:off x="2962" y="3052"/>
                <a:ext cx="6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1FFFH</a:t>
                </a:r>
              </a:p>
            </p:txBody>
          </p:sp>
          <p:sp>
            <p:nvSpPr>
              <p:cNvPr id="46131" name="Text Box 46"/>
              <p:cNvSpPr txBox="1">
                <a:spLocks noChangeArrowheads="1"/>
              </p:cNvSpPr>
              <p:nvPr/>
            </p:nvSpPr>
            <p:spPr bwMode="auto">
              <a:xfrm>
                <a:off x="4498" y="307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46132" name="Text Box 47"/>
              <p:cNvSpPr txBox="1">
                <a:spLocks noChangeArrowheads="1"/>
              </p:cNvSpPr>
              <p:nvPr/>
            </p:nvSpPr>
            <p:spPr bwMode="auto">
              <a:xfrm>
                <a:off x="4498" y="3830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46133" name="Freeform 48"/>
              <p:cNvSpPr>
                <a:spLocks/>
              </p:cNvSpPr>
              <p:nvPr/>
            </p:nvSpPr>
            <p:spPr bwMode="auto">
              <a:xfrm>
                <a:off x="3536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4" name="Freeform 49"/>
              <p:cNvSpPr>
                <a:spLocks/>
              </p:cNvSpPr>
              <p:nvPr/>
            </p:nvSpPr>
            <p:spPr bwMode="auto">
              <a:xfrm>
                <a:off x="4502" y="2860"/>
                <a:ext cx="1" cy="1156"/>
              </a:xfrm>
              <a:custGeom>
                <a:avLst/>
                <a:gdLst>
                  <a:gd name="T0" fmla="*/ 1 w 1"/>
                  <a:gd name="T1" fmla="*/ 0 h 1156"/>
                  <a:gd name="T2" fmla="*/ 0 w 1"/>
                  <a:gd name="T3" fmla="*/ 1156 h 1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6">
                    <a:moveTo>
                      <a:pt x="1" y="0"/>
                    </a:moveTo>
                    <a:lnTo>
                      <a:pt x="0" y="115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5" name="Freeform 50"/>
              <p:cNvSpPr>
                <a:spLocks/>
              </p:cNvSpPr>
              <p:nvPr/>
            </p:nvSpPr>
            <p:spPr bwMode="auto">
              <a:xfrm>
                <a:off x="3552" y="3483"/>
                <a:ext cx="942" cy="1"/>
              </a:xfrm>
              <a:custGeom>
                <a:avLst/>
                <a:gdLst>
                  <a:gd name="T0" fmla="*/ 0 w 942"/>
                  <a:gd name="T1" fmla="*/ 0 h 1"/>
                  <a:gd name="T2" fmla="*/ 942 w 94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42" h="1">
                    <a:moveTo>
                      <a:pt x="0" y="0"/>
                    </a:moveTo>
                    <a:lnTo>
                      <a:pt x="94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514600" y="4387850"/>
            <a:ext cx="1143000" cy="396875"/>
            <a:chOff x="1584" y="2764"/>
            <a:chExt cx="720" cy="250"/>
          </a:xfrm>
        </p:grpSpPr>
        <p:sp>
          <p:nvSpPr>
            <p:cNvPr id="46122" name="AutoShape 52"/>
            <p:cNvSpPr>
              <a:spLocks noChangeArrowheads="1"/>
            </p:cNvSpPr>
            <p:nvPr/>
          </p:nvSpPr>
          <p:spPr bwMode="auto">
            <a:xfrm>
              <a:off x="1584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23" name="Text Box 53"/>
            <p:cNvSpPr txBox="1">
              <a:spLocks noChangeArrowheads="1"/>
            </p:cNvSpPr>
            <p:nvPr/>
          </p:nvSpPr>
          <p:spPr bwMode="auto">
            <a:xfrm>
              <a:off x="1776" y="27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进栈</a:t>
              </a: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248400" y="4387850"/>
            <a:ext cx="1143000" cy="396875"/>
            <a:chOff x="3936" y="2764"/>
            <a:chExt cx="720" cy="250"/>
          </a:xfrm>
        </p:grpSpPr>
        <p:sp>
          <p:nvSpPr>
            <p:cNvPr id="46120" name="AutoShape 55"/>
            <p:cNvSpPr>
              <a:spLocks noChangeArrowheads="1"/>
            </p:cNvSpPr>
            <p:nvPr/>
          </p:nvSpPr>
          <p:spPr bwMode="auto">
            <a:xfrm rot="10800000">
              <a:off x="3936" y="2812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21" name="Text Box 56"/>
            <p:cNvSpPr txBox="1">
              <a:spLocks noChangeArrowheads="1"/>
            </p:cNvSpPr>
            <p:nvPr/>
          </p:nvSpPr>
          <p:spPr bwMode="auto">
            <a:xfrm>
              <a:off x="4128" y="27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出栈</a:t>
              </a:r>
            </a:p>
          </p:txBody>
        </p:sp>
      </p:grpSp>
      <p:sp>
        <p:nvSpPr>
          <p:cNvPr id="511033" name="Text Box 57"/>
          <p:cNvSpPr txBox="1">
            <a:spLocks noChangeArrowheads="1"/>
          </p:cNvSpPr>
          <p:nvPr/>
        </p:nvSpPr>
        <p:spPr bwMode="auto">
          <a:xfrm>
            <a:off x="1889125" y="3962400"/>
            <a:ext cx="1524000" cy="307975"/>
          </a:xfrm>
          <a:prstGeom prst="rect">
            <a:avLst/>
          </a:prstGeom>
          <a:solidFill>
            <a:srgbClr val="0032D4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</a:rPr>
              <a:t>     1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FFF H</a:t>
            </a:r>
            <a:endParaRPr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881188" y="4849813"/>
            <a:ext cx="2309812" cy="396875"/>
            <a:chOff x="1185" y="3055"/>
            <a:chExt cx="1455" cy="250"/>
          </a:xfrm>
        </p:grpSpPr>
        <p:sp>
          <p:nvSpPr>
            <p:cNvPr id="46118" name="Rectangle 59"/>
            <p:cNvSpPr>
              <a:spLocks noChangeArrowheads="1"/>
            </p:cNvSpPr>
            <p:nvPr/>
          </p:nvSpPr>
          <p:spPr bwMode="auto">
            <a:xfrm>
              <a:off x="1185" y="3092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19" name="Text Box 60"/>
            <p:cNvSpPr txBox="1">
              <a:spLocks noChangeArrowheads="1"/>
            </p:cNvSpPr>
            <p:nvPr/>
          </p:nvSpPr>
          <p:spPr bwMode="auto">
            <a:xfrm>
              <a:off x="2160" y="305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1881188" y="5181600"/>
            <a:ext cx="2233612" cy="519113"/>
            <a:chOff x="1185" y="3264"/>
            <a:chExt cx="1407" cy="327"/>
          </a:xfrm>
        </p:grpSpPr>
        <p:sp>
          <p:nvSpPr>
            <p:cNvPr id="46116" name="Text Box 62"/>
            <p:cNvSpPr txBox="1">
              <a:spLocks noChangeArrowheads="1"/>
            </p:cNvSpPr>
            <p:nvPr/>
          </p:nvSpPr>
          <p:spPr bwMode="auto">
            <a:xfrm>
              <a:off x="1185" y="3264"/>
              <a:ext cx="960" cy="192"/>
            </a:xfrm>
            <a:prstGeom prst="rect">
              <a:avLst/>
            </a:prstGeom>
            <a:solidFill>
              <a:srgbClr val="00008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6117" name="Text Box 63"/>
            <p:cNvSpPr txBox="1">
              <a:spLocks noChangeArrowheads="1"/>
            </p:cNvSpPr>
            <p:nvPr/>
          </p:nvSpPr>
          <p:spPr bwMode="auto">
            <a:xfrm>
              <a:off x="2208" y="3264"/>
              <a:ext cx="384" cy="327"/>
            </a:xfrm>
            <a:prstGeom prst="rect">
              <a:avLst/>
            </a:prstGeom>
            <a:solidFill>
              <a:srgbClr val="00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511040" name="Text Box 64"/>
          <p:cNvSpPr txBox="1">
            <a:spLocks noChangeArrowheads="1"/>
          </p:cNvSpPr>
          <p:nvPr/>
        </p:nvSpPr>
        <p:spPr bwMode="auto">
          <a:xfrm>
            <a:off x="5616575" y="3962400"/>
            <a:ext cx="1524000" cy="307975"/>
          </a:xfrm>
          <a:prstGeom prst="rect">
            <a:avLst/>
          </a:prstGeom>
          <a:solidFill>
            <a:srgbClr val="00007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Times New Roman" pitchFamily="18" charset="0"/>
              </a:rPr>
              <a:t>      2000</a:t>
            </a:r>
            <a:r>
              <a:rPr lang="en-US" altLang="zh-CN" sz="2000">
                <a:solidFill>
                  <a:schemeClr val="bg1"/>
                </a:solidFill>
                <a:latin typeface="Times New Roman" pitchFamily="18" charset="0"/>
              </a:rPr>
              <a:t> H</a:t>
            </a:r>
            <a:endParaRPr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800600" y="4891088"/>
            <a:ext cx="2971800" cy="519112"/>
            <a:chOff x="3024" y="3081"/>
            <a:chExt cx="1872" cy="327"/>
          </a:xfrm>
        </p:grpSpPr>
        <p:grpSp>
          <p:nvGrpSpPr>
            <p:cNvPr id="46112" name="Group 66"/>
            <p:cNvGrpSpPr>
              <a:grpSpLocks/>
            </p:cNvGrpSpPr>
            <p:nvPr/>
          </p:nvGrpSpPr>
          <p:grpSpPr bwMode="auto">
            <a:xfrm>
              <a:off x="3537" y="3081"/>
              <a:ext cx="1359" cy="327"/>
              <a:chOff x="3537" y="3081"/>
              <a:chExt cx="1359" cy="327"/>
            </a:xfrm>
          </p:grpSpPr>
          <p:sp>
            <p:nvSpPr>
              <p:cNvPr id="46114" name="Text Box 67"/>
              <p:cNvSpPr txBox="1">
                <a:spLocks noChangeArrowheads="1"/>
              </p:cNvSpPr>
              <p:nvPr/>
            </p:nvSpPr>
            <p:spPr bwMode="auto">
              <a:xfrm>
                <a:off x="3537" y="3089"/>
                <a:ext cx="960" cy="192"/>
              </a:xfrm>
              <a:prstGeom prst="rect">
                <a:avLst/>
              </a:prstGeom>
              <a:solidFill>
                <a:srgbClr val="00007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6115" name="Text Box 68"/>
              <p:cNvSpPr txBox="1">
                <a:spLocks noChangeArrowheads="1"/>
              </p:cNvSpPr>
              <p:nvPr/>
            </p:nvSpPr>
            <p:spPr bwMode="auto">
              <a:xfrm>
                <a:off x="4560" y="3081"/>
                <a:ext cx="336" cy="327"/>
              </a:xfrm>
              <a:prstGeom prst="rect">
                <a:avLst/>
              </a:prstGeom>
              <a:solidFill>
                <a:srgbClr val="0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sp>
          <p:nvSpPr>
            <p:cNvPr id="46113" name="Text Box 69"/>
            <p:cNvSpPr txBox="1">
              <a:spLocks noChangeArrowheads="1"/>
            </p:cNvSpPr>
            <p:nvPr/>
          </p:nvSpPr>
          <p:spPr bwMode="auto">
            <a:xfrm>
              <a:off x="3024" y="3089"/>
              <a:ext cx="506" cy="192"/>
            </a:xfrm>
            <a:prstGeom prst="rect">
              <a:avLst/>
            </a:prstGeom>
            <a:solidFill>
              <a:srgbClr val="000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5613400" y="5181600"/>
            <a:ext cx="2311400" cy="396875"/>
            <a:chOff x="3536" y="3264"/>
            <a:chExt cx="1456" cy="250"/>
          </a:xfrm>
        </p:grpSpPr>
        <p:sp>
          <p:nvSpPr>
            <p:cNvPr id="46110" name="Rectangle 71"/>
            <p:cNvSpPr>
              <a:spLocks noChangeArrowheads="1"/>
            </p:cNvSpPr>
            <p:nvPr/>
          </p:nvSpPr>
          <p:spPr bwMode="auto">
            <a:xfrm>
              <a:off x="3536" y="3296"/>
              <a:ext cx="960" cy="1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6111" name="Text Box 72"/>
            <p:cNvSpPr txBox="1">
              <a:spLocks noChangeArrowheads="1"/>
            </p:cNvSpPr>
            <p:nvPr/>
          </p:nvSpPr>
          <p:spPr bwMode="auto">
            <a:xfrm>
              <a:off x="4512" y="326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栈顶</a:t>
              </a:r>
            </a:p>
          </p:txBody>
        </p:sp>
      </p:grpSp>
      <p:sp>
        <p:nvSpPr>
          <p:cNvPr id="46109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5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5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/>
      <p:bldP spid="510980" grpId="0" autoUpdateAnimBg="0"/>
      <p:bldP spid="510984" grpId="0" autoUpdateAnimBg="0"/>
      <p:bldP spid="510985" grpId="0" autoUpdateAnimBg="0"/>
      <p:bldP spid="510986" grpId="0" autoUpdateAnimBg="0"/>
      <p:bldP spid="510987" grpId="0" autoUpdateAnimBg="0"/>
      <p:bldP spid="510988" grpId="0" autoUpdateAnimBg="0"/>
      <p:bldP spid="510989" grpId="0" autoUpdateAnimBg="0"/>
      <p:bldP spid="510990" grpId="0" autoUpdateAnimBg="0"/>
      <p:bldP spid="510991" grpId="0" autoUpdateAnimBg="0"/>
      <p:bldP spid="510992" grpId="0" animBg="1"/>
      <p:bldP spid="510993" grpId="0" animBg="1"/>
      <p:bldP spid="510994" grpId="0" animBg="1"/>
      <p:bldP spid="511033" grpId="0" animBg="1" autoUpdateAnimBg="0"/>
      <p:bldP spid="51104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1325" y="120650"/>
            <a:ext cx="413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(2) 堆栈寻址举例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838200"/>
            <a:ext cx="4241800" cy="2516188"/>
            <a:chOff x="144" y="528"/>
            <a:chExt cx="2672" cy="1585"/>
          </a:xfrm>
        </p:grpSpPr>
        <p:sp>
          <p:nvSpPr>
            <p:cNvPr id="47155" name="Rectangle 4"/>
            <p:cNvSpPr>
              <a:spLocks noChangeArrowheads="1"/>
            </p:cNvSpPr>
            <p:nvPr/>
          </p:nvSpPr>
          <p:spPr bwMode="auto">
            <a:xfrm>
              <a:off x="5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56" name="Rectangle 5"/>
            <p:cNvSpPr>
              <a:spLocks noChangeArrowheads="1"/>
            </p:cNvSpPr>
            <p:nvPr/>
          </p:nvSpPr>
          <p:spPr bwMode="auto">
            <a:xfrm>
              <a:off x="5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57" name="Text Box 6"/>
            <p:cNvSpPr txBox="1">
              <a:spLocks noChangeArrowheads="1"/>
            </p:cNvSpPr>
            <p:nvPr/>
          </p:nvSpPr>
          <p:spPr bwMode="auto">
            <a:xfrm>
              <a:off x="1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7158" name="Text Box 7"/>
            <p:cNvSpPr txBox="1">
              <a:spLocks noChangeArrowheads="1"/>
            </p:cNvSpPr>
            <p:nvPr/>
          </p:nvSpPr>
          <p:spPr bwMode="auto">
            <a:xfrm>
              <a:off x="2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7159" name="Rectangle 8"/>
            <p:cNvSpPr>
              <a:spLocks noChangeArrowheads="1"/>
            </p:cNvSpPr>
            <p:nvPr/>
          </p:nvSpPr>
          <p:spPr bwMode="auto">
            <a:xfrm>
              <a:off x="1952" y="778"/>
              <a:ext cx="864" cy="13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60" name="Rectangle 9"/>
            <p:cNvSpPr>
              <a:spLocks noChangeArrowheads="1"/>
            </p:cNvSpPr>
            <p:nvPr/>
          </p:nvSpPr>
          <p:spPr bwMode="auto">
            <a:xfrm>
              <a:off x="1952" y="125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7161" name="Text Box 10"/>
            <p:cNvSpPr txBox="1">
              <a:spLocks noChangeArrowheads="1"/>
            </p:cNvSpPr>
            <p:nvPr/>
          </p:nvSpPr>
          <p:spPr bwMode="auto">
            <a:xfrm>
              <a:off x="1520" y="10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7162" name="Text Box 11"/>
            <p:cNvSpPr txBox="1">
              <a:spLocks noChangeArrowheads="1"/>
            </p:cNvSpPr>
            <p:nvPr/>
          </p:nvSpPr>
          <p:spPr bwMode="auto">
            <a:xfrm>
              <a:off x="1488" y="123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63" name="Text Box 12"/>
            <p:cNvSpPr txBox="1">
              <a:spLocks noChangeArrowheads="1"/>
            </p:cNvSpPr>
            <p:nvPr/>
          </p:nvSpPr>
          <p:spPr bwMode="auto">
            <a:xfrm>
              <a:off x="1520" y="186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7164" name="Text Box 13"/>
            <p:cNvSpPr txBox="1">
              <a:spLocks noChangeArrowheads="1"/>
            </p:cNvSpPr>
            <p:nvPr/>
          </p:nvSpPr>
          <p:spPr bwMode="auto">
            <a:xfrm>
              <a:off x="2134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673600" y="838200"/>
            <a:ext cx="4241800" cy="2530475"/>
            <a:chOff x="2944" y="528"/>
            <a:chExt cx="2672" cy="1594"/>
          </a:xfrm>
        </p:grpSpPr>
        <p:sp>
          <p:nvSpPr>
            <p:cNvPr id="47142" name="Rectangle 15"/>
            <p:cNvSpPr>
              <a:spLocks noChangeArrowheads="1"/>
            </p:cNvSpPr>
            <p:nvPr/>
          </p:nvSpPr>
          <p:spPr bwMode="auto">
            <a:xfrm>
              <a:off x="3360" y="778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43" name="Rectangle 16"/>
            <p:cNvSpPr>
              <a:spLocks noChangeArrowheads="1"/>
            </p:cNvSpPr>
            <p:nvPr/>
          </p:nvSpPr>
          <p:spPr bwMode="auto">
            <a:xfrm>
              <a:off x="3360" y="1162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7144" name="Text Box 17"/>
            <p:cNvSpPr txBox="1">
              <a:spLocks noChangeArrowheads="1"/>
            </p:cNvSpPr>
            <p:nvPr/>
          </p:nvSpPr>
          <p:spPr bwMode="auto">
            <a:xfrm>
              <a:off x="2944" y="778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7145" name="Text Box 18"/>
            <p:cNvSpPr txBox="1">
              <a:spLocks noChangeArrowheads="1"/>
            </p:cNvSpPr>
            <p:nvPr/>
          </p:nvSpPr>
          <p:spPr bwMode="auto">
            <a:xfrm>
              <a:off x="3024" y="1152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7146" name="Rectangle 19"/>
            <p:cNvSpPr>
              <a:spLocks noChangeArrowheads="1"/>
            </p:cNvSpPr>
            <p:nvPr/>
          </p:nvSpPr>
          <p:spPr bwMode="auto">
            <a:xfrm>
              <a:off x="4752" y="778"/>
              <a:ext cx="864" cy="1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47" name="Rectangle 20"/>
            <p:cNvSpPr>
              <a:spLocks noChangeArrowheads="1"/>
            </p:cNvSpPr>
            <p:nvPr/>
          </p:nvSpPr>
          <p:spPr bwMode="auto">
            <a:xfrm>
              <a:off x="4752" y="106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48" name="Text Box 21"/>
            <p:cNvSpPr txBox="1">
              <a:spLocks noChangeArrowheads="1"/>
            </p:cNvSpPr>
            <p:nvPr/>
          </p:nvSpPr>
          <p:spPr bwMode="auto">
            <a:xfrm>
              <a:off x="4320" y="85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7149" name="Text Box 22"/>
            <p:cNvSpPr txBox="1">
              <a:spLocks noChangeArrowheads="1"/>
            </p:cNvSpPr>
            <p:nvPr/>
          </p:nvSpPr>
          <p:spPr bwMode="auto">
            <a:xfrm>
              <a:off x="4298" y="128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50" name="Text Box 23"/>
            <p:cNvSpPr txBox="1">
              <a:spLocks noChangeArrowheads="1"/>
            </p:cNvSpPr>
            <p:nvPr/>
          </p:nvSpPr>
          <p:spPr bwMode="auto">
            <a:xfrm>
              <a:off x="4320" y="187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7151" name="Text Box 24"/>
            <p:cNvSpPr txBox="1">
              <a:spLocks noChangeArrowheads="1"/>
            </p:cNvSpPr>
            <p:nvPr/>
          </p:nvSpPr>
          <p:spPr bwMode="auto">
            <a:xfrm>
              <a:off x="4752" y="52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7152" name="Rectangle 25"/>
            <p:cNvSpPr>
              <a:spLocks noChangeArrowheads="1"/>
            </p:cNvSpPr>
            <p:nvPr/>
          </p:nvSpPr>
          <p:spPr bwMode="auto">
            <a:xfrm>
              <a:off x="4752" y="130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7153" name="Text Box 26"/>
            <p:cNvSpPr txBox="1">
              <a:spLocks noChangeArrowheads="1"/>
            </p:cNvSpPr>
            <p:nvPr/>
          </p:nvSpPr>
          <p:spPr bwMode="auto">
            <a:xfrm>
              <a:off x="4272" y="104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7154" name="Freeform 27"/>
            <p:cNvSpPr>
              <a:spLocks/>
            </p:cNvSpPr>
            <p:nvPr/>
          </p:nvSpPr>
          <p:spPr bwMode="auto">
            <a:xfrm>
              <a:off x="3744" y="538"/>
              <a:ext cx="1488" cy="480"/>
            </a:xfrm>
            <a:custGeom>
              <a:avLst/>
              <a:gdLst>
                <a:gd name="T0" fmla="*/ 0 w 1584"/>
                <a:gd name="T1" fmla="*/ 240 h 480"/>
                <a:gd name="T2" fmla="*/ 0 w 1584"/>
                <a:gd name="T3" fmla="*/ 0 h 480"/>
                <a:gd name="T4" fmla="*/ 547 w 1584"/>
                <a:gd name="T5" fmla="*/ 0 h 480"/>
                <a:gd name="T6" fmla="*/ 547 w 1584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480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28" name="Text Box 28"/>
          <p:cNvSpPr txBox="1">
            <a:spLocks noChangeArrowheads="1"/>
          </p:cNvSpPr>
          <p:nvPr/>
        </p:nvSpPr>
        <p:spPr bwMode="auto">
          <a:xfrm>
            <a:off x="3810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29" name="Text Box 29"/>
          <p:cNvSpPr txBox="1">
            <a:spLocks noChangeArrowheads="1"/>
          </p:cNvSpPr>
          <p:nvPr/>
        </p:nvSpPr>
        <p:spPr bwMode="auto">
          <a:xfrm>
            <a:off x="4876800" y="2667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PUSH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81000" y="5848350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前</a:t>
            </a:r>
          </a:p>
        </p:txBody>
      </p:sp>
      <p:sp>
        <p:nvSpPr>
          <p:cNvPr id="512031" name="Text Box 31"/>
          <p:cNvSpPr txBox="1">
            <a:spLocks noChangeArrowheads="1"/>
          </p:cNvSpPr>
          <p:nvPr/>
        </p:nvSpPr>
        <p:spPr bwMode="auto">
          <a:xfrm>
            <a:off x="4852988" y="5848350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POP</a:t>
            </a:r>
            <a:r>
              <a:rPr lang="en-US" altLang="zh-CN" sz="2400">
                <a:latin typeface="Times New Roman" pitchFamily="18" charset="0"/>
              </a:rPr>
              <a:t>  A </a:t>
            </a:r>
            <a:r>
              <a:rPr lang="zh-CN" altLang="en-US" sz="2400">
                <a:latin typeface="Times New Roman" pitchFamily="18" charset="0"/>
              </a:rPr>
              <a:t>后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28600" y="3962400"/>
            <a:ext cx="4241800" cy="2573338"/>
            <a:chOff x="144" y="2496"/>
            <a:chExt cx="2672" cy="1621"/>
          </a:xfrm>
        </p:grpSpPr>
        <p:sp>
          <p:nvSpPr>
            <p:cNvPr id="47130" name="Rectangle 33"/>
            <p:cNvSpPr>
              <a:spLocks noChangeArrowheads="1"/>
            </p:cNvSpPr>
            <p:nvPr/>
          </p:nvSpPr>
          <p:spPr bwMode="auto">
            <a:xfrm>
              <a:off x="560" y="274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7131" name="Rectangle 34"/>
            <p:cNvSpPr>
              <a:spLocks noChangeArrowheads="1"/>
            </p:cNvSpPr>
            <p:nvPr/>
          </p:nvSpPr>
          <p:spPr bwMode="auto">
            <a:xfrm>
              <a:off x="560" y="3130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  <p:sp>
          <p:nvSpPr>
            <p:cNvPr id="47132" name="Text Box 35"/>
            <p:cNvSpPr txBox="1">
              <a:spLocks noChangeArrowheads="1"/>
            </p:cNvSpPr>
            <p:nvPr/>
          </p:nvSpPr>
          <p:spPr bwMode="auto">
            <a:xfrm>
              <a:off x="144" y="2746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ACC</a:t>
              </a:r>
            </a:p>
          </p:txBody>
        </p:sp>
        <p:sp>
          <p:nvSpPr>
            <p:cNvPr id="47133" name="Text Box 36"/>
            <p:cNvSpPr txBox="1">
              <a:spLocks noChangeArrowheads="1"/>
            </p:cNvSpPr>
            <p:nvPr/>
          </p:nvSpPr>
          <p:spPr bwMode="auto">
            <a:xfrm>
              <a:off x="224" y="3120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SP</a:t>
              </a:r>
            </a:p>
          </p:txBody>
        </p:sp>
        <p:sp>
          <p:nvSpPr>
            <p:cNvPr id="47134" name="Rectangle 37"/>
            <p:cNvSpPr>
              <a:spLocks noChangeArrowheads="1"/>
            </p:cNvSpPr>
            <p:nvPr/>
          </p:nvSpPr>
          <p:spPr bwMode="auto">
            <a:xfrm>
              <a:off x="1952" y="2746"/>
              <a:ext cx="864" cy="13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7135" name="Rectangle 38"/>
            <p:cNvSpPr>
              <a:spLocks noChangeArrowheads="1"/>
            </p:cNvSpPr>
            <p:nvPr/>
          </p:nvSpPr>
          <p:spPr bwMode="auto">
            <a:xfrm>
              <a:off x="1952" y="322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7136" name="Text Box 39"/>
            <p:cNvSpPr txBox="1">
              <a:spLocks noChangeArrowheads="1"/>
            </p:cNvSpPr>
            <p:nvPr/>
          </p:nvSpPr>
          <p:spPr bwMode="auto">
            <a:xfrm>
              <a:off x="1520" y="278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栈顶</a:t>
              </a:r>
            </a:p>
          </p:txBody>
        </p:sp>
        <p:sp>
          <p:nvSpPr>
            <p:cNvPr id="47137" name="Text Box 40"/>
            <p:cNvSpPr txBox="1">
              <a:spLocks noChangeArrowheads="1"/>
            </p:cNvSpPr>
            <p:nvPr/>
          </p:nvSpPr>
          <p:spPr bwMode="auto">
            <a:xfrm>
              <a:off x="1507" y="3229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200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7138" name="Text Box 41"/>
            <p:cNvSpPr txBox="1">
              <a:spLocks noChangeArrowheads="1"/>
            </p:cNvSpPr>
            <p:nvPr/>
          </p:nvSpPr>
          <p:spPr bwMode="auto">
            <a:xfrm>
              <a:off x="1520" y="386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47139" name="Text Box 42"/>
            <p:cNvSpPr txBox="1">
              <a:spLocks noChangeArrowheads="1"/>
            </p:cNvSpPr>
            <p:nvPr/>
          </p:nvSpPr>
          <p:spPr bwMode="auto">
            <a:xfrm>
              <a:off x="2134" y="249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47140" name="Rectangle 43"/>
            <p:cNvSpPr>
              <a:spLocks noChangeArrowheads="1"/>
            </p:cNvSpPr>
            <p:nvPr/>
          </p:nvSpPr>
          <p:spPr bwMode="auto">
            <a:xfrm>
              <a:off x="1951" y="2986"/>
              <a:ext cx="86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141" name="Text Box 44"/>
            <p:cNvSpPr txBox="1">
              <a:spLocks noChangeArrowheads="1"/>
            </p:cNvSpPr>
            <p:nvPr/>
          </p:nvSpPr>
          <p:spPr bwMode="auto">
            <a:xfrm>
              <a:off x="1473" y="2976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1FFH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73600" y="3933825"/>
            <a:ext cx="4241800" cy="2571750"/>
            <a:chOff x="2944" y="2496"/>
            <a:chExt cx="2672" cy="1620"/>
          </a:xfrm>
        </p:grpSpPr>
        <p:grpSp>
          <p:nvGrpSpPr>
            <p:cNvPr id="47116" name="Group 46"/>
            <p:cNvGrpSpPr>
              <a:grpSpLocks/>
            </p:cNvGrpSpPr>
            <p:nvPr/>
          </p:nvGrpSpPr>
          <p:grpSpPr bwMode="auto">
            <a:xfrm>
              <a:off x="2944" y="2496"/>
              <a:ext cx="2672" cy="1620"/>
              <a:chOff x="2944" y="2496"/>
              <a:chExt cx="2672" cy="1620"/>
            </a:xfrm>
          </p:grpSpPr>
          <p:sp>
            <p:nvSpPr>
              <p:cNvPr id="47119" name="Rectangle 47"/>
              <p:cNvSpPr>
                <a:spLocks noChangeArrowheads="1"/>
              </p:cNvSpPr>
              <p:nvPr/>
            </p:nvSpPr>
            <p:spPr bwMode="auto">
              <a:xfrm>
                <a:off x="3360" y="2746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47120" name="Rectangle 48"/>
              <p:cNvSpPr>
                <a:spLocks noChangeArrowheads="1"/>
              </p:cNvSpPr>
              <p:nvPr/>
            </p:nvSpPr>
            <p:spPr bwMode="auto">
              <a:xfrm>
                <a:off x="3360" y="3130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7121" name="Text Box 49"/>
              <p:cNvSpPr txBox="1">
                <a:spLocks noChangeArrowheads="1"/>
              </p:cNvSpPr>
              <p:nvPr/>
            </p:nvSpPr>
            <p:spPr bwMode="auto">
              <a:xfrm>
                <a:off x="2944" y="2746"/>
                <a:ext cx="4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47122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120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SP</a:t>
                </a:r>
              </a:p>
            </p:txBody>
          </p:sp>
          <p:sp>
            <p:nvSpPr>
              <p:cNvPr id="47123" name="Rectangle 51"/>
              <p:cNvSpPr>
                <a:spLocks noChangeArrowheads="1"/>
              </p:cNvSpPr>
              <p:nvPr/>
            </p:nvSpPr>
            <p:spPr bwMode="auto">
              <a:xfrm>
                <a:off x="4752" y="2746"/>
                <a:ext cx="864" cy="137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7124" name="Text Box 52"/>
              <p:cNvSpPr txBox="1">
                <a:spLocks noChangeArrowheads="1"/>
              </p:cNvSpPr>
              <p:nvPr/>
            </p:nvSpPr>
            <p:spPr bwMode="auto">
              <a:xfrm>
                <a:off x="4320" y="31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栈顶</a:t>
                </a:r>
              </a:p>
            </p:txBody>
          </p:sp>
          <p:sp>
            <p:nvSpPr>
              <p:cNvPr id="47125" name="Text Box 53"/>
              <p:cNvSpPr txBox="1">
                <a:spLocks noChangeArrowheads="1"/>
              </p:cNvSpPr>
              <p:nvPr/>
            </p:nvSpPr>
            <p:spPr bwMode="auto">
              <a:xfrm>
                <a:off x="4272" y="327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200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7126" name="Text Box 54"/>
              <p:cNvSpPr txBox="1">
                <a:spLocks noChangeArrowheads="1"/>
              </p:cNvSpPr>
              <p:nvPr/>
            </p:nvSpPr>
            <p:spPr bwMode="auto">
              <a:xfrm>
                <a:off x="4320" y="386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47127" name="Text Box 55"/>
              <p:cNvSpPr txBox="1">
                <a:spLocks noChangeArrowheads="1"/>
              </p:cNvSpPr>
              <p:nvPr/>
            </p:nvSpPr>
            <p:spPr bwMode="auto">
              <a:xfrm>
                <a:off x="4752" y="249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47128" name="Rectangle 56"/>
              <p:cNvSpPr>
                <a:spLocks noChangeArrowheads="1"/>
              </p:cNvSpPr>
              <p:nvPr/>
            </p:nvSpPr>
            <p:spPr bwMode="auto">
              <a:xfrm>
                <a:off x="4752" y="3274"/>
                <a:ext cx="86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7129" name="Freeform 57"/>
              <p:cNvSpPr>
                <a:spLocks/>
              </p:cNvSpPr>
              <p:nvPr/>
            </p:nvSpPr>
            <p:spPr bwMode="auto">
              <a:xfrm>
                <a:off x="3744" y="2506"/>
                <a:ext cx="1488" cy="480"/>
              </a:xfrm>
              <a:custGeom>
                <a:avLst/>
                <a:gdLst>
                  <a:gd name="T0" fmla="*/ 0 w 1584"/>
                  <a:gd name="T1" fmla="*/ 240 h 480"/>
                  <a:gd name="T2" fmla="*/ 0 w 1584"/>
                  <a:gd name="T3" fmla="*/ 0 h 480"/>
                  <a:gd name="T4" fmla="*/ 547 w 1584"/>
                  <a:gd name="T5" fmla="*/ 0 h 480"/>
                  <a:gd name="T6" fmla="*/ 547 w 1584"/>
                  <a:gd name="T7" fmla="*/ 480 h 4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84" h="480">
                    <a:moveTo>
                      <a:pt x="0" y="240"/>
                    </a:moveTo>
                    <a:lnTo>
                      <a:pt x="0" y="0"/>
                    </a:lnTo>
                    <a:lnTo>
                      <a:pt x="1584" y="0"/>
                    </a:lnTo>
                    <a:lnTo>
                      <a:pt x="1584" y="48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17" name="Line 58"/>
            <p:cNvSpPr>
              <a:spLocks noChangeShapeType="1"/>
            </p:cNvSpPr>
            <p:nvPr/>
          </p:nvSpPr>
          <p:spPr bwMode="auto">
            <a:xfrm>
              <a:off x="4752" y="302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Text Box 59"/>
            <p:cNvSpPr txBox="1">
              <a:spLocks noChangeArrowheads="1"/>
            </p:cNvSpPr>
            <p:nvPr/>
          </p:nvSpPr>
          <p:spPr bwMode="auto">
            <a:xfrm>
              <a:off x="5040" y="302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15</a:t>
              </a:r>
            </a:p>
          </p:txBody>
        </p:sp>
      </p:grpSp>
      <p:sp>
        <p:nvSpPr>
          <p:cNvPr id="47115" name="AutoShape 6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8" grpId="0" autoUpdateAnimBg="0"/>
      <p:bldP spid="512029" grpId="0" autoUpdateAnimBg="0"/>
      <p:bldP spid="512030" grpId="0" autoUpdateAnimBg="0"/>
      <p:bldP spid="51203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(3) </a:t>
            </a:r>
            <a:r>
              <a:rPr lang="en-US" altLang="zh-CN" sz="3600">
                <a:latin typeface="Times New Roman" pitchFamily="18" charset="0"/>
              </a:rPr>
              <a:t>SP </a:t>
            </a:r>
            <a:r>
              <a:rPr lang="zh-CN" altLang="en-US" sz="3600">
                <a:latin typeface="Times New Roman" pitchFamily="18" charset="0"/>
              </a:rPr>
              <a:t>的修改与主存编址方法有关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746125" y="1231900"/>
            <a:ext cx="306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①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3678238" y="15906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3678238" y="23304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37088" y="1590675"/>
            <a:ext cx="3440112" cy="519113"/>
            <a:chOff x="2921" y="1002"/>
            <a:chExt cx="2167" cy="327"/>
          </a:xfrm>
        </p:grpSpPr>
        <p:sp>
          <p:nvSpPr>
            <p:cNvPr id="48158" name="Text Box 7"/>
            <p:cNvSpPr txBox="1">
              <a:spLocks noChangeArrowheads="1"/>
            </p:cNvSpPr>
            <p:nvPr/>
          </p:nvSpPr>
          <p:spPr bwMode="auto">
            <a:xfrm>
              <a:off x="2921" y="1002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9" name="Line 8"/>
            <p:cNvSpPr>
              <a:spLocks noChangeShapeType="1"/>
            </p:cNvSpPr>
            <p:nvPr/>
          </p:nvSpPr>
          <p:spPr bwMode="auto">
            <a:xfrm>
              <a:off x="4080" y="11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37088" y="2330450"/>
            <a:ext cx="3440112" cy="519113"/>
            <a:chOff x="2921" y="1468"/>
            <a:chExt cx="2167" cy="327"/>
          </a:xfrm>
        </p:grpSpPr>
        <p:sp>
          <p:nvSpPr>
            <p:cNvPr id="48156" name="Text Box 10"/>
            <p:cNvSpPr txBox="1">
              <a:spLocks noChangeArrowheads="1"/>
            </p:cNvSpPr>
            <p:nvPr/>
          </p:nvSpPr>
          <p:spPr bwMode="auto">
            <a:xfrm>
              <a:off x="2921" y="1468"/>
              <a:ext cx="21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+ 1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7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36" name="Text Box 12"/>
          <p:cNvSpPr txBox="1">
            <a:spLocks noChangeArrowheads="1"/>
          </p:cNvSpPr>
          <p:nvPr/>
        </p:nvSpPr>
        <p:spPr bwMode="auto">
          <a:xfrm>
            <a:off x="746125" y="3070225"/>
            <a:ext cx="298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②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字节 </a:t>
            </a:r>
            <a:r>
              <a:rPr lang="zh-CN" altLang="en-US" sz="2800">
                <a:latin typeface="Times New Roman" pitchFamily="18" charset="0"/>
              </a:rPr>
              <a:t>编址</a:t>
            </a:r>
          </a:p>
        </p:txBody>
      </p:sp>
      <p:sp>
        <p:nvSpPr>
          <p:cNvPr id="513037" name="Text Box 13"/>
          <p:cNvSpPr txBox="1">
            <a:spLocks noChangeArrowheads="1"/>
          </p:cNvSpPr>
          <p:nvPr/>
        </p:nvSpPr>
        <p:spPr bwMode="auto">
          <a:xfrm>
            <a:off x="1001713" y="38004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16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38" name="Text Box 14"/>
          <p:cNvSpPr txBox="1">
            <a:spLocks noChangeArrowheads="1"/>
          </p:cNvSpPr>
          <p:nvPr/>
        </p:nvSpPr>
        <p:spPr bwMode="auto">
          <a:xfrm>
            <a:off x="3678238" y="38004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39" name="Text Box 15"/>
          <p:cNvSpPr txBox="1">
            <a:spLocks noChangeArrowheads="1"/>
          </p:cNvSpPr>
          <p:nvPr/>
        </p:nvSpPr>
        <p:spPr bwMode="auto">
          <a:xfrm>
            <a:off x="3678238" y="45402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637088" y="3800475"/>
            <a:ext cx="3363912" cy="519113"/>
            <a:chOff x="2921" y="2394"/>
            <a:chExt cx="2119" cy="327"/>
          </a:xfrm>
        </p:grpSpPr>
        <p:sp>
          <p:nvSpPr>
            <p:cNvPr id="48154" name="Text Box 17"/>
            <p:cNvSpPr txBox="1">
              <a:spLocks noChangeArrowheads="1"/>
            </p:cNvSpPr>
            <p:nvPr/>
          </p:nvSpPr>
          <p:spPr bwMode="auto">
            <a:xfrm>
              <a:off x="2921" y="2394"/>
              <a:ext cx="21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5" name="Line 18"/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637088" y="4540250"/>
            <a:ext cx="3211512" cy="519113"/>
            <a:chOff x="2921" y="2860"/>
            <a:chExt cx="2023" cy="327"/>
          </a:xfrm>
        </p:grpSpPr>
        <p:sp>
          <p:nvSpPr>
            <p:cNvPr id="48152" name="Text Box 20"/>
            <p:cNvSpPr txBox="1">
              <a:spLocks noChangeArrowheads="1"/>
            </p:cNvSpPr>
            <p:nvPr/>
          </p:nvSpPr>
          <p:spPr bwMode="auto">
            <a:xfrm>
              <a:off x="2921" y="2860"/>
              <a:ext cx="20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3" name="Line 21"/>
            <p:cNvSpPr>
              <a:spLocks noChangeShapeType="1"/>
            </p:cNvSpPr>
            <p:nvPr/>
          </p:nvSpPr>
          <p:spPr bwMode="auto">
            <a:xfrm>
              <a:off x="408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046" name="Text Box 22"/>
          <p:cNvSpPr txBox="1">
            <a:spLocks noChangeArrowheads="1"/>
          </p:cNvSpPr>
          <p:nvPr/>
        </p:nvSpPr>
        <p:spPr bwMode="auto">
          <a:xfrm>
            <a:off x="990600" y="524827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存储字长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 位</a:t>
            </a:r>
          </a:p>
        </p:txBody>
      </p:sp>
      <p:sp>
        <p:nvSpPr>
          <p:cNvPr id="513047" name="Text Box 23"/>
          <p:cNvSpPr txBox="1">
            <a:spLocks noChangeArrowheads="1"/>
          </p:cNvSpPr>
          <p:nvPr/>
        </p:nvSpPr>
        <p:spPr bwMode="auto">
          <a:xfrm>
            <a:off x="3678238" y="52482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进栈</a:t>
            </a:r>
          </a:p>
        </p:txBody>
      </p: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3678238" y="59880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出栈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637088" y="5248275"/>
            <a:ext cx="2974975" cy="519113"/>
            <a:chOff x="2921" y="3306"/>
            <a:chExt cx="1874" cy="327"/>
          </a:xfrm>
        </p:grpSpPr>
        <p:sp>
          <p:nvSpPr>
            <p:cNvPr id="48150" name="Text Box 26"/>
            <p:cNvSpPr txBox="1">
              <a:spLocks noChangeArrowheads="1"/>
            </p:cNvSpPr>
            <p:nvPr/>
          </p:nvSpPr>
          <p:spPr bwMode="auto">
            <a:xfrm>
              <a:off x="2921" y="3306"/>
              <a:ext cx="18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51" name="Line 27"/>
            <p:cNvSpPr>
              <a:spLocks noChangeShapeType="1"/>
            </p:cNvSpPr>
            <p:nvPr/>
          </p:nvSpPr>
          <p:spPr bwMode="auto">
            <a:xfrm>
              <a:off x="4080" y="34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637088" y="5988050"/>
            <a:ext cx="3000375" cy="519113"/>
            <a:chOff x="2921" y="3772"/>
            <a:chExt cx="1890" cy="327"/>
          </a:xfrm>
        </p:grpSpPr>
        <p:sp>
          <p:nvSpPr>
            <p:cNvPr id="48148" name="Text Box 29"/>
            <p:cNvSpPr txBox="1">
              <a:spLocks noChangeArrowheads="1"/>
            </p:cNvSpPr>
            <p:nvPr/>
          </p:nvSpPr>
          <p:spPr bwMode="auto">
            <a:xfrm>
              <a:off x="2921" y="3772"/>
              <a:ext cx="18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SP）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+ 4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  SP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8149" name="Line 30"/>
            <p:cNvSpPr>
              <a:spLocks noChangeShapeType="1"/>
            </p:cNvSpPr>
            <p:nvPr/>
          </p:nvSpPr>
          <p:spPr bwMode="auto">
            <a:xfrm>
              <a:off x="4080" y="39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4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utoUpdateAnimBg="0"/>
      <p:bldP spid="513028" grpId="0" autoUpdateAnimBg="0"/>
      <p:bldP spid="513029" grpId="0" autoUpdateAnimBg="0"/>
      <p:bldP spid="513036" grpId="0" autoUpdateAnimBg="0"/>
      <p:bldP spid="513037" grpId="0" autoUpdateAnimBg="0"/>
      <p:bldP spid="513038" grpId="0" autoUpdateAnimBg="0"/>
      <p:bldP spid="513039" grpId="0" autoUpdateAnimBg="0"/>
      <p:bldP spid="513046" grpId="0" autoUpdateAnimBg="0"/>
      <p:bldP spid="513047" grpId="0" autoUpdateAnimBg="0"/>
      <p:bldP spid="51304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55650" y="346075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>
                <a:latin typeface="Times New Roman" pitchFamily="18" charset="0"/>
              </a:rPr>
              <a:t>基本寻址方式优缺点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288" y="1268413"/>
          <a:ext cx="8424863" cy="4500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685"/>
                <a:gridCol w="1871753"/>
                <a:gridCol w="1872632"/>
                <a:gridCol w="2549793"/>
              </a:tblGrid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方式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算法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主要优点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主要缺点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立即寻址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操作数</a:t>
                      </a:r>
                      <a:r>
                        <a:rPr lang="en-US" sz="2000" b="1" kern="100" dirty="0">
                          <a:effectLst/>
                        </a:rPr>
                        <a:t>=A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无存储器访问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操作数幅值有限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直接寻址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EA=A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简单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地址范围有限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间接寻址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（</a:t>
                      </a:r>
                      <a:r>
                        <a:rPr lang="en-US" sz="2000" b="1" kern="100">
                          <a:effectLst/>
                        </a:rPr>
                        <a:t>A</a:t>
                      </a:r>
                      <a:r>
                        <a:rPr lang="zh-CN" sz="2000" b="1" kern="100">
                          <a:effectLst/>
                        </a:rPr>
                        <a:t>）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大的地址范围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多重存储器访问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寄存器寻址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EA=R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无存储器访问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地址范围有限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寄存器间接寻址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（</a:t>
                      </a:r>
                      <a:r>
                        <a:rPr lang="en-US" sz="2000" b="1" kern="100">
                          <a:effectLst/>
                        </a:rPr>
                        <a:t>R</a:t>
                      </a:r>
                      <a:r>
                        <a:rPr lang="zh-CN" sz="2000" b="1" kern="100">
                          <a:effectLst/>
                        </a:rPr>
                        <a:t>）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大的地址范围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额外存储器访问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719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相对</a:t>
                      </a:r>
                      <a:r>
                        <a:rPr lang="en-US" sz="2000" b="1" kern="100" dirty="0">
                          <a:effectLst/>
                        </a:rPr>
                        <a:t>/</a:t>
                      </a:r>
                      <a:r>
                        <a:rPr lang="zh-CN" sz="2000" b="1" kern="100" dirty="0">
                          <a:effectLst/>
                        </a:rPr>
                        <a:t>基址</a:t>
                      </a:r>
                      <a:r>
                        <a:rPr lang="en-US" sz="2000" b="1" kern="100" dirty="0">
                          <a:effectLst/>
                        </a:rPr>
                        <a:t>/</a:t>
                      </a:r>
                      <a:r>
                        <a:rPr lang="zh-CN" sz="2000" b="1" kern="100" dirty="0">
                          <a:effectLst/>
                        </a:rPr>
                        <a:t>变址</a:t>
                      </a:r>
                      <a:r>
                        <a:rPr lang="zh-CN" sz="2000" b="1" kern="100" dirty="0" smtClean="0">
                          <a:effectLst/>
                        </a:rPr>
                        <a:t>寻址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altLang="en-US" sz="2000" b="1" kern="100" dirty="0" smtClean="0">
                          <a:effectLst/>
                        </a:rPr>
                        <a:t>偏移寻址</a:t>
                      </a:r>
                      <a:r>
                        <a:rPr lang="en-US" altLang="zh-CN" sz="2000" b="1" kern="100" dirty="0" smtClean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EA=A+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R</a:t>
                      </a:r>
                      <a:r>
                        <a:rPr lang="zh-CN" sz="2000" b="1" kern="100" dirty="0">
                          <a:effectLst/>
                        </a:rPr>
                        <a:t>）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灵活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复杂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  <a:tr h="540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堆栈寻址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EA=</a:t>
                      </a:r>
                      <a:r>
                        <a:rPr lang="zh-CN" sz="2000" b="1" kern="100">
                          <a:effectLst/>
                        </a:rPr>
                        <a:t>栈顶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无存储器访问</a:t>
                      </a:r>
                      <a:endParaRPr lang="zh-CN" sz="20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应用有限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9" marR="6857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1325" y="152400"/>
            <a:ext cx="2759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2. 地址码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四地址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898525" y="4343400"/>
            <a:ext cx="504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三地址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1539875"/>
            <a:ext cx="3048000" cy="457200"/>
            <a:chOff x="1104" y="1066"/>
            <a:chExt cx="1920" cy="288"/>
          </a:xfrm>
        </p:grpSpPr>
        <p:grpSp>
          <p:nvGrpSpPr>
            <p:cNvPr id="12325" name="Group 6"/>
            <p:cNvGrpSpPr>
              <a:grpSpLocks/>
            </p:cNvGrpSpPr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12338" name="Text Box 7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12339" name="Rectangle 8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6" name="Group 9"/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12336" name="Text Box 10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337" name="Rectangle 11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7" name="Group 12"/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12334" name="Text Box 13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335" name="Rectangle 14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8" name="Group 15"/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12332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333" name="Rectangle 17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12329" name="Group 18"/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12330" name="Text Box 19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2331" name="Rectangle 20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911350" y="1143000"/>
            <a:ext cx="266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8       6        6       6       6</a:t>
            </a: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1905000" y="2133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第一操作数地址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1905000" y="255905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第二操作数地址</a:t>
            </a: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1905000" y="2986088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结果的地址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1905000" y="3413125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下一条指令地址</a:t>
            </a: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5240338" y="3810000"/>
            <a:ext cx="276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PC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812925" y="3810000"/>
            <a:ext cx="2741613" cy="457200"/>
            <a:chOff x="1142" y="2378"/>
            <a:chExt cx="1727" cy="288"/>
          </a:xfrm>
        </p:grpSpPr>
        <p:sp>
          <p:nvSpPr>
            <p:cNvPr id="12323" name="Text Box 28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24" name="Line 29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1911350" y="4800600"/>
            <a:ext cx="291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8            8           8         8   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752600" y="5181600"/>
            <a:ext cx="3048000" cy="457200"/>
            <a:chOff x="1104" y="3456"/>
            <a:chExt cx="1920" cy="288"/>
          </a:xfrm>
        </p:grpSpPr>
        <p:sp>
          <p:nvSpPr>
            <p:cNvPr id="12315" name="Text Box 32"/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12316" name="Text Box 33"/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7" name="Text Box 34"/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8" name="Text Box 35"/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19" name="Rectangle 36"/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2320" name="Rectangle 37"/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2321" name="Rectangle 38"/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2322" name="Rectangle 39"/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828800" y="5867400"/>
            <a:ext cx="2741613" cy="457200"/>
            <a:chOff x="1142" y="2378"/>
            <a:chExt cx="1727" cy="288"/>
          </a:xfrm>
        </p:grpSpPr>
        <p:sp>
          <p:nvSpPr>
            <p:cNvPr id="12313" name="Text Box 41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14" name="Line 42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95" name="Text Box 43"/>
          <p:cNvSpPr txBox="1">
            <a:spLocks noChangeArrowheads="1"/>
          </p:cNvSpPr>
          <p:nvPr/>
        </p:nvSpPr>
        <p:spPr bwMode="auto">
          <a:xfrm>
            <a:off x="5240338" y="2662238"/>
            <a:ext cx="2379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240338" y="5181600"/>
            <a:ext cx="2227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5240338" y="3235325"/>
            <a:ext cx="3217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6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64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8" name="Text Box 46"/>
          <p:cNvSpPr txBox="1">
            <a:spLocks noChangeArrowheads="1"/>
          </p:cNvSpPr>
          <p:nvPr/>
        </p:nvSpPr>
        <p:spPr bwMode="auto">
          <a:xfrm>
            <a:off x="5240338" y="5676900"/>
            <a:ext cx="314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256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9" name="Text Box 47"/>
          <p:cNvSpPr txBox="1">
            <a:spLocks noChangeArrowheads="1"/>
          </p:cNvSpPr>
          <p:nvPr/>
        </p:nvSpPr>
        <p:spPr bwMode="auto">
          <a:xfrm>
            <a:off x="5240338" y="6172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3 </a:t>
            </a: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zh-CN" altLang="en-US" sz="2400">
                <a:latin typeface="Times New Roman" pitchFamily="18" charset="0"/>
              </a:rPr>
              <a:t>或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zh-CN" altLang="en-US" sz="2400">
                <a:latin typeface="Times New Roman" pitchFamily="18" charset="0"/>
              </a:rPr>
              <a:t>代替</a:t>
            </a:r>
            <a:endParaRPr lang="zh-CN" altLang="en-US" sz="2400" baseline="-25000">
              <a:latin typeface="Times New Roman" pitchFamily="18" charset="0"/>
            </a:endParaRP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240338" y="1539875"/>
            <a:ext cx="3370262" cy="957263"/>
            <a:chOff x="3301" y="970"/>
            <a:chExt cx="2123" cy="603"/>
          </a:xfrm>
        </p:grpSpPr>
        <p:sp>
          <p:nvSpPr>
            <p:cNvPr id="12311" name="Text Box 50"/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400">
                  <a:latin typeface="Times New Roman" pitchFamily="18" charset="0"/>
                </a:rPr>
                <a:t>设指令字长为 32 位</a:t>
              </a:r>
            </a:p>
          </p:txBody>
        </p:sp>
        <p:sp>
          <p:nvSpPr>
            <p:cNvPr id="12312" name="Text Box 51"/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400">
                  <a:latin typeface="Times New Roman" pitchFamily="18" charset="0"/>
                </a:rPr>
                <a:t>操作码固定为 8 位</a:t>
              </a:r>
            </a:p>
          </p:txBody>
        </p:sp>
      </p:grpSp>
      <p:sp>
        <p:nvSpPr>
          <p:cNvPr id="12310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  <p:bldP spid="484356" grpId="0" autoUpdateAnimBg="0"/>
      <p:bldP spid="484373" grpId="0" autoUpdateAnimBg="0"/>
      <p:bldP spid="484374" grpId="0" autoUpdateAnimBg="0"/>
      <p:bldP spid="484375" grpId="0" autoUpdateAnimBg="0"/>
      <p:bldP spid="484376" grpId="0" autoUpdateAnimBg="0"/>
      <p:bldP spid="484377" grpId="0" autoUpdateAnimBg="0"/>
      <p:bldP spid="484378" grpId="0" autoUpdateAnimBg="0"/>
      <p:bldP spid="484382" grpId="0" autoUpdateAnimBg="0"/>
      <p:bldP spid="484395" grpId="0" autoUpdateAnimBg="0"/>
      <p:bldP spid="484396" grpId="0" autoUpdateAnimBg="0"/>
      <p:bldP spid="484397" grpId="0" autoUpdateAnimBg="0"/>
      <p:bldP spid="484398" grpId="0" autoUpdateAnimBg="0"/>
      <p:bldP spid="48439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55650" y="346075"/>
            <a:ext cx="728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>
                <a:latin typeface="Times New Roman" pitchFamily="18" charset="0"/>
              </a:rPr>
              <a:t>其他寻址方式</a:t>
            </a:r>
          </a:p>
        </p:txBody>
      </p:sp>
      <p:sp>
        <p:nvSpPr>
          <p:cNvPr id="50179" name="矩形 1"/>
          <p:cNvSpPr>
            <a:spLocks noChangeArrowheads="1"/>
          </p:cNvSpPr>
          <p:nvPr/>
        </p:nvSpPr>
        <p:spPr bwMode="auto">
          <a:xfrm>
            <a:off x="468313" y="981075"/>
            <a:ext cx="72866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Font typeface="Arial" charset="0"/>
              <a:buChar char="•"/>
            </a:pPr>
            <a:r>
              <a:rPr lang="zh-CN" altLang="en-US" sz="2400"/>
              <a:t>自增寻址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指令实例：</a:t>
            </a:r>
            <a:r>
              <a:rPr lang="en-US" altLang="zh-CN" sz="2400"/>
              <a:t>Add R1, (R2)+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含义：</a:t>
            </a:r>
            <a:r>
              <a:rPr lang="en-US" altLang="zh-CN" sz="2400"/>
              <a:t>Regs[R1]←Regs[R1]</a:t>
            </a:r>
            <a:r>
              <a:rPr lang="zh-CN" altLang="en-US" sz="2400"/>
              <a:t>＋</a:t>
            </a:r>
            <a:r>
              <a:rPr lang="en-US" altLang="zh-CN" sz="2400"/>
              <a:t>Mem[Regs[R2]]</a:t>
            </a:r>
          </a:p>
          <a:p>
            <a:pPr lvl="2">
              <a:lnSpc>
                <a:spcPct val="110000"/>
              </a:lnSpc>
            </a:pPr>
            <a:r>
              <a:rPr lang="en-US" altLang="zh-CN" sz="2400"/>
              <a:t>   Regs[R2]←Regs[R2]</a:t>
            </a:r>
            <a:r>
              <a:rPr lang="zh-CN" altLang="en-US" sz="2400"/>
              <a:t>＋</a:t>
            </a:r>
            <a:r>
              <a:rPr lang="en-US" altLang="zh-CN" sz="2400"/>
              <a:t>d</a:t>
            </a:r>
          </a:p>
        </p:txBody>
      </p:sp>
      <p:sp>
        <p:nvSpPr>
          <p:cNvPr id="50180" name="矩形 2"/>
          <p:cNvSpPr>
            <a:spLocks noChangeArrowheads="1"/>
          </p:cNvSpPr>
          <p:nvPr/>
        </p:nvSpPr>
        <p:spPr bwMode="auto">
          <a:xfrm>
            <a:off x="417513" y="2852738"/>
            <a:ext cx="8115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自减寻址</a:t>
            </a:r>
          </a:p>
          <a:p>
            <a:pPr lvl="1"/>
            <a:r>
              <a:rPr lang="zh-CN" altLang="en-US" sz="2400"/>
              <a:t>指令实例：</a:t>
            </a:r>
            <a:r>
              <a:rPr lang="en-US" altLang="zh-CN" sz="2400"/>
              <a:t>Add R1, -(R2)</a:t>
            </a:r>
          </a:p>
          <a:p>
            <a:pPr lvl="1"/>
            <a:r>
              <a:rPr lang="zh-CN" altLang="en-US" sz="2400"/>
              <a:t>含义：</a:t>
            </a:r>
            <a:r>
              <a:rPr lang="en-US" altLang="zh-CN" sz="2400"/>
              <a:t>Regs[R2]←Regs[R2]-d</a:t>
            </a:r>
          </a:p>
          <a:p>
            <a:pPr lvl="2"/>
            <a:r>
              <a:rPr lang="en-US" altLang="zh-CN" sz="2400"/>
              <a:t>   Regs[R1]←Regs[R1]+Mem[Regs[R2]]</a:t>
            </a:r>
          </a:p>
        </p:txBody>
      </p:sp>
      <p:sp>
        <p:nvSpPr>
          <p:cNvPr id="50181" name="矩形 3"/>
          <p:cNvSpPr>
            <a:spLocks noChangeArrowheads="1"/>
          </p:cNvSpPr>
          <p:nvPr/>
        </p:nvSpPr>
        <p:spPr bwMode="auto">
          <a:xfrm>
            <a:off x="455613" y="4652963"/>
            <a:ext cx="84375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/>
              <a:t>缩放寻址</a:t>
            </a:r>
          </a:p>
          <a:p>
            <a:pPr lvl="1"/>
            <a:r>
              <a:rPr lang="zh-CN" altLang="en-US" sz="2400"/>
              <a:t>指令实例：</a:t>
            </a:r>
            <a:r>
              <a:rPr lang="en-US" altLang="zh-CN" sz="2400"/>
              <a:t>Add  R1, 100(R2)[R3]</a:t>
            </a:r>
          </a:p>
          <a:p>
            <a:pPr lvl="1"/>
            <a:r>
              <a:rPr lang="zh-CN" altLang="en-US" sz="2400"/>
              <a:t>含义：</a:t>
            </a:r>
            <a:endParaRPr lang="en-US" altLang="zh-CN" sz="2400"/>
          </a:p>
          <a:p>
            <a:pPr lvl="1"/>
            <a:r>
              <a:rPr lang="en-US" altLang="zh-CN" sz="2400"/>
              <a:t>Regs[R1]←Regs[R1]</a:t>
            </a:r>
            <a:r>
              <a:rPr lang="zh-CN" altLang="en-US" sz="2400"/>
              <a:t>＋</a:t>
            </a:r>
            <a:r>
              <a:rPr lang="en-US" altLang="zh-CN" sz="2400"/>
              <a:t>Mem[100</a:t>
            </a:r>
            <a:r>
              <a:rPr lang="zh-CN" altLang="en-US" sz="2400"/>
              <a:t>＋</a:t>
            </a:r>
            <a:r>
              <a:rPr lang="en-US" altLang="zh-CN" sz="2400"/>
              <a:t>Regs[R2]</a:t>
            </a:r>
            <a:r>
              <a:rPr lang="zh-CN" altLang="en-US" sz="2400"/>
              <a:t>＋</a:t>
            </a:r>
            <a:r>
              <a:rPr lang="en-US" altLang="zh-CN" sz="2400"/>
              <a:t>Regs[R3]*d]</a:t>
            </a:r>
          </a:p>
        </p:txBody>
      </p:sp>
    </p:spTree>
    <p:extLst>
      <p:ext uri="{BB962C8B-B14F-4D97-AF65-F5344CB8AC3E}">
        <p14:creationId xmlns:p14="http://schemas.microsoft.com/office/powerpoint/2010/main" val="18544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3600" b="1" dirty="0">
                <a:latin typeface="Times New Roman" pitchFamily="18" charset="0"/>
                <a:cs typeface="+mn-cs"/>
              </a:rPr>
              <a:t>常用的一些操作数寻址方式</a:t>
            </a:r>
          </a:p>
        </p:txBody>
      </p:sp>
      <p:graphicFrame>
        <p:nvGraphicFramePr>
          <p:cNvPr id="5120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685800" y="1214438"/>
          <a:ext cx="7724775" cy="494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图表" r:id="rId4" imgW="8153400" imgH="5219700" progId="MSGraph.Chart.8">
                  <p:embed/>
                </p:oleObj>
              </mc:Choice>
              <mc:Fallback>
                <p:oleObj name="图表" r:id="rId4" imgW="8153400" imgH="5219700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4438"/>
                        <a:ext cx="7724775" cy="494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10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+mj-ea"/>
              </a:rPr>
              <a:t>4.4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指令集结构的分类</a:t>
            </a:r>
            <a:endParaRPr lang="zh-CN" altLang="en-US" sz="3600" dirty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4936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smtClean="0"/>
              <a:t>一般来说，可以从如下五个因素考虑对计算机指令集结构进行分类，即：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C00000"/>
                </a:solidFill>
              </a:rPr>
              <a:t>在</a:t>
            </a:r>
            <a:r>
              <a:rPr lang="en-US" altLang="zh-CN" sz="2400" smtClean="0">
                <a:solidFill>
                  <a:srgbClr val="C00000"/>
                </a:solidFill>
              </a:rPr>
              <a:t>CPU</a:t>
            </a:r>
            <a:r>
              <a:rPr lang="zh-CN" altLang="en-US" sz="2400" smtClean="0">
                <a:solidFill>
                  <a:srgbClr val="C00000"/>
                </a:solidFill>
              </a:rPr>
              <a:t>中操作数的存储方法；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/>
              <a:t>指令中显式表示的操作数个数；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/>
              <a:t>操作数的寻址方式；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/>
              <a:t>指令集所提供的操作类型；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/>
              <a:t>操作数的类型和大小。</a:t>
            </a:r>
          </a:p>
        </p:txBody>
      </p:sp>
    </p:spTree>
    <p:extLst>
      <p:ext uri="{BB962C8B-B14F-4D97-AF65-F5344CB8AC3E}">
        <p14:creationId xmlns:p14="http://schemas.microsoft.com/office/powerpoint/2010/main" val="1051098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+mj-ea"/>
              </a:rPr>
              <a:t>4.4 </a:t>
            </a:r>
            <a:r>
              <a:rPr lang="zh-CN" altLang="en-US" sz="3600" b="1" dirty="0" smtClean="0"/>
              <a:t>指令集结构的分类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600" b="1" smtClean="0"/>
              <a:t>CPU</a:t>
            </a:r>
            <a:r>
              <a:rPr lang="zh-CN" altLang="en-US" sz="2600" b="1" smtClean="0"/>
              <a:t>中用来存储操作数的存储单元主要有：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smtClean="0"/>
              <a:t>堆栈；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smtClean="0"/>
              <a:t>累加器；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b="1" smtClean="0"/>
              <a:t>一组寄存器。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b="1" smtClean="0"/>
              <a:t>指令中的操作数可以被明确地显式给出，也可以按照某种约定隐式地给出。</a:t>
            </a:r>
          </a:p>
        </p:txBody>
      </p:sp>
    </p:spTree>
    <p:extLst>
      <p:ext uri="{BB962C8B-B14F-4D97-AF65-F5344CB8AC3E}">
        <p14:creationId xmlns:p14="http://schemas.microsoft.com/office/powerpoint/2010/main" val="2244153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843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2600" smtClean="0"/>
              <a:t>Z=X+Y</a:t>
            </a:r>
            <a:r>
              <a:rPr lang="zh-CN" altLang="en-US" sz="2600" smtClean="0"/>
              <a:t>表达式在这三种类型指令集结构上的实现方法</a:t>
            </a:r>
          </a:p>
        </p:txBody>
      </p:sp>
      <p:graphicFrame>
        <p:nvGraphicFramePr>
          <p:cNvPr id="155728" name="Group 80"/>
          <p:cNvGraphicFramePr>
            <a:graphicFrameLocks noGrp="1"/>
          </p:cNvGraphicFramePr>
          <p:nvPr>
            <p:ph sz="half" idx="2"/>
          </p:nvPr>
        </p:nvGraphicFramePr>
        <p:xfrm>
          <a:off x="611188" y="2781300"/>
          <a:ext cx="8001000" cy="2690813"/>
        </p:xfrm>
        <a:graphic>
          <a:graphicData uri="http://schemas.openxmlformats.org/drawingml/2006/table">
            <a:tbl>
              <a:tblPr/>
              <a:tblGrid>
                <a:gridCol w="1489075"/>
                <a:gridCol w="1471612"/>
                <a:gridCol w="2376488"/>
                <a:gridCol w="2663825"/>
              </a:tblGrid>
              <a:tr h="10318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堆栈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累加器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 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存储器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寄存器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893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PUSH 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PUSH 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POP   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   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Store 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R1,X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   R1,Y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Store R1,Z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R1,X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LOAD R2,Y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ADD R3,R1,R2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Store R3,Z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4.4 </a:t>
            </a:r>
            <a:r>
              <a:rPr lang="zh-CN" altLang="en-US" sz="3600" b="1" smtClean="0"/>
              <a:t>指令集结构的分类</a:t>
            </a:r>
          </a:p>
        </p:txBody>
      </p:sp>
    </p:spTree>
    <p:extLst>
      <p:ext uri="{BB962C8B-B14F-4D97-AF65-F5344CB8AC3E}">
        <p14:creationId xmlns:p14="http://schemas.microsoft.com/office/powerpoint/2010/main" val="23550121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539750" y="1393825"/>
            <a:ext cx="8208963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早期的大多数机器都是采用堆栈型或累加器型指令集结构，但是自</a:t>
            </a:r>
            <a:r>
              <a:rPr lang="en-US" altLang="zh-CN" sz="2400" b="1" dirty="0" smtClean="0">
                <a:latin typeface="+mn-ea"/>
              </a:rPr>
              <a:t>1980</a:t>
            </a:r>
            <a:r>
              <a:rPr lang="zh-CN" altLang="en-US" sz="2400" b="1" dirty="0" smtClean="0">
                <a:latin typeface="+mn-ea"/>
              </a:rPr>
              <a:t>年以来的大多数机器均采用的是寄存器型指令集结构。主要有三个方面的原因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集成电路技术飞速发展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寄存器访问速度要比存储器快很多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n-ea"/>
              </a:rPr>
              <a:t>对编译器而言，可以更容易有效地分配和使用寄存器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4.4  </a:t>
            </a:r>
            <a:r>
              <a:rPr lang="zh-CN" altLang="en-US" sz="3600" b="1" smtClean="0"/>
              <a:t>指令集结构的分类</a:t>
            </a:r>
          </a:p>
        </p:txBody>
      </p:sp>
    </p:spTree>
    <p:extLst>
      <p:ext uri="{BB962C8B-B14F-4D97-AF65-F5344CB8AC3E}">
        <p14:creationId xmlns:p14="http://schemas.microsoft.com/office/powerpoint/2010/main" val="1161389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01000" cy="48958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通用寄存器型指令集结构的主要优点</a:t>
            </a:r>
            <a:r>
              <a:rPr lang="en-US" altLang="zh-CN" sz="2400" b="1" dirty="0" smtClean="0">
                <a:latin typeface="+mj-ea"/>
                <a:ea typeface="+mj-ea"/>
              </a:rPr>
              <a:t>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在表达式求值方面，比其它类型指令集结构都具有更大的灵活性；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寄存器可以用来存放变量；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减少存储器的通信量，加快程序的执行速度（因为寄存器比存储器快）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可以用更少的地址位来寻址寄存器，从而可以有效改进程序的目标代码大小。</a:t>
            </a:r>
          </a:p>
        </p:txBody>
      </p:sp>
      <p:sp>
        <p:nvSpPr>
          <p:cNvPr id="59395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</a:p>
        </p:txBody>
      </p:sp>
    </p:spTree>
    <p:extLst>
      <p:ext uri="{BB962C8B-B14F-4D97-AF65-F5344CB8AC3E}">
        <p14:creationId xmlns:p14="http://schemas.microsoft.com/office/powerpoint/2010/main" val="3854334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</a:p>
        </p:txBody>
      </p:sp>
      <p:sp>
        <p:nvSpPr>
          <p:cNvPr id="106503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两种主要的指令特性能够将通用寄存器型指令集结构（</a:t>
            </a:r>
            <a:r>
              <a:rPr lang="en-US" altLang="zh-CN" sz="2600" b="1" dirty="0" smtClean="0">
                <a:latin typeface="+mj-ea"/>
                <a:ea typeface="+mj-ea"/>
              </a:rPr>
              <a:t>GPR</a:t>
            </a:r>
            <a:r>
              <a:rPr lang="zh-CN" altLang="en-US" sz="2600" b="1" dirty="0" smtClean="0">
                <a:latin typeface="+mj-ea"/>
                <a:ea typeface="+mj-ea"/>
              </a:rPr>
              <a:t>）进一步细分。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600" b="1" dirty="0" smtClean="0"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latin typeface="+mj-ea"/>
                <a:ea typeface="+mj-ea"/>
              </a:rPr>
              <a:t>指令到底有两个或是三个操作数？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在</a:t>
            </a:r>
            <a:r>
              <a:rPr lang="en-US" altLang="zh-CN" sz="2600" b="1" dirty="0" smtClean="0">
                <a:latin typeface="+mj-ea"/>
                <a:ea typeface="+mj-ea"/>
              </a:rPr>
              <a:t>ALU</a:t>
            </a:r>
            <a:r>
              <a:rPr lang="zh-CN" altLang="en-US" sz="2600" b="1" dirty="0" smtClean="0">
                <a:latin typeface="+mj-ea"/>
                <a:ea typeface="+mj-ea"/>
              </a:rPr>
              <a:t>指令中，有多少个操作数可以用存储器来寻址，也即有多少个存储器操作数？</a:t>
            </a:r>
          </a:p>
        </p:txBody>
      </p:sp>
    </p:spTree>
    <p:extLst>
      <p:ext uri="{BB962C8B-B14F-4D97-AF65-F5344CB8AC3E}">
        <p14:creationId xmlns:p14="http://schemas.microsoft.com/office/powerpoint/2010/main" val="3049251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67" name="Group 127"/>
          <p:cNvGraphicFramePr>
            <a:graphicFrameLocks noGrp="1"/>
          </p:cNvGraphicFramePr>
          <p:nvPr>
            <p:ph idx="1"/>
          </p:nvPr>
        </p:nvGraphicFramePr>
        <p:xfrm>
          <a:off x="357188" y="1612900"/>
          <a:ext cx="8535987" cy="4649788"/>
        </p:xfrm>
        <a:graphic>
          <a:graphicData uri="http://schemas.openxmlformats.org/drawingml/2006/table">
            <a:tbl>
              <a:tblPr/>
              <a:tblGrid>
                <a:gridCol w="1935162"/>
                <a:gridCol w="2184400"/>
                <a:gridCol w="1008063"/>
                <a:gridCol w="3408362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ALU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指令中存储器操作数的个数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ALU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指令中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操作数的最多个数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结构类型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机器实例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RR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MIPS, SPARC, Alpha, PowerPC, ARM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RM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IBM 360/370, Intel 80x86, Motorola 6800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RM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IBM 360/370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MM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VAX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MM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中宋" pitchFamily="2" charset="-122"/>
                          <a:cs typeface="Times New Roman" pitchFamily="18" charset="0"/>
                        </a:rPr>
                        <a:t>VAX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79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</a:t>
            </a:r>
          </a:p>
        </p:txBody>
      </p:sp>
    </p:spTree>
    <p:extLst>
      <p:ext uri="{BB962C8B-B14F-4D97-AF65-F5344CB8AC3E}">
        <p14:creationId xmlns:p14="http://schemas.microsoft.com/office/powerpoint/2010/main" val="35809372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可以将当前大多数通用寄存器型指令集结构进一步细分为三种类型：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寄存器－寄存器型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    </a:t>
            </a:r>
            <a:r>
              <a:rPr lang="en-US" altLang="zh-CN" sz="2400" b="1" dirty="0" smtClean="0">
                <a:latin typeface="+mj-ea"/>
                <a:ea typeface="+mj-ea"/>
              </a:rPr>
              <a:t>(R</a:t>
            </a:r>
            <a:r>
              <a:rPr lang="zh-CN" altLang="en-US" sz="2400" b="1" dirty="0" smtClean="0">
                <a:latin typeface="+mj-ea"/>
                <a:ea typeface="+mj-ea"/>
              </a:rPr>
              <a:t>－</a:t>
            </a:r>
            <a:r>
              <a:rPr lang="en-US" altLang="zh-CN" sz="2400" b="1" dirty="0" smtClean="0">
                <a:latin typeface="+mj-ea"/>
                <a:ea typeface="+mj-ea"/>
              </a:rPr>
              <a:t>R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 smtClean="0">
                <a:latin typeface="+mj-ea"/>
                <a:ea typeface="+mj-ea"/>
              </a:rPr>
              <a:t>register-register)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寄存器－存储器型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    </a:t>
            </a:r>
            <a:r>
              <a:rPr lang="en-US" altLang="zh-CN" sz="2400" b="1" dirty="0" smtClean="0">
                <a:latin typeface="+mj-ea"/>
                <a:ea typeface="+mj-ea"/>
              </a:rPr>
              <a:t>(R</a:t>
            </a:r>
            <a:r>
              <a:rPr lang="zh-CN" altLang="en-US" sz="2400" b="1" dirty="0" smtClean="0">
                <a:latin typeface="+mj-ea"/>
                <a:ea typeface="+mj-ea"/>
              </a:rPr>
              <a:t>－</a:t>
            </a:r>
            <a:r>
              <a:rPr lang="en-US" altLang="zh-CN" sz="2400" b="1" dirty="0" smtClean="0">
                <a:latin typeface="+mj-ea"/>
                <a:ea typeface="+mj-ea"/>
              </a:rPr>
              <a:t>M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 smtClean="0">
                <a:latin typeface="+mj-ea"/>
                <a:ea typeface="+mj-ea"/>
              </a:rPr>
              <a:t>register-memory)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存储器－存储器型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    </a:t>
            </a:r>
            <a:r>
              <a:rPr lang="en-US" altLang="zh-CN" sz="2400" b="1" dirty="0" smtClean="0">
                <a:latin typeface="+mj-ea"/>
                <a:ea typeface="+mj-ea"/>
              </a:rPr>
              <a:t>(M</a:t>
            </a:r>
            <a:r>
              <a:rPr lang="zh-CN" altLang="en-US" sz="2400" b="1" dirty="0" smtClean="0">
                <a:latin typeface="+mj-ea"/>
                <a:ea typeface="+mj-ea"/>
              </a:rPr>
              <a:t>－</a:t>
            </a:r>
            <a:r>
              <a:rPr lang="en-US" altLang="zh-CN" sz="2400" b="1" dirty="0" smtClean="0">
                <a:latin typeface="+mj-ea"/>
                <a:ea typeface="+mj-ea"/>
              </a:rPr>
              <a:t>M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 smtClean="0">
                <a:latin typeface="+mj-ea"/>
                <a:ea typeface="+mj-ea"/>
              </a:rPr>
              <a:t>memory-memory)</a:t>
            </a:r>
          </a:p>
        </p:txBody>
      </p:sp>
      <p:sp>
        <p:nvSpPr>
          <p:cNvPr id="62467" name="Rectangle 2054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453312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通用寄存器型指令集结构的分类</a:t>
            </a:r>
          </a:p>
        </p:txBody>
      </p:sp>
    </p:spTree>
    <p:extLst>
      <p:ext uri="{BB962C8B-B14F-4D97-AF65-F5344CB8AC3E}">
        <p14:creationId xmlns:p14="http://schemas.microsoft.com/office/powerpoint/2010/main" val="1466169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24765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(3) 二地址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3032125" cy="457200"/>
            <a:chOff x="816" y="864"/>
            <a:chExt cx="1910" cy="288"/>
          </a:xfrm>
        </p:grpSpPr>
        <p:sp>
          <p:nvSpPr>
            <p:cNvPr id="13344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45" name="Rectangle 5"/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46" name="Rectangle 6"/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47" name="Text Box 7"/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13348" name="Text Box 8"/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49" name="Text Box 9"/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1604963" y="776288"/>
            <a:ext cx="240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8              12           12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00200" y="1876425"/>
            <a:ext cx="2741613" cy="457200"/>
            <a:chOff x="1142" y="2378"/>
            <a:chExt cx="1727" cy="288"/>
          </a:xfrm>
        </p:grpSpPr>
        <p:sp>
          <p:nvSpPr>
            <p:cNvPr id="13342" name="Text Box 12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43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00200" y="2457450"/>
            <a:ext cx="2741613" cy="457200"/>
            <a:chOff x="1142" y="2378"/>
            <a:chExt cx="1727" cy="288"/>
          </a:xfrm>
        </p:grpSpPr>
        <p:sp>
          <p:nvSpPr>
            <p:cNvPr id="13340" name="Text Box 15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41" name="Line 16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990600" y="2125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或</a:t>
            </a:r>
          </a:p>
        </p:txBody>
      </p: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5241925" y="1905000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5" name="Text Box 19"/>
          <p:cNvSpPr txBox="1">
            <a:spLocks noChangeArrowheads="1"/>
          </p:cNvSpPr>
          <p:nvPr/>
        </p:nvSpPr>
        <p:spPr bwMode="auto">
          <a:xfrm>
            <a:off x="5241925" y="3048000"/>
            <a:ext cx="359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ACC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（</a:t>
            </a:r>
            <a:r>
              <a:rPr lang="zh-CN" altLang="en-US" sz="2400">
                <a:latin typeface="Times New Roman" pitchFamily="18" charset="0"/>
              </a:rPr>
              <a:t>或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）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485396" name="Text Box 20"/>
          <p:cNvSpPr txBox="1">
            <a:spLocks noChangeArrowheads="1"/>
          </p:cNvSpPr>
          <p:nvPr/>
        </p:nvSpPr>
        <p:spPr bwMode="auto">
          <a:xfrm>
            <a:off x="1219200" y="3038475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若结果存于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ACC   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7" name="Text Box 21"/>
          <p:cNvSpPr txBox="1">
            <a:spLocks noChangeArrowheads="1"/>
          </p:cNvSpPr>
          <p:nvPr/>
        </p:nvSpPr>
        <p:spPr bwMode="auto">
          <a:xfrm>
            <a:off x="533400" y="3687763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(4) 一地址</a:t>
            </a: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533400" y="6019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(5) 零地址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95400" y="4786313"/>
            <a:ext cx="3048000" cy="471487"/>
            <a:chOff x="912" y="2833"/>
            <a:chExt cx="1920" cy="297"/>
          </a:xfrm>
        </p:grpSpPr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1757363" y="4327525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8                     24</a:t>
            </a: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3032125" y="6132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无地址码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71600" y="5438775"/>
            <a:ext cx="3421063" cy="457200"/>
            <a:chOff x="864" y="3426"/>
            <a:chExt cx="2155" cy="288"/>
          </a:xfrm>
        </p:grpSpPr>
        <p:sp>
          <p:nvSpPr>
            <p:cNvPr id="13334" name="Text Box 31"/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ACC) OP (A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       ACC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3335" name="Line 32"/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5241925" y="4800600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5241925" y="2514600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12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4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K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5181600" y="5410200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16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 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3810000" y="30384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13333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6" grpId="0" autoUpdateAnimBg="0"/>
      <p:bldP spid="485393" grpId="0" autoUpdateAnimBg="0"/>
      <p:bldP spid="485394" grpId="0" autoUpdateAnimBg="0"/>
      <p:bldP spid="485395" grpId="0" autoUpdateAnimBg="0"/>
      <p:bldP spid="485396" grpId="0" autoUpdateAnimBg="0"/>
      <p:bldP spid="485397" grpId="0" autoUpdateAnimBg="0"/>
      <p:bldP spid="485398" grpId="0" autoUpdateAnimBg="0"/>
      <p:bldP spid="485404" grpId="0" autoUpdateAnimBg="0"/>
      <p:bldP spid="485405" grpId="0" autoUpdateAnimBg="0"/>
      <p:bldP spid="485409" grpId="0" autoUpdateAnimBg="0"/>
      <p:bldP spid="485410" grpId="0" autoUpdateAnimBg="0"/>
      <p:bldP spid="485411" grpId="0" autoUpdateAnimBg="0"/>
      <p:bldP spid="48541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076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</a:p>
        </p:txBody>
      </p:sp>
      <p:sp>
        <p:nvSpPr>
          <p:cNvPr id="109573" name="Rectangle 3077"/>
          <p:cNvSpPr>
            <a:spLocks noGrp="1" noChangeArrowheads="1"/>
          </p:cNvSpPr>
          <p:nvPr>
            <p:ph type="body" idx="1"/>
          </p:nvPr>
        </p:nvSpPr>
        <p:spPr>
          <a:xfrm>
            <a:off x="539750" y="1106488"/>
            <a:ext cx="8001000" cy="539432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寄存器－寄存器型（</a:t>
            </a:r>
            <a:r>
              <a:rPr lang="en-US" altLang="zh-CN" sz="2400" b="1" dirty="0" smtClean="0">
                <a:latin typeface="+mj-ea"/>
                <a:ea typeface="+mj-ea"/>
              </a:rPr>
              <a:t>0,3</a:t>
            </a:r>
            <a:r>
              <a:rPr lang="zh-CN" altLang="en-US" sz="2400" b="1" dirty="0" smtClean="0">
                <a:latin typeface="+mj-ea"/>
                <a:ea typeface="+mj-ea"/>
              </a:rPr>
              <a:t>）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指令字长固定，指令结构简洁，是一种简单的代码生成模型，各种指令的执行时钟周期数相近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</a:p>
          <a:p>
            <a:pPr lvl="2" eaLnBrk="1" hangingPunct="1">
              <a:lnSpc>
                <a:spcPct val="16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与指令中含存储器操作数的指令系统结构相比，指令条数多，目标代码不够紧凑，因而程序占用的空间比较大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54060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121"/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245475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</a:p>
        </p:txBody>
      </p:sp>
      <p:sp>
        <p:nvSpPr>
          <p:cNvPr id="110642" name="Rectangle 3122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b="1" dirty="0" smtClean="0">
                <a:latin typeface="+mj-ea"/>
                <a:ea typeface="+mj-ea"/>
              </a:rPr>
              <a:t>寄存器－存储器型（</a:t>
            </a:r>
            <a:r>
              <a:rPr lang="en-US" altLang="zh-CN" sz="2600" b="1" dirty="0" smtClean="0">
                <a:latin typeface="+mj-ea"/>
                <a:ea typeface="+mj-ea"/>
              </a:rPr>
              <a:t>1,2</a:t>
            </a:r>
            <a:r>
              <a:rPr lang="zh-CN" altLang="en-US" sz="2600" b="1" dirty="0" smtClean="0">
                <a:latin typeface="+mj-ea"/>
                <a:ea typeface="+mj-ea"/>
              </a:rPr>
              <a:t>）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latin typeface="+mj-ea"/>
                <a:ea typeface="+mj-ea"/>
              </a:rPr>
              <a:t>可以在</a:t>
            </a:r>
            <a:r>
              <a:rPr kumimoji="1" lang="en-US" altLang="zh-CN" sz="2000" b="1" dirty="0" smtClean="0">
                <a:latin typeface="+mj-ea"/>
                <a:ea typeface="+mj-ea"/>
              </a:rPr>
              <a:t>ALU</a:t>
            </a:r>
            <a:r>
              <a:rPr kumimoji="1" lang="zh-CN" altLang="en-US" sz="2000" b="1" dirty="0" smtClean="0">
                <a:latin typeface="+mj-ea"/>
                <a:ea typeface="+mj-ea"/>
              </a:rPr>
              <a:t>指令中直接对存储器操作数进行引用，而不必先用</a:t>
            </a:r>
            <a:r>
              <a:rPr kumimoji="1" lang="en-US" altLang="zh-CN" sz="2000" b="1" dirty="0" smtClean="0">
                <a:latin typeface="+mj-ea"/>
                <a:ea typeface="+mj-ea"/>
              </a:rPr>
              <a:t>load</a:t>
            </a:r>
            <a:r>
              <a:rPr kumimoji="1" lang="zh-CN" altLang="en-US" sz="2000" b="1" dirty="0" smtClean="0">
                <a:latin typeface="+mj-ea"/>
                <a:ea typeface="+mj-ea"/>
              </a:rPr>
              <a:t>指令进行加载，容易对指令进行编码，目标代码比较紧凑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latin typeface="+mj-ea"/>
                <a:ea typeface="+mj-ea"/>
              </a:rPr>
              <a:t>由于有一个操作数的内容将被破坏，所以指令中的两个操作数不对称。在一条指令中同时对寄存器操作数和存储器操作数进行编码，有可能限制指令所能够表示的寄存器个数。指令的执行时钟周期因操作数的来源（寄存器或存储器）的不同而差别比较大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2729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064500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三种通用寄存器型指令集结构的优缺点</a:t>
            </a:r>
          </a:p>
        </p:txBody>
      </p:sp>
      <p:sp>
        <p:nvSpPr>
          <p:cNvPr id="1280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5089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存储器－存储器型（</a:t>
            </a:r>
            <a:r>
              <a:rPr lang="en-US" altLang="zh-CN" sz="2400" b="1" dirty="0" smtClean="0">
                <a:latin typeface="+mj-ea"/>
                <a:ea typeface="+mj-ea"/>
              </a:rPr>
              <a:t>3,3</a:t>
            </a:r>
            <a:r>
              <a:rPr lang="zh-CN" altLang="en-US" sz="2400" b="1" dirty="0" smtClean="0">
                <a:latin typeface="+mj-ea"/>
                <a:ea typeface="+mj-ea"/>
              </a:rPr>
              <a:t>）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优点：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目标代码最紧凑，不需要设置存储器来保存变量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缺点：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kumimoji="1" lang="zh-CN" altLang="en-US" b="1" dirty="0" smtClean="0">
                <a:latin typeface="+mj-ea"/>
                <a:ea typeface="+mj-ea"/>
              </a:rPr>
              <a:t>指令字长变换很大，特别是</a:t>
            </a:r>
            <a:r>
              <a:rPr kumimoji="1" lang="en-US" altLang="zh-CN" b="1" dirty="0" smtClean="0">
                <a:latin typeface="+mj-ea"/>
                <a:ea typeface="+mj-ea"/>
              </a:rPr>
              <a:t>3</a:t>
            </a:r>
            <a:r>
              <a:rPr kumimoji="1" lang="zh-CN" altLang="en-US" b="1" dirty="0" smtClean="0">
                <a:latin typeface="+mj-ea"/>
                <a:ea typeface="+mj-ea"/>
              </a:rPr>
              <a:t>个操作数指令。而且每条指令完成的工作也差别很大。对存储器的频率访问会使存储器成为瓶颈。这种类型的指令系统现在已经不用了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78966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5"/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7669213" cy="6762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三种类型指令集结构的优缺点</a:t>
            </a:r>
          </a:p>
        </p:txBody>
      </p:sp>
      <p:graphicFrame>
        <p:nvGraphicFramePr>
          <p:cNvPr id="236624" name="Group 80"/>
          <p:cNvGraphicFramePr>
            <a:graphicFrameLocks noGrp="1"/>
          </p:cNvGraphicFramePr>
          <p:nvPr>
            <p:ph idx="1"/>
          </p:nvPr>
        </p:nvGraphicFramePr>
        <p:xfrm>
          <a:off x="250825" y="1052513"/>
          <a:ext cx="8715375" cy="5267325"/>
        </p:xfrm>
        <a:graphic>
          <a:graphicData uri="http://schemas.openxmlformats.org/drawingml/2006/table">
            <a:tbl>
              <a:tblPr/>
              <a:tblGrid>
                <a:gridCol w="1123983"/>
                <a:gridCol w="3662329"/>
                <a:gridCol w="3929063"/>
              </a:tblGrid>
              <a:tr h="640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指令集结构类型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优点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缺点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寄存器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寄存器（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0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指令字长固定，指令结构简洁，是一种简单的代码生成模型，各种指令的执行时钟周期数相近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与指令中含存储器操作数的指令系统结构相比，指令条数多，目标代码不够紧凑，因而程序占用的空间比较大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1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寄存器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存储器型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可以在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ALU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指令中直接对存储器操作数进行引用，而不必先用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load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指令进行加载，容易对指令进行编码，目标代码比较紧凑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由于有一个操作数的内容将被破坏，所以指令中的两个操作数不对称。在一条指令中同时对寄存器操作数和存储器操作数进行编码，有可能限制指令所能够表示的寄存器个数。指令的执行时钟周期因操作数的来源（寄存器或存储器）的不同而差别比较大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存储器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-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存储器（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）或（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）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目标代码最紧凑，不需要设置存储器来保存变量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指令字长变换很大，特别是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3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个操作数指令。而且每条指令完成的工作也差别很大。对存储器的频率访问会使存储器成为瓶颈。这种类型的指令系统现在已经不用了</a:t>
                      </a:r>
                    </a:p>
                  </a:txBody>
                  <a:tcPr marL="91439" marR="91439"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0918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指令集结构设计概观</a:t>
            </a:r>
          </a:p>
        </p:txBody>
      </p:sp>
      <p:grpSp>
        <p:nvGrpSpPr>
          <p:cNvPr id="68611" name="Group 54"/>
          <p:cNvGrpSpPr>
            <a:grpSpLocks/>
          </p:cNvGrpSpPr>
          <p:nvPr/>
        </p:nvGrpSpPr>
        <p:grpSpPr bwMode="auto">
          <a:xfrm>
            <a:off x="827088" y="1628775"/>
            <a:ext cx="7620000" cy="3352800"/>
            <a:chOff x="528" y="1104"/>
            <a:chExt cx="4800" cy="2112"/>
          </a:xfrm>
        </p:grpSpPr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456" y="2784"/>
              <a:ext cx="13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硬     件</a:t>
              </a:r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3456" y="2448"/>
              <a:ext cx="120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指 令 集</a:t>
              </a:r>
            </a:p>
          </p:txBody>
        </p:sp>
        <p:grpSp>
          <p:nvGrpSpPr>
            <p:cNvPr id="68628" name="Group 32"/>
            <p:cNvGrpSpPr>
              <a:grpSpLocks/>
            </p:cNvGrpSpPr>
            <p:nvPr/>
          </p:nvGrpSpPr>
          <p:grpSpPr bwMode="auto">
            <a:xfrm>
              <a:off x="960" y="1248"/>
              <a:ext cx="3696" cy="1872"/>
              <a:chOff x="912" y="1152"/>
              <a:chExt cx="4464" cy="2256"/>
            </a:xfrm>
          </p:grpSpPr>
          <p:grpSp>
            <p:nvGrpSpPr>
              <p:cNvPr id="68632" name="Group 13"/>
              <p:cNvGrpSpPr>
                <a:grpSpLocks/>
              </p:cNvGrpSpPr>
              <p:nvPr/>
            </p:nvGrpSpPr>
            <p:grpSpPr bwMode="auto">
              <a:xfrm>
                <a:off x="912" y="1152"/>
                <a:ext cx="2256" cy="2256"/>
                <a:chOff x="1008" y="1008"/>
                <a:chExt cx="2592" cy="2544"/>
              </a:xfrm>
            </p:grpSpPr>
            <p:sp>
              <p:nvSpPr>
                <p:cNvPr id="68645" name="Oval 12"/>
                <p:cNvSpPr>
                  <a:spLocks noChangeArrowheads="1"/>
                </p:cNvSpPr>
                <p:nvPr/>
              </p:nvSpPr>
              <p:spPr bwMode="auto">
                <a:xfrm>
                  <a:off x="1008" y="1008"/>
                  <a:ext cx="2592" cy="2544"/>
                </a:xfrm>
                <a:prstGeom prst="ellipse">
                  <a:avLst/>
                </a:prstGeom>
                <a:solidFill>
                  <a:srgbClr val="800080"/>
                </a:solidFill>
                <a:ln w="127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8646" name="Group 11"/>
                <p:cNvGrpSpPr>
                  <a:grpSpLocks/>
                </p:cNvGrpSpPr>
                <p:nvPr/>
              </p:nvGrpSpPr>
              <p:grpSpPr bwMode="auto">
                <a:xfrm>
                  <a:off x="1248" y="1248"/>
                  <a:ext cx="2112" cy="2064"/>
                  <a:chOff x="864" y="1392"/>
                  <a:chExt cx="2112" cy="2064"/>
                </a:xfrm>
              </p:grpSpPr>
              <p:sp>
                <p:nvSpPr>
                  <p:cNvPr id="6864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392"/>
                    <a:ext cx="2112" cy="2064"/>
                  </a:xfrm>
                  <a:prstGeom prst="ellipse">
                    <a:avLst/>
                  </a:prstGeom>
                  <a:solidFill>
                    <a:srgbClr val="0000FF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4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728"/>
                    <a:ext cx="1440" cy="1392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4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064"/>
                    <a:ext cx="768" cy="76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8633" name="Group 17"/>
              <p:cNvGrpSpPr>
                <a:grpSpLocks/>
              </p:cNvGrpSpPr>
              <p:nvPr/>
            </p:nvGrpSpPr>
            <p:grpSpPr bwMode="auto">
              <a:xfrm>
                <a:off x="2064" y="2352"/>
                <a:ext cx="3312" cy="960"/>
                <a:chOff x="2064" y="2352"/>
                <a:chExt cx="3312" cy="960"/>
              </a:xfrm>
            </p:grpSpPr>
            <p:sp>
              <p:nvSpPr>
                <p:cNvPr id="6864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352"/>
                  <a:ext cx="864" cy="96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28" y="3312"/>
                  <a:ext cx="244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4" name="Group 20"/>
              <p:cNvGrpSpPr>
                <a:grpSpLocks/>
              </p:cNvGrpSpPr>
              <p:nvPr/>
            </p:nvGrpSpPr>
            <p:grpSpPr bwMode="auto">
              <a:xfrm>
                <a:off x="2448" y="2448"/>
                <a:ext cx="2928" cy="480"/>
                <a:chOff x="2448" y="2448"/>
                <a:chExt cx="2928" cy="480"/>
              </a:xfrm>
            </p:grpSpPr>
            <p:sp>
              <p:nvSpPr>
                <p:cNvPr id="68641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2448"/>
                  <a:ext cx="912" cy="48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2" name="Line 19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2016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5" name="Group 24"/>
              <p:cNvGrpSpPr>
                <a:grpSpLocks/>
              </p:cNvGrpSpPr>
              <p:nvPr/>
            </p:nvGrpSpPr>
            <p:grpSpPr bwMode="auto">
              <a:xfrm flipV="1">
                <a:off x="2736" y="1920"/>
                <a:ext cx="2640" cy="480"/>
                <a:chOff x="2448" y="2448"/>
                <a:chExt cx="2928" cy="480"/>
              </a:xfrm>
            </p:grpSpPr>
            <p:sp>
              <p:nvSpPr>
                <p:cNvPr id="68639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2448"/>
                  <a:ext cx="912" cy="48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0" name="Line 26"/>
                <p:cNvSpPr>
                  <a:spLocks noChangeShapeType="1"/>
                </p:cNvSpPr>
                <p:nvPr/>
              </p:nvSpPr>
              <p:spPr bwMode="auto">
                <a:xfrm>
                  <a:off x="3360" y="2928"/>
                  <a:ext cx="2016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6" name="Group 27"/>
              <p:cNvGrpSpPr>
                <a:grpSpLocks/>
              </p:cNvGrpSpPr>
              <p:nvPr/>
            </p:nvGrpSpPr>
            <p:grpSpPr bwMode="auto">
              <a:xfrm flipV="1">
                <a:off x="2928" y="1536"/>
                <a:ext cx="2448" cy="288"/>
                <a:chOff x="2064" y="2352"/>
                <a:chExt cx="3312" cy="960"/>
              </a:xfrm>
            </p:grpSpPr>
            <p:sp>
              <p:nvSpPr>
                <p:cNvPr id="68637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352"/>
                  <a:ext cx="864" cy="96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928" y="3312"/>
                  <a:ext cx="2448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3456" y="1584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操作系统</a:t>
              </a: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3456" y="1296"/>
              <a:ext cx="96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应用软件</a:t>
              </a:r>
            </a:p>
          </p:txBody>
        </p:sp>
        <p:sp>
          <p:nvSpPr>
            <p:cNvPr id="39969" name="Rectangle 33"/>
            <p:cNvSpPr>
              <a:spLocks noChangeArrowheads="1"/>
            </p:cNvSpPr>
            <p:nvPr/>
          </p:nvSpPr>
          <p:spPr bwMode="auto">
            <a:xfrm>
              <a:off x="528" y="1104"/>
              <a:ext cx="4800" cy="2112"/>
            </a:xfrm>
            <a:prstGeom prst="rect">
              <a:avLst/>
            </a:prstGeom>
            <a:noFill/>
            <a:ln w="254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68612" name="Group 52"/>
          <p:cNvGrpSpPr>
            <a:grpSpLocks/>
          </p:cNvGrpSpPr>
          <p:nvPr/>
        </p:nvGrpSpPr>
        <p:grpSpPr bwMode="auto">
          <a:xfrm>
            <a:off x="900113" y="5157788"/>
            <a:ext cx="7408862" cy="849312"/>
            <a:chOff x="876" y="3452"/>
            <a:chExt cx="4667" cy="535"/>
          </a:xfrm>
        </p:grpSpPr>
        <p:grpSp>
          <p:nvGrpSpPr>
            <p:cNvPr id="68613" name="Group 49"/>
            <p:cNvGrpSpPr>
              <a:grpSpLocks/>
            </p:cNvGrpSpPr>
            <p:nvPr/>
          </p:nvGrpSpPr>
          <p:grpSpPr bwMode="auto">
            <a:xfrm>
              <a:off x="876" y="3456"/>
              <a:ext cx="1008" cy="528"/>
              <a:chOff x="816" y="3504"/>
              <a:chExt cx="1008" cy="528"/>
            </a:xfrm>
          </p:grpSpPr>
          <p:sp>
            <p:nvSpPr>
              <p:cNvPr id="39972" name="Rectangle 36"/>
              <p:cNvSpPr>
                <a:spLocks noChangeArrowheads="1"/>
              </p:cNvSpPr>
              <p:nvPr/>
            </p:nvSpPr>
            <p:spPr bwMode="auto">
              <a:xfrm>
                <a:off x="816" y="3504"/>
                <a:ext cx="1008" cy="528"/>
              </a:xfrm>
              <a:prstGeom prst="rect">
                <a:avLst/>
              </a:prstGeom>
              <a:solidFill>
                <a:srgbClr val="0000FF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39973" name="Text Box 37"/>
              <p:cNvSpPr txBox="1">
                <a:spLocks noChangeArrowheads="1"/>
              </p:cNvSpPr>
              <p:nvPr/>
            </p:nvSpPr>
            <p:spPr bwMode="auto">
              <a:xfrm>
                <a:off x="1008" y="3600"/>
                <a:ext cx="76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操作码</a:t>
                </a:r>
              </a:p>
            </p:txBody>
          </p:sp>
        </p:grpSp>
        <p:grpSp>
          <p:nvGrpSpPr>
            <p:cNvPr id="68614" name="Group 43"/>
            <p:cNvGrpSpPr>
              <a:grpSpLocks/>
            </p:cNvGrpSpPr>
            <p:nvPr/>
          </p:nvGrpSpPr>
          <p:grpSpPr bwMode="auto">
            <a:xfrm>
              <a:off x="1884" y="3456"/>
              <a:ext cx="1836" cy="528"/>
              <a:chOff x="1824" y="3504"/>
              <a:chExt cx="1824" cy="528"/>
            </a:xfrm>
          </p:grpSpPr>
          <p:sp>
            <p:nvSpPr>
              <p:cNvPr id="68620" name="Rectangle 42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1824" cy="528"/>
              </a:xfrm>
              <a:prstGeom prst="rect">
                <a:avLst/>
              </a:prstGeom>
              <a:solidFill>
                <a:srgbClr val="00FF00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39975" name="Text Box 39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912" cy="288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寻址方式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68622" name="Line 40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528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7" name="Text Box 41"/>
              <p:cNvSpPr txBox="1">
                <a:spLocks noChangeArrowheads="1"/>
              </p:cNvSpPr>
              <p:nvPr/>
            </p:nvSpPr>
            <p:spPr bwMode="auto">
              <a:xfrm>
                <a:off x="2880" y="3600"/>
                <a:ext cx="720" cy="288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操作数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</p:grpSp>
        <p:grpSp>
          <p:nvGrpSpPr>
            <p:cNvPr id="68615" name="Group 44"/>
            <p:cNvGrpSpPr>
              <a:grpSpLocks/>
            </p:cNvGrpSpPr>
            <p:nvPr/>
          </p:nvGrpSpPr>
          <p:grpSpPr bwMode="auto">
            <a:xfrm>
              <a:off x="3707" y="3452"/>
              <a:ext cx="1836" cy="535"/>
              <a:chOff x="1824" y="3504"/>
              <a:chExt cx="1824" cy="528"/>
            </a:xfrm>
          </p:grpSpPr>
          <p:sp>
            <p:nvSpPr>
              <p:cNvPr id="68616" name="Rectangle 45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1824" cy="528"/>
              </a:xfrm>
              <a:prstGeom prst="rect">
                <a:avLst/>
              </a:prstGeom>
              <a:solidFill>
                <a:srgbClr val="00FF00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2" name="Text Box 46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912" cy="284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寻址方式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68618" name="Line 47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528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4" name="Text Box 48"/>
              <p:cNvSpPr txBox="1">
                <a:spLocks noChangeArrowheads="1"/>
              </p:cNvSpPr>
              <p:nvPr/>
            </p:nvSpPr>
            <p:spPr bwMode="auto">
              <a:xfrm>
                <a:off x="2880" y="3600"/>
                <a:ext cx="720" cy="284"/>
              </a:xfrm>
              <a:prstGeom prst="rect">
                <a:avLst/>
              </a:prstGeom>
              <a:solidFill>
                <a:srgbClr val="00FF00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华文中宋" pitchFamily="2" charset="-122"/>
                  </a:rPr>
                  <a:t>操作数</a:t>
                </a:r>
                <a:endParaRPr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华文中宋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510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4925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二、指令字长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279525" y="187642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指令字长决定于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121150" y="11795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操作码的长度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987550" y="4216400"/>
            <a:ext cx="342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指令字长 = 存储字长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14400" y="50038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2.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121150" y="187642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操作数地址的长度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121150" y="25288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操作数地址的个数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914400" y="3429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固定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1987550" y="57912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按字节的倍数变化</a:t>
            </a:r>
          </a:p>
        </p:txBody>
      </p:sp>
      <p:sp>
        <p:nvSpPr>
          <p:cNvPr id="486411" name="AutoShape 11"/>
          <p:cNvSpPr>
            <a:spLocks/>
          </p:cNvSpPr>
          <p:nvPr/>
        </p:nvSpPr>
        <p:spPr bwMode="auto">
          <a:xfrm>
            <a:off x="3962400" y="1371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4348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4" grpId="0" autoUpdateAnimBg="0"/>
      <p:bldP spid="486405" grpId="0" autoUpdateAnimBg="0"/>
      <p:bldP spid="486406" grpId="0" autoUpdateAnimBg="0"/>
      <p:bldP spid="486407" grpId="0" autoUpdateAnimBg="0"/>
      <p:bldP spid="486408" grpId="0" autoUpdateAnimBg="0"/>
      <p:bldP spid="486409" grpId="0" autoUpdateAnimBg="0"/>
      <p:bldP spid="486410" grpId="0" autoUpdateAnimBg="0"/>
      <p:bldP spid="4864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8056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当用一些硬件资源代替指令字中的地址码字段后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762000" y="3316288"/>
            <a:ext cx="5199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当指令的地址字段为寄存器时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050925" y="1582738"/>
            <a:ext cx="582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可扩大指令操作数的寻址范围</a:t>
            </a: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050925" y="2160588"/>
            <a:ext cx="289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1050925" y="2738438"/>
            <a:ext cx="289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可减少访存次数</a:t>
            </a: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>
            <a:off x="1219200" y="3894138"/>
            <a:ext cx="436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 三地址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R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1219200" y="44719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 二地址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</a:rPr>
              <a:t>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1219200" y="5049838"/>
            <a:ext cx="319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 一地址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  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050925" y="6172200"/>
            <a:ext cx="361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1050925" y="5638800"/>
            <a:ext cx="2897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1537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/>
      <p:bldP spid="487428" grpId="0" autoUpdateAnimBg="0"/>
      <p:bldP spid="487429" grpId="0" autoUpdateAnimBg="0"/>
      <p:bldP spid="487430" grpId="0" autoUpdateAnimBg="0"/>
      <p:bldP spid="487431" grpId="0" autoUpdateAnimBg="0"/>
      <p:bldP spid="487432" grpId="0" autoUpdateAnimBg="0"/>
      <p:bldP spid="487433" grpId="0" autoUpdateAnimBg="0"/>
      <p:bldP spid="487434" grpId="0" autoUpdateAnimBg="0"/>
      <p:bldP spid="487435" grpId="0" autoUpdateAnimBg="0"/>
      <p:bldP spid="4874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.2   操作数类型和操作种类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69925" y="1363663"/>
            <a:ext cx="4303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一、操作数类型和大小</a:t>
            </a:r>
          </a:p>
        </p:txBody>
      </p: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1187624" y="1963737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无符号整数</a:t>
            </a:r>
          </a:p>
        </p:txBody>
      </p: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1187624" y="2511866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定点数、浮点数、十进制数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1187624" y="2985022"/>
            <a:ext cx="2626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ASCII</a:t>
            </a:r>
            <a:r>
              <a:rPr lang="zh-CN" altLang="en-US" sz="2800" dirty="0" smtClean="0">
                <a:latin typeface="Times New Roman" pitchFamily="18" charset="0"/>
              </a:rPr>
              <a:t>、字符串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1210326" y="3558231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图、</a:t>
            </a:r>
            <a:r>
              <a:rPr lang="zh-CN" altLang="en-US" sz="2800" dirty="0" smtClean="0">
                <a:latin typeface="Times New Roman" pitchFamily="18" charset="0"/>
              </a:rPr>
              <a:t>表、树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6393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6394" name="矩形 3"/>
          <p:cNvSpPr>
            <a:spLocks noChangeArrowheads="1"/>
          </p:cNvSpPr>
          <p:nvPr/>
        </p:nvSpPr>
        <p:spPr bwMode="auto">
          <a:xfrm>
            <a:off x="827088" y="4194175"/>
            <a:ext cx="791051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操作数类型和操作数表示也</a:t>
            </a:r>
            <a:r>
              <a:rPr lang="zh-CN" altLang="en-US" sz="2200" dirty="0">
                <a:solidFill>
                  <a:srgbClr val="FF0000"/>
                </a:solidFill>
              </a:rPr>
              <a:t>是软硬件主要界面之一</a:t>
            </a:r>
            <a:r>
              <a:rPr lang="zh-CN" altLang="en-US" sz="22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操作数类型</a:t>
            </a:r>
            <a:r>
              <a:rPr lang="zh-CN" altLang="en-US" sz="2200" dirty="0"/>
              <a:t>是面向应用、面向软件系统所处理的各种数据结构。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操作数表示</a:t>
            </a:r>
            <a:r>
              <a:rPr lang="zh-CN" altLang="en-US" sz="2200" dirty="0"/>
              <a:t>是硬件结构能够识别、指令系统可以直接调用的那些结构。</a:t>
            </a:r>
          </a:p>
        </p:txBody>
      </p:sp>
    </p:spTree>
    <p:extLst>
      <p:ext uri="{BB962C8B-B14F-4D97-AF65-F5344CB8AC3E}">
        <p14:creationId xmlns:p14="http://schemas.microsoft.com/office/powerpoint/2010/main" val="39973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42938" y="1484313"/>
            <a:ext cx="8001000" cy="4483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b="1" smtClean="0">
                <a:solidFill>
                  <a:srgbClr val="FF0000"/>
                </a:solidFill>
              </a:rPr>
              <a:t>确定操作数表示实际上也是软硬件取舍折衷的问题</a:t>
            </a:r>
            <a:endParaRPr lang="zh-CN" altLang="en-US" sz="2600" b="1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smtClean="0"/>
              <a:t>计算机即使只具有最简单的操作数表示，如只有整数（定点）表示法，也可以通过软件方法处理各种复杂的操作数类型，但是这样会大大降低系统的效率。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smtClean="0"/>
              <a:t>如果各种复杂的操作数类型均包含在操作数表示之中，无疑会大大提高系统的效率，但是所花费的硬件代价也很高。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9725" y="755650"/>
            <a:ext cx="43037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一、操作数类型和大小</a:t>
            </a:r>
          </a:p>
        </p:txBody>
      </p:sp>
    </p:spTree>
    <p:extLst>
      <p:ext uri="{BB962C8B-B14F-4D97-AF65-F5344CB8AC3E}">
        <p14:creationId xmlns:p14="http://schemas.microsoft.com/office/powerpoint/2010/main" val="4104970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3867</Words>
  <Application>Microsoft Office PowerPoint</Application>
  <PresentationFormat>全屏显示(4:3)</PresentationFormat>
  <Paragraphs>890</Paragraphs>
  <Slides>54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主题​​</vt:lpstr>
      <vt:lpstr>图表</vt:lpstr>
      <vt:lpstr>计算机组织与体系结构</vt:lpstr>
      <vt:lpstr>Recap</vt:lpstr>
      <vt:lpstr>第4章   指 令 系 统</vt:lpstr>
      <vt:lpstr>PowerPoint 演示文稿</vt:lpstr>
      <vt:lpstr>PowerPoint 演示文稿</vt:lpstr>
      <vt:lpstr>PowerPoint 演示文稿</vt:lpstr>
      <vt:lpstr>PowerPoint 演示文稿</vt:lpstr>
      <vt:lpstr>4.2   操作数类型和操作种类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 操作数类型和操作种类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 寻 址 方 式</vt:lpstr>
      <vt:lpstr>4.3   寻 址 方 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常用的一些操作数寻址方式</vt:lpstr>
      <vt:lpstr>4.4 指令集结构的分类</vt:lpstr>
      <vt:lpstr>4.4 指令集结构的分类</vt:lpstr>
      <vt:lpstr>4.4 指令集结构的分类</vt:lpstr>
      <vt:lpstr>4.4  指令集结构的分类</vt:lpstr>
      <vt:lpstr>通用寄存器型指令集结构</vt:lpstr>
      <vt:lpstr>通用寄存器型指令集结构</vt:lpstr>
      <vt:lpstr>通用寄存器型指令集结构</vt:lpstr>
      <vt:lpstr>通用寄存器型指令集结构的分类</vt:lpstr>
      <vt:lpstr>三种通用寄存器型指令集结构的优缺点</vt:lpstr>
      <vt:lpstr>三种通用寄存器型指令集结构的优缺点</vt:lpstr>
      <vt:lpstr>三种通用寄存器型指令集结构的优缺点</vt:lpstr>
      <vt:lpstr>三种类型指令集结构的优缺点</vt:lpstr>
      <vt:lpstr>指令集结构设计概观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1735</cp:revision>
  <cp:lastPrinted>2018-09-25T11:43:03Z</cp:lastPrinted>
  <dcterms:created xsi:type="dcterms:W3CDTF">2113-01-01T00:00:00Z</dcterms:created>
  <dcterms:modified xsi:type="dcterms:W3CDTF">2018-09-26T07:28:05Z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