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1033" r:id="rId3"/>
    <p:sldId id="1358" r:id="rId4"/>
    <p:sldId id="1274" r:id="rId5"/>
    <p:sldId id="1275" r:id="rId6"/>
    <p:sldId id="1276" r:id="rId7"/>
    <p:sldId id="1277" r:id="rId8"/>
    <p:sldId id="1278" r:id="rId9"/>
    <p:sldId id="1279" r:id="rId10"/>
    <p:sldId id="1280" r:id="rId11"/>
    <p:sldId id="1281" r:id="rId12"/>
    <p:sldId id="1346" r:id="rId13"/>
    <p:sldId id="1282" r:id="rId14"/>
    <p:sldId id="1284" r:id="rId15"/>
    <p:sldId id="1285" r:id="rId16"/>
    <p:sldId id="1283" r:id="rId17"/>
    <p:sldId id="1286" r:id="rId18"/>
    <p:sldId id="1287" r:id="rId19"/>
    <p:sldId id="1288" r:id="rId20"/>
    <p:sldId id="1289" r:id="rId21"/>
    <p:sldId id="1290" r:id="rId22"/>
    <p:sldId id="1291" r:id="rId23"/>
    <p:sldId id="1292" r:id="rId24"/>
    <p:sldId id="1293" r:id="rId25"/>
    <p:sldId id="1294" r:id="rId26"/>
    <p:sldId id="1295" r:id="rId27"/>
    <p:sldId id="1296" r:id="rId28"/>
    <p:sldId id="1297" r:id="rId29"/>
    <p:sldId id="1299" r:id="rId30"/>
    <p:sldId id="1357" r:id="rId31"/>
    <p:sldId id="1347" r:id="rId32"/>
    <p:sldId id="1348" r:id="rId33"/>
    <p:sldId id="1349" r:id="rId34"/>
    <p:sldId id="1301" r:id="rId35"/>
    <p:sldId id="1350" r:id="rId36"/>
    <p:sldId id="1302" r:id="rId37"/>
    <p:sldId id="1303" r:id="rId38"/>
    <p:sldId id="1304" r:id="rId39"/>
    <p:sldId id="1305" r:id="rId40"/>
    <p:sldId id="1306" r:id="rId41"/>
    <p:sldId id="1307" r:id="rId42"/>
    <p:sldId id="1353" r:id="rId43"/>
    <p:sldId id="1354" r:id="rId44"/>
    <p:sldId id="1355" r:id="rId45"/>
    <p:sldId id="1356" r:id="rId46"/>
    <p:sldId id="1308" r:id="rId47"/>
    <p:sldId id="1309" r:id="rId48"/>
    <p:sldId id="1310" r:id="rId49"/>
    <p:sldId id="1311" r:id="rId50"/>
    <p:sldId id="1312" r:id="rId51"/>
    <p:sldId id="1313" r:id="rId52"/>
    <p:sldId id="1314" r:id="rId53"/>
    <p:sldId id="1315" r:id="rId54"/>
  </p:sldIdLst>
  <p:sldSz cx="9144000" cy="6858000" type="screen4x3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0066FF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6735" autoAdjust="0"/>
  </p:normalViewPr>
  <p:slideViewPr>
    <p:cSldViewPr>
      <p:cViewPr>
        <p:scale>
          <a:sx n="66" d="100"/>
          <a:sy n="66" d="100"/>
        </p:scale>
        <p:origin x="-1445" y="-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76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2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08628187-B682-44C9-8676-A659DC62668C}" type="slidenum">
              <a:rPr lang="en-US" altLang="zh-CN" sz="1300" smtClean="0">
                <a:latin typeface="Times New Roman" pitchFamily="18" charset="0"/>
              </a:rPr>
              <a:pPr eaLnBrk="1" hangingPunct="1"/>
              <a:t>23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主分类对应的其它分类性质。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1189ECC0-48D3-488B-B4D7-31F59D953CD1}" type="slidenum">
              <a:rPr lang="en-US" altLang="zh-CN" sz="1300" smtClean="0">
                <a:latin typeface="Times New Roman" pitchFamily="18" charset="0"/>
              </a:rPr>
              <a:pPr eaLnBrk="1" hangingPunct="1"/>
              <a:t>24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0BD64922-43D3-4E49-98EA-99CB791D2D07}" type="slidenum">
              <a:rPr lang="en-US" altLang="zh-CN" sz="1300" smtClean="0">
                <a:latin typeface="Times New Roman" pitchFamily="18" charset="0"/>
              </a:rPr>
              <a:pPr eaLnBrk="1" hangingPunct="1"/>
              <a:t>26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3779603E-A8A6-4D82-A3DB-188CA8D2409E}" type="slidenum">
              <a:rPr lang="en-US" altLang="zh-CN" sz="1300" smtClean="0">
                <a:latin typeface="Times New Roman" pitchFamily="18" charset="0"/>
              </a:rPr>
              <a:pPr eaLnBrk="1" hangingPunct="1"/>
              <a:t>28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B056111F-E0D0-405E-A714-1A35CC341963}" type="slidenum">
              <a:rPr lang="en-US" altLang="zh-CN" sz="1300" smtClean="0">
                <a:latin typeface="Times New Roman" pitchFamily="18" charset="0"/>
              </a:rPr>
              <a:pPr eaLnBrk="1" hangingPunct="1"/>
              <a:t>34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34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804763" indent="-309524">
              <a:defRPr kumimoji="1" sz="28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238098" indent="-247620">
              <a:defRPr kumimoji="1" sz="28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733337" indent="-247620">
              <a:defRPr kumimoji="1" sz="28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228576" indent="-247620">
              <a:defRPr kumimoji="1" sz="28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fld id="{E75274B0-B442-49E1-BF40-0798A2FE6025}" type="slidenum">
              <a:rPr lang="en-US" altLang="zh-CN" sz="1300">
                <a:latin typeface="Times New Roman" pitchFamily="18" charset="0"/>
                <a:ea typeface="宋体" pitchFamily="2" charset="-122"/>
              </a:rPr>
              <a:pPr/>
              <a:t>35</a:t>
            </a:fld>
            <a:endParaRPr lang="en-US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1502CD59-6F6A-46F7-8CCC-B90399BA28BE}" type="slidenum">
              <a:rPr lang="en-US" altLang="zh-CN" sz="1300" smtClean="0">
                <a:latin typeface="Times New Roman" pitchFamily="18" charset="0"/>
              </a:rPr>
              <a:pPr eaLnBrk="1" hangingPunct="1"/>
              <a:t>36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B6C70470-6B9E-416B-99DA-A3B927366CF2}" type="slidenum">
              <a:rPr lang="en-US" altLang="zh-CN" sz="1300" smtClean="0">
                <a:latin typeface="Times New Roman" pitchFamily="18" charset="0"/>
              </a:rPr>
              <a:pPr eaLnBrk="1" hangingPunct="1"/>
              <a:t>38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12B64B1C-99C6-4C75-85A1-4ADDF1D1CFCB}" type="slidenum">
              <a:rPr lang="en-US" altLang="zh-CN" sz="1300" smtClean="0">
                <a:latin typeface="Times New Roman" pitchFamily="18" charset="0"/>
              </a:rPr>
              <a:pPr eaLnBrk="1" hangingPunct="1"/>
              <a:t>39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7526F8CD-D9BD-47E9-8072-1A1E6286B9D6}" type="slidenum">
              <a:rPr lang="en-US" altLang="zh-CN" sz="1300" smtClean="0">
                <a:latin typeface="Times New Roman" pitchFamily="18" charset="0"/>
              </a:rPr>
              <a:pPr eaLnBrk="1" hangingPunct="1"/>
              <a:t>40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086A0ADB-B188-4FD6-8B91-77F68BC4B2AF}" type="slidenum">
              <a:rPr lang="en-US" altLang="zh-CN" sz="1300" smtClean="0">
                <a:latin typeface="Times New Roman" pitchFamily="18" charset="0"/>
              </a:rPr>
              <a:pPr eaLnBrk="1" hangingPunct="1"/>
              <a:t>13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1502CD59-6F6A-46F7-8CCC-B90399BA28BE}" type="slidenum">
              <a:rPr lang="en-US" altLang="zh-CN" sz="1300" smtClean="0">
                <a:latin typeface="Times New Roman" pitchFamily="18" charset="0"/>
              </a:rPr>
              <a:pPr eaLnBrk="1" hangingPunct="1"/>
              <a:t>42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1502CD59-6F6A-46F7-8CCC-B90399BA28BE}" type="slidenum">
              <a:rPr lang="en-US" altLang="zh-CN" sz="1300" smtClean="0">
                <a:latin typeface="Times New Roman" pitchFamily="18" charset="0"/>
              </a:rPr>
              <a:pPr eaLnBrk="1" hangingPunct="1"/>
              <a:t>43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1502CD59-6F6A-46F7-8CCC-B90399BA28BE}" type="slidenum">
              <a:rPr lang="en-US" altLang="zh-CN" sz="1300" smtClean="0">
                <a:latin typeface="Times New Roman" pitchFamily="18" charset="0"/>
              </a:rPr>
              <a:pPr eaLnBrk="1" hangingPunct="1"/>
              <a:t>44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1502CD59-6F6A-46F7-8CCC-B90399BA28BE}" type="slidenum">
              <a:rPr lang="en-US" altLang="zh-CN" sz="1300" smtClean="0">
                <a:latin typeface="Times New Roman" pitchFamily="18" charset="0"/>
              </a:rPr>
              <a:pPr eaLnBrk="1" hangingPunct="1"/>
              <a:t>45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068C68DD-CC9B-4675-A2B9-216239731B76}" type="slidenum">
              <a:rPr lang="en-US" altLang="zh-CN" sz="1300" smtClean="0">
                <a:latin typeface="Times New Roman" pitchFamily="18" charset="0"/>
              </a:rPr>
              <a:pPr eaLnBrk="1" hangingPunct="1"/>
              <a:t>46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441A802E-5360-415E-89A1-347C4DE7C756}" type="slidenum">
              <a:rPr lang="en-US" altLang="zh-CN" sz="1300" smtClean="0">
                <a:latin typeface="Times New Roman" pitchFamily="18" charset="0"/>
              </a:rPr>
              <a:pPr eaLnBrk="1" hangingPunct="1"/>
              <a:t>47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62EDFA91-2771-4CFA-91C5-5F58108B244A}" type="slidenum">
              <a:rPr lang="en-US" altLang="zh-CN" sz="1300" smtClean="0">
                <a:latin typeface="Times New Roman" pitchFamily="18" charset="0"/>
              </a:rPr>
              <a:pPr eaLnBrk="1" hangingPunct="1"/>
              <a:t>48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0364FD4F-BE86-4399-AD32-68553D374CAB}" type="slidenum">
              <a:rPr lang="en-US" altLang="zh-CN" sz="1300" smtClean="0">
                <a:latin typeface="Times New Roman" pitchFamily="18" charset="0"/>
              </a:rPr>
              <a:pPr eaLnBrk="1" hangingPunct="1"/>
              <a:t>49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267AC026-9F7B-4978-83C2-D1523364D792}" type="slidenum">
              <a:rPr lang="en-US" altLang="zh-CN" sz="1300" smtClean="0">
                <a:latin typeface="Times New Roman" pitchFamily="18" charset="0"/>
              </a:rPr>
              <a:pPr eaLnBrk="1" hangingPunct="1"/>
              <a:t>50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400EACC8-958B-4B3A-898B-A3FE8B94118E}" type="slidenum">
              <a:rPr lang="en-US" altLang="zh-CN" sz="1300" smtClean="0">
                <a:latin typeface="Times New Roman" pitchFamily="18" charset="0"/>
              </a:rPr>
              <a:pPr eaLnBrk="1" hangingPunct="1"/>
              <a:t>52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2FF3FEBE-1D6C-4250-B203-1408BF322365}" type="slidenum">
              <a:rPr lang="en-US" altLang="zh-CN" sz="1300" smtClean="0">
                <a:latin typeface="Times New Roman" pitchFamily="18" charset="0"/>
              </a:rPr>
              <a:pPr eaLnBrk="1" hangingPunct="1"/>
              <a:t>14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3A3DB89A-6C7A-4F8A-B9C5-3F44893FD310}" type="slidenum">
              <a:rPr lang="en-US" altLang="zh-CN" sz="1300" smtClean="0">
                <a:latin typeface="Times New Roman" pitchFamily="18" charset="0"/>
              </a:rPr>
              <a:pPr eaLnBrk="1" hangingPunct="1"/>
              <a:t>53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5F9C0084-C0F0-46FC-BA5A-9C43E4ADB30B}" type="slidenum">
              <a:rPr lang="en-US" altLang="zh-CN" sz="1300" smtClean="0">
                <a:latin typeface="Times New Roman" pitchFamily="18" charset="0"/>
              </a:rPr>
              <a:pPr eaLnBrk="1" hangingPunct="1"/>
              <a:t>16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A7D1F48C-CD90-4CA1-BFAA-210C0BF1B050}" type="slidenum">
              <a:rPr lang="en-US" altLang="zh-CN" sz="1300" smtClean="0">
                <a:latin typeface="Times New Roman" pitchFamily="18" charset="0"/>
              </a:rPr>
              <a:pPr eaLnBrk="1" hangingPunct="1"/>
              <a:t>17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B16E45CC-D108-4B18-9BFF-E3D86FA58643}" type="slidenum">
              <a:rPr lang="en-US" altLang="zh-CN" sz="1300" smtClean="0">
                <a:latin typeface="Times New Roman" pitchFamily="18" charset="0"/>
              </a:rPr>
              <a:pPr eaLnBrk="1" hangingPunct="1"/>
              <a:t>18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F4A2486F-8AA1-44E2-B769-48A472BAED01}" type="slidenum">
              <a:rPr lang="en-US" altLang="zh-CN" sz="1300" smtClean="0">
                <a:latin typeface="Times New Roman" pitchFamily="18" charset="0"/>
              </a:rPr>
              <a:pPr eaLnBrk="1" hangingPunct="1"/>
              <a:t>19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C454CA9D-6601-43A4-AAE7-4AFE7C74A771}" type="slidenum">
              <a:rPr lang="en-US" altLang="zh-CN" sz="1300" smtClean="0">
                <a:latin typeface="Times New Roman" pitchFamily="18" charset="0"/>
              </a:rPr>
              <a:pPr eaLnBrk="1" hangingPunct="1"/>
              <a:t>21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631648CD-0155-4E2B-A787-E77DFF3BB612}" type="slidenum">
              <a:rPr lang="en-US" altLang="zh-CN" sz="1300" smtClean="0">
                <a:latin typeface="Times New Roman" pitchFamily="18" charset="0"/>
              </a:rPr>
              <a:pPr eaLnBrk="1" hangingPunct="1"/>
              <a:t>22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5942013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393825"/>
            <a:ext cx="8001000" cy="2165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3711575"/>
            <a:ext cx="8001000" cy="2165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89747"/>
      </p:ext>
    </p:extLst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5942013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393825"/>
            <a:ext cx="8001000" cy="44831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809101112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zh-CN" altLang="en-US" sz="4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八</a:t>
            </a: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55650" y="346075"/>
            <a:ext cx="728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>
                <a:latin typeface="Times New Roman" pitchFamily="18" charset="0"/>
              </a:rPr>
              <a:t>基本寻址方式优缺点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76893"/>
              </p:ext>
            </p:extLst>
          </p:nvPr>
        </p:nvGraphicFramePr>
        <p:xfrm>
          <a:off x="395288" y="1268413"/>
          <a:ext cx="8424863" cy="4570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685"/>
                <a:gridCol w="1871753"/>
                <a:gridCol w="1872632"/>
                <a:gridCol w="2549793"/>
              </a:tblGrid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方式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算法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主要优点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主要缺点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立即寻址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操作数</a:t>
                      </a:r>
                      <a:r>
                        <a:rPr lang="en-US" sz="2000" b="1" kern="100" dirty="0">
                          <a:effectLst/>
                        </a:rPr>
                        <a:t>=A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无存储器访问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操作数幅值有限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</a:rPr>
                        <a:t>直接寻址</a:t>
                      </a:r>
                      <a:r>
                        <a:rPr lang="zh-CN" altLang="en-US" sz="2000" b="1" kern="100" dirty="0" smtClean="0">
                          <a:effectLst/>
                        </a:rPr>
                        <a:t>（绝对寻址）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EA=A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简单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地址范围有限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间接寻址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EA=</a:t>
                      </a:r>
                      <a:r>
                        <a:rPr lang="zh-CN" sz="2000" b="1" kern="100">
                          <a:effectLst/>
                        </a:rPr>
                        <a:t>（</a:t>
                      </a:r>
                      <a:r>
                        <a:rPr lang="en-US" sz="2000" b="1" kern="100">
                          <a:effectLst/>
                        </a:rPr>
                        <a:t>A</a:t>
                      </a:r>
                      <a:r>
                        <a:rPr lang="zh-CN" sz="2000" b="1" kern="100">
                          <a:effectLst/>
                        </a:rPr>
                        <a:t>）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大的地址范围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多重存储器访问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寄存器寻址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EA=R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无存储器访问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地址范围有限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寄存器间接寻址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EA=</a:t>
                      </a:r>
                      <a:r>
                        <a:rPr lang="zh-CN" sz="2000" b="1" kern="100">
                          <a:effectLst/>
                        </a:rPr>
                        <a:t>（</a:t>
                      </a:r>
                      <a:r>
                        <a:rPr lang="en-US" sz="2000" b="1" kern="100">
                          <a:effectLst/>
                        </a:rPr>
                        <a:t>R</a:t>
                      </a:r>
                      <a:r>
                        <a:rPr lang="zh-CN" sz="2000" b="1" kern="100">
                          <a:effectLst/>
                        </a:rPr>
                        <a:t>）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大的地址范围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额外存储器访问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7196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相对</a:t>
                      </a:r>
                      <a:r>
                        <a:rPr lang="en-US" sz="2000" b="1" kern="100" dirty="0">
                          <a:effectLst/>
                        </a:rPr>
                        <a:t>/</a:t>
                      </a:r>
                      <a:r>
                        <a:rPr lang="zh-CN" sz="2000" b="1" kern="100" dirty="0">
                          <a:effectLst/>
                        </a:rPr>
                        <a:t>基址</a:t>
                      </a:r>
                      <a:r>
                        <a:rPr lang="en-US" sz="2000" b="1" kern="100" dirty="0">
                          <a:effectLst/>
                        </a:rPr>
                        <a:t>/</a:t>
                      </a:r>
                      <a:r>
                        <a:rPr lang="zh-CN" sz="2000" b="1" kern="100" dirty="0">
                          <a:effectLst/>
                        </a:rPr>
                        <a:t>变址</a:t>
                      </a:r>
                      <a:r>
                        <a:rPr lang="zh-CN" sz="2000" b="1" kern="100" dirty="0" smtClean="0">
                          <a:effectLst/>
                        </a:rPr>
                        <a:t>寻址</a:t>
                      </a:r>
                      <a:r>
                        <a:rPr lang="en-US" altLang="zh-CN" sz="2000" b="1" kern="100" dirty="0" smtClean="0">
                          <a:effectLst/>
                        </a:rPr>
                        <a:t>(</a:t>
                      </a:r>
                      <a:r>
                        <a:rPr lang="zh-CN" altLang="en-US" sz="2000" b="1" kern="100" dirty="0" smtClean="0">
                          <a:effectLst/>
                        </a:rPr>
                        <a:t>偏移寻址</a:t>
                      </a:r>
                      <a:r>
                        <a:rPr lang="en-US" altLang="zh-CN" sz="2000" b="1" kern="100" dirty="0" smtClean="0">
                          <a:effectLst/>
                        </a:rPr>
                        <a:t>)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EA=A+</a:t>
                      </a:r>
                      <a:r>
                        <a:rPr lang="zh-CN" sz="2000" b="1" kern="100" dirty="0">
                          <a:effectLst/>
                        </a:rPr>
                        <a:t>（</a:t>
                      </a:r>
                      <a:r>
                        <a:rPr lang="en-US" sz="2000" b="1" kern="100" dirty="0">
                          <a:effectLst/>
                        </a:rPr>
                        <a:t>R</a:t>
                      </a:r>
                      <a:r>
                        <a:rPr lang="zh-CN" sz="2000" b="1" kern="100" dirty="0">
                          <a:effectLst/>
                        </a:rPr>
                        <a:t>）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灵活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复杂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堆栈寻址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EA=</a:t>
                      </a:r>
                      <a:r>
                        <a:rPr lang="zh-CN" sz="2000" b="1" kern="100">
                          <a:effectLst/>
                        </a:rPr>
                        <a:t>栈顶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无存储器访问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应用有限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8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755650" y="346075"/>
            <a:ext cx="728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>
                <a:latin typeface="Times New Roman" pitchFamily="18" charset="0"/>
              </a:rPr>
              <a:t>其他寻址方式</a:t>
            </a:r>
          </a:p>
        </p:txBody>
      </p:sp>
      <p:sp>
        <p:nvSpPr>
          <p:cNvPr id="50179" name="矩形 1"/>
          <p:cNvSpPr>
            <a:spLocks noChangeArrowheads="1"/>
          </p:cNvSpPr>
          <p:nvPr/>
        </p:nvSpPr>
        <p:spPr bwMode="auto">
          <a:xfrm>
            <a:off x="468313" y="981075"/>
            <a:ext cx="728662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buFont typeface="Arial" charset="0"/>
              <a:buChar char="•"/>
            </a:pPr>
            <a:r>
              <a:rPr lang="zh-CN" altLang="en-US" sz="2400"/>
              <a:t>自增寻址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指令实例：</a:t>
            </a:r>
            <a:r>
              <a:rPr lang="en-US" altLang="zh-CN" sz="2400"/>
              <a:t>Add R1, (R2)+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含义：</a:t>
            </a:r>
            <a:r>
              <a:rPr lang="en-US" altLang="zh-CN" sz="2400"/>
              <a:t>Regs[R1]←Regs[R1]</a:t>
            </a:r>
            <a:r>
              <a:rPr lang="zh-CN" altLang="en-US" sz="2400"/>
              <a:t>＋</a:t>
            </a:r>
            <a:r>
              <a:rPr lang="en-US" altLang="zh-CN" sz="2400"/>
              <a:t>Mem[Regs[R2]]</a:t>
            </a:r>
          </a:p>
          <a:p>
            <a:pPr lvl="2">
              <a:lnSpc>
                <a:spcPct val="110000"/>
              </a:lnSpc>
            </a:pPr>
            <a:r>
              <a:rPr lang="en-US" altLang="zh-CN" sz="2400"/>
              <a:t>   Regs[R2]←Regs[R2]</a:t>
            </a:r>
            <a:r>
              <a:rPr lang="zh-CN" altLang="en-US" sz="2400"/>
              <a:t>＋</a:t>
            </a:r>
            <a:r>
              <a:rPr lang="en-US" altLang="zh-CN" sz="2400"/>
              <a:t>d</a:t>
            </a:r>
          </a:p>
        </p:txBody>
      </p:sp>
      <p:sp>
        <p:nvSpPr>
          <p:cNvPr id="50180" name="矩形 2"/>
          <p:cNvSpPr>
            <a:spLocks noChangeArrowheads="1"/>
          </p:cNvSpPr>
          <p:nvPr/>
        </p:nvSpPr>
        <p:spPr bwMode="auto">
          <a:xfrm>
            <a:off x="417513" y="2852738"/>
            <a:ext cx="81153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400"/>
              <a:t>自减寻址</a:t>
            </a:r>
          </a:p>
          <a:p>
            <a:pPr lvl="1"/>
            <a:r>
              <a:rPr lang="zh-CN" altLang="en-US" sz="2400"/>
              <a:t>指令实例：</a:t>
            </a:r>
            <a:r>
              <a:rPr lang="en-US" altLang="zh-CN" sz="2400"/>
              <a:t>Add R1, -(R2)</a:t>
            </a:r>
          </a:p>
          <a:p>
            <a:pPr lvl="1"/>
            <a:r>
              <a:rPr lang="zh-CN" altLang="en-US" sz="2400"/>
              <a:t>含义：</a:t>
            </a:r>
            <a:r>
              <a:rPr lang="en-US" altLang="zh-CN" sz="2400"/>
              <a:t>Regs[R2]←Regs[R2]-d</a:t>
            </a:r>
          </a:p>
          <a:p>
            <a:pPr lvl="2"/>
            <a:r>
              <a:rPr lang="en-US" altLang="zh-CN" sz="2400"/>
              <a:t>   Regs[R1]←Regs[R1]+Mem[Regs[R2]]</a:t>
            </a:r>
          </a:p>
        </p:txBody>
      </p:sp>
      <p:sp>
        <p:nvSpPr>
          <p:cNvPr id="50181" name="矩形 3"/>
          <p:cNvSpPr>
            <a:spLocks noChangeArrowheads="1"/>
          </p:cNvSpPr>
          <p:nvPr/>
        </p:nvSpPr>
        <p:spPr bwMode="auto">
          <a:xfrm>
            <a:off x="455613" y="4652963"/>
            <a:ext cx="84375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400"/>
              <a:t>缩放寻址</a:t>
            </a:r>
          </a:p>
          <a:p>
            <a:pPr lvl="1"/>
            <a:r>
              <a:rPr lang="zh-CN" altLang="en-US" sz="2400"/>
              <a:t>指令实例：</a:t>
            </a:r>
            <a:r>
              <a:rPr lang="en-US" altLang="zh-CN" sz="2400"/>
              <a:t>Add  R1, 100(R2)[R3]</a:t>
            </a:r>
          </a:p>
          <a:p>
            <a:pPr lvl="1"/>
            <a:r>
              <a:rPr lang="zh-CN" altLang="en-US" sz="2400"/>
              <a:t>含义：</a:t>
            </a:r>
            <a:endParaRPr lang="en-US" altLang="zh-CN" sz="2400"/>
          </a:p>
          <a:p>
            <a:pPr lvl="1"/>
            <a:r>
              <a:rPr lang="en-US" altLang="zh-CN" sz="2400"/>
              <a:t>Regs[R1]←Regs[R1]</a:t>
            </a:r>
            <a:r>
              <a:rPr lang="zh-CN" altLang="en-US" sz="2400"/>
              <a:t>＋</a:t>
            </a:r>
            <a:r>
              <a:rPr lang="en-US" altLang="zh-CN" sz="2400"/>
              <a:t>Mem[100</a:t>
            </a:r>
            <a:r>
              <a:rPr lang="zh-CN" altLang="en-US" sz="2400"/>
              <a:t>＋</a:t>
            </a:r>
            <a:r>
              <a:rPr lang="en-US" altLang="zh-CN" sz="2400"/>
              <a:t>Regs[R2]</a:t>
            </a:r>
            <a:r>
              <a:rPr lang="zh-CN" altLang="en-US" sz="2400"/>
              <a:t>＋</a:t>
            </a:r>
            <a:r>
              <a:rPr lang="en-US" altLang="zh-CN" sz="2400"/>
              <a:t>Regs[R3]*d]</a:t>
            </a:r>
          </a:p>
        </p:txBody>
      </p:sp>
    </p:spTree>
    <p:extLst>
      <p:ext uri="{BB962C8B-B14F-4D97-AF65-F5344CB8AC3E}">
        <p14:creationId xmlns:p14="http://schemas.microsoft.com/office/powerpoint/2010/main" val="18544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4"/>
          <p:cNvGrpSpPr>
            <a:grpSpLocks/>
          </p:cNvGrpSpPr>
          <p:nvPr/>
        </p:nvGrpSpPr>
        <p:grpSpPr bwMode="auto">
          <a:xfrm>
            <a:off x="1588" y="0"/>
            <a:ext cx="9142412" cy="6858000"/>
            <a:chOff x="-3" y="-3"/>
            <a:chExt cx="3752" cy="7024"/>
          </a:xfrm>
        </p:grpSpPr>
        <p:grpSp>
          <p:nvGrpSpPr>
            <p:cNvPr id="36866" name="Group 5"/>
            <p:cNvGrpSpPr>
              <a:grpSpLocks/>
            </p:cNvGrpSpPr>
            <p:nvPr/>
          </p:nvGrpSpPr>
          <p:grpSpPr bwMode="auto">
            <a:xfrm>
              <a:off x="0" y="0"/>
              <a:ext cx="3746" cy="7018"/>
              <a:chOff x="0" y="0"/>
              <a:chExt cx="3746" cy="7018"/>
            </a:xfrm>
          </p:grpSpPr>
          <p:grpSp>
            <p:nvGrpSpPr>
              <p:cNvPr id="3686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849" cy="442"/>
                <a:chOff x="0" y="0"/>
                <a:chExt cx="849" cy="442"/>
              </a:xfrm>
            </p:grpSpPr>
            <p:sp>
              <p:nvSpPr>
                <p:cNvPr id="36965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63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zh-CN" altLang="en-US" sz="2000">
                      <a:solidFill>
                        <a:srgbClr val="E24C05"/>
                      </a:solidFill>
                      <a:latin typeface="Times New Roman" pitchFamily="18" charset="0"/>
                    </a:rPr>
                    <a:t>寻址方式</a:t>
                  </a:r>
                </a:p>
                <a:p>
                  <a:pPr algn="ctr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66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49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69" name="Group 9"/>
              <p:cNvGrpSpPr>
                <a:grpSpLocks/>
              </p:cNvGrpSpPr>
              <p:nvPr/>
            </p:nvGrpSpPr>
            <p:grpSpPr bwMode="auto">
              <a:xfrm>
                <a:off x="849" y="0"/>
                <a:ext cx="806" cy="442"/>
                <a:chOff x="849" y="0"/>
                <a:chExt cx="806" cy="442"/>
              </a:xfrm>
            </p:grpSpPr>
            <p:sp>
              <p:nvSpPr>
                <p:cNvPr id="36963" name="Rectangle 10"/>
                <p:cNvSpPr>
                  <a:spLocks noChangeArrowheads="1"/>
                </p:cNvSpPr>
                <p:nvPr/>
              </p:nvSpPr>
              <p:spPr bwMode="auto">
                <a:xfrm>
                  <a:off x="892" y="0"/>
                  <a:ext cx="720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>
                      <a:solidFill>
                        <a:srgbClr val="E24C05"/>
                      </a:solidFill>
                      <a:latin typeface="Times New Roman" pitchFamily="18" charset="0"/>
                    </a:rPr>
                    <a:t>指令实例</a:t>
                  </a:r>
                </a:p>
                <a:p>
                  <a:pPr algn="ctr"/>
                  <a:endParaRPr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36964" name="Rectangle 11"/>
                <p:cNvSpPr>
                  <a:spLocks noChangeArrowheads="1"/>
                </p:cNvSpPr>
                <p:nvPr/>
              </p:nvSpPr>
              <p:spPr bwMode="auto">
                <a:xfrm>
                  <a:off x="849" y="0"/>
                  <a:ext cx="80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70" name="Group 12"/>
              <p:cNvGrpSpPr>
                <a:grpSpLocks/>
              </p:cNvGrpSpPr>
              <p:nvPr/>
            </p:nvGrpSpPr>
            <p:grpSpPr bwMode="auto">
              <a:xfrm>
                <a:off x="1655" y="0"/>
                <a:ext cx="2091" cy="442"/>
                <a:chOff x="1655" y="0"/>
                <a:chExt cx="2091" cy="442"/>
              </a:xfrm>
            </p:grpSpPr>
            <p:sp>
              <p:nvSpPr>
                <p:cNvPr id="36961" name="Rectangle 13"/>
                <p:cNvSpPr>
                  <a:spLocks noChangeArrowheads="1"/>
                </p:cNvSpPr>
                <p:nvPr/>
              </p:nvSpPr>
              <p:spPr bwMode="auto">
                <a:xfrm>
                  <a:off x="1698" y="0"/>
                  <a:ext cx="2005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>
                      <a:solidFill>
                        <a:srgbClr val="E24C05"/>
                      </a:solidFill>
                      <a:latin typeface="黑体" pitchFamily="49" charset="-122"/>
                    </a:rPr>
                    <a:t>含       义</a:t>
                  </a:r>
                </a:p>
                <a:p>
                  <a:pPr algn="ctr"/>
                  <a:endParaRPr lang="en-US" altLang="zh-CN" sz="1600">
                    <a:latin typeface="黑体" pitchFamily="49" charset="-122"/>
                  </a:endParaRPr>
                </a:p>
              </p:txBody>
            </p:sp>
            <p:sp>
              <p:nvSpPr>
                <p:cNvPr id="36962" name="Rectangle 14"/>
                <p:cNvSpPr>
                  <a:spLocks noChangeArrowheads="1"/>
                </p:cNvSpPr>
                <p:nvPr/>
              </p:nvSpPr>
              <p:spPr bwMode="auto">
                <a:xfrm>
                  <a:off x="1655" y="0"/>
                  <a:ext cx="2091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71" name="Group 15"/>
              <p:cNvGrpSpPr>
                <a:grpSpLocks/>
              </p:cNvGrpSpPr>
              <p:nvPr/>
            </p:nvGrpSpPr>
            <p:grpSpPr bwMode="auto">
              <a:xfrm>
                <a:off x="0" y="442"/>
                <a:ext cx="849" cy="596"/>
                <a:chOff x="0" y="442"/>
                <a:chExt cx="849" cy="596"/>
              </a:xfrm>
            </p:grpSpPr>
            <p:sp>
              <p:nvSpPr>
                <p:cNvPr id="36959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442"/>
                  <a:ext cx="763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1" hangingPunct="1">
                    <a:lnSpc>
                      <a:spcPct val="130000"/>
                    </a:lnSpc>
                  </a:pPr>
                  <a:r>
                    <a:rPr lang="zh-CN" altLang="en-US" sz="1800">
                      <a:latin typeface="Times New Roman" pitchFamily="18" charset="0"/>
                    </a:rPr>
                    <a:t>寄存器寻址</a:t>
                  </a:r>
                </a:p>
                <a:p>
                  <a:pPr algn="just"/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36960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442"/>
                  <a:ext cx="849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72" name="Group 18"/>
              <p:cNvGrpSpPr>
                <a:grpSpLocks/>
              </p:cNvGrpSpPr>
              <p:nvPr/>
            </p:nvGrpSpPr>
            <p:grpSpPr bwMode="auto">
              <a:xfrm>
                <a:off x="849" y="442"/>
                <a:ext cx="806" cy="596"/>
                <a:chOff x="849" y="442"/>
                <a:chExt cx="806" cy="596"/>
              </a:xfrm>
            </p:grpSpPr>
            <p:sp>
              <p:nvSpPr>
                <p:cNvPr id="36957" name="Rectangle 19"/>
                <p:cNvSpPr>
                  <a:spLocks noChangeArrowheads="1"/>
                </p:cNvSpPr>
                <p:nvPr/>
              </p:nvSpPr>
              <p:spPr bwMode="auto">
                <a:xfrm>
                  <a:off x="892" y="442"/>
                  <a:ext cx="720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3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ADD R1 , R2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58" name="Rectangle 20"/>
                <p:cNvSpPr>
                  <a:spLocks noChangeArrowheads="1"/>
                </p:cNvSpPr>
                <p:nvPr/>
              </p:nvSpPr>
              <p:spPr bwMode="auto">
                <a:xfrm>
                  <a:off x="849" y="442"/>
                  <a:ext cx="806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73" name="Group 21"/>
              <p:cNvGrpSpPr>
                <a:grpSpLocks/>
              </p:cNvGrpSpPr>
              <p:nvPr/>
            </p:nvGrpSpPr>
            <p:grpSpPr bwMode="auto">
              <a:xfrm>
                <a:off x="1655" y="442"/>
                <a:ext cx="2091" cy="596"/>
                <a:chOff x="1655" y="442"/>
                <a:chExt cx="2091" cy="596"/>
              </a:xfrm>
            </p:grpSpPr>
            <p:sp>
              <p:nvSpPr>
                <p:cNvPr id="36955" name="Rectangle 22"/>
                <p:cNvSpPr>
                  <a:spLocks noChangeArrowheads="1"/>
                </p:cNvSpPr>
                <p:nvPr/>
              </p:nvSpPr>
              <p:spPr bwMode="auto">
                <a:xfrm>
                  <a:off x="1698" y="442"/>
                  <a:ext cx="2005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3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Regs[R1]←Regs[R1]</a:t>
                  </a:r>
                  <a:r>
                    <a:rPr lang="zh-CN" altLang="en-US" sz="1600" b="1">
                      <a:latin typeface="Times New Roman" pitchFamily="18" charset="0"/>
                      <a:ea typeface="楷体_GB2312" pitchFamily="49" charset="-122"/>
                    </a:rPr>
                    <a:t>＋</a:t>
                  </a: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Regs[R2]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56" name="Rectangle 23"/>
                <p:cNvSpPr>
                  <a:spLocks noChangeArrowheads="1"/>
                </p:cNvSpPr>
                <p:nvPr/>
              </p:nvSpPr>
              <p:spPr bwMode="auto">
                <a:xfrm>
                  <a:off x="1655" y="442"/>
                  <a:ext cx="2091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74" name="Group 24"/>
              <p:cNvGrpSpPr>
                <a:grpSpLocks/>
              </p:cNvGrpSpPr>
              <p:nvPr/>
            </p:nvGrpSpPr>
            <p:grpSpPr bwMode="auto">
              <a:xfrm>
                <a:off x="0" y="1038"/>
                <a:ext cx="849" cy="596"/>
                <a:chOff x="0" y="1038"/>
                <a:chExt cx="849" cy="596"/>
              </a:xfrm>
            </p:grpSpPr>
            <p:sp>
              <p:nvSpPr>
                <p:cNvPr id="36953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1038"/>
                  <a:ext cx="763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1" hangingPunct="1">
                    <a:lnSpc>
                      <a:spcPct val="140000"/>
                    </a:lnSpc>
                  </a:pPr>
                  <a:r>
                    <a:rPr lang="zh-CN" altLang="en-US" sz="1800">
                      <a:latin typeface="Times New Roman" pitchFamily="18" charset="0"/>
                    </a:rPr>
                    <a:t>立即值寻址</a:t>
                  </a: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54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038"/>
                  <a:ext cx="849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75" name="Group 27"/>
              <p:cNvGrpSpPr>
                <a:grpSpLocks/>
              </p:cNvGrpSpPr>
              <p:nvPr/>
            </p:nvGrpSpPr>
            <p:grpSpPr bwMode="auto">
              <a:xfrm>
                <a:off x="849" y="1038"/>
                <a:ext cx="806" cy="596"/>
                <a:chOff x="849" y="1038"/>
                <a:chExt cx="806" cy="596"/>
              </a:xfrm>
            </p:grpSpPr>
            <p:sp>
              <p:nvSpPr>
                <p:cNvPr id="36951" name="Rectangle 28"/>
                <p:cNvSpPr>
                  <a:spLocks noChangeArrowheads="1"/>
                </p:cNvSpPr>
                <p:nvPr/>
              </p:nvSpPr>
              <p:spPr bwMode="auto">
                <a:xfrm>
                  <a:off x="892" y="1038"/>
                  <a:ext cx="720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3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ADD R3 , #6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52" name="Rectangle 29"/>
                <p:cNvSpPr>
                  <a:spLocks noChangeArrowheads="1"/>
                </p:cNvSpPr>
                <p:nvPr/>
              </p:nvSpPr>
              <p:spPr bwMode="auto">
                <a:xfrm>
                  <a:off x="849" y="1038"/>
                  <a:ext cx="806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76" name="Group 30"/>
              <p:cNvGrpSpPr>
                <a:grpSpLocks/>
              </p:cNvGrpSpPr>
              <p:nvPr/>
            </p:nvGrpSpPr>
            <p:grpSpPr bwMode="auto">
              <a:xfrm>
                <a:off x="1655" y="1038"/>
                <a:ext cx="2091" cy="596"/>
                <a:chOff x="1655" y="1038"/>
                <a:chExt cx="2091" cy="596"/>
              </a:xfrm>
            </p:grpSpPr>
            <p:sp>
              <p:nvSpPr>
                <p:cNvPr id="36949" name="Rectangle 31"/>
                <p:cNvSpPr>
                  <a:spLocks noChangeArrowheads="1"/>
                </p:cNvSpPr>
                <p:nvPr/>
              </p:nvSpPr>
              <p:spPr bwMode="auto">
                <a:xfrm>
                  <a:off x="1698" y="1038"/>
                  <a:ext cx="2005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3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Regs[R3]←Regs[R3]</a:t>
                  </a:r>
                  <a:r>
                    <a:rPr lang="zh-CN" altLang="en-US" sz="1600" b="1">
                      <a:latin typeface="Times New Roman" pitchFamily="18" charset="0"/>
                      <a:ea typeface="楷体_GB2312" pitchFamily="49" charset="-122"/>
                    </a:rPr>
                    <a:t>＋</a:t>
                  </a: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6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50" name="Rectangle 32"/>
                <p:cNvSpPr>
                  <a:spLocks noChangeArrowheads="1"/>
                </p:cNvSpPr>
                <p:nvPr/>
              </p:nvSpPr>
              <p:spPr bwMode="auto">
                <a:xfrm>
                  <a:off x="1655" y="1038"/>
                  <a:ext cx="2091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77" name="Group 33"/>
              <p:cNvGrpSpPr>
                <a:grpSpLocks/>
              </p:cNvGrpSpPr>
              <p:nvPr/>
            </p:nvGrpSpPr>
            <p:grpSpPr bwMode="auto">
              <a:xfrm>
                <a:off x="0" y="1634"/>
                <a:ext cx="849" cy="596"/>
                <a:chOff x="0" y="1634"/>
                <a:chExt cx="849" cy="596"/>
              </a:xfrm>
            </p:grpSpPr>
            <p:sp>
              <p:nvSpPr>
                <p:cNvPr id="36947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1634"/>
                  <a:ext cx="763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1" hangingPunct="1">
                    <a:lnSpc>
                      <a:spcPct val="130000"/>
                    </a:lnSpc>
                  </a:pPr>
                  <a:r>
                    <a:rPr lang="zh-CN" altLang="en-US" sz="1800">
                      <a:latin typeface="Times New Roman" pitchFamily="18" charset="0"/>
                    </a:rPr>
                    <a:t>偏移寻址</a:t>
                  </a:r>
                </a:p>
                <a:p>
                  <a:pPr algn="just"/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36948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1634"/>
                  <a:ext cx="849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78" name="Group 36"/>
              <p:cNvGrpSpPr>
                <a:grpSpLocks/>
              </p:cNvGrpSpPr>
              <p:nvPr/>
            </p:nvGrpSpPr>
            <p:grpSpPr bwMode="auto">
              <a:xfrm>
                <a:off x="849" y="1634"/>
                <a:ext cx="806" cy="596"/>
                <a:chOff x="849" y="1634"/>
                <a:chExt cx="806" cy="596"/>
              </a:xfrm>
            </p:grpSpPr>
            <p:sp>
              <p:nvSpPr>
                <p:cNvPr id="36945" name="Rectangle 37"/>
                <p:cNvSpPr>
                  <a:spLocks noChangeArrowheads="1"/>
                </p:cNvSpPr>
                <p:nvPr/>
              </p:nvSpPr>
              <p:spPr bwMode="auto">
                <a:xfrm>
                  <a:off x="892" y="1634"/>
                  <a:ext cx="720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3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ADD R3 , 120(R2)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46" name="Rectangle 38"/>
                <p:cNvSpPr>
                  <a:spLocks noChangeArrowheads="1"/>
                </p:cNvSpPr>
                <p:nvPr/>
              </p:nvSpPr>
              <p:spPr bwMode="auto">
                <a:xfrm>
                  <a:off x="849" y="1634"/>
                  <a:ext cx="806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79" name="Group 39"/>
              <p:cNvGrpSpPr>
                <a:grpSpLocks/>
              </p:cNvGrpSpPr>
              <p:nvPr/>
            </p:nvGrpSpPr>
            <p:grpSpPr bwMode="auto">
              <a:xfrm>
                <a:off x="1655" y="1634"/>
                <a:ext cx="2091" cy="596"/>
                <a:chOff x="1655" y="1634"/>
                <a:chExt cx="2091" cy="596"/>
              </a:xfrm>
            </p:grpSpPr>
            <p:sp>
              <p:nvSpPr>
                <p:cNvPr id="36943" name="Rectangle 40"/>
                <p:cNvSpPr>
                  <a:spLocks noChangeArrowheads="1"/>
                </p:cNvSpPr>
                <p:nvPr/>
              </p:nvSpPr>
              <p:spPr bwMode="auto">
                <a:xfrm>
                  <a:off x="1698" y="1634"/>
                  <a:ext cx="2005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3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Regs[R3]←Regs[R3]</a:t>
                  </a:r>
                  <a:r>
                    <a:rPr lang="zh-CN" altLang="en-US" sz="1600" b="1">
                      <a:latin typeface="Times New Roman" pitchFamily="18" charset="0"/>
                      <a:ea typeface="楷体_GB2312" pitchFamily="49" charset="-122"/>
                    </a:rPr>
                    <a:t>＋</a:t>
                  </a: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Mem[120+Regs[R2]]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44" name="Rectangle 41"/>
                <p:cNvSpPr>
                  <a:spLocks noChangeArrowheads="1"/>
                </p:cNvSpPr>
                <p:nvPr/>
              </p:nvSpPr>
              <p:spPr bwMode="auto">
                <a:xfrm>
                  <a:off x="1655" y="1634"/>
                  <a:ext cx="2091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80" name="Group 42"/>
              <p:cNvGrpSpPr>
                <a:grpSpLocks/>
              </p:cNvGrpSpPr>
              <p:nvPr/>
            </p:nvGrpSpPr>
            <p:grpSpPr bwMode="auto">
              <a:xfrm>
                <a:off x="0" y="2230"/>
                <a:ext cx="849" cy="596"/>
                <a:chOff x="0" y="2230"/>
                <a:chExt cx="849" cy="596"/>
              </a:xfrm>
            </p:grpSpPr>
            <p:sp>
              <p:nvSpPr>
                <p:cNvPr id="36941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2230"/>
                  <a:ext cx="763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1" hangingPunct="1">
                    <a:lnSpc>
                      <a:spcPct val="130000"/>
                    </a:lnSpc>
                  </a:pPr>
                  <a:r>
                    <a:rPr lang="zh-CN" altLang="en-US" sz="1800">
                      <a:latin typeface="Times New Roman" pitchFamily="18" charset="0"/>
                    </a:rPr>
                    <a:t>寄存器间接寻址</a:t>
                  </a: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42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2230"/>
                  <a:ext cx="849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81" name="Group 45"/>
              <p:cNvGrpSpPr>
                <a:grpSpLocks/>
              </p:cNvGrpSpPr>
              <p:nvPr/>
            </p:nvGrpSpPr>
            <p:grpSpPr bwMode="auto">
              <a:xfrm>
                <a:off x="849" y="2230"/>
                <a:ext cx="806" cy="596"/>
                <a:chOff x="849" y="2230"/>
                <a:chExt cx="806" cy="596"/>
              </a:xfrm>
            </p:grpSpPr>
            <p:sp>
              <p:nvSpPr>
                <p:cNvPr id="36939" name="Rectangle 46"/>
                <p:cNvSpPr>
                  <a:spLocks noChangeArrowheads="1"/>
                </p:cNvSpPr>
                <p:nvPr/>
              </p:nvSpPr>
              <p:spPr bwMode="auto">
                <a:xfrm>
                  <a:off x="892" y="2230"/>
                  <a:ext cx="720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3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ADD  R4 , (R2)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40" name="Rectangle 47"/>
                <p:cNvSpPr>
                  <a:spLocks noChangeArrowheads="1"/>
                </p:cNvSpPr>
                <p:nvPr/>
              </p:nvSpPr>
              <p:spPr bwMode="auto">
                <a:xfrm>
                  <a:off x="849" y="2230"/>
                  <a:ext cx="806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82" name="Group 48"/>
              <p:cNvGrpSpPr>
                <a:grpSpLocks/>
              </p:cNvGrpSpPr>
              <p:nvPr/>
            </p:nvGrpSpPr>
            <p:grpSpPr bwMode="auto">
              <a:xfrm>
                <a:off x="1655" y="2230"/>
                <a:ext cx="2091" cy="596"/>
                <a:chOff x="1655" y="2230"/>
                <a:chExt cx="2091" cy="596"/>
              </a:xfrm>
            </p:grpSpPr>
            <p:sp>
              <p:nvSpPr>
                <p:cNvPr id="36937" name="Rectangle 49"/>
                <p:cNvSpPr>
                  <a:spLocks noChangeArrowheads="1"/>
                </p:cNvSpPr>
                <p:nvPr/>
              </p:nvSpPr>
              <p:spPr bwMode="auto">
                <a:xfrm>
                  <a:off x="1698" y="2230"/>
                  <a:ext cx="2005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2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Regs[R4]←Regs[R4]</a:t>
                  </a:r>
                  <a:r>
                    <a:rPr lang="zh-CN" altLang="en-US" sz="1600" b="1">
                      <a:latin typeface="Times New Roman" pitchFamily="18" charset="0"/>
                      <a:ea typeface="楷体_GB2312" pitchFamily="49" charset="-122"/>
                    </a:rPr>
                    <a:t>＋</a:t>
                  </a: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Mem[Regs[R2]]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38" name="Rectangle 50"/>
                <p:cNvSpPr>
                  <a:spLocks noChangeArrowheads="1"/>
                </p:cNvSpPr>
                <p:nvPr/>
              </p:nvSpPr>
              <p:spPr bwMode="auto">
                <a:xfrm>
                  <a:off x="1655" y="2230"/>
                  <a:ext cx="2091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83" name="Group 51"/>
              <p:cNvGrpSpPr>
                <a:grpSpLocks/>
              </p:cNvGrpSpPr>
              <p:nvPr/>
            </p:nvGrpSpPr>
            <p:grpSpPr bwMode="auto">
              <a:xfrm>
                <a:off x="0" y="2826"/>
                <a:ext cx="849" cy="596"/>
                <a:chOff x="0" y="2826"/>
                <a:chExt cx="849" cy="596"/>
              </a:xfrm>
            </p:grpSpPr>
            <p:sp>
              <p:nvSpPr>
                <p:cNvPr id="36935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2826"/>
                  <a:ext cx="763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1" hangingPunct="1">
                    <a:lnSpc>
                      <a:spcPct val="130000"/>
                    </a:lnSpc>
                  </a:pPr>
                  <a:r>
                    <a:rPr lang="zh-CN" altLang="en-US" sz="1800">
                      <a:latin typeface="Times New Roman" pitchFamily="18" charset="0"/>
                    </a:rPr>
                    <a:t>索引寻址</a:t>
                  </a:r>
                </a:p>
                <a:p>
                  <a:pPr algn="just"/>
                  <a:endParaRPr lang="en-US" altLang="zh-CN" sz="1800">
                    <a:latin typeface="Times New Roman" pitchFamily="18" charset="0"/>
                  </a:endParaRPr>
                </a:p>
              </p:txBody>
            </p:sp>
            <p:sp>
              <p:nvSpPr>
                <p:cNvPr id="36936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2826"/>
                  <a:ext cx="849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84" name="Group 54"/>
              <p:cNvGrpSpPr>
                <a:grpSpLocks/>
              </p:cNvGrpSpPr>
              <p:nvPr/>
            </p:nvGrpSpPr>
            <p:grpSpPr bwMode="auto">
              <a:xfrm>
                <a:off x="849" y="2826"/>
                <a:ext cx="806" cy="596"/>
                <a:chOff x="849" y="2826"/>
                <a:chExt cx="806" cy="596"/>
              </a:xfrm>
            </p:grpSpPr>
            <p:sp>
              <p:nvSpPr>
                <p:cNvPr id="36933" name="Rectangle 55"/>
                <p:cNvSpPr>
                  <a:spLocks noChangeArrowheads="1"/>
                </p:cNvSpPr>
                <p:nvPr/>
              </p:nvSpPr>
              <p:spPr bwMode="auto">
                <a:xfrm>
                  <a:off x="892" y="2826"/>
                  <a:ext cx="720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ADD R4 , (R2 + R3)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34" name="Rectangle 56"/>
                <p:cNvSpPr>
                  <a:spLocks noChangeArrowheads="1"/>
                </p:cNvSpPr>
                <p:nvPr/>
              </p:nvSpPr>
              <p:spPr bwMode="auto">
                <a:xfrm>
                  <a:off x="849" y="2826"/>
                  <a:ext cx="806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85" name="Group 57"/>
              <p:cNvGrpSpPr>
                <a:grpSpLocks/>
              </p:cNvGrpSpPr>
              <p:nvPr/>
            </p:nvGrpSpPr>
            <p:grpSpPr bwMode="auto">
              <a:xfrm>
                <a:off x="1655" y="2826"/>
                <a:ext cx="2091" cy="596"/>
                <a:chOff x="1655" y="2826"/>
                <a:chExt cx="2091" cy="596"/>
              </a:xfrm>
            </p:grpSpPr>
            <p:sp>
              <p:nvSpPr>
                <p:cNvPr id="36931" name="Rectangle 58"/>
                <p:cNvSpPr>
                  <a:spLocks noChangeArrowheads="1"/>
                </p:cNvSpPr>
                <p:nvPr/>
              </p:nvSpPr>
              <p:spPr bwMode="auto">
                <a:xfrm>
                  <a:off x="1698" y="2826"/>
                  <a:ext cx="2005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3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Regs[R4]←Regs[R4]</a:t>
                  </a:r>
                  <a:r>
                    <a:rPr lang="zh-CN" altLang="en-US" sz="1600" b="1">
                      <a:latin typeface="Times New Roman" pitchFamily="18" charset="0"/>
                      <a:ea typeface="楷体_GB2312" pitchFamily="49" charset="-122"/>
                    </a:rPr>
                    <a:t>＋</a:t>
                  </a: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Mem[Regs[R2]+Regs[R3]]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32" name="Rectangle 59"/>
                <p:cNvSpPr>
                  <a:spLocks noChangeArrowheads="1"/>
                </p:cNvSpPr>
                <p:nvPr/>
              </p:nvSpPr>
              <p:spPr bwMode="auto">
                <a:xfrm>
                  <a:off x="1655" y="2826"/>
                  <a:ext cx="2091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86" name="Group 60"/>
              <p:cNvGrpSpPr>
                <a:grpSpLocks/>
              </p:cNvGrpSpPr>
              <p:nvPr/>
            </p:nvGrpSpPr>
            <p:grpSpPr bwMode="auto">
              <a:xfrm>
                <a:off x="0" y="3422"/>
                <a:ext cx="849" cy="596"/>
                <a:chOff x="0" y="3422"/>
                <a:chExt cx="849" cy="596"/>
              </a:xfrm>
            </p:grpSpPr>
            <p:sp>
              <p:nvSpPr>
                <p:cNvPr id="36929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3422"/>
                  <a:ext cx="763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1800">
                      <a:latin typeface="Times New Roman" pitchFamily="18" charset="0"/>
                    </a:rPr>
                    <a:t>直接寻址或</a:t>
                  </a:r>
                </a:p>
                <a:p>
                  <a:pPr algn="ctr" eaLnBrk="1" hangingPunct="1"/>
                  <a:r>
                    <a:rPr lang="zh-CN" altLang="en-US" sz="1800">
                      <a:latin typeface="Times New Roman" pitchFamily="18" charset="0"/>
                    </a:rPr>
                    <a:t>绝对寻址</a:t>
                  </a:r>
                </a:p>
                <a:p>
                  <a:pPr algn="just"/>
                  <a:endParaRPr lang="en-US" altLang="zh-CN" sz="1800">
                    <a:latin typeface="Times New Roman" pitchFamily="18" charset="0"/>
                  </a:endParaRPr>
                </a:p>
              </p:txBody>
            </p:sp>
            <p:sp>
              <p:nvSpPr>
                <p:cNvPr id="36930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3422"/>
                  <a:ext cx="849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87" name="Group 63"/>
              <p:cNvGrpSpPr>
                <a:grpSpLocks/>
              </p:cNvGrpSpPr>
              <p:nvPr/>
            </p:nvGrpSpPr>
            <p:grpSpPr bwMode="auto">
              <a:xfrm>
                <a:off x="849" y="3422"/>
                <a:ext cx="806" cy="596"/>
                <a:chOff x="849" y="3422"/>
                <a:chExt cx="806" cy="596"/>
              </a:xfrm>
            </p:grpSpPr>
            <p:sp>
              <p:nvSpPr>
                <p:cNvPr id="36927" name="Rectangle 64"/>
                <p:cNvSpPr>
                  <a:spLocks noChangeArrowheads="1"/>
                </p:cNvSpPr>
                <p:nvPr/>
              </p:nvSpPr>
              <p:spPr bwMode="auto">
                <a:xfrm>
                  <a:off x="892" y="3422"/>
                  <a:ext cx="720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3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ADD R4 , (1010)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28" name="Rectangle 65"/>
                <p:cNvSpPr>
                  <a:spLocks noChangeArrowheads="1"/>
                </p:cNvSpPr>
                <p:nvPr/>
              </p:nvSpPr>
              <p:spPr bwMode="auto">
                <a:xfrm>
                  <a:off x="849" y="3422"/>
                  <a:ext cx="806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88" name="Group 66"/>
              <p:cNvGrpSpPr>
                <a:grpSpLocks/>
              </p:cNvGrpSpPr>
              <p:nvPr/>
            </p:nvGrpSpPr>
            <p:grpSpPr bwMode="auto">
              <a:xfrm>
                <a:off x="1655" y="3422"/>
                <a:ext cx="2091" cy="596"/>
                <a:chOff x="1655" y="3422"/>
                <a:chExt cx="2091" cy="596"/>
              </a:xfrm>
            </p:grpSpPr>
            <p:sp>
              <p:nvSpPr>
                <p:cNvPr id="36925" name="Rectangle 67"/>
                <p:cNvSpPr>
                  <a:spLocks noChangeArrowheads="1"/>
                </p:cNvSpPr>
                <p:nvPr/>
              </p:nvSpPr>
              <p:spPr bwMode="auto">
                <a:xfrm>
                  <a:off x="1698" y="3422"/>
                  <a:ext cx="2005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3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Regs[R4]←Regs[R4]</a:t>
                  </a:r>
                  <a:r>
                    <a:rPr lang="zh-CN" altLang="en-US" sz="1600" b="1">
                      <a:latin typeface="Times New Roman" pitchFamily="18" charset="0"/>
                      <a:ea typeface="楷体_GB2312" pitchFamily="49" charset="-122"/>
                    </a:rPr>
                    <a:t>＋</a:t>
                  </a: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Mem[1010]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26" name="Rectangle 68"/>
                <p:cNvSpPr>
                  <a:spLocks noChangeArrowheads="1"/>
                </p:cNvSpPr>
                <p:nvPr/>
              </p:nvSpPr>
              <p:spPr bwMode="auto">
                <a:xfrm>
                  <a:off x="1655" y="3422"/>
                  <a:ext cx="2091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89" name="Group 69"/>
              <p:cNvGrpSpPr>
                <a:grpSpLocks/>
              </p:cNvGrpSpPr>
              <p:nvPr/>
            </p:nvGrpSpPr>
            <p:grpSpPr bwMode="auto">
              <a:xfrm>
                <a:off x="0" y="4018"/>
                <a:ext cx="849" cy="596"/>
                <a:chOff x="0" y="4018"/>
                <a:chExt cx="849" cy="596"/>
              </a:xfrm>
            </p:grpSpPr>
            <p:sp>
              <p:nvSpPr>
                <p:cNvPr id="36923" name="Rectangle 70"/>
                <p:cNvSpPr>
                  <a:spLocks noChangeArrowheads="1"/>
                </p:cNvSpPr>
                <p:nvPr/>
              </p:nvSpPr>
              <p:spPr bwMode="auto">
                <a:xfrm>
                  <a:off x="43" y="4018"/>
                  <a:ext cx="763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1" hangingPunct="1">
                    <a:lnSpc>
                      <a:spcPct val="130000"/>
                    </a:lnSpc>
                  </a:pPr>
                  <a:r>
                    <a:rPr lang="zh-CN" altLang="en-US" sz="1800">
                      <a:latin typeface="Times New Roman" pitchFamily="18" charset="0"/>
                    </a:rPr>
                    <a:t>存储器间接寻址</a:t>
                  </a:r>
                </a:p>
                <a:p>
                  <a:pPr algn="ctr"/>
                  <a:endParaRPr lang="en-US" altLang="zh-CN" sz="1800">
                    <a:latin typeface="Times New Roman" pitchFamily="18" charset="0"/>
                  </a:endParaRPr>
                </a:p>
              </p:txBody>
            </p:sp>
            <p:sp>
              <p:nvSpPr>
                <p:cNvPr id="36924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4018"/>
                  <a:ext cx="849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90" name="Group 72"/>
              <p:cNvGrpSpPr>
                <a:grpSpLocks/>
              </p:cNvGrpSpPr>
              <p:nvPr/>
            </p:nvGrpSpPr>
            <p:grpSpPr bwMode="auto">
              <a:xfrm>
                <a:off x="849" y="4018"/>
                <a:ext cx="806" cy="596"/>
                <a:chOff x="849" y="4018"/>
                <a:chExt cx="806" cy="596"/>
              </a:xfrm>
            </p:grpSpPr>
            <p:sp>
              <p:nvSpPr>
                <p:cNvPr id="36921" name="Rectangle 73"/>
                <p:cNvSpPr>
                  <a:spLocks noChangeArrowheads="1"/>
                </p:cNvSpPr>
                <p:nvPr/>
              </p:nvSpPr>
              <p:spPr bwMode="auto">
                <a:xfrm>
                  <a:off x="892" y="4018"/>
                  <a:ext cx="720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3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ADD R2 , @(R4)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22" name="Rectangle 74"/>
                <p:cNvSpPr>
                  <a:spLocks noChangeArrowheads="1"/>
                </p:cNvSpPr>
                <p:nvPr/>
              </p:nvSpPr>
              <p:spPr bwMode="auto">
                <a:xfrm>
                  <a:off x="849" y="4018"/>
                  <a:ext cx="806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91" name="Group 75"/>
              <p:cNvGrpSpPr>
                <a:grpSpLocks/>
              </p:cNvGrpSpPr>
              <p:nvPr/>
            </p:nvGrpSpPr>
            <p:grpSpPr bwMode="auto">
              <a:xfrm>
                <a:off x="1655" y="4018"/>
                <a:ext cx="2091" cy="596"/>
                <a:chOff x="1655" y="4018"/>
                <a:chExt cx="2091" cy="596"/>
              </a:xfrm>
            </p:grpSpPr>
            <p:sp>
              <p:nvSpPr>
                <p:cNvPr id="36919" name="Rectangle 76"/>
                <p:cNvSpPr>
                  <a:spLocks noChangeArrowheads="1"/>
                </p:cNvSpPr>
                <p:nvPr/>
              </p:nvSpPr>
              <p:spPr bwMode="auto">
                <a:xfrm>
                  <a:off x="1698" y="4018"/>
                  <a:ext cx="2005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Regs[R2]←Regs[R2]</a:t>
                  </a:r>
                  <a:r>
                    <a:rPr lang="zh-CN" altLang="en-US" sz="1600" b="1">
                      <a:latin typeface="Times New Roman" pitchFamily="18" charset="0"/>
                      <a:ea typeface="楷体_GB2312" pitchFamily="49" charset="-122"/>
                    </a:rPr>
                    <a:t>＋</a:t>
                  </a: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Mem[Mem[Regs[R4]]]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20" name="Rectangle 77"/>
                <p:cNvSpPr>
                  <a:spLocks noChangeArrowheads="1"/>
                </p:cNvSpPr>
                <p:nvPr/>
              </p:nvSpPr>
              <p:spPr bwMode="auto">
                <a:xfrm>
                  <a:off x="1655" y="4018"/>
                  <a:ext cx="2091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92" name="Group 78"/>
              <p:cNvGrpSpPr>
                <a:grpSpLocks/>
              </p:cNvGrpSpPr>
              <p:nvPr/>
            </p:nvGrpSpPr>
            <p:grpSpPr bwMode="auto">
              <a:xfrm>
                <a:off x="0" y="4614"/>
                <a:ext cx="849" cy="750"/>
                <a:chOff x="0" y="4614"/>
                <a:chExt cx="849" cy="750"/>
              </a:xfrm>
            </p:grpSpPr>
            <p:sp>
              <p:nvSpPr>
                <p:cNvPr id="36917" name="Rectangle 79"/>
                <p:cNvSpPr>
                  <a:spLocks noChangeArrowheads="1"/>
                </p:cNvSpPr>
                <p:nvPr/>
              </p:nvSpPr>
              <p:spPr bwMode="auto">
                <a:xfrm>
                  <a:off x="43" y="4614"/>
                  <a:ext cx="763" cy="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1" hangingPunct="1">
                    <a:lnSpc>
                      <a:spcPct val="140000"/>
                    </a:lnSpc>
                  </a:pPr>
                  <a:r>
                    <a:rPr lang="zh-CN" altLang="en-US" sz="1800">
                      <a:latin typeface="Times New Roman" pitchFamily="18" charset="0"/>
                    </a:rPr>
                    <a:t>自增寻址</a:t>
                  </a:r>
                </a:p>
                <a:p>
                  <a:pPr algn="just"/>
                  <a:endParaRPr lang="en-US" altLang="zh-CN" sz="1800">
                    <a:latin typeface="Times New Roman" pitchFamily="18" charset="0"/>
                  </a:endParaRPr>
                </a:p>
              </p:txBody>
            </p:sp>
            <p:sp>
              <p:nvSpPr>
                <p:cNvPr id="36918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4614"/>
                  <a:ext cx="849" cy="7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93" name="Group 81"/>
              <p:cNvGrpSpPr>
                <a:grpSpLocks/>
              </p:cNvGrpSpPr>
              <p:nvPr/>
            </p:nvGrpSpPr>
            <p:grpSpPr bwMode="auto">
              <a:xfrm>
                <a:off x="849" y="4614"/>
                <a:ext cx="806" cy="750"/>
                <a:chOff x="849" y="4614"/>
                <a:chExt cx="806" cy="750"/>
              </a:xfrm>
            </p:grpSpPr>
            <p:sp>
              <p:nvSpPr>
                <p:cNvPr id="36915" name="Rectangle 82"/>
                <p:cNvSpPr>
                  <a:spLocks noChangeArrowheads="1"/>
                </p:cNvSpPr>
                <p:nvPr/>
              </p:nvSpPr>
              <p:spPr bwMode="auto">
                <a:xfrm>
                  <a:off x="892" y="4614"/>
                  <a:ext cx="720" cy="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4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ADD R1 , (R2)+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16" name="Rectangle 83"/>
                <p:cNvSpPr>
                  <a:spLocks noChangeArrowheads="1"/>
                </p:cNvSpPr>
                <p:nvPr/>
              </p:nvSpPr>
              <p:spPr bwMode="auto">
                <a:xfrm>
                  <a:off x="849" y="4614"/>
                  <a:ext cx="806" cy="7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94" name="Group 84"/>
              <p:cNvGrpSpPr>
                <a:grpSpLocks/>
              </p:cNvGrpSpPr>
              <p:nvPr/>
            </p:nvGrpSpPr>
            <p:grpSpPr bwMode="auto">
              <a:xfrm>
                <a:off x="1655" y="4614"/>
                <a:ext cx="2091" cy="750"/>
                <a:chOff x="1655" y="4614"/>
                <a:chExt cx="2091" cy="750"/>
              </a:xfrm>
            </p:grpSpPr>
            <p:sp>
              <p:nvSpPr>
                <p:cNvPr id="36913" name="Rectangle 85"/>
                <p:cNvSpPr>
                  <a:spLocks noChangeArrowheads="1"/>
                </p:cNvSpPr>
                <p:nvPr/>
              </p:nvSpPr>
              <p:spPr bwMode="auto">
                <a:xfrm>
                  <a:off x="1698" y="4614"/>
                  <a:ext cx="2005" cy="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Regs[R1]←Regs[R1]</a:t>
                  </a:r>
                  <a:r>
                    <a:rPr lang="zh-CN" altLang="en-US" sz="1600" b="1">
                      <a:latin typeface="Times New Roman" pitchFamily="18" charset="0"/>
                      <a:ea typeface="楷体_GB2312" pitchFamily="49" charset="-122"/>
                    </a:rPr>
                    <a:t>＋</a:t>
                  </a: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Mem[Regs[R2]]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Regs[R2]←Regs[R2]</a:t>
                  </a:r>
                  <a:r>
                    <a:rPr lang="zh-CN" altLang="en-US" sz="1600" b="1">
                      <a:latin typeface="Times New Roman" pitchFamily="18" charset="0"/>
                      <a:ea typeface="楷体_GB2312" pitchFamily="49" charset="-122"/>
                    </a:rPr>
                    <a:t>＋</a:t>
                  </a: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d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14" name="Rectangle 86"/>
                <p:cNvSpPr>
                  <a:spLocks noChangeArrowheads="1"/>
                </p:cNvSpPr>
                <p:nvPr/>
              </p:nvSpPr>
              <p:spPr bwMode="auto">
                <a:xfrm>
                  <a:off x="1655" y="4614"/>
                  <a:ext cx="2091" cy="7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95" name="Group 87"/>
              <p:cNvGrpSpPr>
                <a:grpSpLocks/>
              </p:cNvGrpSpPr>
              <p:nvPr/>
            </p:nvGrpSpPr>
            <p:grpSpPr bwMode="auto">
              <a:xfrm>
                <a:off x="0" y="5364"/>
                <a:ext cx="849" cy="750"/>
                <a:chOff x="0" y="5364"/>
                <a:chExt cx="849" cy="750"/>
              </a:xfrm>
            </p:grpSpPr>
            <p:sp>
              <p:nvSpPr>
                <p:cNvPr id="36911" name="Rectangle 88"/>
                <p:cNvSpPr>
                  <a:spLocks noChangeArrowheads="1"/>
                </p:cNvSpPr>
                <p:nvPr/>
              </p:nvSpPr>
              <p:spPr bwMode="auto">
                <a:xfrm>
                  <a:off x="43" y="5364"/>
                  <a:ext cx="763" cy="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1" hangingPunct="1">
                    <a:lnSpc>
                      <a:spcPct val="160000"/>
                    </a:lnSpc>
                  </a:pPr>
                  <a:r>
                    <a:rPr lang="zh-CN" altLang="en-US" sz="1800">
                      <a:latin typeface="Times New Roman" pitchFamily="18" charset="0"/>
                    </a:rPr>
                    <a:t>自减寻址</a:t>
                  </a:r>
                </a:p>
                <a:p>
                  <a:pPr algn="just"/>
                  <a:endParaRPr lang="en-US" altLang="zh-CN" sz="1800">
                    <a:latin typeface="Times New Roman" pitchFamily="18" charset="0"/>
                  </a:endParaRPr>
                </a:p>
              </p:txBody>
            </p:sp>
            <p:sp>
              <p:nvSpPr>
                <p:cNvPr id="36912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5364"/>
                  <a:ext cx="849" cy="7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96" name="Group 90"/>
              <p:cNvGrpSpPr>
                <a:grpSpLocks/>
              </p:cNvGrpSpPr>
              <p:nvPr/>
            </p:nvGrpSpPr>
            <p:grpSpPr bwMode="auto">
              <a:xfrm>
                <a:off x="849" y="5364"/>
                <a:ext cx="806" cy="750"/>
                <a:chOff x="849" y="5364"/>
                <a:chExt cx="806" cy="750"/>
              </a:xfrm>
            </p:grpSpPr>
            <p:sp>
              <p:nvSpPr>
                <p:cNvPr id="36909" name="Rectangle 91"/>
                <p:cNvSpPr>
                  <a:spLocks noChangeArrowheads="1"/>
                </p:cNvSpPr>
                <p:nvPr/>
              </p:nvSpPr>
              <p:spPr bwMode="auto">
                <a:xfrm>
                  <a:off x="892" y="5364"/>
                  <a:ext cx="720" cy="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5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ADD R1, -(R2)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10" name="Rectangle 92"/>
                <p:cNvSpPr>
                  <a:spLocks noChangeArrowheads="1"/>
                </p:cNvSpPr>
                <p:nvPr/>
              </p:nvSpPr>
              <p:spPr bwMode="auto">
                <a:xfrm>
                  <a:off x="849" y="5364"/>
                  <a:ext cx="806" cy="7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97" name="Group 93"/>
              <p:cNvGrpSpPr>
                <a:grpSpLocks/>
              </p:cNvGrpSpPr>
              <p:nvPr/>
            </p:nvGrpSpPr>
            <p:grpSpPr bwMode="auto">
              <a:xfrm>
                <a:off x="1655" y="5364"/>
                <a:ext cx="2091" cy="750"/>
                <a:chOff x="1655" y="5364"/>
                <a:chExt cx="2091" cy="750"/>
              </a:xfrm>
            </p:grpSpPr>
            <p:sp>
              <p:nvSpPr>
                <p:cNvPr id="36907" name="Rectangle 94"/>
                <p:cNvSpPr>
                  <a:spLocks noChangeArrowheads="1"/>
                </p:cNvSpPr>
                <p:nvPr/>
              </p:nvSpPr>
              <p:spPr bwMode="auto">
                <a:xfrm>
                  <a:off x="1698" y="5364"/>
                  <a:ext cx="2005" cy="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10000"/>
                    </a:lnSpc>
                  </a:pPr>
                  <a:r>
                    <a:rPr lang="en-US" altLang="zh-CN" sz="1600" b="1" dirty="0" err="1">
                      <a:latin typeface="Times New Roman" pitchFamily="18" charset="0"/>
                      <a:ea typeface="楷体_GB2312" pitchFamily="49" charset="-122"/>
                    </a:rPr>
                    <a:t>Regs</a:t>
                  </a:r>
                  <a:r>
                    <a:rPr lang="en-US" altLang="zh-CN" sz="1600" b="1" dirty="0">
                      <a:latin typeface="Times New Roman" pitchFamily="18" charset="0"/>
                      <a:ea typeface="楷体_GB2312" pitchFamily="49" charset="-122"/>
                    </a:rPr>
                    <a:t>[R2]←</a:t>
                  </a:r>
                  <a:r>
                    <a:rPr lang="en-US" altLang="zh-CN" sz="1600" b="1" dirty="0" err="1">
                      <a:latin typeface="Times New Roman" pitchFamily="18" charset="0"/>
                      <a:ea typeface="楷体_GB2312" pitchFamily="49" charset="-122"/>
                    </a:rPr>
                    <a:t>Regs</a:t>
                  </a:r>
                  <a:r>
                    <a:rPr lang="en-US" altLang="zh-CN" sz="1600" b="1" dirty="0">
                      <a:latin typeface="Times New Roman" pitchFamily="18" charset="0"/>
                      <a:ea typeface="楷体_GB2312" pitchFamily="49" charset="-122"/>
                    </a:rPr>
                    <a:t>[R2]</a:t>
                  </a:r>
                  <a:r>
                    <a:rPr lang="zh-CN" altLang="en-US" sz="1600" b="1" dirty="0">
                      <a:latin typeface="Times New Roman" pitchFamily="18" charset="0"/>
                      <a:ea typeface="楷体_GB2312" pitchFamily="49" charset="-122"/>
                    </a:rPr>
                    <a:t>－</a:t>
                  </a:r>
                  <a:r>
                    <a:rPr lang="en-US" altLang="zh-CN" sz="1600" b="1" dirty="0">
                      <a:latin typeface="Times New Roman" pitchFamily="18" charset="0"/>
                      <a:ea typeface="楷体_GB2312" pitchFamily="49" charset="-122"/>
                    </a:rPr>
                    <a:t>d</a:t>
                  </a:r>
                  <a:endParaRPr lang="en-US" altLang="zh-CN" sz="1600" b="1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r>
                    <a:rPr lang="en-US" altLang="zh-CN" sz="1600" b="1" dirty="0" err="1">
                      <a:latin typeface="Times New Roman" pitchFamily="18" charset="0"/>
                      <a:ea typeface="楷体_GB2312" pitchFamily="49" charset="-122"/>
                    </a:rPr>
                    <a:t>Regs</a:t>
                  </a:r>
                  <a:r>
                    <a:rPr lang="en-US" altLang="zh-CN" sz="1600" b="1" dirty="0">
                      <a:latin typeface="Times New Roman" pitchFamily="18" charset="0"/>
                      <a:ea typeface="楷体_GB2312" pitchFamily="49" charset="-122"/>
                    </a:rPr>
                    <a:t>[R1]←</a:t>
                  </a:r>
                  <a:r>
                    <a:rPr lang="en-US" altLang="zh-CN" sz="1600" b="1" dirty="0" err="1">
                      <a:latin typeface="Times New Roman" pitchFamily="18" charset="0"/>
                      <a:ea typeface="楷体_GB2312" pitchFamily="49" charset="-122"/>
                    </a:rPr>
                    <a:t>Regs</a:t>
                  </a:r>
                  <a:r>
                    <a:rPr lang="en-US" altLang="zh-CN" sz="1600" b="1" dirty="0">
                      <a:latin typeface="Times New Roman" pitchFamily="18" charset="0"/>
                      <a:ea typeface="楷体_GB2312" pitchFamily="49" charset="-122"/>
                    </a:rPr>
                    <a:t>[R1]+</a:t>
                  </a:r>
                  <a:r>
                    <a:rPr lang="en-US" altLang="zh-CN" sz="1600" b="1" dirty="0" err="1">
                      <a:latin typeface="Times New Roman" pitchFamily="18" charset="0"/>
                      <a:ea typeface="楷体_GB2312" pitchFamily="49" charset="-122"/>
                    </a:rPr>
                    <a:t>Mem</a:t>
                  </a:r>
                  <a:r>
                    <a:rPr lang="en-US" altLang="zh-CN" sz="1600" b="1" dirty="0">
                      <a:latin typeface="Times New Roman" pitchFamily="18" charset="0"/>
                      <a:ea typeface="楷体_GB2312" pitchFamily="49" charset="-122"/>
                    </a:rPr>
                    <a:t>[</a:t>
                  </a:r>
                  <a:r>
                    <a:rPr lang="en-US" altLang="zh-CN" sz="1600" b="1" dirty="0" err="1">
                      <a:latin typeface="Times New Roman" pitchFamily="18" charset="0"/>
                      <a:ea typeface="楷体_GB2312" pitchFamily="49" charset="-122"/>
                    </a:rPr>
                    <a:t>Regs</a:t>
                  </a:r>
                  <a:r>
                    <a:rPr lang="en-US" altLang="zh-CN" sz="1600" b="1" dirty="0">
                      <a:latin typeface="Times New Roman" pitchFamily="18" charset="0"/>
                      <a:ea typeface="楷体_GB2312" pitchFamily="49" charset="-122"/>
                    </a:rPr>
                    <a:t>[R2]]</a:t>
                  </a:r>
                  <a:endParaRPr lang="en-US" altLang="zh-CN" sz="1600" b="1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08" name="Rectangle 95"/>
                <p:cNvSpPr>
                  <a:spLocks noChangeArrowheads="1"/>
                </p:cNvSpPr>
                <p:nvPr/>
              </p:nvSpPr>
              <p:spPr bwMode="auto">
                <a:xfrm>
                  <a:off x="1655" y="5364"/>
                  <a:ext cx="2091" cy="7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98" name="Group 96"/>
              <p:cNvGrpSpPr>
                <a:grpSpLocks/>
              </p:cNvGrpSpPr>
              <p:nvPr/>
            </p:nvGrpSpPr>
            <p:grpSpPr bwMode="auto">
              <a:xfrm>
                <a:off x="0" y="6114"/>
                <a:ext cx="849" cy="904"/>
                <a:chOff x="0" y="6114"/>
                <a:chExt cx="849" cy="904"/>
              </a:xfrm>
            </p:grpSpPr>
            <p:sp>
              <p:nvSpPr>
                <p:cNvPr id="36905" name="Rectangle 97"/>
                <p:cNvSpPr>
                  <a:spLocks noChangeArrowheads="1"/>
                </p:cNvSpPr>
                <p:nvPr/>
              </p:nvSpPr>
              <p:spPr bwMode="auto">
                <a:xfrm>
                  <a:off x="43" y="6114"/>
                  <a:ext cx="763" cy="9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1" hangingPunct="1">
                    <a:lnSpc>
                      <a:spcPct val="190000"/>
                    </a:lnSpc>
                  </a:pPr>
                  <a:r>
                    <a:rPr lang="zh-CN" altLang="en-US" sz="1800">
                      <a:latin typeface="Times New Roman" pitchFamily="18" charset="0"/>
                    </a:rPr>
                    <a:t>缩放寻址</a:t>
                  </a: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06" name="Rectangle 98"/>
                <p:cNvSpPr>
                  <a:spLocks noChangeArrowheads="1"/>
                </p:cNvSpPr>
                <p:nvPr/>
              </p:nvSpPr>
              <p:spPr bwMode="auto">
                <a:xfrm>
                  <a:off x="0" y="6114"/>
                  <a:ext cx="849" cy="90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899" name="Group 99"/>
              <p:cNvGrpSpPr>
                <a:grpSpLocks/>
              </p:cNvGrpSpPr>
              <p:nvPr/>
            </p:nvGrpSpPr>
            <p:grpSpPr bwMode="auto">
              <a:xfrm>
                <a:off x="849" y="6114"/>
                <a:ext cx="806" cy="904"/>
                <a:chOff x="849" y="6114"/>
                <a:chExt cx="806" cy="904"/>
              </a:xfrm>
            </p:grpSpPr>
            <p:sp>
              <p:nvSpPr>
                <p:cNvPr id="36903" name="Rectangle 100"/>
                <p:cNvSpPr>
                  <a:spLocks noChangeArrowheads="1"/>
                </p:cNvSpPr>
                <p:nvPr/>
              </p:nvSpPr>
              <p:spPr bwMode="auto">
                <a:xfrm>
                  <a:off x="892" y="6114"/>
                  <a:ext cx="720" cy="9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2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ADD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R1 , 80(R2)[R3]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04" name="Rectangle 101"/>
                <p:cNvSpPr>
                  <a:spLocks noChangeArrowheads="1"/>
                </p:cNvSpPr>
                <p:nvPr/>
              </p:nvSpPr>
              <p:spPr bwMode="auto">
                <a:xfrm>
                  <a:off x="849" y="6114"/>
                  <a:ext cx="806" cy="90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900" name="Group 102"/>
              <p:cNvGrpSpPr>
                <a:grpSpLocks/>
              </p:cNvGrpSpPr>
              <p:nvPr/>
            </p:nvGrpSpPr>
            <p:grpSpPr bwMode="auto">
              <a:xfrm>
                <a:off x="1655" y="6114"/>
                <a:ext cx="2091" cy="904"/>
                <a:chOff x="1655" y="6114"/>
                <a:chExt cx="2091" cy="904"/>
              </a:xfrm>
            </p:grpSpPr>
            <p:sp>
              <p:nvSpPr>
                <p:cNvPr id="36901" name="Rectangle 103"/>
                <p:cNvSpPr>
                  <a:spLocks noChangeArrowheads="1"/>
                </p:cNvSpPr>
                <p:nvPr/>
              </p:nvSpPr>
              <p:spPr bwMode="auto">
                <a:xfrm>
                  <a:off x="1698" y="6114"/>
                  <a:ext cx="2005" cy="9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>
                    <a:lnSpc>
                      <a:spcPct val="120000"/>
                    </a:lnSpc>
                  </a:pP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Regs[R1]←Regs[R1]</a:t>
                  </a:r>
                  <a:r>
                    <a:rPr lang="zh-CN" altLang="en-US" sz="1600" b="1">
                      <a:latin typeface="Times New Roman" pitchFamily="18" charset="0"/>
                      <a:ea typeface="楷体_GB2312" pitchFamily="49" charset="-122"/>
                    </a:rPr>
                    <a:t>＋</a:t>
                  </a: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Mem[80</a:t>
                  </a:r>
                  <a:r>
                    <a:rPr lang="zh-CN" altLang="en-US" sz="1600" b="1">
                      <a:latin typeface="Times New Roman" pitchFamily="18" charset="0"/>
                      <a:ea typeface="楷体_GB2312" pitchFamily="49" charset="-122"/>
                    </a:rPr>
                    <a:t>＋</a:t>
                  </a: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Regs[R2]</a:t>
                  </a:r>
                  <a:r>
                    <a:rPr lang="zh-CN" altLang="en-US" sz="1600" b="1">
                      <a:latin typeface="Times New Roman" pitchFamily="18" charset="0"/>
                      <a:ea typeface="楷体_GB2312" pitchFamily="49" charset="-122"/>
                    </a:rPr>
                    <a:t>＋</a:t>
                  </a:r>
                  <a:r>
                    <a:rPr lang="en-US" altLang="zh-CN" sz="1600" b="1">
                      <a:latin typeface="Times New Roman" pitchFamily="18" charset="0"/>
                      <a:ea typeface="楷体_GB2312" pitchFamily="49" charset="-122"/>
                    </a:rPr>
                    <a:t>Regs[R3]*d]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/>
                  <a:endParaRPr lang="en-US" altLang="zh-CN" sz="16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902" name="Rectangle 104"/>
                <p:cNvSpPr>
                  <a:spLocks noChangeArrowheads="1"/>
                </p:cNvSpPr>
                <p:nvPr/>
              </p:nvSpPr>
              <p:spPr bwMode="auto">
                <a:xfrm>
                  <a:off x="1655" y="6114"/>
                  <a:ext cx="2091" cy="90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36867" name="Rectangle 105"/>
            <p:cNvSpPr>
              <a:spLocks noChangeArrowheads="1"/>
            </p:cNvSpPr>
            <p:nvPr/>
          </p:nvSpPr>
          <p:spPr bwMode="auto">
            <a:xfrm>
              <a:off x="-3" y="-3"/>
              <a:ext cx="3752" cy="702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30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3600" b="1" dirty="0">
                <a:latin typeface="Times New Roman" pitchFamily="18" charset="0"/>
                <a:cs typeface="+mn-cs"/>
              </a:rPr>
              <a:t>常用的一些操作数寻址方式</a:t>
            </a:r>
          </a:p>
        </p:txBody>
      </p:sp>
      <p:graphicFrame>
        <p:nvGraphicFramePr>
          <p:cNvPr id="5120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685800" y="1214438"/>
          <a:ext cx="7724775" cy="494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图表" r:id="rId4" imgW="8153400" imgH="5219700" progId="MSGraph.Chart.8">
                  <p:embed/>
                </p:oleObj>
              </mc:Choice>
              <mc:Fallback>
                <p:oleObj name="图表" r:id="rId4" imgW="8153400" imgH="5219700" progId="MSGraph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4438"/>
                        <a:ext cx="7724775" cy="494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108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立即寻址</a:t>
            </a:r>
          </a:p>
        </p:txBody>
      </p:sp>
      <p:graphicFrame>
        <p:nvGraphicFramePr>
          <p:cNvPr id="5" name="Group 4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29867728"/>
              </p:ext>
            </p:extLst>
          </p:nvPr>
        </p:nvGraphicFramePr>
        <p:xfrm>
          <a:off x="899592" y="1628800"/>
          <a:ext cx="6840538" cy="3030538"/>
        </p:xfrm>
        <a:graphic>
          <a:graphicData uri="http://schemas.openxmlformats.org/drawingml/2006/table">
            <a:tbl>
              <a:tblPr/>
              <a:tblGrid>
                <a:gridCol w="2447925"/>
                <a:gridCol w="2232025"/>
                <a:gridCol w="2160588"/>
              </a:tblGrid>
              <a:tr h="6064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指令类型 </a:t>
                      </a:r>
                    </a:p>
                  </a:txBody>
                  <a:tcPr marL="90000" marR="90000" marT="5400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使用频度 </a:t>
                      </a:r>
                    </a:p>
                  </a:txBody>
                  <a:tcPr marL="90000" marR="90000" marT="126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6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整型平均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 </a:t>
                      </a:r>
                    </a:p>
                  </a:txBody>
                  <a:tcPr marL="90000" marR="90000" marT="126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浮点平均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 </a:t>
                      </a:r>
                    </a:p>
                  </a:txBody>
                  <a:tcPr marL="90000" marR="90000" marT="126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load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指令 </a:t>
                      </a:r>
                    </a:p>
                  </a:txBody>
                  <a:tcPr marL="90000" marR="90000" marT="1260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23% </a:t>
                      </a:r>
                    </a:p>
                  </a:txBody>
                  <a:tcPr marL="90000" marR="90000" marT="126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22% </a:t>
                      </a:r>
                    </a:p>
                  </a:txBody>
                  <a:tcPr marL="90000" marR="90000" marT="126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ALU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指令 </a:t>
                      </a:r>
                    </a:p>
                  </a:txBody>
                  <a:tcPr marL="90000" marR="90000" marT="1260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25% </a:t>
                      </a:r>
                    </a:p>
                  </a:txBody>
                  <a:tcPr marL="90000" marR="90000" marT="126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19% </a:t>
                      </a:r>
                    </a:p>
                  </a:txBody>
                  <a:tcPr marL="90000" marR="90000" marT="126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所有指令 </a:t>
                      </a:r>
                    </a:p>
                  </a:txBody>
                  <a:tcPr marL="90000" marR="90000" marT="1260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21% </a:t>
                      </a:r>
                    </a:p>
                  </a:txBody>
                  <a:tcPr marL="90000" marR="90000" marT="126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16% </a:t>
                      </a:r>
                    </a:p>
                  </a:txBody>
                  <a:tcPr marL="90000" marR="90000" marT="126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755576" y="5345113"/>
            <a:ext cx="69135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黑体" pitchFamily="49" charset="-122"/>
              </a:rPr>
              <a:t>大约</a:t>
            </a:r>
            <a:r>
              <a:rPr lang="en-US" altLang="zh-CN" sz="2400" dirty="0">
                <a:solidFill>
                  <a:srgbClr val="D60093"/>
                </a:solidFill>
                <a:latin typeface="黑体" pitchFamily="49" charset="-122"/>
              </a:rPr>
              <a:t>1/4</a:t>
            </a:r>
            <a:r>
              <a:rPr lang="zh-CN" altLang="en-US" sz="2400" dirty="0">
                <a:latin typeface="黑体" pitchFamily="49" charset="-122"/>
              </a:rPr>
              <a:t>的</a:t>
            </a:r>
            <a:r>
              <a:rPr lang="en-US" altLang="zh-CN" sz="2400" dirty="0">
                <a:solidFill>
                  <a:srgbClr val="D60093"/>
                </a:solidFill>
                <a:latin typeface="黑体" pitchFamily="49" charset="-122"/>
              </a:rPr>
              <a:t>load</a:t>
            </a:r>
            <a:r>
              <a:rPr lang="zh-CN" altLang="en-US" sz="2400" dirty="0">
                <a:solidFill>
                  <a:srgbClr val="D60093"/>
                </a:solidFill>
                <a:latin typeface="黑体" pitchFamily="49" charset="-122"/>
              </a:rPr>
              <a:t>指令</a:t>
            </a:r>
            <a:r>
              <a:rPr lang="zh-CN" altLang="en-US" sz="2400" dirty="0">
                <a:latin typeface="黑体" pitchFamily="49" charset="-122"/>
              </a:rPr>
              <a:t>和</a:t>
            </a:r>
            <a:r>
              <a:rPr lang="en-US" altLang="zh-CN" sz="2400" dirty="0">
                <a:solidFill>
                  <a:srgbClr val="D60093"/>
                </a:solidFill>
                <a:latin typeface="黑体" pitchFamily="49" charset="-122"/>
              </a:rPr>
              <a:t>ALU</a:t>
            </a:r>
            <a:r>
              <a:rPr lang="zh-CN" altLang="en-US" sz="2400" dirty="0">
                <a:solidFill>
                  <a:srgbClr val="D60093"/>
                </a:solidFill>
                <a:latin typeface="黑体" pitchFamily="49" charset="-122"/>
              </a:rPr>
              <a:t>指令</a:t>
            </a:r>
            <a:r>
              <a:rPr lang="zh-CN" altLang="en-US" sz="2400" dirty="0">
                <a:latin typeface="黑体" pitchFamily="49" charset="-122"/>
              </a:rPr>
              <a:t>采用了立即数寻址。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4600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立即寻址</a:t>
            </a:r>
          </a:p>
        </p:txBody>
      </p:sp>
      <p:graphicFrame>
        <p:nvGraphicFramePr>
          <p:cNvPr id="54275" name="Object 2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579885"/>
              </p:ext>
            </p:extLst>
          </p:nvPr>
        </p:nvGraphicFramePr>
        <p:xfrm>
          <a:off x="606425" y="1196752"/>
          <a:ext cx="7921625" cy="426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图表" r:id="rId3" imgW="8410651" imgH="4572000" progId="MSGraph.Chart.8">
                  <p:embed/>
                </p:oleObj>
              </mc:Choice>
              <mc:Fallback>
                <p:oleObj name="图表" r:id="rId3" imgW="8410651" imgH="4572000" progId="MSGraph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196752"/>
                        <a:ext cx="7921625" cy="426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560" y="5877272"/>
            <a:ext cx="7777163" cy="830262"/>
          </a:xfrm>
          <a:prstGeom prst="rect">
            <a:avLst/>
          </a:prstGeom>
          <a:gradFill rotWithShape="1">
            <a:gsLst>
              <a:gs pos="0">
                <a:srgbClr val="B3B4D6"/>
              </a:gs>
              <a:gs pos="35001">
                <a:srgbClr val="CACBE1"/>
              </a:gs>
              <a:gs pos="100000">
                <a:srgbClr val="EBEBF4"/>
              </a:gs>
            </a:gsLst>
            <a:lin ang="16200000" scaled="1"/>
          </a:gradFill>
          <a:ln w="9525">
            <a:solidFill>
              <a:srgbClr val="323776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/>
            <a:r>
              <a:rPr lang="zh-CN" sz="2400" dirty="0">
                <a:solidFill>
                  <a:srgbClr val="40458C"/>
                </a:solidFill>
              </a:rPr>
              <a:t>立即数的数值的大小应该不少于</a:t>
            </a:r>
            <a:r>
              <a:rPr lang="en-US" altLang="zh-CN" sz="2400" dirty="0">
                <a:solidFill>
                  <a:srgbClr val="40458C"/>
                </a:solidFill>
              </a:rPr>
              <a:t>8</a:t>
            </a:r>
            <a:r>
              <a:rPr lang="zh-CN" sz="2400" dirty="0">
                <a:solidFill>
                  <a:srgbClr val="40458C"/>
                </a:solidFill>
              </a:rPr>
              <a:t>到</a:t>
            </a:r>
            <a:r>
              <a:rPr lang="en-US" altLang="zh-CN" sz="2400" dirty="0">
                <a:solidFill>
                  <a:srgbClr val="40458C"/>
                </a:solidFill>
              </a:rPr>
              <a:t>16</a:t>
            </a:r>
            <a:r>
              <a:rPr lang="zh-CN" sz="2400" dirty="0">
                <a:solidFill>
                  <a:srgbClr val="40458C"/>
                </a:solidFill>
              </a:rPr>
              <a:t>位，可以覆盖</a:t>
            </a:r>
            <a:r>
              <a:rPr lang="en-US" altLang="zh-CN" sz="2400" dirty="0">
                <a:solidFill>
                  <a:srgbClr val="40458C"/>
                </a:solidFill>
              </a:rPr>
              <a:t>50</a:t>
            </a:r>
            <a:r>
              <a:rPr lang="zh-CN" sz="2400" dirty="0">
                <a:solidFill>
                  <a:srgbClr val="40458C"/>
                </a:solidFill>
              </a:rPr>
              <a:t>％到</a:t>
            </a:r>
            <a:r>
              <a:rPr lang="en-US" altLang="zh-CN" sz="2400" dirty="0">
                <a:solidFill>
                  <a:srgbClr val="40458C"/>
                </a:solidFill>
              </a:rPr>
              <a:t>80</a:t>
            </a:r>
            <a:r>
              <a:rPr lang="zh-CN" sz="2400" dirty="0">
                <a:solidFill>
                  <a:srgbClr val="40458C"/>
                </a:solidFill>
              </a:rPr>
              <a:t>％的立即数</a:t>
            </a:r>
            <a:endParaRPr lang="zh-CN" altLang="en-US" sz="2400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016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偏移寻址</a:t>
            </a:r>
          </a:p>
        </p:txBody>
      </p:sp>
      <p:graphicFrame>
        <p:nvGraphicFramePr>
          <p:cNvPr id="52227" name="Object 1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37509"/>
              </p:ext>
            </p:extLst>
          </p:nvPr>
        </p:nvGraphicFramePr>
        <p:xfrm>
          <a:off x="323528" y="980728"/>
          <a:ext cx="84296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图表" r:id="rId4" imgW="8429549" imgH="4648200" progId="MSGraph.Chart.8">
                  <p:embed/>
                </p:oleObj>
              </mc:Choice>
              <mc:Fallback>
                <p:oleObj name="图表" r:id="rId4" imgW="8429549" imgH="4648200" progId="MSGraph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80728"/>
                        <a:ext cx="842962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47125" y="5877272"/>
            <a:ext cx="844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1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偏移量字段为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</a:rPr>
              <a:t>12-16</a:t>
            </a:r>
            <a:r>
              <a:rPr kumimoji="0" lang="zh-CN" altLang="en-US" sz="1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位时，能表示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</a:rPr>
              <a:t>75%-99%</a:t>
            </a:r>
            <a:r>
              <a:rPr kumimoji="0" lang="zh-CN" altLang="en-US" sz="1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的访问频率，字段长应设置为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</a:rPr>
              <a:t>12-16</a:t>
            </a:r>
            <a:r>
              <a:rPr kumimoji="0" lang="zh-CN" altLang="en-US" sz="1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347359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+mj-ea"/>
              </a:rPr>
              <a:t>4.4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指令集结构的分类</a:t>
            </a:r>
            <a:endParaRPr lang="zh-CN" altLang="en-US" sz="3600" dirty="0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49363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一般来说，可以从如下五个因素考虑对计算机指令集结构进行分类，即：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</a:rPr>
              <a:t>在</a:t>
            </a:r>
            <a:r>
              <a:rPr lang="en-US" altLang="zh-CN" sz="2400" dirty="0" smtClean="0">
                <a:solidFill>
                  <a:srgbClr val="C00000"/>
                </a:solidFill>
              </a:rPr>
              <a:t>CPU</a:t>
            </a:r>
            <a:r>
              <a:rPr lang="zh-CN" altLang="en-US" sz="2400" dirty="0" smtClean="0">
                <a:solidFill>
                  <a:srgbClr val="C00000"/>
                </a:solidFill>
              </a:rPr>
              <a:t>中操作数的存储方法；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指令中显式表示的操作数个数；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操作数的寻址方式；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指令集所提供的操作类型；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操作数的类型和大小。</a:t>
            </a:r>
          </a:p>
        </p:txBody>
      </p:sp>
    </p:spTree>
    <p:extLst>
      <p:ext uri="{BB962C8B-B14F-4D97-AF65-F5344CB8AC3E}">
        <p14:creationId xmlns:p14="http://schemas.microsoft.com/office/powerpoint/2010/main" val="1051098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4.4 </a:t>
            </a:r>
            <a:r>
              <a:rPr lang="zh-CN" altLang="en-US" sz="3600" b="1" dirty="0" smtClean="0"/>
              <a:t>指令集结构的分类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600" b="1" dirty="0" smtClean="0"/>
              <a:t>CPU</a:t>
            </a:r>
            <a:r>
              <a:rPr lang="zh-CN" altLang="en-US" sz="2600" b="1" dirty="0" smtClean="0"/>
              <a:t>中用来存储操作数的存储单元主要有：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600" b="1" dirty="0" smtClean="0"/>
              <a:t>堆栈；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600" b="1" dirty="0" smtClean="0"/>
              <a:t>累加器；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600" b="1" dirty="0" smtClean="0"/>
              <a:t>一组寄存器。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/>
              <a:t>指令中的操作数可以被明确地显式给出，也可以按照某种约定隐式地给出。</a:t>
            </a:r>
          </a:p>
        </p:txBody>
      </p:sp>
    </p:spTree>
    <p:extLst>
      <p:ext uri="{BB962C8B-B14F-4D97-AF65-F5344CB8AC3E}">
        <p14:creationId xmlns:p14="http://schemas.microsoft.com/office/powerpoint/2010/main" val="22441530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5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2600" smtClean="0"/>
              <a:t>Z=X+Y</a:t>
            </a:r>
            <a:r>
              <a:rPr lang="zh-CN" altLang="en-US" sz="2600" smtClean="0"/>
              <a:t>表达式在这三种类型指令集结构上的实现方法</a:t>
            </a:r>
          </a:p>
        </p:txBody>
      </p:sp>
      <p:graphicFrame>
        <p:nvGraphicFramePr>
          <p:cNvPr id="155728" name="Group 80"/>
          <p:cNvGraphicFramePr>
            <a:graphicFrameLocks noGrp="1"/>
          </p:cNvGraphicFramePr>
          <p:nvPr>
            <p:ph sz="half" idx="2"/>
          </p:nvPr>
        </p:nvGraphicFramePr>
        <p:xfrm>
          <a:off x="611188" y="2781300"/>
          <a:ext cx="8001000" cy="2690813"/>
        </p:xfrm>
        <a:graphic>
          <a:graphicData uri="http://schemas.openxmlformats.org/drawingml/2006/table">
            <a:tbl>
              <a:tblPr/>
              <a:tblGrid>
                <a:gridCol w="1489075"/>
                <a:gridCol w="1471612"/>
                <a:gridCol w="2376488"/>
                <a:gridCol w="2663825"/>
              </a:tblGrid>
              <a:tr h="103187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堆栈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累加器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寄存器 </a:t>
                      </a:r>
                    </a:p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寄存器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存储器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寄存器</a:t>
                      </a:r>
                    </a:p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寄存器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寄存器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89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PUSH X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PUSH Y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ADD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POP   Z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LOAD X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ADD   Y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Store Z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LOAD R1,X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ADD   R1,Y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Store R1,Z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LOAD R1,X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LOAD R2,Y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ADD R3,R1,R2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Store R3,Z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4.4 </a:t>
            </a:r>
            <a:r>
              <a:rPr lang="zh-CN" altLang="en-US" sz="3600" b="1" smtClean="0"/>
              <a:t>指令集结构的分类</a:t>
            </a:r>
          </a:p>
        </p:txBody>
      </p:sp>
    </p:spTree>
    <p:extLst>
      <p:ext uri="{BB962C8B-B14F-4D97-AF65-F5344CB8AC3E}">
        <p14:creationId xmlns:p14="http://schemas.microsoft.com/office/powerpoint/2010/main" val="235501214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124744"/>
            <a:ext cx="8352927" cy="5214938"/>
          </a:xfrm>
        </p:spPr>
        <p:txBody>
          <a:bodyPr rtlCol="0">
            <a:normAutofit lnSpcReduction="10000"/>
          </a:bodyPr>
          <a:lstStyle/>
          <a:p>
            <a:pPr lvl="1" eaLnBrk="1" hangingPunct="1">
              <a:defRPr/>
            </a:pPr>
            <a:r>
              <a:rPr lang="zh-CN" altLang="en-US" b="1" dirty="0"/>
              <a:t>机器指令</a:t>
            </a:r>
            <a:endParaRPr lang="en-US" altLang="zh-CN" b="1" dirty="0" smtClean="0"/>
          </a:p>
          <a:p>
            <a:pPr marL="1101600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/>
              <a:t>不同个数</a:t>
            </a:r>
            <a:r>
              <a:rPr lang="zh-CN" altLang="en-US" b="1" dirty="0" smtClean="0"/>
              <a:t>地址码形式</a:t>
            </a:r>
            <a:endParaRPr lang="en-US" altLang="zh-CN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操作数类型和</a:t>
            </a:r>
            <a:r>
              <a:rPr lang="zh-CN" altLang="en-US" b="1" dirty="0" smtClean="0">
                <a:latin typeface="+mj-lt"/>
              </a:rPr>
              <a:t>操作种类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+mj-lt"/>
              </a:rPr>
              <a:t> </a:t>
            </a:r>
            <a:r>
              <a:rPr lang="zh-CN" altLang="en-US" b="1" dirty="0" smtClean="0">
                <a:latin typeface="+mj-lt"/>
              </a:rPr>
              <a:t>操作数的类型和操作数的表示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操作数的存储方式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操作的类型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寻址方式</a:t>
            </a:r>
            <a:endParaRPr lang="en-US" altLang="zh-CN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+mj-ea"/>
              </a:rPr>
              <a:t>指令寻址</a:t>
            </a:r>
            <a:r>
              <a:rPr lang="zh-CN" altLang="en-US" sz="2800" b="1" dirty="0" smtClean="0">
                <a:latin typeface="+mj-ea"/>
              </a:rPr>
              <a:t>：顺序、跳跃</a:t>
            </a:r>
            <a:endParaRPr lang="en-US" altLang="zh-CN" sz="2800" b="1" dirty="0" smtClean="0">
              <a:latin typeface="+mj-ea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+mj-ea"/>
              </a:rPr>
              <a:t>数据寻址：立即寻址、直接寻址、隐含寻址、间接寻址、寄存器寻址、寄存器间接寻址、基址寻址、变址寻址</a:t>
            </a:r>
            <a:endParaRPr lang="zh-CN" alt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539750" y="1393825"/>
            <a:ext cx="8208963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+mn-ea"/>
              </a:rPr>
              <a:t>早期的大多数机器都是采用堆栈型或累加器型指令集结构，但是自</a:t>
            </a:r>
            <a:r>
              <a:rPr lang="en-US" altLang="zh-CN" sz="2400" b="1" dirty="0" smtClean="0">
                <a:latin typeface="+mn-ea"/>
              </a:rPr>
              <a:t>1980</a:t>
            </a:r>
            <a:r>
              <a:rPr lang="zh-CN" altLang="en-US" sz="2400" b="1" dirty="0" smtClean="0">
                <a:latin typeface="+mn-ea"/>
              </a:rPr>
              <a:t>年以来的大多数机器均采用的是寄存器型指令集结构。主要有三个方面的原因</a:t>
            </a:r>
            <a:r>
              <a:rPr lang="en-US" altLang="zh-CN" sz="2400" b="1" dirty="0" smtClean="0">
                <a:latin typeface="+mn-ea"/>
              </a:rPr>
              <a:t>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+mn-ea"/>
              </a:rPr>
              <a:t>集成电路技术飞速发展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+mn-ea"/>
              </a:rPr>
              <a:t>寄存器和</a:t>
            </a:r>
            <a:r>
              <a:rPr lang="en-US" altLang="zh-CN" sz="2400" b="1" dirty="0" smtClean="0">
                <a:latin typeface="+mn-ea"/>
              </a:rPr>
              <a:t>CPU</a:t>
            </a:r>
            <a:r>
              <a:rPr lang="zh-CN" altLang="en-US" sz="2400" b="1" dirty="0" smtClean="0">
                <a:latin typeface="+mn-ea"/>
              </a:rPr>
              <a:t>内部其它存储单元一样，要比存储器快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+mn-ea"/>
              </a:rPr>
              <a:t>对编译器而言，可以更容易有效地分配和使用寄存器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/>
              <a:t>4.4  </a:t>
            </a:r>
            <a:r>
              <a:rPr lang="zh-CN" altLang="en-US" sz="3600" b="1" smtClean="0"/>
              <a:t>指令集结构的分类</a:t>
            </a:r>
          </a:p>
        </p:txBody>
      </p:sp>
    </p:spTree>
    <p:extLst>
      <p:ext uri="{BB962C8B-B14F-4D97-AF65-F5344CB8AC3E}">
        <p14:creationId xmlns:p14="http://schemas.microsoft.com/office/powerpoint/2010/main" val="11613892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001000" cy="48958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通用寄存器型指令集结构的主要优点</a:t>
            </a:r>
            <a:r>
              <a:rPr lang="en-US" altLang="zh-CN" sz="2400" b="1" dirty="0" smtClean="0">
                <a:latin typeface="+mj-ea"/>
                <a:ea typeface="+mj-ea"/>
              </a:rPr>
              <a:t>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在表达式求值方面，比其它类型指令集结构都具有更大的灵活性；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寄存器可以用来存放变量；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latin typeface="+mj-ea"/>
                <a:ea typeface="+mj-ea"/>
              </a:rPr>
              <a:t>减少存储器的通信量，加快程序的执行速度（因为寄存器比存储器快）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latin typeface="+mj-ea"/>
                <a:ea typeface="+mj-ea"/>
              </a:rPr>
              <a:t>可以用更少的地址位来寻址寄存器，从而可以有效改进程序的目标代码大小。</a:t>
            </a:r>
          </a:p>
        </p:txBody>
      </p:sp>
      <p:sp>
        <p:nvSpPr>
          <p:cNvPr id="59395" name="Rectangle 2054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453312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通用寄存器型指令集结构</a:t>
            </a:r>
          </a:p>
        </p:txBody>
      </p:sp>
    </p:spTree>
    <p:extLst>
      <p:ext uri="{BB962C8B-B14F-4D97-AF65-F5344CB8AC3E}">
        <p14:creationId xmlns:p14="http://schemas.microsoft.com/office/powerpoint/2010/main" val="38543346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54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453312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通用寄存器型指令集结构</a:t>
            </a:r>
          </a:p>
        </p:txBody>
      </p:sp>
      <p:sp>
        <p:nvSpPr>
          <p:cNvPr id="106503" name="Rectangle 2055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两种主要的指令特性能够将通用寄存器型指令集结构（</a:t>
            </a:r>
            <a:r>
              <a:rPr lang="en-US" altLang="zh-CN" sz="2600" b="1" dirty="0" smtClean="0">
                <a:latin typeface="+mj-ea"/>
                <a:ea typeface="+mj-ea"/>
              </a:rPr>
              <a:t>GPR</a:t>
            </a:r>
            <a:r>
              <a:rPr lang="zh-CN" altLang="en-US" sz="2600" b="1" dirty="0" smtClean="0">
                <a:latin typeface="+mj-ea"/>
                <a:ea typeface="+mj-ea"/>
              </a:rPr>
              <a:t>）进一步细分。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600" b="1" dirty="0" smtClean="0">
                <a:latin typeface="+mj-ea"/>
                <a:ea typeface="+mj-ea"/>
              </a:rPr>
              <a:t>ALU</a:t>
            </a:r>
            <a:r>
              <a:rPr lang="zh-CN" altLang="en-US" sz="2600" b="1" dirty="0" smtClean="0">
                <a:latin typeface="+mj-ea"/>
                <a:ea typeface="+mj-ea"/>
              </a:rPr>
              <a:t>指令到底有两个或是三个操作数？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在</a:t>
            </a:r>
            <a:r>
              <a:rPr lang="en-US" altLang="zh-CN" sz="2600" b="1" dirty="0" smtClean="0">
                <a:latin typeface="+mj-ea"/>
                <a:ea typeface="+mj-ea"/>
              </a:rPr>
              <a:t>ALU</a:t>
            </a:r>
            <a:r>
              <a:rPr lang="zh-CN" altLang="en-US" sz="2600" b="1" dirty="0" smtClean="0">
                <a:latin typeface="+mj-ea"/>
                <a:ea typeface="+mj-ea"/>
              </a:rPr>
              <a:t>指令中，有多少个操作数可以用存储器来寻址，也即有多少个存储器操作数？</a:t>
            </a:r>
          </a:p>
        </p:txBody>
      </p:sp>
    </p:spTree>
    <p:extLst>
      <p:ext uri="{BB962C8B-B14F-4D97-AF65-F5344CB8AC3E}">
        <p14:creationId xmlns:p14="http://schemas.microsoft.com/office/powerpoint/2010/main" val="30492513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67" name="Group 1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383259"/>
              </p:ext>
            </p:extLst>
          </p:nvPr>
        </p:nvGraphicFramePr>
        <p:xfrm>
          <a:off x="357188" y="1612900"/>
          <a:ext cx="8535987" cy="4649788"/>
        </p:xfrm>
        <a:graphic>
          <a:graphicData uri="http://schemas.openxmlformats.org/drawingml/2006/table">
            <a:tbl>
              <a:tblPr/>
              <a:tblGrid>
                <a:gridCol w="1935162"/>
                <a:gridCol w="2184400"/>
                <a:gridCol w="1008063"/>
                <a:gridCol w="3408362"/>
              </a:tblGrid>
              <a:tr h="1189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ALU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指令中存储器操作数的个数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ALU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指令中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操作数的最多个数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结构类型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机器实例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RR</a:t>
                      </a:r>
                      <a:endParaRPr kumimoji="1" lang="zh-CN" altLang="en-US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MIPS, SPARC, Alpha, PowerPC, ARM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RM</a:t>
                      </a:r>
                      <a:endParaRPr kumimoji="1" lang="zh-CN" altLang="en-US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IBM 360/370, Intel 80x86, Motorola 6800</a:t>
                      </a:r>
                      <a:endParaRPr kumimoji="1" lang="zh-CN" altLang="en-US" sz="1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RM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IBM 360/370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MM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VAX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3</a:t>
                      </a:r>
                      <a:endParaRPr kumimoji="1" lang="zh-CN" altLang="en-US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MM</a:t>
                      </a:r>
                      <a:endParaRPr kumimoji="1" lang="zh-CN" altLang="en-US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VAX</a:t>
                      </a:r>
                      <a:endParaRPr kumimoji="1" lang="zh-CN" altLang="en-US" sz="1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79" name="Rectangle 2054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453312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通用寄存器型指令集结构</a:t>
            </a:r>
          </a:p>
        </p:txBody>
      </p:sp>
    </p:spTree>
    <p:extLst>
      <p:ext uri="{BB962C8B-B14F-4D97-AF65-F5344CB8AC3E}">
        <p14:creationId xmlns:p14="http://schemas.microsoft.com/office/powerpoint/2010/main" val="35809372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1" name="Rectangle 2055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可以将当前大多数通用寄存器型指令集结构进一步细分为三种类型：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寄存器－寄存器型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    </a:t>
            </a:r>
            <a:r>
              <a:rPr lang="en-US" altLang="zh-CN" sz="2400" b="1" dirty="0" smtClean="0">
                <a:latin typeface="+mj-ea"/>
                <a:ea typeface="+mj-ea"/>
              </a:rPr>
              <a:t>(R</a:t>
            </a:r>
            <a:r>
              <a:rPr lang="zh-CN" altLang="en-US" sz="2400" b="1" dirty="0" smtClean="0">
                <a:latin typeface="+mj-ea"/>
                <a:ea typeface="+mj-ea"/>
              </a:rPr>
              <a:t>－</a:t>
            </a:r>
            <a:r>
              <a:rPr lang="en-US" altLang="zh-CN" sz="2400" b="1" dirty="0" smtClean="0">
                <a:latin typeface="+mj-ea"/>
                <a:ea typeface="+mj-ea"/>
              </a:rPr>
              <a:t>R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r>
              <a:rPr lang="en-US" altLang="zh-CN" sz="2400" b="1" dirty="0" smtClean="0">
                <a:latin typeface="+mj-ea"/>
                <a:ea typeface="+mj-ea"/>
              </a:rPr>
              <a:t>register-register)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寄存器－存储器型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    </a:t>
            </a:r>
            <a:r>
              <a:rPr lang="en-US" altLang="zh-CN" sz="2400" b="1" dirty="0" smtClean="0">
                <a:latin typeface="+mj-ea"/>
                <a:ea typeface="+mj-ea"/>
              </a:rPr>
              <a:t>(R</a:t>
            </a:r>
            <a:r>
              <a:rPr lang="zh-CN" altLang="en-US" sz="2400" b="1" dirty="0" smtClean="0">
                <a:latin typeface="+mj-ea"/>
                <a:ea typeface="+mj-ea"/>
              </a:rPr>
              <a:t>－</a:t>
            </a:r>
            <a:r>
              <a:rPr lang="en-US" altLang="zh-CN" sz="2400" b="1" dirty="0" smtClean="0">
                <a:latin typeface="+mj-ea"/>
                <a:ea typeface="+mj-ea"/>
              </a:rPr>
              <a:t>M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r>
              <a:rPr lang="en-US" altLang="zh-CN" sz="2400" b="1" dirty="0" smtClean="0">
                <a:latin typeface="+mj-ea"/>
                <a:ea typeface="+mj-ea"/>
              </a:rPr>
              <a:t>register-memory)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存储器－存储器型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    </a:t>
            </a:r>
            <a:r>
              <a:rPr lang="en-US" altLang="zh-CN" sz="2400" b="1" dirty="0" smtClean="0">
                <a:latin typeface="+mj-ea"/>
                <a:ea typeface="+mj-ea"/>
              </a:rPr>
              <a:t>(M</a:t>
            </a:r>
            <a:r>
              <a:rPr lang="zh-CN" altLang="en-US" sz="2400" b="1" dirty="0" smtClean="0">
                <a:latin typeface="+mj-ea"/>
                <a:ea typeface="+mj-ea"/>
              </a:rPr>
              <a:t>－</a:t>
            </a:r>
            <a:r>
              <a:rPr lang="en-US" altLang="zh-CN" sz="2400" b="1" dirty="0" smtClean="0">
                <a:latin typeface="+mj-ea"/>
                <a:ea typeface="+mj-ea"/>
              </a:rPr>
              <a:t>M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r>
              <a:rPr lang="en-US" altLang="zh-CN" sz="2400" b="1" dirty="0" smtClean="0">
                <a:latin typeface="+mj-ea"/>
                <a:ea typeface="+mj-ea"/>
              </a:rPr>
              <a:t>memory-memory)</a:t>
            </a:r>
          </a:p>
        </p:txBody>
      </p:sp>
      <p:sp>
        <p:nvSpPr>
          <p:cNvPr id="62467" name="Rectangle 2054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453312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通用寄存器型指令集结构的分类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6023741"/>
            <a:ext cx="6790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9933FF"/>
                </a:solidFill>
                <a:latin typeface="黑体" pitchFamily="49" charset="-122"/>
              </a:rPr>
              <a:t>(m</a:t>
            </a:r>
            <a:r>
              <a:rPr lang="zh-CN" altLang="en-US" sz="2000" dirty="0">
                <a:solidFill>
                  <a:srgbClr val="9933FF"/>
                </a:solidFill>
                <a:latin typeface="黑体" pitchFamily="49" charset="-122"/>
              </a:rPr>
              <a:t>，</a:t>
            </a:r>
            <a:r>
              <a:rPr lang="en-US" altLang="zh-CN" sz="2000" dirty="0">
                <a:solidFill>
                  <a:srgbClr val="9933FF"/>
                </a:solidFill>
                <a:latin typeface="黑体" pitchFamily="49" charset="-122"/>
              </a:rPr>
              <a:t>n)</a:t>
            </a:r>
            <a:r>
              <a:rPr lang="zh-CN" altLang="en-US" sz="2000" dirty="0">
                <a:latin typeface="黑体" pitchFamily="49" charset="-122"/>
              </a:rPr>
              <a:t>表示指令的</a:t>
            </a:r>
            <a:r>
              <a:rPr lang="en-US" altLang="zh-CN" sz="2000" dirty="0">
                <a:solidFill>
                  <a:srgbClr val="9933FF"/>
                </a:solidFill>
                <a:latin typeface="黑体" pitchFamily="49" charset="-122"/>
              </a:rPr>
              <a:t>n</a:t>
            </a:r>
            <a:r>
              <a:rPr lang="zh-CN" altLang="en-US" sz="2000" dirty="0">
                <a:latin typeface="黑体" pitchFamily="49" charset="-122"/>
              </a:rPr>
              <a:t>个操作数中有</a:t>
            </a:r>
            <a:r>
              <a:rPr lang="en-US" altLang="zh-CN" sz="2000" dirty="0">
                <a:solidFill>
                  <a:srgbClr val="9933FF"/>
                </a:solidFill>
                <a:latin typeface="黑体" pitchFamily="49" charset="-122"/>
              </a:rPr>
              <a:t>m</a:t>
            </a:r>
            <a:r>
              <a:rPr lang="zh-CN" altLang="en-US" sz="2000" dirty="0">
                <a:latin typeface="黑体" pitchFamily="49" charset="-122"/>
              </a:rPr>
              <a:t>个存储器操作数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61696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076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三种通用寄存器型指令集结构的优缺点</a:t>
            </a:r>
          </a:p>
        </p:txBody>
      </p:sp>
      <p:sp>
        <p:nvSpPr>
          <p:cNvPr id="109573" name="Rectangle 3077"/>
          <p:cNvSpPr>
            <a:spLocks noGrp="1" noChangeArrowheads="1"/>
          </p:cNvSpPr>
          <p:nvPr>
            <p:ph type="body" idx="1"/>
          </p:nvPr>
        </p:nvSpPr>
        <p:spPr>
          <a:xfrm>
            <a:off x="539750" y="1106488"/>
            <a:ext cx="8001000" cy="539432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寄存器－寄存器型（</a:t>
            </a:r>
            <a:r>
              <a:rPr lang="en-US" altLang="zh-CN" sz="2400" b="1" dirty="0" smtClean="0">
                <a:latin typeface="+mj-ea"/>
                <a:ea typeface="+mj-ea"/>
              </a:rPr>
              <a:t>0,3</a:t>
            </a:r>
            <a:r>
              <a:rPr lang="zh-CN" altLang="en-US" sz="2400" b="1" dirty="0" smtClean="0">
                <a:latin typeface="+mj-ea"/>
                <a:ea typeface="+mj-ea"/>
              </a:rPr>
              <a:t>）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优点：</a:t>
            </a:r>
          </a:p>
          <a:p>
            <a:pPr lvl="2" eaLnBrk="1" hangingPunct="1">
              <a:lnSpc>
                <a:spcPct val="160000"/>
              </a:lnSpc>
              <a:defRPr/>
            </a:pPr>
            <a:r>
              <a:rPr kumimoji="1" lang="zh-CN" altLang="en-US" b="1" dirty="0" smtClean="0">
                <a:latin typeface="+mj-ea"/>
                <a:ea typeface="+mj-ea"/>
              </a:rPr>
              <a:t>指令字长固定，指令结构简洁，是一种简单的代码生成模型，各种指令的执行时钟周期数相近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缺点：</a:t>
            </a:r>
          </a:p>
          <a:p>
            <a:pPr lvl="2" eaLnBrk="1" hangingPunct="1">
              <a:lnSpc>
                <a:spcPct val="160000"/>
              </a:lnSpc>
              <a:defRPr/>
            </a:pPr>
            <a:r>
              <a:rPr kumimoji="1" lang="zh-CN" altLang="en-US" b="1" dirty="0" smtClean="0">
                <a:latin typeface="+mj-ea"/>
                <a:ea typeface="+mj-ea"/>
              </a:rPr>
              <a:t>与指令中含存储器操作数的指令系统结构相比，指令条数多，目标代码不够紧凑，因而程序占用的空间比较大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054060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121"/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8245475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三种通用寄存器型指令集结构的优缺点</a:t>
            </a:r>
          </a:p>
        </p:txBody>
      </p:sp>
      <p:sp>
        <p:nvSpPr>
          <p:cNvPr id="110642" name="Rectangle 3122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01000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寄存器－存储器型（</a:t>
            </a:r>
            <a:r>
              <a:rPr lang="en-US" altLang="zh-CN" sz="2600" b="1" dirty="0" smtClean="0">
                <a:latin typeface="+mj-ea"/>
                <a:ea typeface="+mj-ea"/>
              </a:rPr>
              <a:t>1,2</a:t>
            </a:r>
            <a:r>
              <a:rPr lang="zh-CN" altLang="en-US" sz="2600" b="1" dirty="0" smtClean="0">
                <a:latin typeface="+mj-ea"/>
                <a:ea typeface="+mj-ea"/>
              </a:rPr>
              <a:t>）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优点：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kumimoji="1" lang="zh-CN" altLang="en-US" sz="2000" b="1" dirty="0" smtClean="0">
                <a:latin typeface="+mj-ea"/>
                <a:ea typeface="+mj-ea"/>
              </a:rPr>
              <a:t>可以在</a:t>
            </a:r>
            <a:r>
              <a:rPr kumimoji="1" lang="en-US" altLang="zh-CN" sz="2000" b="1" dirty="0" smtClean="0">
                <a:latin typeface="+mj-ea"/>
                <a:ea typeface="+mj-ea"/>
              </a:rPr>
              <a:t>ALU</a:t>
            </a:r>
            <a:r>
              <a:rPr kumimoji="1" lang="zh-CN" altLang="en-US" sz="2000" b="1" dirty="0" smtClean="0">
                <a:latin typeface="+mj-ea"/>
                <a:ea typeface="+mj-ea"/>
              </a:rPr>
              <a:t>指令中直接对存储器操作数进行引用，而不必先用</a:t>
            </a:r>
            <a:r>
              <a:rPr kumimoji="1" lang="en-US" altLang="zh-CN" sz="2000" b="1" dirty="0" smtClean="0">
                <a:latin typeface="+mj-ea"/>
                <a:ea typeface="+mj-ea"/>
              </a:rPr>
              <a:t>load</a:t>
            </a:r>
            <a:r>
              <a:rPr kumimoji="1" lang="zh-CN" altLang="en-US" sz="2000" b="1" dirty="0" smtClean="0">
                <a:latin typeface="+mj-ea"/>
                <a:ea typeface="+mj-ea"/>
              </a:rPr>
              <a:t>指令进行加载，容易对指令进行编码，目标代码比较紧凑</a:t>
            </a:r>
            <a:r>
              <a:rPr lang="zh-CN" altLang="en-US" sz="2000" b="1" dirty="0" smtClean="0">
                <a:latin typeface="+mj-ea"/>
                <a:ea typeface="+mj-ea"/>
              </a:rPr>
              <a:t>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缺点：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kumimoji="1" lang="zh-CN" altLang="en-US" sz="2000" b="1" dirty="0" smtClean="0">
                <a:latin typeface="+mj-ea"/>
                <a:ea typeface="+mj-ea"/>
              </a:rPr>
              <a:t>由于有一个操作数的内容将被破坏，所以指令中的两个操作数不对称。在一条指令中同时对寄存器操作数和存储器操作数进行编码，有可能限制指令所能够表示的寄存器个数。指令的执行时钟周期因操作数的来源（寄存器或存储器）的不同而差别比较大</a:t>
            </a:r>
            <a:r>
              <a:rPr lang="zh-CN" altLang="en-US" sz="2000" b="1" dirty="0" smtClean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92729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4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064500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三种通用寄存器型指令集结构的优缺点</a:t>
            </a:r>
          </a:p>
        </p:txBody>
      </p:sp>
      <p:sp>
        <p:nvSpPr>
          <p:cNvPr id="12800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001000" cy="50895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存储器－存储器型（（</a:t>
            </a:r>
            <a:r>
              <a:rPr lang="en-US" altLang="zh-CN" sz="2400" b="1" dirty="0" smtClean="0">
                <a:latin typeface="+mj-ea"/>
                <a:ea typeface="+mj-ea"/>
              </a:rPr>
              <a:t>2</a:t>
            </a:r>
            <a:r>
              <a:rPr lang="zh-CN" altLang="en-US" sz="2400" b="1" dirty="0" smtClean="0">
                <a:latin typeface="+mj-ea"/>
                <a:ea typeface="+mj-ea"/>
              </a:rPr>
              <a:t>，</a:t>
            </a:r>
            <a:r>
              <a:rPr lang="en-US" altLang="zh-CN" sz="2400" b="1" dirty="0" smtClean="0">
                <a:latin typeface="+mj-ea"/>
                <a:ea typeface="+mj-ea"/>
              </a:rPr>
              <a:t>2</a:t>
            </a:r>
            <a:r>
              <a:rPr lang="zh-CN" altLang="en-US" sz="2400" b="1" dirty="0" smtClean="0">
                <a:latin typeface="+mj-ea"/>
                <a:ea typeface="+mj-ea"/>
              </a:rPr>
              <a:t>）或（</a:t>
            </a:r>
            <a:r>
              <a:rPr lang="en-US" altLang="zh-CN" sz="2400" b="1" dirty="0" smtClean="0">
                <a:latin typeface="+mj-ea"/>
                <a:ea typeface="+mj-ea"/>
              </a:rPr>
              <a:t>3</a:t>
            </a:r>
            <a:r>
              <a:rPr lang="zh-CN" altLang="en-US" sz="2400" b="1" dirty="0" smtClean="0">
                <a:latin typeface="+mj-ea"/>
                <a:ea typeface="+mj-ea"/>
              </a:rPr>
              <a:t>，</a:t>
            </a:r>
            <a:r>
              <a:rPr lang="en-US" altLang="zh-CN" sz="2400" b="1" dirty="0" smtClean="0">
                <a:latin typeface="+mj-ea"/>
                <a:ea typeface="+mj-ea"/>
              </a:rPr>
              <a:t>3</a:t>
            </a:r>
            <a:r>
              <a:rPr lang="zh-CN" altLang="en-US" sz="2400" b="1" dirty="0" smtClean="0">
                <a:latin typeface="+mj-ea"/>
                <a:ea typeface="+mj-ea"/>
              </a:rPr>
              <a:t>））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优点：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kumimoji="1" lang="zh-CN" altLang="en-US" b="1" dirty="0" smtClean="0">
                <a:latin typeface="+mj-ea"/>
                <a:ea typeface="+mj-ea"/>
              </a:rPr>
              <a:t>目标代码最紧凑，不需要设置存储器来保存变量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缺点：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kumimoji="1" lang="zh-CN" altLang="en-US" b="1" dirty="0" smtClean="0">
                <a:latin typeface="+mj-ea"/>
                <a:ea typeface="+mj-ea"/>
              </a:rPr>
              <a:t>指令字长变换很大，特别是</a:t>
            </a:r>
            <a:r>
              <a:rPr kumimoji="1" lang="en-US" altLang="zh-CN" b="1" dirty="0" smtClean="0">
                <a:latin typeface="+mj-ea"/>
                <a:ea typeface="+mj-ea"/>
              </a:rPr>
              <a:t>3</a:t>
            </a:r>
            <a:r>
              <a:rPr kumimoji="1" lang="zh-CN" altLang="en-US" b="1" dirty="0" smtClean="0">
                <a:latin typeface="+mj-ea"/>
                <a:ea typeface="+mj-ea"/>
              </a:rPr>
              <a:t>个操作数指令。而且每条指令完成的工作也差别很大。对存储器的频率访问会使存储器成为瓶颈。这种类型的指令系统现在已经不用了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278966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8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5"/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7669213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三种类型指令集结构的优缺点</a:t>
            </a:r>
          </a:p>
        </p:txBody>
      </p:sp>
      <p:graphicFrame>
        <p:nvGraphicFramePr>
          <p:cNvPr id="236624" name="Group 8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826632"/>
              </p:ext>
            </p:extLst>
          </p:nvPr>
        </p:nvGraphicFramePr>
        <p:xfrm>
          <a:off x="250825" y="1052513"/>
          <a:ext cx="8715375" cy="5267325"/>
        </p:xfrm>
        <a:graphic>
          <a:graphicData uri="http://schemas.openxmlformats.org/drawingml/2006/table">
            <a:tbl>
              <a:tblPr/>
              <a:tblGrid>
                <a:gridCol w="1123983"/>
                <a:gridCol w="3662329"/>
                <a:gridCol w="3929063"/>
              </a:tblGrid>
              <a:tr h="640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指令集结构类型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优点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缺点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寄存器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-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寄存器（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0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）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指令字长固定，指令结构简洁，是一种简单的代码生成模型，各种指令的执行时钟周期数相近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与指令中含存储器操作数的指令系统结构相比，指令条数多，目标代码不够紧凑，因而程序占用的空间比较大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1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寄存器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-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存储器型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（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）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可以在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ALU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指令中直接对存储器操作数进行引用，而不必先用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load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指令进行加载，容易对指令进行编码，目标代码比较紧凑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由于有一个操作数的内容将被破坏，所以指令中的两个操作数不对称。在一条指令中同时对寄存器操作数和存储器操作数进行编码，有可能限制指令所能够表示的寄存器个数。指令的执行时钟周期因操作数的来源（寄存器或存储器）的不同而差别比较大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存储器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-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存储器（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）或（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）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目标代码最紧凑，不需要设置存储器来保存变量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指令字长变换很大，特别是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个操作数指令。而且每条指令完成的工作也差别很大。对存储器的频率访问会使存储器成为瓶颈。这种类型的指令系统现在已经不用了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00918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/>
              <a:t>指令集结构设计概观</a:t>
            </a:r>
          </a:p>
        </p:txBody>
      </p:sp>
      <p:grpSp>
        <p:nvGrpSpPr>
          <p:cNvPr id="68611" name="Group 54"/>
          <p:cNvGrpSpPr>
            <a:grpSpLocks/>
          </p:cNvGrpSpPr>
          <p:nvPr/>
        </p:nvGrpSpPr>
        <p:grpSpPr bwMode="auto">
          <a:xfrm>
            <a:off x="827088" y="1628775"/>
            <a:ext cx="7620000" cy="3352800"/>
            <a:chOff x="528" y="1104"/>
            <a:chExt cx="4800" cy="2112"/>
          </a:xfrm>
        </p:grpSpPr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3456" y="2784"/>
              <a:ext cx="13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硬     件</a:t>
              </a:r>
            </a:p>
          </p:txBody>
        </p:sp>
        <p:sp>
          <p:nvSpPr>
            <p:cNvPr id="39958" name="Text Box 22"/>
            <p:cNvSpPr txBox="1">
              <a:spLocks noChangeArrowheads="1"/>
            </p:cNvSpPr>
            <p:nvPr/>
          </p:nvSpPr>
          <p:spPr bwMode="auto">
            <a:xfrm>
              <a:off x="3456" y="2448"/>
              <a:ext cx="120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指 令 集</a:t>
              </a:r>
            </a:p>
          </p:txBody>
        </p:sp>
        <p:grpSp>
          <p:nvGrpSpPr>
            <p:cNvPr id="68628" name="Group 32"/>
            <p:cNvGrpSpPr>
              <a:grpSpLocks/>
            </p:cNvGrpSpPr>
            <p:nvPr/>
          </p:nvGrpSpPr>
          <p:grpSpPr bwMode="auto">
            <a:xfrm>
              <a:off x="960" y="1248"/>
              <a:ext cx="3696" cy="1872"/>
              <a:chOff x="912" y="1152"/>
              <a:chExt cx="4464" cy="2256"/>
            </a:xfrm>
          </p:grpSpPr>
          <p:grpSp>
            <p:nvGrpSpPr>
              <p:cNvPr id="68632" name="Group 13"/>
              <p:cNvGrpSpPr>
                <a:grpSpLocks/>
              </p:cNvGrpSpPr>
              <p:nvPr/>
            </p:nvGrpSpPr>
            <p:grpSpPr bwMode="auto">
              <a:xfrm>
                <a:off x="912" y="1152"/>
                <a:ext cx="2256" cy="2256"/>
                <a:chOff x="1008" y="1008"/>
                <a:chExt cx="2592" cy="2544"/>
              </a:xfrm>
            </p:grpSpPr>
            <p:sp>
              <p:nvSpPr>
                <p:cNvPr id="68645" name="Oval 12"/>
                <p:cNvSpPr>
                  <a:spLocks noChangeArrowheads="1"/>
                </p:cNvSpPr>
                <p:nvPr/>
              </p:nvSpPr>
              <p:spPr bwMode="auto">
                <a:xfrm>
                  <a:off x="1008" y="1008"/>
                  <a:ext cx="2592" cy="2544"/>
                </a:xfrm>
                <a:prstGeom prst="ellipse">
                  <a:avLst/>
                </a:prstGeom>
                <a:solidFill>
                  <a:srgbClr val="800080"/>
                </a:solidFill>
                <a:ln w="127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8646" name="Group 11"/>
                <p:cNvGrpSpPr>
                  <a:grpSpLocks/>
                </p:cNvGrpSpPr>
                <p:nvPr/>
              </p:nvGrpSpPr>
              <p:grpSpPr bwMode="auto">
                <a:xfrm>
                  <a:off x="1248" y="1248"/>
                  <a:ext cx="2112" cy="2064"/>
                  <a:chOff x="864" y="1392"/>
                  <a:chExt cx="2112" cy="2064"/>
                </a:xfrm>
              </p:grpSpPr>
              <p:sp>
                <p:nvSpPr>
                  <p:cNvPr id="68647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392"/>
                    <a:ext cx="2112" cy="2064"/>
                  </a:xfrm>
                  <a:prstGeom prst="ellipse">
                    <a:avLst/>
                  </a:prstGeom>
                  <a:solidFill>
                    <a:srgbClr val="0000FF"/>
                  </a:solidFill>
                  <a:ln w="12700" cap="sq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64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728"/>
                    <a:ext cx="1440" cy="1392"/>
                  </a:xfrm>
                  <a:prstGeom prst="ellipse">
                    <a:avLst/>
                  </a:prstGeom>
                  <a:solidFill>
                    <a:srgbClr val="00FF00"/>
                  </a:solidFill>
                  <a:ln w="12700" cap="sq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649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064"/>
                    <a:ext cx="768" cy="76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sq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8633" name="Group 17"/>
              <p:cNvGrpSpPr>
                <a:grpSpLocks/>
              </p:cNvGrpSpPr>
              <p:nvPr/>
            </p:nvGrpSpPr>
            <p:grpSpPr bwMode="auto">
              <a:xfrm>
                <a:off x="2064" y="2352"/>
                <a:ext cx="3312" cy="960"/>
                <a:chOff x="2064" y="2352"/>
                <a:chExt cx="3312" cy="960"/>
              </a:xfrm>
            </p:grpSpPr>
            <p:sp>
              <p:nvSpPr>
                <p:cNvPr id="68643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2064" y="2352"/>
                  <a:ext cx="864" cy="96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928" y="3312"/>
                  <a:ext cx="2448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634" name="Group 20"/>
              <p:cNvGrpSpPr>
                <a:grpSpLocks/>
              </p:cNvGrpSpPr>
              <p:nvPr/>
            </p:nvGrpSpPr>
            <p:grpSpPr bwMode="auto">
              <a:xfrm>
                <a:off x="2448" y="2448"/>
                <a:ext cx="2928" cy="480"/>
                <a:chOff x="2448" y="2448"/>
                <a:chExt cx="2928" cy="480"/>
              </a:xfrm>
            </p:grpSpPr>
            <p:sp>
              <p:nvSpPr>
                <p:cNvPr id="68641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2448" y="2448"/>
                  <a:ext cx="912" cy="48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2" name="Line 19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2016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635" name="Group 24"/>
              <p:cNvGrpSpPr>
                <a:grpSpLocks/>
              </p:cNvGrpSpPr>
              <p:nvPr/>
            </p:nvGrpSpPr>
            <p:grpSpPr bwMode="auto">
              <a:xfrm flipV="1">
                <a:off x="2736" y="1920"/>
                <a:ext cx="2640" cy="480"/>
                <a:chOff x="2448" y="2448"/>
                <a:chExt cx="2928" cy="480"/>
              </a:xfrm>
            </p:grpSpPr>
            <p:sp>
              <p:nvSpPr>
                <p:cNvPr id="68639" name="Line 25"/>
                <p:cNvSpPr>
                  <a:spLocks noChangeShapeType="1"/>
                </p:cNvSpPr>
                <p:nvPr/>
              </p:nvSpPr>
              <p:spPr bwMode="auto">
                <a:xfrm flipH="1" flipV="1">
                  <a:off x="2448" y="2448"/>
                  <a:ext cx="912" cy="48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0" name="Line 26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2016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636" name="Group 27"/>
              <p:cNvGrpSpPr>
                <a:grpSpLocks/>
              </p:cNvGrpSpPr>
              <p:nvPr/>
            </p:nvGrpSpPr>
            <p:grpSpPr bwMode="auto">
              <a:xfrm flipV="1">
                <a:off x="2928" y="1536"/>
                <a:ext cx="2448" cy="288"/>
                <a:chOff x="2064" y="2352"/>
                <a:chExt cx="3312" cy="960"/>
              </a:xfrm>
            </p:grpSpPr>
            <p:sp>
              <p:nvSpPr>
                <p:cNvPr id="68637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2064" y="2352"/>
                  <a:ext cx="864" cy="96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928" y="3312"/>
                  <a:ext cx="2448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966" name="Text Box 30"/>
            <p:cNvSpPr txBox="1">
              <a:spLocks noChangeArrowheads="1"/>
            </p:cNvSpPr>
            <p:nvPr/>
          </p:nvSpPr>
          <p:spPr bwMode="auto">
            <a:xfrm>
              <a:off x="3456" y="1584"/>
              <a:ext cx="9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操作系统</a:t>
              </a:r>
            </a:p>
          </p:txBody>
        </p:sp>
        <p:sp>
          <p:nvSpPr>
            <p:cNvPr id="39967" name="Text Box 31"/>
            <p:cNvSpPr txBox="1">
              <a:spLocks noChangeArrowheads="1"/>
            </p:cNvSpPr>
            <p:nvPr/>
          </p:nvSpPr>
          <p:spPr bwMode="auto">
            <a:xfrm>
              <a:off x="3456" y="1296"/>
              <a:ext cx="9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应用软件</a:t>
              </a:r>
            </a:p>
          </p:txBody>
        </p:sp>
        <p:sp>
          <p:nvSpPr>
            <p:cNvPr id="39969" name="Rectangle 33"/>
            <p:cNvSpPr>
              <a:spLocks noChangeArrowheads="1"/>
            </p:cNvSpPr>
            <p:nvPr/>
          </p:nvSpPr>
          <p:spPr bwMode="auto">
            <a:xfrm>
              <a:off x="528" y="1104"/>
              <a:ext cx="4800" cy="2112"/>
            </a:xfrm>
            <a:prstGeom prst="rect">
              <a:avLst/>
            </a:prstGeom>
            <a:noFill/>
            <a:ln w="254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68612" name="Group 52"/>
          <p:cNvGrpSpPr>
            <a:grpSpLocks/>
          </p:cNvGrpSpPr>
          <p:nvPr/>
        </p:nvGrpSpPr>
        <p:grpSpPr bwMode="auto">
          <a:xfrm>
            <a:off x="900113" y="5157788"/>
            <a:ext cx="7408862" cy="849312"/>
            <a:chOff x="876" y="3452"/>
            <a:chExt cx="4667" cy="535"/>
          </a:xfrm>
        </p:grpSpPr>
        <p:grpSp>
          <p:nvGrpSpPr>
            <p:cNvPr id="68613" name="Group 49"/>
            <p:cNvGrpSpPr>
              <a:grpSpLocks/>
            </p:cNvGrpSpPr>
            <p:nvPr/>
          </p:nvGrpSpPr>
          <p:grpSpPr bwMode="auto">
            <a:xfrm>
              <a:off x="876" y="3456"/>
              <a:ext cx="1008" cy="528"/>
              <a:chOff x="816" y="3504"/>
              <a:chExt cx="1008" cy="528"/>
            </a:xfrm>
          </p:grpSpPr>
          <p:sp>
            <p:nvSpPr>
              <p:cNvPr id="39972" name="Rectangle 36"/>
              <p:cNvSpPr>
                <a:spLocks noChangeArrowheads="1"/>
              </p:cNvSpPr>
              <p:nvPr/>
            </p:nvSpPr>
            <p:spPr bwMode="auto">
              <a:xfrm>
                <a:off x="816" y="3504"/>
                <a:ext cx="1008" cy="528"/>
              </a:xfrm>
              <a:prstGeom prst="rect">
                <a:avLst/>
              </a:prstGeom>
              <a:solidFill>
                <a:srgbClr val="0000FF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39973" name="Text Box 37"/>
              <p:cNvSpPr txBox="1">
                <a:spLocks noChangeArrowheads="1"/>
              </p:cNvSpPr>
              <p:nvPr/>
            </p:nvSpPr>
            <p:spPr bwMode="auto">
              <a:xfrm>
                <a:off x="1008" y="3600"/>
                <a:ext cx="76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中宋" pitchFamily="2" charset="-122"/>
                  </a:rPr>
                  <a:t>操作码</a:t>
                </a:r>
              </a:p>
            </p:txBody>
          </p:sp>
        </p:grpSp>
        <p:grpSp>
          <p:nvGrpSpPr>
            <p:cNvPr id="68614" name="Group 43"/>
            <p:cNvGrpSpPr>
              <a:grpSpLocks/>
            </p:cNvGrpSpPr>
            <p:nvPr/>
          </p:nvGrpSpPr>
          <p:grpSpPr bwMode="auto">
            <a:xfrm>
              <a:off x="1884" y="3456"/>
              <a:ext cx="1836" cy="528"/>
              <a:chOff x="1824" y="3504"/>
              <a:chExt cx="1824" cy="528"/>
            </a:xfrm>
          </p:grpSpPr>
          <p:sp>
            <p:nvSpPr>
              <p:cNvPr id="68620" name="Rectangle 42"/>
              <p:cNvSpPr>
                <a:spLocks noChangeArrowheads="1"/>
              </p:cNvSpPr>
              <p:nvPr/>
            </p:nvSpPr>
            <p:spPr bwMode="auto">
              <a:xfrm>
                <a:off x="1824" y="3504"/>
                <a:ext cx="1824" cy="528"/>
              </a:xfrm>
              <a:prstGeom prst="rect">
                <a:avLst/>
              </a:prstGeom>
              <a:solidFill>
                <a:srgbClr val="00FF00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400"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39975" name="Text Box 39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912" cy="288"/>
              </a:xfrm>
              <a:prstGeom prst="rect">
                <a:avLst/>
              </a:prstGeom>
              <a:solidFill>
                <a:srgbClr val="00FF00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华文中宋" pitchFamily="2" charset="-122"/>
                  </a:rPr>
                  <a:t>寻址方式</a:t>
                </a: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68622" name="Line 40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0" cy="528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7" name="Text Box 41"/>
              <p:cNvSpPr txBox="1">
                <a:spLocks noChangeArrowheads="1"/>
              </p:cNvSpPr>
              <p:nvPr/>
            </p:nvSpPr>
            <p:spPr bwMode="auto">
              <a:xfrm>
                <a:off x="2880" y="3600"/>
                <a:ext cx="720" cy="288"/>
              </a:xfrm>
              <a:prstGeom prst="rect">
                <a:avLst/>
              </a:prstGeom>
              <a:solidFill>
                <a:srgbClr val="00FF00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华文中宋" pitchFamily="2" charset="-122"/>
                  </a:rPr>
                  <a:t>操作数</a:t>
                </a: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华文中宋" pitchFamily="2" charset="-122"/>
                </a:endParaRPr>
              </a:p>
            </p:txBody>
          </p:sp>
        </p:grpSp>
        <p:grpSp>
          <p:nvGrpSpPr>
            <p:cNvPr id="68615" name="Group 44"/>
            <p:cNvGrpSpPr>
              <a:grpSpLocks/>
            </p:cNvGrpSpPr>
            <p:nvPr/>
          </p:nvGrpSpPr>
          <p:grpSpPr bwMode="auto">
            <a:xfrm>
              <a:off x="3707" y="3452"/>
              <a:ext cx="1836" cy="535"/>
              <a:chOff x="1824" y="3504"/>
              <a:chExt cx="1824" cy="528"/>
            </a:xfrm>
          </p:grpSpPr>
          <p:sp>
            <p:nvSpPr>
              <p:cNvPr id="68616" name="Rectangle 45"/>
              <p:cNvSpPr>
                <a:spLocks noChangeArrowheads="1"/>
              </p:cNvSpPr>
              <p:nvPr/>
            </p:nvSpPr>
            <p:spPr bwMode="auto">
              <a:xfrm>
                <a:off x="1824" y="3504"/>
                <a:ext cx="1824" cy="528"/>
              </a:xfrm>
              <a:prstGeom prst="rect">
                <a:avLst/>
              </a:prstGeom>
              <a:solidFill>
                <a:srgbClr val="00FF00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2" name="Text Box 46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912" cy="284"/>
              </a:xfrm>
              <a:prstGeom prst="rect">
                <a:avLst/>
              </a:prstGeom>
              <a:solidFill>
                <a:srgbClr val="00FF00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华文中宋" pitchFamily="2" charset="-122"/>
                  </a:rPr>
                  <a:t>寻址方式</a:t>
                </a: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68618" name="Line 47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0" cy="528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4" name="Text Box 48"/>
              <p:cNvSpPr txBox="1">
                <a:spLocks noChangeArrowheads="1"/>
              </p:cNvSpPr>
              <p:nvPr/>
            </p:nvSpPr>
            <p:spPr bwMode="auto">
              <a:xfrm>
                <a:off x="2880" y="3600"/>
                <a:ext cx="720" cy="284"/>
              </a:xfrm>
              <a:prstGeom prst="rect">
                <a:avLst/>
              </a:prstGeom>
              <a:solidFill>
                <a:srgbClr val="00FF00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华文中宋" pitchFamily="2" charset="-122"/>
                  </a:rPr>
                  <a:t>操作数</a:t>
                </a: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华文中宋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05109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44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第</a:t>
            </a:r>
            <a:r>
              <a:rPr kumimoji="1" lang="en-US" altLang="zh-CN" b="1" dirty="0" smtClean="0">
                <a:latin typeface="Times New Roman" pitchFamily="18" charset="0"/>
                <a:cs typeface="+mn-cs"/>
              </a:rPr>
              <a:t>4</a:t>
            </a:r>
            <a:r>
              <a:rPr lang="zh-CN" altLang="en-US" b="1" dirty="0" smtClean="0"/>
              <a:t>章   指 令 系 统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2195513" y="1339850"/>
            <a:ext cx="5089525" cy="5080000"/>
            <a:chOff x="470" y="911"/>
            <a:chExt cx="3206" cy="2749"/>
          </a:xfrm>
        </p:grpSpPr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470" y="911"/>
              <a:ext cx="167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itchFamily="18" charset="0"/>
                </a:rPr>
                <a:t>4</a:t>
              </a:r>
              <a:r>
                <a:rPr lang="zh-CN" altLang="en-US" sz="3200" dirty="0">
                  <a:latin typeface="Times New Roman" pitchFamily="18" charset="0"/>
                </a:rPr>
                <a:t>.1  机器指令 </a:t>
              </a: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478" y="1279"/>
              <a:ext cx="31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itchFamily="18" charset="0"/>
                </a:rPr>
                <a:t>4</a:t>
              </a:r>
              <a:r>
                <a:rPr lang="zh-CN" altLang="en-US" sz="3200">
                  <a:latin typeface="Times New Roman" pitchFamily="18" charset="0"/>
                </a:rPr>
                <a:t>.2  操作数类型和操作类型 </a:t>
              </a:r>
            </a:p>
          </p:txBody>
        </p:sp>
        <p:sp>
          <p:nvSpPr>
            <p:cNvPr id="6151" name="Text Box 6"/>
            <p:cNvSpPr txBox="1">
              <a:spLocks noChangeArrowheads="1"/>
            </p:cNvSpPr>
            <p:nvPr/>
          </p:nvSpPr>
          <p:spPr bwMode="auto">
            <a:xfrm>
              <a:off x="478" y="1652"/>
              <a:ext cx="167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itchFamily="18" charset="0"/>
                </a:rPr>
                <a:t>4</a:t>
              </a:r>
              <a:r>
                <a:rPr lang="zh-CN" altLang="en-US" sz="3200" dirty="0">
                  <a:latin typeface="Times New Roman" pitchFamily="18" charset="0"/>
                </a:rPr>
                <a:t>.3  </a:t>
              </a:r>
              <a:r>
                <a:rPr lang="zh-CN" altLang="en-US" sz="3200" u="sng" dirty="0">
                  <a:latin typeface="Times New Roman" pitchFamily="18" charset="0"/>
                </a:rPr>
                <a:t>寻址方式</a:t>
              </a:r>
              <a:r>
                <a:rPr lang="zh-CN" altLang="en-US" sz="3200" dirty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152" name="Text Box 7"/>
            <p:cNvSpPr txBox="1">
              <a:spLocks noChangeArrowheads="1"/>
            </p:cNvSpPr>
            <p:nvPr/>
          </p:nvSpPr>
          <p:spPr bwMode="auto">
            <a:xfrm>
              <a:off x="470" y="2470"/>
              <a:ext cx="309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itchFamily="18" charset="0"/>
                </a:rPr>
                <a:t>4</a:t>
              </a:r>
              <a:r>
                <a:rPr lang="zh-CN" altLang="en-US" sz="3200" dirty="0">
                  <a:latin typeface="Times New Roman" pitchFamily="18" charset="0"/>
                </a:rPr>
                <a:t>.</a:t>
              </a:r>
              <a:r>
                <a:rPr lang="en-US" altLang="zh-CN" sz="3200" dirty="0">
                  <a:latin typeface="Times New Roman" pitchFamily="18" charset="0"/>
                </a:rPr>
                <a:t>5</a:t>
              </a:r>
              <a:r>
                <a:rPr lang="zh-CN" altLang="en-US" sz="3200" dirty="0">
                  <a:latin typeface="Times New Roman" pitchFamily="18" charset="0"/>
                </a:rPr>
                <a:t> 指令系统的设计与优化</a:t>
              </a:r>
            </a:p>
          </p:txBody>
        </p:sp>
        <p:sp>
          <p:nvSpPr>
            <p:cNvPr id="6153" name="Text Box 8"/>
            <p:cNvSpPr txBox="1">
              <a:spLocks noChangeArrowheads="1"/>
            </p:cNvSpPr>
            <p:nvPr/>
          </p:nvSpPr>
          <p:spPr bwMode="auto">
            <a:xfrm>
              <a:off x="478" y="3344"/>
              <a:ext cx="212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itchFamily="18" charset="0"/>
                </a:rPr>
                <a:t>4</a:t>
              </a:r>
              <a:r>
                <a:rPr lang="zh-CN" altLang="en-US" sz="3200">
                  <a:latin typeface="Times New Roman" pitchFamily="18" charset="0"/>
                </a:rPr>
                <a:t>.</a:t>
              </a:r>
              <a:r>
                <a:rPr lang="en-US" altLang="zh-CN" sz="3200">
                  <a:latin typeface="Times New Roman" pitchFamily="18" charset="0"/>
                </a:rPr>
                <a:t>7</a:t>
              </a:r>
              <a:r>
                <a:rPr lang="zh-CN" altLang="en-US" sz="3200">
                  <a:latin typeface="Times New Roman" pitchFamily="18" charset="0"/>
                </a:rPr>
                <a:t> 指令格式举例 </a:t>
              </a:r>
            </a:p>
          </p:txBody>
        </p:sp>
        <p:sp>
          <p:nvSpPr>
            <p:cNvPr id="6154" name="Text Box 7"/>
            <p:cNvSpPr txBox="1">
              <a:spLocks noChangeArrowheads="1"/>
            </p:cNvSpPr>
            <p:nvPr/>
          </p:nvSpPr>
          <p:spPr bwMode="auto">
            <a:xfrm>
              <a:off x="470" y="2899"/>
              <a:ext cx="309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itchFamily="18" charset="0"/>
                </a:rPr>
                <a:t>4</a:t>
              </a:r>
              <a:r>
                <a:rPr lang="zh-CN" altLang="en-US" sz="3200" dirty="0">
                  <a:latin typeface="Times New Roman" pitchFamily="18" charset="0"/>
                </a:rPr>
                <a:t>.</a:t>
              </a:r>
              <a:r>
                <a:rPr lang="en-US" altLang="zh-CN" sz="3200" dirty="0">
                  <a:latin typeface="Times New Roman" pitchFamily="18" charset="0"/>
                </a:rPr>
                <a:t>6</a:t>
              </a:r>
              <a:r>
                <a:rPr lang="zh-CN" altLang="en-US" sz="3200" dirty="0">
                  <a:latin typeface="Times New Roman" pitchFamily="18" charset="0"/>
                </a:rPr>
                <a:t> 指令系统的发展和改进</a:t>
              </a:r>
            </a:p>
          </p:txBody>
        </p:sp>
        <p:sp>
          <p:nvSpPr>
            <p:cNvPr id="6155" name="Text Box 7"/>
            <p:cNvSpPr txBox="1">
              <a:spLocks noChangeArrowheads="1"/>
            </p:cNvSpPr>
            <p:nvPr/>
          </p:nvSpPr>
          <p:spPr bwMode="auto">
            <a:xfrm>
              <a:off x="478" y="2041"/>
              <a:ext cx="284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itchFamily="18" charset="0"/>
                </a:rPr>
                <a:t>4</a:t>
              </a:r>
              <a:r>
                <a:rPr lang="zh-CN" altLang="en-US" sz="3200">
                  <a:latin typeface="Times New Roman" pitchFamily="18" charset="0"/>
                </a:rPr>
                <a:t>.4 指令系统结构的分类</a:t>
              </a:r>
            </a:p>
          </p:txBody>
        </p:sp>
      </p:grpSp>
      <p:sp>
        <p:nvSpPr>
          <p:cNvPr id="6148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latin typeface="+mj-ea"/>
              </a:rPr>
              <a:t>4.5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指令系统的设计和优化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835696" y="1988840"/>
            <a:ext cx="4960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itchFamily="18" charset="0"/>
              </a:rPr>
              <a:t>4</a:t>
            </a:r>
            <a:r>
              <a:rPr lang="zh-CN" altLang="en-US" sz="2800" dirty="0" smtClean="0">
                <a:latin typeface="Times New Roman" pitchFamily="18" charset="0"/>
              </a:rPr>
              <a:t>.</a:t>
            </a:r>
            <a:r>
              <a:rPr lang="en-US" altLang="zh-CN" sz="2800" dirty="0" smtClean="0">
                <a:latin typeface="Times New Roman" pitchFamily="18" charset="0"/>
              </a:rPr>
              <a:t>5.1</a:t>
            </a:r>
            <a:r>
              <a:rPr lang="zh-CN" altLang="en-US" sz="2800" dirty="0" smtClean="0">
                <a:latin typeface="Times New Roman" pitchFamily="18" charset="0"/>
              </a:rPr>
              <a:t> 指令系统设计的基本原则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852611" y="3068960"/>
            <a:ext cx="24352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itchFamily="18" charset="0"/>
              </a:rPr>
              <a:t>4</a:t>
            </a:r>
            <a:r>
              <a:rPr lang="zh-CN" altLang="en-US" sz="2800" dirty="0" smtClean="0">
                <a:latin typeface="Times New Roman" pitchFamily="18" charset="0"/>
              </a:rPr>
              <a:t>.</a:t>
            </a:r>
            <a:r>
              <a:rPr lang="en-US" altLang="zh-CN" sz="2800" dirty="0" smtClean="0">
                <a:latin typeface="Times New Roman" pitchFamily="18" charset="0"/>
              </a:rPr>
              <a:t>5.2</a:t>
            </a:r>
            <a:r>
              <a:rPr lang="zh-CN" altLang="en-US" sz="2800" dirty="0" smtClean="0">
                <a:latin typeface="Times New Roman" pitchFamily="18" charset="0"/>
              </a:rPr>
              <a:t> 控制指令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834470" y="4077072"/>
            <a:ext cx="3877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itchFamily="18" charset="0"/>
              </a:rPr>
              <a:t>4</a:t>
            </a:r>
            <a:r>
              <a:rPr lang="zh-CN" altLang="en-US" sz="2800" dirty="0" smtClean="0">
                <a:latin typeface="Times New Roman" pitchFamily="18" charset="0"/>
              </a:rPr>
              <a:t>.</a:t>
            </a:r>
            <a:r>
              <a:rPr lang="en-US" altLang="zh-CN" sz="2800" dirty="0" smtClean="0">
                <a:latin typeface="Times New Roman" pitchFamily="18" charset="0"/>
              </a:rPr>
              <a:t>5.3</a:t>
            </a:r>
            <a:r>
              <a:rPr lang="zh-CN" altLang="en-US" sz="2800" dirty="0" smtClean="0">
                <a:latin typeface="Times New Roman" pitchFamily="18" charset="0"/>
              </a:rPr>
              <a:t> 指令操作码的优化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7815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700808"/>
            <a:ext cx="7772400" cy="432752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指令系统的设计</a:t>
            </a:r>
          </a:p>
          <a:p>
            <a:pPr marL="1085850" lvl="1" indent="-457200" eaLnBrk="1" hangingPunct="1">
              <a:lnSpc>
                <a:spcPct val="120000"/>
              </a:lnSpc>
            </a:pPr>
            <a:r>
              <a:rPr lang="zh-CN" altLang="en-US" sz="2400" dirty="0" smtClean="0"/>
              <a:t>首先考虑所应实现的基本功能，确定哪些基本功能应该由硬件实现，哪些功能由软件实现比较合适。</a:t>
            </a:r>
          </a:p>
          <a:p>
            <a:pPr marL="1085850" lvl="1" indent="-457200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D60093"/>
                </a:solidFill>
              </a:rPr>
              <a:t>包括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/>
              <a:t>指令的功能设计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/>
              <a:t>指令格式的设计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黑体" pitchFamily="49" charset="-122"/>
              </a:rPr>
              <a:t>4.5.1 </a:t>
            </a:r>
            <a:r>
              <a:rPr lang="zh-CN" altLang="en-US" sz="3600" b="1" dirty="0" smtClean="0">
                <a:latin typeface="黑体" pitchFamily="49" charset="-122"/>
              </a:rPr>
              <a:t>指令系统设计</a:t>
            </a:r>
            <a:r>
              <a:rPr lang="zh-CN" altLang="en-US" sz="3600" b="1" dirty="0">
                <a:latin typeface="黑体" pitchFamily="49" charset="-122"/>
              </a:rPr>
              <a:t>的基本原则</a:t>
            </a:r>
            <a:endParaRPr lang="zh-CN" altLang="en-US" sz="3600" b="1" dirty="0" smtClean="0"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9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latin typeface="黑体" pitchFamily="49" charset="-122"/>
              </a:rPr>
              <a:t>4.5.1 </a:t>
            </a:r>
            <a:r>
              <a:rPr lang="zh-CN" altLang="en-US" sz="3600" b="1" dirty="0">
                <a:latin typeface="黑体" pitchFamily="49" charset="-122"/>
              </a:rPr>
              <a:t>指令系统设计的基本原则</a:t>
            </a:r>
            <a:endParaRPr lang="zh-CN" altLang="en-US" sz="3600" b="1" dirty="0" smtClean="0">
              <a:latin typeface="黑体" pitchFamily="49" charset="-122"/>
            </a:endParaRPr>
          </a:p>
        </p:txBody>
      </p:sp>
      <p:sp>
        <p:nvSpPr>
          <p:cNvPr id="581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177800" indent="0" eaLnBrk="1" hangingPunct="1">
              <a:buNone/>
            </a:pPr>
            <a:r>
              <a:rPr lang="en-US" altLang="zh-CN" dirty="0" smtClean="0"/>
              <a:t>2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在确定哪些基本功能用硬件来实现时，主要考虑</a:t>
            </a:r>
            <a:r>
              <a:rPr lang="en-US" altLang="zh-CN" sz="2800" dirty="0" smtClean="0">
                <a:solidFill>
                  <a:srgbClr val="008000"/>
                </a:solidFill>
              </a:rPr>
              <a:t>3</a:t>
            </a:r>
            <a:r>
              <a:rPr lang="zh-CN" altLang="en-US" sz="2800" dirty="0" smtClean="0">
                <a:solidFill>
                  <a:srgbClr val="008000"/>
                </a:solidFill>
              </a:rPr>
              <a:t>个因素：</a:t>
            </a:r>
            <a:r>
              <a:rPr lang="zh-CN" altLang="en-US" sz="2800" dirty="0" smtClean="0"/>
              <a:t>速度、成本、灵活性。</a:t>
            </a:r>
          </a:p>
          <a:p>
            <a:pPr marL="1085850" lvl="1" indent="-457200" eaLnBrk="1" hangingPunct="1"/>
            <a:r>
              <a:rPr lang="zh-CN" altLang="en-US" dirty="0" smtClean="0"/>
              <a:t>硬件实现的</a:t>
            </a:r>
            <a:r>
              <a:rPr lang="zh-CN" altLang="en-US" dirty="0" smtClean="0">
                <a:solidFill>
                  <a:srgbClr val="D60093"/>
                </a:solidFill>
              </a:rPr>
              <a:t>特点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/>
              <a:t>     速度快、成本高、灵活性差</a:t>
            </a:r>
          </a:p>
          <a:p>
            <a:pPr marL="1085850" lvl="1" indent="-457200" eaLnBrk="1" hangingPunct="1"/>
            <a:r>
              <a:rPr lang="zh-CN" altLang="en-US" dirty="0" smtClean="0"/>
              <a:t>软件实现的</a:t>
            </a:r>
            <a:r>
              <a:rPr lang="zh-CN" altLang="en-US" dirty="0" smtClean="0">
                <a:solidFill>
                  <a:srgbClr val="D60093"/>
                </a:solidFill>
              </a:rPr>
              <a:t>特点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/>
              <a:t>     速度慢、价格便宜、灵活性好</a:t>
            </a:r>
          </a:p>
          <a:p>
            <a:pPr marL="635000" indent="-457200" eaLnBrk="1" hangingPunct="1">
              <a:buFont typeface="Wingdings" pitchFamily="2" charset="2"/>
              <a:buAutoNum type="arabicPeriod" startAt="3"/>
            </a:pPr>
            <a:r>
              <a:rPr lang="zh-CN" altLang="en-US" dirty="0" smtClean="0"/>
              <a:t>对指令系统的基本要求</a:t>
            </a:r>
          </a:p>
          <a:p>
            <a:pPr marL="635000" indent="-457200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     完整性、规整性、正交性、高效率、兼容性</a:t>
            </a:r>
            <a:r>
              <a:rPr lang="zh-CN" altLang="en-US" dirty="0" smtClean="0"/>
              <a:t> </a:t>
            </a:r>
          </a:p>
          <a:p>
            <a:pPr lvl="2"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marL="635000" indent="-457200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974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latin typeface="黑体" pitchFamily="49" charset="-122"/>
              </a:rPr>
              <a:t>4.5.1 </a:t>
            </a:r>
            <a:r>
              <a:rPr lang="zh-CN" altLang="en-US" sz="3600" b="1" dirty="0">
                <a:latin typeface="黑体" pitchFamily="49" charset="-122"/>
              </a:rPr>
              <a:t>指令系统设计的基本原则</a:t>
            </a:r>
            <a:endParaRPr lang="zh-CN" altLang="en-US" sz="3600" b="1" dirty="0" smtClean="0">
              <a:latin typeface="黑体" pitchFamily="49" charset="-122"/>
            </a:endParaRPr>
          </a:p>
        </p:txBody>
      </p:sp>
      <p:sp>
        <p:nvSpPr>
          <p:cNvPr id="604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7772400" cy="2786063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完整性：</a:t>
            </a:r>
            <a:r>
              <a:rPr lang="zh-CN" altLang="en-US" sz="2400" dirty="0" smtClean="0"/>
              <a:t>在一个有限可用的存储空间内，对于任何可解的问题，编制计算程序时，指令系统所提供的指令足够使用。</a:t>
            </a:r>
            <a:endParaRPr lang="en-US" altLang="zh-CN" sz="2400" dirty="0" smtClean="0"/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/>
              <a:t>要求指令系统功能齐全、使用方便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/>
              <a:t>下表为许多指令系统结构都包含的一些指令类型 </a:t>
            </a:r>
          </a:p>
          <a:p>
            <a:pPr lvl="3" eaLnBrk="1" hangingPunct="1">
              <a:lnSpc>
                <a:spcPct val="120000"/>
              </a:lnSpc>
            </a:pPr>
            <a:r>
              <a:rPr lang="zh-CN" altLang="en-US" dirty="0" smtClean="0"/>
              <a:t>前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类</a:t>
            </a:r>
            <a:r>
              <a:rPr lang="zh-CN" altLang="en-US" dirty="0" smtClean="0"/>
              <a:t>属于通用计算机系统的基本指令</a:t>
            </a:r>
          </a:p>
          <a:p>
            <a:pPr lvl="3" eaLnBrk="1" hangingPunct="1">
              <a:lnSpc>
                <a:spcPct val="120000"/>
              </a:lnSpc>
            </a:pPr>
            <a:r>
              <a:rPr lang="zh-CN" altLang="en-US" dirty="0" smtClean="0"/>
              <a:t>对于最后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/>
              <a:t>种类型的操作，不同指令系统结构的支持大不相同 。  </a:t>
            </a:r>
          </a:p>
          <a:p>
            <a:pPr lvl="2" eaLnBrk="1" hangingPunct="1">
              <a:lnSpc>
                <a:spcPct val="10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24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2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5942013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指令集操作的分类</a:t>
            </a:r>
          </a:p>
        </p:txBody>
      </p:sp>
      <p:graphicFrame>
        <p:nvGraphicFramePr>
          <p:cNvPr id="225413" name="Group 133"/>
          <p:cNvGraphicFramePr>
            <a:graphicFrameLocks noGrp="1"/>
          </p:cNvGraphicFramePr>
          <p:nvPr>
            <p:ph idx="1"/>
          </p:nvPr>
        </p:nvGraphicFramePr>
        <p:xfrm>
          <a:off x="468313" y="1412875"/>
          <a:ext cx="8567737" cy="4464053"/>
        </p:xfrm>
        <a:graphic>
          <a:graphicData uri="http://schemas.openxmlformats.org/drawingml/2006/table">
            <a:tbl>
              <a:tblPr/>
              <a:tblGrid>
                <a:gridCol w="2376363"/>
                <a:gridCol w="6191374"/>
              </a:tblGrid>
              <a:tr h="6318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算术和逻辑运算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整数的算术和逻辑操作：加、减、与、或等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数据传输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存数</a:t>
                      </a:r>
                      <a:r>
                        <a:rPr kumimoji="1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取数</a:t>
                      </a:r>
                      <a:endParaRPr kumimoji="1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控制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分支、跳转、过程调用和返回、自陷等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系统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操作系统调用、虚拟存储器管理等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浮点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浮点操作：加、乘等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十进制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十进制加、十进制乘、十进制到字符的转换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字符串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字符串移动、字符串比较、字符串搜索等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图形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像素操作、压缩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解压操作等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25797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latin typeface="黑体" pitchFamily="49" charset="-122"/>
              </a:rPr>
              <a:t>4.5.1 </a:t>
            </a:r>
            <a:r>
              <a:rPr lang="zh-CN" altLang="en-US" sz="3600" b="1" dirty="0">
                <a:latin typeface="黑体" pitchFamily="49" charset="-122"/>
              </a:rPr>
              <a:t>指令系统设计的基本原则</a:t>
            </a:r>
            <a:endParaRPr lang="zh-CN" altLang="en-US" sz="3600" b="1" dirty="0" smtClean="0">
              <a:latin typeface="黑体" pitchFamily="49" charset="-122"/>
            </a:endParaRPr>
          </a:p>
        </p:txBody>
      </p:sp>
      <p:sp>
        <p:nvSpPr>
          <p:cNvPr id="624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640960" cy="4960937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 sz="2400" dirty="0" smtClean="0">
                <a:solidFill>
                  <a:srgbClr val="FF0000"/>
                </a:solidFill>
              </a:rPr>
              <a:t>规整性：</a:t>
            </a:r>
            <a:r>
              <a:rPr lang="zh-CN" altLang="en-US" sz="2400" dirty="0" smtClean="0"/>
              <a:t>主要包括对称性和均匀性。</a:t>
            </a:r>
          </a:p>
          <a:p>
            <a:pPr lvl="2" eaLnBrk="1" hangingPunct="1"/>
            <a:r>
              <a:rPr lang="zh-CN" altLang="en-US" sz="2200" dirty="0" smtClean="0"/>
              <a:t>对称性：所有与指令系统有关的存储单元的使用、操作码的设置等都是对称的。</a:t>
            </a:r>
          </a:p>
          <a:p>
            <a:pPr lvl="2" eaLnBrk="1" hangingPunct="1"/>
            <a:r>
              <a:rPr lang="zh-CN" altLang="en-US" sz="2200" dirty="0" smtClean="0"/>
              <a:t>均匀性：指对于各种不同的操作数类型、字长、操作种类和数据存储单元，指令的设置都要同等对待。</a:t>
            </a:r>
            <a:endParaRPr lang="en-US" altLang="zh-CN" sz="2200" dirty="0" smtClean="0"/>
          </a:p>
          <a:p>
            <a:pPr marL="1085850" lvl="1" indent="-457200" eaLnBrk="1" hangingPunct="1"/>
            <a:r>
              <a:rPr lang="zh-CN" altLang="en-US" sz="2400" dirty="0">
                <a:solidFill>
                  <a:srgbClr val="FF0000"/>
                </a:solidFill>
              </a:rPr>
              <a:t>正交性</a:t>
            </a:r>
            <a:r>
              <a:rPr lang="zh-CN" altLang="en-US" sz="2400" dirty="0"/>
              <a:t>：在指令中各个不同含义的字段，如操作类型、数据类型、寻址方式字段等，在编码时应互不相关、相互独立。 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1085850" lvl="1" indent="-457200" eaLnBrk="1" hangingPunct="1"/>
            <a:r>
              <a:rPr lang="zh-CN" altLang="en-US" sz="2400" dirty="0">
                <a:solidFill>
                  <a:srgbClr val="FF0000"/>
                </a:solidFill>
              </a:rPr>
              <a:t>高效率：</a:t>
            </a:r>
            <a:r>
              <a:rPr lang="zh-CN" altLang="en-US" sz="2400" dirty="0"/>
              <a:t>指指令的执行速度快、使用频度高。</a:t>
            </a:r>
          </a:p>
          <a:p>
            <a:pPr marL="1085850" lvl="1" indent="-457200" eaLnBrk="1" hangingPunct="1"/>
            <a:r>
              <a:rPr lang="zh-CN" altLang="en-US" sz="2400" dirty="0">
                <a:solidFill>
                  <a:srgbClr val="FF0000"/>
                </a:solidFill>
              </a:rPr>
              <a:t>兼容性：</a:t>
            </a:r>
            <a:r>
              <a:rPr lang="zh-CN" altLang="en-US" sz="2400" dirty="0"/>
              <a:t>主要是要实现向后兼容，指令系统可以增加新指令，但不能删除指令或更改指令的功能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655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黑体" pitchFamily="49" charset="-122"/>
              </a:rPr>
              <a:t>4.5.2</a:t>
            </a:r>
            <a:r>
              <a:rPr lang="en-US" altLang="zh-CN" sz="3600" b="1" dirty="0" smtClean="0"/>
              <a:t>  </a:t>
            </a:r>
            <a:r>
              <a:rPr lang="zh-CN" altLang="en-US" sz="3600" b="1" dirty="0" smtClean="0"/>
              <a:t>控制指令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208963" cy="53292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600" b="1" dirty="0" smtClean="0">
                <a:latin typeface="+mj-ea"/>
                <a:ea typeface="+mj-ea"/>
              </a:rPr>
              <a:t>“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跳转</a:t>
            </a:r>
            <a:r>
              <a:rPr lang="zh-CN" altLang="en-US" sz="2600" b="1" dirty="0" smtClean="0">
                <a:latin typeface="+mj-ea"/>
                <a:ea typeface="+mj-ea"/>
              </a:rPr>
              <a:t>”（</a:t>
            </a:r>
            <a:r>
              <a:rPr lang="en-US" altLang="zh-CN" sz="2600" b="1" dirty="0" smtClean="0">
                <a:latin typeface="+mj-ea"/>
                <a:ea typeface="+mj-ea"/>
              </a:rPr>
              <a:t>Jump</a:t>
            </a:r>
            <a:r>
              <a:rPr lang="zh-CN" altLang="en-US" sz="2600" b="1" dirty="0" smtClean="0">
                <a:latin typeface="+mj-ea"/>
                <a:ea typeface="+mj-ea"/>
              </a:rPr>
              <a:t>）：当控制指令为无条件改变控制流时，我们称之为“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跳转</a:t>
            </a:r>
            <a:r>
              <a:rPr lang="zh-CN" altLang="en-US" sz="2600" b="1" dirty="0" smtClean="0">
                <a:latin typeface="+mj-ea"/>
                <a:ea typeface="+mj-ea"/>
              </a:rPr>
              <a:t>”。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“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分支</a:t>
            </a:r>
            <a:r>
              <a:rPr lang="zh-CN" altLang="en-US" sz="2600" b="1" dirty="0" smtClean="0">
                <a:latin typeface="+mj-ea"/>
                <a:ea typeface="+mj-ea"/>
              </a:rPr>
              <a:t>”（</a:t>
            </a:r>
            <a:r>
              <a:rPr lang="en-US" altLang="zh-CN" sz="2600" b="1" dirty="0" smtClean="0">
                <a:latin typeface="+mj-ea"/>
                <a:ea typeface="+mj-ea"/>
              </a:rPr>
              <a:t>Branch</a:t>
            </a:r>
            <a:r>
              <a:rPr lang="zh-CN" altLang="en-US" sz="2600" b="1" dirty="0" smtClean="0">
                <a:latin typeface="+mj-ea"/>
                <a:ea typeface="+mj-ea"/>
              </a:rPr>
              <a:t>）：而当控制指令是有条件改变控制流时，我们称之为“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分支</a:t>
            </a:r>
            <a:r>
              <a:rPr lang="zh-CN" altLang="en-US" sz="2600" b="1" dirty="0" smtClean="0">
                <a:latin typeface="+mj-ea"/>
                <a:ea typeface="+mj-ea"/>
              </a:rPr>
              <a:t>”。</a:t>
            </a:r>
            <a:endParaRPr lang="en-US" altLang="zh-CN" sz="26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zh-CN" altLang="en-US" sz="2600" b="1" dirty="0" smtClean="0">
              <a:latin typeface="+mj-ea"/>
              <a:ea typeface="+mj-ea"/>
            </a:endParaRPr>
          </a:p>
          <a:p>
            <a:pPr marL="0" indent="0" eaLnBrk="1" hangingPunct="1">
              <a:lnSpc>
                <a:spcPct val="110000"/>
              </a:lnSpc>
              <a:buFont typeface="Arial" charset="0"/>
              <a:buNone/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程序中控制流程的改变情况包括：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600" b="1" dirty="0">
                <a:latin typeface="+mj-ea"/>
              </a:rPr>
              <a:t>跳转（</a:t>
            </a:r>
            <a:r>
              <a:rPr lang="en-US" altLang="zh-CN" sz="2600" b="1" dirty="0">
                <a:latin typeface="+mj-ea"/>
              </a:rPr>
              <a:t>jump</a:t>
            </a:r>
            <a:r>
              <a:rPr lang="zh-CN" altLang="en-US" sz="2600" b="1" dirty="0" smtClean="0">
                <a:latin typeface="+mj-ea"/>
              </a:rPr>
              <a:t>）；</a:t>
            </a:r>
            <a:endParaRPr lang="en-US" altLang="zh-CN" sz="26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条件分支（</a:t>
            </a:r>
            <a:r>
              <a:rPr lang="en-US" altLang="zh-CN" sz="2600" b="1" dirty="0" smtClean="0">
                <a:latin typeface="+mj-ea"/>
                <a:ea typeface="+mj-ea"/>
              </a:rPr>
              <a:t>conditional branch</a:t>
            </a:r>
            <a:r>
              <a:rPr lang="zh-CN" altLang="en-US" sz="2600" b="1" dirty="0" smtClean="0">
                <a:latin typeface="+mj-ea"/>
                <a:ea typeface="+mj-ea"/>
              </a:rPr>
              <a:t>）；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过程调用（</a:t>
            </a:r>
            <a:r>
              <a:rPr lang="en-US" altLang="zh-CN" sz="2600" b="1" dirty="0" smtClean="0">
                <a:latin typeface="+mj-ea"/>
                <a:ea typeface="+mj-ea"/>
              </a:rPr>
              <a:t>call</a:t>
            </a:r>
            <a:r>
              <a:rPr lang="zh-CN" altLang="en-US" sz="2600" b="1" dirty="0" smtClean="0">
                <a:latin typeface="+mj-ea"/>
                <a:ea typeface="+mj-ea"/>
              </a:rPr>
              <a:t>）；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过程返回（</a:t>
            </a:r>
            <a:r>
              <a:rPr lang="en-US" altLang="zh-CN" sz="2600" b="1" dirty="0" smtClean="0">
                <a:latin typeface="+mj-ea"/>
                <a:ea typeface="+mj-ea"/>
              </a:rPr>
              <a:t>return</a:t>
            </a:r>
            <a:r>
              <a:rPr lang="zh-CN" altLang="en-US" sz="2600" b="1" dirty="0" smtClean="0">
                <a:latin typeface="+mj-ea"/>
                <a:ea typeface="+mj-ea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0937091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控制指令的使用频率</a:t>
            </a:r>
          </a:p>
        </p:txBody>
      </p:sp>
      <p:graphicFrame>
        <p:nvGraphicFramePr>
          <p:cNvPr id="7270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79450" y="1657350"/>
          <a:ext cx="7788275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图表" r:id="rId3" imgW="8267700" imgH="4429049" progId="MSGraph.Chart.8">
                  <p:embed/>
                </p:oleObj>
              </mc:Choice>
              <mc:Fallback>
                <p:oleObj name="图表" r:id="rId3" imgW="8267700" imgH="4429049" progId="MSGraph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657350"/>
                        <a:ext cx="7788275" cy="413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5468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5942012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条件分支指令的表示</a:t>
            </a:r>
          </a:p>
        </p:txBody>
      </p:sp>
      <p:graphicFrame>
        <p:nvGraphicFramePr>
          <p:cNvPr id="36557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101287"/>
              </p:ext>
            </p:extLst>
          </p:nvPr>
        </p:nvGraphicFramePr>
        <p:xfrm>
          <a:off x="539750" y="1268413"/>
          <a:ext cx="8001000" cy="5023837"/>
        </p:xfrm>
        <a:graphic>
          <a:graphicData uri="http://schemas.openxmlformats.org/drawingml/2006/table">
            <a:tbl>
              <a:tblPr/>
              <a:tblGrid>
                <a:gridCol w="2880122"/>
                <a:gridCol w="1564878"/>
                <a:gridCol w="3556000"/>
              </a:tblGrid>
              <a:tr h="48248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分支条件表示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</a:endParaRPr>
                    </a:p>
                  </a:txBody>
                  <a:tcPr marT="45708" marB="4570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优  点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缺  点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条件码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CC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）：在程序的控制下，由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ALU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操作设置特殊的位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</a:endParaRPr>
                    </a:p>
                  </a:txBody>
                  <a:tcPr marT="45708" marB="4570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可以自由设置分支条件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</a:rPr>
                        <a:t>必须从一条指令将分支条件信息传送到分支指令，所以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</a:rPr>
                        <a:t>CC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</a:rPr>
                        <a:t>是额外状态，条件码限制了指令执行顺序 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条件寄存器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：比较指令把比较结果放入任何一个寄存器，检测时就检测该寄存器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</a:endParaRPr>
                    </a:p>
                  </a:txBody>
                  <a:tcPr marT="45708" marB="4570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简单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占用了一个寄存器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比较分支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：比较操作是分支指令的一部分，比较受限制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</a:endParaRPr>
                    </a:p>
                  </a:txBody>
                  <a:tcPr marT="45708" marB="4570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一条指令完成了两条指令的功能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分支指令的操作增多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54913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分支目标地址的表示</a:t>
            </a:r>
          </a:p>
        </p:txBody>
      </p:sp>
      <p:graphicFrame>
        <p:nvGraphicFramePr>
          <p:cNvPr id="7475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605699"/>
              </p:ext>
            </p:extLst>
          </p:nvPr>
        </p:nvGraphicFramePr>
        <p:xfrm>
          <a:off x="642938" y="1268760"/>
          <a:ext cx="7793640" cy="4483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图表" r:id="rId4" imgW="8534328" imgH="4953051" progId="MSGraph.Chart.8">
                  <p:embed followColorScheme="full"/>
                </p:oleObj>
              </mc:Choice>
              <mc:Fallback>
                <p:oleObj name="图表" r:id="rId4" imgW="8534328" imgH="495305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268760"/>
                        <a:ext cx="7793640" cy="4483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7812088" y="2349500"/>
            <a:ext cx="549275" cy="2438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PC-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相对寻址</a:t>
            </a:r>
          </a:p>
        </p:txBody>
      </p:sp>
      <p:sp>
        <p:nvSpPr>
          <p:cNvPr id="5" name="内容占位符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179512" y="5949280"/>
            <a:ext cx="8278688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000" dirty="0" smtClean="0">
                <a:latin typeface="宋体" pitchFamily="2" charset="-122"/>
              </a:rPr>
              <a:t>采用</a:t>
            </a:r>
            <a:r>
              <a:rPr lang="en-US" altLang="zh-CN" sz="2000" dirty="0" smtClean="0">
                <a:solidFill>
                  <a:srgbClr val="9933FF"/>
                </a:solidFill>
                <a:latin typeface="宋体" pitchFamily="2" charset="-122"/>
              </a:rPr>
              <a:t>4</a:t>
            </a:r>
            <a:r>
              <a:rPr lang="zh-CN" altLang="en-US" sz="2000" dirty="0" smtClean="0">
                <a:solidFill>
                  <a:srgbClr val="9933FF"/>
                </a:solidFill>
                <a:latin typeface="宋体" pitchFamily="2" charset="-122"/>
              </a:rPr>
              <a:t>～</a:t>
            </a:r>
            <a:r>
              <a:rPr lang="en-US" altLang="zh-CN" sz="2000" dirty="0" smtClean="0">
                <a:solidFill>
                  <a:srgbClr val="9933FF"/>
                </a:solidFill>
                <a:latin typeface="宋体" pitchFamily="2" charset="-122"/>
              </a:rPr>
              <a:t>8</a:t>
            </a:r>
            <a:r>
              <a:rPr lang="zh-CN" altLang="en-US" sz="2000" dirty="0" smtClean="0">
                <a:solidFill>
                  <a:srgbClr val="9933FF"/>
                </a:solidFill>
                <a:latin typeface="宋体" pitchFamily="2" charset="-122"/>
              </a:rPr>
              <a:t>位</a:t>
            </a:r>
            <a:r>
              <a:rPr lang="zh-CN" altLang="en-US" sz="2000" dirty="0" smtClean="0">
                <a:latin typeface="宋体" pitchFamily="2" charset="-122"/>
              </a:rPr>
              <a:t>的偏移量字段（以指令字为单位）就能表示大多数控制指令的转移目标地址了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745054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3394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9. 相对寻址</a:t>
            </a:r>
          </a:p>
        </p:txBody>
      </p:sp>
      <p:sp>
        <p:nvSpPr>
          <p:cNvPr id="507907" name="Text Box 3"/>
          <p:cNvSpPr txBox="1">
            <a:spLocks noChangeArrowheads="1"/>
          </p:cNvSpPr>
          <p:nvPr/>
        </p:nvSpPr>
        <p:spPr bwMode="auto">
          <a:xfrm>
            <a:off x="806450" y="66040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EA = ( PC ) + A</a:t>
            </a: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806450" y="1143000"/>
            <a:ext cx="691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是相对于当前指令的位移量（可正可负，补码）</a:t>
            </a:r>
          </a:p>
        </p:txBody>
      </p:sp>
      <p:sp>
        <p:nvSpPr>
          <p:cNvPr id="507909" name="Text Box 5"/>
          <p:cNvSpPr txBox="1">
            <a:spLocks noChangeArrowheads="1"/>
          </p:cNvSpPr>
          <p:nvPr/>
        </p:nvSpPr>
        <p:spPr bwMode="auto">
          <a:xfrm>
            <a:off x="1371600" y="5257800"/>
            <a:ext cx="42767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200">
                <a:solidFill>
                  <a:schemeClr val="folHlink"/>
                </a:solidFill>
                <a:latin typeface="Times New Roman" pitchFamily="18" charset="0"/>
              </a:rPr>
              <a:t> A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的位数决定操作数的寻址范围</a:t>
            </a: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1371600" y="5729288"/>
            <a:ext cx="14763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程序浮动</a:t>
            </a:r>
            <a:endParaRPr lang="en-US" altLang="zh-CN" sz="2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7911" name="Text Box 7"/>
          <p:cNvSpPr txBox="1">
            <a:spLocks noChangeArrowheads="1"/>
          </p:cNvSpPr>
          <p:nvPr/>
        </p:nvSpPr>
        <p:spPr bwMode="auto">
          <a:xfrm>
            <a:off x="1371600" y="6202363"/>
            <a:ext cx="26003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Clr>
                <a:schemeClr val="folHlink"/>
              </a:buClr>
              <a:buFontTx/>
              <a:buChar char="•"/>
            </a:pPr>
            <a:r>
              <a:rPr lang="zh-CN" altLang="en-US" sz="2200">
                <a:latin typeface="Times New Roman" pitchFamily="18" charset="0"/>
              </a:rPr>
              <a:t>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广泛用于转移指令</a:t>
            </a:r>
          </a:p>
        </p:txBody>
      </p:sp>
      <p:sp>
        <p:nvSpPr>
          <p:cNvPr id="507912" name="Rectangle 8"/>
          <p:cNvSpPr>
            <a:spLocks noChangeArrowheads="1"/>
          </p:cNvSpPr>
          <p:nvPr/>
        </p:nvSpPr>
        <p:spPr bwMode="auto">
          <a:xfrm>
            <a:off x="5708650" y="43434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latin typeface="Times New Roman" pitchFamily="18" charset="0"/>
              </a:rPr>
              <a:t>操作数</a:t>
            </a:r>
          </a:p>
        </p:txBody>
      </p:sp>
      <p:sp>
        <p:nvSpPr>
          <p:cNvPr id="507913" name="AutoShape 9"/>
          <p:cNvSpPr>
            <a:spLocks/>
          </p:cNvSpPr>
          <p:nvPr/>
        </p:nvSpPr>
        <p:spPr bwMode="auto">
          <a:xfrm rot="5400000">
            <a:off x="3727450" y="16764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7914" name="Text Box 10"/>
          <p:cNvSpPr txBox="1">
            <a:spLocks noChangeArrowheads="1"/>
          </p:cNvSpPr>
          <p:nvPr/>
        </p:nvSpPr>
        <p:spPr bwMode="auto">
          <a:xfrm>
            <a:off x="3178175" y="16002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03650" y="3654425"/>
            <a:ext cx="1066800" cy="552450"/>
            <a:chOff x="2396" y="2302"/>
            <a:chExt cx="672" cy="348"/>
          </a:xfrm>
        </p:grpSpPr>
        <p:sp>
          <p:nvSpPr>
            <p:cNvPr id="43053" name="Freeform 12"/>
            <p:cNvSpPr>
              <a:spLocks/>
            </p:cNvSpPr>
            <p:nvPr/>
          </p:nvSpPr>
          <p:spPr bwMode="auto">
            <a:xfrm>
              <a:off x="2396" y="2302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54" name="Text Box 13"/>
            <p:cNvSpPr txBox="1">
              <a:spLocks noChangeArrowheads="1"/>
            </p:cNvSpPr>
            <p:nvPr/>
          </p:nvSpPr>
          <p:spPr bwMode="auto">
            <a:xfrm>
              <a:off x="2517" y="2400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0650" y="2133600"/>
            <a:ext cx="2368550" cy="381000"/>
            <a:chOff x="1676" y="1344"/>
            <a:chExt cx="1492" cy="240"/>
          </a:xfrm>
        </p:grpSpPr>
        <p:sp>
          <p:nvSpPr>
            <p:cNvPr id="43050" name="Rectangle 15"/>
            <p:cNvSpPr>
              <a:spLocks noChangeArrowheads="1"/>
            </p:cNvSpPr>
            <p:nvPr/>
          </p:nvSpPr>
          <p:spPr bwMode="auto">
            <a:xfrm>
              <a:off x="1676" y="1344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3051" name="Rectangle 16"/>
            <p:cNvSpPr>
              <a:spLocks noChangeArrowheads="1"/>
            </p:cNvSpPr>
            <p:nvPr/>
          </p:nvSpPr>
          <p:spPr bwMode="auto">
            <a:xfrm>
              <a:off x="2156" y="1344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3052" name="Rectangle 17"/>
            <p:cNvSpPr>
              <a:spLocks noChangeArrowheads="1"/>
            </p:cNvSpPr>
            <p:nvPr/>
          </p:nvSpPr>
          <p:spPr bwMode="auto">
            <a:xfrm>
              <a:off x="2640" y="1344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507922" name="Freeform 18"/>
          <p:cNvSpPr>
            <a:spLocks/>
          </p:cNvSpPr>
          <p:nvPr/>
        </p:nvSpPr>
        <p:spPr bwMode="auto">
          <a:xfrm>
            <a:off x="4614863" y="2730500"/>
            <a:ext cx="1587" cy="889000"/>
          </a:xfrm>
          <a:custGeom>
            <a:avLst/>
            <a:gdLst>
              <a:gd name="T0" fmla="*/ 2147483647 w 1"/>
              <a:gd name="T1" fmla="*/ 0 h 560"/>
              <a:gd name="T2" fmla="*/ 0 w 1"/>
              <a:gd name="T3" fmla="*/ 2147483647 h 5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60">
                <a:moveTo>
                  <a:pt x="1" y="0"/>
                </a:moveTo>
                <a:lnTo>
                  <a:pt x="0" y="56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7923" name="Freeform 19"/>
          <p:cNvSpPr>
            <a:spLocks/>
          </p:cNvSpPr>
          <p:nvPr/>
        </p:nvSpPr>
        <p:spPr bwMode="auto">
          <a:xfrm>
            <a:off x="4337050" y="4191000"/>
            <a:ext cx="1371600" cy="304800"/>
          </a:xfrm>
          <a:custGeom>
            <a:avLst/>
            <a:gdLst>
              <a:gd name="T0" fmla="*/ 0 w 480"/>
              <a:gd name="T1" fmla="*/ 0 h 192"/>
              <a:gd name="T2" fmla="*/ 0 w 480"/>
              <a:gd name="T3" fmla="*/ 2147483647 h 192"/>
              <a:gd name="T4" fmla="*/ 2147483647 w 480"/>
              <a:gd name="T5" fmla="*/ 2147483647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192">
                <a:moveTo>
                  <a:pt x="0" y="0"/>
                </a:moveTo>
                <a:lnTo>
                  <a:pt x="0" y="192"/>
                </a:lnTo>
                <a:lnTo>
                  <a:pt x="48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7924" name="Text Box 20"/>
          <p:cNvSpPr txBox="1">
            <a:spLocks noChangeArrowheads="1"/>
          </p:cNvSpPr>
          <p:nvPr/>
        </p:nvSpPr>
        <p:spPr bwMode="auto">
          <a:xfrm>
            <a:off x="7620000" y="3717925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相对距离 </a:t>
            </a: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507925" name="AutoShape 21"/>
          <p:cNvSpPr>
            <a:spLocks/>
          </p:cNvSpPr>
          <p:nvPr/>
        </p:nvSpPr>
        <p:spPr bwMode="auto">
          <a:xfrm>
            <a:off x="7461250" y="3429000"/>
            <a:ext cx="158750" cy="914400"/>
          </a:xfrm>
          <a:prstGeom prst="rightBrace">
            <a:avLst>
              <a:gd name="adj1" fmla="val 48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7926" name="AutoShape 22"/>
          <p:cNvSpPr>
            <a:spLocks/>
          </p:cNvSpPr>
          <p:nvPr/>
        </p:nvSpPr>
        <p:spPr bwMode="auto">
          <a:xfrm rot="-5400000">
            <a:off x="4533900" y="22479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7927" name="AutoShape 23"/>
          <p:cNvSpPr>
            <a:spLocks/>
          </p:cNvSpPr>
          <p:nvPr/>
        </p:nvSpPr>
        <p:spPr bwMode="auto">
          <a:xfrm rot="-5400000">
            <a:off x="2171700" y="2716213"/>
            <a:ext cx="152400" cy="990600"/>
          </a:xfrm>
          <a:prstGeom prst="leftBrace">
            <a:avLst>
              <a:gd name="adj1" fmla="val 54167"/>
              <a:gd name="adj2" fmla="val 5095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7928" name="Freeform 24"/>
          <p:cNvSpPr>
            <a:spLocks/>
          </p:cNvSpPr>
          <p:nvPr/>
        </p:nvSpPr>
        <p:spPr bwMode="auto">
          <a:xfrm>
            <a:off x="2247900" y="3324225"/>
            <a:ext cx="1752600" cy="333375"/>
          </a:xfrm>
          <a:custGeom>
            <a:avLst/>
            <a:gdLst>
              <a:gd name="T0" fmla="*/ 0 w 1104"/>
              <a:gd name="T1" fmla="*/ 0 h 210"/>
              <a:gd name="T2" fmla="*/ 0 w 1104"/>
              <a:gd name="T3" fmla="*/ 2147483647 h 210"/>
              <a:gd name="T4" fmla="*/ 2147483647 w 1104"/>
              <a:gd name="T5" fmla="*/ 2147483647 h 210"/>
              <a:gd name="T6" fmla="*/ 2147483647 w 1104"/>
              <a:gd name="T7" fmla="*/ 2147483647 h 2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04" h="210">
                <a:moveTo>
                  <a:pt x="0" y="0"/>
                </a:moveTo>
                <a:lnTo>
                  <a:pt x="0" y="96"/>
                </a:lnTo>
                <a:lnTo>
                  <a:pt x="1104" y="96"/>
                </a:lnTo>
                <a:lnTo>
                  <a:pt x="1104" y="21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2727325"/>
            <a:ext cx="1524000" cy="396875"/>
            <a:chOff x="768" y="1584"/>
            <a:chExt cx="960" cy="250"/>
          </a:xfrm>
        </p:grpSpPr>
        <p:grpSp>
          <p:nvGrpSpPr>
            <p:cNvPr id="43046" name="Group 26"/>
            <p:cNvGrpSpPr>
              <a:grpSpLocks/>
            </p:cNvGrpSpPr>
            <p:nvPr/>
          </p:nvGrpSpPr>
          <p:grpSpPr bwMode="auto">
            <a:xfrm>
              <a:off x="1104" y="1584"/>
              <a:ext cx="624" cy="250"/>
              <a:chOff x="864" y="2150"/>
              <a:chExt cx="624" cy="250"/>
            </a:xfrm>
          </p:grpSpPr>
          <p:sp>
            <p:nvSpPr>
              <p:cNvPr id="43048" name="Text Box 27"/>
              <p:cNvSpPr txBox="1">
                <a:spLocks noChangeArrowheads="1"/>
              </p:cNvSpPr>
              <p:nvPr/>
            </p:nvSpPr>
            <p:spPr bwMode="auto">
              <a:xfrm>
                <a:off x="960" y="215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1000</a:t>
                </a:r>
              </a:p>
            </p:txBody>
          </p:sp>
          <p:sp>
            <p:nvSpPr>
              <p:cNvPr id="43049" name="Rectangle 28"/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62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43047" name="Text Box 29"/>
            <p:cNvSpPr txBox="1">
              <a:spLocks noChangeArrowheads="1"/>
            </p:cNvSpPr>
            <p:nvPr/>
          </p:nvSpPr>
          <p:spPr bwMode="auto">
            <a:xfrm>
              <a:off x="768" y="1584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PC</a:t>
              </a:r>
            </a:p>
          </p:txBody>
        </p:sp>
      </p:grpSp>
      <p:sp>
        <p:nvSpPr>
          <p:cNvPr id="507934" name="Freeform 30"/>
          <p:cNvSpPr>
            <a:spLocks/>
          </p:cNvSpPr>
          <p:nvPr/>
        </p:nvSpPr>
        <p:spPr bwMode="auto">
          <a:xfrm>
            <a:off x="5029200" y="2301875"/>
            <a:ext cx="1524000" cy="990600"/>
          </a:xfrm>
          <a:custGeom>
            <a:avLst/>
            <a:gdLst>
              <a:gd name="T0" fmla="*/ 0 w 960"/>
              <a:gd name="T1" fmla="*/ 0 h 624"/>
              <a:gd name="T2" fmla="*/ 2147483647 w 960"/>
              <a:gd name="T3" fmla="*/ 0 h 624"/>
              <a:gd name="T4" fmla="*/ 2147483647 w 960"/>
              <a:gd name="T5" fmla="*/ 2147483647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624">
                <a:moveTo>
                  <a:pt x="0" y="0"/>
                </a:moveTo>
                <a:lnTo>
                  <a:pt x="960" y="0"/>
                </a:lnTo>
                <a:lnTo>
                  <a:pt x="960" y="6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022850" y="2536825"/>
            <a:ext cx="2444750" cy="2644775"/>
            <a:chOff x="3164" y="1598"/>
            <a:chExt cx="1540" cy="1666"/>
          </a:xfrm>
        </p:grpSpPr>
        <p:grpSp>
          <p:nvGrpSpPr>
            <p:cNvPr id="43032" name="Group 32"/>
            <p:cNvGrpSpPr>
              <a:grpSpLocks/>
            </p:cNvGrpSpPr>
            <p:nvPr/>
          </p:nvGrpSpPr>
          <p:grpSpPr bwMode="auto">
            <a:xfrm>
              <a:off x="3164" y="1598"/>
              <a:ext cx="1536" cy="1666"/>
              <a:chOff x="3164" y="1598"/>
              <a:chExt cx="1536" cy="1666"/>
            </a:xfrm>
          </p:grpSpPr>
          <p:sp>
            <p:nvSpPr>
              <p:cNvPr id="43035" name="Line 33"/>
              <p:cNvSpPr>
                <a:spLocks noChangeShapeType="1"/>
              </p:cNvSpPr>
              <p:nvPr/>
            </p:nvSpPr>
            <p:spPr bwMode="auto">
              <a:xfrm>
                <a:off x="3596" y="207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6" name="Line 34"/>
              <p:cNvSpPr>
                <a:spLocks noChangeShapeType="1"/>
              </p:cNvSpPr>
              <p:nvPr/>
            </p:nvSpPr>
            <p:spPr bwMode="auto">
              <a:xfrm>
                <a:off x="3596" y="231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7" name="Text Box 35"/>
              <p:cNvSpPr txBox="1">
                <a:spLocks noChangeArrowheads="1"/>
              </p:cNvSpPr>
              <p:nvPr/>
            </p:nvSpPr>
            <p:spPr bwMode="auto">
              <a:xfrm>
                <a:off x="4060" y="2352"/>
                <a:ext cx="308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 </a:t>
                </a:r>
                <a:r>
                  <a:rPr lang="zh-CN" altLang="en-US">
                    <a:latin typeface="Times New Roman" pitchFamily="18" charset="0"/>
                  </a:rPr>
                  <a:t>  </a:t>
                </a: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grpSp>
            <p:nvGrpSpPr>
              <p:cNvPr id="43038" name="Group 36"/>
              <p:cNvGrpSpPr>
                <a:grpSpLocks/>
              </p:cNvGrpSpPr>
              <p:nvPr/>
            </p:nvGrpSpPr>
            <p:grpSpPr bwMode="auto">
              <a:xfrm>
                <a:off x="3164" y="1598"/>
                <a:ext cx="1536" cy="1666"/>
                <a:chOff x="3164" y="1598"/>
                <a:chExt cx="1536" cy="1666"/>
              </a:xfrm>
            </p:grpSpPr>
            <p:sp>
              <p:nvSpPr>
                <p:cNvPr id="43039" name="Rectangle 37"/>
                <p:cNvSpPr>
                  <a:spLocks noChangeArrowheads="1"/>
                </p:cNvSpPr>
                <p:nvPr/>
              </p:nvSpPr>
              <p:spPr bwMode="auto">
                <a:xfrm>
                  <a:off x="3596" y="1836"/>
                  <a:ext cx="1104" cy="9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43040" name="Rectangle 38"/>
                <p:cNvSpPr>
                  <a:spLocks noChangeArrowheads="1"/>
                </p:cNvSpPr>
                <p:nvPr/>
              </p:nvSpPr>
              <p:spPr bwMode="auto">
                <a:xfrm>
                  <a:off x="3596" y="2976"/>
                  <a:ext cx="1104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4304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696" y="1598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itchFamily="18" charset="0"/>
                    </a:rPr>
                    <a:t>主存</a:t>
                  </a:r>
                </a:p>
              </p:txBody>
            </p:sp>
            <p:sp>
              <p:nvSpPr>
                <p:cNvPr id="43042" name="Rectangle 40"/>
                <p:cNvSpPr>
                  <a:spLocks noChangeArrowheads="1"/>
                </p:cNvSpPr>
                <p:nvPr/>
              </p:nvSpPr>
              <p:spPr bwMode="auto">
                <a:xfrm>
                  <a:off x="3980" y="2076"/>
                  <a:ext cx="336" cy="240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4304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164" y="2085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itchFamily="18" charset="0"/>
                    </a:rPr>
                    <a:t>1000</a:t>
                  </a:r>
                </a:p>
              </p:txBody>
            </p:sp>
            <p:sp>
              <p:nvSpPr>
                <p:cNvPr id="4304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402" y="2085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4304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596" y="2085"/>
                  <a:ext cx="3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itchFamily="18" charset="0"/>
                    </a:rPr>
                    <a:t>OP</a:t>
                  </a:r>
                </a:p>
              </p:txBody>
            </p:sp>
          </p:grpSp>
        </p:grpSp>
        <p:sp>
          <p:nvSpPr>
            <p:cNvPr id="43033" name="Line 44"/>
            <p:cNvSpPr>
              <a:spLocks noChangeShapeType="1"/>
            </p:cNvSpPr>
            <p:nvPr/>
          </p:nvSpPr>
          <p:spPr bwMode="auto">
            <a:xfrm>
              <a:off x="3593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4" name="Line 45"/>
            <p:cNvSpPr>
              <a:spLocks noChangeShapeType="1"/>
            </p:cNvSpPr>
            <p:nvPr/>
          </p:nvSpPr>
          <p:spPr bwMode="auto">
            <a:xfrm>
              <a:off x="4704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31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7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50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0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5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5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5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0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autoUpdateAnimBg="0"/>
      <p:bldP spid="507908" grpId="0" autoUpdateAnimBg="0"/>
      <p:bldP spid="507909" grpId="0" autoUpdateAnimBg="0"/>
      <p:bldP spid="507910" grpId="0" autoUpdateAnimBg="0"/>
      <p:bldP spid="507911" grpId="0" autoUpdateAnimBg="0"/>
      <p:bldP spid="507912" grpId="0" autoUpdateAnimBg="0"/>
      <p:bldP spid="507913" grpId="0" animBg="1"/>
      <p:bldP spid="507914" grpId="0" autoUpdateAnimBg="0"/>
      <p:bldP spid="507922" grpId="0" animBg="1"/>
      <p:bldP spid="507923" grpId="0" animBg="1"/>
      <p:bldP spid="507924" grpId="0" autoUpdateAnimBg="0"/>
      <p:bldP spid="507925" grpId="0" animBg="1"/>
      <p:bldP spid="507926" grpId="0" animBg="1"/>
      <p:bldP spid="507927" grpId="0" animBg="1"/>
      <p:bldP spid="507928" grpId="0" animBg="1"/>
      <p:bldP spid="5079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过程调用和返回的状态保存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smtClean="0">
                <a:latin typeface="华文中宋" pitchFamily="2" charset="-122"/>
              </a:rPr>
              <a:t>“</a:t>
            </a:r>
            <a:r>
              <a:rPr lang="zh-CN" altLang="en-US" sz="2400" b="1" smtClean="0">
                <a:solidFill>
                  <a:srgbClr val="FF0000"/>
                </a:solidFill>
              </a:rPr>
              <a:t>调用者保存</a:t>
            </a:r>
            <a:r>
              <a:rPr lang="zh-CN" altLang="en-US" sz="2400" b="1" smtClean="0">
                <a:latin typeface="华文中宋" pitchFamily="2" charset="-122"/>
              </a:rPr>
              <a:t>”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caller saving</a:t>
            </a:r>
            <a:r>
              <a:rPr lang="zh-CN" altLang="en-US" sz="2400" b="1" smtClean="0"/>
              <a:t>）方法：如果采用调用者保存策略，那么在一个调用者调用别的过程时，必须保存</a:t>
            </a:r>
            <a:r>
              <a:rPr lang="zh-CN" altLang="en-US" sz="2400" b="1" smtClean="0">
                <a:solidFill>
                  <a:srgbClr val="0000CC"/>
                </a:solidFill>
              </a:rPr>
              <a:t>调用者所要保存的寄存器</a:t>
            </a:r>
            <a:r>
              <a:rPr lang="zh-CN" altLang="en-US" sz="2400" b="1" smtClean="0"/>
              <a:t>，以备调用结束返回后，能够再次访问调用者。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smtClean="0">
                <a:latin typeface="华文中宋" pitchFamily="2" charset="-122"/>
              </a:rPr>
              <a:t>“</a:t>
            </a:r>
            <a:r>
              <a:rPr lang="zh-CN" altLang="en-US" sz="2400" b="1" smtClean="0">
                <a:solidFill>
                  <a:srgbClr val="FF0000"/>
                </a:solidFill>
              </a:rPr>
              <a:t>被调用者保存</a:t>
            </a:r>
            <a:r>
              <a:rPr lang="zh-CN" altLang="en-US" sz="2400" b="1" smtClean="0">
                <a:latin typeface="华文中宋" pitchFamily="2" charset="-122"/>
              </a:rPr>
              <a:t>”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callee saving</a:t>
            </a:r>
            <a:r>
              <a:rPr lang="zh-CN" altLang="en-US" sz="2400" b="1" smtClean="0"/>
              <a:t>）方法：如果采用被调用者保存策略，那么</a:t>
            </a:r>
            <a:r>
              <a:rPr lang="zh-CN" altLang="en-US" sz="2400" b="1" smtClean="0">
                <a:solidFill>
                  <a:srgbClr val="0000CC"/>
                </a:solidFill>
              </a:rPr>
              <a:t>被调用</a:t>
            </a:r>
            <a:r>
              <a:rPr lang="zh-CN" altLang="en-US" sz="2400" b="1" smtClean="0"/>
              <a:t>的过程必须保存它要用</a:t>
            </a:r>
            <a:r>
              <a:rPr lang="zh-CN" altLang="en-US" sz="2400" b="1" smtClean="0">
                <a:solidFill>
                  <a:srgbClr val="0000CC"/>
                </a:solidFill>
              </a:rPr>
              <a:t>的寄存器</a:t>
            </a:r>
            <a:r>
              <a:rPr lang="zh-CN" altLang="en-US" sz="2400" b="1" smtClean="0"/>
              <a:t>，保证不会破坏过程调用者的程序执行环境，并在过程调用结束返回时，恢复这些寄存器的内容。</a:t>
            </a:r>
          </a:p>
        </p:txBody>
      </p:sp>
    </p:spTree>
    <p:extLst>
      <p:ext uri="{BB962C8B-B14F-4D97-AF65-F5344CB8AC3E}">
        <p14:creationId xmlns:p14="http://schemas.microsoft.com/office/powerpoint/2010/main" val="42632872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两种保存策略的比较</a:t>
            </a:r>
          </a:p>
        </p:txBody>
      </p:sp>
      <p:graphicFrame>
        <p:nvGraphicFramePr>
          <p:cNvPr id="768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23850" y="1412875"/>
          <a:ext cx="8496300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图片" r:id="rId3" imgW="5713476" imgH="2470404" progId="Word.Picture.8">
                  <p:embed/>
                </p:oleObj>
              </mc:Choice>
              <mc:Fallback>
                <p:oleObj name="图片" r:id="rId3" imgW="5713476" imgH="247040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12875"/>
                        <a:ext cx="8496300" cy="460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13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黑体" pitchFamily="49" charset="-122"/>
              </a:rPr>
              <a:t>4.5.3</a:t>
            </a:r>
            <a:r>
              <a:rPr lang="en-US" altLang="zh-CN" sz="3600" b="1" dirty="0" smtClean="0"/>
              <a:t>  </a:t>
            </a:r>
            <a:r>
              <a:rPr lang="zh-CN" altLang="en-US" sz="3600" b="1" dirty="0" smtClean="0"/>
              <a:t>指令操作码的优化</a:t>
            </a:r>
          </a:p>
        </p:txBody>
      </p:sp>
      <p:sp>
        <p:nvSpPr>
          <p:cNvPr id="5" name="Rectangle 5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67544" y="1484784"/>
            <a:ext cx="77739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5850" lvl="1" indent="-457200" eaLnBrk="1" hangingPunct="1"/>
            <a:r>
              <a:rPr lang="zh-CN" altLang="en-US" dirty="0" smtClean="0"/>
              <a:t>指令由两部分组成：</a:t>
            </a:r>
            <a:r>
              <a:rPr lang="zh-CN" altLang="en-US" dirty="0" smtClean="0">
                <a:solidFill>
                  <a:srgbClr val="D60093"/>
                </a:solidFill>
              </a:rPr>
              <a:t>操作码、地址码</a:t>
            </a:r>
          </a:p>
          <a:p>
            <a:pPr marL="1085850" lvl="1" indent="-457200" eaLnBrk="1" hangingPunct="1"/>
            <a:r>
              <a:rPr lang="zh-CN" altLang="en-US" dirty="0" smtClean="0"/>
              <a:t>指令格式的设计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/>
              <a:t>       确定指令字的编码方式，包括操作码字段和地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/>
              <a:t>址码字段的编码和表示方式。</a:t>
            </a:r>
          </a:p>
          <a:p>
            <a:pPr marL="1085850" lvl="1" indent="-457200" eaLnBrk="1" hangingPunct="1"/>
            <a:r>
              <a:rPr lang="zh-CN" altLang="en-US" dirty="0" smtClean="0">
                <a:solidFill>
                  <a:srgbClr val="D60093"/>
                </a:solidFill>
              </a:rPr>
              <a:t>指令格式的优化</a:t>
            </a:r>
            <a:r>
              <a:rPr lang="zh-CN" altLang="en-US" dirty="0" smtClean="0"/>
              <a:t>：如何用最短的位数来表示指令的操作信息和地址信息。 </a:t>
            </a:r>
          </a:p>
        </p:txBody>
      </p:sp>
    </p:spTree>
    <p:extLst>
      <p:ext uri="{BB962C8B-B14F-4D97-AF65-F5344CB8AC3E}">
        <p14:creationId xmlns:p14="http://schemas.microsoft.com/office/powerpoint/2010/main" val="41006582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黑体" pitchFamily="49" charset="-122"/>
              </a:rPr>
              <a:t>4.5.3</a:t>
            </a:r>
            <a:r>
              <a:rPr lang="en-US" altLang="zh-CN" sz="3600" b="1" dirty="0" smtClean="0"/>
              <a:t>  </a:t>
            </a:r>
            <a:r>
              <a:rPr lang="zh-CN" altLang="en-US" sz="3600" b="1" dirty="0" smtClean="0"/>
              <a:t>指令操作码的优化</a:t>
            </a:r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等长扩展码</a:t>
            </a:r>
          </a:p>
          <a:p>
            <a:pPr marL="1085850" lvl="1" indent="-457200" eaLnBrk="1" hangingPunct="1"/>
            <a:r>
              <a:rPr lang="zh-CN" altLang="en-US" dirty="0" smtClean="0"/>
              <a:t>为了便于分级译码，一般都采用</a:t>
            </a:r>
            <a:r>
              <a:rPr lang="zh-CN" altLang="en-US" dirty="0" smtClean="0">
                <a:solidFill>
                  <a:srgbClr val="FF0000"/>
                </a:solidFill>
              </a:rPr>
              <a:t>等长扩展码</a:t>
            </a:r>
            <a:r>
              <a:rPr lang="zh-CN" altLang="en-US" dirty="0" smtClean="0"/>
              <a:t>。（在早期的计算机上）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</a:rPr>
              <a:t>         例如：</a:t>
            </a:r>
            <a:r>
              <a:rPr lang="en-US" altLang="zh-CN" sz="2000" b="1" dirty="0" smtClean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</a:rPr>
              <a:t>15/15/15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法和</a:t>
            </a:r>
            <a:r>
              <a:rPr lang="en-US" altLang="zh-CN" sz="2000" b="1" dirty="0" smtClean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</a:rPr>
              <a:t>8/64/512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法</a:t>
            </a:r>
          </a:p>
          <a:p>
            <a:pPr lvl="2" eaLnBrk="1" hangingPunct="1"/>
            <a:r>
              <a:rPr lang="zh-CN" altLang="en-US" dirty="0" smtClean="0">
                <a:latin typeface="Times New Roman" pitchFamily="18" charset="0"/>
              </a:rPr>
              <a:t>选用哪种编码法取决于指令使用频度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p</a:t>
            </a:r>
            <a:r>
              <a:rPr lang="en-US" altLang="zh-CN" baseline="-25000" dirty="0" smtClean="0">
                <a:solidFill>
                  <a:srgbClr val="9933FF"/>
                </a:solidFill>
                <a:latin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</a:rPr>
              <a:t>的分布。若在头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15</a:t>
            </a:r>
            <a:r>
              <a:rPr lang="zh-CN" altLang="en-US" dirty="0" smtClean="0">
                <a:solidFill>
                  <a:srgbClr val="9933FF"/>
                </a:solidFill>
                <a:latin typeface="Times New Roman" pitchFamily="18" charset="0"/>
              </a:rPr>
              <a:t>种</a:t>
            </a:r>
            <a:r>
              <a:rPr lang="zh-CN" altLang="en-US" dirty="0" smtClean="0">
                <a:latin typeface="Times New Roman" pitchFamily="18" charset="0"/>
              </a:rPr>
              <a:t>指令中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p</a:t>
            </a:r>
            <a:r>
              <a:rPr lang="en-US" altLang="zh-CN" baseline="-25000" dirty="0" smtClean="0">
                <a:solidFill>
                  <a:srgbClr val="9933FF"/>
                </a:solidFill>
                <a:latin typeface="Times New Roman" pitchFamily="18" charset="0"/>
              </a:rPr>
              <a:t>i </a:t>
            </a:r>
            <a:r>
              <a:rPr lang="zh-CN" altLang="en-US" dirty="0" smtClean="0">
                <a:latin typeface="Times New Roman" pitchFamily="18" charset="0"/>
              </a:rPr>
              <a:t>的值都比较大，但在后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30</a:t>
            </a:r>
            <a:r>
              <a:rPr lang="zh-CN" altLang="en-US" dirty="0" smtClean="0">
                <a:solidFill>
                  <a:srgbClr val="9933FF"/>
                </a:solidFill>
                <a:latin typeface="Times New Roman" pitchFamily="18" charset="0"/>
              </a:rPr>
              <a:t>种</a:t>
            </a:r>
            <a:r>
              <a:rPr lang="zh-CN" altLang="en-US" dirty="0" smtClean="0">
                <a:latin typeface="Times New Roman" pitchFamily="18" charset="0"/>
              </a:rPr>
              <a:t>指令后急剧减少，则应选择</a:t>
            </a:r>
            <a:r>
              <a:rPr lang="en-US" altLang="zh-CN" dirty="0" smtClean="0">
                <a:latin typeface="Times New Roman" pitchFamily="18" charset="0"/>
              </a:rPr>
              <a:t>15/15/15</a:t>
            </a:r>
            <a:r>
              <a:rPr lang="zh-CN" altLang="en-US" dirty="0" smtClean="0">
                <a:latin typeface="Times New Roman" pitchFamily="18" charset="0"/>
              </a:rPr>
              <a:t>法；若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p</a:t>
            </a:r>
            <a:r>
              <a:rPr lang="en-US" altLang="zh-CN" baseline="-25000" dirty="0" smtClean="0">
                <a:solidFill>
                  <a:srgbClr val="9933FF"/>
                </a:solidFill>
                <a:latin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的值在头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8</a:t>
            </a:r>
            <a:r>
              <a:rPr lang="zh-CN" altLang="en-US" dirty="0" smtClean="0">
                <a:solidFill>
                  <a:srgbClr val="9933FF"/>
                </a:solidFill>
                <a:latin typeface="Times New Roman" pitchFamily="18" charset="0"/>
              </a:rPr>
              <a:t>种</a:t>
            </a:r>
            <a:r>
              <a:rPr lang="zh-CN" altLang="en-US" dirty="0" smtClean="0">
                <a:latin typeface="Times New Roman" pitchFamily="18" charset="0"/>
              </a:rPr>
              <a:t>指令中较大，之后的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64</a:t>
            </a:r>
            <a:r>
              <a:rPr lang="zh-CN" altLang="en-US" dirty="0" smtClean="0">
                <a:solidFill>
                  <a:srgbClr val="9933FF"/>
                </a:solidFill>
                <a:latin typeface="Times New Roman" pitchFamily="18" charset="0"/>
              </a:rPr>
              <a:t>种</a:t>
            </a:r>
            <a:r>
              <a:rPr lang="zh-CN" altLang="en-US" dirty="0" smtClean="0">
                <a:latin typeface="Times New Roman" pitchFamily="18" charset="0"/>
              </a:rPr>
              <a:t>指令的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p</a:t>
            </a:r>
            <a:r>
              <a:rPr lang="en-US" altLang="zh-CN" baseline="-25000" dirty="0" smtClean="0">
                <a:solidFill>
                  <a:srgbClr val="9933FF"/>
                </a:solidFill>
                <a:latin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</a:rPr>
              <a:t>值也不太低，则应选择</a:t>
            </a:r>
            <a:r>
              <a:rPr lang="en-US" altLang="zh-CN" dirty="0" smtClean="0">
                <a:latin typeface="Times New Roman" pitchFamily="18" charset="0"/>
              </a:rPr>
              <a:t>8/64/512</a:t>
            </a:r>
            <a:r>
              <a:rPr lang="zh-CN" altLang="en-US" dirty="0" smtClean="0">
                <a:latin typeface="Times New Roman" pitchFamily="18" charset="0"/>
              </a:rPr>
              <a:t>法。</a:t>
            </a:r>
          </a:p>
          <a:p>
            <a:pPr lvl="2" eaLnBrk="1" hangingPunct="1"/>
            <a:r>
              <a:rPr lang="zh-CN" altLang="en-US" dirty="0" smtClean="0">
                <a:solidFill>
                  <a:srgbClr val="D60093"/>
                </a:solidFill>
                <a:latin typeface="Times New Roman" pitchFamily="18" charset="0"/>
              </a:rPr>
              <a:t>衡量标准：</a:t>
            </a:r>
            <a:r>
              <a:rPr lang="zh-CN" altLang="en-US" dirty="0" smtClean="0">
                <a:latin typeface="Times New Roman" pitchFamily="18" charset="0"/>
              </a:rPr>
              <a:t>看哪种编码法能使平均码长最短。 </a:t>
            </a:r>
          </a:p>
        </p:txBody>
      </p:sp>
    </p:spTree>
    <p:extLst>
      <p:ext uri="{BB962C8B-B14F-4D97-AF65-F5344CB8AC3E}">
        <p14:creationId xmlns:p14="http://schemas.microsoft.com/office/powerpoint/2010/main" val="41514292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黑体" pitchFamily="49" charset="-122"/>
              </a:rPr>
              <a:t>4.5.3</a:t>
            </a:r>
            <a:r>
              <a:rPr lang="en-US" altLang="zh-CN" sz="3600" b="1" dirty="0" smtClean="0"/>
              <a:t>  </a:t>
            </a:r>
            <a:r>
              <a:rPr lang="zh-CN" altLang="en-US" sz="3600" b="1" dirty="0" smtClean="0"/>
              <a:t>指令操作码的优化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84588"/>
              </p:ext>
            </p:extLst>
          </p:nvPr>
        </p:nvGraphicFramePr>
        <p:xfrm>
          <a:off x="1691680" y="1196975"/>
          <a:ext cx="5759450" cy="500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图片" r:id="rId4" imgW="3169920" imgH="2755392" progId="Word.Picture.8">
                  <p:embed/>
                </p:oleObj>
              </mc:Choice>
              <mc:Fallback>
                <p:oleObj name="图片" r:id="rId4" imgW="3169920" imgH="275539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196975"/>
                        <a:ext cx="5759450" cy="500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8922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黑体" pitchFamily="49" charset="-122"/>
              </a:rPr>
              <a:t>4.5.3</a:t>
            </a:r>
            <a:r>
              <a:rPr lang="en-US" altLang="zh-CN" sz="3600" b="1" dirty="0" smtClean="0"/>
              <a:t>  </a:t>
            </a:r>
            <a:r>
              <a:rPr lang="zh-CN" altLang="en-US" sz="3600" b="1" dirty="0" smtClean="0"/>
              <a:t>指令操作码的优化</a:t>
            </a:r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95536" y="1268760"/>
            <a:ext cx="8352928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buFont typeface="Wingdings" pitchFamily="2" charset="2"/>
              <a:buAutoNum type="arabicPeriod" startAt="3"/>
            </a:pPr>
            <a:r>
              <a:rPr lang="zh-CN" altLang="en-US" smtClean="0"/>
              <a:t>定长操作码</a:t>
            </a:r>
          </a:p>
          <a:p>
            <a:pPr marL="1085850" lvl="1" indent="-457200" eaLnBrk="1" hangingPunct="1"/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</a:rPr>
              <a:t>固定长度的操作码</a:t>
            </a:r>
            <a:r>
              <a:rPr lang="zh-CN" altLang="en-US" smtClean="0">
                <a:latin typeface="Times New Roman" pitchFamily="18" charset="0"/>
              </a:rPr>
              <a:t>：所有指令的操作码都是同一的长度（如</a:t>
            </a:r>
            <a:r>
              <a:rPr lang="en-US" altLang="zh-CN" smtClean="0">
                <a:solidFill>
                  <a:srgbClr val="9933FF"/>
                </a:solidFill>
                <a:latin typeface="Times New Roman" pitchFamily="18" charset="0"/>
              </a:rPr>
              <a:t>8</a:t>
            </a:r>
            <a:r>
              <a:rPr lang="zh-CN" altLang="en-US" smtClean="0">
                <a:latin typeface="Times New Roman" pitchFamily="18" charset="0"/>
              </a:rPr>
              <a:t>位）。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许多计算机都采用（特别是</a:t>
            </a:r>
            <a:r>
              <a:rPr lang="en-US" altLang="zh-CN" smtClean="0">
                <a:solidFill>
                  <a:srgbClr val="9933FF"/>
                </a:solidFill>
                <a:latin typeface="Times New Roman" pitchFamily="18" charset="0"/>
              </a:rPr>
              <a:t>RISC</a:t>
            </a:r>
            <a:r>
              <a:rPr lang="zh-CN" altLang="en-US" smtClean="0">
                <a:latin typeface="Times New Roman" pitchFamily="18" charset="0"/>
              </a:rPr>
              <a:t>结构的计算机）</a:t>
            </a:r>
          </a:p>
          <a:p>
            <a:pPr marL="1085850" lvl="1" indent="-457200" eaLnBrk="1" hangingPunct="1"/>
            <a:r>
              <a:rPr lang="zh-CN" altLang="en-US" smtClean="0">
                <a:latin typeface="Times New Roman" pitchFamily="18" charset="0"/>
              </a:rPr>
              <a:t>保证操作码的译码速度、减少译码的复杂度。</a:t>
            </a:r>
          </a:p>
          <a:p>
            <a:pPr marL="1085850" lvl="1" indent="-457200" eaLnBrk="1" hangingPunct="1"/>
            <a:r>
              <a:rPr lang="zh-CN" altLang="en-US" smtClean="0">
                <a:latin typeface="Times New Roman" pitchFamily="18" charset="0"/>
              </a:rPr>
              <a:t>以程序的存储空间为代价来换取硬件实现上的好处。</a:t>
            </a:r>
            <a:endParaRPr lang="zh-CN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731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/>
              <a:t>4.6 </a:t>
            </a:r>
            <a:r>
              <a:rPr lang="zh-CN" altLang="en-US" sz="3600" b="1" dirty="0" smtClean="0"/>
              <a:t>指令系统的发展和改进</a:t>
            </a:r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smtClean="0"/>
              <a:t>一个方向是强化指令功能，实现软件功能向硬件功能转移，基于这种指令集结构而设计实现的计算机系统称为</a:t>
            </a:r>
            <a:r>
              <a:rPr lang="zh-CN" altLang="en-US" sz="2400" b="1" smtClean="0">
                <a:solidFill>
                  <a:srgbClr val="FF0000"/>
                </a:solidFill>
              </a:rPr>
              <a:t>复杂指令集计算机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CISC</a:t>
            </a:r>
            <a:r>
              <a:rPr lang="zh-CN" altLang="en-US" sz="2400" b="1" smtClean="0"/>
              <a:t>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smtClean="0"/>
              <a:t>八十年代发展起来的</a:t>
            </a:r>
            <a:r>
              <a:rPr lang="zh-CN" altLang="en-US" sz="2400" b="1" smtClean="0">
                <a:solidFill>
                  <a:srgbClr val="FF0000"/>
                </a:solidFill>
              </a:rPr>
              <a:t>精简指令集计算机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RISC</a:t>
            </a:r>
            <a:r>
              <a:rPr lang="zh-CN" altLang="en-US" sz="2400" b="1" smtClean="0"/>
              <a:t>），其目的是尽可能地降低指令集结构的复杂性，以达到简化实现，提高性能的目的。</a:t>
            </a:r>
          </a:p>
        </p:txBody>
      </p:sp>
    </p:spTree>
    <p:extLst>
      <p:ext uri="{BB962C8B-B14F-4D97-AF65-F5344CB8AC3E}">
        <p14:creationId xmlns:p14="http://schemas.microsoft.com/office/powerpoint/2010/main" val="2842156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CISC</a:t>
            </a:r>
            <a:r>
              <a:rPr lang="zh-CN" altLang="en-US" sz="3600" b="1" dirty="0" smtClean="0">
                <a:latin typeface="+mj-ea"/>
              </a:rPr>
              <a:t>指令集功能设计</a:t>
            </a:r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22388"/>
            <a:ext cx="8001000" cy="44831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/>
              <a:t>面向目标程序增强指令功能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 smtClean="0"/>
              <a:t>提高运算型指令功能；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 smtClean="0"/>
              <a:t>提高传送指令功能；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 smtClean="0"/>
              <a:t>增加程序控制指令功能。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/>
              <a:t>面向高级语言和编译程序改进指令系统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 smtClean="0"/>
              <a:t>增加对高级语言和编译系统支持的指令功能；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 smtClean="0"/>
              <a:t>高级语言计算机指令系统。</a:t>
            </a:r>
          </a:p>
        </p:txBody>
      </p:sp>
    </p:spTree>
    <p:extLst>
      <p:ext uri="{BB962C8B-B14F-4D97-AF65-F5344CB8AC3E}">
        <p14:creationId xmlns:p14="http://schemas.microsoft.com/office/powerpoint/2010/main" val="37365264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8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8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8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8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8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CISC</a:t>
            </a:r>
            <a:r>
              <a:rPr lang="zh-CN" altLang="en-US" sz="3600" b="1" dirty="0" smtClean="0">
                <a:latin typeface="+mj-ea"/>
              </a:rPr>
              <a:t>指令集功能设计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93825"/>
            <a:ext cx="8208963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/>
              <a:t>面向操作系统的优化实现改进指令系统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处理机工作状态和访问方式的切换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进程的管理和切换；</a:t>
            </a:r>
            <a:endParaRPr lang="zh-CN" altLang="en-US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存储管理和信息保护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进程的同步与互斥，信号灯的管理等</a:t>
            </a:r>
            <a:r>
              <a:rPr lang="zh-CN" altLang="en-US" sz="2400" b="1" dirty="0" smtClean="0"/>
              <a:t>。</a:t>
            </a:r>
            <a:endParaRPr lang="en-US" altLang="zh-CN" sz="2400" b="1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E24C05"/>
                </a:solidFill>
              </a:rPr>
              <a:t>支持操作系统的有些指令属于特权指令，一般用户程序是不能使用的。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3591045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n-ea"/>
                <a:ea typeface="+mn-ea"/>
              </a:rPr>
              <a:t>RISC</a:t>
            </a:r>
            <a:r>
              <a:rPr lang="zh-CN" altLang="en-US" sz="3600" b="1" dirty="0" smtClean="0">
                <a:latin typeface="+mn-ea"/>
                <a:ea typeface="+mn-ea"/>
              </a:rPr>
              <a:t>指令集功能设计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268413"/>
            <a:ext cx="8001000" cy="44831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dirty="0" smtClean="0">
                <a:latin typeface="+mj-ea"/>
                <a:ea typeface="+mj-ea"/>
              </a:rPr>
              <a:t>CISC</a:t>
            </a:r>
            <a:r>
              <a:rPr lang="zh-CN" altLang="en-US" sz="2400" b="1" dirty="0" smtClean="0">
                <a:latin typeface="+mj-ea"/>
                <a:ea typeface="+mj-ea"/>
              </a:rPr>
              <a:t>结构存在着如下缺点：</a:t>
            </a:r>
          </a:p>
          <a:p>
            <a:pPr marL="914400" lvl="1" indent="-457200" eaLnBrk="1" hangingPunct="1">
              <a:lnSpc>
                <a:spcPct val="140000"/>
              </a:lnSpc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在</a:t>
            </a:r>
            <a:r>
              <a:rPr lang="en-US" altLang="zh-CN" sz="2400" b="1" dirty="0" smtClean="0">
                <a:latin typeface="+mj-ea"/>
                <a:ea typeface="+mj-ea"/>
              </a:rPr>
              <a:t>CISC</a:t>
            </a:r>
            <a:r>
              <a:rPr lang="zh-CN" altLang="en-US" sz="2400" b="1" dirty="0" smtClean="0">
                <a:latin typeface="+mj-ea"/>
                <a:ea typeface="+mj-ea"/>
              </a:rPr>
              <a:t>结构的指令系统中，各种指令的使用频率相差悬殊。据统计，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有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20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％的指令使用频率最大，占运行时间的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80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％</a:t>
            </a:r>
            <a:r>
              <a:rPr lang="zh-CN" altLang="en-US" sz="2400" b="1" dirty="0" smtClean="0">
                <a:latin typeface="+mj-ea"/>
                <a:ea typeface="+mj-ea"/>
              </a:rPr>
              <a:t>。也就是说，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有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80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％的指令在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20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％的运行时间内才会用到</a:t>
            </a:r>
            <a:r>
              <a:rPr lang="zh-CN" altLang="en-US" sz="2400" b="1" dirty="0" smtClean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2165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330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 (1) 相对寻址举例</a:t>
            </a:r>
          </a:p>
        </p:txBody>
      </p:sp>
      <p:sp>
        <p:nvSpPr>
          <p:cNvPr id="508931" name="Line 3"/>
          <p:cNvSpPr>
            <a:spLocks noChangeShapeType="1"/>
          </p:cNvSpPr>
          <p:nvPr/>
        </p:nvSpPr>
        <p:spPr bwMode="auto">
          <a:xfrm>
            <a:off x="4572000" y="3505200"/>
            <a:ext cx="1066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593725" y="4867275"/>
            <a:ext cx="908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随程序所在存储空间的位置不同而不同</a:t>
            </a:r>
          </a:p>
        </p:txBody>
      </p:sp>
      <p:sp>
        <p:nvSpPr>
          <p:cNvPr id="508933" name="Text Box 5"/>
          <p:cNvSpPr txBox="1">
            <a:spLocks noChangeArrowheads="1"/>
          </p:cNvSpPr>
          <p:nvPr/>
        </p:nvSpPr>
        <p:spPr bwMode="auto">
          <a:xfrm>
            <a:off x="2590800" y="6299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EA = ( M+3 )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 3 = M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638800" y="3124200"/>
            <a:ext cx="1066800" cy="914400"/>
            <a:chOff x="3456" y="2016"/>
            <a:chExt cx="672" cy="576"/>
          </a:xfrm>
        </p:grpSpPr>
        <p:sp>
          <p:nvSpPr>
            <p:cNvPr id="44070" name="Text Box 7"/>
            <p:cNvSpPr txBox="1">
              <a:spLocks noChangeArrowheads="1"/>
            </p:cNvSpPr>
            <p:nvPr/>
          </p:nvSpPr>
          <p:spPr bwMode="auto">
            <a:xfrm>
              <a:off x="3732" y="2073"/>
              <a:ext cx="39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71" name="Text Box 8"/>
            <p:cNvSpPr txBox="1">
              <a:spLocks noChangeArrowheads="1"/>
            </p:cNvSpPr>
            <p:nvPr/>
          </p:nvSpPr>
          <p:spPr bwMode="auto">
            <a:xfrm>
              <a:off x="3456" y="2016"/>
              <a:ext cx="43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5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66800" y="685800"/>
            <a:ext cx="3733800" cy="4110038"/>
            <a:chOff x="576" y="432"/>
            <a:chExt cx="2352" cy="2589"/>
          </a:xfrm>
        </p:grpSpPr>
        <p:sp>
          <p:nvSpPr>
            <p:cNvPr id="44057" name="Text Box 10"/>
            <p:cNvSpPr txBox="1">
              <a:spLocks noChangeArrowheads="1"/>
            </p:cNvSpPr>
            <p:nvPr/>
          </p:nvSpPr>
          <p:spPr bwMode="auto">
            <a:xfrm>
              <a:off x="1554" y="432"/>
              <a:ext cx="12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LDA      # 0</a:t>
              </a:r>
            </a:p>
          </p:txBody>
        </p:sp>
        <p:sp>
          <p:nvSpPr>
            <p:cNvPr id="44058" name="Text Box 11"/>
            <p:cNvSpPr txBox="1">
              <a:spLocks noChangeArrowheads="1"/>
            </p:cNvSpPr>
            <p:nvPr/>
          </p:nvSpPr>
          <p:spPr bwMode="auto">
            <a:xfrm>
              <a:off x="1554" y="756"/>
              <a:ext cx="12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LDX      # 0</a:t>
              </a:r>
            </a:p>
          </p:txBody>
        </p:sp>
        <p:sp>
          <p:nvSpPr>
            <p:cNvPr id="44059" name="Text Box 12"/>
            <p:cNvSpPr txBox="1">
              <a:spLocks noChangeArrowheads="1"/>
            </p:cNvSpPr>
            <p:nvPr/>
          </p:nvSpPr>
          <p:spPr bwMode="auto">
            <a:xfrm>
              <a:off x="1554" y="1079"/>
              <a:ext cx="1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ADD      X, D</a:t>
              </a:r>
            </a:p>
          </p:txBody>
        </p:sp>
        <p:sp>
          <p:nvSpPr>
            <p:cNvPr id="44060" name="Text Box 13"/>
            <p:cNvSpPr txBox="1">
              <a:spLocks noChangeArrowheads="1"/>
            </p:cNvSpPr>
            <p:nvPr/>
          </p:nvSpPr>
          <p:spPr bwMode="auto">
            <a:xfrm>
              <a:off x="1554" y="1402"/>
              <a:ext cx="5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INX</a:t>
              </a:r>
            </a:p>
          </p:txBody>
        </p:sp>
        <p:sp>
          <p:nvSpPr>
            <p:cNvPr id="44061" name="Text Box 14"/>
            <p:cNvSpPr txBox="1">
              <a:spLocks noChangeArrowheads="1"/>
            </p:cNvSpPr>
            <p:nvPr/>
          </p:nvSpPr>
          <p:spPr bwMode="auto">
            <a:xfrm>
              <a:off x="1554" y="1725"/>
              <a:ext cx="12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CPX      # N</a:t>
              </a:r>
            </a:p>
          </p:txBody>
        </p:sp>
        <p:sp>
          <p:nvSpPr>
            <p:cNvPr id="44062" name="Text Box 15"/>
            <p:cNvSpPr txBox="1">
              <a:spLocks noChangeArrowheads="1"/>
            </p:cNvSpPr>
            <p:nvPr/>
          </p:nvSpPr>
          <p:spPr bwMode="auto">
            <a:xfrm>
              <a:off x="1554" y="2048"/>
              <a:ext cx="11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BNE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44063" name="Text Box 16"/>
            <p:cNvSpPr txBox="1">
              <a:spLocks noChangeArrowheads="1"/>
            </p:cNvSpPr>
            <p:nvPr/>
          </p:nvSpPr>
          <p:spPr bwMode="auto">
            <a:xfrm>
              <a:off x="1554" y="2371"/>
              <a:ext cx="12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DIV       # N</a:t>
              </a:r>
            </a:p>
          </p:txBody>
        </p:sp>
        <p:sp>
          <p:nvSpPr>
            <p:cNvPr id="44064" name="Text Box 17"/>
            <p:cNvSpPr txBox="1">
              <a:spLocks noChangeArrowheads="1"/>
            </p:cNvSpPr>
            <p:nvPr/>
          </p:nvSpPr>
          <p:spPr bwMode="auto">
            <a:xfrm>
              <a:off x="1554" y="2694"/>
              <a:ext cx="13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STA      ANS</a:t>
              </a:r>
            </a:p>
          </p:txBody>
        </p:sp>
        <p:sp>
          <p:nvSpPr>
            <p:cNvPr id="44065" name="Text Box 18"/>
            <p:cNvSpPr txBox="1">
              <a:spLocks noChangeArrowheads="1"/>
            </p:cNvSpPr>
            <p:nvPr/>
          </p:nvSpPr>
          <p:spPr bwMode="auto">
            <a:xfrm>
              <a:off x="816" y="1079"/>
              <a:ext cx="3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44066" name="Text Box 19"/>
            <p:cNvSpPr txBox="1">
              <a:spLocks noChangeArrowheads="1"/>
            </p:cNvSpPr>
            <p:nvPr/>
          </p:nvSpPr>
          <p:spPr bwMode="auto">
            <a:xfrm>
              <a:off x="816" y="1402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M+1</a:t>
              </a:r>
            </a:p>
          </p:txBody>
        </p:sp>
        <p:sp>
          <p:nvSpPr>
            <p:cNvPr id="44067" name="Text Box 20"/>
            <p:cNvSpPr txBox="1">
              <a:spLocks noChangeArrowheads="1"/>
            </p:cNvSpPr>
            <p:nvPr/>
          </p:nvSpPr>
          <p:spPr bwMode="auto">
            <a:xfrm>
              <a:off x="816" y="1725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M+2</a:t>
              </a:r>
            </a:p>
          </p:txBody>
        </p:sp>
        <p:sp>
          <p:nvSpPr>
            <p:cNvPr id="44068" name="Text Box 21"/>
            <p:cNvSpPr txBox="1">
              <a:spLocks noChangeArrowheads="1"/>
            </p:cNvSpPr>
            <p:nvPr/>
          </p:nvSpPr>
          <p:spPr bwMode="auto">
            <a:xfrm>
              <a:off x="816" y="2048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M+3</a:t>
              </a:r>
            </a:p>
          </p:txBody>
        </p:sp>
        <p:sp>
          <p:nvSpPr>
            <p:cNvPr id="44069" name="Freeform 22"/>
            <p:cNvSpPr>
              <a:spLocks/>
            </p:cNvSpPr>
            <p:nvPr/>
          </p:nvSpPr>
          <p:spPr bwMode="auto">
            <a:xfrm>
              <a:off x="576" y="1248"/>
              <a:ext cx="240" cy="960"/>
            </a:xfrm>
            <a:custGeom>
              <a:avLst/>
              <a:gdLst>
                <a:gd name="T0" fmla="*/ 240 w 240"/>
                <a:gd name="T1" fmla="*/ 960 h 960"/>
                <a:gd name="T2" fmla="*/ 0 w 240"/>
                <a:gd name="T3" fmla="*/ 960 h 960"/>
                <a:gd name="T4" fmla="*/ 0 w 240"/>
                <a:gd name="T5" fmla="*/ 0 h 960"/>
                <a:gd name="T6" fmla="*/ 192 w 240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960">
                  <a:moveTo>
                    <a:pt x="240" y="960"/>
                  </a:moveTo>
                  <a:lnTo>
                    <a:pt x="0" y="96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93725" y="5334000"/>
            <a:ext cx="9083675" cy="762000"/>
            <a:chOff x="240" y="3360"/>
            <a:chExt cx="5722" cy="480"/>
          </a:xfrm>
        </p:grpSpPr>
        <p:sp>
          <p:nvSpPr>
            <p:cNvPr id="44053" name="Text Box 24"/>
            <p:cNvSpPr txBox="1">
              <a:spLocks noChangeArrowheads="1"/>
            </p:cNvSpPr>
            <p:nvPr/>
          </p:nvSpPr>
          <p:spPr bwMode="auto">
            <a:xfrm>
              <a:off x="240" y="3408"/>
              <a:ext cx="57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而指令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BNE</a:t>
              </a:r>
              <a:r>
                <a:rPr lang="en-US" altLang="zh-CN" sz="2400">
                  <a:latin typeface="Times New Roman" pitchFamily="18" charset="0"/>
                </a:rPr>
                <a:t>          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与 </a:t>
              </a:r>
              <a:r>
                <a:rPr lang="zh-CN" altLang="en-US" sz="2400">
                  <a:latin typeface="Times New Roman" pitchFamily="18" charset="0"/>
                </a:rPr>
                <a:t>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ADD   X, D</a:t>
              </a:r>
              <a:r>
                <a:rPr lang="en-US" altLang="zh-CN" sz="2400">
                  <a:latin typeface="Times New Roman" pitchFamily="18" charset="0"/>
                </a:rPr>
                <a:t>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相对位移量不变</a:t>
              </a:r>
            </a:p>
          </p:txBody>
        </p:sp>
        <p:grpSp>
          <p:nvGrpSpPr>
            <p:cNvPr id="44054" name="Group 25"/>
            <p:cNvGrpSpPr>
              <a:grpSpLocks/>
            </p:cNvGrpSpPr>
            <p:nvPr/>
          </p:nvGrpSpPr>
          <p:grpSpPr bwMode="auto">
            <a:xfrm>
              <a:off x="1380" y="3360"/>
              <a:ext cx="588" cy="480"/>
              <a:chOff x="1344" y="3360"/>
              <a:chExt cx="588" cy="480"/>
            </a:xfrm>
          </p:grpSpPr>
          <p:sp>
            <p:nvSpPr>
              <p:cNvPr id="44055" name="Text Box 26"/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4056" name="Text Box 27"/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4400">
                    <a:solidFill>
                      <a:schemeClr val="folHlink"/>
                    </a:solidFill>
                    <a:latin typeface="Times New Roman" pitchFamily="18" charset="0"/>
                  </a:rPr>
                  <a:t>*</a:t>
                </a:r>
                <a:r>
                  <a:rPr lang="zh-CN" altLang="en-US" sz="4400">
                    <a:latin typeface="Times New Roman" pitchFamily="18" charset="0"/>
                  </a:rPr>
                  <a:t> </a:t>
                </a:r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279525" y="5791200"/>
            <a:ext cx="5273675" cy="762000"/>
            <a:chOff x="806" y="3648"/>
            <a:chExt cx="3322" cy="480"/>
          </a:xfrm>
        </p:grpSpPr>
        <p:sp>
          <p:nvSpPr>
            <p:cNvPr id="44048" name="Text Box 29"/>
            <p:cNvSpPr txBox="1">
              <a:spLocks noChangeArrowheads="1"/>
            </p:cNvSpPr>
            <p:nvPr/>
          </p:nvSpPr>
          <p:spPr bwMode="auto">
            <a:xfrm>
              <a:off x="806" y="3696"/>
              <a:ext cx="9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BNE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44049" name="Text Box 30"/>
            <p:cNvSpPr txBox="1">
              <a:spLocks noChangeArrowheads="1"/>
            </p:cNvSpPr>
            <p:nvPr/>
          </p:nvSpPr>
          <p:spPr bwMode="auto">
            <a:xfrm>
              <a:off x="2275" y="3696"/>
              <a:ext cx="18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操作数的有效地址为</a:t>
              </a:r>
            </a:p>
          </p:txBody>
        </p:sp>
        <p:grpSp>
          <p:nvGrpSpPr>
            <p:cNvPr id="44050" name="Group 31"/>
            <p:cNvGrpSpPr>
              <a:grpSpLocks/>
            </p:cNvGrpSpPr>
            <p:nvPr/>
          </p:nvGrpSpPr>
          <p:grpSpPr bwMode="auto">
            <a:xfrm>
              <a:off x="1764" y="3648"/>
              <a:ext cx="588" cy="480"/>
              <a:chOff x="1344" y="3360"/>
              <a:chExt cx="588" cy="480"/>
            </a:xfrm>
          </p:grpSpPr>
          <p:sp>
            <p:nvSpPr>
              <p:cNvPr id="44051" name="Text Box 32"/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4052" name="Text Box 33"/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4400">
                    <a:solidFill>
                      <a:schemeClr val="folHlink"/>
                    </a:solidFill>
                    <a:latin typeface="Times New Roman" pitchFamily="18" charset="0"/>
                  </a:rPr>
                  <a:t>*</a:t>
                </a:r>
                <a:r>
                  <a:rPr lang="zh-CN" altLang="en-US" sz="4400">
                    <a:latin typeface="Times New Roman" pitchFamily="18" charset="0"/>
                  </a:rPr>
                  <a:t> </a:t>
                </a:r>
              </a:p>
            </p:txBody>
          </p:sp>
        </p:grpSp>
      </p:grpSp>
      <p:sp>
        <p:nvSpPr>
          <p:cNvPr id="508962" name="AutoShape 34"/>
          <p:cNvSpPr>
            <a:spLocks noChangeArrowheads="1"/>
          </p:cNvSpPr>
          <p:nvPr/>
        </p:nvSpPr>
        <p:spPr bwMode="auto">
          <a:xfrm>
            <a:off x="3886200" y="3338513"/>
            <a:ext cx="533400" cy="381000"/>
          </a:xfrm>
          <a:prstGeom prst="wedgeRoundRectCallout">
            <a:avLst>
              <a:gd name="adj1" fmla="val -36606"/>
              <a:gd name="adj2" fmla="val 450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4043" name="Text Box 35"/>
          <p:cNvSpPr txBox="1">
            <a:spLocks noChangeArrowheads="1"/>
          </p:cNvSpPr>
          <p:nvPr/>
        </p:nvSpPr>
        <p:spPr bwMode="auto">
          <a:xfrm>
            <a:off x="5867400" y="26670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6172200" y="2667000"/>
            <a:ext cx="2590800" cy="914400"/>
            <a:chOff x="3888" y="1552"/>
            <a:chExt cx="1632" cy="576"/>
          </a:xfrm>
        </p:grpSpPr>
        <p:sp>
          <p:nvSpPr>
            <p:cNvPr id="44046" name="Text Box 37"/>
            <p:cNvSpPr txBox="1">
              <a:spLocks noChangeArrowheads="1"/>
            </p:cNvSpPr>
            <p:nvPr/>
          </p:nvSpPr>
          <p:spPr bwMode="auto">
            <a:xfrm>
              <a:off x="4128" y="1632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相对寻址特征</a:t>
              </a:r>
            </a:p>
          </p:txBody>
        </p:sp>
        <p:sp>
          <p:nvSpPr>
            <p:cNvPr id="44047" name="Text Box 38"/>
            <p:cNvSpPr txBox="1">
              <a:spLocks noChangeArrowheads="1"/>
            </p:cNvSpPr>
            <p:nvPr/>
          </p:nvSpPr>
          <p:spPr bwMode="auto">
            <a:xfrm>
              <a:off x="3888" y="1552"/>
              <a:ext cx="6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5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</a:p>
          </p:txBody>
        </p:sp>
      </p:grpSp>
      <p:sp>
        <p:nvSpPr>
          <p:cNvPr id="44045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8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nimBg="1"/>
      <p:bldP spid="508932" grpId="0" autoUpdateAnimBg="0"/>
      <p:bldP spid="508933" grpId="0" autoUpdateAnimBg="0"/>
      <p:bldP spid="50896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RISC</a:t>
            </a:r>
            <a:r>
              <a:rPr lang="zh-CN" altLang="en-US" sz="3600" b="1" dirty="0" smtClean="0">
                <a:latin typeface="+mj-ea"/>
              </a:rPr>
              <a:t>指令集功能设计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893175" cy="4483100"/>
          </a:xfrm>
        </p:spPr>
        <p:txBody>
          <a:bodyPr/>
          <a:lstStyle/>
          <a:p>
            <a:pPr marL="914400" lvl="1" indent="-457200" eaLnBrk="1" hangingPunct="1">
              <a:lnSpc>
                <a:spcPct val="160000"/>
              </a:lnSpc>
              <a:buFont typeface="+mj-lt"/>
              <a:buAutoNum type="arabicPeriod" startAt="2"/>
              <a:defRPr/>
            </a:pPr>
            <a:r>
              <a:rPr lang="en-US" altLang="zh-CN" sz="2400" b="1" dirty="0">
                <a:latin typeface="+mj-ea"/>
              </a:rPr>
              <a:t>CISC</a:t>
            </a:r>
            <a:r>
              <a:rPr lang="zh-CN" altLang="en-US" sz="2400" b="1" dirty="0">
                <a:latin typeface="+mj-ea"/>
              </a:rPr>
              <a:t>结构指令系统的复杂性带来了计算机体系结构的</a:t>
            </a:r>
            <a:r>
              <a:rPr lang="zh-CN" altLang="en-US" sz="2400" b="1" dirty="0" smtClean="0">
                <a:latin typeface="+mj-ea"/>
              </a:rPr>
              <a:t>复杂性。大量占用芯片面积，给</a:t>
            </a:r>
            <a:r>
              <a:rPr lang="en-US" altLang="zh-CN" sz="2400" b="1" dirty="0" smtClean="0">
                <a:latin typeface="+mj-ea"/>
              </a:rPr>
              <a:t>VLSI</a:t>
            </a:r>
            <a:r>
              <a:rPr lang="zh-CN" altLang="en-US" sz="2400" b="1" dirty="0" smtClean="0">
                <a:latin typeface="+mj-ea"/>
              </a:rPr>
              <a:t>设计造成很大困难。这</a:t>
            </a:r>
            <a:r>
              <a:rPr lang="zh-CN" altLang="en-US" sz="2400" b="1" dirty="0">
                <a:latin typeface="+mj-ea"/>
              </a:rPr>
              <a:t>不仅增加了研制时间和成本，而且还容易造成设计</a:t>
            </a:r>
            <a:r>
              <a:rPr lang="zh-CN" altLang="en-US" sz="2400" b="1" dirty="0" smtClean="0">
                <a:latin typeface="+mj-ea"/>
              </a:rPr>
              <a:t>错误。</a:t>
            </a:r>
            <a:endParaRPr lang="en-US" altLang="zh-CN" sz="2400" b="1" dirty="0">
              <a:latin typeface="+mj-ea"/>
            </a:endParaRPr>
          </a:p>
          <a:p>
            <a:pPr marL="914400" lvl="1" indent="-457200" eaLnBrk="1" hangingPunct="1">
              <a:lnSpc>
                <a:spcPct val="160000"/>
              </a:lnSpc>
              <a:buFont typeface="+mj-lt"/>
              <a:buAutoNum type="arabicPeriod" startAt="2"/>
              <a:defRPr/>
            </a:pPr>
            <a:r>
              <a:rPr lang="en-US" altLang="zh-CN" sz="2400" b="1" dirty="0" smtClean="0">
                <a:latin typeface="+mj-ea"/>
                <a:ea typeface="+mj-ea"/>
              </a:rPr>
              <a:t>CISC</a:t>
            </a:r>
            <a:r>
              <a:rPr lang="zh-CN" altLang="en-US" sz="2400" b="1" dirty="0" smtClean="0">
                <a:latin typeface="+mj-ea"/>
                <a:ea typeface="+mj-ea"/>
              </a:rPr>
              <a:t>结构的指令系统中，许多复杂指令需要很复杂的操作，因而运行速度慢。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914400" lvl="1" indent="-457200" eaLnBrk="1" hangingPunct="1">
              <a:lnSpc>
                <a:spcPct val="160000"/>
              </a:lnSpc>
              <a:buFont typeface="+mj-lt"/>
              <a:buAutoNum type="arabicPeriod" startAt="2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在</a:t>
            </a:r>
            <a:r>
              <a:rPr lang="en-US" altLang="zh-CN" sz="2400" b="1" dirty="0" smtClean="0">
                <a:latin typeface="+mj-ea"/>
                <a:ea typeface="+mj-ea"/>
              </a:rPr>
              <a:t>CISC</a:t>
            </a:r>
            <a:r>
              <a:rPr lang="zh-CN" altLang="en-US" sz="2400" b="1" dirty="0" smtClean="0">
                <a:latin typeface="+mj-ea"/>
                <a:ea typeface="+mj-ea"/>
              </a:rPr>
              <a:t>结构的指令系统中，由于各条指令的功能不均衡性，不利于采用先进的计算机体系结构技术（如流水技术）来提高系统的性能。</a:t>
            </a:r>
          </a:p>
        </p:txBody>
      </p:sp>
    </p:spTree>
    <p:extLst>
      <p:ext uri="{BB962C8B-B14F-4D97-AF65-F5344CB8AC3E}">
        <p14:creationId xmlns:p14="http://schemas.microsoft.com/office/powerpoint/2010/main" val="25336280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32"/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5942013" cy="676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RISC</a:t>
            </a:r>
            <a:r>
              <a:rPr lang="zh-CN" altLang="en-US" sz="3600" b="1" dirty="0" smtClean="0">
                <a:latin typeface="+mj-ea"/>
              </a:rPr>
              <a:t>指令集功能设计</a:t>
            </a:r>
          </a:p>
        </p:txBody>
      </p:sp>
      <p:graphicFrame>
        <p:nvGraphicFramePr>
          <p:cNvPr id="227565" name="Group 237"/>
          <p:cNvGraphicFramePr>
            <a:graphicFrameLocks noGrp="1"/>
          </p:cNvGraphicFramePr>
          <p:nvPr>
            <p:ph idx="1"/>
          </p:nvPr>
        </p:nvGraphicFramePr>
        <p:xfrm>
          <a:off x="539750" y="1270000"/>
          <a:ext cx="8001000" cy="4919664"/>
        </p:xfrm>
        <a:graphic>
          <a:graphicData uri="http://schemas.openxmlformats.org/drawingml/2006/table">
            <a:tbl>
              <a:tblPr/>
              <a:tblGrid>
                <a:gridCol w="1985963"/>
                <a:gridCol w="3873500"/>
                <a:gridCol w="2141537"/>
              </a:tblGrid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执行频率排序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80X86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指令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指令执行频率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Load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22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％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条件分支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20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％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比较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16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％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Store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12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％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加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％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与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％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减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％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寄存器－寄存器间数据移动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％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调用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％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返回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％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 gridSpan="2"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合  计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96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％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8657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n-ea"/>
                <a:ea typeface="+mn-ea"/>
              </a:rPr>
              <a:t>RISC</a:t>
            </a:r>
            <a:r>
              <a:rPr lang="zh-CN" altLang="en-US" sz="3600" b="1" dirty="0" smtClean="0">
                <a:latin typeface="+mn-ea"/>
                <a:ea typeface="+mn-ea"/>
              </a:rPr>
              <a:t>指令集功能设计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268413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进行</a:t>
            </a:r>
            <a:r>
              <a:rPr lang="en-US" altLang="zh-CN" sz="2800" b="1" dirty="0" smtClean="0">
                <a:latin typeface="+mj-ea"/>
                <a:ea typeface="+mj-ea"/>
              </a:rPr>
              <a:t>RISC</a:t>
            </a:r>
            <a:r>
              <a:rPr lang="zh-CN" altLang="en-US" sz="2800" b="1" dirty="0" smtClean="0">
                <a:latin typeface="+mj-ea"/>
                <a:ea typeface="+mj-ea"/>
              </a:rPr>
              <a:t>计算机指令集结构的功能设计时，我们并不能简单地着眼于精简指令系统上，更重要的目的是使得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计算机体系结构</a:t>
            </a:r>
            <a:r>
              <a:rPr lang="zh-CN" altLang="en-US" sz="2800" b="1" dirty="0" smtClean="0">
                <a:latin typeface="+mj-ea"/>
                <a:ea typeface="+mj-ea"/>
              </a:rPr>
              <a:t>更加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简单</a:t>
            </a:r>
            <a:r>
              <a:rPr lang="zh-CN" altLang="en-US" sz="2800" b="1" dirty="0" smtClean="0">
                <a:latin typeface="+mj-ea"/>
                <a:ea typeface="+mj-ea"/>
              </a:rPr>
              <a:t>、更加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合理</a:t>
            </a:r>
            <a:r>
              <a:rPr lang="zh-CN" altLang="en-US" sz="2800" b="1" dirty="0" smtClean="0">
                <a:latin typeface="+mj-ea"/>
                <a:ea typeface="+mj-ea"/>
              </a:rPr>
              <a:t>和更加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有效</a:t>
            </a:r>
            <a:r>
              <a:rPr lang="zh-CN" altLang="en-US" sz="2800" b="1" dirty="0" smtClean="0">
                <a:latin typeface="+mj-ea"/>
                <a:ea typeface="+mj-ea"/>
              </a:rPr>
              <a:t>，克服</a:t>
            </a:r>
            <a:r>
              <a:rPr lang="en-US" altLang="zh-CN" sz="2800" b="1" dirty="0" smtClean="0">
                <a:latin typeface="+mj-ea"/>
                <a:ea typeface="+mj-ea"/>
              </a:rPr>
              <a:t>CISC</a:t>
            </a:r>
            <a:r>
              <a:rPr lang="zh-CN" altLang="en-US" sz="2800" b="1" dirty="0" smtClean="0">
                <a:latin typeface="+mj-ea"/>
                <a:ea typeface="+mj-ea"/>
              </a:rPr>
              <a:t>结构的缺点，使机器速度更快，程序运行时间缩短，从而提高计算机系统的性能。</a:t>
            </a:r>
          </a:p>
        </p:txBody>
      </p:sp>
    </p:spTree>
    <p:extLst>
      <p:ext uri="{BB962C8B-B14F-4D97-AF65-F5344CB8AC3E}">
        <p14:creationId xmlns:p14="http://schemas.microsoft.com/office/powerpoint/2010/main" val="5055676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RISC</a:t>
            </a:r>
            <a:r>
              <a:rPr lang="zh-CN" altLang="en-US" sz="3600" b="1" dirty="0" smtClean="0">
                <a:latin typeface="+mj-ea"/>
              </a:rPr>
              <a:t>指令集功能设计原则</a:t>
            </a:r>
          </a:p>
        </p:txBody>
      </p:sp>
      <p:sp>
        <p:nvSpPr>
          <p:cNvPr id="1331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80400" cy="44831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smtClean="0"/>
              <a:t>选取使用频率最高的指令，并补充一些最有用的指令；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smtClean="0"/>
              <a:t>每条指令的功能应尽可能简单，并在一个机器周期内完成；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smtClean="0"/>
              <a:t>所有指令长度均相同；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smtClean="0"/>
              <a:t>只有</a:t>
            </a:r>
            <a:r>
              <a:rPr lang="en-US" altLang="zh-CN" sz="2800" b="1" smtClean="0"/>
              <a:t>load</a:t>
            </a:r>
            <a:r>
              <a:rPr lang="zh-CN" altLang="en-US" sz="2800" b="1" smtClean="0"/>
              <a:t>和</a:t>
            </a:r>
            <a:r>
              <a:rPr lang="en-US" altLang="zh-CN" sz="2800" b="1" smtClean="0"/>
              <a:t>store</a:t>
            </a:r>
            <a:r>
              <a:rPr lang="zh-CN" altLang="en-US" sz="2800" b="1" smtClean="0"/>
              <a:t>操作指令才访问存储器，其它指令操作均在寄存器之间进行；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smtClean="0"/>
              <a:t>以简单有效的方式支持高级语言。</a:t>
            </a:r>
          </a:p>
        </p:txBody>
      </p:sp>
    </p:spTree>
    <p:extLst>
      <p:ext uri="{BB962C8B-B14F-4D97-AF65-F5344CB8AC3E}">
        <p14:creationId xmlns:p14="http://schemas.microsoft.com/office/powerpoint/2010/main" val="20411912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323850"/>
            <a:ext cx="6994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(2) 按字节寻址的相对寻址举例</a:t>
            </a:r>
            <a:endParaRPr lang="en-US" altLang="zh-CN" sz="32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4425" y="1309688"/>
            <a:ext cx="2171700" cy="2805112"/>
            <a:chOff x="702" y="825"/>
            <a:chExt cx="1368" cy="1767"/>
          </a:xfrm>
        </p:grpSpPr>
        <p:grpSp>
          <p:nvGrpSpPr>
            <p:cNvPr id="45083" name="Group 4"/>
            <p:cNvGrpSpPr>
              <a:grpSpLocks/>
            </p:cNvGrpSpPr>
            <p:nvPr/>
          </p:nvGrpSpPr>
          <p:grpSpPr bwMode="auto">
            <a:xfrm>
              <a:off x="702" y="825"/>
              <a:ext cx="1368" cy="1767"/>
              <a:chOff x="702" y="825"/>
              <a:chExt cx="1368" cy="1767"/>
            </a:xfrm>
          </p:grpSpPr>
          <p:sp>
            <p:nvSpPr>
              <p:cNvPr id="45086" name="Line 5"/>
              <p:cNvSpPr>
                <a:spLocks noChangeShapeType="1"/>
              </p:cNvSpPr>
              <p:nvPr/>
            </p:nvSpPr>
            <p:spPr bwMode="auto">
              <a:xfrm>
                <a:off x="1302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7" name="Line 6"/>
              <p:cNvSpPr>
                <a:spLocks noChangeShapeType="1"/>
              </p:cNvSpPr>
              <p:nvPr/>
            </p:nvSpPr>
            <p:spPr bwMode="auto">
              <a:xfrm>
                <a:off x="2070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8" name="Line 7"/>
              <p:cNvSpPr>
                <a:spLocks noChangeShapeType="1"/>
              </p:cNvSpPr>
              <p:nvPr/>
            </p:nvSpPr>
            <p:spPr bwMode="auto">
              <a:xfrm>
                <a:off x="1302" y="1056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9" name="Line 8"/>
              <p:cNvSpPr>
                <a:spLocks noChangeShapeType="1"/>
              </p:cNvSpPr>
              <p:nvPr/>
            </p:nvSpPr>
            <p:spPr bwMode="auto">
              <a:xfrm>
                <a:off x="1302" y="216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0" name="Line 9"/>
              <p:cNvSpPr>
                <a:spLocks noChangeShapeType="1"/>
              </p:cNvSpPr>
              <p:nvPr/>
            </p:nvSpPr>
            <p:spPr bwMode="auto">
              <a:xfrm>
                <a:off x="1302" y="240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1" name="Text Box 10"/>
              <p:cNvSpPr txBox="1">
                <a:spLocks noChangeArrowheads="1"/>
              </p:cNvSpPr>
              <p:nvPr/>
            </p:nvSpPr>
            <p:spPr bwMode="auto">
              <a:xfrm>
                <a:off x="1494" y="1065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45092" name="Text Box 11"/>
              <p:cNvSpPr txBox="1">
                <a:spLocks noChangeArrowheads="1"/>
              </p:cNvSpPr>
              <p:nvPr/>
            </p:nvSpPr>
            <p:spPr bwMode="auto">
              <a:xfrm>
                <a:off x="1398" y="1294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位移量</a:t>
                </a:r>
              </a:p>
            </p:txBody>
          </p:sp>
          <p:sp>
            <p:nvSpPr>
              <p:cNvPr id="45093" name="Text Box 12"/>
              <p:cNvSpPr txBox="1">
                <a:spLocks noChangeArrowheads="1"/>
              </p:cNvSpPr>
              <p:nvPr/>
            </p:nvSpPr>
            <p:spPr bwMode="auto">
              <a:xfrm>
                <a:off x="702" y="1065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2000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5094" name="Text Box 13"/>
              <p:cNvSpPr txBox="1">
                <a:spLocks noChangeArrowheads="1"/>
              </p:cNvSpPr>
              <p:nvPr/>
            </p:nvSpPr>
            <p:spPr bwMode="auto">
              <a:xfrm>
                <a:off x="702" y="2160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2008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5095" name="Line 14"/>
              <p:cNvSpPr>
                <a:spLocks noChangeShapeType="1"/>
              </p:cNvSpPr>
              <p:nvPr/>
            </p:nvSpPr>
            <p:spPr bwMode="auto">
              <a:xfrm>
                <a:off x="1830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6" name="Line 15"/>
              <p:cNvSpPr>
                <a:spLocks noChangeShapeType="1"/>
              </p:cNvSpPr>
              <p:nvPr/>
            </p:nvSpPr>
            <p:spPr bwMode="auto">
              <a:xfrm rot="10800000">
                <a:off x="1302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7" name="Text Box 16"/>
              <p:cNvSpPr txBox="1">
                <a:spLocks noChangeArrowheads="1"/>
              </p:cNvSpPr>
              <p:nvPr/>
            </p:nvSpPr>
            <p:spPr bwMode="auto">
              <a:xfrm>
                <a:off x="1580" y="82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8</a:t>
                </a:r>
              </a:p>
            </p:txBody>
          </p:sp>
        </p:grpSp>
        <p:sp>
          <p:nvSpPr>
            <p:cNvPr id="45084" name="Line 17"/>
            <p:cNvSpPr>
              <a:spLocks noChangeShapeType="1"/>
            </p:cNvSpPr>
            <p:nvPr/>
          </p:nvSpPr>
          <p:spPr bwMode="auto">
            <a:xfrm>
              <a:off x="1302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5" name="Line 18"/>
            <p:cNvSpPr>
              <a:spLocks noChangeShapeType="1"/>
            </p:cNvSpPr>
            <p:nvPr/>
          </p:nvSpPr>
          <p:spPr bwMode="auto">
            <a:xfrm>
              <a:off x="1302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09971" name="AutoShape 19"/>
          <p:cNvSpPr>
            <a:spLocks/>
          </p:cNvSpPr>
          <p:nvPr/>
        </p:nvSpPr>
        <p:spPr bwMode="auto">
          <a:xfrm>
            <a:off x="3286125" y="16764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9972" name="Text Box 20"/>
          <p:cNvSpPr txBox="1">
            <a:spLocks noChangeArrowheads="1"/>
          </p:cNvSpPr>
          <p:nvPr/>
        </p:nvSpPr>
        <p:spPr bwMode="auto">
          <a:xfrm>
            <a:off x="3505200" y="1701800"/>
            <a:ext cx="1514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JMP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+ 8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72100" y="1309688"/>
            <a:ext cx="2171700" cy="2805112"/>
            <a:chOff x="3384" y="825"/>
            <a:chExt cx="1368" cy="1767"/>
          </a:xfrm>
        </p:grpSpPr>
        <p:sp>
          <p:nvSpPr>
            <p:cNvPr id="45069" name="Line 22"/>
            <p:cNvSpPr>
              <a:spLocks noChangeShapeType="1"/>
            </p:cNvSpPr>
            <p:nvPr/>
          </p:nvSpPr>
          <p:spPr bwMode="auto">
            <a:xfrm>
              <a:off x="3984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Line 23"/>
            <p:cNvSpPr>
              <a:spLocks noChangeShapeType="1"/>
            </p:cNvSpPr>
            <p:nvPr/>
          </p:nvSpPr>
          <p:spPr bwMode="auto">
            <a:xfrm>
              <a:off x="4752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1" name="Line 24"/>
            <p:cNvSpPr>
              <a:spLocks noChangeShapeType="1"/>
            </p:cNvSpPr>
            <p:nvPr/>
          </p:nvSpPr>
          <p:spPr bwMode="auto">
            <a:xfrm>
              <a:off x="3984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Line 25"/>
            <p:cNvSpPr>
              <a:spLocks noChangeShapeType="1"/>
            </p:cNvSpPr>
            <p:nvPr/>
          </p:nvSpPr>
          <p:spPr bwMode="auto">
            <a:xfrm>
              <a:off x="3984" y="105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Line 26"/>
            <p:cNvSpPr>
              <a:spLocks noChangeShapeType="1"/>
            </p:cNvSpPr>
            <p:nvPr/>
          </p:nvSpPr>
          <p:spPr bwMode="auto">
            <a:xfrm>
              <a:off x="3984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4" name="Line 27"/>
            <p:cNvSpPr>
              <a:spLocks noChangeShapeType="1"/>
            </p:cNvSpPr>
            <p:nvPr/>
          </p:nvSpPr>
          <p:spPr bwMode="auto">
            <a:xfrm>
              <a:off x="3984" y="21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5" name="Line 28"/>
            <p:cNvSpPr>
              <a:spLocks noChangeShapeType="1"/>
            </p:cNvSpPr>
            <p:nvPr/>
          </p:nvSpPr>
          <p:spPr bwMode="auto">
            <a:xfrm>
              <a:off x="3984" y="240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Text Box 29"/>
            <p:cNvSpPr txBox="1">
              <a:spLocks noChangeArrowheads="1"/>
            </p:cNvSpPr>
            <p:nvPr/>
          </p:nvSpPr>
          <p:spPr bwMode="auto">
            <a:xfrm>
              <a:off x="4176" y="1065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5077" name="Text Box 30"/>
            <p:cNvSpPr txBox="1">
              <a:spLocks noChangeArrowheads="1"/>
            </p:cNvSpPr>
            <p:nvPr/>
          </p:nvSpPr>
          <p:spPr bwMode="auto">
            <a:xfrm>
              <a:off x="4168" y="1305"/>
              <a:ext cx="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06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5078" name="Text Box 31"/>
            <p:cNvSpPr txBox="1">
              <a:spLocks noChangeArrowheads="1"/>
            </p:cNvSpPr>
            <p:nvPr/>
          </p:nvSpPr>
          <p:spPr bwMode="auto">
            <a:xfrm>
              <a:off x="3384" y="106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2000 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5079" name="Text Box 32"/>
            <p:cNvSpPr txBox="1">
              <a:spLocks noChangeArrowheads="1"/>
            </p:cNvSpPr>
            <p:nvPr/>
          </p:nvSpPr>
          <p:spPr bwMode="auto">
            <a:xfrm>
              <a:off x="3384" y="2160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2008 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5080" name="Line 33"/>
            <p:cNvSpPr>
              <a:spLocks noChangeShapeType="1"/>
            </p:cNvSpPr>
            <p:nvPr/>
          </p:nvSpPr>
          <p:spPr bwMode="auto">
            <a:xfrm>
              <a:off x="4512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1" name="Line 34"/>
            <p:cNvSpPr>
              <a:spLocks noChangeShapeType="1"/>
            </p:cNvSpPr>
            <p:nvPr/>
          </p:nvSpPr>
          <p:spPr bwMode="auto">
            <a:xfrm rot="10800000">
              <a:off x="3984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Text Box 35"/>
            <p:cNvSpPr txBox="1">
              <a:spLocks noChangeArrowheads="1"/>
            </p:cNvSpPr>
            <p:nvPr/>
          </p:nvSpPr>
          <p:spPr bwMode="auto">
            <a:xfrm>
              <a:off x="4262" y="82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509988" name="Text Box 36"/>
          <p:cNvSpPr txBox="1">
            <a:spLocks noChangeArrowheads="1"/>
          </p:cNvSpPr>
          <p:nvPr/>
        </p:nvSpPr>
        <p:spPr bwMode="auto">
          <a:xfrm>
            <a:off x="838200" y="45720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设  当前指令地址  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PC = 2000H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9989" name="Text Box 37"/>
          <p:cNvSpPr txBox="1">
            <a:spLocks noChangeArrowheads="1"/>
          </p:cNvSpPr>
          <p:nvPr/>
        </p:nvSpPr>
        <p:spPr bwMode="auto">
          <a:xfrm>
            <a:off x="1295400" y="51054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转移后的目的地址为  </a:t>
            </a:r>
            <a:r>
              <a:rPr lang="zh-CN" altLang="en-US" sz="1200"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2008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H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9990" name="Text Box 38"/>
          <p:cNvSpPr txBox="1">
            <a:spLocks noChangeArrowheads="1"/>
          </p:cNvSpPr>
          <p:nvPr/>
        </p:nvSpPr>
        <p:spPr bwMode="auto">
          <a:xfrm>
            <a:off x="1295400" y="545465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因为  取出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JMP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+ 8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后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PC = 2002H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9991" name="Text Box 39"/>
          <p:cNvSpPr txBox="1">
            <a:spLocks noChangeArrowheads="1"/>
          </p:cNvSpPr>
          <p:nvPr/>
        </p:nvSpPr>
        <p:spPr bwMode="auto">
          <a:xfrm>
            <a:off x="3505200" y="23622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二字节指令</a:t>
            </a:r>
          </a:p>
        </p:txBody>
      </p:sp>
      <p:sp>
        <p:nvSpPr>
          <p:cNvPr id="509992" name="Text Box 40"/>
          <p:cNvSpPr txBox="1">
            <a:spLocks noChangeArrowheads="1"/>
          </p:cNvSpPr>
          <p:nvPr/>
        </p:nvSpPr>
        <p:spPr bwMode="auto">
          <a:xfrm>
            <a:off x="1295400" y="5911850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故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JMP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+ 8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指令 的第二字节为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2008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H - 2002H = 06H</a:t>
            </a:r>
          </a:p>
        </p:txBody>
      </p:sp>
      <p:sp>
        <p:nvSpPr>
          <p:cNvPr id="45068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71" grpId="0" animBg="1"/>
      <p:bldP spid="509972" grpId="0" autoUpdateAnimBg="0"/>
      <p:bldP spid="509988" grpId="0" autoUpdateAnimBg="0"/>
      <p:bldP spid="509989" grpId="0" autoUpdateAnimBg="0"/>
      <p:bldP spid="509990" grpId="0" autoUpdateAnimBg="0"/>
      <p:bldP spid="509991" grpId="0" autoUpdateAnimBg="0"/>
      <p:bldP spid="50999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17525" y="152400"/>
            <a:ext cx="354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10. 堆栈寻址</a:t>
            </a:r>
          </a:p>
        </p:txBody>
      </p:sp>
      <p:sp>
        <p:nvSpPr>
          <p:cNvPr id="510979" name="Text Box 3"/>
          <p:cNvSpPr txBox="1">
            <a:spLocks noChangeArrowheads="1"/>
          </p:cNvSpPr>
          <p:nvPr/>
        </p:nvSpPr>
        <p:spPr bwMode="auto">
          <a:xfrm>
            <a:off x="974725" y="838200"/>
            <a:ext cx="3978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(1) 堆栈的特点</a:t>
            </a:r>
          </a:p>
        </p:txBody>
      </p:sp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1463675" y="163195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堆栈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74925" y="1371600"/>
            <a:ext cx="1103313" cy="1022350"/>
            <a:chOff x="1622" y="864"/>
            <a:chExt cx="695" cy="644"/>
          </a:xfrm>
        </p:grpSpPr>
        <p:sp>
          <p:nvSpPr>
            <p:cNvPr id="46152" name="Text Box 6"/>
            <p:cNvSpPr txBox="1">
              <a:spLocks noChangeArrowheads="1"/>
            </p:cNvSpPr>
            <p:nvPr/>
          </p:nvSpPr>
          <p:spPr bwMode="auto">
            <a:xfrm>
              <a:off x="1622" y="864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硬堆栈</a:t>
              </a:r>
            </a:p>
          </p:txBody>
        </p:sp>
        <p:sp>
          <p:nvSpPr>
            <p:cNvPr id="46153" name="Text Box 7"/>
            <p:cNvSpPr txBox="1">
              <a:spLocks noChangeArrowheads="1"/>
            </p:cNvSpPr>
            <p:nvPr/>
          </p:nvSpPr>
          <p:spPr bwMode="auto">
            <a:xfrm>
              <a:off x="1622" y="1220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软堆栈</a:t>
              </a:r>
            </a:p>
          </p:txBody>
        </p:sp>
      </p:grpSp>
      <p:sp>
        <p:nvSpPr>
          <p:cNvPr id="510984" name="Text Box 8"/>
          <p:cNvSpPr txBox="1">
            <a:spLocks noChangeArrowheads="1"/>
          </p:cNvSpPr>
          <p:nvPr/>
        </p:nvSpPr>
        <p:spPr bwMode="auto">
          <a:xfrm>
            <a:off x="4251325" y="137160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多个寄存器</a:t>
            </a:r>
          </a:p>
        </p:txBody>
      </p:sp>
      <p:sp>
        <p:nvSpPr>
          <p:cNvPr id="510985" name="Text Box 9"/>
          <p:cNvSpPr txBox="1">
            <a:spLocks noChangeArrowheads="1"/>
          </p:cNvSpPr>
          <p:nvPr/>
        </p:nvSpPr>
        <p:spPr bwMode="auto">
          <a:xfrm>
            <a:off x="4251325" y="1936750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指定的存储空间</a:t>
            </a:r>
          </a:p>
        </p:txBody>
      </p:sp>
      <p:sp>
        <p:nvSpPr>
          <p:cNvPr id="510986" name="Text Box 10"/>
          <p:cNvSpPr txBox="1">
            <a:spLocks noChangeArrowheads="1"/>
          </p:cNvSpPr>
          <p:nvPr/>
        </p:nvSpPr>
        <p:spPr bwMode="auto">
          <a:xfrm>
            <a:off x="1463675" y="2514600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先进后出</a:t>
            </a:r>
            <a:r>
              <a:rPr lang="zh-CN" altLang="en-US" sz="2400">
                <a:latin typeface="Times New Roman" pitchFamily="18" charset="0"/>
              </a:rPr>
              <a:t>（一个入出口）</a:t>
            </a:r>
          </a:p>
        </p:txBody>
      </p:sp>
      <p:sp>
        <p:nvSpPr>
          <p:cNvPr id="510987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栈顶地址 </a:t>
            </a:r>
            <a:r>
              <a:rPr lang="zh-CN" altLang="en-US" sz="2400">
                <a:latin typeface="Times New Roman" pitchFamily="18" charset="0"/>
              </a:rPr>
              <a:t>由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SP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指出</a:t>
            </a:r>
          </a:p>
        </p:txBody>
      </p:sp>
      <p:sp>
        <p:nvSpPr>
          <p:cNvPr id="510988" name="Text Box 12"/>
          <p:cNvSpPr txBox="1">
            <a:spLocks noChangeArrowheads="1"/>
          </p:cNvSpPr>
          <p:nvPr/>
        </p:nvSpPr>
        <p:spPr bwMode="auto">
          <a:xfrm>
            <a:off x="3817938" y="3870325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000">
                <a:latin typeface="Times New Roman" pitchFamily="18" charset="0"/>
              </a:rPr>
              <a:t> 1</a:t>
            </a:r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968375" y="484505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1FFFH</a:t>
            </a:r>
          </a:p>
        </p:txBody>
      </p:sp>
      <p:sp>
        <p:nvSpPr>
          <p:cNvPr id="510990" name="Text Box 14"/>
          <p:cNvSpPr txBox="1">
            <a:spLocks noChangeArrowheads="1"/>
          </p:cNvSpPr>
          <p:nvPr/>
        </p:nvSpPr>
        <p:spPr bwMode="auto">
          <a:xfrm>
            <a:off x="7491413" y="3870325"/>
            <a:ext cx="519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itchFamily="18" charset="0"/>
              </a:rPr>
              <a:t> +1</a:t>
            </a:r>
          </a:p>
        </p:txBody>
      </p:sp>
      <p:sp>
        <p:nvSpPr>
          <p:cNvPr id="510991" name="Text Box 15"/>
          <p:cNvSpPr txBox="1">
            <a:spLocks noChangeArrowheads="1"/>
          </p:cNvSpPr>
          <p:nvPr/>
        </p:nvSpPr>
        <p:spPr bwMode="auto">
          <a:xfrm>
            <a:off x="4702175" y="5149850"/>
            <a:ext cx="952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2000 </a:t>
            </a:r>
            <a:r>
              <a:rPr lang="en-US" altLang="zh-CN" sz="2000">
                <a:latin typeface="Times New Roman" pitchFamily="18" charset="0"/>
              </a:rPr>
              <a:t>H</a:t>
            </a:r>
          </a:p>
        </p:txBody>
      </p:sp>
      <p:sp>
        <p:nvSpPr>
          <p:cNvPr id="510992" name="AutoShape 16"/>
          <p:cNvSpPr>
            <a:spLocks/>
          </p:cNvSpPr>
          <p:nvPr/>
        </p:nvSpPr>
        <p:spPr bwMode="auto">
          <a:xfrm>
            <a:off x="2362200" y="15113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10993" name="AutoShape 17"/>
          <p:cNvSpPr>
            <a:spLocks noChangeArrowheads="1"/>
          </p:cNvSpPr>
          <p:nvPr/>
        </p:nvSpPr>
        <p:spPr bwMode="auto">
          <a:xfrm rot="-1305426">
            <a:off x="34290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10994" name="AutoShape 18"/>
          <p:cNvSpPr>
            <a:spLocks noChangeArrowheads="1"/>
          </p:cNvSpPr>
          <p:nvPr/>
        </p:nvSpPr>
        <p:spPr bwMode="auto">
          <a:xfrm rot="-1305426">
            <a:off x="71628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463675" y="3124200"/>
            <a:ext cx="3263900" cy="457200"/>
            <a:chOff x="922" y="1968"/>
            <a:chExt cx="2056" cy="288"/>
          </a:xfrm>
        </p:grpSpPr>
        <p:sp>
          <p:nvSpPr>
            <p:cNvPr id="46150" name="Text Box 20"/>
            <p:cNvSpPr txBox="1">
              <a:spLocks noChangeArrowheads="1"/>
            </p:cNvSpPr>
            <p:nvPr/>
          </p:nvSpPr>
          <p:spPr bwMode="auto">
            <a:xfrm>
              <a:off x="922" y="1968"/>
              <a:ext cx="2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进栈  （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SP）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 1       SP</a:t>
              </a:r>
              <a:endParaRPr lang="en-US" altLang="zh-CN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46151" name="Line 21"/>
            <p:cNvSpPr>
              <a:spLocks noChangeShapeType="1"/>
            </p:cNvSpPr>
            <p:nvPr/>
          </p:nvSpPr>
          <p:spPr bwMode="auto">
            <a:xfrm>
              <a:off x="2400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029200" y="3124200"/>
            <a:ext cx="3360738" cy="457200"/>
            <a:chOff x="3168" y="1968"/>
            <a:chExt cx="2117" cy="288"/>
          </a:xfrm>
        </p:grpSpPr>
        <p:sp>
          <p:nvSpPr>
            <p:cNvPr id="46148" name="Text Box 23"/>
            <p:cNvSpPr txBox="1">
              <a:spLocks noChangeArrowheads="1"/>
            </p:cNvSpPr>
            <p:nvPr/>
          </p:nvSpPr>
          <p:spPr bwMode="auto">
            <a:xfrm>
              <a:off x="3168" y="1968"/>
              <a:ext cx="21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出栈  （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SP）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 1        SP</a:t>
              </a:r>
              <a:endParaRPr lang="en-US" altLang="zh-CN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46149" name="Line 24"/>
            <p:cNvSpPr>
              <a:spLocks noChangeShapeType="1"/>
            </p:cNvSpPr>
            <p:nvPr/>
          </p:nvSpPr>
          <p:spPr bwMode="auto">
            <a:xfrm>
              <a:off x="4704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968375" y="3946525"/>
            <a:ext cx="3133725" cy="2530475"/>
            <a:chOff x="610" y="2486"/>
            <a:chExt cx="1974" cy="1594"/>
          </a:xfrm>
        </p:grpSpPr>
        <p:sp>
          <p:nvSpPr>
            <p:cNvPr id="46136" name="Text Box 26"/>
            <p:cNvSpPr txBox="1">
              <a:spLocks noChangeArrowheads="1"/>
            </p:cNvSpPr>
            <p:nvPr/>
          </p:nvSpPr>
          <p:spPr bwMode="auto">
            <a:xfrm>
              <a:off x="2146" y="324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46137" name="Text Box 27"/>
            <p:cNvSpPr txBox="1">
              <a:spLocks noChangeArrowheads="1"/>
            </p:cNvSpPr>
            <p:nvPr/>
          </p:nvSpPr>
          <p:spPr bwMode="auto">
            <a:xfrm>
              <a:off x="2146" y="383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grpSp>
          <p:nvGrpSpPr>
            <p:cNvPr id="46138" name="Group 28"/>
            <p:cNvGrpSpPr>
              <a:grpSpLocks/>
            </p:cNvGrpSpPr>
            <p:nvPr/>
          </p:nvGrpSpPr>
          <p:grpSpPr bwMode="auto">
            <a:xfrm>
              <a:off x="610" y="2486"/>
              <a:ext cx="1536" cy="1536"/>
              <a:chOff x="610" y="2486"/>
              <a:chExt cx="1536" cy="1536"/>
            </a:xfrm>
          </p:grpSpPr>
          <p:sp>
            <p:nvSpPr>
              <p:cNvPr id="46139" name="Rectangle 29"/>
              <p:cNvSpPr>
                <a:spLocks noChangeArrowheads="1"/>
              </p:cNvSpPr>
              <p:nvPr/>
            </p:nvSpPr>
            <p:spPr bwMode="auto">
              <a:xfrm>
                <a:off x="1186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itchFamily="18" charset="0"/>
                  </a:rPr>
                  <a:t>2000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6140" name="Rectangle 30"/>
              <p:cNvSpPr>
                <a:spLocks noChangeArrowheads="1"/>
              </p:cNvSpPr>
              <p:nvPr/>
            </p:nvSpPr>
            <p:spPr bwMode="auto">
              <a:xfrm>
                <a:off x="1186" y="3274"/>
                <a:ext cx="960" cy="172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6141" name="Rectangle 31"/>
              <p:cNvSpPr>
                <a:spLocks noChangeArrowheads="1"/>
              </p:cNvSpPr>
              <p:nvPr/>
            </p:nvSpPr>
            <p:spPr bwMode="auto">
              <a:xfrm>
                <a:off x="1186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6142" name="Freeform 32"/>
              <p:cNvSpPr>
                <a:spLocks/>
              </p:cNvSpPr>
              <p:nvPr/>
            </p:nvSpPr>
            <p:spPr bwMode="auto">
              <a:xfrm>
                <a:off x="1187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3" name="Text Box 33"/>
              <p:cNvSpPr txBox="1">
                <a:spLocks noChangeArrowheads="1"/>
              </p:cNvSpPr>
              <p:nvPr/>
            </p:nvSpPr>
            <p:spPr bwMode="auto">
              <a:xfrm>
                <a:off x="651" y="2486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SP</a:t>
                </a:r>
              </a:p>
            </p:txBody>
          </p:sp>
          <p:sp>
            <p:nvSpPr>
              <p:cNvPr id="46144" name="Text Box 34"/>
              <p:cNvSpPr txBox="1">
                <a:spLocks noChangeArrowheads="1"/>
              </p:cNvSpPr>
              <p:nvPr/>
            </p:nvSpPr>
            <p:spPr bwMode="auto">
              <a:xfrm>
                <a:off x="610" y="3244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2000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6145" name="Text Box 35"/>
              <p:cNvSpPr txBox="1">
                <a:spLocks noChangeArrowheads="1"/>
              </p:cNvSpPr>
              <p:nvPr/>
            </p:nvSpPr>
            <p:spPr bwMode="auto">
              <a:xfrm>
                <a:off x="1515" y="3532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6146" name="Freeform 36"/>
              <p:cNvSpPr>
                <a:spLocks/>
              </p:cNvSpPr>
              <p:nvPr/>
            </p:nvSpPr>
            <p:spPr bwMode="auto">
              <a:xfrm>
                <a:off x="2144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7" name="Freeform 37"/>
              <p:cNvSpPr>
                <a:spLocks/>
              </p:cNvSpPr>
              <p:nvPr/>
            </p:nvSpPr>
            <p:spPr bwMode="auto">
              <a:xfrm>
                <a:off x="1200" y="3099"/>
                <a:ext cx="942" cy="1"/>
              </a:xfrm>
              <a:custGeom>
                <a:avLst/>
                <a:gdLst>
                  <a:gd name="T0" fmla="*/ 0 w 942"/>
                  <a:gd name="T1" fmla="*/ 0 h 1"/>
                  <a:gd name="T2" fmla="*/ 942 w 94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702175" y="3946525"/>
            <a:ext cx="3133725" cy="2530475"/>
            <a:chOff x="2962" y="2486"/>
            <a:chExt cx="1974" cy="1594"/>
          </a:xfrm>
        </p:grpSpPr>
        <p:sp>
          <p:nvSpPr>
            <p:cNvPr id="46124" name="Text Box 39"/>
            <p:cNvSpPr txBox="1">
              <a:spLocks noChangeArrowheads="1"/>
            </p:cNvSpPr>
            <p:nvPr/>
          </p:nvSpPr>
          <p:spPr bwMode="auto">
            <a:xfrm>
              <a:off x="3884" y="3532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46125" name="Group 40"/>
            <p:cNvGrpSpPr>
              <a:grpSpLocks/>
            </p:cNvGrpSpPr>
            <p:nvPr/>
          </p:nvGrpSpPr>
          <p:grpSpPr bwMode="auto">
            <a:xfrm>
              <a:off x="2962" y="2486"/>
              <a:ext cx="1974" cy="1594"/>
              <a:chOff x="2962" y="2486"/>
              <a:chExt cx="1974" cy="1594"/>
            </a:xfrm>
          </p:grpSpPr>
          <p:sp>
            <p:nvSpPr>
              <p:cNvPr id="46126" name="Rectangle 41"/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itchFamily="18" charset="0"/>
                  </a:rPr>
                  <a:t>1</a:t>
                </a:r>
                <a:r>
                  <a:rPr lang="en-US" altLang="zh-CN" sz="2000">
                    <a:latin typeface="Times New Roman" pitchFamily="18" charset="0"/>
                  </a:rPr>
                  <a:t>FFF H</a:t>
                </a:r>
              </a:p>
            </p:txBody>
          </p:sp>
          <p:sp>
            <p:nvSpPr>
              <p:cNvPr id="46127" name="Rectangle 42"/>
              <p:cNvSpPr>
                <a:spLocks noChangeArrowheads="1"/>
              </p:cNvSpPr>
              <p:nvPr/>
            </p:nvSpPr>
            <p:spPr bwMode="auto">
              <a:xfrm>
                <a:off x="3538" y="3100"/>
                <a:ext cx="960" cy="172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6128" name="Rectangle 43"/>
              <p:cNvSpPr>
                <a:spLocks noChangeArrowheads="1"/>
              </p:cNvSpPr>
              <p:nvPr/>
            </p:nvSpPr>
            <p:spPr bwMode="auto">
              <a:xfrm>
                <a:off x="3538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6129" name="Text Box 44"/>
              <p:cNvSpPr txBox="1">
                <a:spLocks noChangeArrowheads="1"/>
              </p:cNvSpPr>
              <p:nvPr/>
            </p:nvSpPr>
            <p:spPr bwMode="auto">
              <a:xfrm>
                <a:off x="3003" y="2486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SP</a:t>
                </a:r>
              </a:p>
            </p:txBody>
          </p:sp>
          <p:sp>
            <p:nvSpPr>
              <p:cNvPr id="46130" name="Text Box 45"/>
              <p:cNvSpPr txBox="1">
                <a:spLocks noChangeArrowheads="1"/>
              </p:cNvSpPr>
              <p:nvPr/>
            </p:nvSpPr>
            <p:spPr bwMode="auto">
              <a:xfrm>
                <a:off x="2962" y="3052"/>
                <a:ext cx="6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1FFFH</a:t>
                </a:r>
              </a:p>
            </p:txBody>
          </p:sp>
          <p:sp>
            <p:nvSpPr>
              <p:cNvPr id="46131" name="Text Box 46"/>
              <p:cNvSpPr txBox="1">
                <a:spLocks noChangeArrowheads="1"/>
              </p:cNvSpPr>
              <p:nvPr/>
            </p:nvSpPr>
            <p:spPr bwMode="auto">
              <a:xfrm>
                <a:off x="4498" y="3072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栈顶</a:t>
                </a:r>
              </a:p>
            </p:txBody>
          </p:sp>
          <p:sp>
            <p:nvSpPr>
              <p:cNvPr id="46132" name="Text Box 47"/>
              <p:cNvSpPr txBox="1">
                <a:spLocks noChangeArrowheads="1"/>
              </p:cNvSpPr>
              <p:nvPr/>
            </p:nvSpPr>
            <p:spPr bwMode="auto">
              <a:xfrm>
                <a:off x="4498" y="383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栈底</a:t>
                </a:r>
              </a:p>
            </p:txBody>
          </p:sp>
          <p:sp>
            <p:nvSpPr>
              <p:cNvPr id="46133" name="Freeform 48"/>
              <p:cNvSpPr>
                <a:spLocks/>
              </p:cNvSpPr>
              <p:nvPr/>
            </p:nvSpPr>
            <p:spPr bwMode="auto">
              <a:xfrm>
                <a:off x="3536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4" name="Freeform 49"/>
              <p:cNvSpPr>
                <a:spLocks/>
              </p:cNvSpPr>
              <p:nvPr/>
            </p:nvSpPr>
            <p:spPr bwMode="auto">
              <a:xfrm>
                <a:off x="4502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5" name="Freeform 50"/>
              <p:cNvSpPr>
                <a:spLocks/>
              </p:cNvSpPr>
              <p:nvPr/>
            </p:nvSpPr>
            <p:spPr bwMode="auto">
              <a:xfrm>
                <a:off x="3552" y="3483"/>
                <a:ext cx="942" cy="1"/>
              </a:xfrm>
              <a:custGeom>
                <a:avLst/>
                <a:gdLst>
                  <a:gd name="T0" fmla="*/ 0 w 942"/>
                  <a:gd name="T1" fmla="*/ 0 h 1"/>
                  <a:gd name="T2" fmla="*/ 942 w 94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2514600" y="4387850"/>
            <a:ext cx="1143000" cy="396875"/>
            <a:chOff x="1584" y="2764"/>
            <a:chExt cx="720" cy="250"/>
          </a:xfrm>
        </p:grpSpPr>
        <p:sp>
          <p:nvSpPr>
            <p:cNvPr id="46122" name="AutoShape 52"/>
            <p:cNvSpPr>
              <a:spLocks noChangeArrowheads="1"/>
            </p:cNvSpPr>
            <p:nvPr/>
          </p:nvSpPr>
          <p:spPr bwMode="auto">
            <a:xfrm>
              <a:off x="1584" y="2812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6123" name="Text Box 53"/>
            <p:cNvSpPr txBox="1">
              <a:spLocks noChangeArrowheads="1"/>
            </p:cNvSpPr>
            <p:nvPr/>
          </p:nvSpPr>
          <p:spPr bwMode="auto">
            <a:xfrm>
              <a:off x="1776" y="276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进栈</a:t>
              </a:r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6248400" y="4387850"/>
            <a:ext cx="1143000" cy="396875"/>
            <a:chOff x="3936" y="2764"/>
            <a:chExt cx="720" cy="250"/>
          </a:xfrm>
        </p:grpSpPr>
        <p:sp>
          <p:nvSpPr>
            <p:cNvPr id="46120" name="AutoShape 55"/>
            <p:cNvSpPr>
              <a:spLocks noChangeArrowheads="1"/>
            </p:cNvSpPr>
            <p:nvPr/>
          </p:nvSpPr>
          <p:spPr bwMode="auto">
            <a:xfrm rot="10800000">
              <a:off x="3936" y="2812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6121" name="Text Box 56"/>
            <p:cNvSpPr txBox="1">
              <a:spLocks noChangeArrowheads="1"/>
            </p:cNvSpPr>
            <p:nvPr/>
          </p:nvSpPr>
          <p:spPr bwMode="auto">
            <a:xfrm>
              <a:off x="4128" y="276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出栈</a:t>
              </a:r>
            </a:p>
          </p:txBody>
        </p:sp>
      </p:grpSp>
      <p:sp>
        <p:nvSpPr>
          <p:cNvPr id="511033" name="Text Box 57"/>
          <p:cNvSpPr txBox="1">
            <a:spLocks noChangeArrowheads="1"/>
          </p:cNvSpPr>
          <p:nvPr/>
        </p:nvSpPr>
        <p:spPr bwMode="auto">
          <a:xfrm>
            <a:off x="1889125" y="3962400"/>
            <a:ext cx="1524000" cy="307975"/>
          </a:xfrm>
          <a:prstGeom prst="rect">
            <a:avLst/>
          </a:prstGeom>
          <a:solidFill>
            <a:srgbClr val="0032D4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</a:rPr>
              <a:t>     1</a:t>
            </a: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</a:rPr>
              <a:t>FFF H</a:t>
            </a:r>
            <a:endParaRPr lang="zh-CN" altLang="en-US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1881188" y="4849813"/>
            <a:ext cx="2309812" cy="396875"/>
            <a:chOff x="1185" y="3055"/>
            <a:chExt cx="1455" cy="250"/>
          </a:xfrm>
        </p:grpSpPr>
        <p:sp>
          <p:nvSpPr>
            <p:cNvPr id="46118" name="Rectangle 59"/>
            <p:cNvSpPr>
              <a:spLocks noChangeArrowheads="1"/>
            </p:cNvSpPr>
            <p:nvPr/>
          </p:nvSpPr>
          <p:spPr bwMode="auto">
            <a:xfrm>
              <a:off x="1185" y="3092"/>
              <a:ext cx="960" cy="172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6119" name="Text Box 60"/>
            <p:cNvSpPr txBox="1">
              <a:spLocks noChangeArrowheads="1"/>
            </p:cNvSpPr>
            <p:nvPr/>
          </p:nvSpPr>
          <p:spPr bwMode="auto">
            <a:xfrm>
              <a:off x="2160" y="3055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栈顶</a:t>
              </a:r>
            </a:p>
          </p:txBody>
        </p: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1881188" y="5181600"/>
            <a:ext cx="2233612" cy="519113"/>
            <a:chOff x="1185" y="3264"/>
            <a:chExt cx="1407" cy="327"/>
          </a:xfrm>
        </p:grpSpPr>
        <p:sp>
          <p:nvSpPr>
            <p:cNvPr id="46116" name="Text Box 62"/>
            <p:cNvSpPr txBox="1">
              <a:spLocks noChangeArrowheads="1"/>
            </p:cNvSpPr>
            <p:nvPr/>
          </p:nvSpPr>
          <p:spPr bwMode="auto">
            <a:xfrm>
              <a:off x="1185" y="3264"/>
              <a:ext cx="960" cy="192"/>
            </a:xfrm>
            <a:prstGeom prst="rect">
              <a:avLst/>
            </a:prstGeom>
            <a:solidFill>
              <a:srgbClr val="00008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6117" name="Text Box 63"/>
            <p:cNvSpPr txBox="1">
              <a:spLocks noChangeArrowheads="1"/>
            </p:cNvSpPr>
            <p:nvPr/>
          </p:nvSpPr>
          <p:spPr bwMode="auto">
            <a:xfrm>
              <a:off x="2208" y="3264"/>
              <a:ext cx="384" cy="327"/>
            </a:xfrm>
            <a:prstGeom prst="rect">
              <a:avLst/>
            </a:prstGeom>
            <a:solidFill>
              <a:srgbClr val="00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511040" name="Text Box 64"/>
          <p:cNvSpPr txBox="1">
            <a:spLocks noChangeArrowheads="1"/>
          </p:cNvSpPr>
          <p:nvPr/>
        </p:nvSpPr>
        <p:spPr bwMode="auto">
          <a:xfrm>
            <a:off x="5616575" y="3962400"/>
            <a:ext cx="1524000" cy="307975"/>
          </a:xfrm>
          <a:prstGeom prst="rect">
            <a:avLst/>
          </a:prstGeom>
          <a:solidFill>
            <a:srgbClr val="00007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</a:rPr>
              <a:t>      2000</a:t>
            </a: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</a:rPr>
              <a:t> H</a:t>
            </a:r>
            <a:endParaRPr lang="zh-CN" altLang="en-US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4800600" y="4891088"/>
            <a:ext cx="2971800" cy="519112"/>
            <a:chOff x="3024" y="3081"/>
            <a:chExt cx="1872" cy="327"/>
          </a:xfrm>
        </p:grpSpPr>
        <p:grpSp>
          <p:nvGrpSpPr>
            <p:cNvPr id="46112" name="Group 66"/>
            <p:cNvGrpSpPr>
              <a:grpSpLocks/>
            </p:cNvGrpSpPr>
            <p:nvPr/>
          </p:nvGrpSpPr>
          <p:grpSpPr bwMode="auto">
            <a:xfrm>
              <a:off x="3537" y="3081"/>
              <a:ext cx="1359" cy="327"/>
              <a:chOff x="3537" y="3081"/>
              <a:chExt cx="1359" cy="327"/>
            </a:xfrm>
          </p:grpSpPr>
          <p:sp>
            <p:nvSpPr>
              <p:cNvPr id="46114" name="Text Box 67"/>
              <p:cNvSpPr txBox="1">
                <a:spLocks noChangeArrowheads="1"/>
              </p:cNvSpPr>
              <p:nvPr/>
            </p:nvSpPr>
            <p:spPr bwMode="auto">
              <a:xfrm>
                <a:off x="3537" y="3089"/>
                <a:ext cx="960" cy="192"/>
              </a:xfrm>
              <a:prstGeom prst="rect">
                <a:avLst/>
              </a:prstGeom>
              <a:solidFill>
                <a:srgbClr val="00007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46115" name="Text Box 68"/>
              <p:cNvSpPr txBox="1">
                <a:spLocks noChangeArrowheads="1"/>
              </p:cNvSpPr>
              <p:nvPr/>
            </p:nvSpPr>
            <p:spPr bwMode="auto">
              <a:xfrm>
                <a:off x="4560" y="3081"/>
                <a:ext cx="336" cy="327"/>
              </a:xfrm>
              <a:prstGeom prst="rect">
                <a:avLst/>
              </a:prstGeom>
              <a:solidFill>
                <a:srgbClr val="000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46113" name="Text Box 69"/>
            <p:cNvSpPr txBox="1">
              <a:spLocks noChangeArrowheads="1"/>
            </p:cNvSpPr>
            <p:nvPr/>
          </p:nvSpPr>
          <p:spPr bwMode="auto">
            <a:xfrm>
              <a:off x="3024" y="3089"/>
              <a:ext cx="506" cy="192"/>
            </a:xfrm>
            <a:prstGeom prst="rect">
              <a:avLst/>
            </a:prstGeom>
            <a:solidFill>
              <a:srgbClr val="000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5613400" y="5181600"/>
            <a:ext cx="2311400" cy="396875"/>
            <a:chOff x="3536" y="3264"/>
            <a:chExt cx="1456" cy="250"/>
          </a:xfrm>
        </p:grpSpPr>
        <p:sp>
          <p:nvSpPr>
            <p:cNvPr id="46110" name="Rectangle 71"/>
            <p:cNvSpPr>
              <a:spLocks noChangeArrowheads="1"/>
            </p:cNvSpPr>
            <p:nvPr/>
          </p:nvSpPr>
          <p:spPr bwMode="auto">
            <a:xfrm>
              <a:off x="3536" y="3296"/>
              <a:ext cx="960" cy="172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6111" name="Text Box 72"/>
            <p:cNvSpPr txBox="1">
              <a:spLocks noChangeArrowheads="1"/>
            </p:cNvSpPr>
            <p:nvPr/>
          </p:nvSpPr>
          <p:spPr bwMode="auto">
            <a:xfrm>
              <a:off x="4512" y="326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栈顶</a:t>
              </a:r>
            </a:p>
          </p:txBody>
        </p:sp>
      </p:grpSp>
      <p:sp>
        <p:nvSpPr>
          <p:cNvPr id="46109" name="AutoShape 7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1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1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51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51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autoUpdateAnimBg="0"/>
      <p:bldP spid="510980" grpId="0" autoUpdateAnimBg="0"/>
      <p:bldP spid="510984" grpId="0" autoUpdateAnimBg="0"/>
      <p:bldP spid="510985" grpId="0" autoUpdateAnimBg="0"/>
      <p:bldP spid="510986" grpId="0" autoUpdateAnimBg="0"/>
      <p:bldP spid="510987" grpId="0" autoUpdateAnimBg="0"/>
      <p:bldP spid="510988" grpId="0" autoUpdateAnimBg="0"/>
      <p:bldP spid="510989" grpId="0" autoUpdateAnimBg="0"/>
      <p:bldP spid="510990" grpId="0" autoUpdateAnimBg="0"/>
      <p:bldP spid="510991" grpId="0" autoUpdateAnimBg="0"/>
      <p:bldP spid="510992" grpId="0" animBg="1"/>
      <p:bldP spid="510993" grpId="0" animBg="1"/>
      <p:bldP spid="510994" grpId="0" animBg="1"/>
      <p:bldP spid="511033" grpId="0" animBg="1" autoUpdateAnimBg="0"/>
      <p:bldP spid="51104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41325" y="120650"/>
            <a:ext cx="413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(2) 堆栈寻址举例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838200"/>
            <a:ext cx="4241800" cy="2516188"/>
            <a:chOff x="144" y="528"/>
            <a:chExt cx="2672" cy="1585"/>
          </a:xfrm>
        </p:grpSpPr>
        <p:sp>
          <p:nvSpPr>
            <p:cNvPr id="47155" name="Rectangle 4"/>
            <p:cNvSpPr>
              <a:spLocks noChangeArrowheads="1"/>
            </p:cNvSpPr>
            <p:nvPr/>
          </p:nvSpPr>
          <p:spPr bwMode="auto">
            <a:xfrm>
              <a:off x="5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7156" name="Rectangle 5"/>
            <p:cNvSpPr>
              <a:spLocks noChangeArrowheads="1"/>
            </p:cNvSpPr>
            <p:nvPr/>
          </p:nvSpPr>
          <p:spPr bwMode="auto">
            <a:xfrm>
              <a:off x="5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200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7157" name="Text Box 6"/>
            <p:cNvSpPr txBox="1">
              <a:spLocks noChangeArrowheads="1"/>
            </p:cNvSpPr>
            <p:nvPr/>
          </p:nvSpPr>
          <p:spPr bwMode="auto">
            <a:xfrm>
              <a:off x="144" y="778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47158" name="Text Box 7"/>
            <p:cNvSpPr txBox="1">
              <a:spLocks noChangeArrowheads="1"/>
            </p:cNvSpPr>
            <p:nvPr/>
          </p:nvSpPr>
          <p:spPr bwMode="auto">
            <a:xfrm>
              <a:off x="224" y="1152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47159" name="Rectangle 8"/>
            <p:cNvSpPr>
              <a:spLocks noChangeArrowheads="1"/>
            </p:cNvSpPr>
            <p:nvPr/>
          </p:nvSpPr>
          <p:spPr bwMode="auto">
            <a:xfrm>
              <a:off x="1952" y="778"/>
              <a:ext cx="864" cy="13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7160" name="Rectangle 9"/>
            <p:cNvSpPr>
              <a:spLocks noChangeArrowheads="1"/>
            </p:cNvSpPr>
            <p:nvPr/>
          </p:nvSpPr>
          <p:spPr bwMode="auto">
            <a:xfrm>
              <a:off x="1952" y="125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7161" name="Text Box 10"/>
            <p:cNvSpPr txBox="1">
              <a:spLocks noChangeArrowheads="1"/>
            </p:cNvSpPr>
            <p:nvPr/>
          </p:nvSpPr>
          <p:spPr bwMode="auto">
            <a:xfrm>
              <a:off x="1520" y="10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47162" name="Text Box 11"/>
            <p:cNvSpPr txBox="1">
              <a:spLocks noChangeArrowheads="1"/>
            </p:cNvSpPr>
            <p:nvPr/>
          </p:nvSpPr>
          <p:spPr bwMode="auto">
            <a:xfrm>
              <a:off x="1488" y="123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200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7163" name="Text Box 12"/>
            <p:cNvSpPr txBox="1">
              <a:spLocks noChangeArrowheads="1"/>
            </p:cNvSpPr>
            <p:nvPr/>
          </p:nvSpPr>
          <p:spPr bwMode="auto">
            <a:xfrm>
              <a:off x="1520" y="186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47164" name="Text Box 13"/>
            <p:cNvSpPr txBox="1">
              <a:spLocks noChangeArrowheads="1"/>
            </p:cNvSpPr>
            <p:nvPr/>
          </p:nvSpPr>
          <p:spPr bwMode="auto">
            <a:xfrm>
              <a:off x="2134" y="5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673600" y="838200"/>
            <a:ext cx="4241800" cy="2530475"/>
            <a:chOff x="2944" y="528"/>
            <a:chExt cx="2672" cy="1594"/>
          </a:xfrm>
        </p:grpSpPr>
        <p:sp>
          <p:nvSpPr>
            <p:cNvPr id="47142" name="Rectangle 15"/>
            <p:cNvSpPr>
              <a:spLocks noChangeArrowheads="1"/>
            </p:cNvSpPr>
            <p:nvPr/>
          </p:nvSpPr>
          <p:spPr bwMode="auto">
            <a:xfrm>
              <a:off x="33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7143" name="Rectangle 16"/>
            <p:cNvSpPr>
              <a:spLocks noChangeArrowheads="1"/>
            </p:cNvSpPr>
            <p:nvPr/>
          </p:nvSpPr>
          <p:spPr bwMode="auto">
            <a:xfrm>
              <a:off x="33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  <p:sp>
          <p:nvSpPr>
            <p:cNvPr id="47144" name="Text Box 17"/>
            <p:cNvSpPr txBox="1">
              <a:spLocks noChangeArrowheads="1"/>
            </p:cNvSpPr>
            <p:nvPr/>
          </p:nvSpPr>
          <p:spPr bwMode="auto">
            <a:xfrm>
              <a:off x="2944" y="778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47145" name="Text Box 18"/>
            <p:cNvSpPr txBox="1">
              <a:spLocks noChangeArrowheads="1"/>
            </p:cNvSpPr>
            <p:nvPr/>
          </p:nvSpPr>
          <p:spPr bwMode="auto">
            <a:xfrm>
              <a:off x="3024" y="1152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47146" name="Rectangle 19"/>
            <p:cNvSpPr>
              <a:spLocks noChangeArrowheads="1"/>
            </p:cNvSpPr>
            <p:nvPr/>
          </p:nvSpPr>
          <p:spPr bwMode="auto">
            <a:xfrm>
              <a:off x="4752" y="778"/>
              <a:ext cx="864" cy="1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7147" name="Rectangle 20"/>
            <p:cNvSpPr>
              <a:spLocks noChangeArrowheads="1"/>
            </p:cNvSpPr>
            <p:nvPr/>
          </p:nvSpPr>
          <p:spPr bwMode="auto">
            <a:xfrm>
              <a:off x="4752" y="106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7148" name="Text Box 21"/>
            <p:cNvSpPr txBox="1">
              <a:spLocks noChangeArrowheads="1"/>
            </p:cNvSpPr>
            <p:nvPr/>
          </p:nvSpPr>
          <p:spPr bwMode="auto">
            <a:xfrm>
              <a:off x="4320" y="85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47149" name="Text Box 22"/>
            <p:cNvSpPr txBox="1">
              <a:spLocks noChangeArrowheads="1"/>
            </p:cNvSpPr>
            <p:nvPr/>
          </p:nvSpPr>
          <p:spPr bwMode="auto">
            <a:xfrm>
              <a:off x="4298" y="128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200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7150" name="Text Box 23"/>
            <p:cNvSpPr txBox="1">
              <a:spLocks noChangeArrowheads="1"/>
            </p:cNvSpPr>
            <p:nvPr/>
          </p:nvSpPr>
          <p:spPr bwMode="auto">
            <a:xfrm>
              <a:off x="4320" y="187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47151" name="Text Box 24"/>
            <p:cNvSpPr txBox="1">
              <a:spLocks noChangeArrowheads="1"/>
            </p:cNvSpPr>
            <p:nvPr/>
          </p:nvSpPr>
          <p:spPr bwMode="auto">
            <a:xfrm>
              <a:off x="4752" y="5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47152" name="Rectangle 25"/>
            <p:cNvSpPr>
              <a:spLocks noChangeArrowheads="1"/>
            </p:cNvSpPr>
            <p:nvPr/>
          </p:nvSpPr>
          <p:spPr bwMode="auto">
            <a:xfrm>
              <a:off x="4752" y="130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7153" name="Text Box 26"/>
            <p:cNvSpPr txBox="1">
              <a:spLocks noChangeArrowheads="1"/>
            </p:cNvSpPr>
            <p:nvPr/>
          </p:nvSpPr>
          <p:spPr bwMode="auto">
            <a:xfrm>
              <a:off x="4272" y="1046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  <p:sp>
          <p:nvSpPr>
            <p:cNvPr id="47154" name="Freeform 27"/>
            <p:cNvSpPr>
              <a:spLocks/>
            </p:cNvSpPr>
            <p:nvPr/>
          </p:nvSpPr>
          <p:spPr bwMode="auto">
            <a:xfrm>
              <a:off x="3744" y="538"/>
              <a:ext cx="1488" cy="480"/>
            </a:xfrm>
            <a:custGeom>
              <a:avLst/>
              <a:gdLst>
                <a:gd name="T0" fmla="*/ 0 w 1584"/>
                <a:gd name="T1" fmla="*/ 240 h 480"/>
                <a:gd name="T2" fmla="*/ 0 w 1584"/>
                <a:gd name="T3" fmla="*/ 0 h 480"/>
                <a:gd name="T4" fmla="*/ 547 w 1584"/>
                <a:gd name="T5" fmla="*/ 0 h 480"/>
                <a:gd name="T6" fmla="*/ 547 w 1584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4" h="480">
                  <a:moveTo>
                    <a:pt x="0" y="240"/>
                  </a:moveTo>
                  <a:lnTo>
                    <a:pt x="0" y="0"/>
                  </a:lnTo>
                  <a:lnTo>
                    <a:pt x="1584" y="0"/>
                  </a:lnTo>
                  <a:lnTo>
                    <a:pt x="1584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28" name="Text Box 28"/>
          <p:cNvSpPr txBox="1">
            <a:spLocks noChangeArrowheads="1"/>
          </p:cNvSpPr>
          <p:nvPr/>
        </p:nvSpPr>
        <p:spPr bwMode="auto">
          <a:xfrm>
            <a:off x="381000" y="2667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PUSH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前</a:t>
            </a:r>
          </a:p>
        </p:txBody>
      </p:sp>
      <p:sp>
        <p:nvSpPr>
          <p:cNvPr id="512029" name="Text Box 29"/>
          <p:cNvSpPr txBox="1">
            <a:spLocks noChangeArrowheads="1"/>
          </p:cNvSpPr>
          <p:nvPr/>
        </p:nvSpPr>
        <p:spPr bwMode="auto">
          <a:xfrm>
            <a:off x="4876800" y="2667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PUSH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后</a:t>
            </a: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81000" y="5848350"/>
            <a:ext cx="1547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POP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前</a:t>
            </a:r>
          </a:p>
        </p:txBody>
      </p:sp>
      <p:sp>
        <p:nvSpPr>
          <p:cNvPr id="512031" name="Text Box 31"/>
          <p:cNvSpPr txBox="1">
            <a:spLocks noChangeArrowheads="1"/>
          </p:cNvSpPr>
          <p:nvPr/>
        </p:nvSpPr>
        <p:spPr bwMode="auto">
          <a:xfrm>
            <a:off x="4852988" y="5848350"/>
            <a:ext cx="1547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POP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后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28600" y="3962400"/>
            <a:ext cx="4241800" cy="2573338"/>
            <a:chOff x="144" y="2496"/>
            <a:chExt cx="2672" cy="1621"/>
          </a:xfrm>
        </p:grpSpPr>
        <p:sp>
          <p:nvSpPr>
            <p:cNvPr id="47130" name="Rectangle 33"/>
            <p:cNvSpPr>
              <a:spLocks noChangeArrowheads="1"/>
            </p:cNvSpPr>
            <p:nvPr/>
          </p:nvSpPr>
          <p:spPr bwMode="auto">
            <a:xfrm>
              <a:off x="560" y="274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7131" name="Rectangle 34"/>
            <p:cNvSpPr>
              <a:spLocks noChangeArrowheads="1"/>
            </p:cNvSpPr>
            <p:nvPr/>
          </p:nvSpPr>
          <p:spPr bwMode="auto">
            <a:xfrm>
              <a:off x="560" y="3130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  <p:sp>
          <p:nvSpPr>
            <p:cNvPr id="47132" name="Text Box 35"/>
            <p:cNvSpPr txBox="1">
              <a:spLocks noChangeArrowheads="1"/>
            </p:cNvSpPr>
            <p:nvPr/>
          </p:nvSpPr>
          <p:spPr bwMode="auto">
            <a:xfrm>
              <a:off x="144" y="2746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47133" name="Text Box 36"/>
            <p:cNvSpPr txBox="1">
              <a:spLocks noChangeArrowheads="1"/>
            </p:cNvSpPr>
            <p:nvPr/>
          </p:nvSpPr>
          <p:spPr bwMode="auto">
            <a:xfrm>
              <a:off x="224" y="3120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47134" name="Rectangle 37"/>
            <p:cNvSpPr>
              <a:spLocks noChangeArrowheads="1"/>
            </p:cNvSpPr>
            <p:nvPr/>
          </p:nvSpPr>
          <p:spPr bwMode="auto">
            <a:xfrm>
              <a:off x="1952" y="2746"/>
              <a:ext cx="864" cy="13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7135" name="Rectangle 38"/>
            <p:cNvSpPr>
              <a:spLocks noChangeArrowheads="1"/>
            </p:cNvSpPr>
            <p:nvPr/>
          </p:nvSpPr>
          <p:spPr bwMode="auto">
            <a:xfrm>
              <a:off x="1952" y="322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7136" name="Text Box 39"/>
            <p:cNvSpPr txBox="1">
              <a:spLocks noChangeArrowheads="1"/>
            </p:cNvSpPr>
            <p:nvPr/>
          </p:nvSpPr>
          <p:spPr bwMode="auto">
            <a:xfrm>
              <a:off x="1520" y="2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47137" name="Text Box 40"/>
            <p:cNvSpPr txBox="1">
              <a:spLocks noChangeArrowheads="1"/>
            </p:cNvSpPr>
            <p:nvPr/>
          </p:nvSpPr>
          <p:spPr bwMode="auto">
            <a:xfrm>
              <a:off x="1507" y="3229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200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7138" name="Text Box 41"/>
            <p:cNvSpPr txBox="1">
              <a:spLocks noChangeArrowheads="1"/>
            </p:cNvSpPr>
            <p:nvPr/>
          </p:nvSpPr>
          <p:spPr bwMode="auto">
            <a:xfrm>
              <a:off x="1520" y="386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47139" name="Text Box 42"/>
            <p:cNvSpPr txBox="1">
              <a:spLocks noChangeArrowheads="1"/>
            </p:cNvSpPr>
            <p:nvPr/>
          </p:nvSpPr>
          <p:spPr bwMode="auto">
            <a:xfrm>
              <a:off x="2134" y="249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47140" name="Rectangle 43"/>
            <p:cNvSpPr>
              <a:spLocks noChangeArrowheads="1"/>
            </p:cNvSpPr>
            <p:nvPr/>
          </p:nvSpPr>
          <p:spPr bwMode="auto">
            <a:xfrm>
              <a:off x="1951" y="298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7141" name="Text Box 44"/>
            <p:cNvSpPr txBox="1">
              <a:spLocks noChangeArrowheads="1"/>
            </p:cNvSpPr>
            <p:nvPr/>
          </p:nvSpPr>
          <p:spPr bwMode="auto">
            <a:xfrm>
              <a:off x="1473" y="2976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673600" y="3933825"/>
            <a:ext cx="4241800" cy="2571750"/>
            <a:chOff x="2944" y="2496"/>
            <a:chExt cx="2672" cy="1620"/>
          </a:xfrm>
        </p:grpSpPr>
        <p:grpSp>
          <p:nvGrpSpPr>
            <p:cNvPr id="47116" name="Group 46"/>
            <p:cNvGrpSpPr>
              <a:grpSpLocks/>
            </p:cNvGrpSpPr>
            <p:nvPr/>
          </p:nvGrpSpPr>
          <p:grpSpPr bwMode="auto">
            <a:xfrm>
              <a:off x="2944" y="2496"/>
              <a:ext cx="2672" cy="1620"/>
              <a:chOff x="2944" y="2496"/>
              <a:chExt cx="2672" cy="1620"/>
            </a:xfrm>
          </p:grpSpPr>
          <p:sp>
            <p:nvSpPr>
              <p:cNvPr id="47119" name="Rectangle 47"/>
              <p:cNvSpPr>
                <a:spLocks noChangeArrowheads="1"/>
              </p:cNvSpPr>
              <p:nvPr/>
            </p:nvSpPr>
            <p:spPr bwMode="auto">
              <a:xfrm>
                <a:off x="3360" y="2746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47120" name="Rectangle 48"/>
              <p:cNvSpPr>
                <a:spLocks noChangeArrowheads="1"/>
              </p:cNvSpPr>
              <p:nvPr/>
            </p:nvSpPr>
            <p:spPr bwMode="auto">
              <a:xfrm>
                <a:off x="3360" y="3130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200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7121" name="Text Box 49"/>
              <p:cNvSpPr txBox="1">
                <a:spLocks noChangeArrowheads="1"/>
              </p:cNvSpPr>
              <p:nvPr/>
            </p:nvSpPr>
            <p:spPr bwMode="auto">
              <a:xfrm>
                <a:off x="2944" y="2746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ACC</a:t>
                </a:r>
              </a:p>
            </p:txBody>
          </p:sp>
          <p:sp>
            <p:nvSpPr>
              <p:cNvPr id="47122" name="Text Box 50"/>
              <p:cNvSpPr txBox="1">
                <a:spLocks noChangeArrowheads="1"/>
              </p:cNvSpPr>
              <p:nvPr/>
            </p:nvSpPr>
            <p:spPr bwMode="auto">
              <a:xfrm>
                <a:off x="3024" y="3120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SP</a:t>
                </a:r>
              </a:p>
            </p:txBody>
          </p:sp>
          <p:sp>
            <p:nvSpPr>
              <p:cNvPr id="47123" name="Rectangle 51"/>
              <p:cNvSpPr>
                <a:spLocks noChangeArrowheads="1"/>
              </p:cNvSpPr>
              <p:nvPr/>
            </p:nvSpPr>
            <p:spPr bwMode="auto">
              <a:xfrm>
                <a:off x="4752" y="2746"/>
                <a:ext cx="864" cy="137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7124" name="Text Box 52"/>
              <p:cNvSpPr txBox="1">
                <a:spLocks noChangeArrowheads="1"/>
              </p:cNvSpPr>
              <p:nvPr/>
            </p:nvSpPr>
            <p:spPr bwMode="auto">
              <a:xfrm>
                <a:off x="4320" y="31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栈顶</a:t>
                </a:r>
              </a:p>
            </p:txBody>
          </p:sp>
          <p:sp>
            <p:nvSpPr>
              <p:cNvPr id="47125" name="Text Box 53"/>
              <p:cNvSpPr txBox="1">
                <a:spLocks noChangeArrowheads="1"/>
              </p:cNvSpPr>
              <p:nvPr/>
            </p:nvSpPr>
            <p:spPr bwMode="auto">
              <a:xfrm>
                <a:off x="4272" y="327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200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7126" name="Text Box 54"/>
              <p:cNvSpPr txBox="1">
                <a:spLocks noChangeArrowheads="1"/>
              </p:cNvSpPr>
              <p:nvPr/>
            </p:nvSpPr>
            <p:spPr bwMode="auto">
              <a:xfrm>
                <a:off x="4320" y="38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栈底</a:t>
                </a:r>
              </a:p>
            </p:txBody>
          </p:sp>
          <p:sp>
            <p:nvSpPr>
              <p:cNvPr id="47127" name="Text Box 55"/>
              <p:cNvSpPr txBox="1">
                <a:spLocks noChangeArrowheads="1"/>
              </p:cNvSpPr>
              <p:nvPr/>
            </p:nvSpPr>
            <p:spPr bwMode="auto">
              <a:xfrm>
                <a:off x="4752" y="249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47128" name="Rectangle 56"/>
              <p:cNvSpPr>
                <a:spLocks noChangeArrowheads="1"/>
              </p:cNvSpPr>
              <p:nvPr/>
            </p:nvSpPr>
            <p:spPr bwMode="auto">
              <a:xfrm>
                <a:off x="4752" y="3274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7129" name="Freeform 57"/>
              <p:cNvSpPr>
                <a:spLocks/>
              </p:cNvSpPr>
              <p:nvPr/>
            </p:nvSpPr>
            <p:spPr bwMode="auto">
              <a:xfrm>
                <a:off x="3744" y="2506"/>
                <a:ext cx="1488" cy="480"/>
              </a:xfrm>
              <a:custGeom>
                <a:avLst/>
                <a:gdLst>
                  <a:gd name="T0" fmla="*/ 0 w 1584"/>
                  <a:gd name="T1" fmla="*/ 240 h 480"/>
                  <a:gd name="T2" fmla="*/ 0 w 1584"/>
                  <a:gd name="T3" fmla="*/ 0 h 480"/>
                  <a:gd name="T4" fmla="*/ 547 w 1584"/>
                  <a:gd name="T5" fmla="*/ 0 h 480"/>
                  <a:gd name="T6" fmla="*/ 547 w 1584"/>
                  <a:gd name="T7" fmla="*/ 480 h 4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84" h="480">
                    <a:moveTo>
                      <a:pt x="0" y="240"/>
                    </a:moveTo>
                    <a:lnTo>
                      <a:pt x="0" y="0"/>
                    </a:lnTo>
                    <a:lnTo>
                      <a:pt x="1584" y="0"/>
                    </a:lnTo>
                    <a:lnTo>
                      <a:pt x="1584" y="48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17" name="Line 58"/>
            <p:cNvSpPr>
              <a:spLocks noChangeShapeType="1"/>
            </p:cNvSpPr>
            <p:nvPr/>
          </p:nvSpPr>
          <p:spPr bwMode="auto">
            <a:xfrm>
              <a:off x="4752" y="302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8" name="Text Box 59"/>
            <p:cNvSpPr txBox="1">
              <a:spLocks noChangeArrowheads="1"/>
            </p:cNvSpPr>
            <p:nvPr/>
          </p:nvSpPr>
          <p:spPr bwMode="auto">
            <a:xfrm>
              <a:off x="5040" y="302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</p:grpSp>
      <p:sp>
        <p:nvSpPr>
          <p:cNvPr id="47115" name="AutoShape 6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8" grpId="0" autoUpdateAnimBg="0"/>
      <p:bldP spid="512029" grpId="0" autoUpdateAnimBg="0"/>
      <p:bldP spid="512030" grpId="0" autoUpdateAnimBg="0"/>
      <p:bldP spid="51203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81000" y="349250"/>
            <a:ext cx="728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(3) </a:t>
            </a:r>
            <a:r>
              <a:rPr lang="en-US" altLang="zh-CN" sz="3600">
                <a:latin typeface="Times New Roman" pitchFamily="18" charset="0"/>
              </a:rPr>
              <a:t>SP </a:t>
            </a:r>
            <a:r>
              <a:rPr lang="zh-CN" altLang="en-US" sz="3600">
                <a:latin typeface="Times New Roman" pitchFamily="18" charset="0"/>
              </a:rPr>
              <a:t>的修改与主存编址方法有关</a:t>
            </a:r>
          </a:p>
        </p:txBody>
      </p:sp>
      <p:sp>
        <p:nvSpPr>
          <p:cNvPr id="513027" name="Text Box 3"/>
          <p:cNvSpPr txBox="1">
            <a:spLocks noChangeArrowheads="1"/>
          </p:cNvSpPr>
          <p:nvPr/>
        </p:nvSpPr>
        <p:spPr bwMode="auto">
          <a:xfrm>
            <a:off x="746125" y="1231900"/>
            <a:ext cx="3063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① 按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字 </a:t>
            </a:r>
            <a:r>
              <a:rPr lang="zh-CN" altLang="en-US" sz="2800">
                <a:latin typeface="Times New Roman" pitchFamily="18" charset="0"/>
              </a:rPr>
              <a:t>编址</a:t>
            </a: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3678238" y="15906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进栈</a:t>
            </a: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3678238" y="23304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出栈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37088" y="1590675"/>
            <a:ext cx="3440112" cy="519113"/>
            <a:chOff x="2921" y="1002"/>
            <a:chExt cx="2167" cy="327"/>
          </a:xfrm>
        </p:grpSpPr>
        <p:sp>
          <p:nvSpPr>
            <p:cNvPr id="48158" name="Text Box 7"/>
            <p:cNvSpPr txBox="1">
              <a:spLocks noChangeArrowheads="1"/>
            </p:cNvSpPr>
            <p:nvPr/>
          </p:nvSpPr>
          <p:spPr bwMode="auto">
            <a:xfrm>
              <a:off x="2921" y="1002"/>
              <a:ext cx="21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1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8159" name="Line 8"/>
            <p:cNvSpPr>
              <a:spLocks noChangeShapeType="1"/>
            </p:cNvSpPr>
            <p:nvPr/>
          </p:nvSpPr>
          <p:spPr bwMode="auto">
            <a:xfrm>
              <a:off x="4080" y="11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37088" y="2330450"/>
            <a:ext cx="3440112" cy="519113"/>
            <a:chOff x="2921" y="1468"/>
            <a:chExt cx="2167" cy="327"/>
          </a:xfrm>
        </p:grpSpPr>
        <p:sp>
          <p:nvSpPr>
            <p:cNvPr id="48156" name="Text Box 10"/>
            <p:cNvSpPr txBox="1">
              <a:spLocks noChangeArrowheads="1"/>
            </p:cNvSpPr>
            <p:nvPr/>
          </p:nvSpPr>
          <p:spPr bwMode="auto">
            <a:xfrm>
              <a:off x="2921" y="1468"/>
              <a:ext cx="21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+ 1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8157" name="Line 11"/>
            <p:cNvSpPr>
              <a:spLocks noChangeShapeType="1"/>
            </p:cNvSpPr>
            <p:nvPr/>
          </p:nvSpPr>
          <p:spPr bwMode="auto">
            <a:xfrm>
              <a:off x="4080" y="16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36" name="Text Box 12"/>
          <p:cNvSpPr txBox="1">
            <a:spLocks noChangeArrowheads="1"/>
          </p:cNvSpPr>
          <p:nvPr/>
        </p:nvSpPr>
        <p:spPr bwMode="auto">
          <a:xfrm>
            <a:off x="746125" y="3070225"/>
            <a:ext cx="2987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② 按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字节 </a:t>
            </a:r>
            <a:r>
              <a:rPr lang="zh-CN" altLang="en-US" sz="2800">
                <a:latin typeface="Times New Roman" pitchFamily="18" charset="0"/>
              </a:rPr>
              <a:t>编址</a:t>
            </a:r>
          </a:p>
        </p:txBody>
      </p:sp>
      <p:sp>
        <p:nvSpPr>
          <p:cNvPr id="513037" name="Text Box 13"/>
          <p:cNvSpPr txBox="1">
            <a:spLocks noChangeArrowheads="1"/>
          </p:cNvSpPr>
          <p:nvPr/>
        </p:nvSpPr>
        <p:spPr bwMode="auto">
          <a:xfrm>
            <a:off x="1001713" y="3800475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存储字长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16</a:t>
            </a:r>
            <a:r>
              <a:rPr lang="zh-CN" altLang="en-US" sz="2800">
                <a:latin typeface="Times New Roman" pitchFamily="18" charset="0"/>
              </a:rPr>
              <a:t> 位</a:t>
            </a:r>
          </a:p>
        </p:txBody>
      </p:sp>
      <p:sp>
        <p:nvSpPr>
          <p:cNvPr id="513038" name="Text Box 14"/>
          <p:cNvSpPr txBox="1">
            <a:spLocks noChangeArrowheads="1"/>
          </p:cNvSpPr>
          <p:nvPr/>
        </p:nvSpPr>
        <p:spPr bwMode="auto">
          <a:xfrm>
            <a:off x="3678238" y="38004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进栈</a:t>
            </a:r>
          </a:p>
        </p:txBody>
      </p:sp>
      <p:sp>
        <p:nvSpPr>
          <p:cNvPr id="513039" name="Text Box 15"/>
          <p:cNvSpPr txBox="1">
            <a:spLocks noChangeArrowheads="1"/>
          </p:cNvSpPr>
          <p:nvPr/>
        </p:nvSpPr>
        <p:spPr bwMode="auto">
          <a:xfrm>
            <a:off x="3678238" y="45402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出栈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637088" y="3800475"/>
            <a:ext cx="3363912" cy="519113"/>
            <a:chOff x="2921" y="2394"/>
            <a:chExt cx="2119" cy="327"/>
          </a:xfrm>
        </p:grpSpPr>
        <p:sp>
          <p:nvSpPr>
            <p:cNvPr id="48154" name="Text Box 17"/>
            <p:cNvSpPr txBox="1">
              <a:spLocks noChangeArrowheads="1"/>
            </p:cNvSpPr>
            <p:nvPr/>
          </p:nvSpPr>
          <p:spPr bwMode="auto">
            <a:xfrm>
              <a:off x="2921" y="2394"/>
              <a:ext cx="21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2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8155" name="Line 18"/>
            <p:cNvSpPr>
              <a:spLocks noChangeShapeType="1"/>
            </p:cNvSpPr>
            <p:nvPr/>
          </p:nvSpPr>
          <p:spPr bwMode="auto">
            <a:xfrm>
              <a:off x="4080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637088" y="4540250"/>
            <a:ext cx="3211512" cy="519113"/>
            <a:chOff x="2921" y="2860"/>
            <a:chExt cx="2023" cy="327"/>
          </a:xfrm>
        </p:grpSpPr>
        <p:sp>
          <p:nvSpPr>
            <p:cNvPr id="48152" name="Text Box 20"/>
            <p:cNvSpPr txBox="1">
              <a:spLocks noChangeArrowheads="1"/>
            </p:cNvSpPr>
            <p:nvPr/>
          </p:nvSpPr>
          <p:spPr bwMode="auto">
            <a:xfrm>
              <a:off x="2921" y="2860"/>
              <a:ext cx="20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+ 2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8153" name="Line 21"/>
            <p:cNvSpPr>
              <a:spLocks noChangeShapeType="1"/>
            </p:cNvSpPr>
            <p:nvPr/>
          </p:nvSpPr>
          <p:spPr bwMode="auto">
            <a:xfrm>
              <a:off x="4080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46" name="Text Box 22"/>
          <p:cNvSpPr txBox="1">
            <a:spLocks noChangeArrowheads="1"/>
          </p:cNvSpPr>
          <p:nvPr/>
        </p:nvSpPr>
        <p:spPr bwMode="auto">
          <a:xfrm>
            <a:off x="990600" y="5248275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存储字长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 位</a:t>
            </a:r>
          </a:p>
        </p:txBody>
      </p:sp>
      <p:sp>
        <p:nvSpPr>
          <p:cNvPr id="513047" name="Text Box 23"/>
          <p:cNvSpPr txBox="1">
            <a:spLocks noChangeArrowheads="1"/>
          </p:cNvSpPr>
          <p:nvPr/>
        </p:nvSpPr>
        <p:spPr bwMode="auto">
          <a:xfrm>
            <a:off x="3678238" y="52482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进栈</a:t>
            </a:r>
          </a:p>
        </p:txBody>
      </p:sp>
      <p:sp>
        <p:nvSpPr>
          <p:cNvPr id="513048" name="Text Box 24"/>
          <p:cNvSpPr txBox="1">
            <a:spLocks noChangeArrowheads="1"/>
          </p:cNvSpPr>
          <p:nvPr/>
        </p:nvSpPr>
        <p:spPr bwMode="auto">
          <a:xfrm>
            <a:off x="3678238" y="59880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出栈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637088" y="5248275"/>
            <a:ext cx="2974975" cy="519113"/>
            <a:chOff x="2921" y="3306"/>
            <a:chExt cx="1874" cy="327"/>
          </a:xfrm>
        </p:grpSpPr>
        <p:sp>
          <p:nvSpPr>
            <p:cNvPr id="48150" name="Text Box 26"/>
            <p:cNvSpPr txBox="1">
              <a:spLocks noChangeArrowheads="1"/>
            </p:cNvSpPr>
            <p:nvPr/>
          </p:nvSpPr>
          <p:spPr bwMode="auto">
            <a:xfrm>
              <a:off x="2921" y="3306"/>
              <a:ext cx="18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4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8151" name="Line 27"/>
            <p:cNvSpPr>
              <a:spLocks noChangeShapeType="1"/>
            </p:cNvSpPr>
            <p:nvPr/>
          </p:nvSpPr>
          <p:spPr bwMode="auto">
            <a:xfrm>
              <a:off x="4080" y="346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637088" y="5988050"/>
            <a:ext cx="3000375" cy="519113"/>
            <a:chOff x="2921" y="3772"/>
            <a:chExt cx="1890" cy="327"/>
          </a:xfrm>
        </p:grpSpPr>
        <p:sp>
          <p:nvSpPr>
            <p:cNvPr id="48148" name="Text Box 29"/>
            <p:cNvSpPr txBox="1">
              <a:spLocks noChangeArrowheads="1"/>
            </p:cNvSpPr>
            <p:nvPr/>
          </p:nvSpPr>
          <p:spPr bwMode="auto">
            <a:xfrm>
              <a:off x="2921" y="3772"/>
              <a:ext cx="18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+ 4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8149" name="Line 30"/>
            <p:cNvSpPr>
              <a:spLocks noChangeShapeType="1"/>
            </p:cNvSpPr>
            <p:nvPr/>
          </p:nvSpPr>
          <p:spPr bwMode="auto">
            <a:xfrm>
              <a:off x="4080" y="39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4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2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autoUpdateAnimBg="0"/>
      <p:bldP spid="513028" grpId="0" autoUpdateAnimBg="0"/>
      <p:bldP spid="513029" grpId="0" autoUpdateAnimBg="0"/>
      <p:bldP spid="513036" grpId="0" autoUpdateAnimBg="0"/>
      <p:bldP spid="513037" grpId="0" autoUpdateAnimBg="0"/>
      <p:bldP spid="513038" grpId="0" autoUpdateAnimBg="0"/>
      <p:bldP spid="513039" grpId="0" autoUpdateAnimBg="0"/>
      <p:bldP spid="513046" grpId="0" autoUpdateAnimBg="0"/>
      <p:bldP spid="513047" grpId="0" autoUpdateAnimBg="0"/>
      <p:bldP spid="513048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3629</Words>
  <Application>Microsoft Office PowerPoint</Application>
  <PresentationFormat>全屏显示(4:3)</PresentationFormat>
  <Paragraphs>607</Paragraphs>
  <Slides>53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56" baseType="lpstr">
      <vt:lpstr>Office 主题​​</vt:lpstr>
      <vt:lpstr>图表</vt:lpstr>
      <vt:lpstr>图片</vt:lpstr>
      <vt:lpstr>计算机组织与体系结构</vt:lpstr>
      <vt:lpstr>Recap</vt:lpstr>
      <vt:lpstr>第4章   指 令 系 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常用的一些操作数寻址方式</vt:lpstr>
      <vt:lpstr>立即寻址</vt:lpstr>
      <vt:lpstr>立即寻址</vt:lpstr>
      <vt:lpstr>偏移寻址</vt:lpstr>
      <vt:lpstr>4.4 指令集结构的分类</vt:lpstr>
      <vt:lpstr>4.4 指令集结构的分类</vt:lpstr>
      <vt:lpstr>4.4 指令集结构的分类</vt:lpstr>
      <vt:lpstr>4.4  指令集结构的分类</vt:lpstr>
      <vt:lpstr>通用寄存器型指令集结构</vt:lpstr>
      <vt:lpstr>通用寄存器型指令集结构</vt:lpstr>
      <vt:lpstr>通用寄存器型指令集结构</vt:lpstr>
      <vt:lpstr>通用寄存器型指令集结构的分类</vt:lpstr>
      <vt:lpstr>三种通用寄存器型指令集结构的优缺点</vt:lpstr>
      <vt:lpstr>三种通用寄存器型指令集结构的优缺点</vt:lpstr>
      <vt:lpstr>三种通用寄存器型指令集结构的优缺点</vt:lpstr>
      <vt:lpstr>三种类型指令集结构的优缺点</vt:lpstr>
      <vt:lpstr>指令集结构设计概观</vt:lpstr>
      <vt:lpstr>4.5 指令系统的设计和优化</vt:lpstr>
      <vt:lpstr>4.5.1 指令系统设计的基本原则</vt:lpstr>
      <vt:lpstr>4.5.1 指令系统设计的基本原则</vt:lpstr>
      <vt:lpstr>4.5.1 指令系统设计的基本原则</vt:lpstr>
      <vt:lpstr>指令集操作的分类</vt:lpstr>
      <vt:lpstr>4.5.1 指令系统设计的基本原则</vt:lpstr>
      <vt:lpstr>4.5.2  控制指令</vt:lpstr>
      <vt:lpstr>控制指令的使用频率</vt:lpstr>
      <vt:lpstr>条件分支指令的表示</vt:lpstr>
      <vt:lpstr>分支目标地址的表示</vt:lpstr>
      <vt:lpstr>过程调用和返回的状态保存</vt:lpstr>
      <vt:lpstr>两种保存策略的比较</vt:lpstr>
      <vt:lpstr>4.5.3  指令操作码的优化</vt:lpstr>
      <vt:lpstr>4.5.3  指令操作码的优化</vt:lpstr>
      <vt:lpstr>4.5.3  指令操作码的优化</vt:lpstr>
      <vt:lpstr>4.5.3  指令操作码的优化</vt:lpstr>
      <vt:lpstr>4.6 指令系统的发展和改进</vt:lpstr>
      <vt:lpstr>CISC指令集功能设计</vt:lpstr>
      <vt:lpstr>CISC指令集功能设计</vt:lpstr>
      <vt:lpstr>RISC指令集功能设计</vt:lpstr>
      <vt:lpstr>RISC指令集功能设计</vt:lpstr>
      <vt:lpstr>RISC指令集功能设计</vt:lpstr>
      <vt:lpstr>RISC指令集功能设计</vt:lpstr>
      <vt:lpstr>RISC指令集功能设计原则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think</cp:lastModifiedBy>
  <cp:revision>1751</cp:revision>
  <cp:lastPrinted>2018-09-26T13:01:19Z</cp:lastPrinted>
  <dcterms:created xsi:type="dcterms:W3CDTF">2113-01-01T00:00:00Z</dcterms:created>
  <dcterms:modified xsi:type="dcterms:W3CDTF">2018-09-28T01:27:08Z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