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8"/>
  </p:handoutMasterIdLst>
  <p:sldIdLst>
    <p:sldId id="256" r:id="rId3"/>
    <p:sldId id="1033" r:id="rId5"/>
    <p:sldId id="1358" r:id="rId6"/>
    <p:sldId id="1308" r:id="rId7"/>
    <p:sldId id="1309" r:id="rId8"/>
    <p:sldId id="1310" r:id="rId9"/>
    <p:sldId id="1311" r:id="rId10"/>
    <p:sldId id="1312" r:id="rId11"/>
    <p:sldId id="1313" r:id="rId12"/>
    <p:sldId id="1314" r:id="rId13"/>
    <p:sldId id="1315" r:id="rId14"/>
    <p:sldId id="1320" r:id="rId15"/>
    <p:sldId id="1321" r:id="rId16"/>
    <p:sldId id="1322" r:id="rId17"/>
    <p:sldId id="1323" r:id="rId18"/>
    <p:sldId id="1324" r:id="rId19"/>
    <p:sldId id="1325" r:id="rId20"/>
    <p:sldId id="1326" r:id="rId21"/>
    <p:sldId id="1384" r:id="rId22"/>
    <p:sldId id="1327" r:id="rId23"/>
    <p:sldId id="1328" r:id="rId24"/>
    <p:sldId id="1329" r:id="rId25"/>
    <p:sldId id="1330" r:id="rId26"/>
    <p:sldId id="1331" r:id="rId27"/>
    <p:sldId id="1333" r:id="rId28"/>
    <p:sldId id="1334" r:id="rId29"/>
    <p:sldId id="1335" r:id="rId30"/>
    <p:sldId id="1336" r:id="rId31"/>
    <p:sldId id="1337" r:id="rId32"/>
    <p:sldId id="1338" r:id="rId33"/>
    <p:sldId id="1339" r:id="rId34"/>
    <p:sldId id="1340" r:id="rId35"/>
    <p:sldId id="1341" r:id="rId36"/>
    <p:sldId id="1343" r:id="rId37"/>
    <p:sldId id="1344" r:id="rId38"/>
    <p:sldId id="1345" r:id="rId39"/>
    <p:sldId id="1381" r:id="rId40"/>
    <p:sldId id="1382" r:id="rId41"/>
    <p:sldId id="1383" r:id="rId42"/>
    <p:sldId id="1359" r:id="rId43"/>
    <p:sldId id="1360" r:id="rId44"/>
    <p:sldId id="1361" r:id="rId45"/>
    <p:sldId id="1362" r:id="rId46"/>
    <p:sldId id="1363" r:id="rId47"/>
    <p:sldId id="1364" r:id="rId48"/>
    <p:sldId id="1365" r:id="rId49"/>
    <p:sldId id="1366" r:id="rId50"/>
    <p:sldId id="1367" r:id="rId51"/>
    <p:sldId id="1368" r:id="rId52"/>
    <p:sldId id="1369" r:id="rId53"/>
    <p:sldId id="1371" r:id="rId54"/>
    <p:sldId id="1372" r:id="rId55"/>
    <p:sldId id="1373" r:id="rId56"/>
    <p:sldId id="1374" r:id="rId57"/>
  </p:sldIdLst>
  <p:sldSz cx="9144000" cy="6858000" type="screen4x3"/>
  <p:notesSz cx="7099300" cy="10234295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FF"/>
    <a:srgbClr val="003399"/>
    <a:srgbClr val="0033CC"/>
    <a:srgbClr val="0066FF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6735" autoAdjust="0"/>
  </p:normalViewPr>
  <p:slideViewPr>
    <p:cSldViewPr>
      <p:cViewPr>
        <p:scale>
          <a:sx n="66" d="100"/>
          <a:sy n="66" d="100"/>
        </p:scale>
        <p:origin x="-1445" y="-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49324BA2-B136-4536-A3AA-7DF565754FD8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F3F98984-DCA1-4E75-A9A6-C0C1C519028A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7533890F-789D-4CEA-AE6B-F9107A6FEFE8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78DDB114-B270-4F0C-89A0-B4AEF8493E38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89E3E489-AE59-4D39-98C0-5A88C59FA0A3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92243768-E5E2-4DA9-B9F7-82B455424C8A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B68812A-8561-4C52-A1A1-EC5AC7E35CE6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B9DCBE57-18A0-443E-A716-B58507635499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7DBF0D74-CA58-49A8-A8A6-68A822746E3A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557B3D22-F25E-4C3C-B931-F86650FBEA15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B638D063-194A-4205-AB1B-52FFCF6F0C9F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C49CE39B-9902-4BD0-9539-CC97724D800F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40ABD1B9-89D5-424D-A40D-61320563039D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5E32D8F-3257-4D97-9656-0B4C0D92FD3B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0950E88-C786-44A6-A56B-3E8BFA0A9654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88000776-51F7-4C50-93F9-1FCB03E75CC8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A8C410F4-0AA7-478F-8295-9605A5C0BD0F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9E4FC57-902B-4409-A51A-2649A1A4C245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9E4FC57-902B-4409-A51A-2649A1A4C245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B780F5F-AC17-4E4A-B25E-0C3D5FBCBC01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068C68DD-CC9B-4675-A2B9-216239731B76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441A802E-5360-415E-89A1-347C4DE7C756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62EDFA91-2771-4CFA-91C5-5F58108B244A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0364FD4F-BE86-4399-AD32-68553D374CAB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67AC026-9F7B-4978-83C2-D1523364D792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400EACC8-958B-4B3A-898B-A3FE8B94118E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A3DB89A-6C7A-4F8A-B9C5-3F44893FD310}" type="slidenum">
              <a:rPr lang="en-US" altLang="zh-CN" sz="1300" smtClean="0">
                <a:latin typeface="Times New Roman" panose="02020603050405020304" pitchFamily="18" charset="0"/>
              </a:rPr>
            </a:fld>
            <a:endParaRPr lang="en-US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5942013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393825"/>
            <a:ext cx="8001000" cy="44831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slide" Target="slide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  <a:endParaRPr lang="zh-CN" altLang="en-US" sz="5400" b="1" smtClean="0"/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舒燕君</a:t>
            </a:r>
            <a:endParaRPr lang="zh-CN" altLang="en-US" sz="280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  <a:endParaRPr lang="zh-CN" altLang="en-US" sz="2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</a:t>
            </a:r>
            <a:r>
              <a:rPr lang="zh-CN" altLang="en-US" sz="4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九</a:t>
            </a: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n-ea"/>
                <a:ea typeface="+mn-ea"/>
              </a:rPr>
              <a:t>RISC</a:t>
            </a:r>
            <a:r>
              <a:rPr lang="zh-CN" altLang="en-US" sz="3600" b="1" dirty="0" smtClean="0">
                <a:latin typeface="+mn-ea"/>
                <a:ea typeface="+mn-ea"/>
              </a:rPr>
              <a:t>指令集功能设计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268413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进行</a:t>
            </a:r>
            <a:r>
              <a:rPr lang="en-US" altLang="zh-CN" sz="2400" b="1" dirty="0" smtClean="0">
                <a:latin typeface="+mj-ea"/>
                <a:ea typeface="+mj-ea"/>
              </a:rPr>
              <a:t>RISC</a:t>
            </a:r>
            <a:r>
              <a:rPr lang="zh-CN" altLang="en-US" sz="2400" b="1" dirty="0" smtClean="0">
                <a:latin typeface="+mj-ea"/>
                <a:ea typeface="+mj-ea"/>
              </a:rPr>
              <a:t>计算机指令集结构的功能设计时，我们并不能简单地着眼于精简指令系统上，更重要的目的是使得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计算机体系结构</a:t>
            </a:r>
            <a:r>
              <a:rPr lang="zh-CN" altLang="en-US" sz="2400" b="1" dirty="0" smtClean="0">
                <a:latin typeface="+mj-ea"/>
                <a:ea typeface="+mj-ea"/>
              </a:rPr>
              <a:t>更加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简单</a:t>
            </a:r>
            <a:r>
              <a:rPr lang="zh-CN" altLang="en-US" sz="2400" b="1" dirty="0" smtClean="0">
                <a:latin typeface="+mj-ea"/>
                <a:ea typeface="+mj-ea"/>
              </a:rPr>
              <a:t>、更加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合理</a:t>
            </a:r>
            <a:r>
              <a:rPr lang="zh-CN" altLang="en-US" sz="2400" b="1" dirty="0" smtClean="0">
                <a:latin typeface="+mj-ea"/>
                <a:ea typeface="+mj-ea"/>
              </a:rPr>
              <a:t>和更加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有效</a:t>
            </a:r>
            <a:r>
              <a:rPr lang="zh-CN" altLang="en-US" sz="2400" b="1" dirty="0" smtClean="0">
                <a:latin typeface="+mj-ea"/>
                <a:ea typeface="+mj-ea"/>
              </a:rPr>
              <a:t>，克服</a:t>
            </a:r>
            <a:r>
              <a:rPr lang="en-US" altLang="zh-CN" sz="2400" b="1" dirty="0" smtClean="0">
                <a:latin typeface="+mj-ea"/>
                <a:ea typeface="+mj-ea"/>
              </a:rPr>
              <a:t>CISC</a:t>
            </a:r>
            <a:r>
              <a:rPr lang="zh-CN" altLang="en-US" sz="2400" b="1" dirty="0" smtClean="0">
                <a:latin typeface="+mj-ea"/>
                <a:ea typeface="+mj-ea"/>
              </a:rPr>
              <a:t>结构的缺点，使机器速度更快，程序运行时间缩短，从而提高计算机系统的性能。</a:t>
            </a:r>
            <a:endParaRPr lang="zh-CN" altLang="en-US" sz="2400" b="1" dirty="0" smtClean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89923"/>
            <a:ext cx="1894981" cy="26200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52120" y="6258798"/>
            <a:ext cx="2232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John </a:t>
            </a:r>
            <a:r>
              <a:rPr lang="en-US" altLang="zh-CN" sz="1600" dirty="0" err="1" smtClean="0"/>
              <a:t>Cocke</a:t>
            </a:r>
            <a:r>
              <a:rPr lang="en-US" altLang="zh-CN" sz="1600" dirty="0" smtClean="0"/>
              <a:t>, IBM801</a:t>
            </a:r>
            <a:endParaRPr lang="zh-CN" altLang="en-US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RISC</a:t>
            </a:r>
            <a:r>
              <a:rPr lang="zh-CN" altLang="en-US" sz="3600" b="1" dirty="0" smtClean="0">
                <a:latin typeface="+mj-ea"/>
              </a:rPr>
              <a:t>指令集功能设计原则</a:t>
            </a:r>
            <a:endParaRPr lang="zh-CN" altLang="en-US" sz="3600" b="1" dirty="0" smtClean="0">
              <a:latin typeface="+mj-ea"/>
            </a:endParaRPr>
          </a:p>
        </p:txBody>
      </p:sp>
      <p:sp>
        <p:nvSpPr>
          <p:cNvPr id="13313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80400" cy="44831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/>
              <a:t>选取使用频率最高的指令，并补充一些最有用的指令；</a:t>
            </a:r>
            <a:endParaRPr lang="zh-CN" altLang="en-US" sz="2800" b="1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/>
              <a:t>每条指令的功能应尽可能简单，并在一个机器周期内完成；</a:t>
            </a:r>
            <a:endParaRPr lang="zh-CN" altLang="en-US" sz="2800" b="1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/>
              <a:t>所有指令长度均相同；</a:t>
            </a:r>
            <a:endParaRPr lang="zh-CN" altLang="en-US" sz="2800" b="1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/>
              <a:t>只有</a:t>
            </a:r>
            <a:r>
              <a:rPr lang="en-US" altLang="zh-CN" sz="2800" b="1" dirty="0" smtClean="0"/>
              <a:t>load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store</a:t>
            </a:r>
            <a:r>
              <a:rPr lang="zh-CN" altLang="en-US" sz="2800" b="1" dirty="0" smtClean="0"/>
              <a:t>操作指令才访问存储器，其它指令操作均在寄存器之间进行；</a:t>
            </a:r>
            <a:endParaRPr lang="zh-CN" altLang="en-US" sz="2800" b="1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/>
              <a:t>以简单有效的方式支持高级语言。</a:t>
            </a:r>
            <a:endParaRPr lang="zh-CN" altLang="en-US" sz="2800" b="1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001000" cy="4483100"/>
          </a:xfrm>
        </p:spPr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en-US" altLang="zh-CN" sz="2600" b="1" dirty="0" smtClean="0">
                <a:solidFill>
                  <a:srgbClr val="FF0000"/>
                </a:solidFill>
                <a:latin typeface="+mj-ea"/>
                <a:ea typeface="+mj-ea"/>
              </a:rPr>
              <a:t>Load/Store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型指令集结构</a:t>
            </a:r>
            <a:endParaRPr lang="zh-CN" altLang="en-US" sz="2600" b="1" dirty="0" smtClean="0">
              <a:latin typeface="+mj-ea"/>
              <a:ea typeface="+mj-ea"/>
            </a:endParaRPr>
          </a:p>
          <a:p>
            <a:pPr eaLnBrk="1" hangingPunct="1">
              <a:lnSpc>
                <a:spcPct val="160000"/>
              </a:lnSpc>
              <a:defRPr/>
            </a:pPr>
            <a:r>
              <a:rPr lang="en-US" altLang="zh-CN" sz="2600" b="1" dirty="0" smtClean="0">
                <a:latin typeface="+mj-ea"/>
                <a:ea typeface="+mj-ea"/>
              </a:rPr>
              <a:t>MIPS</a:t>
            </a:r>
            <a:r>
              <a:rPr lang="zh-CN" altLang="en-US" sz="2600" b="1" dirty="0" smtClean="0">
                <a:latin typeface="+mj-ea"/>
                <a:ea typeface="+mj-ea"/>
              </a:rPr>
              <a:t>是一种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多元指令集结构</a:t>
            </a:r>
            <a:endParaRPr lang="zh-CN" altLang="en-US" sz="2600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sz="2200" b="1" dirty="0" smtClean="0">
                <a:latin typeface="+mj-ea"/>
                <a:ea typeface="+mj-ea"/>
              </a:rPr>
              <a:t>体现了当今多种机器（</a:t>
            </a:r>
            <a:r>
              <a:rPr lang="en-US" altLang="zh-CN" sz="2200" b="1" dirty="0" smtClean="0">
                <a:latin typeface="+mj-ea"/>
                <a:ea typeface="+mj-ea"/>
              </a:rPr>
              <a:t>AMD29K</a:t>
            </a:r>
            <a:r>
              <a:rPr lang="zh-CN" altLang="en-US" sz="2200" b="1" dirty="0" smtClean="0">
                <a:latin typeface="+mj-ea"/>
                <a:ea typeface="+mj-ea"/>
              </a:rPr>
              <a:t>、</a:t>
            </a:r>
            <a:r>
              <a:rPr lang="en-US" altLang="zh-CN" sz="2200" b="1" dirty="0" smtClean="0">
                <a:latin typeface="+mj-ea"/>
                <a:ea typeface="+mj-ea"/>
              </a:rPr>
              <a:t>DEC station 3100</a:t>
            </a:r>
            <a:r>
              <a:rPr lang="zh-CN" altLang="en-US" sz="2200" b="1" dirty="0" smtClean="0">
                <a:latin typeface="+mj-ea"/>
                <a:ea typeface="+mj-ea"/>
              </a:rPr>
              <a:t>、</a:t>
            </a:r>
            <a:r>
              <a:rPr lang="en-US" altLang="zh-CN" sz="2200" b="1" dirty="0" smtClean="0">
                <a:latin typeface="+mj-ea"/>
                <a:ea typeface="+mj-ea"/>
              </a:rPr>
              <a:t>HP850</a:t>
            </a:r>
            <a:r>
              <a:rPr lang="zh-CN" altLang="en-US" sz="2200" b="1" dirty="0" smtClean="0">
                <a:latin typeface="+mj-ea"/>
                <a:ea typeface="+mj-ea"/>
              </a:rPr>
              <a:t>、</a:t>
            </a:r>
            <a:r>
              <a:rPr lang="en-US" altLang="zh-CN" sz="2200" b="1" dirty="0" smtClean="0">
                <a:latin typeface="+mj-ea"/>
                <a:ea typeface="+mj-ea"/>
              </a:rPr>
              <a:t>IBM 801</a:t>
            </a:r>
            <a:r>
              <a:rPr lang="zh-CN" altLang="en-US" sz="2200" b="1" dirty="0" smtClean="0">
                <a:latin typeface="+mj-ea"/>
                <a:ea typeface="+mj-ea"/>
              </a:rPr>
              <a:t>、</a:t>
            </a:r>
            <a:r>
              <a:rPr lang="en-US" altLang="zh-CN" sz="2200" b="1" dirty="0" smtClean="0">
                <a:latin typeface="+mj-ea"/>
                <a:ea typeface="+mj-ea"/>
              </a:rPr>
              <a:t>Intel i860</a:t>
            </a:r>
            <a:r>
              <a:rPr lang="zh-CN" altLang="en-US" sz="2200" b="1" dirty="0" smtClean="0">
                <a:latin typeface="+mj-ea"/>
                <a:ea typeface="+mj-ea"/>
              </a:rPr>
              <a:t>、</a:t>
            </a:r>
            <a:r>
              <a:rPr lang="en-US" altLang="zh-CN" sz="2200" b="1" dirty="0" smtClean="0">
                <a:latin typeface="+mj-ea"/>
                <a:ea typeface="+mj-ea"/>
              </a:rPr>
              <a:t>MIPS M/120A</a:t>
            </a:r>
            <a:r>
              <a:rPr lang="zh-CN" altLang="en-US" sz="2200" b="1" dirty="0" smtClean="0">
                <a:latin typeface="+mj-ea"/>
                <a:ea typeface="+mj-ea"/>
              </a:rPr>
              <a:t>、</a:t>
            </a:r>
            <a:r>
              <a:rPr lang="en-US" altLang="zh-CN" sz="2200" b="1" dirty="0" smtClean="0">
                <a:latin typeface="+mj-ea"/>
                <a:ea typeface="+mj-ea"/>
              </a:rPr>
              <a:t>MIPS M/1000</a:t>
            </a:r>
            <a:r>
              <a:rPr lang="zh-CN" altLang="en-US" sz="2200" b="1" dirty="0" smtClean="0">
                <a:latin typeface="+mj-ea"/>
                <a:ea typeface="+mj-ea"/>
              </a:rPr>
              <a:t>、</a:t>
            </a:r>
            <a:r>
              <a:rPr lang="en-US" altLang="zh-CN" sz="2200" b="1" dirty="0" smtClean="0">
                <a:latin typeface="+mj-ea"/>
                <a:ea typeface="+mj-ea"/>
              </a:rPr>
              <a:t>Motorola 88k</a:t>
            </a:r>
            <a:r>
              <a:rPr lang="zh-CN" altLang="en-US" sz="2200" b="1" dirty="0" smtClean="0">
                <a:latin typeface="+mj-ea"/>
                <a:ea typeface="+mj-ea"/>
              </a:rPr>
              <a:t>、</a:t>
            </a:r>
            <a:r>
              <a:rPr lang="en-US" altLang="zh-CN" sz="2200" b="1" dirty="0" smtClean="0">
                <a:latin typeface="+mj-ea"/>
                <a:ea typeface="+mj-ea"/>
              </a:rPr>
              <a:t>RISC I</a:t>
            </a:r>
            <a:r>
              <a:rPr lang="zh-CN" altLang="en-US" sz="2200" b="1" dirty="0" smtClean="0">
                <a:latin typeface="+mj-ea"/>
                <a:ea typeface="+mj-ea"/>
              </a:rPr>
              <a:t>、</a:t>
            </a:r>
            <a:r>
              <a:rPr lang="en-US" altLang="zh-CN" sz="2200" b="1" dirty="0" smtClean="0">
                <a:latin typeface="+mj-ea"/>
                <a:ea typeface="+mj-ea"/>
              </a:rPr>
              <a:t>SGI4D/60</a:t>
            </a:r>
            <a:r>
              <a:rPr lang="zh-CN" altLang="en-US" sz="2200" b="1" dirty="0" smtClean="0">
                <a:latin typeface="+mj-ea"/>
                <a:ea typeface="+mj-ea"/>
              </a:rPr>
              <a:t>、</a:t>
            </a:r>
            <a:r>
              <a:rPr lang="en-US" altLang="zh-CN" sz="2200" b="1" dirty="0" smtClean="0">
                <a:latin typeface="+mj-ea"/>
                <a:ea typeface="+mj-ea"/>
              </a:rPr>
              <a:t>SPARC station 1</a:t>
            </a:r>
            <a:r>
              <a:rPr lang="zh-CN" altLang="en-US" sz="2200" b="1" dirty="0" smtClean="0">
                <a:latin typeface="+mj-ea"/>
                <a:ea typeface="+mj-ea"/>
              </a:rPr>
              <a:t>、</a:t>
            </a:r>
            <a:r>
              <a:rPr lang="en-US" altLang="zh-CN" sz="2200" b="1" dirty="0" smtClean="0">
                <a:latin typeface="+mj-ea"/>
                <a:ea typeface="+mj-ea"/>
              </a:rPr>
              <a:t>Sun 4/110</a:t>
            </a:r>
            <a:r>
              <a:rPr lang="zh-CN" altLang="en-US" sz="2200" b="1" dirty="0" smtClean="0">
                <a:latin typeface="+mj-ea"/>
                <a:ea typeface="+mj-ea"/>
              </a:rPr>
              <a:t>、</a:t>
            </a:r>
            <a:r>
              <a:rPr lang="en-US" altLang="zh-CN" sz="2200" b="1" dirty="0" smtClean="0">
                <a:latin typeface="+mj-ea"/>
                <a:ea typeface="+mj-ea"/>
              </a:rPr>
              <a:t>Sun 4/260</a:t>
            </a:r>
            <a:r>
              <a:rPr lang="zh-CN" altLang="en-US" sz="2200" b="1" dirty="0" smtClean="0">
                <a:latin typeface="+mj-ea"/>
                <a:ea typeface="+mj-ea"/>
              </a:rPr>
              <a:t>等）的指令集结构的共同特点。</a:t>
            </a:r>
            <a:endParaRPr lang="zh-CN" altLang="en-US" sz="2200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sz="2200" b="1" dirty="0" smtClean="0">
                <a:latin typeface="+mj-ea"/>
                <a:ea typeface="+mj-ea"/>
              </a:rPr>
              <a:t>还将会体现未来一些机器的指令集结构的特点。</a:t>
            </a:r>
            <a:endParaRPr lang="zh-CN" altLang="en-US" sz="2200" b="1" dirty="0" smtClean="0">
              <a:latin typeface="+mj-ea"/>
              <a:ea typeface="+mj-ea"/>
            </a:endParaRPr>
          </a:p>
        </p:txBody>
      </p:sp>
      <p:sp>
        <p:nvSpPr>
          <p:cNvPr id="5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dirty="0">
                <a:latin typeface="+mj-ea"/>
                <a:ea typeface="+mj-ea"/>
              </a:rPr>
              <a:t>4</a:t>
            </a:r>
            <a:r>
              <a:rPr lang="en-US" altLang="zh-CN" sz="3600" dirty="0" smtClean="0">
                <a:latin typeface="+mj-ea"/>
                <a:ea typeface="+mj-ea"/>
              </a:rPr>
              <a:t>.7</a:t>
            </a:r>
            <a:r>
              <a:rPr lang="zh-CN" altLang="en-US" sz="3600" dirty="0" smtClean="0">
                <a:latin typeface="+mj-ea"/>
                <a:ea typeface="+mj-ea"/>
              </a:rPr>
              <a:t>   </a:t>
            </a:r>
            <a:r>
              <a:rPr lang="zh-CN" altLang="en-US" sz="3600" dirty="0">
                <a:latin typeface="Calibri" panose="020F0502020204030204" pitchFamily="34" charset="0"/>
              </a:rPr>
              <a:t>指令格式举例</a:t>
            </a:r>
            <a:endParaRPr lang="zh-CN" alt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412776"/>
            <a:ext cx="58881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</a:rPr>
              <a:t>介绍</a:t>
            </a:r>
            <a:r>
              <a:rPr lang="en-US" altLang="zh-CN" sz="2600" dirty="0" smtClean="0">
                <a:latin typeface="黑体" panose="02010609060101010101" pitchFamily="49" charset="-122"/>
              </a:rPr>
              <a:t>MIPS64</a:t>
            </a:r>
            <a:r>
              <a:rPr lang="zh-CN" altLang="en-US" sz="2600" dirty="0" smtClean="0">
                <a:latin typeface="黑体" panose="02010609060101010101" pitchFamily="49" charset="-122"/>
              </a:rPr>
              <a:t>的</a:t>
            </a:r>
            <a:r>
              <a:rPr lang="zh-CN" altLang="en-US" sz="2600" dirty="0">
                <a:latin typeface="黑体" panose="02010609060101010101" pitchFamily="49" charset="-122"/>
              </a:rPr>
              <a:t>一个子集，简称为</a:t>
            </a:r>
            <a:r>
              <a:rPr lang="en-US" altLang="zh-CN" sz="2600" dirty="0">
                <a:latin typeface="黑体" panose="02010609060101010101" pitchFamily="49" charset="-122"/>
              </a:rPr>
              <a:t>MIPS</a:t>
            </a:r>
            <a:r>
              <a:rPr lang="zh-CN" altLang="en-US" sz="2600" dirty="0">
                <a:latin typeface="黑体" panose="02010609060101010101" pitchFamily="49" charset="-122"/>
              </a:rPr>
              <a:t>。</a:t>
            </a:r>
            <a:endParaRPr lang="zh-CN" altLang="en-US" sz="2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指令集结构</a:t>
            </a:r>
            <a:endParaRPr lang="zh-CN" altLang="en-US" sz="3600" b="1" dirty="0" smtClean="0">
              <a:latin typeface="+mj-ea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50950"/>
            <a:ext cx="8001000" cy="4483100"/>
          </a:xfrm>
        </p:spPr>
        <p:txBody>
          <a:bodyPr/>
          <a:lstStyle/>
          <a:p>
            <a:pPr eaLnBrk="1" hangingPunct="1">
              <a:lnSpc>
                <a:spcPct val="220000"/>
              </a:lnSpc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具有一个简单的</a:t>
            </a:r>
            <a:r>
              <a:rPr lang="en-US" altLang="zh-CN" sz="2800" b="1" dirty="0" smtClean="0">
                <a:latin typeface="+mj-ea"/>
                <a:ea typeface="+mj-ea"/>
              </a:rPr>
              <a:t>Load/Store</a:t>
            </a:r>
            <a:r>
              <a:rPr lang="zh-CN" altLang="en-US" sz="2800" b="1" dirty="0" smtClean="0">
                <a:latin typeface="+mj-ea"/>
                <a:ea typeface="+mj-ea"/>
              </a:rPr>
              <a:t>指令集；</a:t>
            </a:r>
            <a:endParaRPr lang="zh-CN" altLang="en-US" sz="2800" b="1" dirty="0" smtClean="0">
              <a:latin typeface="+mj-ea"/>
              <a:ea typeface="+mj-ea"/>
            </a:endParaRPr>
          </a:p>
          <a:p>
            <a:pPr eaLnBrk="1" hangingPunct="1">
              <a:lnSpc>
                <a:spcPct val="220000"/>
              </a:lnSpc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注重指令流水效率；</a:t>
            </a:r>
            <a:endParaRPr lang="zh-CN" altLang="en-US" sz="2800" b="1" dirty="0" smtClean="0">
              <a:latin typeface="+mj-ea"/>
              <a:ea typeface="+mj-ea"/>
            </a:endParaRPr>
          </a:p>
          <a:p>
            <a:pPr eaLnBrk="1" hangingPunct="1">
              <a:lnSpc>
                <a:spcPct val="220000"/>
              </a:lnSpc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简化指令的译码；</a:t>
            </a:r>
            <a:endParaRPr lang="zh-CN" altLang="en-US" sz="2800" b="1" dirty="0" smtClean="0">
              <a:latin typeface="+mj-ea"/>
              <a:ea typeface="+mj-ea"/>
            </a:endParaRPr>
          </a:p>
          <a:p>
            <a:pPr eaLnBrk="1" hangingPunct="1">
              <a:lnSpc>
                <a:spcPct val="220000"/>
              </a:lnSpc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高效支持编译器。</a:t>
            </a:r>
            <a:endParaRPr lang="zh-CN" altLang="en-US" sz="28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寄存器</a:t>
            </a:r>
            <a:endParaRPr lang="zh-CN" altLang="en-US" sz="3600" b="1" dirty="0" smtClean="0">
              <a:solidFill>
                <a:srgbClr val="FF0000"/>
              </a:solidFill>
              <a:latin typeface="+mj-ea"/>
            </a:endParaRPr>
          </a:p>
        </p:txBody>
      </p:sp>
      <p:grpSp>
        <p:nvGrpSpPr>
          <p:cNvPr id="92163" name="Group 47"/>
          <p:cNvGrpSpPr/>
          <p:nvPr/>
        </p:nvGrpSpPr>
        <p:grpSpPr bwMode="auto">
          <a:xfrm>
            <a:off x="684213" y="1628775"/>
            <a:ext cx="3886200" cy="4191000"/>
            <a:chOff x="816" y="1488"/>
            <a:chExt cx="2448" cy="2640"/>
          </a:xfrm>
        </p:grpSpPr>
        <p:sp>
          <p:nvSpPr>
            <p:cNvPr id="92165" name="Text Box 6"/>
            <p:cNvSpPr txBox="1">
              <a:spLocks noChangeArrowheads="1"/>
            </p:cNvSpPr>
            <p:nvPr/>
          </p:nvSpPr>
          <p:spPr bwMode="auto">
            <a:xfrm>
              <a:off x="816" y="1488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R0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166" name="Text Box 8"/>
            <p:cNvSpPr txBox="1">
              <a:spLocks noChangeArrowheads="1"/>
            </p:cNvSpPr>
            <p:nvPr/>
          </p:nvSpPr>
          <p:spPr bwMode="auto">
            <a:xfrm>
              <a:off x="1440" y="1488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R1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167" name="Text Box 9"/>
            <p:cNvSpPr txBox="1">
              <a:spLocks noChangeArrowheads="1"/>
            </p:cNvSpPr>
            <p:nvPr/>
          </p:nvSpPr>
          <p:spPr bwMode="auto">
            <a:xfrm>
              <a:off x="2064" y="1488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R2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168" name="Text Box 10"/>
            <p:cNvSpPr txBox="1">
              <a:spLocks noChangeArrowheads="1"/>
            </p:cNvSpPr>
            <p:nvPr/>
          </p:nvSpPr>
          <p:spPr bwMode="auto">
            <a:xfrm>
              <a:off x="2688" y="1488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R3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2169" name="Group 12"/>
            <p:cNvGrpSpPr/>
            <p:nvPr/>
          </p:nvGrpSpPr>
          <p:grpSpPr bwMode="auto">
            <a:xfrm>
              <a:off x="816" y="1824"/>
              <a:ext cx="2448" cy="288"/>
              <a:chOff x="816" y="1488"/>
              <a:chExt cx="2448" cy="288"/>
            </a:xfrm>
          </p:grpSpPr>
          <p:sp>
            <p:nvSpPr>
              <p:cNvPr id="92200" name="Text Box 13"/>
              <p:cNvSpPr txBox="1">
                <a:spLocks noChangeArrowheads="1"/>
              </p:cNvSpPr>
              <p:nvPr/>
            </p:nvSpPr>
            <p:spPr bwMode="auto">
              <a:xfrm>
                <a:off x="816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R4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01" name="Text Box 14"/>
              <p:cNvSpPr txBox="1">
                <a:spLocks noChangeArrowheads="1"/>
              </p:cNvSpPr>
              <p:nvPr/>
            </p:nvSpPr>
            <p:spPr bwMode="auto">
              <a:xfrm>
                <a:off x="1440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R5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02" name="Text Box 15"/>
              <p:cNvSpPr txBox="1">
                <a:spLocks noChangeArrowheads="1"/>
              </p:cNvSpPr>
              <p:nvPr/>
            </p:nvSpPr>
            <p:spPr bwMode="auto">
              <a:xfrm>
                <a:off x="2064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R6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03" name="Text Box 16"/>
              <p:cNvSpPr txBox="1">
                <a:spLocks noChangeArrowheads="1"/>
              </p:cNvSpPr>
              <p:nvPr/>
            </p:nvSpPr>
            <p:spPr bwMode="auto">
              <a:xfrm>
                <a:off x="2688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R7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70" name="Group 17"/>
            <p:cNvGrpSpPr/>
            <p:nvPr/>
          </p:nvGrpSpPr>
          <p:grpSpPr bwMode="auto">
            <a:xfrm>
              <a:off x="816" y="2160"/>
              <a:ext cx="2448" cy="288"/>
              <a:chOff x="816" y="1488"/>
              <a:chExt cx="2448" cy="288"/>
            </a:xfrm>
          </p:grpSpPr>
          <p:sp>
            <p:nvSpPr>
              <p:cNvPr id="92196" name="Text Box 18"/>
              <p:cNvSpPr txBox="1">
                <a:spLocks noChangeArrowheads="1"/>
              </p:cNvSpPr>
              <p:nvPr/>
            </p:nvSpPr>
            <p:spPr bwMode="auto">
              <a:xfrm>
                <a:off x="816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R8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7" name="Text Box 19"/>
              <p:cNvSpPr txBox="1">
                <a:spLocks noChangeArrowheads="1"/>
              </p:cNvSpPr>
              <p:nvPr/>
            </p:nvSpPr>
            <p:spPr bwMode="auto">
              <a:xfrm>
                <a:off x="1440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R9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8" name="Text Box 20"/>
              <p:cNvSpPr txBox="1">
                <a:spLocks noChangeArrowheads="1"/>
              </p:cNvSpPr>
              <p:nvPr/>
            </p:nvSpPr>
            <p:spPr bwMode="auto">
              <a:xfrm>
                <a:off x="2064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R10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9" name="Text Box 21"/>
              <p:cNvSpPr txBox="1">
                <a:spLocks noChangeArrowheads="1"/>
              </p:cNvSpPr>
              <p:nvPr/>
            </p:nvSpPr>
            <p:spPr bwMode="auto">
              <a:xfrm>
                <a:off x="2688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R11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71" name="Group 22"/>
            <p:cNvGrpSpPr/>
            <p:nvPr/>
          </p:nvGrpSpPr>
          <p:grpSpPr bwMode="auto">
            <a:xfrm>
              <a:off x="816" y="2496"/>
              <a:ext cx="2448" cy="288"/>
              <a:chOff x="816" y="1488"/>
              <a:chExt cx="2448" cy="288"/>
            </a:xfrm>
          </p:grpSpPr>
          <p:sp>
            <p:nvSpPr>
              <p:cNvPr id="92192" name="Text Box 23"/>
              <p:cNvSpPr txBox="1">
                <a:spLocks noChangeArrowheads="1"/>
              </p:cNvSpPr>
              <p:nvPr/>
            </p:nvSpPr>
            <p:spPr bwMode="auto">
              <a:xfrm>
                <a:off x="816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R12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3" name="Text Box 24"/>
              <p:cNvSpPr txBox="1">
                <a:spLocks noChangeArrowheads="1"/>
              </p:cNvSpPr>
              <p:nvPr/>
            </p:nvSpPr>
            <p:spPr bwMode="auto">
              <a:xfrm>
                <a:off x="1440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R13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4" name="Text Box 25"/>
              <p:cNvSpPr txBox="1">
                <a:spLocks noChangeArrowheads="1"/>
              </p:cNvSpPr>
              <p:nvPr/>
            </p:nvSpPr>
            <p:spPr bwMode="auto">
              <a:xfrm>
                <a:off x="2064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R14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5" name="Text Box 26"/>
              <p:cNvSpPr txBox="1">
                <a:spLocks noChangeArrowheads="1"/>
              </p:cNvSpPr>
              <p:nvPr/>
            </p:nvSpPr>
            <p:spPr bwMode="auto">
              <a:xfrm>
                <a:off x="2688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R15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72" name="Group 27"/>
            <p:cNvGrpSpPr/>
            <p:nvPr/>
          </p:nvGrpSpPr>
          <p:grpSpPr bwMode="auto">
            <a:xfrm>
              <a:off x="816" y="2832"/>
              <a:ext cx="2448" cy="288"/>
              <a:chOff x="816" y="1488"/>
              <a:chExt cx="2448" cy="288"/>
            </a:xfrm>
          </p:grpSpPr>
          <p:sp>
            <p:nvSpPr>
              <p:cNvPr id="92188" name="Text Box 28"/>
              <p:cNvSpPr txBox="1">
                <a:spLocks noChangeArrowheads="1"/>
              </p:cNvSpPr>
              <p:nvPr/>
            </p:nvSpPr>
            <p:spPr bwMode="auto">
              <a:xfrm>
                <a:off x="816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R16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89" name="Text Box 29"/>
              <p:cNvSpPr txBox="1">
                <a:spLocks noChangeArrowheads="1"/>
              </p:cNvSpPr>
              <p:nvPr/>
            </p:nvSpPr>
            <p:spPr bwMode="auto">
              <a:xfrm>
                <a:off x="1440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R17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0" name="Text Box 30"/>
              <p:cNvSpPr txBox="1">
                <a:spLocks noChangeArrowheads="1"/>
              </p:cNvSpPr>
              <p:nvPr/>
            </p:nvSpPr>
            <p:spPr bwMode="auto">
              <a:xfrm>
                <a:off x="2064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R18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1" name="Text Box 31"/>
              <p:cNvSpPr txBox="1">
                <a:spLocks noChangeArrowheads="1"/>
              </p:cNvSpPr>
              <p:nvPr/>
            </p:nvSpPr>
            <p:spPr bwMode="auto">
              <a:xfrm>
                <a:off x="2688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R19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73" name="Group 32"/>
            <p:cNvGrpSpPr/>
            <p:nvPr/>
          </p:nvGrpSpPr>
          <p:grpSpPr bwMode="auto">
            <a:xfrm>
              <a:off x="816" y="3168"/>
              <a:ext cx="2448" cy="288"/>
              <a:chOff x="816" y="1488"/>
              <a:chExt cx="2448" cy="288"/>
            </a:xfrm>
          </p:grpSpPr>
          <p:sp>
            <p:nvSpPr>
              <p:cNvPr id="92184" name="Text Box 33"/>
              <p:cNvSpPr txBox="1">
                <a:spLocks noChangeArrowheads="1"/>
              </p:cNvSpPr>
              <p:nvPr/>
            </p:nvSpPr>
            <p:spPr bwMode="auto">
              <a:xfrm>
                <a:off x="816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R20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85" name="Text Box 34"/>
              <p:cNvSpPr txBox="1">
                <a:spLocks noChangeArrowheads="1"/>
              </p:cNvSpPr>
              <p:nvPr/>
            </p:nvSpPr>
            <p:spPr bwMode="auto">
              <a:xfrm>
                <a:off x="1440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R21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86" name="Text Box 35"/>
              <p:cNvSpPr txBox="1">
                <a:spLocks noChangeArrowheads="1"/>
              </p:cNvSpPr>
              <p:nvPr/>
            </p:nvSpPr>
            <p:spPr bwMode="auto">
              <a:xfrm>
                <a:off x="2064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R22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87" name="Text Box 36"/>
              <p:cNvSpPr txBox="1">
                <a:spLocks noChangeArrowheads="1"/>
              </p:cNvSpPr>
              <p:nvPr/>
            </p:nvSpPr>
            <p:spPr bwMode="auto">
              <a:xfrm>
                <a:off x="2688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R23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74" name="Group 37"/>
            <p:cNvGrpSpPr/>
            <p:nvPr/>
          </p:nvGrpSpPr>
          <p:grpSpPr bwMode="auto">
            <a:xfrm>
              <a:off x="816" y="3504"/>
              <a:ext cx="2448" cy="288"/>
              <a:chOff x="816" y="1488"/>
              <a:chExt cx="2448" cy="288"/>
            </a:xfrm>
          </p:grpSpPr>
          <p:sp>
            <p:nvSpPr>
              <p:cNvPr id="92180" name="Text Box 38"/>
              <p:cNvSpPr txBox="1">
                <a:spLocks noChangeArrowheads="1"/>
              </p:cNvSpPr>
              <p:nvPr/>
            </p:nvSpPr>
            <p:spPr bwMode="auto">
              <a:xfrm>
                <a:off x="816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R24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81" name="Text Box 39"/>
              <p:cNvSpPr txBox="1">
                <a:spLocks noChangeArrowheads="1"/>
              </p:cNvSpPr>
              <p:nvPr/>
            </p:nvSpPr>
            <p:spPr bwMode="auto">
              <a:xfrm>
                <a:off x="1440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R25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82" name="Text Box 40"/>
              <p:cNvSpPr txBox="1">
                <a:spLocks noChangeArrowheads="1"/>
              </p:cNvSpPr>
              <p:nvPr/>
            </p:nvSpPr>
            <p:spPr bwMode="auto">
              <a:xfrm>
                <a:off x="2064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R26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83" name="Text Box 41"/>
              <p:cNvSpPr txBox="1">
                <a:spLocks noChangeArrowheads="1"/>
              </p:cNvSpPr>
              <p:nvPr/>
            </p:nvSpPr>
            <p:spPr bwMode="auto">
              <a:xfrm>
                <a:off x="2688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R27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75" name="Group 42"/>
            <p:cNvGrpSpPr/>
            <p:nvPr/>
          </p:nvGrpSpPr>
          <p:grpSpPr bwMode="auto">
            <a:xfrm>
              <a:off x="816" y="3840"/>
              <a:ext cx="2448" cy="288"/>
              <a:chOff x="816" y="1488"/>
              <a:chExt cx="2448" cy="288"/>
            </a:xfrm>
          </p:grpSpPr>
          <p:sp>
            <p:nvSpPr>
              <p:cNvPr id="92176" name="Text Box 43"/>
              <p:cNvSpPr txBox="1">
                <a:spLocks noChangeArrowheads="1"/>
              </p:cNvSpPr>
              <p:nvPr/>
            </p:nvSpPr>
            <p:spPr bwMode="auto">
              <a:xfrm>
                <a:off x="816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R28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77" name="Text Box 44"/>
              <p:cNvSpPr txBox="1">
                <a:spLocks noChangeArrowheads="1"/>
              </p:cNvSpPr>
              <p:nvPr/>
            </p:nvSpPr>
            <p:spPr bwMode="auto">
              <a:xfrm>
                <a:off x="1440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R29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78" name="Text Box 45"/>
              <p:cNvSpPr txBox="1">
                <a:spLocks noChangeArrowheads="1"/>
              </p:cNvSpPr>
              <p:nvPr/>
            </p:nvSpPr>
            <p:spPr bwMode="auto">
              <a:xfrm>
                <a:off x="2064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R30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79" name="Text Box 46"/>
              <p:cNvSpPr txBox="1">
                <a:spLocks noChangeArrowheads="1"/>
              </p:cNvSpPr>
              <p:nvPr/>
            </p:nvSpPr>
            <p:spPr bwMode="auto">
              <a:xfrm>
                <a:off x="2688" y="1488"/>
                <a:ext cx="576" cy="288"/>
              </a:xfrm>
              <a:prstGeom prst="rect">
                <a:avLst/>
              </a:prstGeom>
              <a:solidFill>
                <a:srgbClr val="0099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009900"/>
                </a:extrusionClr>
              </a:sp3d>
            </p:spPr>
            <p:txBody>
              <a:bodyPr>
                <a:spAutoFit/>
                <a:flatTx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R31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10640" name="Text Box 48"/>
          <p:cNvSpPr txBox="1">
            <a:spLocks noChangeArrowheads="1"/>
          </p:cNvSpPr>
          <p:nvPr/>
        </p:nvSpPr>
        <p:spPr bwMode="auto">
          <a:xfrm>
            <a:off x="5148263" y="2708275"/>
            <a:ext cx="3311525" cy="1878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32</a:t>
            </a:r>
            <a:r>
              <a:rPr lang="zh-CN" altLang="en-US" sz="2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r>
              <a:rPr lang="en-US" altLang="zh-CN" sz="2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64</a:t>
            </a:r>
            <a:r>
              <a:rPr lang="zh-CN" altLang="en-US" sz="2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位</a:t>
            </a:r>
            <a:r>
              <a:rPr lang="zh-CN" alt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的通用寄存器（</a:t>
            </a:r>
            <a:r>
              <a:rPr lang="en-US" altLang="zh-CN" sz="2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GPRs</a:t>
            </a:r>
            <a:r>
              <a:rPr lang="zh-CN" alt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）。</a:t>
            </a:r>
            <a:endParaRPr lang="zh-CN" altLang="en-US" sz="26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zh-CN" alt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寄存器</a:t>
            </a: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R0</a:t>
            </a:r>
            <a:r>
              <a:rPr lang="zh-CN" alt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的内容恒为全</a:t>
            </a: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6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寄存器</a:t>
            </a:r>
            <a:endParaRPr lang="zh-CN" altLang="en-US" sz="3600" b="1" dirty="0" smtClean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111660" name="Text Box 44"/>
          <p:cNvSpPr txBox="1">
            <a:spLocks noChangeArrowheads="1"/>
          </p:cNvSpPr>
          <p:nvPr/>
        </p:nvSpPr>
        <p:spPr bwMode="auto">
          <a:xfrm>
            <a:off x="5364163" y="2636838"/>
            <a:ext cx="2895600" cy="2274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32</a:t>
            </a:r>
            <a:r>
              <a:rPr lang="zh-CN" altLang="en-US" sz="2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r>
              <a:rPr lang="en-US" altLang="zh-CN" sz="2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32</a:t>
            </a:r>
            <a:r>
              <a:rPr lang="zh-CN" altLang="en-US" sz="2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位浮点寄存器（</a:t>
            </a:r>
            <a:r>
              <a:rPr lang="en-US" altLang="zh-CN" sz="2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FPRs</a:t>
            </a:r>
            <a:r>
              <a:rPr lang="zh-CN" altLang="en-US" sz="2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）。</a:t>
            </a:r>
            <a:endParaRPr lang="zh-CN" altLang="en-US" sz="26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zh-CN" altLang="en-US" sz="2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单精度浮点数表示和双精度浮点数表示。</a:t>
            </a:r>
            <a:endParaRPr lang="zh-CN" altLang="en-US" sz="26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93188" name="Group 61"/>
          <p:cNvGrpSpPr/>
          <p:nvPr/>
        </p:nvGrpSpPr>
        <p:grpSpPr bwMode="auto">
          <a:xfrm>
            <a:off x="611188" y="1773238"/>
            <a:ext cx="3886200" cy="4191000"/>
            <a:chOff x="432" y="1344"/>
            <a:chExt cx="2448" cy="2640"/>
          </a:xfrm>
        </p:grpSpPr>
        <p:sp>
          <p:nvSpPr>
            <p:cNvPr id="93189" name="Text Box 5"/>
            <p:cNvSpPr txBox="1">
              <a:spLocks noChangeArrowheads="1"/>
            </p:cNvSpPr>
            <p:nvPr/>
          </p:nvSpPr>
          <p:spPr bwMode="auto">
            <a:xfrm>
              <a:off x="432" y="1344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F0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0" name="Text Box 6"/>
            <p:cNvSpPr txBox="1">
              <a:spLocks noChangeArrowheads="1"/>
            </p:cNvSpPr>
            <p:nvPr/>
          </p:nvSpPr>
          <p:spPr bwMode="auto">
            <a:xfrm>
              <a:off x="1056" y="1344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1" name="Text Box 7"/>
            <p:cNvSpPr txBox="1">
              <a:spLocks noChangeArrowheads="1"/>
            </p:cNvSpPr>
            <p:nvPr/>
          </p:nvSpPr>
          <p:spPr bwMode="auto">
            <a:xfrm>
              <a:off x="1680" y="1344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2" name="Text Box 8"/>
            <p:cNvSpPr txBox="1">
              <a:spLocks noChangeArrowheads="1"/>
            </p:cNvSpPr>
            <p:nvPr/>
          </p:nvSpPr>
          <p:spPr bwMode="auto">
            <a:xfrm>
              <a:off x="2304" y="1344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F3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3" name="Text Box 10"/>
            <p:cNvSpPr txBox="1">
              <a:spLocks noChangeArrowheads="1"/>
            </p:cNvSpPr>
            <p:nvPr/>
          </p:nvSpPr>
          <p:spPr bwMode="auto">
            <a:xfrm>
              <a:off x="432" y="1680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F4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4" name="Text Box 11"/>
            <p:cNvSpPr txBox="1">
              <a:spLocks noChangeArrowheads="1"/>
            </p:cNvSpPr>
            <p:nvPr/>
          </p:nvSpPr>
          <p:spPr bwMode="auto">
            <a:xfrm>
              <a:off x="1056" y="1680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F5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5" name="Text Box 12"/>
            <p:cNvSpPr txBox="1">
              <a:spLocks noChangeArrowheads="1"/>
            </p:cNvSpPr>
            <p:nvPr/>
          </p:nvSpPr>
          <p:spPr bwMode="auto">
            <a:xfrm>
              <a:off x="1680" y="1680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F6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6" name="Text Box 13"/>
            <p:cNvSpPr txBox="1">
              <a:spLocks noChangeArrowheads="1"/>
            </p:cNvSpPr>
            <p:nvPr/>
          </p:nvSpPr>
          <p:spPr bwMode="auto">
            <a:xfrm>
              <a:off x="2304" y="1680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F7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7" name="Text Box 15"/>
            <p:cNvSpPr txBox="1">
              <a:spLocks noChangeArrowheads="1"/>
            </p:cNvSpPr>
            <p:nvPr/>
          </p:nvSpPr>
          <p:spPr bwMode="auto">
            <a:xfrm>
              <a:off x="432" y="2016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F8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8" name="Text Box 16"/>
            <p:cNvSpPr txBox="1">
              <a:spLocks noChangeArrowheads="1"/>
            </p:cNvSpPr>
            <p:nvPr/>
          </p:nvSpPr>
          <p:spPr bwMode="auto">
            <a:xfrm>
              <a:off x="1056" y="2016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F9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9" name="Text Box 17"/>
            <p:cNvSpPr txBox="1">
              <a:spLocks noChangeArrowheads="1"/>
            </p:cNvSpPr>
            <p:nvPr/>
          </p:nvSpPr>
          <p:spPr bwMode="auto">
            <a:xfrm>
              <a:off x="1680" y="2016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F10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0" name="Text Box 18"/>
            <p:cNvSpPr txBox="1">
              <a:spLocks noChangeArrowheads="1"/>
            </p:cNvSpPr>
            <p:nvPr/>
          </p:nvSpPr>
          <p:spPr bwMode="auto">
            <a:xfrm>
              <a:off x="2304" y="2016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F11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1" name="Text Box 20"/>
            <p:cNvSpPr txBox="1">
              <a:spLocks noChangeArrowheads="1"/>
            </p:cNvSpPr>
            <p:nvPr/>
          </p:nvSpPr>
          <p:spPr bwMode="auto">
            <a:xfrm>
              <a:off x="432" y="2352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F12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2" name="Text Box 21"/>
            <p:cNvSpPr txBox="1">
              <a:spLocks noChangeArrowheads="1"/>
            </p:cNvSpPr>
            <p:nvPr/>
          </p:nvSpPr>
          <p:spPr bwMode="auto">
            <a:xfrm>
              <a:off x="1056" y="2352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F13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3" name="Text Box 22"/>
            <p:cNvSpPr txBox="1">
              <a:spLocks noChangeArrowheads="1"/>
            </p:cNvSpPr>
            <p:nvPr/>
          </p:nvSpPr>
          <p:spPr bwMode="auto">
            <a:xfrm>
              <a:off x="1680" y="2352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F14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4" name="Text Box 23"/>
            <p:cNvSpPr txBox="1">
              <a:spLocks noChangeArrowheads="1"/>
            </p:cNvSpPr>
            <p:nvPr/>
          </p:nvSpPr>
          <p:spPr bwMode="auto">
            <a:xfrm>
              <a:off x="2304" y="2352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F15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5" name="Text Box 45"/>
            <p:cNvSpPr txBox="1">
              <a:spLocks noChangeArrowheads="1"/>
            </p:cNvSpPr>
            <p:nvPr/>
          </p:nvSpPr>
          <p:spPr bwMode="auto">
            <a:xfrm>
              <a:off x="432" y="2688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F16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6" name="Text Box 46"/>
            <p:cNvSpPr txBox="1">
              <a:spLocks noChangeArrowheads="1"/>
            </p:cNvSpPr>
            <p:nvPr/>
          </p:nvSpPr>
          <p:spPr bwMode="auto">
            <a:xfrm>
              <a:off x="1056" y="2688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F17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7" name="Text Box 47"/>
            <p:cNvSpPr txBox="1">
              <a:spLocks noChangeArrowheads="1"/>
            </p:cNvSpPr>
            <p:nvPr/>
          </p:nvSpPr>
          <p:spPr bwMode="auto">
            <a:xfrm>
              <a:off x="1680" y="2688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F18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8" name="Text Box 48"/>
            <p:cNvSpPr txBox="1">
              <a:spLocks noChangeArrowheads="1"/>
            </p:cNvSpPr>
            <p:nvPr/>
          </p:nvSpPr>
          <p:spPr bwMode="auto">
            <a:xfrm>
              <a:off x="2304" y="2688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F19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9" name="Text Box 49"/>
            <p:cNvSpPr txBox="1">
              <a:spLocks noChangeArrowheads="1"/>
            </p:cNvSpPr>
            <p:nvPr/>
          </p:nvSpPr>
          <p:spPr bwMode="auto">
            <a:xfrm>
              <a:off x="432" y="3024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F20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0" name="Text Box 50"/>
            <p:cNvSpPr txBox="1">
              <a:spLocks noChangeArrowheads="1"/>
            </p:cNvSpPr>
            <p:nvPr/>
          </p:nvSpPr>
          <p:spPr bwMode="auto">
            <a:xfrm>
              <a:off x="1056" y="3024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F21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1" name="Text Box 51"/>
            <p:cNvSpPr txBox="1">
              <a:spLocks noChangeArrowheads="1"/>
            </p:cNvSpPr>
            <p:nvPr/>
          </p:nvSpPr>
          <p:spPr bwMode="auto">
            <a:xfrm>
              <a:off x="1680" y="3024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F22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2" name="Text Box 52"/>
            <p:cNvSpPr txBox="1">
              <a:spLocks noChangeArrowheads="1"/>
            </p:cNvSpPr>
            <p:nvPr/>
          </p:nvSpPr>
          <p:spPr bwMode="auto">
            <a:xfrm>
              <a:off x="2304" y="3024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F23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3" name="Text Box 53"/>
            <p:cNvSpPr txBox="1">
              <a:spLocks noChangeArrowheads="1"/>
            </p:cNvSpPr>
            <p:nvPr/>
          </p:nvSpPr>
          <p:spPr bwMode="auto">
            <a:xfrm>
              <a:off x="432" y="3360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F24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4" name="Text Box 54"/>
            <p:cNvSpPr txBox="1">
              <a:spLocks noChangeArrowheads="1"/>
            </p:cNvSpPr>
            <p:nvPr/>
          </p:nvSpPr>
          <p:spPr bwMode="auto">
            <a:xfrm>
              <a:off x="1056" y="3360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F25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5" name="Text Box 55"/>
            <p:cNvSpPr txBox="1">
              <a:spLocks noChangeArrowheads="1"/>
            </p:cNvSpPr>
            <p:nvPr/>
          </p:nvSpPr>
          <p:spPr bwMode="auto">
            <a:xfrm>
              <a:off x="1680" y="3360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F26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6" name="Text Box 56"/>
            <p:cNvSpPr txBox="1">
              <a:spLocks noChangeArrowheads="1"/>
            </p:cNvSpPr>
            <p:nvPr/>
          </p:nvSpPr>
          <p:spPr bwMode="auto">
            <a:xfrm>
              <a:off x="2304" y="3360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F27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7" name="Text Box 57"/>
            <p:cNvSpPr txBox="1">
              <a:spLocks noChangeArrowheads="1"/>
            </p:cNvSpPr>
            <p:nvPr/>
          </p:nvSpPr>
          <p:spPr bwMode="auto">
            <a:xfrm>
              <a:off x="432" y="3696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F28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8" name="Text Box 58"/>
            <p:cNvSpPr txBox="1">
              <a:spLocks noChangeArrowheads="1"/>
            </p:cNvSpPr>
            <p:nvPr/>
          </p:nvSpPr>
          <p:spPr bwMode="auto">
            <a:xfrm>
              <a:off x="1056" y="3696"/>
              <a:ext cx="576" cy="288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F29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9" name="Text Box 59"/>
            <p:cNvSpPr txBox="1">
              <a:spLocks noChangeArrowheads="1"/>
            </p:cNvSpPr>
            <p:nvPr/>
          </p:nvSpPr>
          <p:spPr bwMode="auto">
            <a:xfrm>
              <a:off x="1680" y="3696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F30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20" name="Text Box 60"/>
            <p:cNvSpPr txBox="1">
              <a:spLocks noChangeArrowheads="1"/>
            </p:cNvSpPr>
            <p:nvPr/>
          </p:nvSpPr>
          <p:spPr bwMode="auto">
            <a:xfrm>
              <a:off x="2304" y="3696"/>
              <a:ext cx="576" cy="288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F31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数据类型</a:t>
            </a:r>
            <a:endParaRPr lang="zh-CN" altLang="en-US" sz="3600" b="1" dirty="0" smtClean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94211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442913" y="1495425"/>
            <a:ext cx="822960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/>
              <a:t>整型数据：</a:t>
            </a:r>
            <a:endParaRPr lang="zh-CN" altLang="en-US" sz="2400" b="1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位、</a:t>
            </a:r>
            <a:r>
              <a:rPr lang="en-US" altLang="zh-CN" sz="2400" b="1" dirty="0" smtClean="0"/>
              <a:t>16</a:t>
            </a:r>
            <a:r>
              <a:rPr lang="zh-CN" altLang="en-US" sz="2400" b="1" dirty="0" smtClean="0"/>
              <a:t>位、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位。</a:t>
            </a:r>
            <a:endParaRPr lang="zh-CN" altLang="en-US" sz="2400" b="1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/>
              <a:t>浮点数据：</a:t>
            </a:r>
            <a:endParaRPr lang="zh-CN" altLang="en-US" sz="2400" b="1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位单精度浮点；</a:t>
            </a:r>
            <a:endParaRPr lang="zh-CN" altLang="en-US" sz="2400" b="1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dirty="0" smtClean="0"/>
              <a:t>64</a:t>
            </a:r>
            <a:r>
              <a:rPr lang="zh-CN" altLang="en-US" sz="2400" b="1" dirty="0" smtClean="0"/>
              <a:t>位双精度浮点；</a:t>
            </a:r>
            <a:endParaRPr lang="zh-CN" altLang="en-US" sz="2400" b="1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dirty="0" smtClean="0"/>
              <a:t>IEEE 754</a:t>
            </a:r>
            <a:r>
              <a:rPr lang="zh-CN" altLang="en-US" sz="2400" b="1" dirty="0" smtClean="0"/>
              <a:t>标准。</a:t>
            </a:r>
            <a:endParaRPr lang="en-US" altLang="zh-CN" sz="2400" b="1" dirty="0" smtClean="0"/>
          </a:p>
          <a:p>
            <a:pPr marL="21590" lvl="1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字节或半字需要进行零扩展或符号位扩展</a:t>
            </a:r>
            <a:endParaRPr lang="zh-CN" altLang="en-US" sz="2400" b="1" dirty="0" smtClean="0"/>
          </a:p>
        </p:txBody>
      </p:sp>
      <p:grpSp>
        <p:nvGrpSpPr>
          <p:cNvPr id="94212" name="Group 21"/>
          <p:cNvGrpSpPr/>
          <p:nvPr/>
        </p:nvGrpSpPr>
        <p:grpSpPr bwMode="auto">
          <a:xfrm>
            <a:off x="900113" y="5227428"/>
            <a:ext cx="7315200" cy="1052512"/>
            <a:chOff x="384" y="3504"/>
            <a:chExt cx="4608" cy="663"/>
          </a:xfrm>
        </p:grpSpPr>
        <p:grpSp>
          <p:nvGrpSpPr>
            <p:cNvPr id="94213" name="Group 15"/>
            <p:cNvGrpSpPr/>
            <p:nvPr/>
          </p:nvGrpSpPr>
          <p:grpSpPr bwMode="auto">
            <a:xfrm>
              <a:off x="384" y="3504"/>
              <a:ext cx="4608" cy="327"/>
              <a:chOff x="384" y="3504"/>
              <a:chExt cx="4608" cy="327"/>
            </a:xfrm>
          </p:grpSpPr>
          <p:sp>
            <p:nvSpPr>
              <p:cNvPr id="94218" name="Text Box 8"/>
              <p:cNvSpPr txBox="1">
                <a:spLocks noChangeArrowheads="1"/>
              </p:cNvSpPr>
              <p:nvPr/>
            </p:nvSpPr>
            <p:spPr bwMode="auto">
              <a:xfrm>
                <a:off x="384" y="3504"/>
                <a:ext cx="1152" cy="327"/>
              </a:xfrm>
              <a:prstGeom prst="rect">
                <a:avLst/>
              </a:prstGeom>
              <a:solidFill>
                <a:srgbClr val="66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dirty="0" smtClean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00000000</a:t>
                </a:r>
                <a:endParaRPr lang="en-US" altLang="zh-CN" sz="2800" dirty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19" name="Text Box 12"/>
              <p:cNvSpPr txBox="1">
                <a:spLocks noChangeArrowheads="1"/>
              </p:cNvSpPr>
              <p:nvPr/>
            </p:nvSpPr>
            <p:spPr bwMode="auto">
              <a:xfrm>
                <a:off x="1536" y="3504"/>
                <a:ext cx="1152" cy="327"/>
              </a:xfrm>
              <a:prstGeom prst="rect">
                <a:avLst/>
              </a:prstGeom>
              <a:solidFill>
                <a:srgbClr val="66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00000000</a:t>
                </a:r>
                <a:endParaRPr lang="en-US" altLang="zh-CN" sz="2800" dirty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20" name="Text Box 13"/>
              <p:cNvSpPr txBox="1">
                <a:spLocks noChangeArrowheads="1"/>
              </p:cNvSpPr>
              <p:nvPr/>
            </p:nvSpPr>
            <p:spPr bwMode="auto">
              <a:xfrm>
                <a:off x="2688" y="3504"/>
                <a:ext cx="1152" cy="327"/>
              </a:xfrm>
              <a:prstGeom prst="rect">
                <a:avLst/>
              </a:prstGeom>
              <a:solidFill>
                <a:srgbClr val="66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00000000</a:t>
                </a:r>
                <a:endParaRPr lang="en-US" altLang="zh-CN" sz="280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21" name="Text Box 14"/>
              <p:cNvSpPr txBox="1">
                <a:spLocks noChangeArrowheads="1"/>
              </p:cNvSpPr>
              <p:nvPr/>
            </p:nvSpPr>
            <p:spPr bwMode="auto">
              <a:xfrm>
                <a:off x="3840" y="3504"/>
                <a:ext cx="1152" cy="327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01100100</a:t>
                </a:r>
                <a:endPara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4214" name="Text Box 17"/>
            <p:cNvSpPr txBox="1">
              <a:spLocks noChangeArrowheads="1"/>
            </p:cNvSpPr>
            <p:nvPr/>
          </p:nvSpPr>
          <p:spPr bwMode="auto">
            <a:xfrm>
              <a:off x="384" y="3840"/>
              <a:ext cx="1152" cy="327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CC"/>
                  </a:solidFill>
                  <a:latin typeface="Times New Roman" panose="02020603050405020304" pitchFamily="18" charset="0"/>
                </a:rPr>
                <a:t>11111111</a:t>
              </a:r>
              <a:endParaRPr lang="en-US" altLang="zh-CN" sz="280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5" name="Text Box 18"/>
            <p:cNvSpPr txBox="1">
              <a:spLocks noChangeArrowheads="1"/>
            </p:cNvSpPr>
            <p:nvPr/>
          </p:nvSpPr>
          <p:spPr bwMode="auto">
            <a:xfrm>
              <a:off x="1536" y="3840"/>
              <a:ext cx="1152" cy="327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CC"/>
                  </a:solidFill>
                  <a:latin typeface="Times New Roman" panose="02020603050405020304" pitchFamily="18" charset="0"/>
                </a:rPr>
                <a:t>11111111</a:t>
              </a:r>
              <a:endParaRPr lang="en-US" altLang="zh-CN" sz="280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6" name="Text Box 19"/>
            <p:cNvSpPr txBox="1">
              <a:spLocks noChangeArrowheads="1"/>
            </p:cNvSpPr>
            <p:nvPr/>
          </p:nvSpPr>
          <p:spPr bwMode="auto">
            <a:xfrm>
              <a:off x="2688" y="3840"/>
              <a:ext cx="1152" cy="327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10011000</a:t>
              </a:r>
              <a:endPara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7" name="Text Box 20"/>
            <p:cNvSpPr txBox="1">
              <a:spLocks noChangeArrowheads="1"/>
            </p:cNvSpPr>
            <p:nvPr/>
          </p:nvSpPr>
          <p:spPr bwMode="auto">
            <a:xfrm>
              <a:off x="3840" y="3840"/>
              <a:ext cx="1152" cy="327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01100100</a:t>
              </a:r>
              <a:endPara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寻址方式</a:t>
            </a:r>
            <a:endParaRPr lang="zh-CN" altLang="en-US" sz="3600" b="1" dirty="0" smtClean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8294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80400" cy="5040313"/>
          </a:xfrm>
        </p:spPr>
        <p:txBody>
          <a:bodyPr/>
          <a:lstStyle/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寄存器寻址；如 </a:t>
            </a:r>
            <a:r>
              <a:rPr lang="en-US" altLang="zh-CN" sz="2600" b="1" dirty="0" smtClean="0">
                <a:latin typeface="+mj-ea"/>
                <a:ea typeface="+mj-ea"/>
              </a:rPr>
              <a:t>DADDU R1,R2,R3</a:t>
            </a:r>
            <a:endParaRPr lang="en-US" altLang="zh-CN" sz="2600" b="1" dirty="0" smtClean="0">
              <a:latin typeface="+mj-ea"/>
              <a:ea typeface="+mj-ea"/>
            </a:endParaRP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立即值寻址；如 </a:t>
            </a:r>
            <a:r>
              <a:rPr lang="en-US" altLang="zh-CN" sz="2600" b="1" dirty="0" smtClean="0">
                <a:latin typeface="+mj-ea"/>
                <a:ea typeface="+mj-ea"/>
              </a:rPr>
              <a:t>DADDU R1,R2,#42</a:t>
            </a:r>
            <a:endParaRPr lang="en-US" altLang="zh-CN" sz="2600" b="1" dirty="0" smtClean="0">
              <a:latin typeface="+mj-ea"/>
              <a:ea typeface="+mj-ea"/>
            </a:endParaRP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偏移寻址；  如 </a:t>
            </a:r>
            <a:r>
              <a:rPr lang="en-US" altLang="zh-CN" sz="2600" b="1" dirty="0" smtClean="0">
                <a:latin typeface="+mj-ea"/>
                <a:ea typeface="+mj-ea"/>
              </a:rPr>
              <a:t>LW R2,40(R3)</a:t>
            </a:r>
            <a:endParaRPr lang="en-US" altLang="zh-CN" sz="2600" b="1" dirty="0" smtClean="0">
              <a:latin typeface="+mj-ea"/>
              <a:ea typeface="+mj-ea"/>
            </a:endParaRPr>
          </a:p>
          <a:p>
            <a:pPr marL="1176020" indent="-457200" eaLnBrk="1" hangingPunct="1">
              <a:lnSpc>
                <a:spcPct val="21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寄存器间接寻址</a:t>
            </a:r>
            <a:r>
              <a:rPr lang="zh-CN" altLang="en-US" sz="2400" b="1" dirty="0">
                <a:latin typeface="+mj-ea"/>
                <a:ea typeface="+mj-ea"/>
              </a:rPr>
              <a:t>；</a:t>
            </a:r>
            <a:r>
              <a:rPr lang="zh-CN" altLang="en-US" sz="2400" b="1" dirty="0" smtClean="0">
                <a:latin typeface="+mj-ea"/>
                <a:ea typeface="+mj-ea"/>
              </a:rPr>
              <a:t> 如 </a:t>
            </a:r>
            <a:r>
              <a:rPr lang="en-US" altLang="zh-CN" sz="2400" b="1" dirty="0" smtClean="0">
                <a:latin typeface="+mj-ea"/>
                <a:ea typeface="+mj-ea"/>
              </a:rPr>
              <a:t>LW R2,0(R3)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1176020" indent="-457200" eaLnBrk="1" hangingPunct="1">
              <a:lnSpc>
                <a:spcPct val="21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绝对寻址；如 </a:t>
            </a:r>
            <a:r>
              <a:rPr lang="en-US" altLang="zh-CN" sz="2400" b="1" dirty="0" smtClean="0">
                <a:latin typeface="+mj-ea"/>
                <a:ea typeface="+mj-ea"/>
              </a:rPr>
              <a:t>LW R2,40(R0)</a:t>
            </a:r>
            <a:endParaRPr lang="en-US" altLang="zh-CN" sz="24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指令格式</a:t>
            </a:r>
            <a:endParaRPr lang="zh-CN" altLang="en-US" sz="3600" b="1" dirty="0" smtClean="0">
              <a:solidFill>
                <a:srgbClr val="FF0000"/>
              </a:solidFill>
              <a:latin typeface="+mj-ea"/>
            </a:endParaRPr>
          </a:p>
        </p:txBody>
      </p:sp>
      <p:graphicFrame>
        <p:nvGraphicFramePr>
          <p:cNvPr id="96259" name="Object 4"/>
          <p:cNvGraphicFramePr>
            <a:graphicFrameLocks noChangeAspect="1"/>
          </p:cNvGraphicFramePr>
          <p:nvPr/>
        </p:nvGraphicFramePr>
        <p:xfrm>
          <a:off x="234950" y="1270000"/>
          <a:ext cx="8753475" cy="352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Picture" r:id="rId1" imgW="22374225" imgH="8639175" progId="Word.Picture.8">
                  <p:embed/>
                </p:oleObj>
              </mc:Choice>
              <mc:Fallback>
                <p:oleObj name="Picture" r:id="rId1" imgW="22374225" imgH="8639175" progId="Word.Picture.8">
                  <p:embed/>
                  <p:pic>
                    <p:nvPicPr>
                      <p:cNvPr id="0" name="图片 328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1270000"/>
                        <a:ext cx="8753475" cy="352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51520" y="4905222"/>
            <a:ext cx="8280920" cy="160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730" lvl="2" indent="-457200"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rgbClr val="000000"/>
                </a:solidFill>
              </a:rPr>
              <a:t>包括所有的</a:t>
            </a:r>
            <a:r>
              <a:rPr lang="en-US" altLang="zh-CN" sz="2400" dirty="0">
                <a:solidFill>
                  <a:srgbClr val="000000"/>
                </a:solidFill>
              </a:rPr>
              <a:t>load</a:t>
            </a:r>
            <a:r>
              <a:rPr lang="zh-CN" altLang="en-US" sz="2400" dirty="0">
                <a:solidFill>
                  <a:srgbClr val="000000"/>
                </a:solidFill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</a:rPr>
              <a:t>store</a:t>
            </a:r>
            <a:r>
              <a:rPr lang="zh-CN" altLang="en-US" sz="2400" dirty="0">
                <a:solidFill>
                  <a:srgbClr val="000000"/>
                </a:solidFill>
              </a:rPr>
              <a:t>指令，立即数指令，分支指令，寄存器跳转指令，</a:t>
            </a:r>
            <a:r>
              <a:rPr lang="zh-CN" altLang="en-US" sz="2400" dirty="0" smtClean="0">
                <a:solidFill>
                  <a:srgbClr val="000000"/>
                </a:solidFill>
              </a:rPr>
              <a:t>寄存器跳转并</a:t>
            </a:r>
            <a:r>
              <a:rPr lang="zh-CN" altLang="en-US" sz="2400" dirty="0">
                <a:solidFill>
                  <a:srgbClr val="000000"/>
                </a:solidFill>
              </a:rPr>
              <a:t>链接</a:t>
            </a:r>
            <a:r>
              <a:rPr lang="zh-CN" altLang="en-US" sz="2400" dirty="0" smtClean="0">
                <a:solidFill>
                  <a:srgbClr val="000000"/>
                </a:solidFill>
              </a:rPr>
              <a:t>指令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633730" lvl="2" indent="-457200"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rgbClr val="000000"/>
                </a:solidFill>
              </a:rPr>
              <a:t>立即数字段为</a:t>
            </a:r>
            <a:r>
              <a:rPr lang="en-US" altLang="zh-CN" sz="2400" dirty="0">
                <a:solidFill>
                  <a:srgbClr val="000000"/>
                </a:solidFill>
              </a:rPr>
              <a:t>16</a:t>
            </a:r>
            <a:r>
              <a:rPr lang="zh-CN" altLang="en-US" sz="2400" dirty="0">
                <a:solidFill>
                  <a:srgbClr val="000000"/>
                </a:solidFill>
              </a:rPr>
              <a:t>位，用于提供立即数或偏移量。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512" y="1916832"/>
            <a:ext cx="8712968" cy="4849691"/>
          </a:xfrm>
          <a:noFill/>
        </p:spPr>
        <p:txBody>
          <a:bodyPr/>
          <a:lstStyle/>
          <a:p>
            <a:pPr marL="424815" lvl="2" eaLnBrk="1" hangingPunct="1">
              <a:spcBef>
                <a:spcPts val="75"/>
              </a:spcBef>
            </a:pPr>
            <a:r>
              <a:rPr lang="en-US" altLang="zh-CN" dirty="0" smtClean="0">
                <a:solidFill>
                  <a:srgbClr val="9933FF"/>
                </a:solidFill>
                <a:latin typeface="宋体" panose="02010600030101010101" pitchFamily="2" charset="-122"/>
              </a:rPr>
              <a:t>load</a:t>
            </a:r>
            <a:r>
              <a:rPr lang="zh-CN" altLang="en-US" dirty="0" smtClean="0">
                <a:solidFill>
                  <a:srgbClr val="9933FF"/>
                </a:solidFill>
                <a:latin typeface="宋体" panose="02010600030101010101" pitchFamily="2" charset="-122"/>
              </a:rPr>
              <a:t>指令</a:t>
            </a:r>
            <a:endParaRPr lang="zh-CN" altLang="en-US" dirty="0" smtClean="0">
              <a:solidFill>
                <a:srgbClr val="9933FF"/>
              </a:solidFill>
              <a:latin typeface="宋体" panose="02010600030101010101" pitchFamily="2" charset="-122"/>
            </a:endParaRPr>
          </a:p>
          <a:p>
            <a:pPr marL="424815" lvl="2" eaLnBrk="1" hangingPunct="1">
              <a:spcBef>
                <a:spcPts val="75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     访存有效地址：</a:t>
            </a:r>
            <a:r>
              <a:rPr lang="en-US" altLang="zh-CN" dirty="0" err="1" smtClean="0">
                <a:latin typeface="宋体" panose="02010600030101010101" pitchFamily="2" charset="-122"/>
              </a:rPr>
              <a:t>Regs</a:t>
            </a:r>
            <a:r>
              <a:rPr lang="en-US" altLang="zh-CN" dirty="0" smtClean="0">
                <a:latin typeface="宋体" panose="02010600030101010101" pitchFamily="2" charset="-122"/>
              </a:rPr>
              <a:t>[</a:t>
            </a:r>
            <a:r>
              <a:rPr lang="en-US" altLang="zh-CN" dirty="0" err="1" smtClean="0">
                <a:latin typeface="宋体" panose="02010600030101010101" pitchFamily="2" charset="-122"/>
              </a:rPr>
              <a:t>rs</a:t>
            </a:r>
            <a:r>
              <a:rPr lang="en-US" altLang="zh-CN" dirty="0" smtClean="0">
                <a:latin typeface="宋体" panose="02010600030101010101" pitchFamily="2" charset="-122"/>
              </a:rPr>
              <a:t>]</a:t>
            </a:r>
            <a:r>
              <a:rPr lang="zh-CN" altLang="en-US" dirty="0" smtClean="0">
                <a:latin typeface="宋体" panose="02010600030101010101" pitchFamily="2" charset="-122"/>
              </a:rPr>
              <a:t>＋</a:t>
            </a:r>
            <a:r>
              <a:rPr lang="en-US" altLang="zh-CN" dirty="0" smtClean="0">
                <a:latin typeface="宋体" panose="02010600030101010101" pitchFamily="2" charset="-122"/>
              </a:rPr>
              <a:t>immediate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424815" lvl="2" eaLnBrk="1" hangingPunct="1">
              <a:spcBef>
                <a:spcPts val="75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     </a:t>
            </a:r>
            <a:r>
              <a:rPr lang="zh-CN" altLang="en-US" dirty="0" smtClean="0">
                <a:latin typeface="宋体" panose="02010600030101010101" pitchFamily="2" charset="-122"/>
              </a:rPr>
              <a:t>从存储器取来的数据放入寄存器</a:t>
            </a:r>
            <a:r>
              <a:rPr lang="en-US" altLang="zh-CN" dirty="0" err="1" smtClean="0">
                <a:latin typeface="宋体" panose="02010600030101010101" pitchFamily="2" charset="-122"/>
              </a:rPr>
              <a:t>rt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424815" lvl="2" eaLnBrk="1" hangingPunct="1">
              <a:spcBef>
                <a:spcPts val="75"/>
              </a:spcBef>
            </a:pPr>
            <a:r>
              <a:rPr lang="en-US" altLang="zh-CN" dirty="0" smtClean="0">
                <a:solidFill>
                  <a:srgbClr val="9933FF"/>
                </a:solidFill>
                <a:latin typeface="宋体" panose="02010600030101010101" pitchFamily="2" charset="-122"/>
              </a:rPr>
              <a:t>store</a:t>
            </a:r>
            <a:r>
              <a:rPr lang="zh-CN" altLang="en-US" dirty="0" smtClean="0">
                <a:solidFill>
                  <a:srgbClr val="9933FF"/>
                </a:solidFill>
                <a:latin typeface="宋体" panose="02010600030101010101" pitchFamily="2" charset="-122"/>
              </a:rPr>
              <a:t>指令</a:t>
            </a:r>
            <a:endParaRPr lang="zh-CN" altLang="en-US" dirty="0" smtClean="0">
              <a:solidFill>
                <a:srgbClr val="9933FF"/>
              </a:solidFill>
              <a:latin typeface="宋体" panose="02010600030101010101" pitchFamily="2" charset="-122"/>
            </a:endParaRPr>
          </a:p>
          <a:p>
            <a:pPr marL="424815" lvl="2" eaLnBrk="1" hangingPunct="1">
              <a:spcBef>
                <a:spcPts val="75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     访存有效地址：</a:t>
            </a:r>
            <a:r>
              <a:rPr lang="en-US" altLang="zh-CN" dirty="0" err="1" smtClean="0">
                <a:latin typeface="宋体" panose="02010600030101010101" pitchFamily="2" charset="-122"/>
              </a:rPr>
              <a:t>Regs</a:t>
            </a:r>
            <a:r>
              <a:rPr lang="en-US" altLang="zh-CN" dirty="0" smtClean="0">
                <a:latin typeface="宋体" panose="02010600030101010101" pitchFamily="2" charset="-122"/>
              </a:rPr>
              <a:t>[</a:t>
            </a:r>
            <a:r>
              <a:rPr lang="en-US" altLang="zh-CN" dirty="0" err="1" smtClean="0">
                <a:latin typeface="宋体" panose="02010600030101010101" pitchFamily="2" charset="-122"/>
              </a:rPr>
              <a:t>rs</a:t>
            </a:r>
            <a:r>
              <a:rPr lang="en-US" altLang="zh-CN" dirty="0" smtClean="0">
                <a:latin typeface="宋体" panose="02010600030101010101" pitchFamily="2" charset="-122"/>
              </a:rPr>
              <a:t>]</a:t>
            </a:r>
            <a:r>
              <a:rPr lang="zh-CN" altLang="en-US" dirty="0" smtClean="0">
                <a:latin typeface="宋体" panose="02010600030101010101" pitchFamily="2" charset="-122"/>
              </a:rPr>
              <a:t>＋</a:t>
            </a:r>
            <a:r>
              <a:rPr lang="en-US" altLang="zh-CN" dirty="0" smtClean="0">
                <a:latin typeface="宋体" panose="02010600030101010101" pitchFamily="2" charset="-122"/>
              </a:rPr>
              <a:t>immediate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424815" lvl="2" eaLnBrk="1" hangingPunct="1">
              <a:spcBef>
                <a:spcPts val="75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     </a:t>
            </a:r>
            <a:r>
              <a:rPr lang="zh-CN" altLang="en-US" dirty="0" smtClean="0">
                <a:latin typeface="宋体" panose="02010600030101010101" pitchFamily="2" charset="-122"/>
              </a:rPr>
              <a:t>要存入存储器的数据放在寄存器</a:t>
            </a:r>
            <a:r>
              <a:rPr lang="en-US" altLang="zh-CN" dirty="0" err="1" smtClean="0">
                <a:latin typeface="宋体" panose="02010600030101010101" pitchFamily="2" charset="-122"/>
              </a:rPr>
              <a:t>rt</a:t>
            </a:r>
            <a:r>
              <a:rPr lang="zh-CN" altLang="en-US" dirty="0" smtClean="0">
                <a:latin typeface="宋体" panose="02010600030101010101" pitchFamily="2" charset="-122"/>
              </a:rPr>
              <a:t>中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marL="424815" lvl="2" eaLnBrk="1" hangingPunct="1">
              <a:spcBef>
                <a:spcPts val="75"/>
              </a:spcBef>
            </a:pPr>
            <a:r>
              <a:rPr lang="zh-CN" altLang="en-US" dirty="0" smtClean="0">
                <a:solidFill>
                  <a:srgbClr val="9933FF"/>
                </a:solidFill>
                <a:latin typeface="宋体" panose="02010600030101010101" pitchFamily="2" charset="-122"/>
              </a:rPr>
              <a:t>寄存器</a:t>
            </a:r>
            <a:r>
              <a:rPr lang="en-US" altLang="zh-CN" dirty="0" smtClean="0">
                <a:solidFill>
                  <a:srgbClr val="9933FF"/>
                </a:solidFill>
                <a:latin typeface="宋体" panose="02010600030101010101" pitchFamily="2" charset="-122"/>
              </a:rPr>
              <a:t>-</a:t>
            </a:r>
            <a:r>
              <a:rPr lang="zh-CN" altLang="en-US" dirty="0" smtClean="0">
                <a:solidFill>
                  <a:srgbClr val="9933FF"/>
                </a:solidFill>
                <a:latin typeface="宋体" panose="02010600030101010101" pitchFamily="2" charset="-122"/>
              </a:rPr>
              <a:t>立即数</a:t>
            </a:r>
            <a:r>
              <a:rPr lang="en-US" altLang="zh-CN" dirty="0" smtClean="0">
                <a:solidFill>
                  <a:srgbClr val="9933FF"/>
                </a:solidFill>
                <a:latin typeface="宋体" panose="02010600030101010101" pitchFamily="2" charset="-122"/>
              </a:rPr>
              <a:t>ALU</a:t>
            </a:r>
            <a:r>
              <a:rPr lang="zh-CN" altLang="en-US" dirty="0" smtClean="0">
                <a:solidFill>
                  <a:srgbClr val="9933FF"/>
                </a:solidFill>
                <a:latin typeface="宋体" panose="02010600030101010101" pitchFamily="2" charset="-122"/>
              </a:rPr>
              <a:t>指令</a:t>
            </a:r>
            <a:endParaRPr lang="zh-CN" altLang="en-US" dirty="0" smtClean="0">
              <a:solidFill>
                <a:srgbClr val="9933FF"/>
              </a:solidFill>
              <a:latin typeface="宋体" panose="02010600030101010101" pitchFamily="2" charset="-122"/>
            </a:endParaRPr>
          </a:p>
          <a:p>
            <a:pPr marL="424815" lvl="2" eaLnBrk="1" hangingPunct="1">
              <a:spcBef>
                <a:spcPts val="75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     </a:t>
            </a:r>
            <a:r>
              <a:rPr lang="en-US" altLang="zh-CN" dirty="0" err="1" smtClean="0">
                <a:latin typeface="宋体" panose="02010600030101010101" pitchFamily="2" charset="-122"/>
              </a:rPr>
              <a:t>Regs</a:t>
            </a:r>
            <a:r>
              <a:rPr lang="en-US" altLang="zh-CN" dirty="0" smtClean="0">
                <a:latin typeface="宋体" panose="02010600030101010101" pitchFamily="2" charset="-122"/>
              </a:rPr>
              <a:t>[</a:t>
            </a:r>
            <a:r>
              <a:rPr lang="en-US" altLang="zh-CN" dirty="0" err="1" smtClean="0">
                <a:latin typeface="宋体" panose="02010600030101010101" pitchFamily="2" charset="-122"/>
              </a:rPr>
              <a:t>rt</a:t>
            </a:r>
            <a:r>
              <a:rPr lang="en-US" altLang="zh-CN" dirty="0" smtClean="0">
                <a:latin typeface="宋体" panose="02010600030101010101" pitchFamily="2" charset="-122"/>
              </a:rPr>
              <a:t>] ← </a:t>
            </a:r>
            <a:r>
              <a:rPr lang="en-US" altLang="zh-CN" dirty="0" err="1" smtClean="0">
                <a:latin typeface="宋体" panose="02010600030101010101" pitchFamily="2" charset="-122"/>
              </a:rPr>
              <a:t>Regs</a:t>
            </a:r>
            <a:r>
              <a:rPr lang="en-US" altLang="zh-CN" dirty="0" smtClean="0">
                <a:latin typeface="宋体" panose="02010600030101010101" pitchFamily="2" charset="-122"/>
              </a:rPr>
              <a:t>[</a:t>
            </a:r>
            <a:r>
              <a:rPr lang="en-US" altLang="zh-CN" dirty="0" err="1" smtClean="0">
                <a:latin typeface="宋体" panose="02010600030101010101" pitchFamily="2" charset="-122"/>
              </a:rPr>
              <a:t>rs</a:t>
            </a:r>
            <a:r>
              <a:rPr lang="en-US" altLang="zh-CN" dirty="0" smtClean="0">
                <a:latin typeface="宋体" panose="02010600030101010101" pitchFamily="2" charset="-122"/>
              </a:rPr>
              <a:t>] op immediate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424815" lvl="2" eaLnBrk="1" hangingPunct="1">
              <a:spcBef>
                <a:spcPts val="75"/>
              </a:spcBef>
            </a:pPr>
            <a:r>
              <a:rPr lang="zh-CN" altLang="en-US" dirty="0" smtClean="0">
                <a:solidFill>
                  <a:srgbClr val="9933FF"/>
                </a:solidFill>
                <a:latin typeface="宋体" panose="02010600030101010101" pitchFamily="2" charset="-122"/>
              </a:rPr>
              <a:t>分支指令</a:t>
            </a:r>
            <a:endParaRPr lang="zh-CN" altLang="en-US" dirty="0" smtClean="0">
              <a:solidFill>
                <a:srgbClr val="9933FF"/>
              </a:solidFill>
              <a:latin typeface="宋体" panose="02010600030101010101" pitchFamily="2" charset="-122"/>
            </a:endParaRPr>
          </a:p>
          <a:p>
            <a:pPr marL="424815" lvl="2" eaLnBrk="1" hangingPunct="1">
              <a:spcBef>
                <a:spcPts val="75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     转移目标地址：</a:t>
            </a:r>
            <a:r>
              <a:rPr lang="en-US" altLang="zh-CN" dirty="0" err="1" smtClean="0">
                <a:latin typeface="宋体" panose="02010600030101010101" pitchFamily="2" charset="-122"/>
              </a:rPr>
              <a:t>Regs</a:t>
            </a:r>
            <a:r>
              <a:rPr lang="en-US" altLang="zh-CN" dirty="0" smtClean="0">
                <a:latin typeface="宋体" panose="02010600030101010101" pitchFamily="2" charset="-122"/>
              </a:rPr>
              <a:t>[</a:t>
            </a:r>
            <a:r>
              <a:rPr lang="en-US" altLang="zh-CN" dirty="0" err="1" smtClean="0">
                <a:latin typeface="宋体" panose="02010600030101010101" pitchFamily="2" charset="-122"/>
              </a:rPr>
              <a:t>rs</a:t>
            </a:r>
            <a:r>
              <a:rPr lang="en-US" altLang="zh-CN" dirty="0" smtClean="0">
                <a:latin typeface="宋体" panose="02010600030101010101" pitchFamily="2" charset="-122"/>
              </a:rPr>
              <a:t>]</a:t>
            </a:r>
            <a:r>
              <a:rPr lang="zh-CN" altLang="en-US" dirty="0" smtClean="0">
                <a:latin typeface="宋体" panose="02010600030101010101" pitchFamily="2" charset="-122"/>
              </a:rPr>
              <a:t>＋</a:t>
            </a:r>
            <a:r>
              <a:rPr lang="en-US" altLang="zh-CN" dirty="0" smtClean="0">
                <a:latin typeface="宋体" panose="02010600030101010101" pitchFamily="2" charset="-122"/>
              </a:rPr>
              <a:t>immediate</a:t>
            </a:r>
            <a:r>
              <a:rPr lang="zh-CN" altLang="en-US" dirty="0" smtClean="0">
                <a:latin typeface="宋体" panose="02010600030101010101" pitchFamily="2" charset="-122"/>
              </a:rPr>
              <a:t>，</a:t>
            </a:r>
            <a:r>
              <a:rPr lang="en-US" altLang="zh-CN" dirty="0" err="1" smtClean="0">
                <a:latin typeface="宋体" panose="02010600030101010101" pitchFamily="2" charset="-122"/>
              </a:rPr>
              <a:t>rt</a:t>
            </a:r>
            <a:r>
              <a:rPr lang="zh-CN" altLang="en-US" dirty="0" smtClean="0">
                <a:latin typeface="宋体" panose="02010600030101010101" pitchFamily="2" charset="-122"/>
              </a:rPr>
              <a:t>无用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marL="424815" lvl="2" eaLnBrk="1" hangingPunct="1">
              <a:spcBef>
                <a:spcPts val="75"/>
              </a:spcBef>
            </a:pPr>
            <a:r>
              <a:rPr lang="zh-CN" altLang="en-US" dirty="0" smtClean="0">
                <a:solidFill>
                  <a:srgbClr val="9933FF"/>
                </a:solidFill>
                <a:latin typeface="宋体" panose="02010600030101010101" pitchFamily="2" charset="-122"/>
              </a:rPr>
              <a:t>寄存器跳转、寄存器跳转并链接</a:t>
            </a:r>
            <a:endParaRPr lang="zh-CN" altLang="en-US" dirty="0" smtClean="0">
              <a:solidFill>
                <a:srgbClr val="9933FF"/>
              </a:solidFill>
              <a:latin typeface="宋体" panose="02010600030101010101" pitchFamily="2" charset="-122"/>
            </a:endParaRPr>
          </a:p>
          <a:p>
            <a:pPr marL="424815" lvl="2" eaLnBrk="1" hangingPunct="1">
              <a:spcBef>
                <a:spcPts val="75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     转移目标地址为</a:t>
            </a:r>
            <a:r>
              <a:rPr lang="en-US" altLang="zh-CN" dirty="0" err="1" smtClean="0">
                <a:latin typeface="宋体" panose="02010600030101010101" pitchFamily="2" charset="-122"/>
              </a:rPr>
              <a:t>Regs</a:t>
            </a:r>
            <a:r>
              <a:rPr lang="en-US" altLang="zh-CN" dirty="0" smtClean="0">
                <a:latin typeface="宋体" panose="02010600030101010101" pitchFamily="2" charset="-122"/>
              </a:rPr>
              <a:t>[</a:t>
            </a:r>
            <a:r>
              <a:rPr lang="en-US" altLang="zh-CN" dirty="0" err="1" smtClean="0">
                <a:latin typeface="宋体" panose="02010600030101010101" pitchFamily="2" charset="-122"/>
              </a:rPr>
              <a:t>rs</a:t>
            </a:r>
            <a:r>
              <a:rPr lang="en-US" altLang="zh-CN" dirty="0" smtClean="0">
                <a:latin typeface="宋体" panose="02010600030101010101" pitchFamily="2" charset="-122"/>
              </a:rPr>
              <a:t>]</a:t>
            </a:r>
            <a:endParaRPr lang="en-US" altLang="zh-CN" dirty="0" smtClean="0">
              <a:latin typeface="宋体" panose="02010600030101010101" pitchFamily="2" charset="-122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02098"/>
            <a:ext cx="59245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188640"/>
            <a:ext cx="1872629" cy="400110"/>
          </a:xfrm>
          <a:prstGeom prst="rect">
            <a:avLst/>
          </a:prstGeom>
          <a:solidFill>
            <a:srgbClr val="003399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FF99"/>
                </a:solidFill>
              </a:rPr>
              <a:t>LW R1,10(R2) </a:t>
            </a:r>
            <a:endParaRPr lang="zh-CN" altLang="en-US" sz="2000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7772400" cy="78581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Recap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1124744"/>
            <a:ext cx="8352927" cy="5214938"/>
          </a:xfrm>
        </p:spPr>
        <p:txBody>
          <a:bodyPr rtlCol="0">
            <a:normAutofit/>
          </a:bodyPr>
          <a:lstStyle/>
          <a:p>
            <a:pPr lvl="1" eaLnBrk="1" hangingPunct="1">
              <a:defRPr/>
            </a:pPr>
            <a:r>
              <a:rPr lang="zh-CN" altLang="en-US" b="1" dirty="0"/>
              <a:t>寻址方式</a:t>
            </a:r>
            <a:endParaRPr lang="en-US" altLang="zh-CN" b="1" dirty="0" smtClean="0"/>
          </a:p>
          <a:p>
            <a:pPr marL="1101725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/>
              <a:t>不同</a:t>
            </a:r>
            <a:r>
              <a:rPr lang="zh-CN" altLang="en-US" b="1" dirty="0"/>
              <a:t>寻址方式的</a:t>
            </a:r>
            <a:r>
              <a:rPr lang="zh-CN" altLang="en-US" b="1" dirty="0" smtClean="0"/>
              <a:t>使用统计分析</a:t>
            </a:r>
            <a:endParaRPr lang="en-US" altLang="zh-CN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j-lt"/>
              </a:rPr>
              <a:t>指令系统结构的分类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latin typeface="+mj-lt"/>
              </a:rPr>
              <a:t> </a:t>
            </a:r>
            <a:r>
              <a:rPr lang="zh-CN" altLang="en-US" b="1" dirty="0">
                <a:latin typeface="+mj-lt"/>
              </a:rPr>
              <a:t>堆栈型、累加器型、寄存器型</a:t>
            </a:r>
            <a:endParaRPr lang="en-US" altLang="zh-CN" b="1" dirty="0" smtClean="0">
              <a:latin typeface="+mj-lt"/>
            </a:endParaRPr>
          </a:p>
          <a:p>
            <a:pPr marL="1101725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寄存器</a:t>
            </a:r>
            <a:r>
              <a:rPr lang="en-US" altLang="zh-CN" b="1" dirty="0" smtClean="0">
                <a:latin typeface="+mj-lt"/>
              </a:rPr>
              <a:t>-</a:t>
            </a:r>
            <a:r>
              <a:rPr lang="zh-CN" altLang="en-US" b="1" dirty="0" smtClean="0">
                <a:latin typeface="+mj-lt"/>
              </a:rPr>
              <a:t>寄存器型、寄存器</a:t>
            </a:r>
            <a:r>
              <a:rPr lang="en-US" altLang="zh-CN" b="1" dirty="0" smtClean="0">
                <a:latin typeface="+mj-lt"/>
              </a:rPr>
              <a:t>-</a:t>
            </a:r>
            <a:r>
              <a:rPr lang="zh-CN" altLang="en-US" b="1" dirty="0" smtClean="0">
                <a:latin typeface="+mj-lt"/>
              </a:rPr>
              <a:t>存储器型、存储器</a:t>
            </a:r>
            <a:r>
              <a:rPr lang="en-US" altLang="zh-CN" b="1" dirty="0" smtClean="0">
                <a:latin typeface="+mj-lt"/>
              </a:rPr>
              <a:t>-</a:t>
            </a:r>
            <a:r>
              <a:rPr lang="zh-CN" altLang="en-US" b="1" dirty="0" smtClean="0">
                <a:latin typeface="+mj-lt"/>
              </a:rPr>
              <a:t>存储器型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+mj-lt"/>
              </a:rPr>
              <a:t>指令系统的设计与优化</a:t>
            </a:r>
            <a:endParaRPr lang="en-US" altLang="zh-CN" b="1" dirty="0" smtClean="0">
              <a:latin typeface="+mj-lt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+mj-ea"/>
              </a:rPr>
              <a:t>指令</a:t>
            </a:r>
            <a:r>
              <a:rPr lang="zh-CN" altLang="en-US" sz="2800" b="1" dirty="0">
                <a:latin typeface="+mj-ea"/>
              </a:rPr>
              <a:t>系统设计的基本原则</a:t>
            </a:r>
            <a:endParaRPr lang="en-US" altLang="zh-CN" sz="2800" b="1" dirty="0" smtClean="0">
              <a:latin typeface="+mj-ea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+mj-ea"/>
              </a:rPr>
              <a:t>控制指令</a:t>
            </a:r>
            <a:endParaRPr lang="en-US" altLang="zh-CN" sz="2800" b="1" dirty="0" smtClean="0">
              <a:latin typeface="+mj-ea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+mj-ea"/>
              </a:rPr>
              <a:t>操作码的优化</a:t>
            </a:r>
            <a:endParaRPr lang="en-US" altLang="zh-CN" sz="2800" b="1" dirty="0" smtClean="0">
              <a:latin typeface="+mj-ea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zh-CN" alt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指令格式</a:t>
            </a:r>
            <a:endParaRPr lang="zh-CN" altLang="en-US" sz="3600" b="1" dirty="0" smtClean="0">
              <a:solidFill>
                <a:srgbClr val="FF0000"/>
              </a:solidFill>
              <a:latin typeface="+mj-ea"/>
            </a:endParaRP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249238" y="1625600"/>
          <a:ext cx="8753475" cy="382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Picture" r:id="rId1" imgW="21002625" imgH="9172575" progId="Word.Picture.8">
                  <p:embed/>
                </p:oleObj>
              </mc:Choice>
              <mc:Fallback>
                <p:oleObj name="Picture" r:id="rId1" imgW="21002625" imgH="9172575" progId="Word.Picture.8">
                  <p:embed/>
                  <p:pic>
                    <p:nvPicPr>
                      <p:cNvPr id="0" name="图片 33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1625600"/>
                        <a:ext cx="8753475" cy="382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smtClean="0">
                <a:latin typeface="+mj-ea"/>
              </a:rPr>
              <a:t>MIPS</a:t>
            </a:r>
            <a:r>
              <a:rPr lang="zh-CN" altLang="en-US" sz="3600" b="1" smtClean="0">
                <a:latin typeface="+mj-ea"/>
              </a:rPr>
              <a:t>指令集结构：</a:t>
            </a:r>
            <a:r>
              <a:rPr lang="zh-CN" altLang="en-US" sz="3600" b="1" smtClean="0">
                <a:solidFill>
                  <a:srgbClr val="FF0000"/>
                </a:solidFill>
                <a:latin typeface="+mj-ea"/>
              </a:rPr>
              <a:t>指令格式</a:t>
            </a:r>
            <a:endParaRPr lang="zh-CN" altLang="en-US" sz="3600" b="1" smtClean="0">
              <a:solidFill>
                <a:srgbClr val="FF0000"/>
              </a:solidFill>
              <a:latin typeface="+mj-ea"/>
            </a:endParaRPr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323850" y="1773238"/>
          <a:ext cx="8748713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图片" r:id="rId1" imgW="3387090" imgH="1287145" progId="Word.Picture.8">
                  <p:embed/>
                </p:oleObj>
              </mc:Choice>
              <mc:Fallback>
                <p:oleObj name="图片" r:id="rId1" imgW="3387090" imgH="1287145" progId="Word.Picture.8">
                  <p:embed/>
                  <p:pic>
                    <p:nvPicPr>
                      <p:cNvPr id="0" name="图片 348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73238"/>
                        <a:ext cx="8748713" cy="346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n-ea"/>
                <a:ea typeface="+mn-ea"/>
              </a:rPr>
              <a:t>MPIS</a:t>
            </a:r>
            <a:r>
              <a:rPr lang="zh-CN" altLang="en-US" sz="3600" b="1" dirty="0" smtClean="0">
                <a:latin typeface="+mn-ea"/>
                <a:ea typeface="+mn-ea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  <a:ea typeface="+mn-ea"/>
              </a:rPr>
              <a:t>操作类型</a:t>
            </a:r>
            <a:endParaRPr lang="zh-CN" altLang="en-US" sz="36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20000"/>
              </a:lnSpc>
            </a:pPr>
            <a:r>
              <a:rPr lang="en-US" altLang="zh-CN" sz="2800" smtClean="0"/>
              <a:t>Load</a:t>
            </a:r>
            <a:r>
              <a:rPr lang="zh-CN" altLang="en-US" sz="2800" smtClean="0"/>
              <a:t>和</a:t>
            </a:r>
            <a:r>
              <a:rPr lang="en-US" altLang="zh-CN" sz="2800" smtClean="0"/>
              <a:t>Store</a:t>
            </a:r>
            <a:r>
              <a:rPr lang="zh-CN" altLang="en-US" sz="2800" smtClean="0"/>
              <a:t>操作；</a:t>
            </a:r>
            <a:endParaRPr lang="zh-CN" altLang="en-US" sz="2800" smtClean="0"/>
          </a:p>
          <a:p>
            <a:pPr eaLnBrk="1" hangingPunct="1">
              <a:lnSpc>
                <a:spcPct val="220000"/>
              </a:lnSpc>
            </a:pPr>
            <a:r>
              <a:rPr lang="en-US" altLang="zh-CN" sz="2800" smtClean="0"/>
              <a:t>ALU</a:t>
            </a:r>
            <a:r>
              <a:rPr lang="zh-CN" altLang="en-US" sz="2800" smtClean="0"/>
              <a:t>操作；</a:t>
            </a:r>
            <a:endParaRPr lang="zh-CN" altLang="en-US" sz="2800" smtClean="0"/>
          </a:p>
          <a:p>
            <a:pPr eaLnBrk="1" hangingPunct="1">
              <a:lnSpc>
                <a:spcPct val="220000"/>
              </a:lnSpc>
            </a:pPr>
            <a:r>
              <a:rPr lang="zh-CN" altLang="en-US" sz="2800" smtClean="0"/>
              <a:t>分支和跳转操作；</a:t>
            </a:r>
            <a:endParaRPr lang="zh-CN" altLang="en-US" sz="2800" smtClean="0"/>
          </a:p>
          <a:p>
            <a:pPr eaLnBrk="1" hangingPunct="1">
              <a:lnSpc>
                <a:spcPct val="220000"/>
              </a:lnSpc>
            </a:pPr>
            <a:r>
              <a:rPr lang="zh-CN" altLang="en-US" sz="2800" smtClean="0"/>
              <a:t>浮点操作。</a:t>
            </a:r>
            <a:endParaRPr lang="zh-CN" altLang="en-US" sz="28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n-ea"/>
                <a:ea typeface="+mn-ea"/>
              </a:rPr>
              <a:t>MIPS</a:t>
            </a:r>
            <a:r>
              <a:rPr lang="zh-CN" altLang="en-US" sz="3600" b="1" dirty="0" smtClean="0">
                <a:latin typeface="+mn-ea"/>
                <a:ea typeface="+mn-ea"/>
              </a:rPr>
              <a:t>指令集结构：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符号的意义</a:t>
            </a:r>
            <a:endParaRPr lang="zh-CN" altLang="en-US" sz="3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80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1085850" lvl="1" indent="-457200" eaLnBrk="1" hangingPunct="1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D60093"/>
                </a:solidFill>
                <a:latin typeface="黑体" panose="02010609060101010101" pitchFamily="49" charset="-122"/>
              </a:rPr>
              <a:t>x←</a:t>
            </a:r>
            <a:r>
              <a:rPr lang="en-US" altLang="zh-CN" baseline="-25000" dirty="0" err="1">
                <a:solidFill>
                  <a:srgbClr val="D60093"/>
                </a:solidFill>
                <a:latin typeface="黑体" panose="02010609060101010101" pitchFamily="49" charset="-122"/>
              </a:rPr>
              <a:t>n</a:t>
            </a:r>
            <a:r>
              <a:rPr lang="en-US" altLang="zh-CN" dirty="0" err="1">
                <a:solidFill>
                  <a:srgbClr val="D60093"/>
                </a:solidFill>
                <a:latin typeface="黑体" panose="02010609060101010101" pitchFamily="49" charset="-122"/>
              </a:rPr>
              <a:t>y</a:t>
            </a:r>
            <a:r>
              <a:rPr lang="zh-CN" altLang="en-US" dirty="0">
                <a:solidFill>
                  <a:srgbClr val="D60093"/>
                </a:solidFill>
                <a:latin typeface="黑体" panose="02010609060101010101" pitchFamily="49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</a:rPr>
              <a:t>从</a:t>
            </a:r>
            <a:r>
              <a:rPr lang="en-US" altLang="zh-CN" dirty="0">
                <a:latin typeface="黑体" panose="02010609060101010101" pitchFamily="49" charset="-122"/>
              </a:rPr>
              <a:t>y</a:t>
            </a:r>
            <a:r>
              <a:rPr lang="zh-CN" altLang="en-US" dirty="0">
                <a:latin typeface="黑体" panose="02010609060101010101" pitchFamily="49" charset="-122"/>
              </a:rPr>
              <a:t>传送</a:t>
            </a:r>
            <a:r>
              <a:rPr lang="en-US" altLang="zh-CN" dirty="0">
                <a:latin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</a:rPr>
              <a:t>位到</a:t>
            </a:r>
            <a:r>
              <a:rPr lang="en-US" altLang="zh-CN" dirty="0" smtClean="0">
                <a:latin typeface="黑体" panose="02010609060101010101" pitchFamily="49" charset="-122"/>
              </a:rPr>
              <a:t>x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marL="628650" lvl="1" indent="0" eaLnBrk="1" hangingPunct="1">
              <a:buNone/>
            </a:pPr>
            <a:r>
              <a:rPr lang="en-US" altLang="zh-CN" dirty="0" smtClean="0">
                <a:solidFill>
                  <a:srgbClr val="D60093"/>
                </a:solidFill>
                <a:latin typeface="黑体" panose="02010609060101010101" pitchFamily="49" charset="-122"/>
              </a:rPr>
              <a:t>   x</a:t>
            </a:r>
            <a:r>
              <a:rPr lang="zh-CN" altLang="en-US" dirty="0" smtClean="0">
                <a:solidFill>
                  <a:srgbClr val="D60093"/>
                </a:solidFill>
                <a:latin typeface="黑体" panose="02010609060101010101" pitchFamily="49" charset="-122"/>
              </a:rPr>
              <a:t>，</a:t>
            </a:r>
            <a:r>
              <a:rPr lang="en-US" altLang="zh-CN" dirty="0" err="1" smtClean="0">
                <a:solidFill>
                  <a:srgbClr val="D60093"/>
                </a:solidFill>
                <a:latin typeface="黑体" panose="02010609060101010101" pitchFamily="49" charset="-122"/>
              </a:rPr>
              <a:t>y</a:t>
            </a:r>
            <a:r>
              <a:rPr lang="en-US" altLang="zh-CN" dirty="0" err="1">
                <a:solidFill>
                  <a:srgbClr val="D60093"/>
                </a:solidFill>
                <a:latin typeface="黑体" panose="02010609060101010101" pitchFamily="49" charset="-122"/>
              </a:rPr>
              <a:t>←z</a:t>
            </a:r>
            <a:r>
              <a:rPr lang="zh-CN" altLang="en-US" dirty="0">
                <a:solidFill>
                  <a:srgbClr val="D60093"/>
                </a:solidFill>
                <a:latin typeface="黑体" panose="02010609060101010101" pitchFamily="49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</a:rPr>
              <a:t>把</a:t>
            </a:r>
            <a:r>
              <a:rPr lang="en-US" altLang="zh-CN" dirty="0">
                <a:latin typeface="黑体" panose="02010609060101010101" pitchFamily="49" charset="-122"/>
              </a:rPr>
              <a:t>z</a:t>
            </a:r>
            <a:r>
              <a:rPr lang="zh-CN" altLang="en-US" dirty="0">
                <a:latin typeface="黑体" panose="02010609060101010101" pitchFamily="49" charset="-122"/>
              </a:rPr>
              <a:t>传送到</a:t>
            </a:r>
            <a:r>
              <a:rPr lang="en-US" altLang="zh-CN" dirty="0">
                <a:latin typeface="黑体" panose="02010609060101010101" pitchFamily="49" charset="-122"/>
              </a:rPr>
              <a:t>x</a:t>
            </a:r>
            <a:r>
              <a:rPr lang="zh-CN" altLang="en-US" dirty="0">
                <a:latin typeface="黑体" panose="02010609060101010101" pitchFamily="49" charset="-122"/>
              </a:rPr>
              <a:t>和</a:t>
            </a:r>
            <a:r>
              <a:rPr lang="en-US" altLang="zh-CN" dirty="0" smtClean="0">
                <a:latin typeface="黑体" panose="02010609060101010101" pitchFamily="49" charset="-122"/>
              </a:rPr>
              <a:t>y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marL="628650" lvl="1" indent="0" eaLnBrk="1" hangingPunct="1">
              <a:buNone/>
            </a:pPr>
            <a:endParaRPr lang="en-US" altLang="zh-CN" dirty="0" smtClean="0">
              <a:latin typeface="黑体" panose="02010609060101010101" pitchFamily="49" charset="-122"/>
            </a:endParaRPr>
          </a:p>
          <a:p>
            <a:pPr marL="108585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D60093"/>
                </a:solidFill>
              </a:rPr>
              <a:t>下标</a:t>
            </a:r>
            <a:r>
              <a:rPr lang="zh-CN" altLang="en-US" dirty="0">
                <a:solidFill>
                  <a:srgbClr val="D60093"/>
                </a:solidFill>
              </a:rPr>
              <a:t>：</a:t>
            </a:r>
            <a:r>
              <a:rPr lang="zh-CN" altLang="en-US" dirty="0"/>
              <a:t>表示字段中具体的位；</a:t>
            </a:r>
            <a:endParaRPr lang="zh-CN" altLang="en-US" dirty="0"/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对于指令和数据，按从最高位到最低位（即从左到右）的顺序依次进行编号，最高位为第</a:t>
            </a:r>
            <a:r>
              <a:rPr lang="en-US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位，次高位为第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位，依此类推。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下标可以是一个数字，也可以是一个范围。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E24C05"/>
                </a:solidFill>
                <a:latin typeface="宋体" panose="02010600030101010101" pitchFamily="2" charset="-122"/>
              </a:rPr>
              <a:t>　　　　例如：</a:t>
            </a:r>
            <a:r>
              <a:rPr lang="en-US" altLang="zh-CN" dirty="0" err="1">
                <a:latin typeface="宋体" panose="02010600030101010101" pitchFamily="2" charset="-122"/>
              </a:rPr>
              <a:t>Regs</a:t>
            </a:r>
            <a:r>
              <a:rPr lang="en-US" altLang="zh-CN" dirty="0">
                <a:latin typeface="宋体" panose="02010600030101010101" pitchFamily="2" charset="-122"/>
              </a:rPr>
              <a:t>[R4]</a:t>
            </a:r>
            <a:r>
              <a:rPr lang="en-US" altLang="zh-CN" baseline="-25000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：寄存器</a:t>
            </a:r>
            <a:r>
              <a:rPr lang="en-US" altLang="zh-CN" dirty="0">
                <a:latin typeface="宋体" panose="02010600030101010101" pitchFamily="2" charset="-122"/>
              </a:rPr>
              <a:t>R4</a:t>
            </a:r>
            <a:r>
              <a:rPr lang="zh-CN" altLang="en-US" dirty="0">
                <a:latin typeface="宋体" panose="02010600030101010101" pitchFamily="2" charset="-122"/>
              </a:rPr>
              <a:t>的符号位       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　　　　</a:t>
            </a:r>
            <a:r>
              <a:rPr lang="en-US" altLang="zh-CN" dirty="0" err="1">
                <a:latin typeface="宋体" panose="02010600030101010101" pitchFamily="2" charset="-122"/>
              </a:rPr>
              <a:t>Regs</a:t>
            </a:r>
            <a:r>
              <a:rPr lang="en-US" altLang="zh-CN" dirty="0">
                <a:latin typeface="宋体" panose="02010600030101010101" pitchFamily="2" charset="-122"/>
              </a:rPr>
              <a:t>[R4]</a:t>
            </a:r>
            <a:r>
              <a:rPr lang="en-US" altLang="zh-CN" baseline="-25000" dirty="0">
                <a:latin typeface="宋体" panose="02010600030101010101" pitchFamily="2" charset="-122"/>
              </a:rPr>
              <a:t>56-63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</a:rPr>
              <a:t>R4</a:t>
            </a:r>
            <a:r>
              <a:rPr lang="zh-CN" altLang="en-US" dirty="0">
                <a:latin typeface="宋体" panose="02010600030101010101" pitchFamily="2" charset="-122"/>
              </a:rPr>
              <a:t>的最低字节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628650" lvl="1" indent="0" eaLnBrk="1" hangingPunct="1">
              <a:buNone/>
            </a:pPr>
            <a:endParaRPr lang="zh-CN" altLang="en-US" sz="28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指令集结构：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符号的意义</a:t>
            </a:r>
            <a:endParaRPr lang="zh-CN" altLang="en-US" sz="3600" b="1" dirty="0" smtClean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1013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466850"/>
            <a:ext cx="8001000" cy="4483100"/>
          </a:xfrm>
        </p:spPr>
        <p:txBody>
          <a:bodyPr/>
          <a:lstStyle/>
          <a:p>
            <a:pPr marL="108585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D60093"/>
                </a:solidFill>
                <a:latin typeface="黑体" panose="02010609060101010101" pitchFamily="49" charset="-122"/>
              </a:rPr>
              <a:t>Mem</a:t>
            </a:r>
            <a:r>
              <a:rPr lang="zh-CN" altLang="en-US" dirty="0">
                <a:solidFill>
                  <a:srgbClr val="D60093"/>
                </a:solidFill>
                <a:latin typeface="黑体" panose="02010609060101010101" pitchFamily="49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</a:rPr>
              <a:t>表示主存；</a:t>
            </a:r>
            <a:endParaRPr lang="zh-CN" altLang="en-US" dirty="0">
              <a:latin typeface="黑体" panose="02010609060101010101" pitchFamily="49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按字节寻址，可以传输任意个字节</a:t>
            </a:r>
            <a:r>
              <a:rPr lang="zh-CN" altLang="en-US" dirty="0" smtClean="0">
                <a:latin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marL="914400" lvl="2" indent="0" eaLnBrk="1" hangingPunct="1">
              <a:lnSpc>
                <a:spcPct val="120000"/>
              </a:lnSpc>
              <a:buNone/>
            </a:pPr>
            <a:endParaRPr lang="zh-CN" altLang="en-US" dirty="0">
              <a:latin typeface="黑体" panose="02010609060101010101" pitchFamily="49" charset="-122"/>
            </a:endParaRPr>
          </a:p>
          <a:p>
            <a:pPr marL="108585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D60093"/>
                </a:solidFill>
                <a:latin typeface="黑体" panose="02010609060101010101" pitchFamily="49" charset="-122"/>
              </a:rPr>
              <a:t>上标：</a:t>
            </a:r>
            <a:r>
              <a:rPr lang="zh-CN" altLang="en-US" dirty="0">
                <a:latin typeface="黑体" panose="02010609060101010101" pitchFamily="49" charset="-122"/>
              </a:rPr>
              <a:t>用于表示对字段进行复制的次数。</a:t>
            </a:r>
            <a:endParaRPr lang="zh-CN" altLang="en-US" dirty="0">
              <a:latin typeface="黑体" panose="02010609060101010101" pitchFamily="49" charset="-122"/>
            </a:endParaRP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E24C05"/>
                </a:solidFill>
                <a:latin typeface="黑体" panose="02010609060101010101" pitchFamily="49" charset="-122"/>
              </a:rPr>
              <a:t>例如：</a:t>
            </a:r>
            <a:r>
              <a:rPr lang="en-US" altLang="zh-CN" dirty="0">
                <a:latin typeface="黑体" panose="02010609060101010101" pitchFamily="49" charset="-122"/>
              </a:rPr>
              <a:t>0</a:t>
            </a:r>
            <a:r>
              <a:rPr lang="en-US" altLang="zh-CN" sz="1000" dirty="0">
                <a:latin typeface="黑体" panose="02010609060101010101" pitchFamily="49" charset="-122"/>
              </a:rPr>
              <a:t> </a:t>
            </a:r>
            <a:r>
              <a:rPr lang="en-US" altLang="zh-CN" baseline="30000" dirty="0">
                <a:latin typeface="黑体" panose="02010609060101010101" pitchFamily="49" charset="-122"/>
              </a:rPr>
              <a:t>32</a:t>
            </a:r>
            <a:r>
              <a:rPr lang="zh-CN" altLang="en-US" dirty="0">
                <a:latin typeface="黑体" panose="02010609060101010101" pitchFamily="49" charset="-122"/>
              </a:rPr>
              <a:t>：一个</a:t>
            </a:r>
            <a:r>
              <a:rPr lang="en-US" altLang="zh-CN" dirty="0">
                <a:latin typeface="黑体" panose="02010609060101010101" pitchFamily="49" charset="-122"/>
              </a:rPr>
              <a:t>32</a:t>
            </a:r>
            <a:r>
              <a:rPr lang="zh-CN" altLang="en-US" dirty="0">
                <a:latin typeface="黑体" panose="02010609060101010101" pitchFamily="49" charset="-122"/>
              </a:rPr>
              <a:t>位长的全</a:t>
            </a:r>
            <a:r>
              <a:rPr lang="en-US" altLang="zh-CN" dirty="0">
                <a:latin typeface="黑体" panose="02010609060101010101" pitchFamily="49" charset="-122"/>
              </a:rPr>
              <a:t>0</a:t>
            </a:r>
            <a:r>
              <a:rPr lang="zh-CN" altLang="en-US" dirty="0" smtClean="0">
                <a:latin typeface="黑体" panose="02010609060101010101" pitchFamily="49" charset="-122"/>
              </a:rPr>
              <a:t>字段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黑体" panose="02010609060101010101" pitchFamily="49" charset="-122"/>
            </a:endParaRPr>
          </a:p>
          <a:p>
            <a:pPr marL="108585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D60093"/>
                </a:solidFill>
              </a:rPr>
              <a:t>  符号</a:t>
            </a:r>
            <a:r>
              <a:rPr lang="en-US" altLang="zh-CN" dirty="0">
                <a:solidFill>
                  <a:srgbClr val="D60093"/>
                </a:solidFill>
              </a:rPr>
              <a:t>##</a:t>
            </a:r>
            <a:r>
              <a:rPr lang="zh-CN" altLang="en-US" dirty="0">
                <a:solidFill>
                  <a:srgbClr val="D60093"/>
                </a:solidFill>
              </a:rPr>
              <a:t>：</a:t>
            </a:r>
            <a:r>
              <a:rPr lang="zh-CN" altLang="en-US" dirty="0"/>
              <a:t>用于两个字段的拼接，并且可以出现在数据传送的任何一边。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endParaRPr lang="zh-CN" altLang="en-US" sz="2800" b="1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举例</a:t>
            </a:r>
            <a:endParaRPr lang="zh-CN" altLang="en-US" sz="3600" b="1" dirty="0" smtClean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103427" name="Text Box 4"/>
          <p:cNvSpPr txBox="1">
            <a:spLocks noChangeArrowheads="1"/>
          </p:cNvSpPr>
          <p:nvPr/>
        </p:nvSpPr>
        <p:spPr bwMode="auto">
          <a:xfrm>
            <a:off x="395288" y="1557338"/>
            <a:ext cx="8229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Regs[R10]</a:t>
            </a:r>
            <a:r>
              <a:rPr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16..31 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16 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(Mem[Regs[R8]]</a:t>
            </a:r>
            <a:r>
              <a:rPr lang="en-US" altLang="zh-CN" sz="2400" baseline="-250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aseline="30000">
                <a:solidFill>
                  <a:srgbClr val="000066"/>
                </a:solidFill>
                <a:latin typeface="Times New Roman" panose="02020603050405020304" pitchFamily="18" charset="0"/>
              </a:rPr>
              <a:t>8 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## Mem[Regs[R8]]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3428" name="Text Box 5"/>
          <p:cNvSpPr txBox="1">
            <a:spLocks noChangeArrowheads="1"/>
          </p:cNvSpPr>
          <p:nvPr/>
        </p:nvSpPr>
        <p:spPr bwMode="auto">
          <a:xfrm>
            <a:off x="2895600" y="2492375"/>
            <a:ext cx="5257800" cy="457200"/>
          </a:xfrm>
          <a:prstGeom prst="rect">
            <a:avLst/>
          </a:prstGeom>
          <a:solidFill>
            <a:srgbClr val="009900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</a:sp3d>
        </p:spPr>
        <p:txBody>
          <a:bodyPr>
            <a:spAutoFit/>
            <a:flatTx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66FF99"/>
                </a:solidFill>
                <a:latin typeface="Times New Roman" panose="02020603050405020304" pitchFamily="18" charset="0"/>
              </a:rPr>
              <a:t>00000000000000……000000000000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103429" name="Group 10"/>
          <p:cNvGrpSpPr/>
          <p:nvPr/>
        </p:nvGrpSpPr>
        <p:grpSpPr bwMode="auto">
          <a:xfrm>
            <a:off x="6400800" y="3635375"/>
            <a:ext cx="1828800" cy="2100263"/>
            <a:chOff x="3072" y="2544"/>
            <a:chExt cx="1152" cy="1323"/>
          </a:xfrm>
        </p:grpSpPr>
        <p:sp>
          <p:nvSpPr>
            <p:cNvPr id="103445" name="Text Box 6"/>
            <p:cNvSpPr txBox="1">
              <a:spLocks noChangeArrowheads="1"/>
            </p:cNvSpPr>
            <p:nvPr/>
          </p:nvSpPr>
          <p:spPr bwMode="auto">
            <a:xfrm>
              <a:off x="3072" y="2544"/>
              <a:ext cx="1152" cy="1323"/>
            </a:xfrm>
            <a:prstGeom prst="rect">
              <a:avLst/>
            </a:prstGeom>
            <a:solidFill>
              <a:srgbClr val="00990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9900"/>
              </a:extrusionClr>
            </a:sp3d>
          </p:spPr>
          <p:txBody>
            <a:bodyPr>
              <a:spAutoFit/>
              <a:flatTx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10000101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en-US" altLang="zh-CN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en-US" altLang="zh-CN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46" name="Line 7"/>
            <p:cNvSpPr>
              <a:spLocks noChangeShapeType="1"/>
            </p:cNvSpPr>
            <p:nvPr/>
          </p:nvSpPr>
          <p:spPr bwMode="auto">
            <a:xfrm>
              <a:off x="3072" y="2832"/>
              <a:ext cx="1152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7" name="Line 8"/>
            <p:cNvSpPr>
              <a:spLocks noChangeShapeType="1"/>
            </p:cNvSpPr>
            <p:nvPr/>
          </p:nvSpPr>
          <p:spPr bwMode="auto">
            <a:xfrm>
              <a:off x="3072" y="3216"/>
              <a:ext cx="1152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8" name="Line 9"/>
            <p:cNvSpPr>
              <a:spLocks noChangeShapeType="1"/>
            </p:cNvSpPr>
            <p:nvPr/>
          </p:nvSpPr>
          <p:spPr bwMode="auto">
            <a:xfrm>
              <a:off x="3072" y="3504"/>
              <a:ext cx="1152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30" name="Text Box 11"/>
          <p:cNvSpPr txBox="1">
            <a:spLocks noChangeArrowheads="1"/>
          </p:cNvSpPr>
          <p:nvPr/>
        </p:nvSpPr>
        <p:spPr bwMode="auto">
          <a:xfrm>
            <a:off x="8229600" y="24923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R8</a:t>
            </a:r>
            <a:endParaRPr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68" name="Line 12"/>
          <p:cNvSpPr>
            <a:spLocks noChangeShapeType="1"/>
          </p:cNvSpPr>
          <p:nvPr/>
        </p:nvSpPr>
        <p:spPr bwMode="auto">
          <a:xfrm>
            <a:off x="5257800" y="2949575"/>
            <a:ext cx="0" cy="3048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5257800" y="3254375"/>
            <a:ext cx="35052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>
            <a:off x="8763000" y="3254375"/>
            <a:ext cx="0" cy="12192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1" name="Line 15"/>
          <p:cNvSpPr>
            <a:spLocks noChangeShapeType="1"/>
          </p:cNvSpPr>
          <p:nvPr/>
        </p:nvSpPr>
        <p:spPr bwMode="auto">
          <a:xfrm flipH="1">
            <a:off x="8229600" y="4473575"/>
            <a:ext cx="5334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2" name="Line 16"/>
          <p:cNvSpPr>
            <a:spLocks noChangeShapeType="1"/>
          </p:cNvSpPr>
          <p:nvPr/>
        </p:nvSpPr>
        <p:spPr bwMode="auto">
          <a:xfrm flipH="1">
            <a:off x="5867400" y="4473575"/>
            <a:ext cx="533400" cy="0"/>
          </a:xfrm>
          <a:prstGeom prst="line">
            <a:avLst/>
          </a:prstGeom>
          <a:noFill/>
          <a:ln w="38100" cap="sq">
            <a:solidFill>
              <a:srgbClr val="00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4114800" y="4244975"/>
            <a:ext cx="1752600" cy="457200"/>
          </a:xfrm>
          <a:prstGeom prst="rect">
            <a:avLst/>
          </a:prstGeom>
          <a:solidFill>
            <a:srgbClr val="009900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</a:sp3d>
        </p:spPr>
        <p:txBody>
          <a:bodyPr>
            <a:spAutoFit/>
            <a:flatTx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</a:rPr>
              <a:t>10000101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21874" name="Text Box 18"/>
          <p:cNvSpPr txBox="1">
            <a:spLocks noChangeArrowheads="1"/>
          </p:cNvSpPr>
          <p:nvPr/>
        </p:nvSpPr>
        <p:spPr bwMode="auto">
          <a:xfrm>
            <a:off x="2286000" y="4244975"/>
            <a:ext cx="1752600" cy="457200"/>
          </a:xfrm>
          <a:prstGeom prst="rect">
            <a:avLst/>
          </a:prstGeom>
          <a:solidFill>
            <a:srgbClr val="009900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</a:sp3d>
        </p:spPr>
        <p:txBody>
          <a:bodyPr>
            <a:spAutoFit/>
            <a:flatTx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</a:rPr>
              <a:t>11111111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21875" name="AutoShape 19"/>
          <p:cNvSpPr/>
          <p:nvPr/>
        </p:nvSpPr>
        <p:spPr bwMode="auto">
          <a:xfrm rot="-5400000">
            <a:off x="3962400" y="3406775"/>
            <a:ext cx="304800" cy="2895600"/>
          </a:xfrm>
          <a:prstGeom prst="leftBrace">
            <a:avLst>
              <a:gd name="adj1" fmla="val 79167"/>
              <a:gd name="adj2" fmla="val 50000"/>
            </a:avLst>
          </a:prstGeom>
          <a:noFill/>
          <a:ln w="38100" cap="sq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362200" y="5159375"/>
            <a:ext cx="3505200" cy="457200"/>
          </a:xfrm>
          <a:prstGeom prst="rect">
            <a:avLst/>
          </a:prstGeom>
          <a:solidFill>
            <a:srgbClr val="009900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</a:sp3d>
        </p:spPr>
        <p:txBody>
          <a:bodyPr>
            <a:spAutoFit/>
            <a:flatTx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</a:rPr>
              <a:t>1111111110000101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21877" name="Line 21"/>
          <p:cNvSpPr>
            <a:spLocks noChangeShapeType="1"/>
          </p:cNvSpPr>
          <p:nvPr/>
        </p:nvSpPr>
        <p:spPr bwMode="auto">
          <a:xfrm>
            <a:off x="4114800" y="5692775"/>
            <a:ext cx="0" cy="304800"/>
          </a:xfrm>
          <a:prstGeom prst="line">
            <a:avLst/>
          </a:prstGeom>
          <a:noFill/>
          <a:ln w="38100" cap="sq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8" name="Line 22"/>
          <p:cNvSpPr>
            <a:spLocks noChangeShapeType="1"/>
          </p:cNvSpPr>
          <p:nvPr/>
        </p:nvSpPr>
        <p:spPr bwMode="auto">
          <a:xfrm>
            <a:off x="1828800" y="5997575"/>
            <a:ext cx="2286000" cy="0"/>
          </a:xfrm>
          <a:prstGeom prst="line">
            <a:avLst/>
          </a:prstGeom>
          <a:noFill/>
          <a:ln w="38100" cap="sq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9" name="Line 23"/>
          <p:cNvSpPr>
            <a:spLocks noChangeShapeType="1"/>
          </p:cNvSpPr>
          <p:nvPr/>
        </p:nvSpPr>
        <p:spPr bwMode="auto">
          <a:xfrm flipH="1">
            <a:off x="1828800" y="4092575"/>
            <a:ext cx="0" cy="1905000"/>
          </a:xfrm>
          <a:prstGeom prst="line">
            <a:avLst/>
          </a:prstGeom>
          <a:noFill/>
          <a:ln w="38100" cap="sq">
            <a:solidFill>
              <a:srgbClr val="0000C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304800" y="3559175"/>
            <a:ext cx="5829300" cy="461665"/>
          </a:xfrm>
          <a:prstGeom prst="rect">
            <a:avLst/>
          </a:prstGeom>
          <a:solidFill>
            <a:srgbClr val="009900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</a:sp3d>
        </p:spPr>
        <p:txBody>
          <a:bodyPr wrap="square">
            <a:spAutoFit/>
            <a:flatTx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0000…0000 111111111 0000101 0000…0000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44" name="Text Box 25"/>
          <p:cNvSpPr txBox="1">
            <a:spLocks noChangeArrowheads="1"/>
          </p:cNvSpPr>
          <p:nvPr/>
        </p:nvSpPr>
        <p:spPr bwMode="auto">
          <a:xfrm>
            <a:off x="2514600" y="31019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R10</a:t>
            </a:r>
            <a:endParaRPr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2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8" grpId="0" animBg="1"/>
      <p:bldP spid="121869" grpId="0" animBg="1"/>
      <p:bldP spid="121870" grpId="0" animBg="1"/>
      <p:bldP spid="121871" grpId="0" animBg="1"/>
      <p:bldP spid="121872" grpId="0" animBg="1"/>
      <p:bldP spid="121873" grpId="0" animBg="1" autoUpdateAnimBg="0"/>
      <p:bldP spid="121874" grpId="0" animBg="1" autoUpdateAnimBg="0"/>
      <p:bldP spid="121875" grpId="0" animBg="1" autoUpdateAnimBg="0"/>
      <p:bldP spid="121876" grpId="0" animBg="1" autoUpdateAnimBg="0"/>
      <p:bldP spid="121877" grpId="0" animBg="1"/>
      <p:bldP spid="121878" grpId="0" animBg="1"/>
      <p:bldP spid="121879" grpId="0" animBg="1"/>
      <p:bldP spid="12188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指令集结构：</a:t>
            </a:r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Load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和</a:t>
            </a:r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Store</a:t>
            </a:r>
            <a:endParaRPr lang="zh-CN" altLang="en-US" sz="3600" b="1" dirty="0" smtClean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77925"/>
            <a:ext cx="8001000" cy="44831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Load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Store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操作</a:t>
            </a:r>
            <a:r>
              <a:rPr lang="zh-CN" altLang="en-US" sz="2800" b="1" dirty="0" smtClean="0">
                <a:latin typeface="+mj-ea"/>
                <a:ea typeface="+mj-ea"/>
              </a:rPr>
              <a:t>：可以对</a:t>
            </a:r>
            <a:r>
              <a:rPr lang="en-US" altLang="zh-CN" sz="2800" b="1" dirty="0" smtClean="0">
                <a:latin typeface="+mj-ea"/>
                <a:ea typeface="+mj-ea"/>
              </a:rPr>
              <a:t>MIPS</a:t>
            </a:r>
            <a:r>
              <a:rPr lang="zh-CN" altLang="en-US" sz="2800" b="1" dirty="0" smtClean="0">
                <a:latin typeface="+mj-ea"/>
                <a:ea typeface="+mj-ea"/>
              </a:rPr>
              <a:t>的所有通用寄存器和浮点寄存器进行</a:t>
            </a:r>
            <a:r>
              <a:rPr lang="en-US" altLang="zh-CN" sz="2800" b="1" dirty="0" smtClean="0">
                <a:latin typeface="+mj-ea"/>
                <a:ea typeface="+mj-ea"/>
              </a:rPr>
              <a:t>Load</a:t>
            </a:r>
            <a:r>
              <a:rPr lang="zh-CN" altLang="en-US" sz="2800" b="1" dirty="0" smtClean="0">
                <a:latin typeface="+mj-ea"/>
                <a:ea typeface="+mj-ea"/>
              </a:rPr>
              <a:t>（载入）和</a:t>
            </a:r>
            <a:r>
              <a:rPr lang="en-US" altLang="zh-CN" sz="2800" b="1" dirty="0" smtClean="0">
                <a:latin typeface="+mj-ea"/>
                <a:ea typeface="+mj-ea"/>
              </a:rPr>
              <a:t>Store</a:t>
            </a:r>
            <a:r>
              <a:rPr lang="zh-CN" altLang="en-US" sz="2800" b="1" dirty="0" smtClean="0">
                <a:latin typeface="+mj-ea"/>
                <a:ea typeface="+mj-ea"/>
              </a:rPr>
              <a:t>（储存）操作，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但是对通用寄存器</a:t>
            </a:r>
            <a:r>
              <a:rPr lang="en-US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R0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的</a:t>
            </a:r>
            <a:r>
              <a:rPr lang="en-US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Load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操作没有任何效果</a:t>
            </a:r>
            <a:r>
              <a:rPr lang="zh-CN" altLang="en-US" sz="2800" b="1" dirty="0" smtClean="0">
                <a:latin typeface="+mj-ea"/>
                <a:ea typeface="+mj-ea"/>
              </a:rPr>
              <a:t>。</a:t>
            </a:r>
            <a:endParaRPr lang="zh-CN" altLang="en-US" sz="28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00"/>
          <p:cNvGraphicFramePr/>
          <p:nvPr/>
        </p:nvGraphicFramePr>
        <p:xfrm>
          <a:off x="323850" y="332656"/>
          <a:ext cx="8569325" cy="6162138"/>
        </p:xfrm>
        <a:graphic>
          <a:graphicData uri="http://schemas.openxmlformats.org/drawingml/2006/table">
            <a:tbl>
              <a:tblPr/>
              <a:tblGrid>
                <a:gridCol w="1871663"/>
                <a:gridCol w="2160587"/>
                <a:gridCol w="453707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指令举例 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指令名称 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含 义 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LD R2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20(R3)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装入双字 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Regs[R2]←</a:t>
                      </a:r>
                      <a:r>
                        <a:rPr kumimoji="1" lang="pt-BR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 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Mem[20+Regs[R3]]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LW R2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40(R3)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装入字 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Regs[R2]←</a:t>
                      </a:r>
                      <a:r>
                        <a:rPr kumimoji="1" lang="pt-BR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 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(Mem[40+Regs[R3]]</a:t>
                      </a:r>
                      <a:r>
                        <a:rPr kumimoji="1" lang="pt-BR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1" lang="pt-BR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 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## Mem[40+Regs[R3]]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LB R2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30(R3)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装入字节 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Regs[R2]←</a:t>
                      </a:r>
                      <a:r>
                        <a:rPr kumimoji="1" lang="pt-BR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 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(Mem[30+Regs[R3]]</a:t>
                      </a:r>
                      <a:r>
                        <a:rPr kumimoji="1" lang="pt-BR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1" lang="pt-BR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56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## Mem[30+Regs[R3]]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LBU R2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40(R3)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装入无符号字节 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Regs[R2]←</a:t>
                      </a:r>
                      <a:r>
                        <a:rPr kumimoji="1" lang="pt-BR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 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pt-BR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56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## Mem[40+Regs[R3]]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LH R2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30(R3)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装入半字 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Regs[R2]←</a:t>
                      </a:r>
                      <a:r>
                        <a:rPr kumimoji="1" lang="pt-BR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 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(Mem[30+Regs[R3]]</a:t>
                      </a:r>
                      <a:r>
                        <a:rPr kumimoji="1" lang="pt-BR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1" lang="pt-BR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48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##</a:t>
                      </a:r>
                      <a:endParaRPr kumimoji="1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Mem[30+Regs[R3]]## Mem[31+Regs[R3]]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L.S F2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60(R4)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装入单精度浮点数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Regs[F2]←</a:t>
                      </a:r>
                      <a:r>
                        <a:rPr kumimoji="1" lang="pt-BR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 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Mem[60+Regs[R4]] ## 0</a:t>
                      </a:r>
                      <a:r>
                        <a:rPr kumimoji="1" lang="pt-BR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 </a:t>
                      </a:r>
                      <a:endParaRPr kumimoji="1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L.D F2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40(R3)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装入双精度浮点数 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Regs[F2]←</a:t>
                      </a:r>
                      <a:r>
                        <a:rPr kumimoji="1" lang="pt-BR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Mem[40+Regs[R3]]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SD R4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300(R5)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保存双字 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Mem[300+Regs[R5]]←</a:t>
                      </a:r>
                      <a:r>
                        <a:rPr kumimoji="1" lang="pt-BR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 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Regs[R4]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SW R4</a:t>
                      </a:r>
                      <a:r>
                        <a:rPr kumimoji="1" lang="zh-CN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300(R5)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保存字 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Mem[300+Regs[R5]]←</a:t>
                      </a:r>
                      <a:r>
                        <a:rPr kumimoji="1" lang="pt-BR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Regs[R4]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S.S F2</a:t>
                      </a:r>
                      <a:r>
                        <a:rPr kumimoji="1" lang="zh-CN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40(R2)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保存单精度浮点数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Mem[40+Regs[R2]]←</a:t>
                      </a:r>
                      <a:r>
                        <a:rPr kumimoji="1" lang="pt-BR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 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Regs[F2] </a:t>
                      </a:r>
                      <a:r>
                        <a:rPr kumimoji="1" lang="pt-BR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pt-BR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··</a:t>
                      </a:r>
                      <a:r>
                        <a:rPr kumimoji="1" lang="pt-BR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31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SH R5</a:t>
                      </a:r>
                      <a:r>
                        <a:rPr kumimoji="1" lang="zh-CN" alt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502(R4)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保存半字</a:t>
                      </a:r>
                      <a:r>
                        <a:rPr kumimoji="1" lang="zh-CN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	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Mem[502+Regs[R4]]←</a:t>
                      </a:r>
                      <a:r>
                        <a:rPr kumimoji="1" lang="pt-BR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Regs[R5] </a:t>
                      </a:r>
                      <a:r>
                        <a:rPr kumimoji="1" lang="pt-BR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48</a:t>
                      </a:r>
                      <a:r>
                        <a:rPr kumimoji="1" lang="pt-BR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··</a:t>
                      </a:r>
                      <a:r>
                        <a:rPr kumimoji="1" lang="pt-BR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.63</a:t>
                      </a: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指令集结构：</a:t>
            </a:r>
            <a:r>
              <a:rPr lang="en-US" altLang="zh-CN" sz="3600" b="1" dirty="0" smtClean="0">
                <a:solidFill>
                  <a:srgbClr val="FF0000"/>
                </a:solidFill>
                <a:latin typeface="+mj-ea"/>
              </a:rPr>
              <a:t>ALU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操作</a:t>
            </a:r>
            <a:endParaRPr lang="zh-CN" altLang="en-US" sz="3600" b="1" dirty="0" smtClean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600" b="1" dirty="0" smtClean="0">
                <a:solidFill>
                  <a:srgbClr val="FF0000"/>
                </a:solidFill>
                <a:latin typeface="+mj-ea"/>
                <a:ea typeface="+mj-ea"/>
              </a:rPr>
              <a:t>ALU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操作</a:t>
            </a:r>
            <a:r>
              <a:rPr lang="zh-CN" altLang="en-US" sz="2600" b="1" dirty="0" smtClean="0">
                <a:latin typeface="+mj-ea"/>
                <a:ea typeface="+mj-ea"/>
              </a:rPr>
              <a:t>：在</a:t>
            </a:r>
            <a:r>
              <a:rPr lang="en-US" altLang="zh-CN" sz="2600" b="1" dirty="0" smtClean="0">
                <a:latin typeface="+mj-ea"/>
                <a:ea typeface="+mj-ea"/>
              </a:rPr>
              <a:t>MIPS</a:t>
            </a:r>
            <a:r>
              <a:rPr lang="zh-CN" altLang="en-US" sz="2600" b="1" dirty="0" smtClean="0">
                <a:latin typeface="+mj-ea"/>
                <a:ea typeface="+mj-ea"/>
              </a:rPr>
              <a:t>中，所有的</a:t>
            </a:r>
            <a:r>
              <a:rPr lang="en-US" altLang="zh-CN" sz="2600" b="1" dirty="0" smtClean="0">
                <a:latin typeface="+mj-ea"/>
                <a:ea typeface="+mj-ea"/>
              </a:rPr>
              <a:t>ALU</a:t>
            </a:r>
            <a:r>
              <a:rPr lang="zh-CN" altLang="en-US" sz="2600" b="1" dirty="0" smtClean="0">
                <a:latin typeface="+mj-ea"/>
                <a:ea typeface="+mj-ea"/>
              </a:rPr>
              <a:t>指令都是寄存器－寄存器型指令，其运算包含了简单的算术和逻辑运算，如加、减、</a:t>
            </a:r>
            <a:r>
              <a:rPr lang="en-US" altLang="zh-CN" sz="2600" b="1" dirty="0" smtClean="0">
                <a:latin typeface="+mj-ea"/>
                <a:ea typeface="+mj-ea"/>
              </a:rPr>
              <a:t>AND</a:t>
            </a:r>
            <a:r>
              <a:rPr lang="zh-CN" altLang="en-US" sz="2600" b="1" dirty="0" smtClean="0">
                <a:latin typeface="+mj-ea"/>
                <a:ea typeface="+mj-ea"/>
              </a:rPr>
              <a:t>、</a:t>
            </a:r>
            <a:r>
              <a:rPr lang="en-US" altLang="zh-CN" sz="2600" b="1" dirty="0" smtClean="0">
                <a:latin typeface="+mj-ea"/>
                <a:ea typeface="+mj-ea"/>
              </a:rPr>
              <a:t>OR</a:t>
            </a:r>
            <a:r>
              <a:rPr lang="zh-CN" altLang="en-US" sz="2600" b="1" dirty="0" smtClean="0">
                <a:latin typeface="+mj-ea"/>
                <a:ea typeface="+mj-ea"/>
              </a:rPr>
              <a:t>、</a:t>
            </a:r>
            <a:r>
              <a:rPr lang="en-US" altLang="zh-CN" sz="2600" b="1" dirty="0" smtClean="0">
                <a:latin typeface="+mj-ea"/>
                <a:ea typeface="+mj-ea"/>
              </a:rPr>
              <a:t>XOR</a:t>
            </a:r>
            <a:r>
              <a:rPr lang="zh-CN" altLang="en-US" sz="2600" b="1" dirty="0" smtClean="0">
                <a:latin typeface="+mj-ea"/>
                <a:ea typeface="+mj-ea"/>
              </a:rPr>
              <a:t>和移位。</a:t>
            </a:r>
            <a:endParaRPr lang="zh-CN" altLang="en-US" sz="2600" b="1" dirty="0" smtClean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“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设置相等</a:t>
            </a:r>
            <a:r>
              <a:rPr lang="zh-CN" altLang="en-US" sz="2600" b="1" dirty="0" smtClean="0">
                <a:latin typeface="+mj-ea"/>
                <a:ea typeface="+mj-ea"/>
              </a:rPr>
              <a:t>”、“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设置不等</a:t>
            </a:r>
            <a:r>
              <a:rPr lang="zh-CN" altLang="en-US" sz="2600" b="1" dirty="0" smtClean="0">
                <a:latin typeface="+mj-ea"/>
                <a:ea typeface="+mj-ea"/>
              </a:rPr>
              <a:t>”、“</a:t>
            </a:r>
            <a:r>
              <a:rPr lang="zh-CN" altLang="en-US" sz="2600" b="1" dirty="0" smtClean="0">
                <a:solidFill>
                  <a:srgbClr val="FF0000"/>
                </a:solidFill>
                <a:latin typeface="+mj-ea"/>
                <a:ea typeface="+mj-ea"/>
              </a:rPr>
              <a:t>设置小于</a:t>
            </a:r>
            <a:r>
              <a:rPr lang="zh-CN" altLang="en-US" sz="2600" b="1" dirty="0" smtClean="0">
                <a:latin typeface="+mj-ea"/>
                <a:ea typeface="+mj-ea"/>
              </a:rPr>
              <a:t>”：寄存器比较指令（</a:t>
            </a:r>
            <a:r>
              <a:rPr lang="zh-CN" altLang="en-US" sz="2600" b="1" dirty="0" smtClean="0">
                <a:latin typeface="+mj-ea"/>
                <a:ea typeface="+mj-ea"/>
                <a:sym typeface="Symbol" panose="05050102010706020507" pitchFamily="18" charset="2"/>
              </a:rPr>
              <a:t></a:t>
            </a:r>
            <a:r>
              <a:rPr lang="zh-CN" altLang="en-US" sz="2600" b="1" dirty="0" smtClean="0">
                <a:latin typeface="+mj-ea"/>
                <a:ea typeface="+mj-ea"/>
              </a:rPr>
              <a:t>，</a:t>
            </a:r>
            <a:r>
              <a:rPr lang="zh-CN" altLang="en-US" sz="2600" b="1" dirty="0" smtClean="0">
                <a:latin typeface="+mj-ea"/>
                <a:ea typeface="+mj-ea"/>
                <a:sym typeface="Symbol" panose="05050102010706020507" pitchFamily="18" charset="2"/>
              </a:rPr>
              <a:t></a:t>
            </a:r>
            <a:r>
              <a:rPr lang="zh-CN" altLang="en-US" sz="2600" b="1" dirty="0" smtClean="0">
                <a:latin typeface="+mj-ea"/>
                <a:ea typeface="+mj-ea"/>
              </a:rPr>
              <a:t>，</a:t>
            </a:r>
            <a:r>
              <a:rPr lang="zh-CN" altLang="en-US" sz="2600" b="1" dirty="0" smtClean="0">
                <a:latin typeface="+mj-ea"/>
                <a:ea typeface="+mj-ea"/>
                <a:sym typeface="Symbol" panose="05050102010706020507" pitchFamily="18" charset="2"/>
              </a:rPr>
              <a:t></a:t>
            </a:r>
            <a:r>
              <a:rPr lang="zh-CN" altLang="en-US" sz="2600" b="1" dirty="0" smtClean="0">
                <a:latin typeface="+mj-ea"/>
                <a:ea typeface="+mj-ea"/>
              </a:rPr>
              <a:t>，</a:t>
            </a:r>
            <a:r>
              <a:rPr lang="zh-CN" altLang="en-US" sz="2600" b="1" dirty="0" smtClean="0">
                <a:latin typeface="+mj-ea"/>
                <a:ea typeface="+mj-ea"/>
                <a:sym typeface="Symbol" panose="05050102010706020507" pitchFamily="18" charset="2"/>
              </a:rPr>
              <a:t></a:t>
            </a:r>
            <a:r>
              <a:rPr lang="zh-CN" altLang="en-US" sz="2600" b="1" dirty="0" smtClean="0">
                <a:latin typeface="+mj-ea"/>
                <a:ea typeface="+mj-ea"/>
              </a:rPr>
              <a:t>，</a:t>
            </a:r>
            <a:r>
              <a:rPr lang="zh-CN" altLang="en-US" sz="2600" b="1" dirty="0" smtClean="0">
                <a:latin typeface="+mj-ea"/>
                <a:ea typeface="+mj-ea"/>
                <a:sym typeface="Symbol" panose="05050102010706020507" pitchFamily="18" charset="2"/>
              </a:rPr>
              <a:t></a:t>
            </a:r>
            <a:r>
              <a:rPr lang="zh-CN" altLang="en-US" sz="2600" b="1" dirty="0" smtClean="0">
                <a:latin typeface="+mj-ea"/>
                <a:ea typeface="+mj-ea"/>
              </a:rPr>
              <a:t>，</a:t>
            </a:r>
            <a:r>
              <a:rPr lang="zh-CN" altLang="en-US" sz="2600" b="1" dirty="0" smtClean="0">
                <a:latin typeface="+mj-ea"/>
                <a:ea typeface="+mj-ea"/>
                <a:sym typeface="Symbol" panose="05050102010706020507" pitchFamily="18" charset="2"/>
              </a:rPr>
              <a:t></a:t>
            </a:r>
            <a:r>
              <a:rPr lang="zh-CN" altLang="en-US" sz="2600" b="1" dirty="0" smtClean="0">
                <a:latin typeface="+mj-ea"/>
                <a:ea typeface="+mj-ea"/>
              </a:rPr>
              <a:t>），如果比较结果为真，这些指令就在目标寄存器中填入</a:t>
            </a:r>
            <a:r>
              <a:rPr lang="en-US" altLang="zh-CN" sz="2600" b="1" dirty="0" smtClean="0">
                <a:latin typeface="+mj-ea"/>
                <a:ea typeface="+mj-ea"/>
              </a:rPr>
              <a:t>1</a:t>
            </a:r>
            <a:r>
              <a:rPr lang="zh-CN" altLang="en-US" sz="2600" b="1" dirty="0" smtClean="0">
                <a:latin typeface="+mj-ea"/>
                <a:ea typeface="+mj-ea"/>
              </a:rPr>
              <a:t>（表示真），否则填入</a:t>
            </a:r>
            <a:r>
              <a:rPr lang="en-US" altLang="zh-CN" sz="2600" b="1" dirty="0" smtClean="0">
                <a:latin typeface="+mj-ea"/>
                <a:ea typeface="+mj-ea"/>
              </a:rPr>
              <a:t>0</a:t>
            </a:r>
            <a:r>
              <a:rPr lang="zh-CN" altLang="en-US" sz="2600" b="1" dirty="0" smtClean="0">
                <a:latin typeface="+mj-ea"/>
                <a:ea typeface="+mj-ea"/>
              </a:rPr>
              <a:t>（表示假）。</a:t>
            </a:r>
            <a:endParaRPr lang="zh-CN" altLang="en-US" sz="26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22"/>
          <p:cNvSpPr>
            <a:spLocks noGrp="1" noChangeArrowheads="1"/>
          </p:cNvSpPr>
          <p:nvPr>
            <p:ph type="title"/>
          </p:nvPr>
        </p:nvSpPr>
        <p:spPr>
          <a:xfrm>
            <a:off x="1763713" y="260350"/>
            <a:ext cx="5942012" cy="676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操作类型</a:t>
            </a:r>
            <a:endParaRPr lang="zh-CN" altLang="en-US" sz="3600" b="1" dirty="0" smtClean="0">
              <a:solidFill>
                <a:srgbClr val="FF0000"/>
              </a:solidFill>
              <a:latin typeface="+mj-ea"/>
            </a:endParaRPr>
          </a:p>
        </p:txBody>
      </p:sp>
      <p:graphicFrame>
        <p:nvGraphicFramePr>
          <p:cNvPr id="5" name="Group 50"/>
          <p:cNvGraphicFramePr/>
          <p:nvPr/>
        </p:nvGraphicFramePr>
        <p:xfrm>
          <a:off x="467544" y="1412776"/>
          <a:ext cx="8281988" cy="3575523"/>
        </p:xfrm>
        <a:graphic>
          <a:graphicData uri="http://schemas.openxmlformats.org/drawingml/2006/table">
            <a:tbl>
              <a:tblPr/>
              <a:tblGrid>
                <a:gridCol w="2447925"/>
                <a:gridCol w="2305050"/>
                <a:gridCol w="3529013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指令举例 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指令名称 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含义 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DADDU	R1</a:t>
                      </a:r>
                      <a:r>
                        <a:rPr kumimoji="1" lang="zh-CN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R2</a:t>
                      </a:r>
                      <a:r>
                        <a:rPr kumimoji="1" lang="zh-CN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R3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无符号加 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Regs[R1]← Regs[R2]+ Regs[R3]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DADDIU 	R4</a:t>
                      </a:r>
                      <a:r>
                        <a:rPr kumimoji="1" lang="zh-CN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R5</a:t>
                      </a:r>
                      <a:r>
                        <a:rPr kumimoji="1" lang="zh-CN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#6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加无符号立即数 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Regs[R4]← Regs[R5]+6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LUI	R1</a:t>
                      </a:r>
                      <a:r>
                        <a:rPr kumimoji="1" lang="zh-CN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#4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把立即数装入到一个字的高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位 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Regs[R1]← 0</a:t>
                      </a:r>
                      <a:r>
                        <a:rPr kumimoji="1" lang="pt-BR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## 4 ## 0</a:t>
                      </a:r>
                      <a:r>
                        <a:rPr kumimoji="1" lang="pt-BR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endParaRPr kumimoji="1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DSLL	R1</a:t>
                      </a:r>
                      <a:r>
                        <a:rPr kumimoji="1" lang="zh-CN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R2</a:t>
                      </a:r>
                      <a:r>
                        <a:rPr kumimoji="1" lang="zh-CN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#5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逻辑左移 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Regs[R1]← Regs[R2]&lt;&lt;5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DSLT    R1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R2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R3 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置小于 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If(Regs[R2]&lt; Regs[R3])</a:t>
                      </a:r>
                      <a:endParaRPr kumimoji="1" lang="pt-BR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Regs[R1]← 1 else Regs[R1]←0 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44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第</a:t>
            </a:r>
            <a:r>
              <a:rPr kumimoji="1" lang="en-US" altLang="zh-CN" b="1" dirty="0" smtClean="0">
                <a:latin typeface="Times New Roman" panose="02020603050405020304" pitchFamily="18" charset="0"/>
                <a:cs typeface="+mn-cs"/>
              </a:rPr>
              <a:t>4</a:t>
            </a:r>
            <a:r>
              <a:rPr lang="zh-CN" altLang="en-US" b="1" dirty="0" smtClean="0"/>
              <a:t>章   指 令 系 统</a:t>
            </a:r>
            <a:endParaRPr lang="zh-CN" altLang="en-US" b="1" dirty="0" smtClean="0"/>
          </a:p>
        </p:txBody>
      </p:sp>
      <p:grpSp>
        <p:nvGrpSpPr>
          <p:cNvPr id="6147" name="Group 3"/>
          <p:cNvGrpSpPr/>
          <p:nvPr/>
        </p:nvGrpSpPr>
        <p:grpSpPr bwMode="auto">
          <a:xfrm>
            <a:off x="2195513" y="1339850"/>
            <a:ext cx="5089525" cy="5080000"/>
            <a:chOff x="470" y="911"/>
            <a:chExt cx="3206" cy="2749"/>
          </a:xfrm>
        </p:grpSpPr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470" y="911"/>
              <a:ext cx="1671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</a:rPr>
                <a:t>4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.1  机器指令 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478" y="1279"/>
              <a:ext cx="31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4</a:t>
              </a:r>
              <a:r>
                <a:rPr lang="zh-CN" altLang="en-US" sz="3200">
                  <a:latin typeface="Times New Roman" panose="02020603050405020304" pitchFamily="18" charset="0"/>
                </a:rPr>
                <a:t>.2  操作数类型和操作类型 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6151" name="Text Box 6"/>
            <p:cNvSpPr txBox="1">
              <a:spLocks noChangeArrowheads="1"/>
            </p:cNvSpPr>
            <p:nvPr/>
          </p:nvSpPr>
          <p:spPr bwMode="auto">
            <a:xfrm>
              <a:off x="478" y="1652"/>
              <a:ext cx="1671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</a:rPr>
                <a:t>4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.3  寻址方式 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6152" name="Text Box 7"/>
            <p:cNvSpPr txBox="1">
              <a:spLocks noChangeArrowheads="1"/>
            </p:cNvSpPr>
            <p:nvPr/>
          </p:nvSpPr>
          <p:spPr bwMode="auto">
            <a:xfrm>
              <a:off x="470" y="2470"/>
              <a:ext cx="309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</a:rPr>
                <a:t>4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.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5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 指令系统的设计与优化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6153" name="Text Box 8"/>
            <p:cNvSpPr txBox="1">
              <a:spLocks noChangeArrowheads="1"/>
            </p:cNvSpPr>
            <p:nvPr/>
          </p:nvSpPr>
          <p:spPr bwMode="auto">
            <a:xfrm>
              <a:off x="478" y="3344"/>
              <a:ext cx="212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4</a:t>
              </a:r>
              <a:r>
                <a:rPr lang="zh-CN" altLang="en-US" sz="3200">
                  <a:latin typeface="Times New Roman" panose="02020603050405020304" pitchFamily="18" charset="0"/>
                </a:rPr>
                <a:t>.</a:t>
              </a:r>
              <a:r>
                <a:rPr lang="en-US" altLang="zh-CN" sz="3200">
                  <a:latin typeface="Times New Roman" panose="02020603050405020304" pitchFamily="18" charset="0"/>
                </a:rPr>
                <a:t>7</a:t>
              </a:r>
              <a:r>
                <a:rPr lang="zh-CN" altLang="en-US" sz="3200">
                  <a:latin typeface="Times New Roman" panose="02020603050405020304" pitchFamily="18" charset="0"/>
                </a:rPr>
                <a:t> 指令格式举例 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6154" name="Text Box 7"/>
            <p:cNvSpPr txBox="1">
              <a:spLocks noChangeArrowheads="1"/>
            </p:cNvSpPr>
            <p:nvPr/>
          </p:nvSpPr>
          <p:spPr bwMode="auto">
            <a:xfrm>
              <a:off x="470" y="2899"/>
              <a:ext cx="309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anose="02020603050405020304" pitchFamily="18" charset="0"/>
                </a:rPr>
                <a:t>4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.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6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3200" u="sng" dirty="0">
                  <a:latin typeface="Times New Roman" panose="02020603050405020304" pitchFamily="18" charset="0"/>
                </a:rPr>
                <a:t>指令系统的发展和改进</a:t>
              </a:r>
              <a:endParaRPr lang="zh-CN" altLang="en-US" sz="3200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6155" name="Text Box 7"/>
            <p:cNvSpPr txBox="1">
              <a:spLocks noChangeArrowheads="1"/>
            </p:cNvSpPr>
            <p:nvPr/>
          </p:nvSpPr>
          <p:spPr bwMode="auto">
            <a:xfrm>
              <a:off x="478" y="2041"/>
              <a:ext cx="284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4</a:t>
              </a:r>
              <a:r>
                <a:rPr lang="zh-CN" altLang="en-US" sz="3200">
                  <a:latin typeface="Times New Roman" panose="02020603050405020304" pitchFamily="18" charset="0"/>
                </a:rPr>
                <a:t>.4 指令系统结构的分类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</p:grpSp>
      <p:sp>
        <p:nvSpPr>
          <p:cNvPr id="6148" name="AutoShape 11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跳转与分支</a:t>
            </a:r>
            <a:endParaRPr lang="zh-CN" altLang="en-US" sz="3600" b="1" dirty="0" smtClean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跳转指令分为四种：跳转、跳转并链接、寄存器跳转、寄存器跳转并链接。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描述目标地址的方法：</a:t>
            </a:r>
            <a:endParaRPr lang="zh-CN" altLang="en-US" sz="2800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前两种类型的跳转指令用带符号位的</a:t>
            </a:r>
            <a:r>
              <a:rPr lang="en-US" altLang="zh-CN" sz="2400" b="1" dirty="0" smtClean="0">
                <a:solidFill>
                  <a:schemeClr val="accent2"/>
                </a:solidFill>
                <a:latin typeface="+mj-ea"/>
                <a:ea typeface="+mj-ea"/>
              </a:rPr>
              <a:t>26</a:t>
            </a:r>
            <a:r>
              <a:rPr lang="zh-CN" altLang="en-US" sz="2400" b="1" dirty="0" smtClean="0">
                <a:solidFill>
                  <a:schemeClr val="accent2"/>
                </a:solidFill>
                <a:latin typeface="+mj-ea"/>
                <a:ea typeface="+mj-ea"/>
              </a:rPr>
              <a:t>位偏移量</a:t>
            </a:r>
            <a:r>
              <a:rPr lang="zh-CN" altLang="en-US" sz="2400" b="1" dirty="0" smtClean="0">
                <a:latin typeface="+mj-ea"/>
                <a:ea typeface="+mj-ea"/>
              </a:rPr>
              <a:t>加上</a:t>
            </a:r>
            <a:r>
              <a:rPr lang="zh-CN" altLang="en-US" sz="2400" b="1" dirty="0" smtClean="0">
                <a:solidFill>
                  <a:schemeClr val="accent2"/>
                </a:solidFill>
                <a:latin typeface="+mj-ea"/>
                <a:ea typeface="+mj-ea"/>
              </a:rPr>
              <a:t>程序计数器</a:t>
            </a:r>
            <a:r>
              <a:rPr lang="zh-CN" altLang="en-US" sz="2400" b="1" dirty="0" smtClean="0">
                <a:latin typeface="+mj-ea"/>
                <a:ea typeface="+mj-ea"/>
              </a:rPr>
              <a:t>的值来确定跳转的目标地址；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另外两种类型的跳转指令则指定一个</a:t>
            </a:r>
            <a:r>
              <a:rPr lang="zh-CN" altLang="en-US" sz="2400" b="1" dirty="0" smtClean="0">
                <a:solidFill>
                  <a:schemeClr val="accent2"/>
                </a:solidFill>
                <a:latin typeface="+mj-ea"/>
                <a:ea typeface="+mj-ea"/>
              </a:rPr>
              <a:t>寄存器</a:t>
            </a:r>
            <a:r>
              <a:rPr lang="zh-CN" altLang="en-US" sz="2400" b="1" dirty="0" smtClean="0">
                <a:latin typeface="+mj-ea"/>
                <a:ea typeface="+mj-ea"/>
              </a:rPr>
              <a:t>，由寄存器中的内容决定跳转的目标地址。</a:t>
            </a:r>
            <a:endParaRPr lang="zh-CN" altLang="en-US" sz="24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指令集结构：</a:t>
            </a:r>
            <a:r>
              <a:rPr lang="zh-CN" altLang="en-US" sz="3600" b="1" dirty="0">
                <a:solidFill>
                  <a:srgbClr val="FF0000"/>
                </a:solidFill>
                <a:latin typeface="+mj-ea"/>
              </a:rPr>
              <a:t>跳转与分支</a:t>
            </a:r>
            <a:endParaRPr lang="zh-CN" altLang="en-US" sz="3600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/>
              <a:t>两种跳转类型（是否需要链接）：</a:t>
            </a:r>
            <a:endParaRPr lang="zh-CN" altLang="en-US" sz="28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 smtClean="0"/>
              <a:t>一种是简单跳转；</a:t>
            </a:r>
            <a:endParaRPr lang="zh-CN" altLang="en-US" sz="2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 smtClean="0"/>
              <a:t>另一种是跳转并链接（用于过程调用），它将下一条顺序指令地址（返回地址）保存在寄存器</a:t>
            </a:r>
            <a:r>
              <a:rPr lang="en-US" altLang="zh-CN" sz="2400" b="1" dirty="0" smtClean="0"/>
              <a:t>R31</a:t>
            </a:r>
            <a:r>
              <a:rPr lang="zh-CN" altLang="en-US" sz="2400" b="1" dirty="0" smtClean="0"/>
              <a:t>中。</a:t>
            </a:r>
            <a:endParaRPr lang="zh-CN" altLang="en-US" sz="2400" b="1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53"/>
          <p:cNvSpPr>
            <a:spLocks noGrp="1" noChangeArrowheads="1"/>
          </p:cNvSpPr>
          <p:nvPr>
            <p:ph type="title"/>
          </p:nvPr>
        </p:nvSpPr>
        <p:spPr>
          <a:xfrm>
            <a:off x="395288" y="158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指令集结构：</a:t>
            </a:r>
            <a:r>
              <a:rPr lang="zh-CN" altLang="en-US" sz="3600" b="1" dirty="0">
                <a:solidFill>
                  <a:srgbClr val="FF0000"/>
                </a:solidFill>
                <a:latin typeface="+mj-ea"/>
              </a:rPr>
              <a:t>跳转与分支</a:t>
            </a:r>
            <a:endParaRPr lang="zh-CN" altLang="en-US" sz="3600" b="1" dirty="0">
              <a:solidFill>
                <a:srgbClr val="FF0000"/>
              </a:solidFill>
              <a:latin typeface="+mj-ea"/>
            </a:endParaRPr>
          </a:p>
        </p:txBody>
      </p:sp>
      <p:graphicFrame>
        <p:nvGraphicFramePr>
          <p:cNvPr id="259326" name="Group 254"/>
          <p:cNvGraphicFramePr>
            <a:graphicFrameLocks noGrp="1"/>
          </p:cNvGraphicFramePr>
          <p:nvPr>
            <p:ph sz="half" idx="1"/>
          </p:nvPr>
        </p:nvGraphicFramePr>
        <p:xfrm>
          <a:off x="0" y="1125538"/>
          <a:ext cx="9144000" cy="4441826"/>
        </p:xfrm>
        <a:graphic>
          <a:graphicData uri="http://schemas.openxmlformats.org/drawingml/2006/table">
            <a:tbl>
              <a:tblPr/>
              <a:tblGrid>
                <a:gridCol w="1909763"/>
                <a:gridCol w="2352675"/>
                <a:gridCol w="4881562"/>
              </a:tblGrid>
              <a:tr h="45720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指令实例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指令名称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J       name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跳转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PC ←name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PC+4; -2</a:t>
                      </a:r>
                      <a:r>
                        <a:rPr kumimoji="1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≤name ≤2</a:t>
                      </a:r>
                      <a:r>
                        <a:rPr kumimoji="1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58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JAL    name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跳转并链接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Regs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[R31] ← PC+4; 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PC ←name +PC+4;-2</a:t>
                      </a:r>
                      <a:r>
                        <a:rPr kumimoji="1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≤name ≤2</a:t>
                      </a:r>
                      <a:r>
                        <a:rPr kumimoji="1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JR     R3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寄存器型跳转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PC ←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Regs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[R3];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JALR  R2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寄存器型跳转并链接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Regs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[R31]←PC+4; PC←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Regs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[R2];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BEQZ 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R4 , name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等于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分支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if  (Regs[R4]==0) 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PC ← name+ PC+4;-2</a:t>
                      </a:r>
                      <a:r>
                        <a:rPr kumimoji="1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≤name ≤2</a:t>
                      </a:r>
                      <a:r>
                        <a:rPr kumimoji="1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58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BNE  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R4 , name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不等于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分支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if  (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Regs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[R4]!=0) 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PC ← name+ PC+4;-2</a:t>
                      </a:r>
                      <a:r>
                        <a:rPr kumimoji="1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≤name ≤2</a:t>
                      </a:r>
                      <a:r>
                        <a:rPr kumimoji="1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CN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指令集结构：</a:t>
            </a:r>
            <a:r>
              <a:rPr lang="zh-CN" altLang="en-US" sz="3600" b="1" dirty="0" smtClean="0">
                <a:solidFill>
                  <a:srgbClr val="FF0000"/>
                </a:solidFill>
                <a:latin typeface="+mj-ea"/>
              </a:rPr>
              <a:t>操作类型</a:t>
            </a:r>
            <a:endParaRPr lang="zh-CN" altLang="en-US" sz="3600" b="1" dirty="0" smtClean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001000" cy="44831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浮点操作</a:t>
            </a:r>
            <a:r>
              <a:rPr lang="zh-CN" altLang="en-US" sz="2800" b="1" dirty="0" smtClean="0">
                <a:latin typeface="+mj-ea"/>
                <a:ea typeface="+mj-ea"/>
              </a:rPr>
              <a:t>：浮点指令的操作数来源于浮点寄存器，同时它还指明了相应的操作是单精度浮点操作还是双精度浮点操作。</a:t>
            </a:r>
            <a:endParaRPr lang="zh-CN" altLang="en-US" sz="2800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后缀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D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代表双精度浮点操作</a:t>
            </a:r>
            <a:r>
              <a:rPr lang="zh-CN" altLang="en-US" sz="2400" b="1" dirty="0" smtClean="0">
                <a:latin typeface="+mj-ea"/>
                <a:ea typeface="+mj-ea"/>
              </a:rPr>
              <a:t>；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而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后缀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F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代表单精度浮点操作</a:t>
            </a:r>
            <a:r>
              <a:rPr lang="zh-CN" altLang="en-US" sz="2400" b="1" dirty="0" smtClean="0">
                <a:latin typeface="+mj-ea"/>
                <a:ea typeface="+mj-ea"/>
              </a:rPr>
              <a:t>（如：</a:t>
            </a:r>
            <a:r>
              <a:rPr lang="en-US" altLang="zh-CN" sz="2400" b="1" dirty="0" smtClean="0">
                <a:latin typeface="+mj-ea"/>
                <a:ea typeface="+mj-ea"/>
              </a:rPr>
              <a:t>ADDD</a:t>
            </a:r>
            <a:r>
              <a:rPr lang="zh-CN" altLang="en-US" sz="2400" b="1" dirty="0" smtClean="0">
                <a:latin typeface="+mj-ea"/>
                <a:ea typeface="+mj-ea"/>
              </a:rPr>
              <a:t>、</a:t>
            </a:r>
            <a:r>
              <a:rPr lang="en-US" altLang="zh-CN" sz="2400" b="1" dirty="0" smtClean="0">
                <a:latin typeface="+mj-ea"/>
                <a:ea typeface="+mj-ea"/>
              </a:rPr>
              <a:t>ADDF</a:t>
            </a:r>
            <a:r>
              <a:rPr lang="zh-CN" altLang="en-US" sz="2400" b="1" dirty="0" smtClean="0">
                <a:latin typeface="+mj-ea"/>
                <a:ea typeface="+mj-ea"/>
              </a:rPr>
              <a:t>、</a:t>
            </a:r>
            <a:r>
              <a:rPr lang="en-US" altLang="zh-CN" sz="2400" b="1" dirty="0" smtClean="0">
                <a:latin typeface="+mj-ea"/>
                <a:ea typeface="+mj-ea"/>
              </a:rPr>
              <a:t>SUBD</a:t>
            </a:r>
            <a:r>
              <a:rPr lang="zh-CN" altLang="en-US" sz="2400" b="1" dirty="0" smtClean="0">
                <a:latin typeface="+mj-ea"/>
                <a:ea typeface="+mj-ea"/>
              </a:rPr>
              <a:t>、</a:t>
            </a:r>
            <a:r>
              <a:rPr lang="en-US" altLang="zh-CN" sz="2400" b="1" dirty="0" smtClean="0">
                <a:latin typeface="+mj-ea"/>
                <a:ea typeface="+mj-ea"/>
              </a:rPr>
              <a:t>SUBF</a:t>
            </a:r>
            <a:r>
              <a:rPr lang="zh-CN" altLang="en-US" sz="2400" b="1" dirty="0" smtClean="0">
                <a:latin typeface="+mj-ea"/>
                <a:ea typeface="+mj-ea"/>
              </a:rPr>
              <a:t>、</a:t>
            </a:r>
            <a:r>
              <a:rPr lang="en-US" altLang="zh-CN" sz="2400" b="1" dirty="0" smtClean="0">
                <a:latin typeface="+mj-ea"/>
                <a:ea typeface="+mj-ea"/>
              </a:rPr>
              <a:t>MULTD</a:t>
            </a:r>
            <a:r>
              <a:rPr lang="zh-CN" altLang="en-US" sz="2400" b="1" dirty="0" smtClean="0">
                <a:latin typeface="+mj-ea"/>
                <a:ea typeface="+mj-ea"/>
              </a:rPr>
              <a:t>、</a:t>
            </a:r>
            <a:r>
              <a:rPr lang="en-US" altLang="zh-CN" sz="2400" b="1" dirty="0" smtClean="0">
                <a:latin typeface="+mj-ea"/>
                <a:ea typeface="+mj-ea"/>
              </a:rPr>
              <a:t>MULTF</a:t>
            </a:r>
            <a:r>
              <a:rPr lang="zh-CN" altLang="en-US" sz="2400" b="1" dirty="0" smtClean="0">
                <a:latin typeface="+mj-ea"/>
                <a:ea typeface="+mj-ea"/>
              </a:rPr>
              <a:t>、</a:t>
            </a:r>
            <a:r>
              <a:rPr lang="en-US" altLang="zh-CN" sz="2400" b="1" dirty="0" smtClean="0">
                <a:latin typeface="+mj-ea"/>
                <a:ea typeface="+mj-ea"/>
              </a:rPr>
              <a:t>DIVD</a:t>
            </a:r>
            <a:r>
              <a:rPr lang="zh-CN" altLang="en-US" sz="2400" b="1" dirty="0" smtClean="0">
                <a:latin typeface="+mj-ea"/>
                <a:ea typeface="+mj-ea"/>
              </a:rPr>
              <a:t>、</a:t>
            </a:r>
            <a:r>
              <a:rPr lang="en-US" altLang="zh-CN" sz="2400" b="1" dirty="0" smtClean="0">
                <a:latin typeface="+mj-ea"/>
                <a:ea typeface="+mj-ea"/>
              </a:rPr>
              <a:t>DIVF</a:t>
            </a:r>
            <a:r>
              <a:rPr lang="zh-CN" altLang="en-US" sz="2400" b="1" dirty="0" smtClean="0">
                <a:latin typeface="+mj-ea"/>
                <a:ea typeface="+mj-ea"/>
              </a:rPr>
              <a:t>）。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 smtClean="0">
                <a:latin typeface="+mj-ea"/>
                <a:ea typeface="+mj-ea"/>
              </a:rPr>
              <a:t>MIPS</a:t>
            </a:r>
            <a:r>
              <a:rPr lang="zh-CN" altLang="en-US" sz="2800" b="1" dirty="0" smtClean="0">
                <a:latin typeface="+mj-ea"/>
                <a:ea typeface="+mj-ea"/>
              </a:rPr>
              <a:t>的浮点操作有：加、减、乘、除。</a:t>
            </a:r>
            <a:endParaRPr lang="zh-CN" altLang="en-US" sz="28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中的常用指令</a:t>
            </a:r>
            <a:endParaRPr lang="zh-CN" altLang="en-US" sz="3600" b="1" dirty="0" smtClean="0">
              <a:latin typeface="+mj-ea"/>
            </a:endParaRPr>
          </a:p>
        </p:txBody>
      </p:sp>
      <p:graphicFrame>
        <p:nvGraphicFramePr>
          <p:cNvPr id="11366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73088" y="1455738"/>
          <a:ext cx="7932737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图表" r:id="rId1" imgW="10013315" imgH="5554345" progId="MSGraph.Chart.8">
                  <p:embed/>
                </p:oleObj>
              </mc:Choice>
              <mc:Fallback>
                <p:oleObj name="图表" r:id="rId1" imgW="10013315" imgH="5554345" progId="MSGraph.Chart.8">
                  <p:embed/>
                  <p:pic>
                    <p:nvPicPr>
                      <p:cNvPr id="0" name="图片 379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1455738"/>
                        <a:ext cx="7932737" cy="435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的效能分析</a:t>
            </a:r>
            <a:endParaRPr lang="zh-CN" altLang="en-US" sz="3600" b="1" dirty="0" smtClean="0">
              <a:latin typeface="+mj-ea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问题的提出</a:t>
            </a:r>
            <a:r>
              <a:rPr lang="zh-CN" altLang="en-US" sz="2800" b="1" dirty="0" smtClean="0">
                <a:latin typeface="+mj-ea"/>
                <a:ea typeface="+mj-ea"/>
              </a:rPr>
              <a:t>：</a:t>
            </a:r>
            <a:endParaRPr lang="zh-CN" altLang="en-US" sz="2800" b="1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b="1" dirty="0" smtClean="0">
                <a:latin typeface="+mj-ea"/>
                <a:ea typeface="+mj-ea"/>
              </a:rPr>
              <a:t>MIPS</a:t>
            </a:r>
            <a:r>
              <a:rPr lang="zh-CN" altLang="en-US" sz="2400" b="1" dirty="0" smtClean="0">
                <a:latin typeface="+mj-ea"/>
                <a:ea typeface="+mj-ea"/>
              </a:rPr>
              <a:t>指令集结构的指令格式、寻址方式和操作都非常简单。也许有人会担心，这些特性会使得目标代码中指令条数增多，导致程序运行时间加长，从而使这种指令集结构的机器性能并不会太高。</a:t>
            </a:r>
            <a:endParaRPr lang="zh-CN" altLang="en-US" sz="2400" b="1" dirty="0" smtClean="0">
              <a:latin typeface="+mj-ea"/>
              <a:ea typeface="+mj-ea"/>
            </a:endParaRP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2268538" y="4581525"/>
          <a:ext cx="45783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公式" r:id="rId1" imgW="2159000" imgH="241300" progId="Equation.3">
                  <p:embed/>
                </p:oleObj>
              </mc:Choice>
              <mc:Fallback>
                <p:oleObj name="公式" r:id="rId1" imgW="2159000" imgH="241300" progId="Equation.3">
                  <p:embed/>
                  <p:pic>
                    <p:nvPicPr>
                      <p:cNvPr id="0" name="图片 389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81525"/>
                        <a:ext cx="457835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MIPS</a:t>
            </a:r>
            <a:r>
              <a:rPr lang="zh-CN" altLang="en-US" sz="3600" b="1" dirty="0" smtClean="0">
                <a:latin typeface="+mj-ea"/>
              </a:rPr>
              <a:t>的效能分析</a:t>
            </a:r>
            <a:endParaRPr lang="zh-CN" altLang="en-US" sz="3600" b="1" dirty="0" smtClean="0">
              <a:latin typeface="+mj-ea"/>
            </a:endParaRPr>
          </a:p>
        </p:txBody>
      </p:sp>
      <p:graphicFrame>
        <p:nvGraphicFramePr>
          <p:cNvPr id="11571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23888" y="1393825"/>
          <a:ext cx="7832725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图表" r:id="rId1" imgW="9945370" imgH="5746115" progId="MSGraph.Chart.8">
                  <p:embed/>
                </p:oleObj>
              </mc:Choice>
              <mc:Fallback>
                <p:oleObj name="图表" r:id="rId1" imgW="9945370" imgH="5746115" progId="MSGraph.Chart.8">
                  <p:embed/>
                  <p:pic>
                    <p:nvPicPr>
                      <p:cNvPr id="0" name="图片 399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1393825"/>
                        <a:ext cx="7832725" cy="448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755650" y="1269751"/>
            <a:ext cx="792080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机器指令的一般格式：操作码和操作数地址码。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操作数的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类型、操作的类型和寻址方式。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指令系统结构的分类。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4. 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指令系统设计的基本原则。</a:t>
            </a: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CISC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RISC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6. MIPS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指令集。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latin typeface="+mj-lt"/>
                <a:ea typeface="+mj-ea"/>
                <a:cs typeface="+mj-cs"/>
              </a:rPr>
              <a:t>本章小结</a:t>
            </a:r>
            <a:endParaRPr lang="zh-CN" altLang="en-US" sz="4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755650" y="1269751"/>
            <a:ext cx="792080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唐朔飞教材，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P335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T1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T2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T6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T14</a:t>
            </a: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1000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王志英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教材，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P62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T2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T12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T15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T18</a:t>
            </a: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100000"/>
              </a:spcBef>
            </a:pP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100000"/>
              </a:spcBef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注：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T18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，“每个地址字段的长度均为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位”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latin typeface="+mj-lt"/>
                <a:ea typeface="+mj-ea"/>
                <a:cs typeface="+mj-cs"/>
              </a:rPr>
              <a:t>本章作业</a:t>
            </a:r>
            <a:endParaRPr lang="zh-CN" altLang="en-US" sz="4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第</a:t>
            </a:r>
            <a:r>
              <a:rPr lang="en-US" altLang="zh-CN" b="1" smtClean="0"/>
              <a:t>5</a:t>
            </a:r>
            <a:r>
              <a:rPr lang="zh-CN" altLang="en-US" b="1" smtClean="0"/>
              <a:t>章   </a:t>
            </a:r>
            <a:r>
              <a:rPr lang="en-US" altLang="zh-CN" b="1" smtClean="0"/>
              <a:t>CPU</a:t>
            </a:r>
            <a:r>
              <a:rPr lang="zh-CN" altLang="en-US" b="1" smtClean="0"/>
              <a:t>设计与实现</a:t>
            </a:r>
            <a:endParaRPr lang="zh-CN" altLang="en-US" b="1" smtClean="0"/>
          </a:p>
        </p:txBody>
      </p:sp>
      <p:grpSp>
        <p:nvGrpSpPr>
          <p:cNvPr id="3075" name="Group 3"/>
          <p:cNvGrpSpPr/>
          <p:nvPr/>
        </p:nvGrpSpPr>
        <p:grpSpPr bwMode="auto">
          <a:xfrm>
            <a:off x="1908175" y="2055813"/>
            <a:ext cx="5715000" cy="3170237"/>
            <a:chOff x="624" y="1248"/>
            <a:chExt cx="3600" cy="1997"/>
          </a:xfrm>
        </p:grpSpPr>
        <p:sp>
          <p:nvSpPr>
            <p:cNvPr id="3077" name="Text Box 4"/>
            <p:cNvSpPr txBox="1">
              <a:spLocks noChangeArrowheads="1"/>
            </p:cNvSpPr>
            <p:nvPr/>
          </p:nvSpPr>
          <p:spPr bwMode="auto">
            <a:xfrm>
              <a:off x="624" y="1248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.1  </a:t>
              </a:r>
              <a:r>
                <a:rPr lang="en-US" altLang="zh-CN" sz="3200">
                  <a:latin typeface="Times New Roman" panose="02020603050405020304" pitchFamily="18" charset="0"/>
                </a:rPr>
                <a:t>CPU </a:t>
              </a:r>
              <a:r>
                <a:rPr lang="zh-CN" altLang="en-US" sz="3200">
                  <a:latin typeface="Times New Roman" panose="02020603050405020304" pitchFamily="18" charset="0"/>
                </a:rPr>
                <a:t>的结构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078" name="Text Box 5"/>
            <p:cNvSpPr txBox="1">
              <a:spLocks noChangeArrowheads="1"/>
            </p:cNvSpPr>
            <p:nvPr/>
          </p:nvSpPr>
          <p:spPr bwMode="auto">
            <a:xfrm>
              <a:off x="624" y="2336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.3  多级时序系统（</a:t>
              </a:r>
              <a:r>
                <a:rPr lang="en-US" altLang="zh-CN" sz="3200">
                  <a:latin typeface="Times New Roman" panose="02020603050405020304" pitchFamily="18" charset="0"/>
                </a:rPr>
                <a:t>X86</a:t>
              </a:r>
              <a:r>
                <a:rPr lang="zh-CN" altLang="en-US" sz="3200">
                  <a:latin typeface="Times New Roman" panose="02020603050405020304" pitchFamily="18" charset="0"/>
                </a:rPr>
                <a:t>）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079" name="Text Box 6"/>
            <p:cNvSpPr txBox="1">
              <a:spLocks noChangeArrowheads="1"/>
            </p:cNvSpPr>
            <p:nvPr/>
          </p:nvSpPr>
          <p:spPr bwMode="auto">
            <a:xfrm>
              <a:off x="624" y="1792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.2  运算方法与</a:t>
              </a:r>
              <a:r>
                <a:rPr lang="en-US" altLang="zh-CN" sz="3200">
                  <a:latin typeface="Times New Roman" panose="02020603050405020304" pitchFamily="18" charset="0"/>
                </a:rPr>
                <a:t>ALU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080" name="Text Box 7"/>
            <p:cNvSpPr txBox="1">
              <a:spLocks noChangeArrowheads="1"/>
            </p:cNvSpPr>
            <p:nvPr/>
          </p:nvSpPr>
          <p:spPr bwMode="auto">
            <a:xfrm>
              <a:off x="624" y="2880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.4  </a:t>
              </a:r>
              <a:r>
                <a:rPr lang="en-US" altLang="zh-CN" sz="3200">
                  <a:latin typeface="Times New Roman" panose="02020603050405020304" pitchFamily="18" charset="0"/>
                </a:rPr>
                <a:t>MIPS CPU</a:t>
              </a:r>
              <a:r>
                <a:rPr lang="zh-CN" altLang="en-US" sz="3200">
                  <a:latin typeface="Times New Roman" panose="02020603050405020304" pitchFamily="18" charset="0"/>
                </a:rPr>
                <a:t>的简单实现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</p:grpSp>
      <p:sp>
        <p:nvSpPr>
          <p:cNvPr id="3076" name="AutoShape 10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/>
              <a:t>4.6 </a:t>
            </a:r>
            <a:r>
              <a:rPr lang="zh-CN" altLang="en-US" sz="3600" b="1" dirty="0" smtClean="0"/>
              <a:t>指令系统的发展和改进</a:t>
            </a:r>
            <a:endParaRPr lang="zh-CN" altLang="en-US" sz="3600" b="1" dirty="0" smtClean="0"/>
          </a:p>
        </p:txBody>
      </p:sp>
      <p:sp>
        <p:nvSpPr>
          <p:cNvPr id="2099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smtClean="0"/>
              <a:t>一个方向是强化指令功能，实现软件功能向硬件功能转移，基于这种指令集结构而设计实现的计算机系统称为</a:t>
            </a:r>
            <a:r>
              <a:rPr lang="zh-CN" altLang="en-US" sz="2400" b="1" smtClean="0">
                <a:solidFill>
                  <a:srgbClr val="FF0000"/>
                </a:solidFill>
              </a:rPr>
              <a:t>复杂指令集计算机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CISC</a:t>
            </a:r>
            <a:r>
              <a:rPr lang="zh-CN" altLang="en-US" sz="2400" b="1" smtClean="0"/>
              <a:t>）。</a:t>
            </a:r>
            <a:endParaRPr lang="zh-CN" altLang="en-US" sz="2400" b="1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 smtClean="0"/>
              <a:t>八十年代发展起来的</a:t>
            </a:r>
            <a:r>
              <a:rPr lang="zh-CN" altLang="en-US" sz="2400" b="1" smtClean="0">
                <a:solidFill>
                  <a:srgbClr val="FF0000"/>
                </a:solidFill>
              </a:rPr>
              <a:t>精简指令集计算机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RISC</a:t>
            </a:r>
            <a:r>
              <a:rPr lang="zh-CN" altLang="en-US" sz="2400" b="1" smtClean="0"/>
              <a:t>），其目的是尽可能地降低指令集结构的复杂性，以达到简化实现，提高性能的目的。</a:t>
            </a:r>
            <a:endParaRPr lang="zh-CN" altLang="en-US" sz="2400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第</a:t>
            </a:r>
            <a:r>
              <a:rPr lang="en-US" altLang="zh-CN" b="1" smtClean="0"/>
              <a:t>5</a:t>
            </a:r>
            <a:r>
              <a:rPr lang="zh-CN" altLang="en-US" b="1" smtClean="0"/>
              <a:t>章   </a:t>
            </a:r>
            <a:r>
              <a:rPr lang="en-US" altLang="zh-CN" b="1" smtClean="0"/>
              <a:t>CPU</a:t>
            </a:r>
            <a:r>
              <a:rPr lang="zh-CN" altLang="en-US" b="1" smtClean="0"/>
              <a:t>设计与实现</a:t>
            </a:r>
            <a:endParaRPr lang="zh-CN" altLang="en-US" b="1" smtClean="0"/>
          </a:p>
        </p:txBody>
      </p:sp>
      <p:grpSp>
        <p:nvGrpSpPr>
          <p:cNvPr id="3075" name="Group 3"/>
          <p:cNvGrpSpPr/>
          <p:nvPr/>
        </p:nvGrpSpPr>
        <p:grpSpPr bwMode="auto">
          <a:xfrm>
            <a:off x="1908175" y="2055813"/>
            <a:ext cx="5715000" cy="3170237"/>
            <a:chOff x="624" y="1248"/>
            <a:chExt cx="3600" cy="1997"/>
          </a:xfrm>
        </p:grpSpPr>
        <p:sp>
          <p:nvSpPr>
            <p:cNvPr id="3077" name="Text Box 4"/>
            <p:cNvSpPr txBox="1">
              <a:spLocks noChangeArrowheads="1"/>
            </p:cNvSpPr>
            <p:nvPr/>
          </p:nvSpPr>
          <p:spPr bwMode="auto">
            <a:xfrm>
              <a:off x="624" y="1248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.1  </a:t>
              </a:r>
              <a:r>
                <a:rPr lang="en-US" altLang="zh-CN" sz="3200">
                  <a:latin typeface="Times New Roman" panose="02020603050405020304" pitchFamily="18" charset="0"/>
                </a:rPr>
                <a:t>CPU </a:t>
              </a:r>
              <a:r>
                <a:rPr lang="zh-CN" altLang="en-US" sz="3200">
                  <a:latin typeface="Times New Roman" panose="02020603050405020304" pitchFamily="18" charset="0"/>
                </a:rPr>
                <a:t>的结构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078" name="Text Box 5"/>
            <p:cNvSpPr txBox="1">
              <a:spLocks noChangeArrowheads="1"/>
            </p:cNvSpPr>
            <p:nvPr/>
          </p:nvSpPr>
          <p:spPr bwMode="auto">
            <a:xfrm>
              <a:off x="624" y="2336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.3  多级时序系统（</a:t>
              </a:r>
              <a:r>
                <a:rPr lang="en-US" altLang="zh-CN" sz="3200">
                  <a:latin typeface="Times New Roman" panose="02020603050405020304" pitchFamily="18" charset="0"/>
                </a:rPr>
                <a:t>X86</a:t>
              </a:r>
              <a:r>
                <a:rPr lang="zh-CN" altLang="en-US" sz="3200">
                  <a:latin typeface="Times New Roman" panose="02020603050405020304" pitchFamily="18" charset="0"/>
                </a:rPr>
                <a:t>）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079" name="Text Box 6"/>
            <p:cNvSpPr txBox="1">
              <a:spLocks noChangeArrowheads="1"/>
            </p:cNvSpPr>
            <p:nvPr/>
          </p:nvSpPr>
          <p:spPr bwMode="auto">
            <a:xfrm>
              <a:off x="624" y="1792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.2  运算方法与</a:t>
              </a:r>
              <a:r>
                <a:rPr lang="en-US" altLang="zh-CN" sz="3200">
                  <a:latin typeface="Times New Roman" panose="02020603050405020304" pitchFamily="18" charset="0"/>
                </a:rPr>
                <a:t>ALU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080" name="Text Box 7"/>
            <p:cNvSpPr txBox="1">
              <a:spLocks noChangeArrowheads="1"/>
            </p:cNvSpPr>
            <p:nvPr/>
          </p:nvSpPr>
          <p:spPr bwMode="auto">
            <a:xfrm>
              <a:off x="624" y="2880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.4  </a:t>
              </a:r>
              <a:r>
                <a:rPr lang="en-US" altLang="zh-CN" sz="3200">
                  <a:latin typeface="Times New Roman" panose="02020603050405020304" pitchFamily="18" charset="0"/>
                </a:rPr>
                <a:t>MIPS CPU</a:t>
              </a:r>
              <a:r>
                <a:rPr lang="zh-CN" altLang="en-US" sz="3200">
                  <a:latin typeface="Times New Roman" panose="02020603050405020304" pitchFamily="18" charset="0"/>
                </a:rPr>
                <a:t>的简单实现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</p:grpSp>
      <p:sp>
        <p:nvSpPr>
          <p:cNvPr id="3076" name="AutoShape 10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3"/>
          <p:cNvGrpSpPr/>
          <p:nvPr/>
        </p:nvGrpSpPr>
        <p:grpSpPr bwMode="auto">
          <a:xfrm>
            <a:off x="1908175" y="2055813"/>
            <a:ext cx="5715000" cy="1443037"/>
            <a:chOff x="624" y="1248"/>
            <a:chExt cx="3600" cy="909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624" y="1248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.1</a:t>
              </a:r>
              <a:r>
                <a:rPr lang="en-US" altLang="zh-CN" sz="3200">
                  <a:latin typeface="Times New Roman" panose="02020603050405020304" pitchFamily="18" charset="0"/>
                </a:rPr>
                <a:t>.1</a:t>
              </a:r>
              <a:r>
                <a:rPr lang="zh-CN" altLang="en-US" sz="3200">
                  <a:latin typeface="Times New Roman" panose="02020603050405020304" pitchFamily="18" charset="0"/>
                </a:rPr>
                <a:t>  </a:t>
              </a:r>
              <a:r>
                <a:rPr lang="en-US" altLang="zh-CN" sz="3200">
                  <a:latin typeface="Times New Roman" panose="02020603050405020304" pitchFamily="18" charset="0"/>
                </a:rPr>
                <a:t>CPU </a:t>
              </a:r>
              <a:r>
                <a:rPr lang="zh-CN" altLang="en-US" sz="3200">
                  <a:latin typeface="Times New Roman" panose="02020603050405020304" pitchFamily="18" charset="0"/>
                </a:rPr>
                <a:t>的结构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4102" name="Text Box 6"/>
            <p:cNvSpPr txBox="1">
              <a:spLocks noChangeArrowheads="1"/>
            </p:cNvSpPr>
            <p:nvPr/>
          </p:nvSpPr>
          <p:spPr bwMode="auto">
            <a:xfrm>
              <a:off x="624" y="1792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  <a:r>
                <a:rPr lang="zh-CN" altLang="en-US" sz="3200">
                  <a:latin typeface="Times New Roman" panose="02020603050405020304" pitchFamily="18" charset="0"/>
                </a:rPr>
                <a:t>.</a:t>
              </a:r>
              <a:r>
                <a:rPr lang="en-US" altLang="zh-CN" sz="3200">
                  <a:latin typeface="Times New Roman" panose="02020603050405020304" pitchFamily="18" charset="0"/>
                </a:rPr>
                <a:t>1.</a:t>
              </a:r>
              <a:r>
                <a:rPr lang="zh-CN" altLang="en-US" sz="3200">
                  <a:latin typeface="Times New Roman" panose="02020603050405020304" pitchFamily="18" charset="0"/>
                </a:rPr>
                <a:t>2  指令周期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</p:grpSp>
      <p:sp>
        <p:nvSpPr>
          <p:cNvPr id="4099" name="AutoShape 10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1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.1 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CPU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的结构</a:t>
            </a:r>
            <a:endParaRPr lang="zh-CN" alt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CN" sz="3600" b="1" dirty="0" smtClean="0"/>
              <a:t>5</a:t>
            </a:r>
            <a:r>
              <a:rPr lang="zh-CN" altLang="en-US" sz="3600" b="1" dirty="0" smtClean="0"/>
              <a:t>.1   </a:t>
            </a:r>
            <a:r>
              <a:rPr lang="en-US" altLang="zh-CN" sz="3600" b="1" dirty="0" smtClean="0"/>
              <a:t>CPU </a:t>
            </a:r>
            <a:r>
              <a:rPr lang="zh-CN" altLang="en-US" sz="3600" b="1" dirty="0" smtClean="0"/>
              <a:t>的结构框图</a:t>
            </a:r>
            <a:endParaRPr lang="zh-CN" altLang="en-US" sz="3600" b="1" dirty="0" smtClean="0"/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一、 </a:t>
            </a:r>
            <a:r>
              <a:rPr lang="en-US" altLang="zh-CN" sz="3200" dirty="0">
                <a:latin typeface="Times New Roman" panose="02020603050405020304" pitchFamily="18" charset="0"/>
              </a:rPr>
              <a:t>CPU </a:t>
            </a:r>
            <a:r>
              <a:rPr lang="zh-CN" altLang="en-US" sz="3200" dirty="0">
                <a:latin typeface="Times New Roman" panose="02020603050405020304" pitchFamily="18" charset="0"/>
              </a:rPr>
              <a:t>的功能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1524000" y="2397125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取指令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4293" name="Text Box 5"/>
          <p:cNvSpPr txBox="1">
            <a:spLocks noChangeArrowheads="1"/>
          </p:cNvSpPr>
          <p:nvPr/>
        </p:nvSpPr>
        <p:spPr bwMode="auto">
          <a:xfrm>
            <a:off x="1524000" y="2925763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</a:rPr>
              <a:t>分析指令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24294" name="Text Box 6"/>
          <p:cNvSpPr txBox="1">
            <a:spLocks noChangeArrowheads="1"/>
          </p:cNvSpPr>
          <p:nvPr/>
        </p:nvSpPr>
        <p:spPr bwMode="auto">
          <a:xfrm>
            <a:off x="1524000" y="34544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执行指令，发出各种操作命令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1524000" y="398145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控制程序输入及结果的输出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4296" name="Text Box 8"/>
          <p:cNvSpPr txBox="1">
            <a:spLocks noChangeArrowheads="1"/>
          </p:cNvSpPr>
          <p:nvPr/>
        </p:nvSpPr>
        <p:spPr bwMode="auto">
          <a:xfrm>
            <a:off x="1524000" y="4510088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总线管理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4297" name="Text Box 9"/>
          <p:cNvSpPr txBox="1">
            <a:spLocks noChangeArrowheads="1"/>
          </p:cNvSpPr>
          <p:nvPr/>
        </p:nvSpPr>
        <p:spPr bwMode="auto">
          <a:xfrm>
            <a:off x="1524000" y="5038725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处理异常情况和特殊请求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4298" name="Text Box 10"/>
          <p:cNvSpPr txBox="1">
            <a:spLocks noChangeArrowheads="1"/>
          </p:cNvSpPr>
          <p:nvPr/>
        </p:nvSpPr>
        <p:spPr bwMode="auto">
          <a:xfrm>
            <a:off x="1066800" y="1868488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1.  控制器的功能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4299" name="Text Box 11"/>
          <p:cNvSpPr txBox="1">
            <a:spLocks noChangeArrowheads="1"/>
          </p:cNvSpPr>
          <p:nvPr/>
        </p:nvSpPr>
        <p:spPr bwMode="auto">
          <a:xfrm>
            <a:off x="1066800" y="5567363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2.  运算器的功能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4300" name="Text Box 12"/>
          <p:cNvSpPr txBox="1">
            <a:spLocks noChangeArrowheads="1"/>
          </p:cNvSpPr>
          <p:nvPr/>
        </p:nvSpPr>
        <p:spPr bwMode="auto">
          <a:xfrm>
            <a:off x="1447800" y="60960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实现算术运算和逻辑运算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4301" name="Text Box 13"/>
          <p:cNvSpPr txBox="1">
            <a:spLocks noChangeArrowheads="1"/>
          </p:cNvSpPr>
          <p:nvPr/>
        </p:nvSpPr>
        <p:spPr bwMode="auto">
          <a:xfrm>
            <a:off x="6400800" y="243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指令控制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4302" name="Text Box 14"/>
          <p:cNvSpPr txBox="1">
            <a:spLocks noChangeArrowheads="1"/>
          </p:cNvSpPr>
          <p:nvPr/>
        </p:nvSpPr>
        <p:spPr bwMode="auto">
          <a:xfrm>
            <a:off x="6400800" y="3284538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操作控制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4303" name="Text Box 15"/>
          <p:cNvSpPr txBox="1">
            <a:spLocks noChangeArrowheads="1"/>
          </p:cNvSpPr>
          <p:nvPr/>
        </p:nvSpPr>
        <p:spPr bwMode="auto">
          <a:xfrm>
            <a:off x="6400800" y="3979863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时间控制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4304" name="Text Box 16"/>
          <p:cNvSpPr txBox="1">
            <a:spLocks noChangeArrowheads="1"/>
          </p:cNvSpPr>
          <p:nvPr/>
        </p:nvSpPr>
        <p:spPr bwMode="auto">
          <a:xfrm>
            <a:off x="6437313" y="614045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数据加工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4305" name="Text Box 17"/>
          <p:cNvSpPr txBox="1">
            <a:spLocks noChangeArrowheads="1"/>
          </p:cNvSpPr>
          <p:nvPr/>
        </p:nvSpPr>
        <p:spPr bwMode="auto">
          <a:xfrm>
            <a:off x="6372225" y="4916488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处理中断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8" name="AutoShape 1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autoUpdateAnimBg="0"/>
      <p:bldP spid="524292" grpId="0" autoUpdateAnimBg="0"/>
      <p:bldP spid="524293" grpId="0" autoUpdateAnimBg="0"/>
      <p:bldP spid="524294" grpId="0" autoUpdateAnimBg="0"/>
      <p:bldP spid="524295" grpId="0" autoUpdateAnimBg="0"/>
      <p:bldP spid="524296" grpId="0" autoUpdateAnimBg="0"/>
      <p:bldP spid="524297" grpId="0" autoUpdateAnimBg="0"/>
      <p:bldP spid="524298" grpId="0" autoUpdateAnimBg="0"/>
      <p:bldP spid="524299" grpId="0" autoUpdateAnimBg="0"/>
      <p:bldP spid="524300" grpId="0" autoUpdateAnimBg="0"/>
      <p:bldP spid="524301" grpId="0" autoUpdateAnimBg="0"/>
      <p:bldP spid="524302" grpId="0" autoUpdateAnimBg="0"/>
      <p:bldP spid="524303" grpId="0" autoUpdateAnimBg="0"/>
      <p:bldP spid="524304" grpId="0" autoUpdateAnimBg="0"/>
      <p:bldP spid="52430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3400" y="152400"/>
            <a:ext cx="571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二、</a:t>
            </a:r>
            <a:r>
              <a:rPr lang="en-US" altLang="zh-CN" sz="3600">
                <a:latin typeface="Times New Roman" panose="02020603050405020304" pitchFamily="18" charset="0"/>
              </a:rPr>
              <a:t>CPU </a:t>
            </a:r>
            <a:r>
              <a:rPr lang="zh-CN" altLang="en-US" sz="3600">
                <a:latin typeface="Times New Roman" panose="02020603050405020304" pitchFamily="18" charset="0"/>
              </a:rPr>
              <a:t>结构框图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525315" name="Text Box 3"/>
          <p:cNvSpPr txBox="1">
            <a:spLocks noChangeArrowheads="1"/>
          </p:cNvSpPr>
          <p:nvPr/>
        </p:nvSpPr>
        <p:spPr bwMode="auto">
          <a:xfrm>
            <a:off x="4572000" y="1447800"/>
            <a:ext cx="2743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panose="02020603050405020304" pitchFamily="18" charset="0"/>
              </a:rPr>
              <a:t>PC   IR</a:t>
            </a:r>
            <a:endParaRPr lang="en-US" altLang="zh-CN" sz="220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362200" y="1447800"/>
            <a:ext cx="4800600" cy="2438400"/>
            <a:chOff x="1488" y="912"/>
            <a:chExt cx="3024" cy="1536"/>
          </a:xfrm>
        </p:grpSpPr>
        <p:sp>
          <p:nvSpPr>
            <p:cNvPr id="6179" name="Text Box 5"/>
            <p:cNvSpPr txBox="1">
              <a:spLocks noChangeArrowheads="1"/>
            </p:cNvSpPr>
            <p:nvPr/>
          </p:nvSpPr>
          <p:spPr bwMode="auto">
            <a:xfrm>
              <a:off x="1488" y="912"/>
              <a:ext cx="17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指令控制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6180" name="Text Box 6"/>
            <p:cNvSpPr txBox="1">
              <a:spLocks noChangeArrowheads="1"/>
            </p:cNvSpPr>
            <p:nvPr/>
          </p:nvSpPr>
          <p:spPr bwMode="auto">
            <a:xfrm>
              <a:off x="1488" y="1228"/>
              <a:ext cx="17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操作控制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6181" name="Text Box 7"/>
            <p:cNvSpPr txBox="1">
              <a:spLocks noChangeArrowheads="1"/>
            </p:cNvSpPr>
            <p:nvPr/>
          </p:nvSpPr>
          <p:spPr bwMode="auto">
            <a:xfrm>
              <a:off x="1488" y="1545"/>
              <a:ext cx="288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时间控制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6182" name="Text Box 8"/>
            <p:cNvSpPr txBox="1">
              <a:spLocks noChangeArrowheads="1"/>
            </p:cNvSpPr>
            <p:nvPr/>
          </p:nvSpPr>
          <p:spPr bwMode="auto">
            <a:xfrm>
              <a:off x="1488" y="1862"/>
              <a:ext cx="30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数据加工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6183" name="Text Box 9"/>
            <p:cNvSpPr txBox="1">
              <a:spLocks noChangeArrowheads="1"/>
            </p:cNvSpPr>
            <p:nvPr/>
          </p:nvSpPr>
          <p:spPr bwMode="auto">
            <a:xfrm>
              <a:off x="1488" y="2179"/>
              <a:ext cx="17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处理中断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525322" name="Text Box 10"/>
          <p:cNvSpPr txBox="1">
            <a:spLocks noChangeArrowheads="1"/>
          </p:cNvSpPr>
          <p:nvPr/>
        </p:nvSpPr>
        <p:spPr bwMode="auto">
          <a:xfrm>
            <a:off x="4572000" y="2955925"/>
            <a:ext cx="2743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panose="02020603050405020304" pitchFamily="18" charset="0"/>
              </a:rPr>
              <a:t>ALU  </a:t>
            </a:r>
            <a:r>
              <a:rPr lang="zh-CN" altLang="en-US" sz="2200">
                <a:latin typeface="Times New Roman" panose="02020603050405020304" pitchFamily="18" charset="0"/>
              </a:rPr>
              <a:t>寄存器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525323" name="Text Box 11"/>
          <p:cNvSpPr txBox="1">
            <a:spLocks noChangeArrowheads="1"/>
          </p:cNvSpPr>
          <p:nvPr/>
        </p:nvSpPr>
        <p:spPr bwMode="auto">
          <a:xfrm>
            <a:off x="4572000" y="3459163"/>
            <a:ext cx="2743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anose="02020603050405020304" pitchFamily="18" charset="0"/>
              </a:rPr>
              <a:t>中断系统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525324" name="Text Box 12"/>
          <p:cNvSpPr txBox="1">
            <a:spLocks noChangeArrowheads="1"/>
          </p:cNvSpPr>
          <p:nvPr/>
        </p:nvSpPr>
        <p:spPr bwMode="auto">
          <a:xfrm>
            <a:off x="1143000" y="9144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1.  </a:t>
            </a:r>
            <a:r>
              <a:rPr lang="en-US" altLang="zh-CN" sz="2400">
                <a:latin typeface="Times New Roman" panose="02020603050405020304" pitchFamily="18" charset="0"/>
              </a:rPr>
              <a:t>CPU </a:t>
            </a:r>
            <a:r>
              <a:rPr lang="zh-CN" altLang="en-US" sz="2400">
                <a:latin typeface="Times New Roman" panose="02020603050405020304" pitchFamily="18" charset="0"/>
              </a:rPr>
              <a:t>与系统总线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5325" name="Text Box 13"/>
          <p:cNvSpPr txBox="1">
            <a:spLocks noChangeArrowheads="1"/>
          </p:cNvSpPr>
          <p:nvPr/>
        </p:nvSpPr>
        <p:spPr bwMode="auto">
          <a:xfrm>
            <a:off x="4572000" y="2163763"/>
            <a:ext cx="2743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panose="02020603050405020304" pitchFamily="18" charset="0"/>
              </a:rPr>
              <a:t>CU   </a:t>
            </a:r>
            <a:r>
              <a:rPr lang="zh-CN" altLang="en-US" sz="2200">
                <a:latin typeface="Times New Roman" panose="02020603050405020304" pitchFamily="18" charset="0"/>
              </a:rPr>
              <a:t>时序电路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525326" name="AutoShape 14"/>
          <p:cNvSpPr/>
          <p:nvPr/>
        </p:nvSpPr>
        <p:spPr bwMode="auto">
          <a:xfrm>
            <a:off x="3733800" y="21336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3" name="Group 15"/>
          <p:cNvGrpSpPr/>
          <p:nvPr/>
        </p:nvGrpSpPr>
        <p:grpSpPr bwMode="auto">
          <a:xfrm>
            <a:off x="3886200" y="4572000"/>
            <a:ext cx="950913" cy="685800"/>
            <a:chOff x="2448" y="2880"/>
            <a:chExt cx="599" cy="432"/>
          </a:xfrm>
        </p:grpSpPr>
        <p:sp>
          <p:nvSpPr>
            <p:cNvPr id="6177" name="Text Box 16"/>
            <p:cNvSpPr txBox="1">
              <a:spLocks noChangeArrowheads="1"/>
            </p:cNvSpPr>
            <p:nvPr/>
          </p:nvSpPr>
          <p:spPr bwMode="auto">
            <a:xfrm>
              <a:off x="2448" y="2966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寄存器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178" name="Rectangle 17"/>
            <p:cNvSpPr>
              <a:spLocks noChangeArrowheads="1"/>
            </p:cNvSpPr>
            <p:nvPr/>
          </p:nvSpPr>
          <p:spPr bwMode="auto">
            <a:xfrm>
              <a:off x="2473" y="2880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4" name="Group 18"/>
          <p:cNvGrpSpPr/>
          <p:nvPr/>
        </p:nvGrpSpPr>
        <p:grpSpPr bwMode="auto">
          <a:xfrm>
            <a:off x="2630488" y="4572000"/>
            <a:ext cx="874712" cy="685800"/>
            <a:chOff x="1657" y="2880"/>
            <a:chExt cx="551" cy="432"/>
          </a:xfrm>
        </p:grpSpPr>
        <p:sp>
          <p:nvSpPr>
            <p:cNvPr id="6175" name="Text Box 19"/>
            <p:cNvSpPr txBox="1">
              <a:spLocks noChangeArrowheads="1"/>
            </p:cNvSpPr>
            <p:nvPr/>
          </p:nvSpPr>
          <p:spPr bwMode="auto">
            <a:xfrm>
              <a:off x="1718" y="2966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ALU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76" name="Rectangle 20"/>
            <p:cNvSpPr>
              <a:spLocks noChangeArrowheads="1"/>
            </p:cNvSpPr>
            <p:nvPr/>
          </p:nvSpPr>
          <p:spPr bwMode="auto">
            <a:xfrm>
              <a:off x="1657" y="2880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2630488" y="5546725"/>
            <a:ext cx="874712" cy="701675"/>
            <a:chOff x="1344" y="2438"/>
            <a:chExt cx="551" cy="442"/>
          </a:xfrm>
        </p:grpSpPr>
        <p:sp>
          <p:nvSpPr>
            <p:cNvPr id="6173" name="Text Box 22"/>
            <p:cNvSpPr txBox="1">
              <a:spLocks noChangeArrowheads="1"/>
            </p:cNvSpPr>
            <p:nvPr/>
          </p:nvSpPr>
          <p:spPr bwMode="auto">
            <a:xfrm>
              <a:off x="1382" y="2438"/>
              <a:ext cx="45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中断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100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系统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174" name="Rectangle 23"/>
            <p:cNvSpPr>
              <a:spLocks noChangeArrowheads="1"/>
            </p:cNvSpPr>
            <p:nvPr/>
          </p:nvSpPr>
          <p:spPr bwMode="auto">
            <a:xfrm>
              <a:off x="1344" y="2448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6" name="Group 24"/>
          <p:cNvGrpSpPr/>
          <p:nvPr/>
        </p:nvGrpSpPr>
        <p:grpSpPr bwMode="auto">
          <a:xfrm>
            <a:off x="3886200" y="5562600"/>
            <a:ext cx="874713" cy="685800"/>
            <a:chOff x="2448" y="3504"/>
            <a:chExt cx="551" cy="432"/>
          </a:xfrm>
        </p:grpSpPr>
        <p:sp>
          <p:nvSpPr>
            <p:cNvPr id="6171" name="Text Box 25"/>
            <p:cNvSpPr txBox="1">
              <a:spLocks noChangeArrowheads="1"/>
            </p:cNvSpPr>
            <p:nvPr/>
          </p:nvSpPr>
          <p:spPr bwMode="auto">
            <a:xfrm>
              <a:off x="2544" y="3600"/>
              <a:ext cx="3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72" name="Rectangle 26"/>
            <p:cNvSpPr>
              <a:spLocks noChangeArrowheads="1"/>
            </p:cNvSpPr>
            <p:nvPr/>
          </p:nvSpPr>
          <p:spPr bwMode="auto">
            <a:xfrm>
              <a:off x="2448" y="3504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7" name="Group 27"/>
          <p:cNvGrpSpPr/>
          <p:nvPr/>
        </p:nvGrpSpPr>
        <p:grpSpPr bwMode="auto">
          <a:xfrm>
            <a:off x="2339975" y="4114800"/>
            <a:ext cx="4441825" cy="2514600"/>
            <a:chOff x="1474" y="2592"/>
            <a:chExt cx="2798" cy="1584"/>
          </a:xfrm>
        </p:grpSpPr>
        <p:sp>
          <p:nvSpPr>
            <p:cNvPr id="6160" name="Rectangle 28"/>
            <p:cNvSpPr>
              <a:spLocks noChangeArrowheads="1"/>
            </p:cNvSpPr>
            <p:nvPr/>
          </p:nvSpPr>
          <p:spPr bwMode="auto">
            <a:xfrm>
              <a:off x="1488" y="2640"/>
              <a:ext cx="1728" cy="14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61" name="Text Box 29"/>
            <p:cNvSpPr txBox="1">
              <a:spLocks noChangeArrowheads="1"/>
            </p:cNvSpPr>
            <p:nvPr/>
          </p:nvSpPr>
          <p:spPr bwMode="auto">
            <a:xfrm>
              <a:off x="1474" y="2630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6162" name="Rectangle 30"/>
            <p:cNvSpPr>
              <a:spLocks noChangeArrowheads="1"/>
            </p:cNvSpPr>
            <p:nvPr/>
          </p:nvSpPr>
          <p:spPr bwMode="auto">
            <a:xfrm>
              <a:off x="3840" y="2592"/>
              <a:ext cx="96" cy="15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63" name="Rectangle 31"/>
            <p:cNvSpPr>
              <a:spLocks noChangeArrowheads="1"/>
            </p:cNvSpPr>
            <p:nvPr/>
          </p:nvSpPr>
          <p:spPr bwMode="auto">
            <a:xfrm>
              <a:off x="4176" y="2592"/>
              <a:ext cx="96" cy="15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64" name="Rectangle 32"/>
            <p:cNvSpPr>
              <a:spLocks noChangeArrowheads="1"/>
            </p:cNvSpPr>
            <p:nvPr/>
          </p:nvSpPr>
          <p:spPr bwMode="auto">
            <a:xfrm>
              <a:off x="3504" y="2592"/>
              <a:ext cx="96" cy="15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65" name="AutoShape 33"/>
            <p:cNvSpPr>
              <a:spLocks noChangeArrowheads="1"/>
            </p:cNvSpPr>
            <p:nvPr/>
          </p:nvSpPr>
          <p:spPr bwMode="auto">
            <a:xfrm>
              <a:off x="3216" y="2832"/>
              <a:ext cx="288" cy="144"/>
            </a:xfrm>
            <a:prstGeom prst="leftRightArrow">
              <a:avLst>
                <a:gd name="adj1" fmla="val 51037"/>
                <a:gd name="adj2" fmla="val 69444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66" name="AutoShape 34"/>
            <p:cNvSpPr>
              <a:spLocks noChangeArrowheads="1"/>
            </p:cNvSpPr>
            <p:nvPr/>
          </p:nvSpPr>
          <p:spPr bwMode="auto">
            <a:xfrm>
              <a:off x="3216" y="3120"/>
              <a:ext cx="624" cy="144"/>
            </a:xfrm>
            <a:prstGeom prst="leftRightArrow">
              <a:avLst>
                <a:gd name="adj1" fmla="val 50000"/>
                <a:gd name="adj2" fmla="val 86667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6167" name="Text Box 35"/>
            <p:cNvSpPr txBox="1">
              <a:spLocks noChangeArrowheads="1"/>
            </p:cNvSpPr>
            <p:nvPr/>
          </p:nvSpPr>
          <p:spPr bwMode="auto">
            <a:xfrm>
              <a:off x="3287" y="3513"/>
              <a:ext cx="289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控制总线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168" name="Text Box 36"/>
            <p:cNvSpPr txBox="1">
              <a:spLocks noChangeArrowheads="1"/>
            </p:cNvSpPr>
            <p:nvPr/>
          </p:nvSpPr>
          <p:spPr bwMode="auto">
            <a:xfrm>
              <a:off x="3622" y="3513"/>
              <a:ext cx="289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数据总线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169" name="Text Box 37"/>
            <p:cNvSpPr txBox="1">
              <a:spLocks noChangeArrowheads="1"/>
            </p:cNvSpPr>
            <p:nvPr/>
          </p:nvSpPr>
          <p:spPr bwMode="auto">
            <a:xfrm>
              <a:off x="3958" y="3513"/>
              <a:ext cx="289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地址总线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6170" name="AutoShape 38"/>
            <p:cNvSpPr>
              <a:spLocks noChangeArrowheads="1"/>
            </p:cNvSpPr>
            <p:nvPr/>
          </p:nvSpPr>
          <p:spPr bwMode="auto">
            <a:xfrm>
              <a:off x="3225" y="3390"/>
              <a:ext cx="960" cy="144"/>
            </a:xfrm>
            <a:prstGeom prst="rightArrow">
              <a:avLst>
                <a:gd name="adj1" fmla="val 50000"/>
                <a:gd name="adj2" fmla="val 9234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6159" name="AutoShape 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52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2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2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2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autoUpdateAnimBg="0"/>
      <p:bldP spid="525322" grpId="0" autoUpdateAnimBg="0"/>
      <p:bldP spid="525323" grpId="0" autoUpdateAnimBg="0"/>
      <p:bldP spid="525324" grpId="0" autoUpdateAnimBg="0"/>
      <p:bldP spid="525325" grpId="0" autoUpdateAnimBg="0"/>
      <p:bldP spid="5253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464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2. </a:t>
            </a:r>
            <a:r>
              <a:rPr lang="en-US" altLang="zh-CN" sz="3200"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latin typeface="Times New Roman" panose="02020603050405020304" pitchFamily="18" charset="0"/>
              </a:rPr>
              <a:t>的内部结构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171" name="AutoShape 4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2" name="Group 48"/>
          <p:cNvGrpSpPr/>
          <p:nvPr/>
        </p:nvGrpSpPr>
        <p:grpSpPr bwMode="auto">
          <a:xfrm>
            <a:off x="1731963" y="1828800"/>
            <a:ext cx="4821237" cy="3749675"/>
            <a:chOff x="1091" y="1152"/>
            <a:chExt cx="3037" cy="2362"/>
          </a:xfrm>
        </p:grpSpPr>
        <p:sp>
          <p:nvSpPr>
            <p:cNvPr id="7173" name="Text Box 4"/>
            <p:cNvSpPr txBox="1">
              <a:spLocks noChangeArrowheads="1"/>
            </p:cNvSpPr>
            <p:nvPr/>
          </p:nvSpPr>
          <p:spPr bwMode="auto">
            <a:xfrm>
              <a:off x="1513" y="2457"/>
              <a:ext cx="7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算术和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布尔逻辑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174" name="Rectangle 5"/>
            <p:cNvSpPr>
              <a:spLocks noChangeArrowheads="1"/>
            </p:cNvSpPr>
            <p:nvPr/>
          </p:nvSpPr>
          <p:spPr bwMode="auto">
            <a:xfrm>
              <a:off x="1475" y="2448"/>
              <a:ext cx="81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75" name="Rectangle 6"/>
            <p:cNvSpPr>
              <a:spLocks noChangeArrowheads="1"/>
            </p:cNvSpPr>
            <p:nvPr/>
          </p:nvSpPr>
          <p:spPr bwMode="auto">
            <a:xfrm>
              <a:off x="1475" y="2112"/>
              <a:ext cx="81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76" name="Text Box 7"/>
            <p:cNvSpPr txBox="1">
              <a:spLocks noChangeArrowheads="1"/>
            </p:cNvSpPr>
            <p:nvPr/>
          </p:nvSpPr>
          <p:spPr bwMode="auto">
            <a:xfrm>
              <a:off x="1661" y="210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取反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177" name="Rectangle 8"/>
            <p:cNvSpPr>
              <a:spLocks noChangeArrowheads="1"/>
            </p:cNvSpPr>
            <p:nvPr/>
          </p:nvSpPr>
          <p:spPr bwMode="auto">
            <a:xfrm>
              <a:off x="1475" y="1776"/>
              <a:ext cx="81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78" name="Text Box 9"/>
            <p:cNvSpPr txBox="1">
              <a:spLocks noChangeArrowheads="1"/>
            </p:cNvSpPr>
            <p:nvPr/>
          </p:nvSpPr>
          <p:spPr bwMode="auto">
            <a:xfrm>
              <a:off x="1661" y="1766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移位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179" name="Rectangle 10"/>
            <p:cNvSpPr>
              <a:spLocks noChangeArrowheads="1"/>
            </p:cNvSpPr>
            <p:nvPr/>
          </p:nvSpPr>
          <p:spPr bwMode="auto">
            <a:xfrm>
              <a:off x="1475" y="1440"/>
              <a:ext cx="81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80" name="Text Box 11"/>
            <p:cNvSpPr txBox="1">
              <a:spLocks noChangeArrowheads="1"/>
            </p:cNvSpPr>
            <p:nvPr/>
          </p:nvSpPr>
          <p:spPr bwMode="auto">
            <a:xfrm>
              <a:off x="1513" y="1430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状态标志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2758" y="1344"/>
              <a:ext cx="308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内部             数据总线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7182" name="Rectangle 15"/>
            <p:cNvSpPr>
              <a:spLocks noChangeArrowheads="1"/>
            </p:cNvSpPr>
            <p:nvPr/>
          </p:nvSpPr>
          <p:spPr bwMode="auto">
            <a:xfrm>
              <a:off x="2771" y="1152"/>
              <a:ext cx="288" cy="18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83" name="Text Box 16"/>
            <p:cNvSpPr txBox="1">
              <a:spLocks noChangeArrowheads="1"/>
            </p:cNvSpPr>
            <p:nvPr/>
          </p:nvSpPr>
          <p:spPr bwMode="auto">
            <a:xfrm>
              <a:off x="3529" y="1536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寄存器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184" name="Rectangle 17"/>
            <p:cNvSpPr>
              <a:spLocks noChangeArrowheads="1"/>
            </p:cNvSpPr>
            <p:nvPr/>
          </p:nvSpPr>
          <p:spPr bwMode="auto">
            <a:xfrm>
              <a:off x="3539" y="1152"/>
              <a:ext cx="576" cy="1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85" name="Text Box 18"/>
            <p:cNvSpPr txBox="1">
              <a:spLocks noChangeArrowheads="1"/>
            </p:cNvSpPr>
            <p:nvPr/>
          </p:nvSpPr>
          <p:spPr bwMode="auto">
            <a:xfrm>
              <a:off x="3635" y="2582"/>
              <a:ext cx="3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7186" name="Rectangle 19"/>
            <p:cNvSpPr>
              <a:spLocks noChangeArrowheads="1"/>
            </p:cNvSpPr>
            <p:nvPr/>
          </p:nvSpPr>
          <p:spPr bwMode="auto">
            <a:xfrm>
              <a:off x="3539" y="259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87" name="Text Box 20"/>
            <p:cNvSpPr txBox="1">
              <a:spLocks noChangeArrowheads="1"/>
            </p:cNvSpPr>
            <p:nvPr/>
          </p:nvSpPr>
          <p:spPr bwMode="auto">
            <a:xfrm>
              <a:off x="3629" y="3072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</a:t>
              </a:r>
              <a:endParaRPr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系统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188" name="Rectangle 21"/>
            <p:cNvSpPr>
              <a:spLocks noChangeArrowheads="1"/>
            </p:cNvSpPr>
            <p:nvPr/>
          </p:nvSpPr>
          <p:spPr bwMode="auto">
            <a:xfrm>
              <a:off x="3539" y="3082"/>
              <a:ext cx="576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89" name="Line 22"/>
            <p:cNvSpPr>
              <a:spLocks noChangeShapeType="1"/>
            </p:cNvSpPr>
            <p:nvPr/>
          </p:nvSpPr>
          <p:spPr bwMode="auto">
            <a:xfrm>
              <a:off x="2291" y="153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0" name="Line 23"/>
            <p:cNvSpPr>
              <a:spLocks noChangeShapeType="1"/>
            </p:cNvSpPr>
            <p:nvPr/>
          </p:nvSpPr>
          <p:spPr bwMode="auto">
            <a:xfrm>
              <a:off x="2291" y="187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1" name="Line 24"/>
            <p:cNvSpPr>
              <a:spLocks noChangeShapeType="1"/>
            </p:cNvSpPr>
            <p:nvPr/>
          </p:nvSpPr>
          <p:spPr bwMode="auto">
            <a:xfrm>
              <a:off x="2291" y="22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2" name="Line 25"/>
            <p:cNvSpPr>
              <a:spLocks noChangeShapeType="1"/>
            </p:cNvSpPr>
            <p:nvPr/>
          </p:nvSpPr>
          <p:spPr bwMode="auto">
            <a:xfrm>
              <a:off x="2291" y="268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3" name="Line 26"/>
            <p:cNvSpPr>
              <a:spLocks noChangeShapeType="1"/>
            </p:cNvSpPr>
            <p:nvPr/>
          </p:nvSpPr>
          <p:spPr bwMode="auto">
            <a:xfrm>
              <a:off x="3059" y="153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4" name="Line 27"/>
            <p:cNvSpPr>
              <a:spLocks noChangeShapeType="1"/>
            </p:cNvSpPr>
            <p:nvPr/>
          </p:nvSpPr>
          <p:spPr bwMode="auto">
            <a:xfrm>
              <a:off x="3059" y="168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5" name="Line 28"/>
            <p:cNvSpPr>
              <a:spLocks noChangeShapeType="1"/>
            </p:cNvSpPr>
            <p:nvPr/>
          </p:nvSpPr>
          <p:spPr bwMode="auto">
            <a:xfrm>
              <a:off x="3059" y="22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6" name="Line 29"/>
            <p:cNvSpPr>
              <a:spLocks noChangeShapeType="1"/>
            </p:cNvSpPr>
            <p:nvPr/>
          </p:nvSpPr>
          <p:spPr bwMode="auto">
            <a:xfrm>
              <a:off x="1235" y="15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7" name="Line 30"/>
            <p:cNvSpPr>
              <a:spLocks noChangeShapeType="1"/>
            </p:cNvSpPr>
            <p:nvPr/>
          </p:nvSpPr>
          <p:spPr bwMode="auto">
            <a:xfrm>
              <a:off x="1235" y="18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8" name="Line 31"/>
            <p:cNvSpPr>
              <a:spLocks noChangeShapeType="1"/>
            </p:cNvSpPr>
            <p:nvPr/>
          </p:nvSpPr>
          <p:spPr bwMode="auto">
            <a:xfrm>
              <a:off x="1235" y="22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9" name="Line 32"/>
            <p:cNvSpPr>
              <a:spLocks noChangeShapeType="1"/>
            </p:cNvSpPr>
            <p:nvPr/>
          </p:nvSpPr>
          <p:spPr bwMode="auto">
            <a:xfrm>
              <a:off x="1235" y="26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0" name="Line 33"/>
            <p:cNvSpPr>
              <a:spLocks noChangeShapeType="1"/>
            </p:cNvSpPr>
            <p:nvPr/>
          </p:nvSpPr>
          <p:spPr bwMode="auto">
            <a:xfrm>
              <a:off x="1235" y="1536"/>
              <a:ext cx="0" cy="11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1" name="Rectangle 34"/>
            <p:cNvSpPr>
              <a:spLocks noChangeArrowheads="1"/>
            </p:cNvSpPr>
            <p:nvPr/>
          </p:nvSpPr>
          <p:spPr bwMode="auto">
            <a:xfrm>
              <a:off x="1091" y="1152"/>
              <a:ext cx="1440" cy="1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202" name="Text Box 35"/>
            <p:cNvSpPr txBox="1">
              <a:spLocks noChangeArrowheads="1"/>
            </p:cNvSpPr>
            <p:nvPr/>
          </p:nvSpPr>
          <p:spPr bwMode="auto">
            <a:xfrm>
              <a:off x="1513" y="1161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ALU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7203" name="AutoShape 36"/>
            <p:cNvSpPr>
              <a:spLocks noChangeArrowheads="1"/>
            </p:cNvSpPr>
            <p:nvPr/>
          </p:nvSpPr>
          <p:spPr bwMode="auto">
            <a:xfrm>
              <a:off x="3059" y="2640"/>
              <a:ext cx="480" cy="96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204" name="AutoShape 37"/>
            <p:cNvSpPr>
              <a:spLocks noChangeArrowheads="1"/>
            </p:cNvSpPr>
            <p:nvPr/>
          </p:nvSpPr>
          <p:spPr bwMode="auto">
            <a:xfrm>
              <a:off x="3779" y="2832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vert="eaVert"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205" name="AutoShape 38"/>
            <p:cNvSpPr>
              <a:spLocks noChangeArrowheads="1"/>
            </p:cNvSpPr>
            <p:nvPr/>
          </p:nvSpPr>
          <p:spPr bwMode="auto">
            <a:xfrm>
              <a:off x="3251" y="2208"/>
              <a:ext cx="109" cy="1248"/>
            </a:xfrm>
            <a:prstGeom prst="upArrow">
              <a:avLst>
                <a:gd name="adj1" fmla="val 50000"/>
                <a:gd name="adj2" fmla="val 122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vert="eaVert"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206" name="AutoShape 39"/>
            <p:cNvSpPr>
              <a:spLocks noChangeArrowheads="1"/>
            </p:cNvSpPr>
            <p:nvPr/>
          </p:nvSpPr>
          <p:spPr bwMode="auto">
            <a:xfrm>
              <a:off x="1667" y="3024"/>
              <a:ext cx="109" cy="432"/>
            </a:xfrm>
            <a:prstGeom prst="upArrow">
              <a:avLst>
                <a:gd name="adj1" fmla="val 50000"/>
                <a:gd name="adj2" fmla="val 99083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vert="eaVert"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207" name="Rectangle 40"/>
            <p:cNvSpPr>
              <a:spLocks noChangeArrowheads="1"/>
            </p:cNvSpPr>
            <p:nvPr/>
          </p:nvSpPr>
          <p:spPr bwMode="auto">
            <a:xfrm>
              <a:off x="1715" y="3408"/>
              <a:ext cx="158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208" name="Text Box 41"/>
            <p:cNvSpPr txBox="1">
              <a:spLocks noChangeArrowheads="1"/>
            </p:cNvSpPr>
            <p:nvPr/>
          </p:nvSpPr>
          <p:spPr bwMode="auto">
            <a:xfrm>
              <a:off x="2099" y="3177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控制信号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209" name="Text Box 42"/>
            <p:cNvSpPr txBox="1">
              <a:spLocks noChangeArrowheads="1"/>
            </p:cNvSpPr>
            <p:nvPr/>
          </p:nvSpPr>
          <p:spPr bwMode="auto">
            <a:xfrm>
              <a:off x="3206" y="1824"/>
              <a:ext cx="34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210" name="AutoShape 43"/>
            <p:cNvSpPr>
              <a:spLocks noChangeArrowheads="1"/>
            </p:cNvSpPr>
            <p:nvPr/>
          </p:nvSpPr>
          <p:spPr bwMode="auto">
            <a:xfrm>
              <a:off x="3343" y="3216"/>
              <a:ext cx="192" cy="96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211" name="AutoShape 44"/>
            <p:cNvSpPr>
              <a:spLocks noChangeArrowheads="1"/>
            </p:cNvSpPr>
            <p:nvPr/>
          </p:nvSpPr>
          <p:spPr bwMode="auto">
            <a:xfrm>
              <a:off x="3779" y="2352"/>
              <a:ext cx="96" cy="24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212" name="Text Box 47"/>
            <p:cNvSpPr txBox="1">
              <a:spLocks noChangeArrowheads="1"/>
            </p:cNvSpPr>
            <p:nvPr/>
          </p:nvSpPr>
          <p:spPr bwMode="auto">
            <a:xfrm>
              <a:off x="2763" y="1715"/>
              <a:ext cx="308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C P U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Text Box 2"/>
          <p:cNvSpPr txBox="1">
            <a:spLocks noChangeArrowheads="1"/>
          </p:cNvSpPr>
          <p:nvPr/>
        </p:nvSpPr>
        <p:spPr bwMode="auto">
          <a:xfrm>
            <a:off x="533400" y="930275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1.  用户可见寄存器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7363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(1) 通用寄存器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三、 </a:t>
            </a:r>
            <a:r>
              <a:rPr lang="en-US" altLang="zh-CN" sz="3200"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latin typeface="Times New Roman" panose="02020603050405020304" pitchFamily="18" charset="0"/>
              </a:rPr>
              <a:t>的寄存器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3276600" y="15240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存放操作数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7366" name="Text Box 6"/>
          <p:cNvSpPr txBox="1">
            <a:spLocks noChangeArrowheads="1"/>
          </p:cNvSpPr>
          <p:nvPr/>
        </p:nvSpPr>
        <p:spPr bwMode="auto">
          <a:xfrm>
            <a:off x="3276600" y="2057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可作 </a:t>
            </a:r>
            <a:r>
              <a:rPr lang="zh-CN" altLang="en-US" sz="2400">
                <a:latin typeface="Times New Roman" panose="02020603050405020304" pitchFamily="18" charset="0"/>
              </a:rPr>
              <a:t>某种寻址方式所需的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专用寄存器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7367" name="Text Box 7"/>
          <p:cNvSpPr txBox="1">
            <a:spLocks noChangeArrowheads="1"/>
          </p:cNvSpPr>
          <p:nvPr/>
        </p:nvSpPr>
        <p:spPr bwMode="auto">
          <a:xfrm>
            <a:off x="762000" y="2911475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(2) 数据寄存器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7368" name="Text Box 8"/>
          <p:cNvSpPr txBox="1">
            <a:spLocks noChangeArrowheads="1"/>
          </p:cNvSpPr>
          <p:nvPr/>
        </p:nvSpPr>
        <p:spPr bwMode="auto">
          <a:xfrm>
            <a:off x="3276600" y="2911475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存放操作数</a:t>
            </a:r>
            <a:r>
              <a:rPr lang="zh-CN" altLang="en-US" sz="2400">
                <a:latin typeface="Times New Roman" panose="02020603050405020304" pitchFamily="18" charset="0"/>
              </a:rPr>
              <a:t>（满足各种数据类型）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7369" name="Text Box 9"/>
          <p:cNvSpPr txBox="1">
            <a:spLocks noChangeArrowheads="1"/>
          </p:cNvSpPr>
          <p:nvPr/>
        </p:nvSpPr>
        <p:spPr bwMode="auto">
          <a:xfrm>
            <a:off x="3276600" y="34290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两个寄存器拼接存放双倍字长数据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27370" name="Text Box 10"/>
          <p:cNvSpPr txBox="1">
            <a:spLocks noChangeArrowheads="1"/>
          </p:cNvSpPr>
          <p:nvPr/>
        </p:nvSpPr>
        <p:spPr bwMode="auto">
          <a:xfrm>
            <a:off x="762000" y="4283075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(3) 地址寄存器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7371" name="Text Box 11"/>
          <p:cNvSpPr txBox="1">
            <a:spLocks noChangeArrowheads="1"/>
          </p:cNvSpPr>
          <p:nvPr/>
        </p:nvSpPr>
        <p:spPr bwMode="auto">
          <a:xfrm>
            <a:off x="3276600" y="4283075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存放地址</a:t>
            </a:r>
            <a:r>
              <a:rPr lang="zh-CN" altLang="en-US" sz="2400">
                <a:latin typeface="Times New Roman" panose="02020603050405020304" pitchFamily="18" charset="0"/>
              </a:rPr>
              <a:t>，其位数应满足最大的地址范围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7372" name="Text Box 12"/>
          <p:cNvSpPr txBox="1">
            <a:spLocks noChangeArrowheads="1"/>
          </p:cNvSpPr>
          <p:nvPr/>
        </p:nvSpPr>
        <p:spPr bwMode="auto">
          <a:xfrm>
            <a:off x="3276600" y="48006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用于特殊的寻址方式    段基值    栈指针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27373" name="Text Box 13"/>
          <p:cNvSpPr txBox="1">
            <a:spLocks noChangeArrowheads="1"/>
          </p:cNvSpPr>
          <p:nvPr/>
        </p:nvSpPr>
        <p:spPr bwMode="auto">
          <a:xfrm>
            <a:off x="762000" y="56388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(4) 条件码寄存器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7374" name="Text Box 14"/>
          <p:cNvSpPr txBox="1">
            <a:spLocks noChangeArrowheads="1"/>
          </p:cNvSpPr>
          <p:nvPr/>
        </p:nvSpPr>
        <p:spPr bwMode="auto">
          <a:xfrm>
            <a:off x="3276600" y="56388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存放条件码</a:t>
            </a:r>
            <a:r>
              <a:rPr lang="zh-CN" altLang="en-US" sz="2400">
                <a:latin typeface="Times New Roman" panose="02020603050405020304" pitchFamily="18" charset="0"/>
              </a:rPr>
              <a:t>，可作程序分支的依据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7375" name="Text Box 15"/>
          <p:cNvSpPr txBox="1">
            <a:spLocks noChangeArrowheads="1"/>
          </p:cNvSpPr>
          <p:nvPr/>
        </p:nvSpPr>
        <p:spPr bwMode="auto">
          <a:xfrm>
            <a:off x="3276600" y="61722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如 正、负、零、溢出、进位等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208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autoUpdateAnimBg="0"/>
      <p:bldP spid="527363" grpId="0" autoUpdateAnimBg="0"/>
      <p:bldP spid="527365" grpId="0" autoUpdateAnimBg="0"/>
      <p:bldP spid="527366" grpId="0" autoUpdateAnimBg="0"/>
      <p:bldP spid="527367" grpId="0" autoUpdateAnimBg="0"/>
      <p:bldP spid="527368" grpId="0" autoUpdateAnimBg="0"/>
      <p:bldP spid="527369" grpId="0" autoUpdateAnimBg="0"/>
      <p:bldP spid="527370" grpId="0" autoUpdateAnimBg="0"/>
      <p:bldP spid="527371" grpId="0" autoUpdateAnimBg="0"/>
      <p:bldP spid="527372" grpId="0" autoUpdateAnimBg="0"/>
      <p:bldP spid="527373" grpId="0" autoUpdateAnimBg="0"/>
      <p:bldP spid="527374" grpId="0" autoUpdateAnimBg="0"/>
      <p:bldP spid="52737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2.  控制和状态寄存器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528387" name="Text Box 3"/>
          <p:cNvSpPr txBox="1">
            <a:spLocks noChangeArrowheads="1"/>
          </p:cNvSpPr>
          <p:nvPr/>
        </p:nvSpPr>
        <p:spPr bwMode="auto">
          <a:xfrm>
            <a:off x="838200" y="10668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控制寄存器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28388" name="Text Box 4"/>
          <p:cNvSpPr txBox="1">
            <a:spLocks noChangeArrowheads="1"/>
          </p:cNvSpPr>
          <p:nvPr/>
        </p:nvSpPr>
        <p:spPr bwMode="auto">
          <a:xfrm>
            <a:off x="1371600" y="167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PC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8389" name="Text Box 5"/>
          <p:cNvSpPr txBox="1">
            <a:spLocks noChangeArrowheads="1"/>
          </p:cNvSpPr>
          <p:nvPr/>
        </p:nvSpPr>
        <p:spPr bwMode="auto">
          <a:xfrm>
            <a:off x="1371600" y="23622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控制 </a:t>
            </a:r>
            <a:r>
              <a:rPr lang="en-US" altLang="zh-CN" sz="2400">
                <a:latin typeface="Times New Roman" panose="02020603050405020304" pitchFamily="18" charset="0"/>
              </a:rPr>
              <a:t>CPU </a:t>
            </a:r>
            <a:r>
              <a:rPr lang="zh-CN" altLang="en-US" sz="2400">
                <a:latin typeface="Times New Roman" panose="02020603050405020304" pitchFamily="18" charset="0"/>
              </a:rPr>
              <a:t>操作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8390" name="Text Box 6"/>
          <p:cNvSpPr txBox="1">
            <a:spLocks noChangeArrowheads="1"/>
          </p:cNvSpPr>
          <p:nvPr/>
        </p:nvSpPr>
        <p:spPr bwMode="auto">
          <a:xfrm>
            <a:off x="838200" y="39624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状态寄存器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28392" name="Text Box 8"/>
          <p:cNvSpPr txBox="1">
            <a:spLocks noChangeArrowheads="1"/>
          </p:cNvSpPr>
          <p:nvPr/>
        </p:nvSpPr>
        <p:spPr bwMode="auto">
          <a:xfrm>
            <a:off x="1371600" y="2879725"/>
            <a:ext cx="680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其中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MAR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MDR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IR</a:t>
            </a:r>
            <a:r>
              <a:rPr lang="en-US" altLang="zh-CN" sz="2400">
                <a:latin typeface="Times New Roman" panose="02020603050405020304" pitchFamily="18" charset="0"/>
              </a:rPr>
              <a:t>          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用户不可见        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8394" name="Text Box 10"/>
          <p:cNvSpPr txBox="1">
            <a:spLocks noChangeArrowheads="1"/>
          </p:cNvSpPr>
          <p:nvPr/>
        </p:nvSpPr>
        <p:spPr bwMode="auto">
          <a:xfrm>
            <a:off x="1382712" y="4653136"/>
            <a:ext cx="246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PSW </a:t>
            </a:r>
            <a:r>
              <a:rPr lang="zh-CN" altLang="en-US" sz="2400" dirty="0">
                <a:latin typeface="Times New Roman" panose="02020603050405020304" pitchFamily="18" charset="0"/>
              </a:rPr>
              <a:t>寄存器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28395" name="Text Box 11"/>
          <p:cNvSpPr txBox="1">
            <a:spLocks noChangeArrowheads="1"/>
          </p:cNvSpPr>
          <p:nvPr/>
        </p:nvSpPr>
        <p:spPr bwMode="auto">
          <a:xfrm>
            <a:off x="3758406" y="4659004"/>
            <a:ext cx="246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</a:rPr>
              <a:t>存放程序状态字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28396" name="Line 12"/>
          <p:cNvSpPr>
            <a:spLocks noChangeShapeType="1"/>
          </p:cNvSpPr>
          <p:nvPr/>
        </p:nvSpPr>
        <p:spPr bwMode="auto">
          <a:xfrm>
            <a:off x="1981200" y="1905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97" name="Line 13"/>
          <p:cNvSpPr>
            <a:spLocks noChangeShapeType="1"/>
          </p:cNvSpPr>
          <p:nvPr/>
        </p:nvSpPr>
        <p:spPr bwMode="auto">
          <a:xfrm>
            <a:off x="3200400" y="1905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98" name="Line 14"/>
          <p:cNvSpPr>
            <a:spLocks noChangeShapeType="1"/>
          </p:cNvSpPr>
          <p:nvPr/>
        </p:nvSpPr>
        <p:spPr bwMode="auto">
          <a:xfrm>
            <a:off x="4038600" y="1905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99" name="Line 15"/>
          <p:cNvSpPr>
            <a:spLocks noChangeShapeType="1"/>
          </p:cNvSpPr>
          <p:nvPr/>
        </p:nvSpPr>
        <p:spPr bwMode="auto">
          <a:xfrm>
            <a:off x="5257800" y="1905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400" name="Text Box 16"/>
          <p:cNvSpPr txBox="1">
            <a:spLocks noChangeArrowheads="1"/>
          </p:cNvSpPr>
          <p:nvPr/>
        </p:nvSpPr>
        <p:spPr bwMode="auto">
          <a:xfrm>
            <a:off x="1371600" y="34290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       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PC</a:t>
            </a:r>
            <a:r>
              <a:rPr lang="en-US" altLang="zh-CN" sz="2400">
                <a:latin typeface="Times New Roman" panose="02020603050405020304" pitchFamily="18" charset="0"/>
              </a:rPr>
              <a:t>                                     </a:t>
            </a:r>
            <a:r>
              <a:rPr lang="zh-CN" altLang="en-US" sz="2400">
                <a:latin typeface="Times New Roman" panose="02020603050405020304" pitchFamily="18" charset="0"/>
              </a:rPr>
              <a:t>用户可见     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28401" name="Text Box 17"/>
          <p:cNvSpPr txBox="1">
            <a:spLocks noChangeArrowheads="1"/>
          </p:cNvSpPr>
          <p:nvPr/>
        </p:nvSpPr>
        <p:spPr bwMode="auto">
          <a:xfrm>
            <a:off x="685800" y="5364163"/>
            <a:ext cx="434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</a:rPr>
              <a:t>3.  举例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528402" name="Text Box 18"/>
          <p:cNvSpPr txBox="1">
            <a:spLocks noChangeArrowheads="1"/>
          </p:cNvSpPr>
          <p:nvPr/>
        </p:nvSpPr>
        <p:spPr bwMode="auto">
          <a:xfrm>
            <a:off x="3390900" y="54864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Z8000       8086      MC 68000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28403" name="Text Box 19"/>
          <p:cNvSpPr txBox="1">
            <a:spLocks noChangeArrowheads="1"/>
          </p:cNvSpPr>
          <p:nvPr/>
        </p:nvSpPr>
        <p:spPr bwMode="auto">
          <a:xfrm>
            <a:off x="2286000" y="1676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MAR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8404" name="Text Box 20"/>
          <p:cNvSpPr txBox="1">
            <a:spLocks noChangeArrowheads="1"/>
          </p:cNvSpPr>
          <p:nvPr/>
        </p:nvSpPr>
        <p:spPr bwMode="auto">
          <a:xfrm>
            <a:off x="3505200" y="167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8405" name="Text Box 21"/>
          <p:cNvSpPr txBox="1">
            <a:spLocks noChangeArrowheads="1"/>
          </p:cNvSpPr>
          <p:nvPr/>
        </p:nvSpPr>
        <p:spPr bwMode="auto">
          <a:xfrm>
            <a:off x="4343400" y="1676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MDR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8406" name="Text Box 22"/>
          <p:cNvSpPr txBox="1">
            <a:spLocks noChangeArrowheads="1"/>
          </p:cNvSpPr>
          <p:nvPr/>
        </p:nvSpPr>
        <p:spPr bwMode="auto">
          <a:xfrm>
            <a:off x="5562600" y="1676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IR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39" name="AutoShape 2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2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52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2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2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2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2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2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2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2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2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2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autoUpdateAnimBg="0"/>
      <p:bldP spid="528388" grpId="0" autoUpdateAnimBg="0"/>
      <p:bldP spid="528389" grpId="0" autoUpdateAnimBg="0"/>
      <p:bldP spid="528390" grpId="0" autoUpdateAnimBg="0"/>
      <p:bldP spid="528392" grpId="0" autoUpdateAnimBg="0"/>
      <p:bldP spid="528394" grpId="0" autoUpdateAnimBg="0"/>
      <p:bldP spid="528395" grpId="0" autoUpdateAnimBg="0"/>
      <p:bldP spid="528396" grpId="0" animBg="1"/>
      <p:bldP spid="528397" grpId="0" animBg="1"/>
      <p:bldP spid="528398" grpId="0" animBg="1"/>
      <p:bldP spid="528399" grpId="0" animBg="1"/>
      <p:bldP spid="528400" grpId="0" autoUpdateAnimBg="0"/>
      <p:bldP spid="528401" grpId="0" autoUpdateAnimBg="0"/>
      <p:bldP spid="528402" grpId="0" autoUpdateAnimBg="0"/>
      <p:bldP spid="528403" grpId="0" autoUpdateAnimBg="0"/>
      <p:bldP spid="528404" grpId="0" autoUpdateAnimBg="0"/>
      <p:bldP spid="528405" grpId="0" autoUpdateAnimBg="0"/>
      <p:bldP spid="52840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640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四、 控制单元 </a:t>
            </a:r>
            <a:r>
              <a:rPr lang="en-US" altLang="zh-CN" sz="3600">
                <a:latin typeface="Times New Roman" panose="02020603050405020304" pitchFamily="18" charset="0"/>
              </a:rPr>
              <a:t>CU </a:t>
            </a:r>
            <a:r>
              <a:rPr lang="zh-CN" altLang="en-US" sz="3600">
                <a:latin typeface="Times New Roman" panose="02020603050405020304" pitchFamily="18" charset="0"/>
              </a:rPr>
              <a:t>和中断系统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 </a:t>
            </a:r>
            <a:r>
              <a:rPr lang="en-US" altLang="zh-CN" sz="3200">
                <a:latin typeface="Times New Roman" panose="02020603050405020304" pitchFamily="18" charset="0"/>
              </a:rPr>
              <a:t>CU    </a:t>
            </a:r>
            <a:r>
              <a:rPr lang="zh-CN" altLang="en-US" sz="3200">
                <a:latin typeface="Times New Roman" panose="02020603050405020304" pitchFamily="18" charset="0"/>
              </a:rPr>
              <a:t>产生全部指令的微操作命令序列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371600" y="2667000"/>
            <a:ext cx="3124200" cy="1295400"/>
            <a:chOff x="864" y="1680"/>
            <a:chExt cx="1968" cy="816"/>
          </a:xfrm>
        </p:grpSpPr>
        <p:sp>
          <p:nvSpPr>
            <p:cNvPr id="10251" name="Text Box 5"/>
            <p:cNvSpPr txBox="1">
              <a:spLocks noChangeArrowheads="1"/>
            </p:cNvSpPr>
            <p:nvPr/>
          </p:nvSpPr>
          <p:spPr bwMode="auto">
            <a:xfrm>
              <a:off x="864" y="1680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组合逻辑设计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2" name="Text Box 6"/>
            <p:cNvSpPr txBox="1">
              <a:spLocks noChangeArrowheads="1"/>
            </p:cNvSpPr>
            <p:nvPr/>
          </p:nvSpPr>
          <p:spPr bwMode="auto">
            <a:xfrm>
              <a:off x="864" y="2169"/>
              <a:ext cx="1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微程序设计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4419600" y="2681288"/>
            <a:ext cx="3276600" cy="1281112"/>
            <a:chOff x="2784" y="1689"/>
            <a:chExt cx="2064" cy="807"/>
          </a:xfrm>
        </p:grpSpPr>
        <p:sp>
          <p:nvSpPr>
            <p:cNvPr id="10249" name="Text Box 8"/>
            <p:cNvSpPr txBox="1">
              <a:spLocks noChangeArrowheads="1"/>
            </p:cNvSpPr>
            <p:nvPr/>
          </p:nvSpPr>
          <p:spPr bwMode="auto">
            <a:xfrm>
              <a:off x="2784" y="1689"/>
              <a:ext cx="2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硬连线逻辑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0250" name="Text Box 9"/>
            <p:cNvSpPr txBox="1">
              <a:spLocks noChangeArrowheads="1"/>
            </p:cNvSpPr>
            <p:nvPr/>
          </p:nvSpPr>
          <p:spPr bwMode="auto">
            <a:xfrm>
              <a:off x="2784" y="2169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存储逻辑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762000" y="4449763"/>
            <a:ext cx="571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2.  中断系统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29420" name="Text Box 12"/>
          <p:cNvSpPr txBox="1">
            <a:spLocks noChangeArrowheads="1"/>
          </p:cNvSpPr>
          <p:nvPr/>
        </p:nvSpPr>
        <p:spPr bwMode="auto">
          <a:xfrm>
            <a:off x="381000" y="5334000"/>
            <a:ext cx="601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latin typeface="Times New Roman" panose="02020603050405020304" pitchFamily="18" charset="0"/>
              </a:rPr>
              <a:t>五、</a:t>
            </a:r>
            <a:r>
              <a:rPr lang="en-US" altLang="zh-CN" sz="3600">
                <a:latin typeface="Times New Roman" panose="02020603050405020304" pitchFamily="18" charset="0"/>
              </a:rPr>
              <a:t>ALU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248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autoUpdateAnimBg="0"/>
      <p:bldP spid="529418" grpId="0" autoUpdateAnimBg="0"/>
      <p:bldP spid="529420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10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8229600" cy="1143000"/>
          </a:xfrm>
        </p:spPr>
        <p:txBody>
          <a:bodyPr/>
          <a:lstStyle/>
          <a:p>
            <a:r>
              <a:rPr lang="en-US" altLang="zh-CN" sz="4000" b="1" smtClean="0">
                <a:latin typeface="Times New Roman" panose="02020603050405020304" pitchFamily="18" charset="0"/>
              </a:rPr>
              <a:t>5</a:t>
            </a:r>
            <a:r>
              <a:rPr lang="zh-CN" altLang="en-US" sz="4000" b="1" smtClean="0">
                <a:latin typeface="Times New Roman" panose="02020603050405020304" pitchFamily="18" charset="0"/>
              </a:rPr>
              <a:t>.</a:t>
            </a:r>
            <a:r>
              <a:rPr lang="en-US" altLang="zh-CN" sz="4000" b="1" smtClean="0">
                <a:latin typeface="Times New Roman" panose="02020603050405020304" pitchFamily="18" charset="0"/>
              </a:rPr>
              <a:t>2</a:t>
            </a:r>
            <a:r>
              <a:rPr lang="zh-CN" altLang="en-US" sz="4000" b="1" smtClean="0">
                <a:latin typeface="Times New Roman" panose="02020603050405020304" pitchFamily="18" charset="0"/>
              </a:rPr>
              <a:t>  运算方法</a:t>
            </a:r>
            <a:endParaRPr lang="zh-CN" altLang="en-US" sz="4000" b="1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20763" y="1628775"/>
            <a:ext cx="6872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5.2.1 </a:t>
            </a:r>
            <a:r>
              <a:rPr lang="zh-CN" altLang="en-US" sz="3200">
                <a:latin typeface="Times New Roman" panose="02020603050405020304" pitchFamily="18" charset="0"/>
              </a:rPr>
              <a:t>定点运算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998538" y="2636838"/>
            <a:ext cx="5867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5.2.2 </a:t>
            </a:r>
            <a:r>
              <a:rPr lang="zh-CN" altLang="en-US" sz="3200">
                <a:latin typeface="Times New Roman" panose="02020603050405020304" pitchFamily="18" charset="0"/>
              </a:rPr>
              <a:t>浮点四则运算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971550" y="3716338"/>
            <a:ext cx="6705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5.2.3 </a:t>
            </a:r>
            <a:r>
              <a:rPr lang="zh-CN" altLang="en-US" sz="3200">
                <a:latin typeface="Times New Roman" panose="02020603050405020304" pitchFamily="18" charset="0"/>
              </a:rPr>
              <a:t>算术逻辑单元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zh-CN" sz="4000" b="1" smtClean="0"/>
              <a:t>5</a:t>
            </a:r>
            <a:r>
              <a:rPr lang="zh-CN" altLang="en-US" sz="4000" b="1" smtClean="0"/>
              <a:t>.</a:t>
            </a:r>
            <a:r>
              <a:rPr lang="en-US" altLang="zh-CN" sz="4000" b="1" smtClean="0"/>
              <a:t>2.1</a:t>
            </a:r>
            <a:r>
              <a:rPr lang="zh-CN" altLang="en-US" sz="4000" b="1" smtClean="0"/>
              <a:t>   定 点 运 算</a:t>
            </a:r>
            <a:endParaRPr lang="zh-CN" altLang="en-US" sz="4000" b="1" smtClean="0"/>
          </a:p>
        </p:txBody>
      </p:sp>
      <p:sp>
        <p:nvSpPr>
          <p:cNvPr id="717827" name="Text Box 3"/>
          <p:cNvSpPr txBox="1">
            <a:spLocks noChangeArrowheads="1"/>
          </p:cNvSpPr>
          <p:nvPr/>
        </p:nvSpPr>
        <p:spPr bwMode="auto">
          <a:xfrm>
            <a:off x="288925" y="1143000"/>
            <a:ext cx="293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一、移位运算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17828" name="Text Box 4"/>
          <p:cNvSpPr txBox="1">
            <a:spLocks noChangeArrowheads="1"/>
          </p:cNvSpPr>
          <p:nvPr/>
        </p:nvSpPr>
        <p:spPr bwMode="auto">
          <a:xfrm>
            <a:off x="838200" y="1905000"/>
            <a:ext cx="2630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移位的意义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1524000" y="2566988"/>
            <a:ext cx="2827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15  </a:t>
            </a:r>
            <a:r>
              <a:rPr lang="en-US" altLang="zh-CN" sz="2800">
                <a:latin typeface="Times New Roman" panose="02020603050405020304" pitchFamily="18" charset="0"/>
              </a:rPr>
              <a:t>m = 1500  cm 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17830" name="Text Box 6"/>
          <p:cNvSpPr txBox="1">
            <a:spLocks noChangeArrowheads="1"/>
          </p:cNvSpPr>
          <p:nvPr/>
        </p:nvSpPr>
        <p:spPr bwMode="auto">
          <a:xfrm>
            <a:off x="1812925" y="3170238"/>
            <a:ext cx="2682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小数点右移 2 位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831" name="Text Box 7"/>
          <p:cNvSpPr txBox="1">
            <a:spLocks noChangeArrowheads="1"/>
          </p:cNvSpPr>
          <p:nvPr/>
        </p:nvSpPr>
        <p:spPr bwMode="auto">
          <a:xfrm>
            <a:off x="974725" y="382428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机器用语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3116263" y="3824288"/>
            <a:ext cx="4302125" cy="1109662"/>
            <a:chOff x="1963" y="2409"/>
            <a:chExt cx="2710" cy="699"/>
          </a:xfrm>
        </p:grpSpPr>
        <p:sp>
          <p:nvSpPr>
            <p:cNvPr id="12304" name="Text Box 9"/>
            <p:cNvSpPr txBox="1">
              <a:spLocks noChangeArrowheads="1"/>
            </p:cNvSpPr>
            <p:nvPr/>
          </p:nvSpPr>
          <p:spPr bwMode="auto">
            <a:xfrm>
              <a:off x="1963" y="2409"/>
              <a:ext cx="27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15 相对于小数点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左移 2 位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5" name="Text Box 10"/>
            <p:cNvSpPr txBox="1">
              <a:spLocks noChangeArrowheads="1"/>
            </p:cNvSpPr>
            <p:nvPr/>
          </p:nvSpPr>
          <p:spPr bwMode="auto">
            <a:xfrm>
              <a:off x="2203" y="2781"/>
              <a:ext cx="18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（ 小数点不动 ）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 bwMode="auto">
          <a:xfrm>
            <a:off x="1890713" y="2590800"/>
            <a:ext cx="1847850" cy="579438"/>
            <a:chOff x="1191" y="1632"/>
            <a:chExt cx="1164" cy="365"/>
          </a:xfrm>
        </p:grpSpPr>
        <p:sp>
          <p:nvSpPr>
            <p:cNvPr id="12302" name="Text Box 12"/>
            <p:cNvSpPr txBox="1">
              <a:spLocks noChangeArrowheads="1"/>
            </p:cNvSpPr>
            <p:nvPr/>
          </p:nvSpPr>
          <p:spPr bwMode="auto">
            <a:xfrm>
              <a:off x="1191" y="1632"/>
              <a:ext cx="1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.</a:t>
              </a:r>
              <a:endParaRPr lang="zh-CN" altLang="en-US" sz="3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3" name="Text Box 13"/>
            <p:cNvSpPr txBox="1">
              <a:spLocks noChangeArrowheads="1"/>
            </p:cNvSpPr>
            <p:nvPr/>
          </p:nvSpPr>
          <p:spPr bwMode="auto">
            <a:xfrm>
              <a:off x="2175" y="1632"/>
              <a:ext cx="1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.</a:t>
              </a:r>
              <a:endParaRPr lang="zh-CN" altLang="en-US" sz="3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17838" name="Text Box 14"/>
          <p:cNvSpPr txBox="1">
            <a:spLocks noChangeArrowheads="1"/>
          </p:cNvSpPr>
          <p:nvPr/>
        </p:nvSpPr>
        <p:spPr bwMode="auto">
          <a:xfrm>
            <a:off x="1584325" y="5005388"/>
            <a:ext cx="3573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左移          绝对值扩大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17839" name="Text Box 15"/>
          <p:cNvSpPr txBox="1">
            <a:spLocks noChangeArrowheads="1"/>
          </p:cNvSpPr>
          <p:nvPr/>
        </p:nvSpPr>
        <p:spPr bwMode="auto">
          <a:xfrm>
            <a:off x="1600200" y="5595938"/>
            <a:ext cx="3573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右移          绝对值缩小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17840" name="Text Box 16"/>
          <p:cNvSpPr txBox="1">
            <a:spLocks noChangeArrowheads="1"/>
          </p:cNvSpPr>
          <p:nvPr/>
        </p:nvSpPr>
        <p:spPr bwMode="auto">
          <a:xfrm>
            <a:off x="685800" y="6186488"/>
            <a:ext cx="845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在计算机中，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移位与加减配合，能够实现乘除运算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1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1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1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7" grpId="0" autoUpdateAnimBg="0"/>
      <p:bldP spid="717828" grpId="0" autoUpdateAnimBg="0"/>
      <p:bldP spid="717829" grpId="0" autoUpdateAnimBg="0"/>
      <p:bldP spid="717830" grpId="0" autoUpdateAnimBg="0"/>
      <p:bldP spid="717831" grpId="0" autoUpdateAnimBg="0"/>
      <p:bldP spid="717838" grpId="0" autoUpdateAnimBg="0"/>
      <p:bldP spid="717839" grpId="0" autoUpdateAnimBg="0"/>
      <p:bldP spid="71784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CISC</a:t>
            </a:r>
            <a:r>
              <a:rPr lang="zh-CN" altLang="en-US" sz="3600" b="1" dirty="0" smtClean="0">
                <a:latin typeface="+mj-ea"/>
              </a:rPr>
              <a:t>指令集功能设计</a:t>
            </a:r>
            <a:endParaRPr lang="zh-CN" altLang="en-US" sz="3600" b="1" dirty="0" smtClean="0">
              <a:latin typeface="+mj-ea"/>
            </a:endParaRPr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322388"/>
            <a:ext cx="8001000" cy="44831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b="1" dirty="0" smtClean="0"/>
              <a:t>面向目标程序增强指令功能</a:t>
            </a:r>
            <a:endParaRPr lang="zh-CN" altLang="en-US" sz="2400" b="1" dirty="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 smtClean="0"/>
              <a:t>提高运算型指令功能；</a:t>
            </a:r>
            <a:endParaRPr lang="zh-CN" altLang="en-US" sz="2400" b="1" dirty="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 smtClean="0"/>
              <a:t>提高传送指令功能；</a:t>
            </a:r>
            <a:endParaRPr lang="zh-CN" altLang="en-US" sz="2400" b="1" dirty="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 smtClean="0"/>
              <a:t>增加程序控制指令功能。</a:t>
            </a:r>
            <a:endParaRPr lang="zh-CN" altLang="en-US" sz="2400" b="1" dirty="0" smtClean="0"/>
          </a:p>
          <a:p>
            <a:pPr eaLnBrk="1" hangingPunct="1">
              <a:lnSpc>
                <a:spcPct val="140000"/>
              </a:lnSpc>
            </a:pPr>
            <a:r>
              <a:rPr lang="zh-CN" altLang="en-US" sz="2400" b="1" dirty="0" smtClean="0"/>
              <a:t>面向高级语言和编译程序改进指令系统</a:t>
            </a:r>
            <a:endParaRPr lang="zh-CN" altLang="en-US" sz="2400" b="1" dirty="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 smtClean="0"/>
              <a:t>增加对高级语言和编译系统支持的指令功能；</a:t>
            </a:r>
            <a:endParaRPr lang="zh-CN" altLang="en-US" sz="2400" b="1" dirty="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dirty="0" smtClean="0"/>
              <a:t>高级语言计算机指令系统。</a:t>
            </a:r>
            <a:endParaRPr lang="zh-CN" altLang="en-US" sz="2400" b="1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8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8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8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8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8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8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339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算术移位规则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823299" name="Rectangle 3"/>
          <p:cNvSpPr>
            <a:spLocks noChangeArrowheads="1"/>
          </p:cNvSpPr>
          <p:nvPr/>
        </p:nvSpPr>
        <p:spPr bwMode="auto">
          <a:xfrm>
            <a:off x="6300788" y="5210175"/>
            <a:ext cx="170021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300" name="Rectangle 4"/>
          <p:cNvSpPr>
            <a:spLocks noChangeArrowheads="1"/>
          </p:cNvSpPr>
          <p:nvPr/>
        </p:nvSpPr>
        <p:spPr bwMode="auto">
          <a:xfrm>
            <a:off x="6300788" y="4533900"/>
            <a:ext cx="17002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右移 </a:t>
            </a:r>
            <a:r>
              <a:rPr lang="zh-CN" altLang="en-US" sz="2800">
                <a:latin typeface="Times New Roman" panose="02020603050405020304" pitchFamily="18" charset="0"/>
              </a:rPr>
              <a:t>添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301" name="Rectangle 5"/>
          <p:cNvSpPr>
            <a:spLocks noChangeArrowheads="1"/>
          </p:cNvSpPr>
          <p:nvPr/>
        </p:nvSpPr>
        <p:spPr bwMode="auto">
          <a:xfrm>
            <a:off x="6300788" y="3856038"/>
            <a:ext cx="1700212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左移 </a:t>
            </a:r>
            <a:r>
              <a:rPr lang="zh-CN" altLang="en-US" sz="2800">
                <a:latin typeface="Times New Roman" panose="02020603050405020304" pitchFamily="18" charset="0"/>
              </a:rPr>
              <a:t>添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302" name="Rectangle 6"/>
          <p:cNvSpPr>
            <a:spLocks noChangeArrowheads="1"/>
          </p:cNvSpPr>
          <p:nvPr/>
        </p:nvSpPr>
        <p:spPr bwMode="auto">
          <a:xfrm>
            <a:off x="6300788" y="3140075"/>
            <a:ext cx="1700212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303" name="Rectangle 7"/>
          <p:cNvSpPr>
            <a:spLocks noChangeArrowheads="1"/>
          </p:cNvSpPr>
          <p:nvPr/>
        </p:nvSpPr>
        <p:spPr bwMode="auto">
          <a:xfrm>
            <a:off x="2981325" y="5210175"/>
            <a:ext cx="33194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反       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23304" name="Rectangle 8"/>
          <p:cNvSpPr>
            <a:spLocks noChangeArrowheads="1"/>
          </p:cNvSpPr>
          <p:nvPr/>
        </p:nvSpPr>
        <p:spPr bwMode="auto">
          <a:xfrm>
            <a:off x="2981325" y="3856038"/>
            <a:ext cx="3319463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补       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23305" name="Rectangle 9"/>
          <p:cNvSpPr>
            <a:spLocks noChangeArrowheads="1"/>
          </p:cNvSpPr>
          <p:nvPr/>
        </p:nvSpPr>
        <p:spPr bwMode="auto">
          <a:xfrm>
            <a:off x="2981325" y="3140075"/>
            <a:ext cx="331946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原       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23306" name="Rectangle 10"/>
          <p:cNvSpPr>
            <a:spLocks noChangeArrowheads="1"/>
          </p:cNvSpPr>
          <p:nvPr/>
        </p:nvSpPr>
        <p:spPr bwMode="auto">
          <a:xfrm>
            <a:off x="1524000" y="3140075"/>
            <a:ext cx="1457325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负数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23307" name="Rectangle 11"/>
          <p:cNvSpPr>
            <a:spLocks noChangeArrowheads="1"/>
          </p:cNvSpPr>
          <p:nvPr/>
        </p:nvSpPr>
        <p:spPr bwMode="auto">
          <a:xfrm>
            <a:off x="6300788" y="2463800"/>
            <a:ext cx="17002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308" name="Rectangle 12"/>
          <p:cNvSpPr>
            <a:spLocks noChangeArrowheads="1"/>
          </p:cNvSpPr>
          <p:nvPr/>
        </p:nvSpPr>
        <p:spPr bwMode="auto">
          <a:xfrm>
            <a:off x="2981325" y="2463800"/>
            <a:ext cx="331946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原码、补码、反码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23309" name="Rectangle 13"/>
          <p:cNvSpPr>
            <a:spLocks noChangeArrowheads="1"/>
          </p:cNvSpPr>
          <p:nvPr/>
        </p:nvSpPr>
        <p:spPr bwMode="auto">
          <a:xfrm>
            <a:off x="1524000" y="2463800"/>
            <a:ext cx="14573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正数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23310" name="Text Box 14"/>
          <p:cNvSpPr txBox="1">
            <a:spLocks noChangeArrowheads="1"/>
          </p:cNvSpPr>
          <p:nvPr/>
        </p:nvSpPr>
        <p:spPr bwMode="auto">
          <a:xfrm>
            <a:off x="1584325" y="118745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符号位不变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1509713" y="1773238"/>
            <a:ext cx="6491287" cy="4114800"/>
            <a:chOff x="951" y="1117"/>
            <a:chExt cx="4089" cy="2592"/>
          </a:xfrm>
        </p:grpSpPr>
        <p:grpSp>
          <p:nvGrpSpPr>
            <p:cNvPr id="13329" name="Group 17"/>
            <p:cNvGrpSpPr/>
            <p:nvPr/>
          </p:nvGrpSpPr>
          <p:grpSpPr bwMode="auto">
            <a:xfrm>
              <a:off x="960" y="1136"/>
              <a:ext cx="4080" cy="2573"/>
              <a:chOff x="960" y="1136"/>
              <a:chExt cx="4080" cy="2573"/>
            </a:xfrm>
          </p:grpSpPr>
          <p:sp>
            <p:nvSpPr>
              <p:cNvPr id="13334" name="Rectangle 18"/>
              <p:cNvSpPr>
                <a:spLocks noChangeArrowheads="1"/>
              </p:cNvSpPr>
              <p:nvPr/>
            </p:nvSpPr>
            <p:spPr bwMode="auto">
              <a:xfrm>
                <a:off x="960" y="1136"/>
                <a:ext cx="918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8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35" name="Line 19"/>
              <p:cNvSpPr>
                <a:spLocks noChangeShapeType="1"/>
              </p:cNvSpPr>
              <p:nvPr/>
            </p:nvSpPr>
            <p:spPr bwMode="auto">
              <a:xfrm>
                <a:off x="960" y="1136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36" name="Line 20"/>
              <p:cNvSpPr>
                <a:spLocks noChangeShapeType="1"/>
              </p:cNvSpPr>
              <p:nvPr/>
            </p:nvSpPr>
            <p:spPr bwMode="auto">
              <a:xfrm>
                <a:off x="960" y="1552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37" name="Line 21"/>
              <p:cNvSpPr>
                <a:spLocks noChangeShapeType="1"/>
              </p:cNvSpPr>
              <p:nvPr/>
            </p:nvSpPr>
            <p:spPr bwMode="auto">
              <a:xfrm>
                <a:off x="960" y="1978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38" name="Line 22"/>
              <p:cNvSpPr>
                <a:spLocks noChangeShapeType="1"/>
              </p:cNvSpPr>
              <p:nvPr/>
            </p:nvSpPr>
            <p:spPr bwMode="auto">
              <a:xfrm>
                <a:off x="960" y="3709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39" name="Line 23"/>
              <p:cNvSpPr>
                <a:spLocks noChangeShapeType="1"/>
              </p:cNvSpPr>
              <p:nvPr/>
            </p:nvSpPr>
            <p:spPr bwMode="auto">
              <a:xfrm>
                <a:off x="960" y="1136"/>
                <a:ext cx="0" cy="257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40" name="Line 24"/>
              <p:cNvSpPr>
                <a:spLocks noChangeShapeType="1"/>
              </p:cNvSpPr>
              <p:nvPr/>
            </p:nvSpPr>
            <p:spPr bwMode="auto">
              <a:xfrm>
                <a:off x="1878" y="1136"/>
                <a:ext cx="0" cy="25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41" name="Line 25"/>
              <p:cNvSpPr>
                <a:spLocks noChangeShapeType="1"/>
              </p:cNvSpPr>
              <p:nvPr/>
            </p:nvSpPr>
            <p:spPr bwMode="auto">
              <a:xfrm>
                <a:off x="3969" y="1136"/>
                <a:ext cx="0" cy="25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42" name="Line 26"/>
              <p:cNvSpPr>
                <a:spLocks noChangeShapeType="1"/>
              </p:cNvSpPr>
              <p:nvPr/>
            </p:nvSpPr>
            <p:spPr bwMode="auto">
              <a:xfrm>
                <a:off x="5040" y="1136"/>
                <a:ext cx="0" cy="257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43" name="Line 27"/>
              <p:cNvSpPr>
                <a:spLocks noChangeShapeType="1"/>
              </p:cNvSpPr>
              <p:nvPr/>
            </p:nvSpPr>
            <p:spPr bwMode="auto">
              <a:xfrm>
                <a:off x="1878" y="2429"/>
                <a:ext cx="31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44" name="Line 28"/>
              <p:cNvSpPr>
                <a:spLocks noChangeShapeType="1"/>
              </p:cNvSpPr>
              <p:nvPr/>
            </p:nvSpPr>
            <p:spPr bwMode="auto">
              <a:xfrm>
                <a:off x="1878" y="3282"/>
                <a:ext cx="31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3345" name="Line 29"/>
              <p:cNvSpPr>
                <a:spLocks noChangeShapeType="1"/>
              </p:cNvSpPr>
              <p:nvPr/>
            </p:nvSpPr>
            <p:spPr bwMode="auto">
              <a:xfrm>
                <a:off x="3969" y="2856"/>
                <a:ext cx="10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  <p:grpSp>
          <p:nvGrpSpPr>
            <p:cNvPr id="13330" name="Group 30"/>
            <p:cNvGrpSpPr/>
            <p:nvPr/>
          </p:nvGrpSpPr>
          <p:grpSpPr bwMode="auto">
            <a:xfrm>
              <a:off x="951" y="1117"/>
              <a:ext cx="4089" cy="435"/>
              <a:chOff x="951" y="1117"/>
              <a:chExt cx="4089" cy="435"/>
            </a:xfrm>
          </p:grpSpPr>
          <p:sp>
            <p:nvSpPr>
              <p:cNvPr id="13331" name="Rectangle 31"/>
              <p:cNvSpPr>
                <a:spLocks noChangeArrowheads="1"/>
              </p:cNvSpPr>
              <p:nvPr/>
            </p:nvSpPr>
            <p:spPr bwMode="auto">
              <a:xfrm>
                <a:off x="3969" y="1136"/>
                <a:ext cx="1071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添补代码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32" name="Rectangle 32"/>
              <p:cNvSpPr>
                <a:spLocks noChangeArrowheads="1"/>
              </p:cNvSpPr>
              <p:nvPr/>
            </p:nvSpPr>
            <p:spPr bwMode="auto">
              <a:xfrm>
                <a:off x="1878" y="1136"/>
                <a:ext cx="2091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码     制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33" name="Rectangle 33"/>
              <p:cNvSpPr>
                <a:spLocks noChangeArrowheads="1"/>
              </p:cNvSpPr>
              <p:nvPr/>
            </p:nvSpPr>
            <p:spPr bwMode="auto">
              <a:xfrm>
                <a:off x="951" y="1117"/>
                <a:ext cx="918" cy="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800">
                    <a:latin typeface="Times New Roman" panose="02020603050405020304" pitchFamily="18" charset="0"/>
                  </a:rPr>
                  <a:t>真值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328" name="AutoShape 3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2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2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2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9" grpId="0" autoUpdateAnimBg="0"/>
      <p:bldP spid="823300" grpId="0" autoUpdateAnimBg="0"/>
      <p:bldP spid="823301" grpId="0" autoUpdateAnimBg="0"/>
      <p:bldP spid="823302" grpId="0" autoUpdateAnimBg="0"/>
      <p:bldP spid="823303" grpId="0" autoUpdateAnimBg="0"/>
      <p:bldP spid="823304" grpId="0" autoUpdateAnimBg="0"/>
      <p:bldP spid="823305" grpId="0" autoUpdateAnimBg="0"/>
      <p:bldP spid="823306" grpId="0" autoUpdateAnimBg="0"/>
      <p:bldP spid="823307" grpId="0" autoUpdateAnimBg="0"/>
      <p:bldP spid="823308" grpId="0" autoUpdateAnimBg="0"/>
      <p:bldP spid="823309" grpId="0" autoUpdateAnimBg="0"/>
      <p:bldP spid="82331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609600" y="765175"/>
            <a:ext cx="7980363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     设机器数字长为 8 位（含１位符号位</a:t>
            </a:r>
            <a:r>
              <a:rPr lang="en-US" altLang="zh-CN" sz="2800">
                <a:latin typeface="Times New Roman" panose="02020603050405020304" pitchFamily="18" charset="0"/>
              </a:rPr>
              <a:t>），</a:t>
            </a:r>
            <a:r>
              <a:rPr lang="zh-CN" altLang="en-US" sz="2800">
                <a:latin typeface="Times New Roman" panose="02020603050405020304" pitchFamily="18" charset="0"/>
              </a:rPr>
              <a:t>写出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=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–26</a:t>
            </a:r>
            <a:r>
              <a:rPr lang="zh-CN" altLang="en-US" sz="2800">
                <a:latin typeface="Times New Roman" panose="02020603050405020304" pitchFamily="18" charset="0"/>
              </a:rPr>
              <a:t>时，三种机器数左、右移一位和两位后的表示形式及对应的真值，并分析结果的正确性。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0900" name="Text Box 4"/>
          <p:cNvSpPr txBox="1">
            <a:spLocks noChangeArrowheads="1"/>
          </p:cNvSpPr>
          <p:nvPr/>
        </p:nvSpPr>
        <p:spPr bwMode="auto">
          <a:xfrm>
            <a:off x="898525" y="26717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解：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0901" name="Text Box 5"/>
          <p:cNvSpPr txBox="1">
            <a:spLocks noChangeArrowheads="1"/>
          </p:cNvSpPr>
          <p:nvPr/>
        </p:nvSpPr>
        <p:spPr bwMode="auto">
          <a:xfrm>
            <a:off x="2422525" y="2671763"/>
            <a:ext cx="1920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 =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>
                <a:latin typeface="Times New Roman" panose="02020603050405020304" pitchFamily="18" charset="0"/>
              </a:rPr>
              <a:t>26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20902" name="Rectangle 6"/>
          <p:cNvSpPr>
            <a:spLocks noChangeArrowheads="1"/>
          </p:cNvSpPr>
          <p:nvPr/>
        </p:nvSpPr>
        <p:spPr bwMode="auto">
          <a:xfrm>
            <a:off x="5853113" y="5783263"/>
            <a:ext cx="2209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–</a:t>
            </a:r>
            <a:r>
              <a:rPr lang="zh-CN" altLang="en-US" sz="2400">
                <a:latin typeface="Times New Roman" panose="02020603050405020304" pitchFamily="18" charset="0"/>
              </a:rPr>
              <a:t> 6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03" name="Rectangle 7"/>
          <p:cNvSpPr>
            <a:spLocks noChangeArrowheads="1"/>
          </p:cNvSpPr>
          <p:nvPr/>
        </p:nvSpPr>
        <p:spPr bwMode="auto">
          <a:xfrm>
            <a:off x="3556000" y="5783263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00</a:t>
            </a:r>
            <a:r>
              <a:rPr lang="zh-CN" altLang="en-US" sz="2400">
                <a:latin typeface="Times New Roman" panose="02020603050405020304" pitchFamily="18" charset="0"/>
              </a:rPr>
              <a:t>00110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04" name="Rectangle 8"/>
          <p:cNvSpPr>
            <a:spLocks noChangeArrowheads="1"/>
          </p:cNvSpPr>
          <p:nvPr/>
        </p:nvSpPr>
        <p:spPr bwMode="auto">
          <a:xfrm>
            <a:off x="5810250" y="5327650"/>
            <a:ext cx="2209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400">
                <a:latin typeface="Times New Roman" panose="02020603050405020304" pitchFamily="18" charset="0"/>
              </a:rPr>
              <a:t> 13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05" name="Rectangle 9"/>
          <p:cNvSpPr>
            <a:spLocks noChangeArrowheads="1"/>
          </p:cNvSpPr>
          <p:nvPr/>
        </p:nvSpPr>
        <p:spPr bwMode="auto">
          <a:xfrm>
            <a:off x="3556000" y="5327650"/>
            <a:ext cx="23876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</a:rPr>
              <a:t>001101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06" name="Rectangle 10"/>
          <p:cNvSpPr>
            <a:spLocks noChangeArrowheads="1"/>
          </p:cNvSpPr>
          <p:nvPr/>
        </p:nvSpPr>
        <p:spPr bwMode="auto">
          <a:xfrm>
            <a:off x="5734050" y="4872038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>
                <a:latin typeface="Times New Roman" panose="02020603050405020304" pitchFamily="18" charset="0"/>
              </a:rPr>
              <a:t> 104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07" name="Rectangle 11"/>
          <p:cNvSpPr>
            <a:spLocks noChangeArrowheads="1"/>
          </p:cNvSpPr>
          <p:nvPr/>
        </p:nvSpPr>
        <p:spPr bwMode="auto">
          <a:xfrm>
            <a:off x="3556000" y="4872038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1,11010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00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908" name="Rectangle 12"/>
          <p:cNvSpPr>
            <a:spLocks noChangeArrowheads="1"/>
          </p:cNvSpPr>
          <p:nvPr/>
        </p:nvSpPr>
        <p:spPr bwMode="auto">
          <a:xfrm>
            <a:off x="5791200" y="4419600"/>
            <a:ext cx="2209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–</a:t>
            </a:r>
            <a:r>
              <a:rPr lang="zh-CN" altLang="en-US" sz="2400">
                <a:latin typeface="Times New Roman" panose="02020603050405020304" pitchFamily="18" charset="0"/>
              </a:rPr>
              <a:t> 52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09" name="Rectangle 13"/>
          <p:cNvSpPr>
            <a:spLocks noChangeArrowheads="1"/>
          </p:cNvSpPr>
          <p:nvPr/>
        </p:nvSpPr>
        <p:spPr bwMode="auto">
          <a:xfrm>
            <a:off x="3556000" y="4416425"/>
            <a:ext cx="23876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1,011010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910" name="Rectangle 14"/>
          <p:cNvSpPr>
            <a:spLocks noChangeArrowheads="1"/>
          </p:cNvSpPr>
          <p:nvPr/>
        </p:nvSpPr>
        <p:spPr bwMode="auto">
          <a:xfrm>
            <a:off x="5734050" y="3960813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zh-CN" altLang="en-US" sz="2400">
                <a:latin typeface="Times New Roman" panose="02020603050405020304" pitchFamily="18" charset="0"/>
              </a:rPr>
              <a:t>26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11" name="Rectangle 15"/>
          <p:cNvSpPr>
            <a:spLocks noChangeArrowheads="1"/>
          </p:cNvSpPr>
          <p:nvPr/>
        </p:nvSpPr>
        <p:spPr bwMode="auto">
          <a:xfrm>
            <a:off x="3556000" y="3960813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1,0011010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12" name="Rectangle 16"/>
          <p:cNvSpPr>
            <a:spLocks noChangeArrowheads="1"/>
          </p:cNvSpPr>
          <p:nvPr/>
        </p:nvSpPr>
        <p:spPr bwMode="auto">
          <a:xfrm>
            <a:off x="1524000" y="3960813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移位前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1524000" y="3419475"/>
            <a:ext cx="6477000" cy="2828925"/>
            <a:chOff x="960" y="2154"/>
            <a:chExt cx="4080" cy="1782"/>
          </a:xfrm>
        </p:grpSpPr>
        <p:grpSp>
          <p:nvGrpSpPr>
            <p:cNvPr id="15384" name="Group 18"/>
            <p:cNvGrpSpPr/>
            <p:nvPr/>
          </p:nvGrpSpPr>
          <p:grpSpPr bwMode="auto">
            <a:xfrm>
              <a:off x="960" y="2154"/>
              <a:ext cx="4080" cy="1782"/>
              <a:chOff x="960" y="2154"/>
              <a:chExt cx="4080" cy="1782"/>
            </a:xfrm>
          </p:grpSpPr>
          <p:sp>
            <p:nvSpPr>
              <p:cNvPr id="15386" name="Rectangle 19"/>
              <p:cNvSpPr>
                <a:spLocks noChangeArrowheads="1"/>
              </p:cNvSpPr>
              <p:nvPr/>
            </p:nvSpPr>
            <p:spPr bwMode="auto">
              <a:xfrm>
                <a:off x="3744" y="2197"/>
                <a:ext cx="1296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对应的真值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7" name="Rectangle 20"/>
              <p:cNvSpPr>
                <a:spLocks noChangeArrowheads="1"/>
              </p:cNvSpPr>
              <p:nvPr/>
            </p:nvSpPr>
            <p:spPr bwMode="auto">
              <a:xfrm>
                <a:off x="2240" y="2203"/>
                <a:ext cx="1504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机    器    数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8" name="Rectangle 21"/>
              <p:cNvSpPr>
                <a:spLocks noChangeArrowheads="1"/>
              </p:cNvSpPr>
              <p:nvPr/>
            </p:nvSpPr>
            <p:spPr bwMode="auto">
              <a:xfrm>
                <a:off x="960" y="2202"/>
                <a:ext cx="1280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移位操作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5389" name="Group 22"/>
              <p:cNvGrpSpPr/>
              <p:nvPr/>
            </p:nvGrpSpPr>
            <p:grpSpPr bwMode="auto">
              <a:xfrm>
                <a:off x="960" y="2154"/>
                <a:ext cx="4080" cy="1782"/>
                <a:chOff x="960" y="2154"/>
                <a:chExt cx="4080" cy="1782"/>
              </a:xfrm>
            </p:grpSpPr>
            <p:sp>
              <p:nvSpPr>
                <p:cNvPr id="15390" name="Line 23"/>
                <p:cNvSpPr>
                  <a:spLocks noChangeShapeType="1"/>
                </p:cNvSpPr>
                <p:nvPr/>
              </p:nvSpPr>
              <p:spPr bwMode="auto">
                <a:xfrm>
                  <a:off x="960" y="2154"/>
                  <a:ext cx="40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1" name="Line 24"/>
                <p:cNvSpPr>
                  <a:spLocks noChangeShapeType="1"/>
                </p:cNvSpPr>
                <p:nvPr/>
              </p:nvSpPr>
              <p:spPr bwMode="auto">
                <a:xfrm>
                  <a:off x="960" y="2495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2" name="Line 25"/>
                <p:cNvSpPr>
                  <a:spLocks noChangeShapeType="1"/>
                </p:cNvSpPr>
                <p:nvPr/>
              </p:nvSpPr>
              <p:spPr bwMode="auto">
                <a:xfrm>
                  <a:off x="960" y="2782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3" name="Line 26"/>
                <p:cNvSpPr>
                  <a:spLocks noChangeShapeType="1"/>
                </p:cNvSpPr>
                <p:nvPr/>
              </p:nvSpPr>
              <p:spPr bwMode="auto">
                <a:xfrm>
                  <a:off x="960" y="3069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4" name="Line 27"/>
                <p:cNvSpPr>
                  <a:spLocks noChangeShapeType="1"/>
                </p:cNvSpPr>
                <p:nvPr/>
              </p:nvSpPr>
              <p:spPr bwMode="auto">
                <a:xfrm>
                  <a:off x="960" y="3356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5" name="Line 28"/>
                <p:cNvSpPr>
                  <a:spLocks noChangeShapeType="1"/>
                </p:cNvSpPr>
                <p:nvPr/>
              </p:nvSpPr>
              <p:spPr bwMode="auto">
                <a:xfrm>
                  <a:off x="960" y="3643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6" name="Line 29"/>
                <p:cNvSpPr>
                  <a:spLocks noChangeShapeType="1"/>
                </p:cNvSpPr>
                <p:nvPr/>
              </p:nvSpPr>
              <p:spPr bwMode="auto">
                <a:xfrm>
                  <a:off x="960" y="3930"/>
                  <a:ext cx="40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7" name="Line 30"/>
                <p:cNvSpPr>
                  <a:spLocks noChangeShapeType="1"/>
                </p:cNvSpPr>
                <p:nvPr/>
              </p:nvSpPr>
              <p:spPr bwMode="auto">
                <a:xfrm>
                  <a:off x="960" y="2154"/>
                  <a:ext cx="0" cy="178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8" name="Line 31"/>
                <p:cNvSpPr>
                  <a:spLocks noChangeShapeType="1"/>
                </p:cNvSpPr>
                <p:nvPr/>
              </p:nvSpPr>
              <p:spPr bwMode="auto">
                <a:xfrm>
                  <a:off x="2240" y="2154"/>
                  <a:ext cx="0" cy="17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15399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2154"/>
                  <a:ext cx="0" cy="17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85" name="Line 33"/>
            <p:cNvSpPr>
              <a:spLocks noChangeShapeType="1"/>
            </p:cNvSpPr>
            <p:nvPr/>
          </p:nvSpPr>
          <p:spPr bwMode="auto">
            <a:xfrm>
              <a:off x="5040" y="2154"/>
              <a:ext cx="0" cy="17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  <p:sp>
        <p:nvSpPr>
          <p:cNvPr id="720944" name="Text Box 48"/>
          <p:cNvSpPr txBox="1">
            <a:spLocks noChangeArrowheads="1"/>
          </p:cNvSpPr>
          <p:nvPr/>
        </p:nvSpPr>
        <p:spPr bwMode="auto">
          <a:xfrm>
            <a:off x="609600" y="33575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原码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0945" name="Text Box 49"/>
          <p:cNvSpPr txBox="1">
            <a:spLocks noChangeArrowheads="1"/>
          </p:cNvSpPr>
          <p:nvPr/>
        </p:nvSpPr>
        <p:spPr bwMode="auto">
          <a:xfrm>
            <a:off x="3765550" y="2671763"/>
            <a:ext cx="172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=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>
                <a:latin typeface="Times New Roman" panose="02020603050405020304" pitchFamily="18" charset="0"/>
              </a:rPr>
              <a:t> 11010 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5379" name="AutoShape 5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0948" name="Rectangle 52"/>
          <p:cNvSpPr>
            <a:spLocks noChangeArrowheads="1"/>
          </p:cNvSpPr>
          <p:nvPr/>
        </p:nvSpPr>
        <p:spPr bwMode="auto">
          <a:xfrm>
            <a:off x="1519238" y="4395788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左移一位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49" name="Rectangle 53"/>
          <p:cNvSpPr>
            <a:spLocks noChangeArrowheads="1"/>
          </p:cNvSpPr>
          <p:nvPr/>
        </p:nvSpPr>
        <p:spPr bwMode="auto">
          <a:xfrm>
            <a:off x="1519238" y="4841875"/>
            <a:ext cx="2032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左移两位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50" name="Rectangle 54"/>
          <p:cNvSpPr>
            <a:spLocks noChangeArrowheads="1"/>
          </p:cNvSpPr>
          <p:nvPr/>
        </p:nvSpPr>
        <p:spPr bwMode="auto">
          <a:xfrm>
            <a:off x="1519238" y="5303838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右移一位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0951" name="Rectangle 55"/>
          <p:cNvSpPr>
            <a:spLocks noChangeArrowheads="1"/>
          </p:cNvSpPr>
          <p:nvPr/>
        </p:nvSpPr>
        <p:spPr bwMode="auto">
          <a:xfrm>
            <a:off x="1519238" y="5762625"/>
            <a:ext cx="2032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右移两位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9" grpId="0" autoUpdateAnimBg="0"/>
      <p:bldP spid="720900" grpId="0" autoUpdateAnimBg="0"/>
      <p:bldP spid="720901" grpId="0" autoUpdateAnimBg="0"/>
      <p:bldP spid="720902" grpId="0" autoUpdateAnimBg="0"/>
      <p:bldP spid="720903" grpId="0" autoUpdateAnimBg="0"/>
      <p:bldP spid="720904" grpId="0" autoUpdateAnimBg="0"/>
      <p:bldP spid="720905" grpId="0" autoUpdateAnimBg="0"/>
      <p:bldP spid="720906" grpId="0" autoUpdateAnimBg="0"/>
      <p:bldP spid="720907" grpId="0" autoUpdateAnimBg="0"/>
      <p:bldP spid="720908" grpId="0" autoUpdateAnimBg="0"/>
      <p:bldP spid="720909" grpId="0" autoUpdateAnimBg="0"/>
      <p:bldP spid="720910" grpId="0" autoUpdateAnimBg="0"/>
      <p:bldP spid="720911" grpId="0" autoUpdateAnimBg="0"/>
      <p:bldP spid="720912" grpId="0" autoUpdateAnimBg="0"/>
      <p:bldP spid="720944" grpId="0" autoUpdateAnimBg="0"/>
      <p:bldP spid="720945" grpId="0" autoUpdateAnimBg="0"/>
      <p:bldP spid="720948" grpId="0" autoUpdateAnimBg="0"/>
      <p:bldP spid="720949" grpId="0" autoUpdateAnimBg="0"/>
      <p:bldP spid="720950" grpId="0" autoUpdateAnimBg="0"/>
      <p:bldP spid="72095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ChangeArrowheads="1"/>
          </p:cNvSpPr>
          <p:nvPr/>
        </p:nvSpPr>
        <p:spPr bwMode="auto">
          <a:xfrm>
            <a:off x="5734050" y="6021388"/>
            <a:ext cx="2057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–</a:t>
            </a:r>
            <a:r>
              <a:rPr lang="zh-CN" altLang="en-US" sz="2400">
                <a:latin typeface="Times New Roman" panose="02020603050405020304" pitchFamily="18" charset="0"/>
              </a:rPr>
              <a:t> 6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23" name="Rectangle 3"/>
          <p:cNvSpPr>
            <a:spLocks noChangeArrowheads="1"/>
          </p:cNvSpPr>
          <p:nvPr/>
        </p:nvSpPr>
        <p:spPr bwMode="auto">
          <a:xfrm>
            <a:off x="3327400" y="6021388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2400">
                <a:latin typeface="Times New Roman" panose="02020603050405020304" pitchFamily="18" charset="0"/>
              </a:rPr>
              <a:t>11001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24" name="Rectangle 4"/>
          <p:cNvSpPr>
            <a:spLocks noChangeArrowheads="1"/>
          </p:cNvSpPr>
          <p:nvPr/>
        </p:nvSpPr>
        <p:spPr bwMode="auto">
          <a:xfrm>
            <a:off x="5715000" y="5565775"/>
            <a:ext cx="2057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400">
                <a:latin typeface="Times New Roman" panose="02020603050405020304" pitchFamily="18" charset="0"/>
              </a:rPr>
              <a:t> 13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25" name="Rectangle 5"/>
          <p:cNvSpPr>
            <a:spLocks noChangeArrowheads="1"/>
          </p:cNvSpPr>
          <p:nvPr/>
        </p:nvSpPr>
        <p:spPr bwMode="auto">
          <a:xfrm>
            <a:off x="3327400" y="5565775"/>
            <a:ext cx="23876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110010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26" name="Rectangle 6"/>
          <p:cNvSpPr>
            <a:spLocks noChangeArrowheads="1"/>
          </p:cNvSpPr>
          <p:nvPr/>
        </p:nvSpPr>
        <p:spPr bwMode="auto">
          <a:xfrm>
            <a:off x="5524500" y="5110163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400">
                <a:latin typeface="Times New Roman" panose="02020603050405020304" pitchFamily="18" charset="0"/>
              </a:rPr>
              <a:t> 104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27" name="Rectangle 7"/>
          <p:cNvSpPr>
            <a:spLocks noChangeArrowheads="1"/>
          </p:cNvSpPr>
          <p:nvPr/>
        </p:nvSpPr>
        <p:spPr bwMode="auto">
          <a:xfrm>
            <a:off x="3327400" y="5110163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1,00101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11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1928" name="Rectangle 8"/>
          <p:cNvSpPr>
            <a:spLocks noChangeArrowheads="1"/>
          </p:cNvSpPr>
          <p:nvPr/>
        </p:nvSpPr>
        <p:spPr bwMode="auto">
          <a:xfrm>
            <a:off x="5715000" y="4654550"/>
            <a:ext cx="2057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400">
                <a:latin typeface="Times New Roman" panose="02020603050405020304" pitchFamily="18" charset="0"/>
              </a:rPr>
              <a:t> 52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29" name="Rectangle 9"/>
          <p:cNvSpPr>
            <a:spLocks noChangeArrowheads="1"/>
          </p:cNvSpPr>
          <p:nvPr/>
        </p:nvSpPr>
        <p:spPr bwMode="auto">
          <a:xfrm>
            <a:off x="3327400" y="4654550"/>
            <a:ext cx="23876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1,100101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1930" name="Rectangle 10"/>
          <p:cNvSpPr>
            <a:spLocks noChangeArrowheads="1"/>
          </p:cNvSpPr>
          <p:nvPr/>
        </p:nvSpPr>
        <p:spPr bwMode="auto">
          <a:xfrm>
            <a:off x="5734050" y="4198938"/>
            <a:ext cx="2057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400">
                <a:latin typeface="Times New Roman" panose="02020603050405020304" pitchFamily="18" charset="0"/>
              </a:rPr>
              <a:t>26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31" name="Rectangle 11"/>
          <p:cNvSpPr>
            <a:spLocks noChangeArrowheads="1"/>
          </p:cNvSpPr>
          <p:nvPr/>
        </p:nvSpPr>
        <p:spPr bwMode="auto">
          <a:xfrm>
            <a:off x="3327400" y="4198938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1,1100101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32" name="Rectangle 12"/>
          <p:cNvSpPr>
            <a:spLocks noChangeArrowheads="1"/>
          </p:cNvSpPr>
          <p:nvPr/>
        </p:nvSpPr>
        <p:spPr bwMode="auto">
          <a:xfrm>
            <a:off x="1295400" y="4198938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移位前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1295400" y="3657600"/>
            <a:ext cx="6477000" cy="2828925"/>
            <a:chOff x="816" y="2304"/>
            <a:chExt cx="4080" cy="1782"/>
          </a:xfrm>
        </p:grpSpPr>
        <p:sp>
          <p:nvSpPr>
            <p:cNvPr id="16436" name="Rectangle 14"/>
            <p:cNvSpPr>
              <a:spLocks noChangeArrowheads="1"/>
            </p:cNvSpPr>
            <p:nvPr/>
          </p:nvSpPr>
          <p:spPr bwMode="auto">
            <a:xfrm>
              <a:off x="3600" y="2347"/>
              <a:ext cx="129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对应的真值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37" name="Rectangle 15"/>
            <p:cNvSpPr>
              <a:spLocks noChangeArrowheads="1"/>
            </p:cNvSpPr>
            <p:nvPr/>
          </p:nvSpPr>
          <p:spPr bwMode="auto">
            <a:xfrm>
              <a:off x="2096" y="2353"/>
              <a:ext cx="15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机    器    数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38" name="Rectangle 16"/>
            <p:cNvSpPr>
              <a:spLocks noChangeArrowheads="1"/>
            </p:cNvSpPr>
            <p:nvPr/>
          </p:nvSpPr>
          <p:spPr bwMode="auto">
            <a:xfrm>
              <a:off x="816" y="2352"/>
              <a:ext cx="1280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移位操作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6439" name="Group 17"/>
            <p:cNvGrpSpPr/>
            <p:nvPr/>
          </p:nvGrpSpPr>
          <p:grpSpPr bwMode="auto">
            <a:xfrm>
              <a:off x="816" y="2304"/>
              <a:ext cx="4080" cy="1782"/>
              <a:chOff x="816" y="2304"/>
              <a:chExt cx="4080" cy="1782"/>
            </a:xfrm>
          </p:grpSpPr>
          <p:sp>
            <p:nvSpPr>
              <p:cNvPr id="16440" name="Line 18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1" name="Line 19"/>
              <p:cNvSpPr>
                <a:spLocks noChangeShapeType="1"/>
              </p:cNvSpPr>
              <p:nvPr/>
            </p:nvSpPr>
            <p:spPr bwMode="auto">
              <a:xfrm>
                <a:off x="816" y="2645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2" name="Line 20"/>
              <p:cNvSpPr>
                <a:spLocks noChangeShapeType="1"/>
              </p:cNvSpPr>
              <p:nvPr/>
            </p:nvSpPr>
            <p:spPr bwMode="auto">
              <a:xfrm>
                <a:off x="816" y="2932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3" name="Line 21"/>
              <p:cNvSpPr>
                <a:spLocks noChangeShapeType="1"/>
              </p:cNvSpPr>
              <p:nvPr/>
            </p:nvSpPr>
            <p:spPr bwMode="auto">
              <a:xfrm>
                <a:off x="816" y="3219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4" name="Line 22"/>
              <p:cNvSpPr>
                <a:spLocks noChangeShapeType="1"/>
              </p:cNvSpPr>
              <p:nvPr/>
            </p:nvSpPr>
            <p:spPr bwMode="auto">
              <a:xfrm>
                <a:off x="816" y="3506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5" name="Line 23"/>
              <p:cNvSpPr>
                <a:spLocks noChangeShapeType="1"/>
              </p:cNvSpPr>
              <p:nvPr/>
            </p:nvSpPr>
            <p:spPr bwMode="auto">
              <a:xfrm>
                <a:off x="816" y="3793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6" name="Line 24"/>
              <p:cNvSpPr>
                <a:spLocks noChangeShapeType="1"/>
              </p:cNvSpPr>
              <p:nvPr/>
            </p:nvSpPr>
            <p:spPr bwMode="auto">
              <a:xfrm>
                <a:off x="816" y="4080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7" name="Line 25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0" cy="178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8" name="Line 26"/>
              <p:cNvSpPr>
                <a:spLocks noChangeShapeType="1"/>
              </p:cNvSpPr>
              <p:nvPr/>
            </p:nvSpPr>
            <p:spPr bwMode="auto">
              <a:xfrm>
                <a:off x="2096" y="2304"/>
                <a:ext cx="0" cy="17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49" name="Line 27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0" cy="17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50" name="Line 28"/>
              <p:cNvSpPr>
                <a:spLocks noChangeShapeType="1"/>
              </p:cNvSpPr>
              <p:nvPr/>
            </p:nvSpPr>
            <p:spPr bwMode="auto">
              <a:xfrm>
                <a:off x="4896" y="2304"/>
                <a:ext cx="0" cy="178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</p:grpSp>
      <p:sp>
        <p:nvSpPr>
          <p:cNvPr id="721961" name="Rectangle 41"/>
          <p:cNvSpPr>
            <a:spLocks noChangeArrowheads="1"/>
          </p:cNvSpPr>
          <p:nvPr/>
        </p:nvSpPr>
        <p:spPr bwMode="auto">
          <a:xfrm>
            <a:off x="5734050" y="2973388"/>
            <a:ext cx="2057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–</a:t>
            </a:r>
            <a:r>
              <a:rPr lang="zh-CN" altLang="en-US" sz="2400">
                <a:latin typeface="Times New Roman" panose="02020603050405020304" pitchFamily="18" charset="0"/>
              </a:rPr>
              <a:t> 7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62" name="Rectangle 42"/>
          <p:cNvSpPr>
            <a:spLocks noChangeArrowheads="1"/>
          </p:cNvSpPr>
          <p:nvPr/>
        </p:nvSpPr>
        <p:spPr bwMode="auto">
          <a:xfrm>
            <a:off x="3327400" y="2973388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2400">
                <a:latin typeface="Times New Roman" panose="02020603050405020304" pitchFamily="18" charset="0"/>
              </a:rPr>
              <a:t>11001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63" name="Rectangle 43"/>
          <p:cNvSpPr>
            <a:spLocks noChangeArrowheads="1"/>
          </p:cNvSpPr>
          <p:nvPr/>
        </p:nvSpPr>
        <p:spPr bwMode="auto">
          <a:xfrm>
            <a:off x="5715000" y="2517775"/>
            <a:ext cx="2057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400">
                <a:latin typeface="Times New Roman" panose="02020603050405020304" pitchFamily="18" charset="0"/>
              </a:rPr>
              <a:t> 13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64" name="Rectangle 44"/>
          <p:cNvSpPr>
            <a:spLocks noChangeArrowheads="1"/>
          </p:cNvSpPr>
          <p:nvPr/>
        </p:nvSpPr>
        <p:spPr bwMode="auto">
          <a:xfrm>
            <a:off x="3327400" y="2517775"/>
            <a:ext cx="23876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110011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65" name="Rectangle 45"/>
          <p:cNvSpPr>
            <a:spLocks noChangeArrowheads="1"/>
          </p:cNvSpPr>
          <p:nvPr/>
        </p:nvSpPr>
        <p:spPr bwMode="auto">
          <a:xfrm>
            <a:off x="5524500" y="2062163"/>
            <a:ext cx="2286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400">
                <a:latin typeface="Times New Roman" panose="02020603050405020304" pitchFamily="18" charset="0"/>
              </a:rPr>
              <a:t> 104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66" name="Rectangle 46"/>
          <p:cNvSpPr>
            <a:spLocks noChangeArrowheads="1"/>
          </p:cNvSpPr>
          <p:nvPr/>
        </p:nvSpPr>
        <p:spPr bwMode="auto">
          <a:xfrm>
            <a:off x="3327400" y="2062163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1,00110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00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1967" name="Rectangle 47"/>
          <p:cNvSpPr>
            <a:spLocks noChangeArrowheads="1"/>
          </p:cNvSpPr>
          <p:nvPr/>
        </p:nvSpPr>
        <p:spPr bwMode="auto">
          <a:xfrm>
            <a:off x="5715000" y="1606550"/>
            <a:ext cx="2057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400">
                <a:latin typeface="Times New Roman" panose="02020603050405020304" pitchFamily="18" charset="0"/>
              </a:rPr>
              <a:t> 52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68" name="Rectangle 48"/>
          <p:cNvSpPr>
            <a:spLocks noChangeArrowheads="1"/>
          </p:cNvSpPr>
          <p:nvPr/>
        </p:nvSpPr>
        <p:spPr bwMode="auto">
          <a:xfrm>
            <a:off x="3327400" y="1606550"/>
            <a:ext cx="23876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1,100110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1969" name="Rectangle 49"/>
          <p:cNvSpPr>
            <a:spLocks noChangeArrowheads="1"/>
          </p:cNvSpPr>
          <p:nvPr/>
        </p:nvSpPr>
        <p:spPr bwMode="auto">
          <a:xfrm>
            <a:off x="5734050" y="1150938"/>
            <a:ext cx="2057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400">
                <a:latin typeface="Times New Roman" panose="02020603050405020304" pitchFamily="18" charset="0"/>
              </a:rPr>
              <a:t>26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70" name="Rectangle 50"/>
          <p:cNvSpPr>
            <a:spLocks noChangeArrowheads="1"/>
          </p:cNvSpPr>
          <p:nvPr/>
        </p:nvSpPr>
        <p:spPr bwMode="auto">
          <a:xfrm>
            <a:off x="3327400" y="1150938"/>
            <a:ext cx="2387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1,1100110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1971" name="Rectangle 51"/>
          <p:cNvSpPr>
            <a:spLocks noChangeArrowheads="1"/>
          </p:cNvSpPr>
          <p:nvPr/>
        </p:nvSpPr>
        <p:spPr bwMode="auto">
          <a:xfrm>
            <a:off x="1295400" y="1150938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移位前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4" name="Group 52"/>
          <p:cNvGrpSpPr/>
          <p:nvPr/>
        </p:nvGrpSpPr>
        <p:grpSpPr bwMode="auto">
          <a:xfrm>
            <a:off x="1295400" y="609600"/>
            <a:ext cx="6477000" cy="2828925"/>
            <a:chOff x="816" y="384"/>
            <a:chExt cx="4080" cy="1782"/>
          </a:xfrm>
        </p:grpSpPr>
        <p:sp>
          <p:nvSpPr>
            <p:cNvPr id="16421" name="Rectangle 53"/>
            <p:cNvSpPr>
              <a:spLocks noChangeArrowheads="1"/>
            </p:cNvSpPr>
            <p:nvPr/>
          </p:nvSpPr>
          <p:spPr bwMode="auto">
            <a:xfrm>
              <a:off x="3600" y="427"/>
              <a:ext cx="129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对应的真值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22" name="Rectangle 54"/>
            <p:cNvSpPr>
              <a:spLocks noChangeArrowheads="1"/>
            </p:cNvSpPr>
            <p:nvPr/>
          </p:nvSpPr>
          <p:spPr bwMode="auto">
            <a:xfrm>
              <a:off x="2096" y="433"/>
              <a:ext cx="15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机    器    数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23" name="Rectangle 55"/>
            <p:cNvSpPr>
              <a:spLocks noChangeArrowheads="1"/>
            </p:cNvSpPr>
            <p:nvPr/>
          </p:nvSpPr>
          <p:spPr bwMode="auto">
            <a:xfrm>
              <a:off x="816" y="432"/>
              <a:ext cx="1280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移位操作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6424" name="Group 56"/>
            <p:cNvGrpSpPr/>
            <p:nvPr/>
          </p:nvGrpSpPr>
          <p:grpSpPr bwMode="auto">
            <a:xfrm>
              <a:off x="816" y="384"/>
              <a:ext cx="4080" cy="1782"/>
              <a:chOff x="816" y="384"/>
              <a:chExt cx="4080" cy="1782"/>
            </a:xfrm>
          </p:grpSpPr>
          <p:sp>
            <p:nvSpPr>
              <p:cNvPr id="16425" name="Line 57"/>
              <p:cNvSpPr>
                <a:spLocks noChangeShapeType="1"/>
              </p:cNvSpPr>
              <p:nvPr/>
            </p:nvSpPr>
            <p:spPr bwMode="auto">
              <a:xfrm>
                <a:off x="816" y="384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26" name="Line 58"/>
              <p:cNvSpPr>
                <a:spLocks noChangeShapeType="1"/>
              </p:cNvSpPr>
              <p:nvPr/>
            </p:nvSpPr>
            <p:spPr bwMode="auto">
              <a:xfrm>
                <a:off x="816" y="725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27" name="Line 59"/>
              <p:cNvSpPr>
                <a:spLocks noChangeShapeType="1"/>
              </p:cNvSpPr>
              <p:nvPr/>
            </p:nvSpPr>
            <p:spPr bwMode="auto">
              <a:xfrm>
                <a:off x="816" y="1012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28" name="Line 60"/>
              <p:cNvSpPr>
                <a:spLocks noChangeShapeType="1"/>
              </p:cNvSpPr>
              <p:nvPr/>
            </p:nvSpPr>
            <p:spPr bwMode="auto">
              <a:xfrm>
                <a:off x="816" y="1299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29" name="Line 61"/>
              <p:cNvSpPr>
                <a:spLocks noChangeShapeType="1"/>
              </p:cNvSpPr>
              <p:nvPr/>
            </p:nvSpPr>
            <p:spPr bwMode="auto">
              <a:xfrm>
                <a:off x="816" y="1586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30" name="Line 62"/>
              <p:cNvSpPr>
                <a:spLocks noChangeShapeType="1"/>
              </p:cNvSpPr>
              <p:nvPr/>
            </p:nvSpPr>
            <p:spPr bwMode="auto">
              <a:xfrm>
                <a:off x="816" y="1873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31" name="Line 63"/>
              <p:cNvSpPr>
                <a:spLocks noChangeShapeType="1"/>
              </p:cNvSpPr>
              <p:nvPr/>
            </p:nvSpPr>
            <p:spPr bwMode="auto">
              <a:xfrm>
                <a:off x="816" y="2160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32" name="Line 64"/>
              <p:cNvSpPr>
                <a:spLocks noChangeShapeType="1"/>
              </p:cNvSpPr>
              <p:nvPr/>
            </p:nvSpPr>
            <p:spPr bwMode="auto">
              <a:xfrm>
                <a:off x="816" y="384"/>
                <a:ext cx="0" cy="178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33" name="Line 65"/>
              <p:cNvSpPr>
                <a:spLocks noChangeShapeType="1"/>
              </p:cNvSpPr>
              <p:nvPr/>
            </p:nvSpPr>
            <p:spPr bwMode="auto">
              <a:xfrm>
                <a:off x="2096" y="384"/>
                <a:ext cx="0" cy="17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34" name="Line 66"/>
              <p:cNvSpPr>
                <a:spLocks noChangeShapeType="1"/>
              </p:cNvSpPr>
              <p:nvPr/>
            </p:nvSpPr>
            <p:spPr bwMode="auto">
              <a:xfrm>
                <a:off x="3600" y="384"/>
                <a:ext cx="0" cy="17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6435" name="Line 67"/>
              <p:cNvSpPr>
                <a:spLocks noChangeShapeType="1"/>
              </p:cNvSpPr>
              <p:nvPr/>
            </p:nvSpPr>
            <p:spPr bwMode="auto">
              <a:xfrm>
                <a:off x="4896" y="384"/>
                <a:ext cx="0" cy="178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</p:grpSp>
      <p:sp>
        <p:nvSpPr>
          <p:cNvPr id="16410" name="Text Box 80"/>
          <p:cNvSpPr txBox="1">
            <a:spLocks noChangeArrowheads="1"/>
          </p:cNvSpPr>
          <p:nvPr/>
        </p:nvSpPr>
        <p:spPr bwMode="auto">
          <a:xfrm>
            <a:off x="244475" y="6238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补码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2001" name="Text Box 81"/>
          <p:cNvSpPr txBox="1">
            <a:spLocks noChangeArrowheads="1"/>
          </p:cNvSpPr>
          <p:nvPr/>
        </p:nvSpPr>
        <p:spPr bwMode="auto">
          <a:xfrm>
            <a:off x="244475" y="36718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反码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412" name="AutoShape 8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2004" name="Rectangle 84"/>
          <p:cNvSpPr>
            <a:spLocks noChangeArrowheads="1"/>
          </p:cNvSpPr>
          <p:nvPr/>
        </p:nvSpPr>
        <p:spPr bwMode="auto">
          <a:xfrm>
            <a:off x="1257300" y="1585913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左移一位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2005" name="Rectangle 85"/>
          <p:cNvSpPr>
            <a:spLocks noChangeArrowheads="1"/>
          </p:cNvSpPr>
          <p:nvPr/>
        </p:nvSpPr>
        <p:spPr bwMode="auto">
          <a:xfrm>
            <a:off x="1257300" y="2046288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左移两位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2006" name="Rectangle 86"/>
          <p:cNvSpPr>
            <a:spLocks noChangeArrowheads="1"/>
          </p:cNvSpPr>
          <p:nvPr/>
        </p:nvSpPr>
        <p:spPr bwMode="auto">
          <a:xfrm>
            <a:off x="1257300" y="2506663"/>
            <a:ext cx="203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右移一位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2007" name="Rectangle 87"/>
          <p:cNvSpPr>
            <a:spLocks noChangeArrowheads="1"/>
          </p:cNvSpPr>
          <p:nvPr/>
        </p:nvSpPr>
        <p:spPr bwMode="auto">
          <a:xfrm>
            <a:off x="1257300" y="2940050"/>
            <a:ext cx="2032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右移两位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2008" name="Rectangle 88"/>
          <p:cNvSpPr>
            <a:spLocks noChangeArrowheads="1"/>
          </p:cNvSpPr>
          <p:nvPr/>
        </p:nvSpPr>
        <p:spPr bwMode="auto">
          <a:xfrm>
            <a:off x="1257300" y="4638675"/>
            <a:ext cx="2032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左移一位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2009" name="Rectangle 89"/>
          <p:cNvSpPr>
            <a:spLocks noChangeArrowheads="1"/>
          </p:cNvSpPr>
          <p:nvPr/>
        </p:nvSpPr>
        <p:spPr bwMode="auto">
          <a:xfrm>
            <a:off x="1257300" y="5099050"/>
            <a:ext cx="2032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左移两位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2010" name="Rectangle 90"/>
          <p:cNvSpPr>
            <a:spLocks noChangeArrowheads="1"/>
          </p:cNvSpPr>
          <p:nvPr/>
        </p:nvSpPr>
        <p:spPr bwMode="auto">
          <a:xfrm>
            <a:off x="1257300" y="5537200"/>
            <a:ext cx="2032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右移一位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2011" name="Rectangle 91"/>
          <p:cNvSpPr>
            <a:spLocks noChangeArrowheads="1"/>
          </p:cNvSpPr>
          <p:nvPr/>
        </p:nvSpPr>
        <p:spPr bwMode="auto">
          <a:xfrm>
            <a:off x="1257300" y="6007100"/>
            <a:ext cx="2032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右移两位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2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2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2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2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2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2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72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72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72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72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72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2" grpId="0" autoUpdateAnimBg="0"/>
      <p:bldP spid="721923" grpId="0" autoUpdateAnimBg="0"/>
      <p:bldP spid="721924" grpId="0" autoUpdateAnimBg="0"/>
      <p:bldP spid="721925" grpId="0" autoUpdateAnimBg="0"/>
      <p:bldP spid="721926" grpId="0" autoUpdateAnimBg="0"/>
      <p:bldP spid="721927" grpId="0" autoUpdateAnimBg="0"/>
      <p:bldP spid="721928" grpId="0" autoUpdateAnimBg="0"/>
      <p:bldP spid="721929" grpId="0" autoUpdateAnimBg="0"/>
      <p:bldP spid="721930" grpId="0" autoUpdateAnimBg="0"/>
      <p:bldP spid="721931" grpId="0" autoUpdateAnimBg="0"/>
      <p:bldP spid="721932" grpId="0" autoUpdateAnimBg="0"/>
      <p:bldP spid="721961" grpId="0" autoUpdateAnimBg="0"/>
      <p:bldP spid="721962" grpId="0" autoUpdateAnimBg="0"/>
      <p:bldP spid="721963" grpId="0" autoUpdateAnimBg="0"/>
      <p:bldP spid="721964" grpId="0" autoUpdateAnimBg="0"/>
      <p:bldP spid="721965" grpId="0" autoUpdateAnimBg="0"/>
      <p:bldP spid="721966" grpId="0" autoUpdateAnimBg="0"/>
      <p:bldP spid="721967" grpId="0" autoUpdateAnimBg="0"/>
      <p:bldP spid="721968" grpId="0" autoUpdateAnimBg="0"/>
      <p:bldP spid="721969" grpId="0" autoUpdateAnimBg="0"/>
      <p:bldP spid="721970" grpId="0" autoUpdateAnimBg="0"/>
      <p:bldP spid="721971" grpId="0" autoUpdateAnimBg="0"/>
      <p:bldP spid="722001" grpId="0" autoUpdateAnimBg="0"/>
      <p:bldP spid="722004" grpId="0" autoUpdateAnimBg="0"/>
      <p:bldP spid="722005" grpId="0" autoUpdateAnimBg="0"/>
      <p:bldP spid="722006" grpId="0" autoUpdateAnimBg="0"/>
      <p:bldP spid="722007" grpId="0" autoUpdateAnimBg="0"/>
      <p:bldP spid="722008" grpId="0" autoUpdateAnimBg="0"/>
      <p:bldP spid="722009" grpId="0" autoUpdateAnimBg="0"/>
      <p:bldP spid="722010" grpId="0" autoUpdateAnimBg="0"/>
      <p:bldP spid="72201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84175" y="304800"/>
            <a:ext cx="477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算术移位的硬件实现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555625" y="4689475"/>
            <a:ext cx="203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a）</a:t>
            </a:r>
            <a:r>
              <a:rPr lang="zh-CN" altLang="en-US" sz="2000">
                <a:latin typeface="Times New Roman" panose="02020603050405020304" pitchFamily="18" charset="0"/>
              </a:rPr>
              <a:t>真值为正 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2948" name="Text Box 4"/>
          <p:cNvSpPr txBox="1">
            <a:spLocks noChangeArrowheads="1"/>
          </p:cNvSpPr>
          <p:nvPr/>
        </p:nvSpPr>
        <p:spPr bwMode="auto">
          <a:xfrm>
            <a:off x="2535238" y="4689475"/>
            <a:ext cx="224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b）</a:t>
            </a:r>
            <a:r>
              <a:rPr lang="zh-CN" altLang="en-US" sz="2000">
                <a:latin typeface="Times New Roman" panose="02020603050405020304" pitchFamily="18" charset="0"/>
              </a:rPr>
              <a:t>负数的原码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2949" name="Text Box 5"/>
          <p:cNvSpPr txBox="1">
            <a:spLocks noChangeArrowheads="1"/>
          </p:cNvSpPr>
          <p:nvPr/>
        </p:nvSpPr>
        <p:spPr bwMode="auto">
          <a:xfrm>
            <a:off x="4724400" y="4689475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c）</a:t>
            </a:r>
            <a:r>
              <a:rPr lang="zh-CN" altLang="en-US" sz="2000">
                <a:latin typeface="Times New Roman" panose="02020603050405020304" pitchFamily="18" charset="0"/>
              </a:rPr>
              <a:t>负数的补码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2950" name="Text Box 6"/>
          <p:cNvSpPr txBox="1">
            <a:spLocks noChangeArrowheads="1"/>
          </p:cNvSpPr>
          <p:nvPr/>
        </p:nvSpPr>
        <p:spPr bwMode="auto">
          <a:xfrm>
            <a:off x="6877050" y="4689475"/>
            <a:ext cx="224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d）</a:t>
            </a:r>
            <a:r>
              <a:rPr lang="zh-CN" altLang="en-US" sz="2000">
                <a:latin typeface="Times New Roman" panose="02020603050405020304" pitchFamily="18" charset="0"/>
              </a:rPr>
              <a:t>负数的反码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323850" y="1524000"/>
            <a:ext cx="2174875" cy="1281113"/>
            <a:chOff x="204" y="960"/>
            <a:chExt cx="1370" cy="807"/>
          </a:xfrm>
        </p:grpSpPr>
        <p:grpSp>
          <p:nvGrpSpPr>
            <p:cNvPr id="17492" name="Group 8"/>
            <p:cNvGrpSpPr/>
            <p:nvPr/>
          </p:nvGrpSpPr>
          <p:grpSpPr bwMode="auto">
            <a:xfrm>
              <a:off x="204" y="960"/>
              <a:ext cx="1370" cy="807"/>
              <a:chOff x="204" y="960"/>
              <a:chExt cx="1370" cy="807"/>
            </a:xfrm>
          </p:grpSpPr>
          <p:sp>
            <p:nvSpPr>
              <p:cNvPr id="17494" name="Rectangle 9"/>
              <p:cNvSpPr>
                <a:spLocks noChangeArrowheads="1"/>
              </p:cNvSpPr>
              <p:nvPr/>
            </p:nvSpPr>
            <p:spPr bwMode="auto">
              <a:xfrm>
                <a:off x="348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5" name="Rectangle 10"/>
              <p:cNvSpPr>
                <a:spLocks noChangeArrowheads="1"/>
              </p:cNvSpPr>
              <p:nvPr/>
            </p:nvSpPr>
            <p:spPr bwMode="auto">
              <a:xfrm>
                <a:off x="732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6" name="Freeform 11"/>
              <p:cNvSpPr/>
              <p:nvPr/>
            </p:nvSpPr>
            <p:spPr bwMode="auto">
              <a:xfrm>
                <a:off x="204" y="1122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7" name="Freeform 12"/>
              <p:cNvSpPr/>
              <p:nvPr/>
            </p:nvSpPr>
            <p:spPr bwMode="auto">
              <a:xfrm>
                <a:off x="636" y="1104"/>
                <a:ext cx="100" cy="384"/>
              </a:xfrm>
              <a:custGeom>
                <a:avLst/>
                <a:gdLst>
                  <a:gd name="T0" fmla="*/ 1 w 144"/>
                  <a:gd name="T1" fmla="*/ 0 h 384"/>
                  <a:gd name="T2" fmla="*/ 0 w 144"/>
                  <a:gd name="T3" fmla="*/ 0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8" name="Freeform 13"/>
              <p:cNvSpPr/>
              <p:nvPr/>
            </p:nvSpPr>
            <p:spPr bwMode="auto">
              <a:xfrm>
                <a:off x="1308" y="1104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9" name="Text Box 14"/>
              <p:cNvSpPr txBox="1">
                <a:spLocks noChangeArrowheads="1"/>
              </p:cNvSpPr>
              <p:nvPr/>
            </p:nvSpPr>
            <p:spPr bwMode="auto">
              <a:xfrm>
                <a:off x="1346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0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93" name="Line 15"/>
            <p:cNvSpPr>
              <a:spLocks noChangeShapeType="1"/>
            </p:cNvSpPr>
            <p:nvPr/>
          </p:nvSpPr>
          <p:spPr bwMode="auto">
            <a:xfrm flipH="1">
              <a:off x="876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2533650" y="1524000"/>
            <a:ext cx="2174875" cy="1281113"/>
            <a:chOff x="1596" y="960"/>
            <a:chExt cx="1370" cy="807"/>
          </a:xfrm>
        </p:grpSpPr>
        <p:grpSp>
          <p:nvGrpSpPr>
            <p:cNvPr id="17484" name="Group 17"/>
            <p:cNvGrpSpPr/>
            <p:nvPr/>
          </p:nvGrpSpPr>
          <p:grpSpPr bwMode="auto">
            <a:xfrm>
              <a:off x="1596" y="960"/>
              <a:ext cx="1370" cy="807"/>
              <a:chOff x="1596" y="960"/>
              <a:chExt cx="1370" cy="807"/>
            </a:xfrm>
          </p:grpSpPr>
          <p:sp>
            <p:nvSpPr>
              <p:cNvPr id="17486" name="Rectangle 18"/>
              <p:cNvSpPr>
                <a:spLocks noChangeArrowheads="1"/>
              </p:cNvSpPr>
              <p:nvPr/>
            </p:nvSpPr>
            <p:spPr bwMode="auto">
              <a:xfrm>
                <a:off x="1740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7" name="Rectangle 19"/>
              <p:cNvSpPr>
                <a:spLocks noChangeArrowheads="1"/>
              </p:cNvSpPr>
              <p:nvPr/>
            </p:nvSpPr>
            <p:spPr bwMode="auto">
              <a:xfrm>
                <a:off x="2124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8" name="Freeform 20"/>
              <p:cNvSpPr/>
              <p:nvPr/>
            </p:nvSpPr>
            <p:spPr bwMode="auto">
              <a:xfrm>
                <a:off x="1596" y="1122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9" name="Freeform 21"/>
              <p:cNvSpPr/>
              <p:nvPr/>
            </p:nvSpPr>
            <p:spPr bwMode="auto">
              <a:xfrm>
                <a:off x="2031" y="1104"/>
                <a:ext cx="100" cy="384"/>
              </a:xfrm>
              <a:custGeom>
                <a:avLst/>
                <a:gdLst>
                  <a:gd name="T0" fmla="*/ 1 w 144"/>
                  <a:gd name="T1" fmla="*/ 0 h 384"/>
                  <a:gd name="T2" fmla="*/ 0 w 144"/>
                  <a:gd name="T3" fmla="*/ 0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0" name="Freeform 22"/>
              <p:cNvSpPr/>
              <p:nvPr/>
            </p:nvSpPr>
            <p:spPr bwMode="auto">
              <a:xfrm>
                <a:off x="2703" y="1104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1" name="Text Box 23"/>
              <p:cNvSpPr txBox="1">
                <a:spLocks noChangeArrowheads="1"/>
              </p:cNvSpPr>
              <p:nvPr/>
            </p:nvSpPr>
            <p:spPr bwMode="auto">
              <a:xfrm>
                <a:off x="2738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0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85" name="Line 24"/>
            <p:cNvSpPr>
              <a:spLocks noChangeShapeType="1"/>
            </p:cNvSpPr>
            <p:nvPr/>
          </p:nvSpPr>
          <p:spPr bwMode="auto">
            <a:xfrm flipH="1">
              <a:off x="2268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/>
          <p:nvPr/>
        </p:nvGrpSpPr>
        <p:grpSpPr bwMode="auto">
          <a:xfrm>
            <a:off x="4743450" y="1524000"/>
            <a:ext cx="2133600" cy="1281113"/>
            <a:chOff x="2988" y="960"/>
            <a:chExt cx="1344" cy="807"/>
          </a:xfrm>
        </p:grpSpPr>
        <p:grpSp>
          <p:nvGrpSpPr>
            <p:cNvPr id="17476" name="Group 26"/>
            <p:cNvGrpSpPr/>
            <p:nvPr/>
          </p:nvGrpSpPr>
          <p:grpSpPr bwMode="auto">
            <a:xfrm>
              <a:off x="2988" y="960"/>
              <a:ext cx="1344" cy="807"/>
              <a:chOff x="2988" y="960"/>
              <a:chExt cx="1344" cy="807"/>
            </a:xfrm>
          </p:grpSpPr>
          <p:sp>
            <p:nvSpPr>
              <p:cNvPr id="17478" name="Rectangle 27"/>
              <p:cNvSpPr>
                <a:spLocks noChangeArrowheads="1"/>
              </p:cNvSpPr>
              <p:nvPr/>
            </p:nvSpPr>
            <p:spPr bwMode="auto">
              <a:xfrm>
                <a:off x="3132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9" name="Rectangle 28"/>
              <p:cNvSpPr>
                <a:spLocks noChangeArrowheads="1"/>
              </p:cNvSpPr>
              <p:nvPr/>
            </p:nvSpPr>
            <p:spPr bwMode="auto">
              <a:xfrm>
                <a:off x="3516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0" name="Freeform 29"/>
              <p:cNvSpPr/>
              <p:nvPr/>
            </p:nvSpPr>
            <p:spPr bwMode="auto">
              <a:xfrm>
                <a:off x="2988" y="1122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1" name="Freeform 30"/>
              <p:cNvSpPr/>
              <p:nvPr/>
            </p:nvSpPr>
            <p:spPr bwMode="auto">
              <a:xfrm>
                <a:off x="3423" y="1104"/>
                <a:ext cx="100" cy="384"/>
              </a:xfrm>
              <a:custGeom>
                <a:avLst/>
                <a:gdLst>
                  <a:gd name="T0" fmla="*/ 1 w 144"/>
                  <a:gd name="T1" fmla="*/ 0 h 384"/>
                  <a:gd name="T2" fmla="*/ 0 w 144"/>
                  <a:gd name="T3" fmla="*/ 0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2" name="Freeform 31"/>
              <p:cNvSpPr/>
              <p:nvPr/>
            </p:nvSpPr>
            <p:spPr bwMode="auto">
              <a:xfrm>
                <a:off x="4095" y="1104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3" name="Text Box 32"/>
              <p:cNvSpPr txBox="1">
                <a:spLocks noChangeArrowheads="1"/>
              </p:cNvSpPr>
              <p:nvPr/>
            </p:nvSpPr>
            <p:spPr bwMode="auto">
              <a:xfrm>
                <a:off x="4104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0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77" name="Line 33"/>
            <p:cNvSpPr>
              <a:spLocks noChangeShapeType="1"/>
            </p:cNvSpPr>
            <p:nvPr/>
          </p:nvSpPr>
          <p:spPr bwMode="auto">
            <a:xfrm flipH="1">
              <a:off x="3660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34"/>
          <p:cNvGrpSpPr/>
          <p:nvPr/>
        </p:nvGrpSpPr>
        <p:grpSpPr bwMode="auto">
          <a:xfrm>
            <a:off x="6953250" y="1524000"/>
            <a:ext cx="2190750" cy="1281113"/>
            <a:chOff x="4380" y="960"/>
            <a:chExt cx="1380" cy="807"/>
          </a:xfrm>
        </p:grpSpPr>
        <p:grpSp>
          <p:nvGrpSpPr>
            <p:cNvPr id="17468" name="Group 35"/>
            <p:cNvGrpSpPr/>
            <p:nvPr/>
          </p:nvGrpSpPr>
          <p:grpSpPr bwMode="auto">
            <a:xfrm>
              <a:off x="4380" y="960"/>
              <a:ext cx="1380" cy="807"/>
              <a:chOff x="4380" y="960"/>
              <a:chExt cx="1380" cy="807"/>
            </a:xfrm>
          </p:grpSpPr>
          <p:sp>
            <p:nvSpPr>
              <p:cNvPr id="17470" name="Rectangle 36"/>
              <p:cNvSpPr>
                <a:spLocks noChangeArrowheads="1"/>
              </p:cNvSpPr>
              <p:nvPr/>
            </p:nvSpPr>
            <p:spPr bwMode="auto">
              <a:xfrm>
                <a:off x="4524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1" name="Rectangle 37"/>
              <p:cNvSpPr>
                <a:spLocks noChangeArrowheads="1"/>
              </p:cNvSpPr>
              <p:nvPr/>
            </p:nvSpPr>
            <p:spPr bwMode="auto">
              <a:xfrm>
                <a:off x="4908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2" name="Freeform 38"/>
              <p:cNvSpPr/>
              <p:nvPr/>
            </p:nvSpPr>
            <p:spPr bwMode="auto">
              <a:xfrm>
                <a:off x="4380" y="1122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3" name="Freeform 39"/>
              <p:cNvSpPr/>
              <p:nvPr/>
            </p:nvSpPr>
            <p:spPr bwMode="auto">
              <a:xfrm>
                <a:off x="4815" y="1104"/>
                <a:ext cx="100" cy="384"/>
              </a:xfrm>
              <a:custGeom>
                <a:avLst/>
                <a:gdLst>
                  <a:gd name="T0" fmla="*/ 1 w 144"/>
                  <a:gd name="T1" fmla="*/ 0 h 384"/>
                  <a:gd name="T2" fmla="*/ 0 w 144"/>
                  <a:gd name="T3" fmla="*/ 0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4" name="Freeform 40"/>
              <p:cNvSpPr/>
              <p:nvPr/>
            </p:nvSpPr>
            <p:spPr bwMode="auto">
              <a:xfrm>
                <a:off x="5487" y="1104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5" name="Text Box 41"/>
              <p:cNvSpPr txBox="1">
                <a:spLocks noChangeArrowheads="1"/>
              </p:cNvSpPr>
              <p:nvPr/>
            </p:nvSpPr>
            <p:spPr bwMode="auto">
              <a:xfrm>
                <a:off x="5532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1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69" name="Line 42"/>
            <p:cNvSpPr>
              <a:spLocks noChangeShapeType="1"/>
            </p:cNvSpPr>
            <p:nvPr/>
          </p:nvSpPr>
          <p:spPr bwMode="auto">
            <a:xfrm flipH="1">
              <a:off x="5052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43"/>
          <p:cNvGrpSpPr/>
          <p:nvPr/>
        </p:nvGrpSpPr>
        <p:grpSpPr bwMode="auto">
          <a:xfrm>
            <a:off x="6953250" y="3276600"/>
            <a:ext cx="1981200" cy="866775"/>
            <a:chOff x="4380" y="2064"/>
            <a:chExt cx="1248" cy="546"/>
          </a:xfrm>
        </p:grpSpPr>
        <p:grpSp>
          <p:nvGrpSpPr>
            <p:cNvPr id="17461" name="Group 44"/>
            <p:cNvGrpSpPr/>
            <p:nvPr/>
          </p:nvGrpSpPr>
          <p:grpSpPr bwMode="auto">
            <a:xfrm>
              <a:off x="4380" y="2064"/>
              <a:ext cx="1248" cy="546"/>
              <a:chOff x="4380" y="2064"/>
              <a:chExt cx="1248" cy="546"/>
            </a:xfrm>
          </p:grpSpPr>
          <p:sp>
            <p:nvSpPr>
              <p:cNvPr id="17463" name="Rectangle 45"/>
              <p:cNvSpPr>
                <a:spLocks noChangeArrowheads="1"/>
              </p:cNvSpPr>
              <p:nvPr/>
            </p:nvSpPr>
            <p:spPr bwMode="auto">
              <a:xfrm>
                <a:off x="4524" y="2064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4" name="Rectangle 46"/>
              <p:cNvSpPr>
                <a:spLocks noChangeArrowheads="1"/>
              </p:cNvSpPr>
              <p:nvPr/>
            </p:nvSpPr>
            <p:spPr bwMode="auto">
              <a:xfrm>
                <a:off x="4908" y="2064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5" name="Freeform 47"/>
              <p:cNvSpPr/>
              <p:nvPr/>
            </p:nvSpPr>
            <p:spPr bwMode="auto">
              <a:xfrm>
                <a:off x="4380" y="2226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6" name="Freeform 48"/>
              <p:cNvSpPr/>
              <p:nvPr/>
            </p:nvSpPr>
            <p:spPr bwMode="auto">
              <a:xfrm>
                <a:off x="5487" y="2208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7" name="Line 49"/>
              <p:cNvSpPr>
                <a:spLocks noChangeShapeType="1"/>
              </p:cNvSpPr>
              <p:nvPr/>
            </p:nvSpPr>
            <p:spPr bwMode="auto">
              <a:xfrm>
                <a:off x="4716" y="22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62" name="Line 50"/>
            <p:cNvSpPr>
              <a:spLocks noChangeShapeType="1"/>
            </p:cNvSpPr>
            <p:nvPr/>
          </p:nvSpPr>
          <p:spPr bwMode="auto">
            <a:xfrm rot="10800000" flipH="1">
              <a:off x="5100" y="220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51"/>
          <p:cNvGrpSpPr/>
          <p:nvPr/>
        </p:nvGrpSpPr>
        <p:grpSpPr bwMode="auto">
          <a:xfrm>
            <a:off x="4743450" y="3276600"/>
            <a:ext cx="1981200" cy="866775"/>
            <a:chOff x="2988" y="2064"/>
            <a:chExt cx="1248" cy="546"/>
          </a:xfrm>
        </p:grpSpPr>
        <p:grpSp>
          <p:nvGrpSpPr>
            <p:cNvPr id="17454" name="Group 52"/>
            <p:cNvGrpSpPr/>
            <p:nvPr/>
          </p:nvGrpSpPr>
          <p:grpSpPr bwMode="auto">
            <a:xfrm>
              <a:off x="2988" y="2064"/>
              <a:ext cx="1248" cy="546"/>
              <a:chOff x="2988" y="2064"/>
              <a:chExt cx="1248" cy="546"/>
            </a:xfrm>
          </p:grpSpPr>
          <p:sp>
            <p:nvSpPr>
              <p:cNvPr id="17456" name="Rectangle 53"/>
              <p:cNvSpPr>
                <a:spLocks noChangeArrowheads="1"/>
              </p:cNvSpPr>
              <p:nvPr/>
            </p:nvSpPr>
            <p:spPr bwMode="auto">
              <a:xfrm>
                <a:off x="3132" y="2064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7" name="Rectangle 54"/>
              <p:cNvSpPr>
                <a:spLocks noChangeArrowheads="1"/>
              </p:cNvSpPr>
              <p:nvPr/>
            </p:nvSpPr>
            <p:spPr bwMode="auto">
              <a:xfrm>
                <a:off x="3516" y="2064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8" name="Freeform 55"/>
              <p:cNvSpPr/>
              <p:nvPr/>
            </p:nvSpPr>
            <p:spPr bwMode="auto">
              <a:xfrm>
                <a:off x="2988" y="2226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9" name="Freeform 56"/>
              <p:cNvSpPr/>
              <p:nvPr/>
            </p:nvSpPr>
            <p:spPr bwMode="auto">
              <a:xfrm>
                <a:off x="4095" y="2208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0" name="Line 57"/>
              <p:cNvSpPr>
                <a:spLocks noChangeShapeType="1"/>
              </p:cNvSpPr>
              <p:nvPr/>
            </p:nvSpPr>
            <p:spPr bwMode="auto">
              <a:xfrm>
                <a:off x="3324" y="22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55" name="Line 58"/>
            <p:cNvSpPr>
              <a:spLocks noChangeShapeType="1"/>
            </p:cNvSpPr>
            <p:nvPr/>
          </p:nvSpPr>
          <p:spPr bwMode="auto">
            <a:xfrm rot="10800000" flipH="1">
              <a:off x="3660" y="220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59"/>
          <p:cNvGrpSpPr/>
          <p:nvPr/>
        </p:nvGrpSpPr>
        <p:grpSpPr bwMode="auto">
          <a:xfrm>
            <a:off x="2533650" y="3276600"/>
            <a:ext cx="1981200" cy="1271588"/>
            <a:chOff x="1596" y="2064"/>
            <a:chExt cx="1248" cy="801"/>
          </a:xfrm>
        </p:grpSpPr>
        <p:grpSp>
          <p:nvGrpSpPr>
            <p:cNvPr id="17446" name="Group 60"/>
            <p:cNvGrpSpPr/>
            <p:nvPr/>
          </p:nvGrpSpPr>
          <p:grpSpPr bwMode="auto">
            <a:xfrm>
              <a:off x="1596" y="2064"/>
              <a:ext cx="1248" cy="801"/>
              <a:chOff x="1596" y="2064"/>
              <a:chExt cx="1248" cy="801"/>
            </a:xfrm>
          </p:grpSpPr>
          <p:sp>
            <p:nvSpPr>
              <p:cNvPr id="17448" name="Rectangle 61"/>
              <p:cNvSpPr>
                <a:spLocks noChangeArrowheads="1"/>
              </p:cNvSpPr>
              <p:nvPr/>
            </p:nvSpPr>
            <p:spPr bwMode="auto">
              <a:xfrm>
                <a:off x="1740" y="2064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9" name="Rectangle 62"/>
              <p:cNvSpPr>
                <a:spLocks noChangeArrowheads="1"/>
              </p:cNvSpPr>
              <p:nvPr/>
            </p:nvSpPr>
            <p:spPr bwMode="auto">
              <a:xfrm>
                <a:off x="2124" y="2064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0" name="Freeform 63"/>
              <p:cNvSpPr/>
              <p:nvPr/>
            </p:nvSpPr>
            <p:spPr bwMode="auto">
              <a:xfrm>
                <a:off x="1596" y="2226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1" name="Freeform 64"/>
              <p:cNvSpPr/>
              <p:nvPr/>
            </p:nvSpPr>
            <p:spPr bwMode="auto">
              <a:xfrm>
                <a:off x="2031" y="2208"/>
                <a:ext cx="100" cy="384"/>
              </a:xfrm>
              <a:custGeom>
                <a:avLst/>
                <a:gdLst>
                  <a:gd name="T0" fmla="*/ 1 w 144"/>
                  <a:gd name="T1" fmla="*/ 0 h 384"/>
                  <a:gd name="T2" fmla="*/ 0 w 144"/>
                  <a:gd name="T3" fmla="*/ 0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2" name="Freeform 65"/>
              <p:cNvSpPr/>
              <p:nvPr/>
            </p:nvSpPr>
            <p:spPr bwMode="auto">
              <a:xfrm>
                <a:off x="2703" y="2208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3" name="Text Box 66"/>
              <p:cNvSpPr txBox="1">
                <a:spLocks noChangeArrowheads="1"/>
              </p:cNvSpPr>
              <p:nvPr/>
            </p:nvSpPr>
            <p:spPr bwMode="auto">
              <a:xfrm>
                <a:off x="1922" y="253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0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47" name="Line 67"/>
            <p:cNvSpPr>
              <a:spLocks noChangeShapeType="1"/>
            </p:cNvSpPr>
            <p:nvPr/>
          </p:nvSpPr>
          <p:spPr bwMode="auto">
            <a:xfrm rot="10800000" flipH="1">
              <a:off x="2268" y="220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68"/>
          <p:cNvGrpSpPr/>
          <p:nvPr/>
        </p:nvGrpSpPr>
        <p:grpSpPr bwMode="auto">
          <a:xfrm>
            <a:off x="228600" y="5181600"/>
            <a:ext cx="914400" cy="457200"/>
            <a:chOff x="240" y="3264"/>
            <a:chExt cx="576" cy="288"/>
          </a:xfrm>
        </p:grpSpPr>
        <p:sp>
          <p:nvSpPr>
            <p:cNvPr id="17444" name="Line 69"/>
            <p:cNvSpPr>
              <a:spLocks noChangeShapeType="1"/>
            </p:cNvSpPr>
            <p:nvPr/>
          </p:nvSpPr>
          <p:spPr bwMode="auto">
            <a:xfrm flipH="1">
              <a:off x="240" y="34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5" name="Text Box 70"/>
            <p:cNvSpPr txBox="1">
              <a:spLocks noChangeArrowheads="1"/>
            </p:cNvSpPr>
            <p:nvPr/>
          </p:nvSpPr>
          <p:spPr bwMode="auto">
            <a:xfrm>
              <a:off x="395" y="3264"/>
              <a:ext cx="4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丢</a:t>
              </a:r>
              <a:r>
                <a:rPr lang="zh-CN" altLang="en-US" sz="2400">
                  <a:latin typeface="Times New Roman" panose="02020603050405020304" pitchFamily="18" charset="0"/>
                </a:rPr>
                <a:t> 1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71"/>
          <p:cNvGrpSpPr/>
          <p:nvPr/>
        </p:nvGrpSpPr>
        <p:grpSpPr bwMode="auto">
          <a:xfrm>
            <a:off x="228600" y="5638800"/>
            <a:ext cx="914400" cy="457200"/>
            <a:chOff x="240" y="3552"/>
            <a:chExt cx="576" cy="288"/>
          </a:xfrm>
        </p:grpSpPr>
        <p:sp>
          <p:nvSpPr>
            <p:cNvPr id="17442" name="Line 72"/>
            <p:cNvSpPr>
              <a:spLocks noChangeShapeType="1"/>
            </p:cNvSpPr>
            <p:nvPr/>
          </p:nvSpPr>
          <p:spPr bwMode="auto">
            <a:xfrm rot="10800000" flipH="1">
              <a:off x="240" y="36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3" name="Text Box 73"/>
            <p:cNvSpPr txBox="1">
              <a:spLocks noChangeArrowheads="1"/>
            </p:cNvSpPr>
            <p:nvPr/>
          </p:nvSpPr>
          <p:spPr bwMode="auto">
            <a:xfrm>
              <a:off x="395" y="3552"/>
              <a:ext cx="4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丢</a:t>
              </a:r>
              <a:r>
                <a:rPr lang="zh-CN" altLang="en-US" sz="2400">
                  <a:latin typeface="Times New Roman" panose="02020603050405020304" pitchFamily="18" charset="0"/>
                </a:rPr>
                <a:t> 1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723018" name="Text Box 74"/>
          <p:cNvSpPr txBox="1">
            <a:spLocks noChangeArrowheads="1"/>
          </p:cNvSpPr>
          <p:nvPr/>
        </p:nvSpPr>
        <p:spPr bwMode="auto">
          <a:xfrm>
            <a:off x="1508125" y="51816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出错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3019" name="Text Box 75"/>
          <p:cNvSpPr txBox="1">
            <a:spLocks noChangeArrowheads="1"/>
          </p:cNvSpPr>
          <p:nvPr/>
        </p:nvSpPr>
        <p:spPr bwMode="auto">
          <a:xfrm>
            <a:off x="1295400" y="56991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影响精度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3020" name="Text Box 76"/>
          <p:cNvSpPr txBox="1">
            <a:spLocks noChangeArrowheads="1"/>
          </p:cNvSpPr>
          <p:nvPr/>
        </p:nvSpPr>
        <p:spPr bwMode="auto">
          <a:xfrm>
            <a:off x="3806825" y="51816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出错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3021" name="Text Box 77"/>
          <p:cNvSpPr txBox="1">
            <a:spLocks noChangeArrowheads="1"/>
          </p:cNvSpPr>
          <p:nvPr/>
        </p:nvSpPr>
        <p:spPr bwMode="auto">
          <a:xfrm>
            <a:off x="3594100" y="56991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影响精度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3022" name="Text Box 78"/>
          <p:cNvSpPr txBox="1">
            <a:spLocks noChangeArrowheads="1"/>
          </p:cNvSpPr>
          <p:nvPr/>
        </p:nvSpPr>
        <p:spPr bwMode="auto">
          <a:xfrm>
            <a:off x="5711825" y="51816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正确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3023" name="Text Box 79"/>
          <p:cNvSpPr txBox="1">
            <a:spLocks noChangeArrowheads="1"/>
          </p:cNvSpPr>
          <p:nvPr/>
        </p:nvSpPr>
        <p:spPr bwMode="auto">
          <a:xfrm>
            <a:off x="5499100" y="56991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影响精度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3024" name="Text Box 80"/>
          <p:cNvSpPr txBox="1">
            <a:spLocks noChangeArrowheads="1"/>
          </p:cNvSpPr>
          <p:nvPr/>
        </p:nvSpPr>
        <p:spPr bwMode="auto">
          <a:xfrm>
            <a:off x="7756525" y="51816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正确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23025" name="Text Box 81"/>
          <p:cNvSpPr txBox="1">
            <a:spLocks noChangeArrowheads="1"/>
          </p:cNvSpPr>
          <p:nvPr/>
        </p:nvSpPr>
        <p:spPr bwMode="auto">
          <a:xfrm>
            <a:off x="7766050" y="56991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正确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18" name="Group 83"/>
          <p:cNvGrpSpPr/>
          <p:nvPr/>
        </p:nvGrpSpPr>
        <p:grpSpPr bwMode="auto">
          <a:xfrm>
            <a:off x="323850" y="3276600"/>
            <a:ext cx="1976438" cy="866775"/>
            <a:chOff x="204" y="2064"/>
            <a:chExt cx="1245" cy="546"/>
          </a:xfrm>
        </p:grpSpPr>
        <p:grpSp>
          <p:nvGrpSpPr>
            <p:cNvPr id="17434" name="Group 84"/>
            <p:cNvGrpSpPr/>
            <p:nvPr/>
          </p:nvGrpSpPr>
          <p:grpSpPr bwMode="auto">
            <a:xfrm>
              <a:off x="732" y="2064"/>
              <a:ext cx="717" cy="528"/>
              <a:chOff x="732" y="2064"/>
              <a:chExt cx="717" cy="528"/>
            </a:xfrm>
          </p:grpSpPr>
          <p:grpSp>
            <p:nvGrpSpPr>
              <p:cNvPr id="17438" name="Group 85"/>
              <p:cNvGrpSpPr/>
              <p:nvPr/>
            </p:nvGrpSpPr>
            <p:grpSpPr bwMode="auto">
              <a:xfrm>
                <a:off x="732" y="2064"/>
                <a:ext cx="717" cy="528"/>
                <a:chOff x="732" y="2064"/>
                <a:chExt cx="717" cy="528"/>
              </a:xfrm>
            </p:grpSpPr>
            <p:sp>
              <p:nvSpPr>
                <p:cNvPr id="17440" name="Rectangle 86"/>
                <p:cNvSpPr>
                  <a:spLocks noChangeArrowheads="1"/>
                </p:cNvSpPr>
                <p:nvPr/>
              </p:nvSpPr>
              <p:spPr bwMode="auto">
                <a:xfrm>
                  <a:off x="732" y="2064"/>
                  <a:ext cx="576" cy="31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1" name="Freeform 87"/>
                <p:cNvSpPr/>
                <p:nvPr/>
              </p:nvSpPr>
              <p:spPr bwMode="auto">
                <a:xfrm>
                  <a:off x="1308" y="2208"/>
                  <a:ext cx="141" cy="384"/>
                </a:xfrm>
                <a:custGeom>
                  <a:avLst/>
                  <a:gdLst>
                    <a:gd name="T0" fmla="*/ 97211 w 96"/>
                    <a:gd name="T1" fmla="*/ 384 h 384"/>
                    <a:gd name="T2" fmla="*/ 97211 w 96"/>
                    <a:gd name="T3" fmla="*/ 0 h 384"/>
                    <a:gd name="T4" fmla="*/ 0 w 96"/>
                    <a:gd name="T5" fmla="*/ 0 h 38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6" h="384">
                      <a:moveTo>
                        <a:pt x="96" y="384"/>
                      </a:moveTo>
                      <a:lnTo>
                        <a:pt x="9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stealth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7439" name="Line 88"/>
              <p:cNvSpPr>
                <a:spLocks noChangeShapeType="1"/>
              </p:cNvSpPr>
              <p:nvPr/>
            </p:nvSpPr>
            <p:spPr bwMode="auto">
              <a:xfrm rot="10800000" flipH="1">
                <a:off x="924" y="220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35" name="Rectangle 89"/>
            <p:cNvSpPr>
              <a:spLocks noChangeArrowheads="1"/>
            </p:cNvSpPr>
            <p:nvPr/>
          </p:nvSpPr>
          <p:spPr bwMode="auto">
            <a:xfrm>
              <a:off x="348" y="2064"/>
              <a:ext cx="192" cy="3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Freeform 90"/>
            <p:cNvSpPr/>
            <p:nvPr/>
          </p:nvSpPr>
          <p:spPr bwMode="auto">
            <a:xfrm>
              <a:off x="204" y="2226"/>
              <a:ext cx="240" cy="384"/>
            </a:xfrm>
            <a:custGeom>
              <a:avLst/>
              <a:gdLst>
                <a:gd name="T0" fmla="*/ 144 w 240"/>
                <a:gd name="T1" fmla="*/ 0 h 384"/>
                <a:gd name="T2" fmla="*/ 0 w 240"/>
                <a:gd name="T3" fmla="*/ 0 h 384"/>
                <a:gd name="T4" fmla="*/ 0 w 240"/>
                <a:gd name="T5" fmla="*/ 384 h 384"/>
                <a:gd name="T6" fmla="*/ 240 w 240"/>
                <a:gd name="T7" fmla="*/ 384 h 384"/>
                <a:gd name="T8" fmla="*/ 240 w 240"/>
                <a:gd name="T9" fmla="*/ 14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0" h="384">
                  <a:moveTo>
                    <a:pt x="144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40" y="384"/>
                  </a:lnTo>
                  <a:lnTo>
                    <a:pt x="240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7" name="Line 91"/>
            <p:cNvSpPr>
              <a:spLocks noChangeShapeType="1"/>
            </p:cNvSpPr>
            <p:nvPr/>
          </p:nvSpPr>
          <p:spPr bwMode="auto">
            <a:xfrm>
              <a:off x="540" y="22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433" name="AutoShape 9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2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autoUpdateAnimBg="0"/>
      <p:bldP spid="722948" grpId="0" autoUpdateAnimBg="0"/>
      <p:bldP spid="722949" grpId="0" autoUpdateAnimBg="0"/>
      <p:bldP spid="722950" grpId="0" autoUpdateAnimBg="0"/>
      <p:bldP spid="723018" grpId="0" autoUpdateAnimBg="0"/>
      <p:bldP spid="723019" grpId="0" autoUpdateAnimBg="0"/>
      <p:bldP spid="723020" grpId="0" autoUpdateAnimBg="0"/>
      <p:bldP spid="723021" grpId="0" autoUpdateAnimBg="0"/>
      <p:bldP spid="723022" grpId="0" autoUpdateAnimBg="0"/>
      <p:bldP spid="723023" grpId="0" autoUpdateAnimBg="0"/>
      <p:bldP spid="723024" grpId="0" autoUpdateAnimBg="0"/>
      <p:bldP spid="723025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614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4. 算术移位和逻辑移位的区别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23971" name="Text Box 3"/>
          <p:cNvSpPr txBox="1">
            <a:spLocks noChangeArrowheads="1"/>
          </p:cNvSpPr>
          <p:nvPr/>
        </p:nvSpPr>
        <p:spPr bwMode="auto">
          <a:xfrm>
            <a:off x="746125" y="1090613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算术移位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3972" name="Text Box 4"/>
          <p:cNvSpPr txBox="1">
            <a:spLocks noChangeArrowheads="1"/>
          </p:cNvSpPr>
          <p:nvPr/>
        </p:nvSpPr>
        <p:spPr bwMode="auto">
          <a:xfrm>
            <a:off x="2727325" y="1090613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有符号数的移位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746125" y="179863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逻辑移位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2727325" y="1798638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无符号数的移位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3975" name="Text Box 7"/>
          <p:cNvSpPr txBox="1">
            <a:spLocks noChangeArrowheads="1"/>
          </p:cNvSpPr>
          <p:nvPr/>
        </p:nvSpPr>
        <p:spPr bwMode="auto">
          <a:xfrm>
            <a:off x="746125" y="2506663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逻辑左移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76" name="Text Box 8"/>
          <p:cNvSpPr txBox="1">
            <a:spLocks noChangeArrowheads="1"/>
          </p:cNvSpPr>
          <p:nvPr/>
        </p:nvSpPr>
        <p:spPr bwMode="auto">
          <a:xfrm>
            <a:off x="746125" y="321468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逻辑右移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77" name="Text Box 9"/>
          <p:cNvSpPr txBox="1">
            <a:spLocks noChangeArrowheads="1"/>
          </p:cNvSpPr>
          <p:nvPr/>
        </p:nvSpPr>
        <p:spPr bwMode="auto">
          <a:xfrm>
            <a:off x="2727325" y="2506663"/>
            <a:ext cx="3308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低位添 0，高位移丢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78" name="Text Box 10"/>
          <p:cNvSpPr txBox="1">
            <a:spLocks noChangeArrowheads="1"/>
          </p:cNvSpPr>
          <p:nvPr/>
        </p:nvSpPr>
        <p:spPr bwMode="auto">
          <a:xfrm>
            <a:off x="2727325" y="3214688"/>
            <a:ext cx="3308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高位添 0，低位移丢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79" name="Text Box 11"/>
          <p:cNvSpPr txBox="1">
            <a:spLocks noChangeArrowheads="1"/>
          </p:cNvSpPr>
          <p:nvPr/>
        </p:nvSpPr>
        <p:spPr bwMode="auto">
          <a:xfrm>
            <a:off x="746125" y="3886200"/>
            <a:ext cx="3609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例如            </a:t>
            </a:r>
            <a:r>
              <a:rPr lang="zh-CN" altLang="en-US" sz="10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01010011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80" name="Text Box 12"/>
          <p:cNvSpPr txBox="1">
            <a:spLocks noChangeArrowheads="1"/>
          </p:cNvSpPr>
          <p:nvPr/>
        </p:nvSpPr>
        <p:spPr bwMode="auto">
          <a:xfrm>
            <a:off x="746125" y="44815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逻辑左移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3981" name="Text Box 13"/>
          <p:cNvSpPr txBox="1">
            <a:spLocks noChangeArrowheads="1"/>
          </p:cNvSpPr>
          <p:nvPr/>
        </p:nvSpPr>
        <p:spPr bwMode="auto">
          <a:xfrm>
            <a:off x="2574925" y="4481513"/>
            <a:ext cx="199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1010011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82" name="Text Box 14"/>
          <p:cNvSpPr txBox="1">
            <a:spLocks noChangeArrowheads="1"/>
          </p:cNvSpPr>
          <p:nvPr/>
        </p:nvSpPr>
        <p:spPr bwMode="auto">
          <a:xfrm>
            <a:off x="4718050" y="44815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逻辑右移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3983" name="Text Box 15"/>
          <p:cNvSpPr txBox="1">
            <a:spLocks noChangeArrowheads="1"/>
          </p:cNvSpPr>
          <p:nvPr/>
        </p:nvSpPr>
        <p:spPr bwMode="auto">
          <a:xfrm>
            <a:off x="6394450" y="448151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</a:rPr>
              <a:t>1011001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3984" name="Text Box 16"/>
          <p:cNvSpPr txBox="1">
            <a:spLocks noChangeArrowheads="1"/>
          </p:cNvSpPr>
          <p:nvPr/>
        </p:nvSpPr>
        <p:spPr bwMode="auto">
          <a:xfrm>
            <a:off x="746125" y="50133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算术左移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3985" name="Text Box 17"/>
          <p:cNvSpPr txBox="1">
            <a:spLocks noChangeArrowheads="1"/>
          </p:cNvSpPr>
          <p:nvPr/>
        </p:nvSpPr>
        <p:spPr bwMode="auto">
          <a:xfrm>
            <a:off x="4733925" y="5013325"/>
            <a:ext cx="181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算术右移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23986" name="Text Box 18"/>
          <p:cNvSpPr txBox="1">
            <a:spLocks noChangeArrowheads="1"/>
          </p:cNvSpPr>
          <p:nvPr/>
        </p:nvSpPr>
        <p:spPr bwMode="auto">
          <a:xfrm>
            <a:off x="2574925" y="5013325"/>
            <a:ext cx="199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0010011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987" name="Text Box 19"/>
          <p:cNvSpPr txBox="1">
            <a:spLocks noChangeArrowheads="1"/>
          </p:cNvSpPr>
          <p:nvPr/>
        </p:nvSpPr>
        <p:spPr bwMode="auto">
          <a:xfrm>
            <a:off x="6394450" y="5013325"/>
            <a:ext cx="343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2800">
                <a:latin typeface="Times New Roman" panose="02020603050405020304" pitchFamily="18" charset="0"/>
              </a:rPr>
              <a:t>011001</a:t>
            </a:r>
            <a:r>
              <a:rPr lang="zh-CN" altLang="en-US" sz="2000">
                <a:latin typeface="Times New Roman" panose="02020603050405020304" pitchFamily="18" charset="0"/>
              </a:rPr>
              <a:t>（补码）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4724400" y="5805264"/>
            <a:ext cx="3048000" cy="533400"/>
            <a:chOff x="3072" y="3792"/>
            <a:chExt cx="1920" cy="336"/>
          </a:xfrm>
        </p:grpSpPr>
        <p:sp>
          <p:nvSpPr>
            <p:cNvPr id="18472" name="Rectangle 22"/>
            <p:cNvSpPr>
              <a:spLocks noChangeArrowheads="1"/>
            </p:cNvSpPr>
            <p:nvPr/>
          </p:nvSpPr>
          <p:spPr bwMode="auto">
            <a:xfrm>
              <a:off x="3072" y="3792"/>
              <a:ext cx="2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3" name="Rectangle 23"/>
            <p:cNvSpPr>
              <a:spLocks noChangeArrowheads="1"/>
            </p:cNvSpPr>
            <p:nvPr/>
          </p:nvSpPr>
          <p:spPr bwMode="auto">
            <a:xfrm>
              <a:off x="3552" y="3792"/>
              <a:ext cx="14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dirty="0">
                  <a:latin typeface="Times New Roman" panose="02020603050405020304" pitchFamily="18" charset="0"/>
                </a:rPr>
                <a:t>1 0 1 0 0 1 1 0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 bwMode="auto">
          <a:xfrm>
            <a:off x="1066800" y="5805264"/>
            <a:ext cx="3048000" cy="533400"/>
            <a:chOff x="672" y="3792"/>
            <a:chExt cx="1920" cy="336"/>
          </a:xfrm>
        </p:grpSpPr>
        <p:sp>
          <p:nvSpPr>
            <p:cNvPr id="18469" name="Rectangle 25"/>
            <p:cNvSpPr>
              <a:spLocks noChangeArrowheads="1"/>
            </p:cNvSpPr>
            <p:nvPr/>
          </p:nvSpPr>
          <p:spPr bwMode="auto">
            <a:xfrm>
              <a:off x="672" y="3792"/>
              <a:ext cx="2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C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y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70" name="Rectangle 26"/>
            <p:cNvSpPr>
              <a:spLocks noChangeArrowheads="1"/>
            </p:cNvSpPr>
            <p:nvPr/>
          </p:nvSpPr>
          <p:spPr bwMode="auto">
            <a:xfrm>
              <a:off x="1152" y="3792"/>
              <a:ext cx="14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0 1 0 1 0 0 1 1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71" name="Line 27"/>
            <p:cNvSpPr>
              <a:spLocks noChangeShapeType="1"/>
            </p:cNvSpPr>
            <p:nvPr/>
          </p:nvSpPr>
          <p:spPr bwMode="auto">
            <a:xfrm flipH="1">
              <a:off x="912" y="39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/>
          <p:nvPr/>
        </p:nvGrpSpPr>
        <p:grpSpPr bwMode="auto">
          <a:xfrm>
            <a:off x="6781800" y="2509838"/>
            <a:ext cx="1581150" cy="723900"/>
            <a:chOff x="4272" y="1581"/>
            <a:chExt cx="996" cy="456"/>
          </a:xfrm>
        </p:grpSpPr>
        <p:sp>
          <p:nvSpPr>
            <p:cNvPr id="18464" name="Rectangle 29"/>
            <p:cNvSpPr>
              <a:spLocks noChangeArrowheads="1"/>
            </p:cNvSpPr>
            <p:nvPr/>
          </p:nvSpPr>
          <p:spPr bwMode="auto">
            <a:xfrm>
              <a:off x="4368" y="1581"/>
              <a:ext cx="576" cy="2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Freeform 30"/>
            <p:cNvSpPr/>
            <p:nvPr/>
          </p:nvSpPr>
          <p:spPr bwMode="auto">
            <a:xfrm>
              <a:off x="4272" y="1704"/>
              <a:ext cx="96" cy="240"/>
            </a:xfrm>
            <a:custGeom>
              <a:avLst/>
              <a:gdLst>
                <a:gd name="T0" fmla="*/ 96 w 96"/>
                <a:gd name="T1" fmla="*/ 0 h 240"/>
                <a:gd name="T2" fmla="*/ 0 w 96"/>
                <a:gd name="T3" fmla="*/ 0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240">
                  <a:moveTo>
                    <a:pt x="9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6" name="Freeform 31"/>
            <p:cNvSpPr/>
            <p:nvPr/>
          </p:nvSpPr>
          <p:spPr bwMode="auto">
            <a:xfrm>
              <a:off x="4944" y="1704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0 h 240"/>
                <a:gd name="T4" fmla="*/ 96 w 96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240">
                  <a:moveTo>
                    <a:pt x="0" y="0"/>
                  </a:moveTo>
                  <a:lnTo>
                    <a:pt x="96" y="0"/>
                  </a:lnTo>
                  <a:lnTo>
                    <a:pt x="9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7" name="Text Box 32"/>
            <p:cNvSpPr txBox="1">
              <a:spLocks noChangeArrowheads="1"/>
            </p:cNvSpPr>
            <p:nvPr/>
          </p:nvSpPr>
          <p:spPr bwMode="auto">
            <a:xfrm>
              <a:off x="5040" y="171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8468" name="Line 33"/>
            <p:cNvSpPr>
              <a:spLocks noChangeShapeType="1"/>
            </p:cNvSpPr>
            <p:nvPr/>
          </p:nvSpPr>
          <p:spPr bwMode="auto">
            <a:xfrm flipH="1">
              <a:off x="4512" y="167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4"/>
          <p:cNvGrpSpPr/>
          <p:nvPr/>
        </p:nvGrpSpPr>
        <p:grpSpPr bwMode="auto">
          <a:xfrm>
            <a:off x="6394450" y="3271838"/>
            <a:ext cx="1606550" cy="690562"/>
            <a:chOff x="4028" y="2061"/>
            <a:chExt cx="1012" cy="435"/>
          </a:xfrm>
        </p:grpSpPr>
        <p:sp>
          <p:nvSpPr>
            <p:cNvPr id="18459" name="Rectangle 35"/>
            <p:cNvSpPr>
              <a:spLocks noChangeArrowheads="1"/>
            </p:cNvSpPr>
            <p:nvPr/>
          </p:nvSpPr>
          <p:spPr bwMode="auto">
            <a:xfrm>
              <a:off x="4368" y="2061"/>
              <a:ext cx="576" cy="2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Freeform 36"/>
            <p:cNvSpPr/>
            <p:nvPr/>
          </p:nvSpPr>
          <p:spPr bwMode="auto">
            <a:xfrm>
              <a:off x="4272" y="2184"/>
              <a:ext cx="96" cy="240"/>
            </a:xfrm>
            <a:custGeom>
              <a:avLst/>
              <a:gdLst>
                <a:gd name="T0" fmla="*/ 96 w 96"/>
                <a:gd name="T1" fmla="*/ 0 h 240"/>
                <a:gd name="T2" fmla="*/ 0 w 96"/>
                <a:gd name="T3" fmla="*/ 0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240">
                  <a:moveTo>
                    <a:pt x="9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1" name="Freeform 37"/>
            <p:cNvSpPr/>
            <p:nvPr/>
          </p:nvSpPr>
          <p:spPr bwMode="auto">
            <a:xfrm>
              <a:off x="4944" y="2184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0 h 240"/>
                <a:gd name="T4" fmla="*/ 96 w 96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240">
                  <a:moveTo>
                    <a:pt x="0" y="0"/>
                  </a:moveTo>
                  <a:lnTo>
                    <a:pt x="96" y="0"/>
                  </a:lnTo>
                  <a:lnTo>
                    <a:pt x="9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2" name="Text Box 38"/>
            <p:cNvSpPr txBox="1">
              <a:spLocks noChangeArrowheads="1"/>
            </p:cNvSpPr>
            <p:nvPr/>
          </p:nvSpPr>
          <p:spPr bwMode="auto">
            <a:xfrm>
              <a:off x="4028" y="21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8463" name="Line 39"/>
            <p:cNvSpPr>
              <a:spLocks noChangeShapeType="1"/>
            </p:cNvSpPr>
            <p:nvPr/>
          </p:nvSpPr>
          <p:spPr bwMode="auto">
            <a:xfrm rot="10800000" flipH="1">
              <a:off x="4512" y="216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4008" name="Text Box 40"/>
          <p:cNvSpPr txBox="1">
            <a:spLocks noChangeArrowheads="1"/>
          </p:cNvSpPr>
          <p:nvPr/>
        </p:nvSpPr>
        <p:spPr bwMode="auto">
          <a:xfrm>
            <a:off x="6388100" y="38862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10110010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8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8836" y="6480731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用带</a:t>
            </a:r>
            <a:r>
              <a:rPr lang="zh-CN" altLang="en-US" sz="1800" dirty="0"/>
              <a:t>进位</a:t>
            </a:r>
            <a:r>
              <a:rPr lang="zh-CN" altLang="en-US" sz="1800" dirty="0" smtClean="0"/>
              <a:t>的移位实现算术左移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2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2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2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2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1" grpId="0" autoUpdateAnimBg="0"/>
      <p:bldP spid="723972" grpId="0" autoUpdateAnimBg="0"/>
      <p:bldP spid="723973" grpId="0" autoUpdateAnimBg="0"/>
      <p:bldP spid="723974" grpId="0" autoUpdateAnimBg="0"/>
      <p:bldP spid="723975" grpId="0" autoUpdateAnimBg="0"/>
      <p:bldP spid="723976" grpId="0" autoUpdateAnimBg="0"/>
      <p:bldP spid="723977" grpId="0" autoUpdateAnimBg="0"/>
      <p:bldP spid="723978" grpId="0" autoUpdateAnimBg="0"/>
      <p:bldP spid="723979" grpId="0" autoUpdateAnimBg="0"/>
      <p:bldP spid="723980" grpId="0" autoUpdateAnimBg="0"/>
      <p:bldP spid="723981" grpId="0" autoUpdateAnimBg="0"/>
      <p:bldP spid="723982" grpId="0" autoUpdateAnimBg="0"/>
      <p:bldP spid="723983" grpId="0" autoUpdateAnimBg="0"/>
      <p:bldP spid="723984" grpId="0" autoUpdateAnimBg="0"/>
      <p:bldP spid="723985" grpId="0" autoUpdateAnimBg="0"/>
      <p:bldP spid="723986" grpId="0" autoUpdateAnimBg="0"/>
      <p:bldP spid="723987" grpId="0" autoUpdateAnimBg="0"/>
      <p:bldP spid="724008" grpId="0" autoUpdateAnimBg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CISC</a:t>
            </a:r>
            <a:r>
              <a:rPr lang="zh-CN" altLang="en-US" sz="3600" b="1" dirty="0" smtClean="0">
                <a:latin typeface="+mj-ea"/>
              </a:rPr>
              <a:t>指令集功能设计</a:t>
            </a:r>
            <a:endParaRPr lang="zh-CN" altLang="en-US" sz="3600" b="1" dirty="0" smtClean="0">
              <a:latin typeface="+mj-ea"/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93825"/>
            <a:ext cx="8208963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/>
              <a:t>面向操作系统的优化实现改进指令系统</a:t>
            </a:r>
            <a:endParaRPr lang="zh-CN" altLang="en-US" sz="2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/>
              <a:t>处理机工作状态和访问方式的切换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/>
              <a:t>进程的管理和切换；</a:t>
            </a:r>
            <a:endParaRPr lang="zh-CN" altLang="en-US" sz="2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/>
              <a:t>存储管理和信息保护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/>
              <a:t>进程的同步与互斥，信号灯的管理等</a:t>
            </a:r>
            <a:r>
              <a:rPr lang="zh-CN" altLang="en-US" sz="2400" b="1" dirty="0" smtClean="0"/>
              <a:t>。</a:t>
            </a:r>
            <a:endParaRPr lang="en-US" altLang="zh-CN" sz="2400" b="1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E24C05"/>
                </a:solidFill>
              </a:rPr>
              <a:t>支持操作系统的有些指令属于特权指令，一般用户程序是不能使用的。</a:t>
            </a:r>
            <a:endParaRPr lang="en-US" altLang="zh-CN" sz="2400" b="1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n-ea"/>
                <a:ea typeface="+mn-ea"/>
              </a:rPr>
              <a:t>RISC</a:t>
            </a:r>
            <a:r>
              <a:rPr lang="zh-CN" altLang="en-US" sz="3600" b="1" dirty="0" smtClean="0">
                <a:latin typeface="+mn-ea"/>
                <a:ea typeface="+mn-ea"/>
              </a:rPr>
              <a:t>指令集功能设计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268413"/>
            <a:ext cx="8001000" cy="44831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altLang="zh-CN" sz="2400" b="1" dirty="0" smtClean="0">
                <a:latin typeface="+mj-ea"/>
                <a:ea typeface="+mj-ea"/>
              </a:rPr>
              <a:t>CISC</a:t>
            </a:r>
            <a:r>
              <a:rPr lang="zh-CN" altLang="en-US" sz="2400" b="1" dirty="0" smtClean="0">
                <a:latin typeface="+mj-ea"/>
                <a:ea typeface="+mj-ea"/>
              </a:rPr>
              <a:t>结构存在着如下缺点：</a:t>
            </a:r>
            <a:endParaRPr lang="zh-CN" altLang="en-US" sz="2400" b="1" dirty="0" smtClean="0">
              <a:latin typeface="+mj-ea"/>
              <a:ea typeface="+mj-ea"/>
            </a:endParaRPr>
          </a:p>
          <a:p>
            <a:pPr marL="914400" lvl="1" indent="-457200" eaLnBrk="1" hangingPunct="1">
              <a:lnSpc>
                <a:spcPct val="140000"/>
              </a:lnSpc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在</a:t>
            </a:r>
            <a:r>
              <a:rPr lang="en-US" altLang="zh-CN" sz="2400" b="1" dirty="0" smtClean="0">
                <a:latin typeface="+mj-ea"/>
                <a:ea typeface="+mj-ea"/>
              </a:rPr>
              <a:t>CISC</a:t>
            </a:r>
            <a:r>
              <a:rPr lang="zh-CN" altLang="en-US" sz="2400" b="1" dirty="0" smtClean="0">
                <a:latin typeface="+mj-ea"/>
                <a:ea typeface="+mj-ea"/>
              </a:rPr>
              <a:t>结构的指令系统中，各种指令的使用频率相差悬殊。据统计，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有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20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％的指令使用频率最大，占运行时间的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80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％</a:t>
            </a:r>
            <a:r>
              <a:rPr lang="zh-CN" altLang="en-US" sz="2400" b="1" dirty="0" smtClean="0">
                <a:latin typeface="+mj-ea"/>
                <a:ea typeface="+mj-ea"/>
              </a:rPr>
              <a:t>。也就是说，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有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80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％的指令在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20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％的运行时间内才会用到</a:t>
            </a:r>
            <a:r>
              <a:rPr lang="zh-CN" altLang="en-US" sz="2400" b="1" dirty="0" smtClean="0">
                <a:latin typeface="+mj-ea"/>
                <a:ea typeface="+mj-ea"/>
              </a:rPr>
              <a:t>。</a:t>
            </a:r>
            <a:endParaRPr lang="zh-CN" altLang="en-US" sz="24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RISC</a:t>
            </a:r>
            <a:r>
              <a:rPr lang="zh-CN" altLang="en-US" sz="3600" b="1" dirty="0" smtClean="0">
                <a:latin typeface="+mj-ea"/>
              </a:rPr>
              <a:t>指令集功能设计</a:t>
            </a:r>
            <a:endParaRPr lang="zh-CN" altLang="en-US" sz="3600" b="1" dirty="0" smtClean="0">
              <a:latin typeface="+mj-ea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8893175" cy="4483100"/>
          </a:xfrm>
        </p:spPr>
        <p:txBody>
          <a:bodyPr/>
          <a:lstStyle/>
          <a:p>
            <a:pPr marL="914400" lvl="1" indent="-457200" eaLnBrk="1" hangingPunct="1">
              <a:lnSpc>
                <a:spcPct val="160000"/>
              </a:lnSpc>
              <a:buFont typeface="+mj-lt"/>
              <a:buAutoNum type="arabicPeriod" startAt="2"/>
              <a:defRPr/>
            </a:pPr>
            <a:r>
              <a:rPr lang="en-US" altLang="zh-CN" sz="2400" b="1" dirty="0">
                <a:latin typeface="+mj-ea"/>
              </a:rPr>
              <a:t>CISC</a:t>
            </a:r>
            <a:r>
              <a:rPr lang="zh-CN" altLang="en-US" sz="2400" b="1" dirty="0">
                <a:latin typeface="+mj-ea"/>
              </a:rPr>
              <a:t>结构指令系统的复杂性带来了计算机体系结构的</a:t>
            </a:r>
            <a:r>
              <a:rPr lang="zh-CN" altLang="en-US" sz="2400" b="1" dirty="0" smtClean="0">
                <a:latin typeface="+mj-ea"/>
              </a:rPr>
              <a:t>复杂性。大量占用芯片面积，给</a:t>
            </a:r>
            <a:r>
              <a:rPr lang="en-US" altLang="zh-CN" sz="2400" b="1" dirty="0" smtClean="0">
                <a:latin typeface="+mj-ea"/>
              </a:rPr>
              <a:t>VLSI</a:t>
            </a:r>
            <a:r>
              <a:rPr lang="zh-CN" altLang="en-US" sz="2400" b="1" dirty="0" smtClean="0">
                <a:latin typeface="+mj-ea"/>
              </a:rPr>
              <a:t>设计造成很大困难。这</a:t>
            </a:r>
            <a:r>
              <a:rPr lang="zh-CN" altLang="en-US" sz="2400" b="1" dirty="0">
                <a:latin typeface="+mj-ea"/>
              </a:rPr>
              <a:t>不仅增加了研制时间和成本，而且还容易造成设计</a:t>
            </a:r>
            <a:r>
              <a:rPr lang="zh-CN" altLang="en-US" sz="2400" b="1" dirty="0" smtClean="0">
                <a:latin typeface="+mj-ea"/>
              </a:rPr>
              <a:t>错误。</a:t>
            </a:r>
            <a:endParaRPr lang="en-US" altLang="zh-CN" sz="2400" b="1" dirty="0">
              <a:latin typeface="+mj-ea"/>
            </a:endParaRPr>
          </a:p>
          <a:p>
            <a:pPr marL="914400" lvl="1" indent="-457200" eaLnBrk="1" hangingPunct="1">
              <a:lnSpc>
                <a:spcPct val="160000"/>
              </a:lnSpc>
              <a:buFont typeface="+mj-lt"/>
              <a:buAutoNum type="arabicPeriod" startAt="2"/>
              <a:defRPr/>
            </a:pPr>
            <a:r>
              <a:rPr lang="en-US" altLang="zh-CN" sz="2400" b="1" dirty="0" smtClean="0">
                <a:latin typeface="+mj-ea"/>
                <a:ea typeface="+mj-ea"/>
              </a:rPr>
              <a:t>CISC</a:t>
            </a:r>
            <a:r>
              <a:rPr lang="zh-CN" altLang="en-US" sz="2400" b="1" dirty="0" smtClean="0">
                <a:latin typeface="+mj-ea"/>
                <a:ea typeface="+mj-ea"/>
              </a:rPr>
              <a:t>结构的指令系统中，许多复杂指令需要很复杂的操作，因而运行速度慢。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914400" lvl="1" indent="-457200" eaLnBrk="1" hangingPunct="1">
              <a:lnSpc>
                <a:spcPct val="160000"/>
              </a:lnSpc>
              <a:buFont typeface="+mj-lt"/>
              <a:buAutoNum type="arabicPeriod" startAt="2"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在</a:t>
            </a:r>
            <a:r>
              <a:rPr lang="en-US" altLang="zh-CN" sz="2400" b="1" dirty="0" smtClean="0">
                <a:latin typeface="+mj-ea"/>
                <a:ea typeface="+mj-ea"/>
              </a:rPr>
              <a:t>CISC</a:t>
            </a:r>
            <a:r>
              <a:rPr lang="zh-CN" altLang="en-US" sz="2400" b="1" dirty="0" smtClean="0">
                <a:latin typeface="+mj-ea"/>
                <a:ea typeface="+mj-ea"/>
              </a:rPr>
              <a:t>结构的指令系统中，由于各条指令的功能不均衡性，不利于采用先进的计算机体系结构技术（如流水技术）来提高系统的性能。</a:t>
            </a:r>
            <a:endParaRPr lang="zh-CN" altLang="en-US" sz="24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32"/>
          <p:cNvSpPr>
            <a:spLocks noGrp="1" noChangeArrowheads="1"/>
          </p:cNvSpPr>
          <p:nvPr>
            <p:ph type="title"/>
          </p:nvPr>
        </p:nvSpPr>
        <p:spPr>
          <a:xfrm>
            <a:off x="1692275" y="188913"/>
            <a:ext cx="6408117" cy="676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Intel 80x86</a:t>
            </a:r>
            <a:r>
              <a:rPr lang="zh-CN" altLang="en-US" sz="3600" b="1" dirty="0" smtClean="0">
                <a:latin typeface="+mj-ea"/>
              </a:rPr>
              <a:t>最常用的</a:t>
            </a:r>
            <a:r>
              <a:rPr lang="en-US" altLang="zh-CN" sz="3600" b="1" dirty="0" smtClean="0">
                <a:latin typeface="+mj-ea"/>
              </a:rPr>
              <a:t>10</a:t>
            </a:r>
            <a:r>
              <a:rPr lang="zh-CN" altLang="en-US" sz="3600" b="1" dirty="0" smtClean="0">
                <a:latin typeface="+mj-ea"/>
              </a:rPr>
              <a:t>条指令</a:t>
            </a:r>
            <a:endParaRPr lang="zh-CN" altLang="en-US" sz="3600" b="1" dirty="0" smtClean="0">
              <a:latin typeface="+mj-ea"/>
            </a:endParaRPr>
          </a:p>
        </p:txBody>
      </p:sp>
      <p:graphicFrame>
        <p:nvGraphicFramePr>
          <p:cNvPr id="227565" name="Group 237"/>
          <p:cNvGraphicFramePr>
            <a:graphicFrameLocks noGrp="1"/>
          </p:cNvGraphicFramePr>
          <p:nvPr>
            <p:ph idx="1"/>
          </p:nvPr>
        </p:nvGraphicFramePr>
        <p:xfrm>
          <a:off x="539750" y="1270000"/>
          <a:ext cx="8001000" cy="4919664"/>
        </p:xfrm>
        <a:graphic>
          <a:graphicData uri="http://schemas.openxmlformats.org/drawingml/2006/table">
            <a:tbl>
              <a:tblPr/>
              <a:tblGrid>
                <a:gridCol w="1985963"/>
                <a:gridCol w="3873500"/>
                <a:gridCol w="2141537"/>
              </a:tblGrid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执行频率排序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80x86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指令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指令执行频率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Load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条件分支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比较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Store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加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减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寄存器－寄存器间数据移动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调用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972">
                <a:tc gridSpan="2"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合  计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96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％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7146</Words>
  <Application>WPS 演示</Application>
  <PresentationFormat>全屏显示(4:3)</PresentationFormat>
  <Paragraphs>1119</Paragraphs>
  <Slides>54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54</vt:i4>
      </vt:variant>
    </vt:vector>
  </HeadingPairs>
  <TitlesOfParts>
    <vt:vector size="73" baseType="lpstr">
      <vt:lpstr>Arial</vt:lpstr>
      <vt:lpstr>宋体</vt:lpstr>
      <vt:lpstr>Wingdings</vt:lpstr>
      <vt:lpstr>Calibri</vt:lpstr>
      <vt:lpstr>Times New Roman</vt:lpstr>
      <vt:lpstr>Verdana</vt:lpstr>
      <vt:lpstr>华文中宋</vt:lpstr>
      <vt:lpstr>微软雅黑</vt:lpstr>
      <vt:lpstr>Arial Unicode MS</vt:lpstr>
      <vt:lpstr>黑体</vt:lpstr>
      <vt:lpstr>Symbol</vt:lpstr>
      <vt:lpstr>Tahoma</vt:lpstr>
      <vt:lpstr>Office 主题​​</vt:lpstr>
      <vt:lpstr>Word.Picture.8</vt:lpstr>
      <vt:lpstr>Word.Picture.8</vt:lpstr>
      <vt:lpstr>Word.Picture.8</vt:lpstr>
      <vt:lpstr>MSGraph.Chart.8</vt:lpstr>
      <vt:lpstr>Equation.3</vt:lpstr>
      <vt:lpstr>MSGraph.Chart.8</vt:lpstr>
      <vt:lpstr>计算机组织与体系结构</vt:lpstr>
      <vt:lpstr>Recap</vt:lpstr>
      <vt:lpstr>第4章   指 令 系 统</vt:lpstr>
      <vt:lpstr>4.6 指令系统的发展和改进</vt:lpstr>
      <vt:lpstr>CISC指令集功能设计</vt:lpstr>
      <vt:lpstr>CISC指令集功能设计</vt:lpstr>
      <vt:lpstr>RISC指令集功能设计</vt:lpstr>
      <vt:lpstr>RISC指令集功能设计</vt:lpstr>
      <vt:lpstr>Intel 80x86最常用的10条指令</vt:lpstr>
      <vt:lpstr>RISC指令集功能设计</vt:lpstr>
      <vt:lpstr>RISC指令集功能设计原则</vt:lpstr>
      <vt:lpstr>4.7   指令格式举例</vt:lpstr>
      <vt:lpstr>MIPS指令集结构</vt:lpstr>
      <vt:lpstr>MIPS指令集结构：寄存器</vt:lpstr>
      <vt:lpstr>MIPS指令集结构：寄存器</vt:lpstr>
      <vt:lpstr>MIPS指令集结构：数据类型</vt:lpstr>
      <vt:lpstr>MIPS指令集结构：寻址方式</vt:lpstr>
      <vt:lpstr>MIPS指令集结构：指令格式</vt:lpstr>
      <vt:lpstr>PowerPoint 演示文稿</vt:lpstr>
      <vt:lpstr>MIPS指令集结构：指令格式</vt:lpstr>
      <vt:lpstr>MIPS指令集结构：指令格式</vt:lpstr>
      <vt:lpstr>MPIS指令集结构：操作类型</vt:lpstr>
      <vt:lpstr>MIPS指令集结构：符号的意义</vt:lpstr>
      <vt:lpstr>MIPS指令集结构：符号的意义</vt:lpstr>
      <vt:lpstr>MIPS指令集结构：举例</vt:lpstr>
      <vt:lpstr>MIPS指令集结构：Load和Store</vt:lpstr>
      <vt:lpstr>PowerPoint 演示文稿</vt:lpstr>
      <vt:lpstr>MIPS指令集结构：ALU操作</vt:lpstr>
      <vt:lpstr>MIPS指令集结构：操作类型</vt:lpstr>
      <vt:lpstr>MIPS指令集结构：跳转与分支</vt:lpstr>
      <vt:lpstr>MIPS指令集结构：跳转与分支</vt:lpstr>
      <vt:lpstr>MIPS指令集结构：跳转与分支</vt:lpstr>
      <vt:lpstr>MIPS指令集结构：操作类型</vt:lpstr>
      <vt:lpstr>MIPS中的常用指令</vt:lpstr>
      <vt:lpstr>MIPS的效能分析</vt:lpstr>
      <vt:lpstr>MIPS的效能分析</vt:lpstr>
      <vt:lpstr>PowerPoint 演示文稿</vt:lpstr>
      <vt:lpstr>PowerPoint 演示文稿</vt:lpstr>
      <vt:lpstr>第5章   CPU设计与实现</vt:lpstr>
      <vt:lpstr>第5章   CPU设计与实现</vt:lpstr>
      <vt:lpstr>5.1  CPU 的结构</vt:lpstr>
      <vt:lpstr>5.1   CPU 的结构框图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  运算方法</vt:lpstr>
      <vt:lpstr>5.2.1   定 点 运 算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安宏展</cp:lastModifiedBy>
  <cp:revision>1783</cp:revision>
  <cp:lastPrinted>2018-09-26T13:01:00Z</cp:lastPrinted>
  <dcterms:created xsi:type="dcterms:W3CDTF">2113-01-01T00:00:00Z</dcterms:created>
  <dcterms:modified xsi:type="dcterms:W3CDTF">2018-12-22T08:08:58Z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