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77" r:id="rId2"/>
    <p:sldId id="257" r:id="rId3"/>
    <p:sldId id="258" r:id="rId4"/>
    <p:sldId id="260" r:id="rId5"/>
    <p:sldId id="261" r:id="rId6"/>
    <p:sldId id="262" r:id="rId7"/>
    <p:sldId id="263" r:id="rId8"/>
    <p:sldId id="264" r:id="rId9"/>
    <p:sldId id="267" r:id="rId10"/>
    <p:sldId id="266" r:id="rId11"/>
    <p:sldId id="268" r:id="rId12"/>
    <p:sldId id="269" r:id="rId13"/>
    <p:sldId id="270" r:id="rId14"/>
    <p:sldId id="271" r:id="rId15"/>
    <p:sldId id="272" r:id="rId16"/>
    <p:sldId id="273" r:id="rId17"/>
    <p:sldId id="275" r:id="rId18"/>
    <p:sldId id="27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82" d="100"/>
          <a:sy n="82" d="100"/>
        </p:scale>
        <p:origin x="6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865BC-4779-430A-A047-280CB81B5E52}"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3C70B-D24B-444E-8D28-1F47D224807F}" type="slidenum">
              <a:rPr lang="zh-CN" altLang="en-US" smtClean="0"/>
              <a:t>‹#›</a:t>
            </a:fld>
            <a:endParaRPr lang="zh-CN" altLang="en-US"/>
          </a:p>
        </p:txBody>
      </p:sp>
    </p:spTree>
    <p:extLst>
      <p:ext uri="{BB962C8B-B14F-4D97-AF65-F5344CB8AC3E}">
        <p14:creationId xmlns:p14="http://schemas.microsoft.com/office/powerpoint/2010/main" val="277673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6</a:t>
            </a:fld>
            <a:endParaRPr lang="zh-CN" altLang="en-US"/>
          </a:p>
        </p:txBody>
      </p:sp>
    </p:spTree>
    <p:extLst>
      <p:ext uri="{BB962C8B-B14F-4D97-AF65-F5344CB8AC3E}">
        <p14:creationId xmlns:p14="http://schemas.microsoft.com/office/powerpoint/2010/main" val="4132953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15</a:t>
            </a:fld>
            <a:endParaRPr lang="zh-CN" altLang="en-US"/>
          </a:p>
        </p:txBody>
      </p:sp>
    </p:spTree>
    <p:extLst>
      <p:ext uri="{BB962C8B-B14F-4D97-AF65-F5344CB8AC3E}">
        <p14:creationId xmlns:p14="http://schemas.microsoft.com/office/powerpoint/2010/main" val="2955009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16</a:t>
            </a:fld>
            <a:endParaRPr lang="zh-CN" altLang="en-US"/>
          </a:p>
        </p:txBody>
      </p:sp>
    </p:spTree>
    <p:extLst>
      <p:ext uri="{BB962C8B-B14F-4D97-AF65-F5344CB8AC3E}">
        <p14:creationId xmlns:p14="http://schemas.microsoft.com/office/powerpoint/2010/main" val="2480674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17</a:t>
            </a:fld>
            <a:endParaRPr lang="zh-CN" altLang="en-US"/>
          </a:p>
        </p:txBody>
      </p:sp>
    </p:spTree>
    <p:extLst>
      <p:ext uri="{BB962C8B-B14F-4D97-AF65-F5344CB8AC3E}">
        <p14:creationId xmlns:p14="http://schemas.microsoft.com/office/powerpoint/2010/main" val="2831704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18</a:t>
            </a:fld>
            <a:endParaRPr lang="zh-CN" altLang="en-US"/>
          </a:p>
        </p:txBody>
      </p:sp>
    </p:spTree>
    <p:extLst>
      <p:ext uri="{BB962C8B-B14F-4D97-AF65-F5344CB8AC3E}">
        <p14:creationId xmlns:p14="http://schemas.microsoft.com/office/powerpoint/2010/main" val="122153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7</a:t>
            </a:fld>
            <a:endParaRPr lang="zh-CN" altLang="en-US"/>
          </a:p>
        </p:txBody>
      </p:sp>
    </p:spTree>
    <p:extLst>
      <p:ext uri="{BB962C8B-B14F-4D97-AF65-F5344CB8AC3E}">
        <p14:creationId xmlns:p14="http://schemas.microsoft.com/office/powerpoint/2010/main" val="117171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8</a:t>
            </a:fld>
            <a:endParaRPr lang="zh-CN" altLang="en-US"/>
          </a:p>
        </p:txBody>
      </p:sp>
    </p:spTree>
    <p:extLst>
      <p:ext uri="{BB962C8B-B14F-4D97-AF65-F5344CB8AC3E}">
        <p14:creationId xmlns:p14="http://schemas.microsoft.com/office/powerpoint/2010/main" val="262282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9</a:t>
            </a:fld>
            <a:endParaRPr lang="zh-CN" altLang="en-US"/>
          </a:p>
        </p:txBody>
      </p:sp>
    </p:spTree>
    <p:extLst>
      <p:ext uri="{BB962C8B-B14F-4D97-AF65-F5344CB8AC3E}">
        <p14:creationId xmlns:p14="http://schemas.microsoft.com/office/powerpoint/2010/main" val="376795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10</a:t>
            </a:fld>
            <a:endParaRPr lang="zh-CN" altLang="en-US"/>
          </a:p>
        </p:txBody>
      </p:sp>
    </p:spTree>
    <p:extLst>
      <p:ext uri="{BB962C8B-B14F-4D97-AF65-F5344CB8AC3E}">
        <p14:creationId xmlns:p14="http://schemas.microsoft.com/office/powerpoint/2010/main" val="268504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11</a:t>
            </a:fld>
            <a:endParaRPr lang="zh-CN" altLang="en-US"/>
          </a:p>
        </p:txBody>
      </p:sp>
    </p:spTree>
    <p:extLst>
      <p:ext uri="{BB962C8B-B14F-4D97-AF65-F5344CB8AC3E}">
        <p14:creationId xmlns:p14="http://schemas.microsoft.com/office/powerpoint/2010/main" val="319849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12</a:t>
            </a:fld>
            <a:endParaRPr lang="zh-CN" altLang="en-US"/>
          </a:p>
        </p:txBody>
      </p:sp>
    </p:spTree>
    <p:extLst>
      <p:ext uri="{BB962C8B-B14F-4D97-AF65-F5344CB8AC3E}">
        <p14:creationId xmlns:p14="http://schemas.microsoft.com/office/powerpoint/2010/main" val="813903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13</a:t>
            </a:fld>
            <a:endParaRPr lang="zh-CN" altLang="en-US"/>
          </a:p>
        </p:txBody>
      </p:sp>
    </p:spTree>
    <p:extLst>
      <p:ext uri="{BB962C8B-B14F-4D97-AF65-F5344CB8AC3E}">
        <p14:creationId xmlns:p14="http://schemas.microsoft.com/office/powerpoint/2010/main" val="359903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14</a:t>
            </a:fld>
            <a:endParaRPr lang="zh-CN" altLang="en-US"/>
          </a:p>
        </p:txBody>
      </p:sp>
    </p:spTree>
    <p:extLst>
      <p:ext uri="{BB962C8B-B14F-4D97-AF65-F5344CB8AC3E}">
        <p14:creationId xmlns:p14="http://schemas.microsoft.com/office/powerpoint/2010/main" val="115137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6E686F-AA65-4E99-B85F-51C534D1D6E0}" type="datetime1">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9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ED4BBA-AE9C-40D7-A687-B42F5CF18574}" type="datetime1">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4652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DB54F1-293A-4CED-ABD7-47AA93A42D07}" type="datetime1">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61653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F1A358-302D-47DB-9047-3E04BA54FF82}" type="datetime1">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0632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D562EC-AFF1-4741-B2F5-1DDDA5823D77}" type="datetime1">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8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8D5D5C9-7054-4983-A018-147F442439D0}" type="datetime1">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04052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1CDAB46-D36E-4694-9B80-F8E670DB5028}" type="datetime1">
              <a:rPr lang="zh-CN" altLang="en-US" smtClean="0"/>
              <a:t>2019/11/7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9959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E8A65F-E42A-4F2D-9EA9-4CF5C1EA8AD8}" type="datetime1">
              <a:rPr lang="zh-CN" altLang="en-US" smtClean="0"/>
              <a:t>2019/11/7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10356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73FD0F-876A-4C5A-B500-3577338DD329}" type="datetime1">
              <a:rPr lang="zh-CN" altLang="en-US" smtClean="0"/>
              <a:t>2019/11/7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096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5A7681-582C-4465-80DA-9ABA57F7DD45}" type="datetime1">
              <a:rPr lang="zh-CN" altLang="en-US" smtClean="0"/>
              <a:t>2019/11/7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5950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07B902-9D65-4E34-B1FA-1DE2CAE0D6D2}" type="datetime1">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41484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619CC5-8D69-4B05-9950-8F25D25ACE83}" type="datetime1">
              <a:rPr lang="zh-CN" altLang="en-US" smtClean="0"/>
              <a:t>2019/11/7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10879975" y="6501030"/>
            <a:ext cx="1312025" cy="365125"/>
          </a:xfrm>
          <a:prstGeom prst="rect">
            <a:avLst/>
          </a:prstGeom>
        </p:spPr>
        <p:txBody>
          <a:bodyPr vert="horz" lIns="91440" tIns="45720" rIns="91440" bIns="45720" rtlCol="0" anchor="ctr"/>
          <a:lstStyle>
            <a:lvl1pPr algn="r">
              <a:defRPr sz="1800">
                <a:solidFill>
                  <a:schemeClr val="tx1"/>
                </a:solidFill>
              </a:defRPr>
            </a:lvl1pPr>
          </a:lstStyle>
          <a:p>
            <a:fld id="{661ED27B-0111-4FCA-A1FD-6B615F5E45DE}" type="slidenum">
              <a:rPr lang="zh-CN" altLang="en-US" smtClean="0"/>
              <a:pPr/>
              <a:t>‹#›</a:t>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3899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7.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oleObject" Target="../embeddings/oleObject5.bin"/><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252CC-B847-4728-A90C-9CA29215DE58}"/>
              </a:ext>
            </a:extLst>
          </p:cNvPr>
          <p:cNvSpPr>
            <a:spLocks noGrp="1"/>
          </p:cNvSpPr>
          <p:nvPr>
            <p:ph type="ctrTitle"/>
            <p:custDataLst>
              <p:tags r:id="rId1"/>
            </p:custDataLst>
          </p:nvPr>
        </p:nvSpPr>
        <p:spPr>
          <a:xfrm>
            <a:off x="786319" y="1132105"/>
            <a:ext cx="10619362" cy="3261100"/>
          </a:xfrm>
        </p:spPr>
        <p:txBody>
          <a:bodyPr>
            <a:normAutofit/>
          </a:bodyPr>
          <a:lstStyle/>
          <a:p>
            <a:pPr algn="just" latinLnBrk="1"/>
            <a:r>
              <a:rPr lang="en-US" altLang="zh-CN" sz="6600" dirty="0"/>
              <a:t>Customized products recommendation based on probabilistic relevance model</a:t>
            </a:r>
            <a:endParaRPr lang="zh-CN" altLang="en-US" sz="6600" dirty="0"/>
          </a:p>
        </p:txBody>
      </p:sp>
      <p:sp>
        <p:nvSpPr>
          <p:cNvPr id="4" name="文本框 3">
            <a:extLst>
              <a:ext uri="{FF2B5EF4-FFF2-40B4-BE49-F238E27FC236}">
                <a16:creationId xmlns:a16="http://schemas.microsoft.com/office/drawing/2014/main" id="{A773BC36-7219-4A14-ACAB-0B0FAEC18AAC}"/>
              </a:ext>
            </a:extLst>
          </p:cNvPr>
          <p:cNvSpPr txBox="1"/>
          <p:nvPr>
            <p:custDataLst>
              <p:tags r:id="rId2"/>
            </p:custDataLst>
          </p:nvPr>
        </p:nvSpPr>
        <p:spPr>
          <a:xfrm>
            <a:off x="8054503" y="5138090"/>
            <a:ext cx="3608762" cy="461665"/>
          </a:xfrm>
          <a:prstGeom prst="rect">
            <a:avLst/>
          </a:prstGeom>
          <a:noFill/>
        </p:spPr>
        <p:txBody>
          <a:bodyPr wrap="square" rtlCol="0">
            <a:spAutoFit/>
          </a:bodyPr>
          <a:lstStyle/>
          <a:p>
            <a:r>
              <a:rPr lang="en-US" altLang="zh-CN" sz="2400" dirty="0"/>
              <a:t>Li. 2019.10.26</a:t>
            </a:r>
            <a:endParaRPr lang="zh-CN" altLang="en-US" sz="2400" dirty="0"/>
          </a:p>
        </p:txBody>
      </p:sp>
      <p:sp>
        <p:nvSpPr>
          <p:cNvPr id="12" name="矩形 11">
            <a:extLst>
              <a:ext uri="{FF2B5EF4-FFF2-40B4-BE49-F238E27FC236}">
                <a16:creationId xmlns:a16="http://schemas.microsoft.com/office/drawing/2014/main" id="{84B09F41-ADC6-426B-BCE3-B66F097F4C75}"/>
              </a:ext>
            </a:extLst>
          </p:cNvPr>
          <p:cNvSpPr/>
          <p:nvPr>
            <p:custDataLst>
              <p:tags r:id="rId3"/>
            </p:custDataLst>
          </p:nvPr>
        </p:nvSpPr>
        <p:spPr>
          <a:xfrm>
            <a:off x="0" y="0"/>
            <a:ext cx="12192000" cy="505838"/>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C1640623-6D28-4423-9CBA-B71083BDD516}"/>
              </a:ext>
            </a:extLst>
          </p:cNvPr>
          <p:cNvSpPr txBox="1"/>
          <p:nvPr>
            <p:custDataLst>
              <p:tags r:id="rId4"/>
            </p:custDataLst>
          </p:nvPr>
        </p:nvSpPr>
        <p:spPr>
          <a:xfrm>
            <a:off x="0" y="-38911"/>
            <a:ext cx="4601183" cy="523220"/>
          </a:xfrm>
          <a:prstGeom prst="rect">
            <a:avLst/>
          </a:prstGeom>
          <a:noFill/>
        </p:spPr>
        <p:txBody>
          <a:bodyPr wrap="square" rtlCol="0">
            <a:spAutoFit/>
          </a:bodyPr>
          <a:lstStyle/>
          <a:p>
            <a:r>
              <a:rPr lang="en-US" altLang="zh-CN" sz="2800" dirty="0"/>
              <a:t>Literature Report</a:t>
            </a:r>
            <a:endParaRPr lang="zh-CN" altLang="en-US" sz="2800" dirty="0"/>
          </a:p>
        </p:txBody>
      </p:sp>
      <p:sp>
        <p:nvSpPr>
          <p:cNvPr id="14" name="矩形 13">
            <a:extLst>
              <a:ext uri="{FF2B5EF4-FFF2-40B4-BE49-F238E27FC236}">
                <a16:creationId xmlns:a16="http://schemas.microsoft.com/office/drawing/2014/main" id="{4A2CFA1C-67A1-4CFF-A533-098984B5CB69}"/>
              </a:ext>
            </a:extLst>
          </p:cNvPr>
          <p:cNvSpPr/>
          <p:nvPr>
            <p:custDataLst>
              <p:tags r:id="rId5"/>
            </p:custDataLst>
          </p:nvPr>
        </p:nvSpPr>
        <p:spPr>
          <a:xfrm>
            <a:off x="6347044" y="3644827"/>
            <a:ext cx="3851435" cy="523220"/>
          </a:xfrm>
          <a:prstGeom prst="rect">
            <a:avLst/>
          </a:prstGeom>
        </p:spPr>
        <p:txBody>
          <a:bodyPr wrap="square">
            <a:spAutoFit/>
          </a:bodyPr>
          <a:lstStyle/>
          <a:p>
            <a:r>
              <a:rPr lang="en-US" altLang="zh-CN" sz="2800" dirty="0"/>
              <a:t>(Yue and Mitchell, 2012 )</a:t>
            </a:r>
            <a:endParaRPr lang="zh-CN" altLang="en-US" sz="2800" dirty="0"/>
          </a:p>
        </p:txBody>
      </p:sp>
      <p:sp>
        <p:nvSpPr>
          <p:cNvPr id="6" name="灯片编号占位符 5">
            <a:extLst>
              <a:ext uri="{FF2B5EF4-FFF2-40B4-BE49-F238E27FC236}">
                <a16:creationId xmlns:a16="http://schemas.microsoft.com/office/drawing/2014/main" id="{DEAC9119-790B-4694-BBF0-D280F0654906}"/>
              </a:ext>
            </a:extLst>
          </p:cNvPr>
          <p:cNvSpPr>
            <a:spLocks noGrp="1"/>
          </p:cNvSpPr>
          <p:nvPr>
            <p:ph type="sldNum" sz="quarter" idx="12"/>
            <p:custDataLst>
              <p:tags r:id="rId6"/>
            </p:custDataLst>
          </p:nvPr>
        </p:nvSpPr>
        <p:spPr/>
        <p:txBody>
          <a:bodyPr/>
          <a:lstStyle/>
          <a:p>
            <a:fld id="{661ED27B-0111-4FCA-A1FD-6B615F5E45DE}" type="slidenum">
              <a:rPr lang="zh-CN" altLang="en-US" smtClean="0"/>
              <a:t>1</a:t>
            </a:fld>
            <a:endParaRPr lang="zh-CN" altLang="en-US" dirty="0"/>
          </a:p>
        </p:txBody>
      </p:sp>
    </p:spTree>
    <p:extLst>
      <p:ext uri="{BB962C8B-B14F-4D97-AF65-F5344CB8AC3E}">
        <p14:creationId xmlns:p14="http://schemas.microsoft.com/office/powerpoint/2010/main" val="2508673794"/>
      </p:ext>
    </p:extLst>
  </p:cSld>
  <p:clrMapOvr>
    <a:masterClrMapping/>
  </p:clrMapOvr>
  <mc:AlternateContent xmlns:mc="http://schemas.openxmlformats.org/markup-compatibility/2006" xmlns:p14="http://schemas.microsoft.com/office/powerpoint/2010/main">
    <mc:Choice Requires="p14">
      <p:transition spd="slow" p14:dur="2000" advTm="54282"/>
    </mc:Choice>
    <mc:Fallback xmlns="">
      <p:transition spd="slow" advTm="54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Model details</a:t>
            </a:r>
            <a:endParaRPr lang="zh-CN" altLang="en-US" sz="3600" dirty="0"/>
          </a:p>
        </p:txBody>
      </p:sp>
      <p:sp>
        <p:nvSpPr>
          <p:cNvPr id="5" name="文本框 4">
            <a:extLst>
              <a:ext uri="{FF2B5EF4-FFF2-40B4-BE49-F238E27FC236}">
                <a16:creationId xmlns:a16="http://schemas.microsoft.com/office/drawing/2014/main" id="{837DAC35-F598-445A-ABB1-8783F91B43D3}"/>
              </a:ext>
            </a:extLst>
          </p:cNvPr>
          <p:cNvSpPr txBox="1"/>
          <p:nvPr/>
        </p:nvSpPr>
        <p:spPr>
          <a:xfrm>
            <a:off x="272373" y="773906"/>
            <a:ext cx="11595371"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Supposing we have specification-configuration pair denote as S-C, and let define I as an indicator function with value 1 representing the configuration C will meet the customer’s requirements and 0 otherwise. Thus, we want to calculate the value of P(I=1|C,S) for each configuration C. Applying Bayes’ rule,  we can get:</a:t>
            </a:r>
          </a:p>
        </p:txBody>
      </p:sp>
      <p:graphicFrame>
        <p:nvGraphicFramePr>
          <p:cNvPr id="9" name="对象 8">
            <a:extLst>
              <a:ext uri="{FF2B5EF4-FFF2-40B4-BE49-F238E27FC236}">
                <a16:creationId xmlns:a16="http://schemas.microsoft.com/office/drawing/2014/main" id="{6F7D92BC-77CD-496E-A153-9AF9FDFE1123}"/>
              </a:ext>
            </a:extLst>
          </p:cNvPr>
          <p:cNvGraphicFramePr>
            <a:graphicFrameLocks noChangeAspect="1"/>
          </p:cNvGraphicFramePr>
          <p:nvPr>
            <p:extLst>
              <p:ext uri="{D42A27DB-BD31-4B8C-83A1-F6EECF244321}">
                <p14:modId xmlns:p14="http://schemas.microsoft.com/office/powerpoint/2010/main" val="454359791"/>
              </p:ext>
            </p:extLst>
          </p:nvPr>
        </p:nvGraphicFramePr>
        <p:xfrm>
          <a:off x="2877814" y="2448506"/>
          <a:ext cx="6384488" cy="846137"/>
        </p:xfrm>
        <a:graphic>
          <a:graphicData uri="http://schemas.openxmlformats.org/presentationml/2006/ole">
            <mc:AlternateContent xmlns:mc="http://schemas.openxmlformats.org/markup-compatibility/2006">
              <mc:Choice xmlns:v="urn:schemas-microsoft-com:vml" Requires="v">
                <p:oleObj spid="_x0000_s1069" name="Equation" r:id="rId4" imgW="3162240" imgH="419040" progId="Equation.DSMT4">
                  <p:embed/>
                </p:oleObj>
              </mc:Choice>
              <mc:Fallback>
                <p:oleObj name="Equation" r:id="rId4" imgW="3162240" imgH="419040" progId="Equation.DSMT4">
                  <p:embed/>
                  <p:pic>
                    <p:nvPicPr>
                      <p:cNvPr id="0" name=""/>
                      <p:cNvPicPr/>
                      <p:nvPr/>
                    </p:nvPicPr>
                    <p:blipFill>
                      <a:blip r:embed="rId5"/>
                      <a:stretch>
                        <a:fillRect/>
                      </a:stretch>
                    </p:blipFill>
                    <p:spPr>
                      <a:xfrm>
                        <a:off x="2877814" y="2448506"/>
                        <a:ext cx="6384488" cy="846137"/>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61893800-A085-4C82-ADC2-607D146EE025}"/>
              </a:ext>
            </a:extLst>
          </p:cNvPr>
          <p:cNvSpPr txBox="1"/>
          <p:nvPr/>
        </p:nvSpPr>
        <p:spPr>
          <a:xfrm>
            <a:off x="272373" y="3332525"/>
            <a:ext cx="114300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Hence, the denominator does not have a clear meaning and is hard to calculate, then:</a:t>
            </a:r>
            <a:r>
              <a:rPr lang="en-US" altLang="zh-CN" dirty="0"/>
              <a:t> </a:t>
            </a:r>
            <a:endParaRPr lang="zh-CN" altLang="en-US" dirty="0"/>
          </a:p>
        </p:txBody>
      </p:sp>
      <p:graphicFrame>
        <p:nvGraphicFramePr>
          <p:cNvPr id="12" name="对象 11">
            <a:extLst>
              <a:ext uri="{FF2B5EF4-FFF2-40B4-BE49-F238E27FC236}">
                <a16:creationId xmlns:a16="http://schemas.microsoft.com/office/drawing/2014/main" id="{CF686C10-EA37-4A2B-B7DE-43DD6FC4D079}"/>
              </a:ext>
            </a:extLst>
          </p:cNvPr>
          <p:cNvGraphicFramePr>
            <a:graphicFrameLocks noChangeAspect="1"/>
          </p:cNvGraphicFramePr>
          <p:nvPr>
            <p:extLst>
              <p:ext uri="{D42A27DB-BD31-4B8C-83A1-F6EECF244321}">
                <p14:modId xmlns:p14="http://schemas.microsoft.com/office/powerpoint/2010/main" val="2251792421"/>
              </p:ext>
            </p:extLst>
          </p:nvPr>
        </p:nvGraphicFramePr>
        <p:xfrm>
          <a:off x="2129878" y="3794190"/>
          <a:ext cx="7880359" cy="1902156"/>
        </p:xfrm>
        <a:graphic>
          <a:graphicData uri="http://schemas.openxmlformats.org/presentationml/2006/ole">
            <mc:AlternateContent xmlns:mc="http://schemas.openxmlformats.org/markup-compatibility/2006">
              <mc:Choice xmlns:v="urn:schemas-microsoft-com:vml" Requires="v">
                <p:oleObj spid="_x0000_s1070" name="Equation" r:id="rId6" imgW="3682800" imgH="888840" progId="Equation.DSMT4">
                  <p:embed/>
                </p:oleObj>
              </mc:Choice>
              <mc:Fallback>
                <p:oleObj name="Equation" r:id="rId6" imgW="3682800" imgH="888840" progId="Equation.DSMT4">
                  <p:embed/>
                  <p:pic>
                    <p:nvPicPr>
                      <p:cNvPr id="0" name=""/>
                      <p:cNvPicPr/>
                      <p:nvPr/>
                    </p:nvPicPr>
                    <p:blipFill>
                      <a:blip r:embed="rId7"/>
                      <a:stretch>
                        <a:fillRect/>
                      </a:stretch>
                    </p:blipFill>
                    <p:spPr>
                      <a:xfrm>
                        <a:off x="2129878" y="3794190"/>
                        <a:ext cx="7880359" cy="1902156"/>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FD912C72-623C-3B46-9B2C-D1E4AA918B9F}"/>
              </a:ext>
            </a:extLst>
          </p:cNvPr>
          <p:cNvSpPr txBox="1"/>
          <p:nvPr/>
        </p:nvSpPr>
        <p:spPr>
          <a:xfrm>
            <a:off x="272373" y="5659157"/>
            <a:ext cx="11430000" cy="830997"/>
          </a:xfrm>
          <a:prstGeom prst="rect">
            <a:avLst/>
          </a:prstGeom>
          <a:noFill/>
        </p:spPr>
        <p:txBody>
          <a:bodyPr wrap="square" rtlCol="0">
            <a:spAutoFit/>
          </a:bodyPr>
          <a:lstStyle/>
          <a:p>
            <a:pPr marL="342900" indent="-342900">
              <a:buFont typeface="Arial" panose="020B0604020202020204" pitchFamily="34" charset="0"/>
              <a:buChar char="•"/>
            </a:pPr>
            <a:r>
              <a:rPr lang="en" altLang="zh-CN" sz="2400" dirty="0"/>
              <a:t>The first term in this expression contains no information about a product configuration. Thus it does not affect the recommendation result and can be omitted</a:t>
            </a:r>
            <a:r>
              <a:rPr lang="en-US" altLang="zh-CN" sz="2400" dirty="0"/>
              <a:t>:</a:t>
            </a:r>
            <a:endParaRPr lang="zh-CN" altLang="en-US" dirty="0"/>
          </a:p>
        </p:txBody>
      </p:sp>
      <p:sp>
        <p:nvSpPr>
          <p:cNvPr id="7" name="灯片编号占位符 6">
            <a:extLst>
              <a:ext uri="{FF2B5EF4-FFF2-40B4-BE49-F238E27FC236}">
                <a16:creationId xmlns:a16="http://schemas.microsoft.com/office/drawing/2014/main" id="{E3677AE2-4AEB-43A1-8C52-8CAAAC96C4A2}"/>
              </a:ext>
            </a:extLst>
          </p:cNvPr>
          <p:cNvSpPr>
            <a:spLocks noGrp="1"/>
          </p:cNvSpPr>
          <p:nvPr>
            <p:ph type="sldNum" sz="quarter" idx="12"/>
          </p:nvPr>
        </p:nvSpPr>
        <p:spPr/>
        <p:txBody>
          <a:bodyPr/>
          <a:lstStyle/>
          <a:p>
            <a:fld id="{661ED27B-0111-4FCA-A1FD-6B615F5E45DE}" type="slidenum">
              <a:rPr lang="zh-CN" altLang="en-US" smtClean="0"/>
              <a:t>10</a:t>
            </a:fld>
            <a:endParaRPr lang="zh-CN" altLang="en-US"/>
          </a:p>
        </p:txBody>
      </p:sp>
    </p:spTree>
    <p:extLst>
      <p:ext uri="{BB962C8B-B14F-4D97-AF65-F5344CB8AC3E}">
        <p14:creationId xmlns:p14="http://schemas.microsoft.com/office/powerpoint/2010/main" val="289890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Model details</a:t>
            </a:r>
            <a:endParaRPr lang="zh-CN" altLang="en-US" sz="3600" dirty="0"/>
          </a:p>
        </p:txBody>
      </p:sp>
      <p:sp>
        <p:nvSpPr>
          <p:cNvPr id="5" name="文本框 4">
            <a:extLst>
              <a:ext uri="{FF2B5EF4-FFF2-40B4-BE49-F238E27FC236}">
                <a16:creationId xmlns:a16="http://schemas.microsoft.com/office/drawing/2014/main" id="{837DAC35-F598-445A-ABB1-8783F91B43D3}"/>
              </a:ext>
            </a:extLst>
          </p:cNvPr>
          <p:cNvSpPr txBox="1"/>
          <p:nvPr/>
        </p:nvSpPr>
        <p:spPr>
          <a:xfrm>
            <a:off x="272374" y="1060315"/>
            <a:ext cx="1159537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By chain rule in probability, we can represent the P(C|I,S) as the product of conditional probabilities:</a:t>
            </a:r>
          </a:p>
        </p:txBody>
      </p:sp>
      <p:graphicFrame>
        <p:nvGraphicFramePr>
          <p:cNvPr id="9" name="对象 8">
            <a:extLst>
              <a:ext uri="{FF2B5EF4-FFF2-40B4-BE49-F238E27FC236}">
                <a16:creationId xmlns:a16="http://schemas.microsoft.com/office/drawing/2014/main" id="{6F7D92BC-77CD-496E-A153-9AF9FDFE1123}"/>
              </a:ext>
            </a:extLst>
          </p:cNvPr>
          <p:cNvGraphicFramePr>
            <a:graphicFrameLocks noChangeAspect="1"/>
          </p:cNvGraphicFramePr>
          <p:nvPr>
            <p:extLst>
              <p:ext uri="{D42A27DB-BD31-4B8C-83A1-F6EECF244321}">
                <p14:modId xmlns:p14="http://schemas.microsoft.com/office/powerpoint/2010/main" val="1178130876"/>
              </p:ext>
            </p:extLst>
          </p:nvPr>
        </p:nvGraphicFramePr>
        <p:xfrm>
          <a:off x="3031584" y="1746615"/>
          <a:ext cx="6076950" cy="922338"/>
        </p:xfrm>
        <a:graphic>
          <a:graphicData uri="http://schemas.openxmlformats.org/presentationml/2006/ole">
            <mc:AlternateContent xmlns:mc="http://schemas.openxmlformats.org/markup-compatibility/2006">
              <mc:Choice xmlns:v="urn:schemas-microsoft-com:vml" Requires="v">
                <p:oleObj spid="_x0000_s2098" name="Equation" r:id="rId4" imgW="3009600" imgH="457200" progId="Equation.DSMT4">
                  <p:embed/>
                </p:oleObj>
              </mc:Choice>
              <mc:Fallback>
                <p:oleObj name="Equation" r:id="rId4" imgW="3009600" imgH="457200" progId="Equation.DSMT4">
                  <p:embed/>
                  <p:pic>
                    <p:nvPicPr>
                      <p:cNvPr id="9" name="对象 8">
                        <a:extLst>
                          <a:ext uri="{FF2B5EF4-FFF2-40B4-BE49-F238E27FC236}">
                            <a16:creationId xmlns:a16="http://schemas.microsoft.com/office/drawing/2014/main" id="{6F7D92BC-77CD-496E-A153-9AF9FDFE1123}"/>
                          </a:ext>
                        </a:extLst>
                      </p:cNvPr>
                      <p:cNvPicPr/>
                      <p:nvPr/>
                    </p:nvPicPr>
                    <p:blipFill>
                      <a:blip r:embed="rId5"/>
                      <a:stretch>
                        <a:fillRect/>
                      </a:stretch>
                    </p:blipFill>
                    <p:spPr>
                      <a:xfrm>
                        <a:off x="3031584" y="1746615"/>
                        <a:ext cx="6076950" cy="922338"/>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61893800-A085-4C82-ADC2-607D146EE025}"/>
              </a:ext>
            </a:extLst>
          </p:cNvPr>
          <p:cNvSpPr txBox="1"/>
          <p:nvPr/>
        </p:nvSpPr>
        <p:spPr>
          <a:xfrm>
            <a:off x="272374" y="2985430"/>
            <a:ext cx="11430000"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However this is always computationally inefficient and not feasible, we only consider the first order conditional probabilities, then: </a:t>
            </a:r>
            <a:endParaRPr lang="zh-CN" altLang="en-US" dirty="0"/>
          </a:p>
        </p:txBody>
      </p:sp>
      <p:graphicFrame>
        <p:nvGraphicFramePr>
          <p:cNvPr id="12" name="对象 11">
            <a:extLst>
              <a:ext uri="{FF2B5EF4-FFF2-40B4-BE49-F238E27FC236}">
                <a16:creationId xmlns:a16="http://schemas.microsoft.com/office/drawing/2014/main" id="{CF686C10-EA37-4A2B-B7DE-43DD6FC4D079}"/>
              </a:ext>
            </a:extLst>
          </p:cNvPr>
          <p:cNvGraphicFramePr>
            <a:graphicFrameLocks noChangeAspect="1"/>
          </p:cNvGraphicFramePr>
          <p:nvPr>
            <p:extLst>
              <p:ext uri="{D42A27DB-BD31-4B8C-83A1-F6EECF244321}">
                <p14:modId xmlns:p14="http://schemas.microsoft.com/office/powerpoint/2010/main" val="904847478"/>
              </p:ext>
            </p:extLst>
          </p:nvPr>
        </p:nvGraphicFramePr>
        <p:xfrm>
          <a:off x="1940178" y="3607629"/>
          <a:ext cx="8259762" cy="3260725"/>
        </p:xfrm>
        <a:graphic>
          <a:graphicData uri="http://schemas.openxmlformats.org/presentationml/2006/ole">
            <mc:AlternateContent xmlns:mc="http://schemas.openxmlformats.org/markup-compatibility/2006">
              <mc:Choice xmlns:v="urn:schemas-microsoft-com:vml" Requires="v">
                <p:oleObj spid="_x0000_s2099" name="Equation" r:id="rId6" imgW="3860640" imgH="1523880" progId="Equation.DSMT4">
                  <p:embed/>
                </p:oleObj>
              </mc:Choice>
              <mc:Fallback>
                <p:oleObj name="Equation" r:id="rId6" imgW="3860640" imgH="1523880" progId="Equation.DSMT4">
                  <p:embed/>
                  <p:pic>
                    <p:nvPicPr>
                      <p:cNvPr id="12" name="对象 11">
                        <a:extLst>
                          <a:ext uri="{FF2B5EF4-FFF2-40B4-BE49-F238E27FC236}">
                            <a16:creationId xmlns:a16="http://schemas.microsoft.com/office/drawing/2014/main" id="{CF686C10-EA37-4A2B-B7DE-43DD6FC4D079}"/>
                          </a:ext>
                        </a:extLst>
                      </p:cNvPr>
                      <p:cNvPicPr/>
                      <p:nvPr/>
                    </p:nvPicPr>
                    <p:blipFill>
                      <a:blip r:embed="rId7"/>
                      <a:stretch>
                        <a:fillRect/>
                      </a:stretch>
                    </p:blipFill>
                    <p:spPr>
                      <a:xfrm>
                        <a:off x="1940178" y="3607629"/>
                        <a:ext cx="8259762" cy="32607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0451B37-FB31-B649-9C9F-C57F26B85184}"/>
                  </a:ext>
                </a:extLst>
              </p:cNvPr>
              <p:cNvSpPr txBox="1"/>
              <p:nvPr/>
            </p:nvSpPr>
            <p:spPr>
              <a:xfrm>
                <a:off x="6645004" y="5128054"/>
                <a:ext cx="4927059" cy="923330"/>
              </a:xfrm>
              <a:prstGeom prst="rect">
                <a:avLst/>
              </a:prstGeom>
              <a:noFill/>
            </p:spPr>
            <p:txBody>
              <a:bodyPr wrap="squar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𝑖</m:t>
                        </m:r>
                      </m:sub>
                    </m:sSub>
                    <m:r>
                      <a:rPr kumimoji="1" lang="zh-CN" altLang="en-US" b="0" i="1" smtClean="0">
                        <a:latin typeface="Cambria Math" panose="02040503050406030204" pitchFamily="18" charset="0"/>
                      </a:rPr>
                      <m:t> </m:t>
                    </m:r>
                  </m:oMath>
                </a14:m>
                <a:r>
                  <a:rPr kumimoji="1" lang="en-US" altLang="zh-CN" dirty="0"/>
                  <a:t>is</a:t>
                </a:r>
                <a:r>
                  <a:rPr kumimoji="1" lang="zh-CN" altLang="en-US" dirty="0"/>
                  <a:t> </a:t>
                </a:r>
                <a:r>
                  <a:rPr kumimoji="1" lang="en-US" altLang="zh-CN" dirty="0"/>
                  <a:t>an</a:t>
                </a:r>
                <a:r>
                  <a:rPr kumimoji="1" lang="zh-CN" altLang="en-US" dirty="0"/>
                  <a:t> </a:t>
                </a:r>
                <a:r>
                  <a:rPr kumimoji="1" lang="en-US" altLang="zh-CN" dirty="0"/>
                  <a:t>indicator</a:t>
                </a:r>
                <a:r>
                  <a:rPr kumimoji="1" lang="zh-CN" altLang="en-US" dirty="0"/>
                  <a:t> </a:t>
                </a:r>
                <a:r>
                  <a:rPr kumimoji="1" lang="en-US" altLang="zh-CN" dirty="0"/>
                  <a:t>function</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=1</m:t>
                    </m:r>
                  </m:oMath>
                </a14:m>
                <a:r>
                  <a:rPr kumimoji="1" lang="zh-CN" altLang="en-US" dirty="0"/>
                  <a:t> </a:t>
                </a:r>
                <a:r>
                  <a:rPr kumimoji="1" lang="en-US" altLang="zh-CN" dirty="0"/>
                  <a:t>means</a:t>
                </a:r>
                <a:r>
                  <a:rPr kumimoji="1" lang="zh-CN" altLang="en-US" dirty="0"/>
                  <a:t> </a:t>
                </a:r>
                <a:r>
                  <a:rPr kumimoji="1" lang="en-US" altLang="zh-CN" dirty="0"/>
                  <a:t>the</a:t>
                </a:r>
                <a:r>
                  <a:rPr kumimoji="1" lang="zh-CN" altLang="en-US" dirty="0"/>
                  <a:t> </a:t>
                </a:r>
                <a:r>
                  <a:rPr kumimoji="1" lang="en-US" altLang="zh-CN" dirty="0"/>
                  <a:t>specific</a:t>
                </a:r>
                <a:r>
                  <a:rPr kumimoji="1" lang="zh-CN" altLang="en-US" dirty="0"/>
                  <a:t> </a:t>
                </a:r>
                <a:r>
                  <a:rPr kumimoji="1" lang="en-US" altLang="zh-CN" dirty="0"/>
                  <a:t>component</a:t>
                </a:r>
                <a:r>
                  <a:rPr kumimoji="1" lang="zh-CN" altLang="en-US" dirty="0"/>
                  <a:t> </a:t>
                </a:r>
                <a:r>
                  <a:rPr kumimoji="1" lang="en-US" altLang="zh-CN" dirty="0"/>
                  <a:t>is</a:t>
                </a:r>
                <a:r>
                  <a:rPr kumimoji="1" lang="zh-CN" altLang="en-US" dirty="0"/>
                  <a:t> </a:t>
                </a:r>
                <a:r>
                  <a:rPr kumimoji="1" lang="en-US" altLang="zh-CN" dirty="0"/>
                  <a:t>designated, otherwise is 0;</a:t>
                </a:r>
              </a:p>
              <a:p>
                <a14:m>
                  <m:oMath xmlns:m="http://schemas.openxmlformats.org/officeDocument/2006/math">
                    <m:r>
                      <a:rPr kumimoji="1" lang="en-US" altLang="zh-CN" i="1">
                        <a:latin typeface="Cambria Math" panose="02040503050406030204" pitchFamily="18" charset="0"/>
                        <a:ea typeface="Cambria Math" panose="02040503050406030204" pitchFamily="18" charset="0"/>
                      </a:rPr>
                      <m:t>𝜋</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r>
                      <a:rPr kumimoji="1" lang="en-US" altLang="zh-CN" i="1">
                        <a:latin typeface="Cambria Math" panose="02040503050406030204" pitchFamily="18" charset="0"/>
                        <a:ea typeface="Cambria Math" panose="02040503050406030204" pitchFamily="18" charset="0"/>
                      </a:rPr>
                      <m:t>)</m:t>
                    </m:r>
                  </m:oMath>
                </a14:m>
                <a:r>
                  <a:rPr kumimoji="1" lang="en-US" altLang="zh-CN" dirty="0"/>
                  <a:t> is the first order dependence of </a:t>
                </a:r>
                <a:r>
                  <a:rPr kumimoji="1" lang="en-US" altLang="zh-CN" dirty="0" err="1"/>
                  <a:t>i</a:t>
                </a:r>
                <a:endParaRPr kumimoji="1" lang="zh-CN" altLang="en-US" dirty="0"/>
              </a:p>
            </p:txBody>
          </p:sp>
        </mc:Choice>
        <mc:Fallback xmlns="">
          <p:sp>
            <p:nvSpPr>
              <p:cNvPr id="4" name="文本框 3">
                <a:extLst>
                  <a:ext uri="{FF2B5EF4-FFF2-40B4-BE49-F238E27FC236}">
                    <a16:creationId xmlns:a16="http://schemas.microsoft.com/office/drawing/2014/main" id="{C0451B37-FB31-B649-9C9F-C57F26B85184}"/>
                  </a:ext>
                </a:extLst>
              </p:cNvPr>
              <p:cNvSpPr txBox="1">
                <a:spLocks noRot="1" noChangeAspect="1" noMove="1" noResize="1" noEditPoints="1" noAdjustHandles="1" noChangeArrowheads="1" noChangeShapeType="1" noTextEdit="1"/>
              </p:cNvSpPr>
              <p:nvPr/>
            </p:nvSpPr>
            <p:spPr>
              <a:xfrm>
                <a:off x="6645004" y="5128054"/>
                <a:ext cx="4927059" cy="923330"/>
              </a:xfrm>
              <a:prstGeom prst="rect">
                <a:avLst/>
              </a:prstGeom>
              <a:blipFill>
                <a:blip r:embed="rId8"/>
                <a:stretch>
                  <a:fillRect l="-771" t="-2740" b="-958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A206CBF-AC35-FB4A-97CB-343D06303591}"/>
              </a:ext>
            </a:extLst>
          </p:cNvPr>
          <p:cNvSpPr txBox="1"/>
          <p:nvPr/>
        </p:nvSpPr>
        <p:spPr>
          <a:xfrm>
            <a:off x="645443" y="2672242"/>
            <a:ext cx="10849232" cy="369332"/>
          </a:xfrm>
          <a:prstGeom prst="rect">
            <a:avLst/>
          </a:prstGeom>
          <a:noFill/>
        </p:spPr>
        <p:txBody>
          <a:bodyPr wrap="square" rtlCol="0">
            <a:spAutoFit/>
          </a:bodyPr>
          <a:lstStyle/>
          <a:p>
            <a:r>
              <a:rPr kumimoji="1" lang="en-US" altLang="zh-CN" dirty="0"/>
              <a:t>Where, I is an indicator function, I=1 means this configuration will meet the user’s requirements, and 0 otherwise.</a:t>
            </a:r>
            <a:endParaRPr kumimoji="1" lang="zh-CN" altLang="en-US" dirty="0"/>
          </a:p>
        </p:txBody>
      </p:sp>
      <p:sp>
        <p:nvSpPr>
          <p:cNvPr id="11" name="灯片编号占位符 10">
            <a:extLst>
              <a:ext uri="{FF2B5EF4-FFF2-40B4-BE49-F238E27FC236}">
                <a16:creationId xmlns:a16="http://schemas.microsoft.com/office/drawing/2014/main" id="{6618807E-B5AF-48CC-9400-FDCF717E92D8}"/>
              </a:ext>
            </a:extLst>
          </p:cNvPr>
          <p:cNvSpPr>
            <a:spLocks noGrp="1"/>
          </p:cNvSpPr>
          <p:nvPr>
            <p:ph type="sldNum" sz="quarter" idx="12"/>
          </p:nvPr>
        </p:nvSpPr>
        <p:spPr/>
        <p:txBody>
          <a:bodyPr/>
          <a:lstStyle/>
          <a:p>
            <a:fld id="{661ED27B-0111-4FCA-A1FD-6B615F5E45DE}" type="slidenum">
              <a:rPr lang="zh-CN" altLang="en-US" smtClean="0"/>
              <a:t>11</a:t>
            </a:fld>
            <a:endParaRPr lang="zh-CN" altLang="en-US"/>
          </a:p>
        </p:txBody>
      </p:sp>
    </p:spTree>
    <p:extLst>
      <p:ext uri="{BB962C8B-B14F-4D97-AF65-F5344CB8AC3E}">
        <p14:creationId xmlns:p14="http://schemas.microsoft.com/office/powerpoint/2010/main" val="200147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Model details</a:t>
            </a:r>
            <a:endParaRPr lang="zh-CN" altLang="en-US" sz="3600" dirty="0"/>
          </a:p>
        </p:txBody>
      </p:sp>
      <p:sp>
        <p:nvSpPr>
          <p:cNvPr id="5" name="文本框 4">
            <a:extLst>
              <a:ext uri="{FF2B5EF4-FFF2-40B4-BE49-F238E27FC236}">
                <a16:creationId xmlns:a16="http://schemas.microsoft.com/office/drawing/2014/main" id="{837DAC35-F598-445A-ABB1-8783F91B43D3}"/>
              </a:ext>
            </a:extLst>
          </p:cNvPr>
          <p:cNvSpPr txBox="1"/>
          <p:nvPr/>
        </p:nvSpPr>
        <p:spPr>
          <a:xfrm>
            <a:off x="272374" y="1060315"/>
            <a:ext cx="1159537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general expression of                           can be stated as:</a:t>
            </a:r>
          </a:p>
        </p:txBody>
      </p:sp>
      <p:sp>
        <p:nvSpPr>
          <p:cNvPr id="10" name="文本框 9">
            <a:extLst>
              <a:ext uri="{FF2B5EF4-FFF2-40B4-BE49-F238E27FC236}">
                <a16:creationId xmlns:a16="http://schemas.microsoft.com/office/drawing/2014/main" id="{61893800-A085-4C82-ADC2-607D146EE025}"/>
              </a:ext>
            </a:extLst>
          </p:cNvPr>
          <p:cNvSpPr txBox="1"/>
          <p:nvPr/>
        </p:nvSpPr>
        <p:spPr>
          <a:xfrm>
            <a:off x="355059" y="2967335"/>
            <a:ext cx="114300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Then we arrive at:</a:t>
            </a:r>
            <a:endParaRPr lang="zh-CN" altLang="en-US" dirty="0"/>
          </a:p>
        </p:txBody>
      </p:sp>
      <p:graphicFrame>
        <p:nvGraphicFramePr>
          <p:cNvPr id="4" name="对象 3">
            <a:extLst>
              <a:ext uri="{FF2B5EF4-FFF2-40B4-BE49-F238E27FC236}">
                <a16:creationId xmlns:a16="http://schemas.microsoft.com/office/drawing/2014/main" id="{3CAE00EA-D885-47B6-A5E9-89C3CCE8CBB3}"/>
              </a:ext>
            </a:extLst>
          </p:cNvPr>
          <p:cNvGraphicFramePr>
            <a:graphicFrameLocks noChangeAspect="1"/>
          </p:cNvGraphicFramePr>
          <p:nvPr>
            <p:extLst>
              <p:ext uri="{D42A27DB-BD31-4B8C-83A1-F6EECF244321}">
                <p14:modId xmlns:p14="http://schemas.microsoft.com/office/powerpoint/2010/main" val="4244027122"/>
              </p:ext>
            </p:extLst>
          </p:nvPr>
        </p:nvGraphicFramePr>
        <p:xfrm>
          <a:off x="3891824" y="1115405"/>
          <a:ext cx="1775914" cy="351483"/>
        </p:xfrm>
        <a:graphic>
          <a:graphicData uri="http://schemas.openxmlformats.org/presentationml/2006/ole">
            <mc:AlternateContent xmlns:mc="http://schemas.openxmlformats.org/markup-compatibility/2006">
              <mc:Choice xmlns:v="urn:schemas-microsoft-com:vml" Requires="v">
                <p:oleObj spid="_x0000_s3103" name="Equation" r:id="rId4" imgW="1218960" imgH="241200" progId="Equation.DSMT4">
                  <p:embed/>
                </p:oleObj>
              </mc:Choice>
              <mc:Fallback>
                <p:oleObj name="Equation" r:id="rId4" imgW="1218960" imgH="241200" progId="Equation.DSMT4">
                  <p:embed/>
                  <p:pic>
                    <p:nvPicPr>
                      <p:cNvPr id="0" name=""/>
                      <p:cNvPicPr/>
                      <p:nvPr/>
                    </p:nvPicPr>
                    <p:blipFill>
                      <a:blip r:embed="rId5"/>
                      <a:stretch>
                        <a:fillRect/>
                      </a:stretch>
                    </p:blipFill>
                    <p:spPr>
                      <a:xfrm>
                        <a:off x="3891824" y="1115405"/>
                        <a:ext cx="1775914" cy="35148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3061563-6C8D-E04A-9998-8250B41D9D7F}"/>
                  </a:ext>
                </a:extLst>
              </p:cNvPr>
              <p:cNvSpPr txBox="1"/>
              <p:nvPr/>
            </p:nvSpPr>
            <p:spPr>
              <a:xfrm>
                <a:off x="2192907" y="1591794"/>
                <a:ext cx="7806184" cy="4187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𝑖</m:t>
                                  </m:r>
                                </m:e>
                                <m:sup>
                                  <m:r>
                                    <a:rPr kumimoji="1" lang="en-US" altLang="zh-CN" b="0" i="1" smtClean="0">
                                      <a:latin typeface="Cambria Math" panose="02040503050406030204" pitchFamily="18" charset="0"/>
                                    </a:rPr>
                                    <m:t>′</m:t>
                                  </m:r>
                                </m:sup>
                              </m:sSup>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ea typeface="Cambria Math" panose="02040503050406030204" pitchFamily="18" charset="0"/>
                                </a:rPr>
                                <m:t>𝜋</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𝑖</m:t>
                                      </m:r>
                                    </m:e>
                                    <m:sup>
                                      <m:r>
                                        <a:rPr kumimoji="1" lang="en-US" altLang="zh-CN" b="0" i="1" smtClean="0">
                                          <a:latin typeface="Cambria Math" panose="02040503050406030204" pitchFamily="18" charset="0"/>
                                          <a:ea typeface="Cambria Math" panose="02040503050406030204" pitchFamily="18" charset="0"/>
                                        </a:rPr>
                                        <m:t>′</m:t>
                                      </m:r>
                                    </m:sup>
                                  </m:sSup>
                                </m:e>
                              </m:d>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𝐼</m:t>
                          </m:r>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𝑆</m:t>
                          </m:r>
                        </m:e>
                      </m:d>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ea typeface="Cambria Math" panose="02040503050406030204" pitchFamily="18" charset="0"/>
                                </a:rPr>
                                <m:t>𝜋</m:t>
                              </m:r>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𝑖</m:t>
                                  </m:r>
                                </m:e>
                                <m:sup>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sub>
                          </m:sSub>
                        </m:sup>
                      </m:sSup>
                      <m:sSup>
                        <m:sSupPr>
                          <m:ctrlPr>
                            <a:rPr kumimoji="1" lang="en-US" altLang="zh-CN" b="0" i="1" smtClean="0">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𝑞</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𝑞</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r>
                            <a:rPr kumimoji="1" lang="en-US" altLang="zh-CN" b="0" i="1" smtClean="0">
                              <a:latin typeface="Cambria Math" panose="02040503050406030204" pitchFamily="18" charset="0"/>
                            </a:rPr>
                            <m:t>1−</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ea typeface="Cambria Math" panose="02040503050406030204" pitchFamily="18" charset="0"/>
                                </a:rPr>
                                <m:t>𝜋</m:t>
                              </m:r>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𝑖</m:t>
                                  </m:r>
                                </m:e>
                                <m:sup>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sub>
                          </m:sSub>
                        </m:sup>
                      </m:sSup>
                    </m:oMath>
                  </m:oMathPara>
                </a14:m>
                <a:endParaRPr kumimoji="1" lang="zh-CN" altLang="en-US" dirty="0"/>
              </a:p>
            </p:txBody>
          </p:sp>
        </mc:Choice>
        <mc:Fallback xmlns="">
          <p:sp>
            <p:nvSpPr>
              <p:cNvPr id="6" name="文本框 5">
                <a:extLst>
                  <a:ext uri="{FF2B5EF4-FFF2-40B4-BE49-F238E27FC236}">
                    <a16:creationId xmlns:a16="http://schemas.microsoft.com/office/drawing/2014/main" id="{63061563-6C8D-E04A-9998-8250B41D9D7F}"/>
                  </a:ext>
                </a:extLst>
              </p:cNvPr>
              <p:cNvSpPr txBox="1">
                <a:spLocks noRot="1" noChangeAspect="1" noMove="1" noResize="1" noEditPoints="1" noAdjustHandles="1" noChangeArrowheads="1" noChangeShapeType="1" noTextEdit="1"/>
              </p:cNvSpPr>
              <p:nvPr/>
            </p:nvSpPr>
            <p:spPr>
              <a:xfrm>
                <a:off x="2192907" y="1591794"/>
                <a:ext cx="7806184" cy="418769"/>
              </a:xfrm>
              <a:prstGeom prst="rect">
                <a:avLst/>
              </a:prstGeom>
              <a:blipFill>
                <a:blip r:embed="rId6"/>
                <a:stretch>
                  <a:fillRect b="-882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23A33860-34E2-1F4C-89FC-FF531E32F0D0}"/>
              </a:ext>
            </a:extLst>
          </p:cNvPr>
          <p:cNvSpPr txBox="1"/>
          <p:nvPr/>
        </p:nvSpPr>
        <p:spPr>
          <a:xfrm>
            <a:off x="272373" y="2044655"/>
            <a:ext cx="1159537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same:</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1FEA126-24C5-5142-BF15-633BDAEE0D72}"/>
                  </a:ext>
                </a:extLst>
              </p:cNvPr>
              <p:cNvSpPr txBox="1"/>
              <p:nvPr/>
            </p:nvSpPr>
            <p:spPr>
              <a:xfrm>
                <a:off x="2166966" y="2423660"/>
                <a:ext cx="7806184" cy="4187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𝑖</m:t>
                                  </m:r>
                                </m:e>
                                <m:sup>
                                  <m:r>
                                    <a:rPr kumimoji="1" lang="en-US" altLang="zh-CN" b="0" i="1" smtClean="0">
                                      <a:latin typeface="Cambria Math" panose="02040503050406030204" pitchFamily="18" charset="0"/>
                                    </a:rPr>
                                    <m:t>′</m:t>
                                  </m:r>
                                </m:sup>
                              </m:sSup>
                            </m:sub>
                          </m:sSub>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ea typeface="Cambria Math" panose="02040503050406030204" pitchFamily="18" charset="0"/>
                                </a:rPr>
                                <m:t>𝜋</m:t>
                              </m:r>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𝑖</m:t>
                                      </m:r>
                                    </m:e>
                                    <m:sup>
                                      <m:r>
                                        <a:rPr kumimoji="1" lang="en-US" altLang="zh-CN" b="0" i="1" smtClean="0">
                                          <a:latin typeface="Cambria Math" panose="02040503050406030204" pitchFamily="18" charset="0"/>
                                          <a:ea typeface="Cambria Math" panose="02040503050406030204" pitchFamily="18" charset="0"/>
                                        </a:rPr>
                                        <m:t>′</m:t>
                                      </m:r>
                                    </m:sup>
                                  </m:sSup>
                                </m:e>
                              </m:d>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𝐼</m:t>
                          </m:r>
                          <m:r>
                            <a:rPr kumimoji="1" lang="en-US" altLang="zh-CN" b="0" i="1" smtClean="0">
                              <a:latin typeface="Cambria Math" panose="02040503050406030204" pitchFamily="18" charset="0"/>
                            </a:rPr>
                            <m:t>=0,</m:t>
                          </m:r>
                          <m:r>
                            <a:rPr kumimoji="1" lang="en-US" altLang="zh-CN" b="0" i="1" smtClean="0">
                              <a:latin typeface="Cambria Math" panose="02040503050406030204" pitchFamily="18" charset="0"/>
                            </a:rPr>
                            <m:t>𝑆</m:t>
                          </m:r>
                        </m:e>
                      </m:d>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b="0" i="1" smtClean="0">
                                  <a:latin typeface="Cambria Math" panose="02040503050406030204" pitchFamily="18" charset="0"/>
                                </a:rPr>
                                <m:t>𝑡</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𝑡</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ea typeface="Cambria Math" panose="02040503050406030204" pitchFamily="18" charset="0"/>
                                </a:rPr>
                                <m:t>𝜋</m:t>
                              </m:r>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𝑖</m:t>
                                  </m:r>
                                </m:e>
                                <m:sup>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sub>
                          </m:sSub>
                        </m:sup>
                      </m:sSup>
                      <m:sSup>
                        <m:sSupPr>
                          <m:ctrlPr>
                            <a:rPr kumimoji="1" lang="en-US" altLang="zh-CN" b="0" i="1" smtClean="0">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b="0" i="1" smtClean="0">
                                  <a:latin typeface="Cambria Math" panose="02040503050406030204" pitchFamily="18" charset="0"/>
                                </a:rPr>
                                <m:t>𝑟</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𝑟</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r>
                            <a:rPr kumimoji="1" lang="en-US" altLang="zh-CN" b="0" i="1" smtClean="0">
                              <a:latin typeface="Cambria Math" panose="02040503050406030204" pitchFamily="18" charset="0"/>
                            </a:rPr>
                            <m:t>1−</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ea typeface="Cambria Math" panose="02040503050406030204" pitchFamily="18" charset="0"/>
                                </a:rPr>
                                <m:t>𝜋</m:t>
                              </m:r>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𝑖</m:t>
                                  </m:r>
                                </m:e>
                                <m:sup>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sub>
                          </m:sSub>
                        </m:sup>
                      </m:sSup>
                    </m:oMath>
                  </m:oMathPara>
                </a14:m>
                <a:endParaRPr kumimoji="1" lang="zh-CN" altLang="en-US" dirty="0"/>
              </a:p>
            </p:txBody>
          </p:sp>
        </mc:Choice>
        <mc:Fallback xmlns="">
          <p:sp>
            <p:nvSpPr>
              <p:cNvPr id="14" name="文本框 13">
                <a:extLst>
                  <a:ext uri="{FF2B5EF4-FFF2-40B4-BE49-F238E27FC236}">
                    <a16:creationId xmlns:a16="http://schemas.microsoft.com/office/drawing/2014/main" id="{41FEA126-24C5-5142-BF15-633BDAEE0D72}"/>
                  </a:ext>
                </a:extLst>
              </p:cNvPr>
              <p:cNvSpPr txBox="1">
                <a:spLocks noRot="1" noChangeAspect="1" noMove="1" noResize="1" noEditPoints="1" noAdjustHandles="1" noChangeArrowheads="1" noChangeShapeType="1" noTextEdit="1"/>
              </p:cNvSpPr>
              <p:nvPr/>
            </p:nvSpPr>
            <p:spPr>
              <a:xfrm>
                <a:off x="2166966" y="2423660"/>
                <a:ext cx="7806184" cy="418769"/>
              </a:xfrm>
              <a:prstGeom prst="rect">
                <a:avLst/>
              </a:prstGeom>
              <a:blipFill>
                <a:blip r:embed="rId7"/>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CA8CB43-203D-2947-87AF-E32555B3B065}"/>
                  </a:ext>
                </a:extLst>
              </p:cNvPr>
              <p:cNvSpPr/>
              <p:nvPr/>
            </p:nvSpPr>
            <p:spPr>
              <a:xfrm>
                <a:off x="2546304" y="3408783"/>
                <a:ext cx="7047507" cy="864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=1,</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=0,</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den>
                      </m:f>
                      <m:r>
                        <a:rPr lang="en-US" altLang="zh-CN" b="0" i="0"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up/>
                        <m:e>
                          <m:f>
                            <m:fPr>
                              <m:ctrlPr>
                                <a:rPr lang="en-US" altLang="zh-CN" b="0" i="1" smtClean="0">
                                  <a:latin typeface="Cambria Math" panose="02040503050406030204" pitchFamily="18" charset="0"/>
                                </a:rPr>
                              </m:ctrlPr>
                            </m:fPr>
                            <m:num>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r>
                                        <a:rPr kumimoji="1" lang="en-US" altLang="zh-CN" i="1">
                                          <a:latin typeface="Cambria Math" panose="02040503050406030204" pitchFamily="18" charset="0"/>
                                          <a:ea typeface="Cambria Math" panose="02040503050406030204" pitchFamily="18" charset="0"/>
                                        </a:rPr>
                                        <m:t>)</m:t>
                                      </m:r>
                                    </m:sub>
                                  </m:sSub>
                                </m:sup>
                              </m:sSup>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𝑞</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𝑞</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r>
                                        <a:rPr kumimoji="1" lang="en-US" altLang="zh-CN" i="1">
                                          <a:latin typeface="Cambria Math" panose="02040503050406030204" pitchFamily="18" charset="0"/>
                                          <a:ea typeface="Cambria Math" panose="02040503050406030204" pitchFamily="18" charset="0"/>
                                        </a:rPr>
                                        <m:t>)</m:t>
                                      </m:r>
                                    </m:sub>
                                  </m:sSub>
                                </m:sup>
                              </m:sSup>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𝑡</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𝑡</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r>
                                        <a:rPr kumimoji="1" lang="en-US" altLang="zh-CN" i="1">
                                          <a:latin typeface="Cambria Math" panose="02040503050406030204" pitchFamily="18" charset="0"/>
                                          <a:ea typeface="Cambria Math" panose="02040503050406030204" pitchFamily="18" charset="0"/>
                                        </a:rPr>
                                        <m:t>)</m:t>
                                      </m:r>
                                    </m:sub>
                                  </m:sSub>
                                </m:sup>
                              </m:sSup>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𝑖</m:t>
                                      </m:r>
                                    </m:sub>
                                    <m: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bSup>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e>
                                      </m:d>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sup>
                                  </m:sSup>
                                  <m:r>
                                    <a:rPr kumimoji="1" lang="en-US" altLang="zh-CN" i="1">
                                      <a:latin typeface="Cambria Math" panose="02040503050406030204" pitchFamily="18" charset="0"/>
                                    </a:rPr>
                                    <m:t>]</m:t>
                                  </m:r>
                                </m:e>
                                <m:sup>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r>
                                        <a:rPr kumimoji="1" lang="en-US" altLang="zh-CN" i="1">
                                          <a:latin typeface="Cambria Math" panose="02040503050406030204" pitchFamily="18" charset="0"/>
                                          <a:ea typeface="Cambria Math" panose="02040503050406030204" pitchFamily="18" charset="0"/>
                                        </a:rPr>
                                        <m:t>)</m:t>
                                      </m:r>
                                    </m:sub>
                                  </m:sSub>
                                </m:sup>
                              </m:sSup>
                            </m:den>
                          </m:f>
                        </m:e>
                      </m:nary>
                    </m:oMath>
                  </m:oMathPara>
                </a14:m>
                <a:endParaRPr lang="zh-CN" altLang="en-US" dirty="0"/>
              </a:p>
            </p:txBody>
          </p:sp>
        </mc:Choice>
        <mc:Fallback xmlns="">
          <p:sp>
            <p:nvSpPr>
              <p:cNvPr id="11" name="矩形 10">
                <a:extLst>
                  <a:ext uri="{FF2B5EF4-FFF2-40B4-BE49-F238E27FC236}">
                    <a16:creationId xmlns:a16="http://schemas.microsoft.com/office/drawing/2014/main" id="{6CA8CB43-203D-2947-87AF-E32555B3B065}"/>
                  </a:ext>
                </a:extLst>
              </p:cNvPr>
              <p:cNvSpPr>
                <a:spLocks noRot="1" noChangeAspect="1" noMove="1" noResize="1" noEditPoints="1" noAdjustHandles="1" noChangeArrowheads="1" noChangeShapeType="1" noTextEdit="1"/>
              </p:cNvSpPr>
              <p:nvPr/>
            </p:nvSpPr>
            <p:spPr>
              <a:xfrm>
                <a:off x="2546304" y="3408783"/>
                <a:ext cx="7047507" cy="864147"/>
              </a:xfrm>
              <a:prstGeom prst="rect">
                <a:avLst/>
              </a:prstGeom>
              <a:blipFill>
                <a:blip r:embed="rId8"/>
                <a:stretch>
                  <a:fillRect t="-97101" b="-149275"/>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81BAA651-9C73-314B-BEDB-58626CBC9274}"/>
              </a:ext>
            </a:extLst>
          </p:cNvPr>
          <p:cNvSpPr txBox="1"/>
          <p:nvPr/>
        </p:nvSpPr>
        <p:spPr>
          <a:xfrm>
            <a:off x="272373" y="4351681"/>
            <a:ext cx="114300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Take logarithm on both sides of the equation:</a:t>
            </a: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9E132295-C998-8946-B984-14E9E32B6E96}"/>
                  </a:ext>
                </a:extLst>
              </p:cNvPr>
              <p:cNvSpPr/>
              <p:nvPr/>
            </p:nvSpPr>
            <p:spPr>
              <a:xfrm>
                <a:off x="639263" y="4951288"/>
                <a:ext cx="10861588" cy="7913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r>
                        <a:rPr lang="en-US" altLang="zh-CN" b="0" i="0"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𝜋</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𝑖</m:t>
                                          </m:r>
                                        </m:e>
                                        <m:sup>
                                          <m:r>
                                            <a:rPr lang="en-US" altLang="zh-CN" b="0" i="1" smtClean="0">
                                              <a:latin typeface="Cambria Math" panose="02040503050406030204" pitchFamily="18" charset="0"/>
                                              <a:ea typeface="Cambria Math" panose="02040503050406030204" pitchFamily="18" charset="0"/>
                                            </a:rPr>
                                            <m:t>′</m:t>
                                          </m:r>
                                        </m:sup>
                                      </m:sSup>
                                    </m:e>
                                  </m:d>
                                </m:sub>
                              </m:sSub>
                              <m:r>
                                <a:rPr lang="en-US" altLang="zh-CN" i="1">
                                  <a:latin typeface="Cambria Math" panose="02040503050406030204" pitchFamily="18" charset="0"/>
                                </a:rPr>
                                <m:t>𝑙𝑜𝑔</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e>
                                  </m:d>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num>
                                <m:den>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𝜋</m:t>
                                  </m:r>
                                  <m:d>
                                    <m:dPr>
                                      <m:ctrlPr>
                                        <a:rPr lang="en-US" altLang="zh-CN" i="1">
                                          <a:latin typeface="Cambria Math" panose="02040503050406030204" pitchFamily="18" charset="0"/>
                                          <a:ea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𝑖</m:t>
                                          </m:r>
                                        </m:e>
                                        <m:sup>
                                          <m:r>
                                            <a:rPr lang="en-US" altLang="zh-CN" i="1">
                                              <a:latin typeface="Cambria Math" panose="02040503050406030204" pitchFamily="18" charset="0"/>
                                              <a:ea typeface="Cambria Math" panose="02040503050406030204" pitchFamily="18" charset="0"/>
                                            </a:rPr>
                                            <m:t>′</m:t>
                                          </m:r>
                                        </m:sup>
                                      </m:sSup>
                                    </m:e>
                                  </m:d>
                                </m:sub>
                              </m:sSub>
                              <m:r>
                                <a:rPr lang="en-US" altLang="zh-CN" i="1">
                                  <a:latin typeface="Cambria Math" panose="02040503050406030204" pitchFamily="18" charset="0"/>
                                </a:rPr>
                                <m:t>𝑙𝑜𝑔</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𝑐𝑜𝑛𝑠𝑡</m:t>
                          </m:r>
                        </m:e>
                      </m:nary>
                    </m:oMath>
                  </m:oMathPara>
                </a14:m>
                <a:endParaRPr lang="zh-CN" altLang="en-US" dirty="0"/>
              </a:p>
            </p:txBody>
          </p:sp>
        </mc:Choice>
        <mc:Fallback xmlns="">
          <p:sp>
            <p:nvSpPr>
              <p:cNvPr id="16" name="矩形 15">
                <a:extLst>
                  <a:ext uri="{FF2B5EF4-FFF2-40B4-BE49-F238E27FC236}">
                    <a16:creationId xmlns:a16="http://schemas.microsoft.com/office/drawing/2014/main" id="{9E132295-C998-8946-B984-14E9E32B6E96}"/>
                  </a:ext>
                </a:extLst>
              </p:cNvPr>
              <p:cNvSpPr>
                <a:spLocks noRot="1" noChangeAspect="1" noMove="1" noResize="1" noEditPoints="1" noAdjustHandles="1" noChangeArrowheads="1" noChangeShapeType="1" noTextEdit="1"/>
              </p:cNvSpPr>
              <p:nvPr/>
            </p:nvSpPr>
            <p:spPr>
              <a:xfrm>
                <a:off x="639263" y="4951288"/>
                <a:ext cx="10861588" cy="791307"/>
              </a:xfrm>
              <a:prstGeom prst="rect">
                <a:avLst/>
              </a:prstGeom>
              <a:blipFill>
                <a:blip r:embed="rId9"/>
                <a:stretch>
                  <a:fillRect l="-583" t="-114286" b="-163492"/>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A537B32-CC0E-CC4F-A584-8E3651532BDC}"/>
              </a:ext>
            </a:extLst>
          </p:cNvPr>
          <p:cNvSpPr txBox="1"/>
          <p:nvPr/>
        </p:nvSpPr>
        <p:spPr>
          <a:xfrm>
            <a:off x="272373" y="5745087"/>
            <a:ext cx="114300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t>Const</a:t>
            </a:r>
            <a:r>
              <a:rPr lang="en-US" altLang="zh-CN" sz="2400" dirty="0"/>
              <a:t> is a correction factor.</a:t>
            </a:r>
            <a:endParaRPr lang="zh-CN" altLang="en-US" dirty="0"/>
          </a:p>
        </p:txBody>
      </p:sp>
      <p:sp>
        <p:nvSpPr>
          <p:cNvPr id="9" name="灯片编号占位符 8">
            <a:extLst>
              <a:ext uri="{FF2B5EF4-FFF2-40B4-BE49-F238E27FC236}">
                <a16:creationId xmlns:a16="http://schemas.microsoft.com/office/drawing/2014/main" id="{F84CD26C-1E6F-464F-AD36-1B74367B2FC7}"/>
              </a:ext>
            </a:extLst>
          </p:cNvPr>
          <p:cNvSpPr>
            <a:spLocks noGrp="1"/>
          </p:cNvSpPr>
          <p:nvPr>
            <p:ph type="sldNum" sz="quarter" idx="12"/>
          </p:nvPr>
        </p:nvSpPr>
        <p:spPr/>
        <p:txBody>
          <a:bodyPr/>
          <a:lstStyle/>
          <a:p>
            <a:fld id="{661ED27B-0111-4FCA-A1FD-6B615F5E45DE}" type="slidenum">
              <a:rPr lang="zh-CN" altLang="en-US" smtClean="0"/>
              <a:t>12</a:t>
            </a:fld>
            <a:endParaRPr lang="zh-CN" altLang="en-US"/>
          </a:p>
        </p:txBody>
      </p:sp>
    </p:spTree>
    <p:extLst>
      <p:ext uri="{BB962C8B-B14F-4D97-AF65-F5344CB8AC3E}">
        <p14:creationId xmlns:p14="http://schemas.microsoft.com/office/powerpoint/2010/main" val="275007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Model details</a:t>
            </a:r>
            <a:endParaRPr lang="zh-CN" altLang="en-US" sz="36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37DAC35-F598-445A-ABB1-8783F91B43D3}"/>
                  </a:ext>
                </a:extLst>
              </p:cNvPr>
              <p:cNvSpPr txBox="1"/>
              <p:nvPr/>
            </p:nvSpPr>
            <p:spPr>
              <a:xfrm>
                <a:off x="272372" y="753211"/>
                <a:ext cx="11595371" cy="88312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Therefore, the recommendation results are only related to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sub>
                    </m:sSub>
                    <m:r>
                      <a:rPr lang="en-US" altLang="zh-CN" sz="2400" b="0" i="1" smtClean="0">
                        <a:latin typeface="Cambria Math" panose="02040503050406030204" pitchFamily="18" charset="0"/>
                      </a:rPr>
                      <m:t> </m:t>
                    </m:r>
                  </m:oMath>
                </a14:m>
                <a:r>
                  <a:rPr lang="en-US" altLang="zh-CN" sz="2400" dirty="0"/>
                  <a:t>and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i="1" smtClean="0">
                            <a:latin typeface="Cambria Math" panose="02040503050406030204" pitchFamily="18" charset="0"/>
                            <a:ea typeface="Cambria Math" panose="02040503050406030204" pitchFamily="18" charset="0"/>
                          </a:rPr>
                          <m:t>𝜋</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𝑖</m:t>
                            </m:r>
                          </m:e>
                          <m:sup>
                            <m:r>
                              <a:rPr lang="en-US" altLang="zh-CN" sz="2400" b="0" i="1" smtClean="0">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sub>
                    </m:sSub>
                  </m:oMath>
                </a14:m>
                <a:r>
                  <a:rPr lang="en-US" altLang="zh-CN" sz="2400" dirty="0"/>
                  <a:t>, counting the corresponding specification-accepted recommendation pairs from the historical records:</a:t>
                </a:r>
              </a:p>
            </p:txBody>
          </p:sp>
        </mc:Choice>
        <mc:Fallback xmlns="">
          <p:sp>
            <p:nvSpPr>
              <p:cNvPr id="5" name="文本框 4">
                <a:extLst>
                  <a:ext uri="{FF2B5EF4-FFF2-40B4-BE49-F238E27FC236}">
                    <a16:creationId xmlns:a16="http://schemas.microsoft.com/office/drawing/2014/main" id="{837DAC35-F598-445A-ABB1-8783F91B43D3}"/>
                  </a:ext>
                </a:extLst>
              </p:cNvPr>
              <p:cNvSpPr txBox="1">
                <a:spLocks noRot="1" noChangeAspect="1" noMove="1" noResize="1" noEditPoints="1" noAdjustHandles="1" noChangeArrowheads="1" noChangeShapeType="1" noTextEdit="1"/>
              </p:cNvSpPr>
              <p:nvPr/>
            </p:nvSpPr>
            <p:spPr>
              <a:xfrm>
                <a:off x="272372" y="753211"/>
                <a:ext cx="11595371" cy="883127"/>
              </a:xfrm>
              <a:prstGeom prst="rect">
                <a:avLst/>
              </a:prstGeom>
              <a:blipFill>
                <a:blip r:embed="rId3"/>
                <a:stretch>
                  <a:fillRect l="-656" t="-2817" b="-1267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61893800-A085-4C82-ADC2-607D146EE025}"/>
              </a:ext>
            </a:extLst>
          </p:cNvPr>
          <p:cNvSpPr txBox="1"/>
          <p:nvPr/>
        </p:nvSpPr>
        <p:spPr>
          <a:xfrm>
            <a:off x="272372" y="3116959"/>
            <a:ext cx="114300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Then we have:</a:t>
            </a:r>
            <a:endParaRPr lang="zh-CN" altLang="en-US" dirty="0"/>
          </a:p>
        </p:txBody>
      </p:sp>
      <p:sp>
        <p:nvSpPr>
          <p:cNvPr id="13" name="文本框 12">
            <a:extLst>
              <a:ext uri="{FF2B5EF4-FFF2-40B4-BE49-F238E27FC236}">
                <a16:creationId xmlns:a16="http://schemas.microsoft.com/office/drawing/2014/main" id="{23A33860-34E2-1F4C-89FC-FF531E32F0D0}"/>
              </a:ext>
            </a:extLst>
          </p:cNvPr>
          <p:cNvSpPr txBox="1"/>
          <p:nvPr/>
        </p:nvSpPr>
        <p:spPr>
          <a:xfrm>
            <a:off x="272371" y="4029305"/>
            <a:ext cx="1159537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In the same way, when I=0:</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1FEA126-24C5-5142-BF15-633BDAEE0D72}"/>
                  </a:ext>
                </a:extLst>
              </p:cNvPr>
              <p:cNvSpPr txBox="1"/>
              <p:nvPr/>
            </p:nvSpPr>
            <p:spPr>
              <a:xfrm>
                <a:off x="1466542" y="3549019"/>
                <a:ext cx="9207030" cy="424540"/>
              </a:xfrm>
              <a:prstGeom prst="rect">
                <a:avLst/>
              </a:prstGeom>
              <a:noFill/>
            </p:spPr>
            <p:txBody>
              <a:bodyPr wrap="square" lIns="0" tIns="0" rIns="0" bIns="0" rtlCol="0">
                <a:spAutoFit/>
              </a:bodyPr>
              <a:lstStyle/>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𝑝</m:t>
                        </m:r>
                      </m:e>
                      <m: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𝑖</m:t>
                            </m:r>
                          </m:e>
                          <m:sup>
                            <m:r>
                              <a:rPr kumimoji="1" lang="en-US" altLang="zh-CN" b="0" i="1" smtClean="0">
                                <a:latin typeface="Cambria Math" panose="02040503050406030204" pitchFamily="18" charset="0"/>
                              </a:rPr>
                              <m:t>′</m:t>
                            </m:r>
                          </m:sup>
                        </m:sSup>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r>
                          <a:rPr kumimoji="1" lang="en-US" altLang="zh-CN" b="0" i="1" smtClean="0">
                            <a:latin typeface="Cambria Math" panose="02040503050406030204" pitchFamily="18" charset="0"/>
                          </a:rPr>
                          <m:t>=1</m:t>
                        </m:r>
                      </m:e>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e>
                            </m:d>
                          </m:sub>
                        </m:sSub>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𝐼</m:t>
                        </m:r>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𝑆</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𝑚</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num>
                      <m:den>
                        <m:r>
                          <a:rPr kumimoji="1" lang="en-US" altLang="zh-CN" b="0" i="1" smtClean="0">
                            <a:latin typeface="Cambria Math" panose="02040503050406030204" pitchFamily="18" charset="0"/>
                          </a:rPr>
                          <m:t>𝑚</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𝜀</m:t>
                        </m:r>
                      </m:den>
                    </m:f>
                  </m:oMath>
                </a14:m>
                <a:r>
                  <a:rPr kumimoji="1" lang="en-US" altLang="zh-CN" dirty="0"/>
                  <a:t> and </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𝑞</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r>
                      <a:rPr kumimoji="1" lang="en-US" altLang="zh-CN" i="1">
                        <a:latin typeface="Cambria Math" panose="02040503050406030204" pitchFamily="18" charset="0"/>
                      </a:rPr>
                      <m:t>=</m:t>
                    </m:r>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r>
                          <a:rPr kumimoji="1" lang="en-US" altLang="zh-CN" i="1">
                            <a:latin typeface="Cambria Math" panose="02040503050406030204" pitchFamily="18" charset="0"/>
                          </a:rPr>
                          <m:t>=1</m:t>
                        </m:r>
                      </m:e>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e>
                            </m:d>
                          </m:sub>
                        </m:sSub>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0</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𝐼</m:t>
                        </m:r>
                        <m:r>
                          <a:rPr kumimoji="1" lang="en-US" altLang="zh-CN" i="1">
                            <a:latin typeface="Cambria Math" panose="02040503050406030204" pitchFamily="18" charset="0"/>
                            <a:ea typeface="Cambria Math" panose="02040503050406030204" pitchFamily="18" charset="0"/>
                          </a:rPr>
                          <m:t>=1,</m:t>
                        </m:r>
                        <m:r>
                          <a:rPr kumimoji="1" lang="en-US" altLang="zh-CN" i="1">
                            <a:latin typeface="Cambria Math" panose="02040503050406030204" pitchFamily="18" charset="0"/>
                            <a:ea typeface="Cambria Math" panose="02040503050406030204" pitchFamily="18" charset="0"/>
                          </a:rPr>
                          <m:t>𝑆</m:t>
                        </m:r>
                      </m:e>
                    </m:d>
                    <m:r>
                      <a:rPr kumimoji="1" lang="en-US" altLang="zh-CN" i="1">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num>
                      <m:den>
                        <m:r>
                          <a:rPr kumimoji="1" lang="en-US" altLang="zh-CN" b="0" i="1" smtClean="0">
                            <a:latin typeface="Cambria Math" panose="02040503050406030204" pitchFamily="18" charset="0"/>
                          </a:rPr>
                          <m:t>𝑘</m:t>
                        </m:r>
                        <m:r>
                          <a:rPr kumimoji="1" lang="en-US" altLang="zh-CN" i="1">
                            <a:latin typeface="Cambria Math" panose="02040503050406030204" pitchFamily="18" charset="0"/>
                          </a:rPr>
                          <m:t>+</m:t>
                        </m:r>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den>
                    </m:f>
                  </m:oMath>
                </a14:m>
                <a:r>
                  <a:rPr kumimoji="1" lang="en-US" altLang="zh-CN" dirty="0"/>
                  <a:t> </a:t>
                </a:r>
                <a:endParaRPr kumimoji="1" lang="zh-CN" altLang="en-US" dirty="0"/>
              </a:p>
            </p:txBody>
          </p:sp>
        </mc:Choice>
        <mc:Fallback xmlns="">
          <p:sp>
            <p:nvSpPr>
              <p:cNvPr id="14" name="文本框 13">
                <a:extLst>
                  <a:ext uri="{FF2B5EF4-FFF2-40B4-BE49-F238E27FC236}">
                    <a16:creationId xmlns:a16="http://schemas.microsoft.com/office/drawing/2014/main" id="{41FEA126-24C5-5142-BF15-633BDAEE0D72}"/>
                  </a:ext>
                </a:extLst>
              </p:cNvPr>
              <p:cNvSpPr txBox="1">
                <a:spLocks noRot="1" noChangeAspect="1" noMove="1" noResize="1" noEditPoints="1" noAdjustHandles="1" noChangeArrowheads="1" noChangeShapeType="1" noTextEdit="1"/>
              </p:cNvSpPr>
              <p:nvPr/>
            </p:nvSpPr>
            <p:spPr>
              <a:xfrm>
                <a:off x="1466542" y="3549019"/>
                <a:ext cx="9207030" cy="424540"/>
              </a:xfrm>
              <a:prstGeom prst="rect">
                <a:avLst/>
              </a:prstGeom>
              <a:blipFill>
                <a:blip r:embed="rId4"/>
                <a:stretch>
                  <a:fillRect l="-826" r="-275" b="-1428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035613C-F698-A54B-A30A-A8FDE56A741E}"/>
              </a:ext>
            </a:extLst>
          </p:cNvPr>
          <p:cNvPicPr>
            <a:picLocks noChangeAspect="1"/>
          </p:cNvPicPr>
          <p:nvPr/>
        </p:nvPicPr>
        <p:blipFill>
          <a:blip r:embed="rId5"/>
          <a:stretch>
            <a:fillRect/>
          </a:stretch>
        </p:blipFill>
        <p:spPr>
          <a:xfrm>
            <a:off x="3146133" y="1603439"/>
            <a:ext cx="6489700" cy="1460500"/>
          </a:xfrm>
          <a:prstGeom prst="rect">
            <a:avLst/>
          </a:prstGeom>
        </p:spPr>
      </p:pic>
      <p:sp>
        <p:nvSpPr>
          <p:cNvPr id="8" name="文本框 7">
            <a:extLst>
              <a:ext uri="{FF2B5EF4-FFF2-40B4-BE49-F238E27FC236}">
                <a16:creationId xmlns:a16="http://schemas.microsoft.com/office/drawing/2014/main" id="{7B39A419-A270-BD4B-BDDC-7847A8C33CEB}"/>
              </a:ext>
            </a:extLst>
          </p:cNvPr>
          <p:cNvSpPr txBox="1"/>
          <p:nvPr/>
        </p:nvSpPr>
        <p:spPr>
          <a:xfrm>
            <a:off x="766119" y="2037073"/>
            <a:ext cx="749230" cy="461665"/>
          </a:xfrm>
          <a:prstGeom prst="rect">
            <a:avLst/>
          </a:prstGeom>
          <a:noFill/>
        </p:spPr>
        <p:txBody>
          <a:bodyPr wrap="square" rtlCol="0">
            <a:spAutoFit/>
          </a:bodyPr>
          <a:lstStyle/>
          <a:p>
            <a:r>
              <a:rPr kumimoji="1" lang="en-US" altLang="zh-CN" sz="2400" dirty="0"/>
              <a:t>I=1</a:t>
            </a:r>
            <a:endParaRPr kumimoji="1" lang="zh-CN" altLang="en-US" sz="2400" dirty="0"/>
          </a:p>
        </p:txBody>
      </p:sp>
      <p:pic>
        <p:nvPicPr>
          <p:cNvPr id="9" name="图片 8">
            <a:extLst>
              <a:ext uri="{FF2B5EF4-FFF2-40B4-BE49-F238E27FC236}">
                <a16:creationId xmlns:a16="http://schemas.microsoft.com/office/drawing/2014/main" id="{FEE9DA05-3E62-9B4B-BFDA-463ADDF9C411}"/>
              </a:ext>
            </a:extLst>
          </p:cNvPr>
          <p:cNvPicPr>
            <a:picLocks noChangeAspect="1"/>
          </p:cNvPicPr>
          <p:nvPr/>
        </p:nvPicPr>
        <p:blipFill>
          <a:blip r:embed="rId6"/>
          <a:stretch>
            <a:fillRect/>
          </a:stretch>
        </p:blipFill>
        <p:spPr>
          <a:xfrm>
            <a:off x="2870199" y="4490970"/>
            <a:ext cx="6451600" cy="1422400"/>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9CE8833-7008-694F-BF8F-A831E5782817}"/>
                  </a:ext>
                </a:extLst>
              </p:cNvPr>
              <p:cNvSpPr txBox="1"/>
              <p:nvPr/>
            </p:nvSpPr>
            <p:spPr>
              <a:xfrm>
                <a:off x="1036185" y="5963430"/>
                <a:ext cx="10067741" cy="438518"/>
              </a:xfrm>
              <a:prstGeom prst="rect">
                <a:avLst/>
              </a:prstGeom>
              <a:noFill/>
            </p:spPr>
            <p:txBody>
              <a:bodyPr wrap="square" lIns="0" tIns="0" rIns="0" bIns="0" rtlCol="0">
                <a:spAutoFit/>
              </a:bodyPr>
              <a:lstStyle/>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𝑖</m:t>
                            </m:r>
                          </m:e>
                          <m:sup>
                            <m:r>
                              <a:rPr kumimoji="1" lang="en-US" altLang="zh-CN" b="0" i="1" smtClean="0">
                                <a:latin typeface="Cambria Math" panose="02040503050406030204" pitchFamily="18" charset="0"/>
                              </a:rPr>
                              <m:t>′</m:t>
                            </m:r>
                          </m:sup>
                        </m:sSup>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r>
                          <a:rPr kumimoji="1" lang="en-US" altLang="zh-CN" b="0" i="1" smtClean="0">
                            <a:latin typeface="Cambria Math" panose="02040503050406030204" pitchFamily="18" charset="0"/>
                          </a:rPr>
                          <m:t>=1</m:t>
                        </m:r>
                      </m:e>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e>
                            </m:d>
                          </m:sub>
                        </m:sSub>
                        <m:r>
                          <a:rPr kumimoji="1" lang="en-US" altLang="zh-CN" b="0" i="1" smtClean="0">
                            <a:latin typeface="Cambria Math" panose="02040503050406030204" pitchFamily="18" charset="0"/>
                            <a:ea typeface="Cambria Math" panose="02040503050406030204" pitchFamily="18" charset="0"/>
                          </a:rPr>
                          <m:t>=0,</m:t>
                        </m:r>
                        <m:r>
                          <a:rPr kumimoji="1" lang="en-US" altLang="zh-CN" b="0" i="1" smtClean="0">
                            <a:latin typeface="Cambria Math" panose="02040503050406030204" pitchFamily="18" charset="0"/>
                            <a:ea typeface="Cambria Math" panose="02040503050406030204" pitchFamily="18" charset="0"/>
                          </a:rPr>
                          <m:t>𝐼</m:t>
                        </m:r>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𝑆</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b="0" i="1" smtClean="0">
                            <a:latin typeface="Cambria Math" panose="02040503050406030204" pitchFamily="18" charset="0"/>
                          </a:rPr>
                        </m:ctrlPr>
                      </m:fPr>
                      <m:num>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𝑚</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num>
                      <m:den>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𝑚</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𝑛</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den>
                    </m:f>
                  </m:oMath>
                </a14:m>
                <a:r>
                  <a:rPr kumimoji="1" lang="en-US" altLang="zh-CN" dirty="0"/>
                  <a:t> and </a:t>
                </a:r>
                <a14:m>
                  <m:oMath xmlns:m="http://schemas.openxmlformats.org/officeDocument/2006/math">
                    <m:sSub>
                      <m:sSubPr>
                        <m:ctrlPr>
                          <a:rPr kumimoji="1" lang="en-US" altLang="zh-CN" i="1">
                            <a:latin typeface="Cambria Math" panose="02040503050406030204" pitchFamily="18" charset="0"/>
                          </a:rPr>
                        </m:ctrlPr>
                      </m:sSubPr>
                      <m:e>
                        <m:r>
                          <a:rPr kumimoji="1" lang="en-US" altLang="zh-CN" b="0" i="1" smtClean="0">
                            <a:latin typeface="Cambria Math" panose="02040503050406030204" pitchFamily="18" charset="0"/>
                          </a:rPr>
                          <m:t>𝑟</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r>
                      <a:rPr kumimoji="1" lang="en-US" altLang="zh-CN" i="1">
                        <a:latin typeface="Cambria Math" panose="02040503050406030204" pitchFamily="18" charset="0"/>
                      </a:rPr>
                      <m:t>=</m:t>
                    </m:r>
                    <m:r>
                      <a:rPr kumimoji="1" lang="en-US" altLang="zh-CN" i="1">
                        <a:latin typeface="Cambria Math" panose="02040503050406030204" pitchFamily="18" charset="0"/>
                      </a:rPr>
                      <m:t>𝑃</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𝑖</m:t>
                                </m:r>
                              </m:e>
                              <m:sup>
                                <m:r>
                                  <a:rPr kumimoji="1" lang="en-US" altLang="zh-CN" i="1">
                                    <a:latin typeface="Cambria Math" panose="02040503050406030204" pitchFamily="18" charset="0"/>
                                  </a:rPr>
                                  <m:t>′</m:t>
                                </m:r>
                              </m:sup>
                            </m:sSup>
                          </m:sub>
                        </m:sSub>
                        <m:r>
                          <a:rPr kumimoji="1" lang="en-US" altLang="zh-CN" i="1">
                            <a:latin typeface="Cambria Math" panose="02040503050406030204" pitchFamily="18" charset="0"/>
                          </a:rPr>
                          <m:t>=1</m:t>
                        </m:r>
                      </m:e>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𝑎</m:t>
                            </m:r>
                          </m:e>
                          <m:sub>
                            <m:r>
                              <a:rPr kumimoji="1" lang="en-US" altLang="zh-CN" i="1">
                                <a:latin typeface="Cambria Math" panose="02040503050406030204" pitchFamily="18" charset="0"/>
                                <a:ea typeface="Cambria Math" panose="02040503050406030204" pitchFamily="18" charset="0"/>
                              </a:rPr>
                              <m:t>𝜋</m:t>
                            </m:r>
                            <m:d>
                              <m:dPr>
                                <m:ctrlPr>
                                  <a:rPr kumimoji="1" lang="en-US" altLang="zh-CN" i="1">
                                    <a:latin typeface="Cambria Math" panose="02040503050406030204" pitchFamily="18" charset="0"/>
                                    <a:ea typeface="Cambria Math" panose="02040503050406030204" pitchFamily="18" charset="0"/>
                                  </a:rPr>
                                </m:ctrlPr>
                              </m:dPr>
                              <m:e>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𝑖</m:t>
                                    </m:r>
                                  </m:e>
                                  <m:sup>
                                    <m:r>
                                      <a:rPr kumimoji="1" lang="en-US" altLang="zh-CN" i="1">
                                        <a:latin typeface="Cambria Math" panose="02040503050406030204" pitchFamily="18" charset="0"/>
                                        <a:ea typeface="Cambria Math" panose="02040503050406030204" pitchFamily="18" charset="0"/>
                                      </a:rPr>
                                      <m:t>′</m:t>
                                    </m:r>
                                  </m:sup>
                                </m:sSup>
                              </m:e>
                            </m:d>
                          </m:sub>
                        </m:sSub>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0</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𝐼</m:t>
                        </m:r>
                        <m:r>
                          <a:rPr kumimoji="1" lang="en-US" altLang="zh-CN" i="1">
                            <a:latin typeface="Cambria Math" panose="02040503050406030204" pitchFamily="18" charset="0"/>
                            <a:ea typeface="Cambria Math" panose="02040503050406030204" pitchFamily="18" charset="0"/>
                          </a:rPr>
                          <m:t>=0,</m:t>
                        </m:r>
                        <m:r>
                          <a:rPr kumimoji="1" lang="en-US" altLang="zh-CN" i="1">
                            <a:latin typeface="Cambria Math" panose="02040503050406030204" pitchFamily="18" charset="0"/>
                            <a:ea typeface="Cambria Math" panose="02040503050406030204" pitchFamily="18" charset="0"/>
                          </a:rPr>
                          <m:t>𝑆</m:t>
                        </m:r>
                      </m:e>
                    </m:d>
                    <m:r>
                      <a:rPr kumimoji="1" lang="en-US" altLang="zh-CN" i="1">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𝑘</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num>
                      <m:den>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𝑘</m:t>
                            </m:r>
                          </m:e>
                          <m:sup>
                            <m:r>
                              <a:rPr kumimoji="1" lang="en-US" altLang="zh-CN" b="0" i="1" smtClean="0">
                                <a:latin typeface="Cambria Math" panose="02040503050406030204" pitchFamily="18" charset="0"/>
                              </a:rPr>
                              <m:t>′</m:t>
                            </m:r>
                          </m:sup>
                        </m:sSup>
                        <m:r>
                          <a:rPr kumimoji="1" lang="en-US" altLang="zh-CN" i="1">
                            <a:latin typeface="Cambria Math" panose="02040503050406030204" pitchFamily="18" charset="0"/>
                          </a:rPr>
                          <m:t>+</m:t>
                        </m:r>
                        <m:sSup>
                          <m:sSupPr>
                            <m:ctrlPr>
                              <a:rPr kumimoji="1" lang="en-US" altLang="zh-CN" i="1" smtClean="0">
                                <a:latin typeface="Cambria Math" panose="02040503050406030204" pitchFamily="18" charset="0"/>
                              </a:rPr>
                            </m:ctrlPr>
                          </m:sSupPr>
                          <m:e>
                            <m:r>
                              <a:rPr kumimoji="1" lang="en-US" altLang="zh-CN" b="0" i="1" smtClean="0">
                                <a:latin typeface="Cambria Math" panose="02040503050406030204" pitchFamily="18" charset="0"/>
                              </a:rPr>
                              <m:t>𝑙</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den>
                    </m:f>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C9CE8833-7008-694F-BF8F-A831E5782817}"/>
                  </a:ext>
                </a:extLst>
              </p:cNvPr>
              <p:cNvSpPr txBox="1">
                <a:spLocks noRot="1" noChangeAspect="1" noMove="1" noResize="1" noEditPoints="1" noAdjustHandles="1" noChangeArrowheads="1" noChangeShapeType="1" noTextEdit="1"/>
              </p:cNvSpPr>
              <p:nvPr/>
            </p:nvSpPr>
            <p:spPr>
              <a:xfrm>
                <a:off x="1036185" y="5963430"/>
                <a:ext cx="10067741" cy="438518"/>
              </a:xfrm>
              <a:prstGeom prst="rect">
                <a:avLst/>
              </a:prstGeom>
              <a:blipFill>
                <a:blip r:embed="rId7"/>
                <a:stretch>
                  <a:fillRect l="-757" b="-14286"/>
                </a:stretch>
              </a:blipFill>
            </p:spPr>
            <p:txBody>
              <a:bodyPr/>
              <a:lstStyle/>
              <a:p>
                <a:r>
                  <a:rPr lang="zh-CN" altLang="en-US">
                    <a:noFill/>
                  </a:rPr>
                  <a:t> </a:t>
                </a:r>
              </a:p>
            </p:txBody>
          </p:sp>
        </mc:Fallback>
      </mc:AlternateContent>
      <p:sp>
        <p:nvSpPr>
          <p:cNvPr id="11" name="灯片编号占位符 10">
            <a:extLst>
              <a:ext uri="{FF2B5EF4-FFF2-40B4-BE49-F238E27FC236}">
                <a16:creationId xmlns:a16="http://schemas.microsoft.com/office/drawing/2014/main" id="{16720827-36DC-4DDF-A5F4-7FA67A9901AF}"/>
              </a:ext>
            </a:extLst>
          </p:cNvPr>
          <p:cNvSpPr>
            <a:spLocks noGrp="1"/>
          </p:cNvSpPr>
          <p:nvPr>
            <p:ph type="sldNum" sz="quarter" idx="12"/>
          </p:nvPr>
        </p:nvSpPr>
        <p:spPr/>
        <p:txBody>
          <a:bodyPr/>
          <a:lstStyle/>
          <a:p>
            <a:fld id="{661ED27B-0111-4FCA-A1FD-6B615F5E45DE}" type="slidenum">
              <a:rPr lang="zh-CN" altLang="en-US" smtClean="0"/>
              <a:t>13</a:t>
            </a:fld>
            <a:endParaRPr lang="zh-CN" altLang="en-US"/>
          </a:p>
        </p:txBody>
      </p:sp>
    </p:spTree>
    <p:extLst>
      <p:ext uri="{BB962C8B-B14F-4D97-AF65-F5344CB8AC3E}">
        <p14:creationId xmlns:p14="http://schemas.microsoft.com/office/powerpoint/2010/main" val="47094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Datasets, evaluation and Experiment setting</a:t>
            </a:r>
            <a:endParaRPr lang="zh-CN" altLang="en-US" sz="3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1893800-A085-4C82-ADC2-607D146EE025}"/>
                  </a:ext>
                </a:extLst>
              </p:cNvPr>
              <p:cNvSpPr txBox="1"/>
              <p:nvPr/>
            </p:nvSpPr>
            <p:spPr>
              <a:xfrm>
                <a:off x="697126" y="1013244"/>
                <a:ext cx="10797745" cy="5122813"/>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Collecting 69 sets of customer specification data D1 and the corresponding accept data S1. Then utilizing bootstrap method to generate 1380 specification-recommendation data pairs as the training data and 207 specification-recommendation data pairs as the testing data.</a:t>
                </a:r>
              </a:p>
              <a:p>
                <a:pPr marL="342900" indent="-342900">
                  <a:buFont typeface="Arial" panose="020B0604020202020204" pitchFamily="34" charset="0"/>
                  <a:buChar char="•"/>
                </a:pPr>
                <a:r>
                  <a:rPr lang="en-US" altLang="zh-CN" sz="2400" dirty="0"/>
                  <a:t>About the threshold, setting h from 0.05 to 0.95 with step being 0.1 and generate 10 groups of data. If the threshold is bigger, it means the real data and the virtual data will be diversified.</a:t>
                </a:r>
              </a:p>
              <a:p>
                <a:pPr marL="342900" indent="-342900">
                  <a:buFont typeface="Arial" panose="020B0604020202020204" pitchFamily="34" charset="0"/>
                  <a:buChar char="•"/>
                </a:pPr>
                <a:r>
                  <a:rPr lang="en-US" altLang="zh-CN" sz="2400" dirty="0"/>
                  <a:t>Choosing top n hit ratio</a:t>
                </a:r>
                <a:r>
                  <a:rPr lang="zh-CN" altLang="en-US" sz="2400" dirty="0"/>
                  <a:t> </a:t>
                </a:r>
                <a:r>
                  <a:rPr lang="en-US" altLang="zh-CN" sz="2400" dirty="0"/>
                  <a:t>as the evaluation index.</a:t>
                </a:r>
              </a:p>
              <a:p>
                <a:pPr marL="342900" indent="-342900">
                  <a:buFont typeface="Arial" panose="020B0604020202020204" pitchFamily="34" charset="0"/>
                  <a:buChar char="•"/>
                </a:pPr>
                <a:r>
                  <a:rPr lang="en-US" altLang="zh-CN" sz="2400" dirty="0"/>
                  <a:t>Random recommendation: </a:t>
                </a:r>
                <a:r>
                  <a:rPr lang="en" altLang="zh-CN" sz="2400" dirty="0"/>
                  <a:t> each time a customer gives a specification to one component, a random configuration which is consistent with the specification will be proposed.</a:t>
                </a:r>
              </a:p>
              <a:p>
                <a:pPr marL="342900" indent="-342900">
                  <a:buFont typeface="Arial" panose="020B0604020202020204" pitchFamily="34" charset="0"/>
                  <a:buChar char="•"/>
                </a:pPr>
                <a:r>
                  <a:rPr lang="en" altLang="zh-CN" sz="2400" dirty="0"/>
                  <a:t>Recommendation under independent assumption: there is no dependency among the attributes, thus </a:t>
                </a:r>
                <a14:m>
                  <m:oMath xmlns:m="http://schemas.openxmlformats.org/officeDocument/2006/math">
                    <m:sSub>
                      <m:sSubPr>
                        <m:ctrlPr>
                          <a:rPr lang="en"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sSup>
                          <m:sSupPr>
                            <m:ctrlPr>
                              <a:rPr lang="en"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sub>
                    </m:sSub>
                  </m:oMath>
                </a14:m>
                <a:r>
                  <a:rPr lang="en" altLang="zh-CN" sz="2400" dirty="0"/>
                  <a:t> and </a:t>
                </a:r>
                <a14:m>
                  <m:oMath xmlns:m="http://schemas.openxmlformats.org/officeDocument/2006/math">
                    <m:sSub>
                      <m:sSubPr>
                        <m:ctrlPr>
                          <a:rPr lang="en" altLang="zh-CN" sz="2400" i="1" smtClean="0">
                            <a:latin typeface="Cambria Math" panose="02040503050406030204" pitchFamily="18" charset="0"/>
                          </a:rPr>
                        </m:ctrlPr>
                      </m:sSubPr>
                      <m:e>
                        <m:r>
                          <a:rPr lang="en-US" altLang="zh-CN" sz="2400" b="0" i="1" smtClean="0">
                            <a:latin typeface="Cambria Math" panose="02040503050406030204" pitchFamily="18" charset="0"/>
                          </a:rPr>
                          <m:t>𝑡</m:t>
                        </m:r>
                      </m:e>
                      <m:sub>
                        <m:sSup>
                          <m:sSupPr>
                            <m:ctrlPr>
                              <a:rPr lang="en" altLang="zh-CN" sz="240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m:t>
                            </m:r>
                          </m:sup>
                        </m:sSup>
                      </m:sub>
                    </m:sSub>
                  </m:oMath>
                </a14:m>
                <a:r>
                  <a:rPr lang="en" altLang="zh-CN" sz="2400" dirty="0"/>
                  <a:t>, then </a:t>
                </a:r>
                <a14:m>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𝑖</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𝑙𝑜𝑔</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e>
                            </m:d>
                          </m:num>
                          <m:den>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d>
                          </m:den>
                        </m:f>
                      </m:e>
                    </m:nary>
                  </m:oMath>
                </a14:m>
                <a:r>
                  <a:rPr lang="en" altLang="zh-CN" sz="2400" dirty="0"/>
                  <a:t>.</a:t>
                </a:r>
                <a:endParaRPr lang="en-US" altLang="zh-CN" sz="2400" dirty="0"/>
              </a:p>
            </p:txBody>
          </p:sp>
        </mc:Choice>
        <mc:Fallback xmlns="">
          <p:sp>
            <p:nvSpPr>
              <p:cNvPr id="10" name="文本框 9">
                <a:extLst>
                  <a:ext uri="{FF2B5EF4-FFF2-40B4-BE49-F238E27FC236}">
                    <a16:creationId xmlns:a16="http://schemas.microsoft.com/office/drawing/2014/main" id="{61893800-A085-4C82-ADC2-607D146EE025}"/>
                  </a:ext>
                </a:extLst>
              </p:cNvPr>
              <p:cNvSpPr txBox="1">
                <a:spLocks noRot="1" noChangeAspect="1" noMove="1" noResize="1" noEditPoints="1" noAdjustHandles="1" noChangeArrowheads="1" noChangeShapeType="1" noTextEdit="1"/>
              </p:cNvSpPr>
              <p:nvPr/>
            </p:nvSpPr>
            <p:spPr>
              <a:xfrm>
                <a:off x="697126" y="1013244"/>
                <a:ext cx="10797745" cy="5122813"/>
              </a:xfrm>
              <a:prstGeom prst="rect">
                <a:avLst/>
              </a:prstGeom>
              <a:blipFill>
                <a:blip r:embed="rId3"/>
                <a:stretch>
                  <a:fillRect l="-705" t="-990" r="-235" b="-14109"/>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FCC60599-EBFF-4B11-8346-9CCB6A49F146}"/>
              </a:ext>
            </a:extLst>
          </p:cNvPr>
          <p:cNvSpPr>
            <a:spLocks noGrp="1"/>
          </p:cNvSpPr>
          <p:nvPr>
            <p:ph type="sldNum" sz="quarter" idx="12"/>
          </p:nvPr>
        </p:nvSpPr>
        <p:spPr/>
        <p:txBody>
          <a:bodyPr/>
          <a:lstStyle/>
          <a:p>
            <a:fld id="{661ED27B-0111-4FCA-A1FD-6B615F5E45DE}" type="slidenum">
              <a:rPr lang="zh-CN" altLang="en-US" smtClean="0"/>
              <a:t>14</a:t>
            </a:fld>
            <a:endParaRPr lang="zh-CN" altLang="en-US"/>
          </a:p>
        </p:txBody>
      </p:sp>
    </p:spTree>
    <p:extLst>
      <p:ext uri="{BB962C8B-B14F-4D97-AF65-F5344CB8AC3E}">
        <p14:creationId xmlns:p14="http://schemas.microsoft.com/office/powerpoint/2010/main" val="32503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Experiment results</a:t>
            </a:r>
            <a:endParaRPr lang="zh-CN" altLang="en-US" sz="3600" dirty="0"/>
          </a:p>
        </p:txBody>
      </p:sp>
      <p:pic>
        <p:nvPicPr>
          <p:cNvPr id="4" name="图片 3">
            <a:extLst>
              <a:ext uri="{FF2B5EF4-FFF2-40B4-BE49-F238E27FC236}">
                <a16:creationId xmlns:a16="http://schemas.microsoft.com/office/drawing/2014/main" id="{C909E8E7-185F-614E-86B6-94A0DF449551}"/>
              </a:ext>
            </a:extLst>
          </p:cNvPr>
          <p:cNvPicPr>
            <a:picLocks noChangeAspect="1"/>
          </p:cNvPicPr>
          <p:nvPr/>
        </p:nvPicPr>
        <p:blipFill>
          <a:blip r:embed="rId3"/>
          <a:stretch>
            <a:fillRect/>
          </a:stretch>
        </p:blipFill>
        <p:spPr>
          <a:xfrm>
            <a:off x="1441449" y="787400"/>
            <a:ext cx="9309100" cy="5283200"/>
          </a:xfrm>
          <a:prstGeom prst="rect">
            <a:avLst/>
          </a:prstGeom>
        </p:spPr>
      </p:pic>
      <p:sp>
        <p:nvSpPr>
          <p:cNvPr id="7" name="灯片编号占位符 6">
            <a:extLst>
              <a:ext uri="{FF2B5EF4-FFF2-40B4-BE49-F238E27FC236}">
                <a16:creationId xmlns:a16="http://schemas.microsoft.com/office/drawing/2014/main" id="{EAC2377A-56E1-400C-9186-CF8238DFAC29}"/>
              </a:ext>
            </a:extLst>
          </p:cNvPr>
          <p:cNvSpPr>
            <a:spLocks noGrp="1"/>
          </p:cNvSpPr>
          <p:nvPr>
            <p:ph type="sldNum" sz="quarter" idx="12"/>
          </p:nvPr>
        </p:nvSpPr>
        <p:spPr/>
        <p:txBody>
          <a:bodyPr/>
          <a:lstStyle/>
          <a:p>
            <a:fld id="{661ED27B-0111-4FCA-A1FD-6B615F5E45DE}" type="slidenum">
              <a:rPr lang="zh-CN" altLang="en-US" smtClean="0"/>
              <a:t>15</a:t>
            </a:fld>
            <a:endParaRPr lang="zh-CN" altLang="en-US"/>
          </a:p>
        </p:txBody>
      </p:sp>
    </p:spTree>
    <p:extLst>
      <p:ext uri="{BB962C8B-B14F-4D97-AF65-F5344CB8AC3E}">
        <p14:creationId xmlns:p14="http://schemas.microsoft.com/office/powerpoint/2010/main" val="263162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Conclusions and Inspirations</a:t>
            </a:r>
            <a:endParaRPr lang="zh-CN" altLang="en-US" sz="3600" dirty="0"/>
          </a:p>
        </p:txBody>
      </p:sp>
      <p:sp>
        <p:nvSpPr>
          <p:cNvPr id="4" name="文本框 3">
            <a:extLst>
              <a:ext uri="{FF2B5EF4-FFF2-40B4-BE49-F238E27FC236}">
                <a16:creationId xmlns:a16="http://schemas.microsoft.com/office/drawing/2014/main" id="{1B12840F-36A4-43B7-B6CA-9C1DF961920B}"/>
              </a:ext>
            </a:extLst>
          </p:cNvPr>
          <p:cNvSpPr txBox="1"/>
          <p:nvPr/>
        </p:nvSpPr>
        <p:spPr>
          <a:xfrm>
            <a:off x="311019" y="596627"/>
            <a:ext cx="11569959" cy="637097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Recommendation under first order dependence has the best performance, and the random recommendation is worst;</a:t>
            </a:r>
          </a:p>
          <a:p>
            <a:pPr marL="342900" indent="-342900">
              <a:buFont typeface="Wingdings" panose="05000000000000000000" pitchFamily="2" charset="2"/>
              <a:buChar char="Ø"/>
            </a:pPr>
            <a:r>
              <a:rPr lang="en-US" altLang="zh-CN" sz="2400" dirty="0"/>
              <a:t>It’s safety to  say, with the number of recommendations increase, the accuracy will increase gradually;</a:t>
            </a:r>
          </a:p>
          <a:p>
            <a:pPr marL="342900" indent="-342900">
              <a:buFont typeface="Wingdings" panose="05000000000000000000" pitchFamily="2" charset="2"/>
              <a:buChar char="Ø"/>
            </a:pPr>
            <a:r>
              <a:rPr lang="en-US" altLang="zh-CN" sz="2400" dirty="0"/>
              <a:t>The threshold has a scarcely influence to the final results;</a:t>
            </a:r>
          </a:p>
          <a:p>
            <a:pPr marL="342900" indent="-342900">
              <a:buFont typeface="Wingdings" panose="05000000000000000000" pitchFamily="2" charset="2"/>
              <a:buChar char="Ø"/>
            </a:pPr>
            <a:r>
              <a:rPr lang="en-US" altLang="zh-CN" sz="2400" dirty="0"/>
              <a:t>Basically speaking, this paper is to predicted the customer’s preference to different configurations based on limited specifications. Hence, the author abstract and reconstruct the problem as a MLE, and only consider the first order conditional probabilities to simplified the calculation, then, counting the historical records to get the final results. Finally, ranking the probability and showing the recommendations.</a:t>
            </a:r>
          </a:p>
          <a:p>
            <a:pPr marL="342900" indent="-342900">
              <a:buFont typeface="Wingdings" panose="05000000000000000000" pitchFamily="2" charset="2"/>
              <a:buChar char="Ø"/>
            </a:pPr>
            <a:r>
              <a:rPr lang="en-US" altLang="zh-CN" sz="2400" dirty="0"/>
              <a:t>Because only related to the customer’s specifications, this model can alleviate new customer problem effectively.</a:t>
            </a:r>
          </a:p>
          <a:p>
            <a:pPr marL="342900" indent="-342900">
              <a:buFont typeface="Wingdings" panose="05000000000000000000" pitchFamily="2" charset="2"/>
              <a:buChar char="Ø"/>
            </a:pPr>
            <a:r>
              <a:rPr lang="en-US" altLang="zh-CN" sz="2400" dirty="0"/>
              <a:t>While this method relies on the customer’s specification as the input, and the user will not clearly know the literally specification in most situation, there exists a huge gap between customer needs and specifications;</a:t>
            </a:r>
          </a:p>
          <a:p>
            <a:pPr marL="342900" indent="-342900">
              <a:buFont typeface="Wingdings" panose="05000000000000000000" pitchFamily="2" charset="2"/>
              <a:buChar char="Ø"/>
            </a:pPr>
            <a:r>
              <a:rPr lang="en-US" altLang="zh-CN" sz="2400" dirty="0"/>
              <a:t>In addition, in this paper the author didn’t consider the correlation between each recommendations, thus there is a sort of redundancy of the whole recommendation list.</a:t>
            </a:r>
          </a:p>
        </p:txBody>
      </p:sp>
      <p:sp>
        <p:nvSpPr>
          <p:cNvPr id="7" name="灯片编号占位符 6">
            <a:extLst>
              <a:ext uri="{FF2B5EF4-FFF2-40B4-BE49-F238E27FC236}">
                <a16:creationId xmlns:a16="http://schemas.microsoft.com/office/drawing/2014/main" id="{76FC3842-6B66-46FB-AA30-5DE8BB8A65AC}"/>
              </a:ext>
            </a:extLst>
          </p:cNvPr>
          <p:cNvSpPr>
            <a:spLocks noGrp="1"/>
          </p:cNvSpPr>
          <p:nvPr>
            <p:ph type="sldNum" sz="quarter" idx="12"/>
          </p:nvPr>
        </p:nvSpPr>
        <p:spPr/>
        <p:txBody>
          <a:bodyPr/>
          <a:lstStyle/>
          <a:p>
            <a:fld id="{661ED27B-0111-4FCA-A1FD-6B615F5E45DE}" type="slidenum">
              <a:rPr lang="zh-CN" altLang="en-US" smtClean="0"/>
              <a:t>16</a:t>
            </a:fld>
            <a:endParaRPr lang="zh-CN" altLang="en-US"/>
          </a:p>
        </p:txBody>
      </p:sp>
    </p:spTree>
    <p:extLst>
      <p:ext uri="{BB962C8B-B14F-4D97-AF65-F5344CB8AC3E}">
        <p14:creationId xmlns:p14="http://schemas.microsoft.com/office/powerpoint/2010/main" val="10753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Reference</a:t>
            </a:r>
            <a:endParaRPr lang="zh-CN" altLang="en-US" sz="3600" dirty="0"/>
          </a:p>
        </p:txBody>
      </p:sp>
      <p:sp>
        <p:nvSpPr>
          <p:cNvPr id="4" name="文本框 3">
            <a:extLst>
              <a:ext uri="{FF2B5EF4-FFF2-40B4-BE49-F238E27FC236}">
                <a16:creationId xmlns:a16="http://schemas.microsoft.com/office/drawing/2014/main" id="{4BB72D0B-2500-4365-B8FA-AC48FF4679C2}"/>
              </a:ext>
            </a:extLst>
          </p:cNvPr>
          <p:cNvSpPr txBox="1"/>
          <p:nvPr/>
        </p:nvSpPr>
        <p:spPr>
          <a:xfrm>
            <a:off x="196174" y="851866"/>
            <a:ext cx="11799651" cy="5632311"/>
          </a:xfrm>
          <a:prstGeom prst="rect">
            <a:avLst/>
          </a:prstGeom>
          <a:noFill/>
        </p:spPr>
        <p:txBody>
          <a:bodyPr wrap="square" rtlCol="0">
            <a:spAutoFit/>
          </a:bodyPr>
          <a:lstStyle/>
          <a:p>
            <a:pPr marL="342900" indent="-342900">
              <a:buFont typeface="+mj-lt"/>
              <a:buAutoNum type="arabicPeriod"/>
            </a:pPr>
            <a:r>
              <a:rPr lang="en-US" altLang="zh-CN" sz="2400" dirty="0"/>
              <a:t>Meyer M, </a:t>
            </a:r>
            <a:r>
              <a:rPr lang="en-US" altLang="zh-CN" sz="2400" dirty="0" err="1"/>
              <a:t>Lehnerd</a:t>
            </a:r>
            <a:r>
              <a:rPr lang="en-US" altLang="zh-CN" sz="2400" dirty="0"/>
              <a:t> AP (1997) The power of product platform– building value and cost </a:t>
            </a:r>
            <a:r>
              <a:rPr lang="en-US" altLang="zh-CN" sz="2400" dirty="0" err="1"/>
              <a:t>leadship</a:t>
            </a:r>
            <a:r>
              <a:rPr lang="en-US" altLang="zh-CN" sz="2400" dirty="0"/>
              <a:t>, Free Press: New York.</a:t>
            </a:r>
          </a:p>
          <a:p>
            <a:pPr marL="342900" indent="-342900">
              <a:buFont typeface="+mj-lt"/>
              <a:buAutoNum type="arabicPeriod"/>
            </a:pPr>
            <a:r>
              <a:rPr lang="en-US" altLang="zh-CN" sz="2400" dirty="0"/>
              <a:t> Jiao J R, Simpson T W, Siddique Z. Product family design and platform-based product development: a state-of-the-art review[J]. Journal of intelligent Manufacturing, 2007, 18(1): 5-29.</a:t>
            </a:r>
          </a:p>
          <a:p>
            <a:pPr marL="342900" indent="-342900">
              <a:buFont typeface="+mj-lt"/>
              <a:buAutoNum type="arabicPeriod"/>
            </a:pPr>
            <a:r>
              <a:rPr lang="zh-CN" altLang="en-US" sz="2400" dirty="0"/>
              <a:t>焦垚</a:t>
            </a:r>
            <a:r>
              <a:rPr lang="en-US" altLang="zh-CN" sz="2400" dirty="0"/>
              <a:t>. </a:t>
            </a:r>
            <a:r>
              <a:rPr lang="zh-CN" altLang="en-US" sz="2400" dirty="0"/>
              <a:t>基于线上数据的客户需求与产品配置智能映射研究</a:t>
            </a:r>
            <a:r>
              <a:rPr lang="en-US" altLang="zh-CN" sz="2400" dirty="0"/>
              <a:t>[D].</a:t>
            </a:r>
            <a:r>
              <a:rPr lang="zh-CN" altLang="en-US" sz="2400" dirty="0"/>
              <a:t>重庆大学</a:t>
            </a:r>
            <a:r>
              <a:rPr lang="en-US" altLang="zh-CN" sz="2400" dirty="0"/>
              <a:t>,2017.</a:t>
            </a:r>
          </a:p>
          <a:p>
            <a:pPr marL="342900" indent="-342900">
              <a:buFont typeface="+mj-lt"/>
              <a:buAutoNum type="arabicPeriod"/>
            </a:pPr>
            <a:r>
              <a:rPr lang="en-US" altLang="zh-CN" sz="2400" dirty="0"/>
              <a:t>Zhang S , Yao L , Sun A , et al. Deep Learning based Recommender System: A Survey and New Perspectives[J]. ACM Computing Surveys, 2017.</a:t>
            </a:r>
          </a:p>
          <a:p>
            <a:pPr marL="342900" indent="-342900">
              <a:buFont typeface="+mj-lt"/>
              <a:buAutoNum type="arabicPeriod"/>
            </a:pPr>
            <a:r>
              <a:rPr lang="en-US" altLang="zh-CN" sz="2400" dirty="0"/>
              <a:t>Park D H, Kim H K, Choi I Y, et al. A literature review and classification of recommender systems research[J]. Expert systems with applications, 2012, 39(11): 10059-10072.</a:t>
            </a:r>
          </a:p>
          <a:p>
            <a:pPr marL="342900" indent="-342900">
              <a:buFont typeface="+mj-lt"/>
              <a:buAutoNum type="arabicPeriod"/>
            </a:pPr>
            <a:r>
              <a:rPr lang="en-US" altLang="zh-CN" sz="2400" dirty="0"/>
              <a:t>Chickering, D. M. (2002). The </a:t>
            </a:r>
            <a:r>
              <a:rPr lang="en-US" altLang="zh-CN" sz="2400" dirty="0" err="1"/>
              <a:t>WinMine</a:t>
            </a:r>
            <a:r>
              <a:rPr lang="en-US" altLang="zh-CN" sz="2400" dirty="0"/>
              <a:t> toolkit. Microsoft Research Technical Report MSR-TR-2002-103.</a:t>
            </a:r>
          </a:p>
          <a:p>
            <a:pPr marL="342900" indent="-342900">
              <a:buFont typeface="+mj-lt"/>
              <a:buAutoNum type="arabicPeriod"/>
            </a:pPr>
            <a:r>
              <a:rPr lang="en-US" altLang="zh-CN" sz="2400" dirty="0"/>
              <a:t>Wang, Y., &amp; Tseng, M. M. (2009). Recommendation for custom product via probabilistic relevance model. In Proceedings of IEEE conference on engineering management, Hong Kong.</a:t>
            </a:r>
            <a:endParaRPr lang="en-US" altLang="zh-CN" dirty="0"/>
          </a:p>
        </p:txBody>
      </p:sp>
      <p:sp>
        <p:nvSpPr>
          <p:cNvPr id="7" name="灯片编号占位符 6">
            <a:extLst>
              <a:ext uri="{FF2B5EF4-FFF2-40B4-BE49-F238E27FC236}">
                <a16:creationId xmlns:a16="http://schemas.microsoft.com/office/drawing/2014/main" id="{517DC54E-D162-4FC2-BD20-DA90B68F3691}"/>
              </a:ext>
            </a:extLst>
          </p:cNvPr>
          <p:cNvSpPr>
            <a:spLocks noGrp="1"/>
          </p:cNvSpPr>
          <p:nvPr>
            <p:ph type="sldNum" sz="quarter" idx="12"/>
          </p:nvPr>
        </p:nvSpPr>
        <p:spPr/>
        <p:txBody>
          <a:bodyPr/>
          <a:lstStyle/>
          <a:p>
            <a:fld id="{661ED27B-0111-4FCA-A1FD-6B615F5E45DE}" type="slidenum">
              <a:rPr lang="zh-CN" altLang="en-US" smtClean="0"/>
              <a:t>17</a:t>
            </a:fld>
            <a:endParaRPr lang="zh-CN" altLang="en-US"/>
          </a:p>
        </p:txBody>
      </p:sp>
    </p:spTree>
    <p:extLst>
      <p:ext uri="{BB962C8B-B14F-4D97-AF65-F5344CB8AC3E}">
        <p14:creationId xmlns:p14="http://schemas.microsoft.com/office/powerpoint/2010/main" val="186569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Reference</a:t>
            </a:r>
            <a:endParaRPr lang="zh-CN" altLang="en-US" sz="3600" dirty="0"/>
          </a:p>
        </p:txBody>
      </p:sp>
      <p:sp>
        <p:nvSpPr>
          <p:cNvPr id="5" name="标题 4">
            <a:extLst>
              <a:ext uri="{FF2B5EF4-FFF2-40B4-BE49-F238E27FC236}">
                <a16:creationId xmlns:a16="http://schemas.microsoft.com/office/drawing/2014/main" id="{F8F87D62-A990-4EE8-B055-C7902ACB4F14}"/>
              </a:ext>
            </a:extLst>
          </p:cNvPr>
          <p:cNvSpPr>
            <a:spLocks noGrp="1"/>
          </p:cNvSpPr>
          <p:nvPr>
            <p:ph type="title"/>
          </p:nvPr>
        </p:nvSpPr>
        <p:spPr/>
        <p:txBody>
          <a:bodyPr/>
          <a:lstStyle/>
          <a:p>
            <a:pPr algn="ctr"/>
            <a:r>
              <a:rPr lang="en-US" altLang="zh-CN" sz="6600" dirty="0">
                <a:solidFill>
                  <a:schemeClr val="tx1"/>
                </a:solidFill>
              </a:rPr>
              <a:t>Q&amp;A</a:t>
            </a:r>
            <a:endParaRPr lang="zh-CN" altLang="en-US" sz="6600" dirty="0">
              <a:solidFill>
                <a:schemeClr val="tx1"/>
              </a:solidFill>
            </a:endParaRPr>
          </a:p>
        </p:txBody>
      </p:sp>
      <p:pic>
        <p:nvPicPr>
          <p:cNvPr id="9" name="图片占位符 8">
            <a:extLst>
              <a:ext uri="{FF2B5EF4-FFF2-40B4-BE49-F238E27FC236}">
                <a16:creationId xmlns:a16="http://schemas.microsoft.com/office/drawing/2014/main" id="{5449148A-B3AC-44B4-AE2D-0E2203E40A6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4167" b="14167"/>
          <a:stretch>
            <a:fillRect/>
          </a:stretch>
        </p:blipFill>
        <p:spPr/>
      </p:pic>
      <p:sp>
        <p:nvSpPr>
          <p:cNvPr id="7" name="文本占位符 6">
            <a:extLst>
              <a:ext uri="{FF2B5EF4-FFF2-40B4-BE49-F238E27FC236}">
                <a16:creationId xmlns:a16="http://schemas.microsoft.com/office/drawing/2014/main" id="{FD22A023-6680-40A8-A158-A95F9C313A96}"/>
              </a:ext>
            </a:extLst>
          </p:cNvPr>
          <p:cNvSpPr>
            <a:spLocks noGrp="1"/>
          </p:cNvSpPr>
          <p:nvPr>
            <p:ph type="body" sz="half" idx="2"/>
          </p:nvPr>
        </p:nvSpPr>
        <p:spPr/>
        <p:txBody>
          <a:bodyPr>
            <a:noAutofit/>
          </a:bodyPr>
          <a:lstStyle/>
          <a:p>
            <a:pPr algn="ctr"/>
            <a:r>
              <a:rPr lang="en-US" altLang="zh-CN" sz="4800" dirty="0">
                <a:solidFill>
                  <a:schemeClr val="tx1"/>
                </a:solidFill>
              </a:rPr>
              <a:t>Thanks</a:t>
            </a:r>
            <a:endParaRPr lang="zh-CN" altLang="en-US" sz="4800" dirty="0">
              <a:solidFill>
                <a:schemeClr val="tx1"/>
              </a:solidFill>
            </a:endParaRPr>
          </a:p>
        </p:txBody>
      </p:sp>
      <p:sp>
        <p:nvSpPr>
          <p:cNvPr id="12" name="灯片编号占位符 11">
            <a:extLst>
              <a:ext uri="{FF2B5EF4-FFF2-40B4-BE49-F238E27FC236}">
                <a16:creationId xmlns:a16="http://schemas.microsoft.com/office/drawing/2014/main" id="{CC7A40E9-21F4-453D-90F1-190B12A33E32}"/>
              </a:ext>
            </a:extLst>
          </p:cNvPr>
          <p:cNvSpPr>
            <a:spLocks noGrp="1"/>
          </p:cNvSpPr>
          <p:nvPr>
            <p:ph type="sldNum" sz="quarter" idx="12"/>
          </p:nvPr>
        </p:nvSpPr>
        <p:spPr/>
        <p:txBody>
          <a:bodyPr/>
          <a:lstStyle/>
          <a:p>
            <a:fld id="{661ED27B-0111-4FCA-A1FD-6B615F5E45DE}" type="slidenum">
              <a:rPr lang="zh-CN" altLang="en-US" smtClean="0"/>
              <a:t>18</a:t>
            </a:fld>
            <a:endParaRPr lang="zh-CN" altLang="en-US"/>
          </a:p>
        </p:txBody>
      </p:sp>
    </p:spTree>
    <p:extLst>
      <p:ext uri="{BB962C8B-B14F-4D97-AF65-F5344CB8AC3E}">
        <p14:creationId xmlns:p14="http://schemas.microsoft.com/office/powerpoint/2010/main" val="397856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Appendix</a:t>
            </a:r>
            <a:endParaRPr lang="zh-CN" altLang="en-US" sz="3600" dirty="0"/>
          </a:p>
        </p:txBody>
      </p:sp>
      <p:sp>
        <p:nvSpPr>
          <p:cNvPr id="7" name="灯片编号占位符 6">
            <a:extLst>
              <a:ext uri="{FF2B5EF4-FFF2-40B4-BE49-F238E27FC236}">
                <a16:creationId xmlns:a16="http://schemas.microsoft.com/office/drawing/2014/main" id="{451AC4E5-DAE3-4B74-BE7E-73DFD6B30C30}"/>
              </a:ext>
            </a:extLst>
          </p:cNvPr>
          <p:cNvSpPr>
            <a:spLocks noGrp="1"/>
          </p:cNvSpPr>
          <p:nvPr>
            <p:ph type="sldNum" sz="quarter" idx="12"/>
          </p:nvPr>
        </p:nvSpPr>
        <p:spPr/>
        <p:txBody>
          <a:bodyPr/>
          <a:lstStyle/>
          <a:p>
            <a:fld id="{661ED27B-0111-4FCA-A1FD-6B615F5E45DE}" type="slidenum">
              <a:rPr lang="zh-CN" altLang="en-US" smtClean="0"/>
              <a:t>19</a:t>
            </a:fld>
            <a:endParaRPr lang="zh-CN" altLang="en-US"/>
          </a:p>
        </p:txBody>
      </p:sp>
      <p:pic>
        <p:nvPicPr>
          <p:cNvPr id="8" name="图片 7">
            <a:extLst>
              <a:ext uri="{FF2B5EF4-FFF2-40B4-BE49-F238E27FC236}">
                <a16:creationId xmlns:a16="http://schemas.microsoft.com/office/drawing/2014/main" id="{59D194CF-A4B5-443D-AFC2-51E24CF479B9}"/>
              </a:ext>
            </a:extLst>
          </p:cNvPr>
          <p:cNvPicPr>
            <a:picLocks noChangeAspect="1"/>
          </p:cNvPicPr>
          <p:nvPr/>
        </p:nvPicPr>
        <p:blipFill>
          <a:blip r:embed="rId2"/>
          <a:stretch>
            <a:fillRect/>
          </a:stretch>
        </p:blipFill>
        <p:spPr>
          <a:xfrm rot="16200000">
            <a:off x="2750647" y="-532740"/>
            <a:ext cx="6142716" cy="8628433"/>
          </a:xfrm>
          <a:prstGeom prst="rect">
            <a:avLst/>
          </a:prstGeom>
        </p:spPr>
      </p:pic>
    </p:spTree>
    <p:extLst>
      <p:ext uri="{BB962C8B-B14F-4D97-AF65-F5344CB8AC3E}">
        <p14:creationId xmlns:p14="http://schemas.microsoft.com/office/powerpoint/2010/main" val="111571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F1E07-31E3-4D47-B1DA-F45329DC6997}"/>
              </a:ext>
            </a:extLst>
          </p:cNvPr>
          <p:cNvSpPr>
            <a:spLocks noGrp="1"/>
          </p:cNvSpPr>
          <p:nvPr>
            <p:ph type="title"/>
          </p:nvPr>
        </p:nvSpPr>
        <p:spPr>
          <a:xfrm>
            <a:off x="1175101" y="480454"/>
            <a:ext cx="10058400" cy="1016903"/>
          </a:xfrm>
        </p:spPr>
        <p:txBody>
          <a:bodyPr>
            <a:normAutofit fontScale="90000"/>
          </a:bodyPr>
          <a:lstStyle/>
          <a:p>
            <a:r>
              <a:rPr lang="en-US" altLang="zh-CN" dirty="0"/>
              <a:t>How can we utilize the customer and product data?</a:t>
            </a:r>
            <a:endParaRPr lang="zh-CN" altLang="en-US" dirty="0"/>
          </a:p>
        </p:txBody>
      </p:sp>
      <p:sp>
        <p:nvSpPr>
          <p:cNvPr id="7" name="文本框 6">
            <a:extLst>
              <a:ext uri="{FF2B5EF4-FFF2-40B4-BE49-F238E27FC236}">
                <a16:creationId xmlns:a16="http://schemas.microsoft.com/office/drawing/2014/main" id="{CDD7C93C-050C-456C-88CB-AED51EA66BD2}"/>
              </a:ext>
            </a:extLst>
          </p:cNvPr>
          <p:cNvSpPr txBox="1"/>
          <p:nvPr/>
        </p:nvSpPr>
        <p:spPr>
          <a:xfrm>
            <a:off x="1385218" y="2013626"/>
            <a:ext cx="9638165" cy="3970318"/>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t>Product configuration optimization or Product Family Design</a:t>
            </a:r>
            <a:r>
              <a:rPr lang="en-US" altLang="zh-CN" sz="2800" dirty="0"/>
              <a:t>. optimizing the objection function (cost) under the time or assemblies constraints.</a:t>
            </a:r>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en-US" altLang="zh-CN" sz="2800" b="1" dirty="0"/>
              <a:t>Recommendation</a:t>
            </a:r>
            <a:r>
              <a:rPr lang="en-US" altLang="zh-CN" sz="2800" dirty="0"/>
              <a:t>. recommending products or design scheme for customer or items historical data.</a:t>
            </a:r>
            <a:endParaRPr lang="zh-CN" altLang="en-US"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endParaRPr lang="zh-CN" altLang="en-US" sz="2800" dirty="0"/>
          </a:p>
        </p:txBody>
      </p:sp>
      <p:sp>
        <p:nvSpPr>
          <p:cNvPr id="5" name="灯片编号占位符 4">
            <a:extLst>
              <a:ext uri="{FF2B5EF4-FFF2-40B4-BE49-F238E27FC236}">
                <a16:creationId xmlns:a16="http://schemas.microsoft.com/office/drawing/2014/main" id="{3DAE4979-479B-4F79-8EB9-42E1DBDBB7A2}"/>
              </a:ext>
            </a:extLst>
          </p:cNvPr>
          <p:cNvSpPr>
            <a:spLocks noGrp="1"/>
          </p:cNvSpPr>
          <p:nvPr>
            <p:ph type="sldNum" sz="quarter" idx="12"/>
          </p:nvPr>
        </p:nvSpPr>
        <p:spPr/>
        <p:txBody>
          <a:bodyPr/>
          <a:lstStyle/>
          <a:p>
            <a:fld id="{661ED27B-0111-4FCA-A1FD-6B615F5E45DE}" type="slidenum">
              <a:rPr lang="zh-CN" altLang="en-US" smtClean="0"/>
              <a:t>2</a:t>
            </a:fld>
            <a:endParaRPr lang="zh-CN" altLang="en-US"/>
          </a:p>
        </p:txBody>
      </p:sp>
    </p:spTree>
    <p:extLst>
      <p:ext uri="{BB962C8B-B14F-4D97-AF65-F5344CB8AC3E}">
        <p14:creationId xmlns:p14="http://schemas.microsoft.com/office/powerpoint/2010/main" val="676458040"/>
      </p:ext>
    </p:extLst>
  </p:cSld>
  <p:clrMapOvr>
    <a:masterClrMapping/>
  </p:clrMapOvr>
  <mc:AlternateContent xmlns:mc="http://schemas.openxmlformats.org/markup-compatibility/2006" xmlns:p14="http://schemas.microsoft.com/office/powerpoint/2010/main">
    <mc:Choice Requires="p14">
      <p:transition spd="slow" p14:dur="2000" advTm="46679"/>
    </mc:Choice>
    <mc:Fallback xmlns="">
      <p:transition spd="slow" advTm="466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Product Family Design Review</a:t>
            </a:r>
            <a:endParaRPr lang="zh-CN" altLang="en-US" sz="3600" dirty="0"/>
          </a:p>
        </p:txBody>
      </p:sp>
      <p:sp>
        <p:nvSpPr>
          <p:cNvPr id="14" name="文本框 13">
            <a:extLst>
              <a:ext uri="{FF2B5EF4-FFF2-40B4-BE49-F238E27FC236}">
                <a16:creationId xmlns:a16="http://schemas.microsoft.com/office/drawing/2014/main" id="{3C647935-24AE-4432-B9E1-B23210C57682}"/>
              </a:ext>
            </a:extLst>
          </p:cNvPr>
          <p:cNvSpPr txBox="1"/>
          <p:nvPr/>
        </p:nvSpPr>
        <p:spPr>
          <a:xfrm>
            <a:off x="214009" y="972766"/>
            <a:ext cx="11663463" cy="5539978"/>
          </a:xfrm>
          <a:prstGeom prst="rect">
            <a:avLst/>
          </a:prstGeom>
          <a:noFill/>
        </p:spPr>
        <p:txBody>
          <a:bodyPr wrap="square" rtlCol="0">
            <a:spAutoFit/>
          </a:bodyPr>
          <a:lstStyle/>
          <a:p>
            <a:pPr marL="285750" indent="-285750">
              <a:buFont typeface="Arial" panose="020B0604020202020204" pitchFamily="34" charset="0"/>
              <a:buChar char="•"/>
            </a:pPr>
            <a:r>
              <a:rPr lang="en-US" altLang="zh-CN" sz="2800" b="1" dirty="0"/>
              <a:t>PF: </a:t>
            </a:r>
            <a:r>
              <a:rPr lang="en-US" altLang="zh-CN" sz="2800" dirty="0"/>
              <a:t>A product family is a set of products that share common components/ productions, while each variant has its unique specifications to meet demands of certain customers (Meyer and </a:t>
            </a:r>
            <a:r>
              <a:rPr lang="en-US" altLang="zh-CN" sz="2800" dirty="0" err="1"/>
              <a:t>Lehnerd</a:t>
            </a:r>
            <a:r>
              <a:rPr lang="en-US" altLang="zh-CN" sz="2800" dirty="0"/>
              <a:t>, 1997);</a:t>
            </a:r>
          </a:p>
          <a:p>
            <a:pPr marL="285750" indent="-285750">
              <a:buFont typeface="Arial" panose="020B0604020202020204" pitchFamily="34" charset="0"/>
              <a:buChar char="•"/>
            </a:pPr>
            <a:r>
              <a:rPr lang="en-US" altLang="zh-CN" sz="2800" dirty="0"/>
              <a:t>Product family design can be divided into three stages: product definition; product design and process design; supply chain design </a:t>
            </a:r>
          </a:p>
          <a:p>
            <a:pPr marL="514350" indent="-514350">
              <a:buAutoNum type="arabicParenBoth"/>
            </a:pPr>
            <a:r>
              <a:rPr lang="en-US" altLang="zh-CN" sz="2800" b="1" dirty="0"/>
              <a:t>Product definition</a:t>
            </a:r>
            <a:r>
              <a:rPr lang="en-US" altLang="zh-CN" sz="2800" dirty="0"/>
              <a:t>: translate identified customer needs into functional requirements for a product;</a:t>
            </a:r>
          </a:p>
          <a:p>
            <a:pPr marL="514350" indent="-514350">
              <a:buAutoNum type="arabicParenBoth"/>
            </a:pPr>
            <a:r>
              <a:rPr lang="en-US" altLang="zh-CN" sz="2800" b="1" dirty="0"/>
              <a:t>Product design and process design</a:t>
            </a:r>
            <a:r>
              <a:rPr lang="en-US" altLang="zh-CN" sz="2800" dirty="0"/>
              <a:t>: mapping those requirements into proper design variables, subject to potential manufacturing constraints;</a:t>
            </a:r>
          </a:p>
          <a:p>
            <a:pPr marL="514350" indent="-514350">
              <a:buAutoNum type="arabicParenBoth"/>
            </a:pPr>
            <a:r>
              <a:rPr lang="en-US" altLang="zh-CN" sz="2800" b="1" dirty="0"/>
              <a:t>Supply chain design and logistics</a:t>
            </a:r>
            <a:r>
              <a:rPr lang="en-US" altLang="zh-CN" sz="2800" dirty="0"/>
              <a:t>: process planning and determining process variables.</a:t>
            </a:r>
          </a:p>
          <a:p>
            <a:r>
              <a:rPr lang="en-US" altLang="zh-CN" sz="2800" dirty="0"/>
              <a:t>(</a:t>
            </a:r>
            <a:r>
              <a:rPr lang="en-US" altLang="zh-CN" sz="2800" dirty="0" err="1"/>
              <a:t>Zhila</a:t>
            </a:r>
            <a:r>
              <a:rPr lang="en-US" altLang="zh-CN" sz="2800" dirty="0"/>
              <a:t> and Gary, 2014; Roger and Timothy, 2007);</a:t>
            </a:r>
          </a:p>
          <a:p>
            <a:pPr marL="285750" indent="-285750">
              <a:buFont typeface="Arial" panose="020B0604020202020204" pitchFamily="34" charset="0"/>
              <a:buChar char="•"/>
            </a:pPr>
            <a:endParaRPr lang="zh-CN" altLang="en-US" dirty="0"/>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3</a:t>
            </a:fld>
            <a:endParaRPr lang="zh-CN" altLang="en-US"/>
          </a:p>
        </p:txBody>
      </p:sp>
    </p:spTree>
    <p:extLst>
      <p:ext uri="{BB962C8B-B14F-4D97-AF65-F5344CB8AC3E}">
        <p14:creationId xmlns:p14="http://schemas.microsoft.com/office/powerpoint/2010/main" val="3593368691"/>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6809362" cy="646331"/>
          </a:xfrm>
          <a:prstGeom prst="rect">
            <a:avLst/>
          </a:prstGeom>
          <a:noFill/>
        </p:spPr>
        <p:txBody>
          <a:bodyPr wrap="square" rtlCol="0">
            <a:spAutoFit/>
          </a:bodyPr>
          <a:lstStyle/>
          <a:p>
            <a:r>
              <a:rPr lang="en-US" altLang="zh-CN" sz="3600" dirty="0"/>
              <a:t>Product Family Design Review</a:t>
            </a:r>
            <a:endParaRPr lang="zh-CN" altLang="en-US" sz="3600" dirty="0"/>
          </a:p>
        </p:txBody>
      </p:sp>
      <p:pic>
        <p:nvPicPr>
          <p:cNvPr id="2" name="图片 1">
            <a:extLst>
              <a:ext uri="{FF2B5EF4-FFF2-40B4-BE49-F238E27FC236}">
                <a16:creationId xmlns:a16="http://schemas.microsoft.com/office/drawing/2014/main" id="{CA4D2866-E548-46D9-BF5D-E31AF468F299}"/>
              </a:ext>
            </a:extLst>
          </p:cNvPr>
          <p:cNvPicPr>
            <a:picLocks noChangeAspect="1"/>
          </p:cNvPicPr>
          <p:nvPr/>
        </p:nvPicPr>
        <p:blipFill>
          <a:blip r:embed="rId2"/>
          <a:stretch>
            <a:fillRect/>
          </a:stretch>
        </p:blipFill>
        <p:spPr>
          <a:xfrm>
            <a:off x="1220821" y="773906"/>
            <a:ext cx="9750357" cy="5401354"/>
          </a:xfrm>
          <a:prstGeom prst="rect">
            <a:avLst/>
          </a:prstGeom>
        </p:spPr>
      </p:pic>
      <p:sp>
        <p:nvSpPr>
          <p:cNvPr id="5" name="灯片编号占位符 4">
            <a:extLst>
              <a:ext uri="{FF2B5EF4-FFF2-40B4-BE49-F238E27FC236}">
                <a16:creationId xmlns:a16="http://schemas.microsoft.com/office/drawing/2014/main" id="{821A49E7-3986-488F-A965-058FB7EF3EA1}"/>
              </a:ext>
            </a:extLst>
          </p:cNvPr>
          <p:cNvSpPr>
            <a:spLocks noGrp="1"/>
          </p:cNvSpPr>
          <p:nvPr>
            <p:ph type="sldNum" sz="quarter" idx="12"/>
          </p:nvPr>
        </p:nvSpPr>
        <p:spPr/>
        <p:txBody>
          <a:bodyPr/>
          <a:lstStyle/>
          <a:p>
            <a:fld id="{661ED27B-0111-4FCA-A1FD-6B615F5E45DE}" type="slidenum">
              <a:rPr lang="zh-CN" altLang="en-US" smtClean="0"/>
              <a:t>4</a:t>
            </a:fld>
            <a:endParaRPr lang="zh-CN" altLang="en-US"/>
          </a:p>
        </p:txBody>
      </p:sp>
    </p:spTree>
    <p:extLst>
      <p:ext uri="{BB962C8B-B14F-4D97-AF65-F5344CB8AC3E}">
        <p14:creationId xmlns:p14="http://schemas.microsoft.com/office/powerpoint/2010/main" val="2120244546"/>
      </p:ext>
    </p:extLst>
  </p:cSld>
  <p:clrMapOvr>
    <a:masterClrMapping/>
  </p:clrMapOvr>
  <mc:AlternateContent xmlns:mc="http://schemas.openxmlformats.org/markup-compatibility/2006" xmlns:p14="http://schemas.microsoft.com/office/powerpoint/2010/main">
    <mc:Choice Requires="p14">
      <p:transition spd="slow" p14:dur="2000" advTm="85454"/>
    </mc:Choice>
    <mc:Fallback xmlns="">
      <p:transition spd="slow" advTm="8545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93EF01-837E-4735-AEFB-996C101CB00E}"/>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5C0D040-F31E-4518-9B70-E2290E2423A3}"/>
              </a:ext>
            </a:extLst>
          </p:cNvPr>
          <p:cNvSpPr txBox="1"/>
          <p:nvPr/>
        </p:nvSpPr>
        <p:spPr>
          <a:xfrm>
            <a:off x="77821" y="63787"/>
            <a:ext cx="6809362" cy="646331"/>
          </a:xfrm>
          <a:prstGeom prst="rect">
            <a:avLst/>
          </a:prstGeom>
          <a:noFill/>
        </p:spPr>
        <p:txBody>
          <a:bodyPr wrap="square" rtlCol="0">
            <a:spAutoFit/>
          </a:bodyPr>
          <a:lstStyle/>
          <a:p>
            <a:r>
              <a:rPr lang="en-US" altLang="zh-CN" sz="3600" dirty="0"/>
              <a:t>Recommendation System</a:t>
            </a:r>
            <a:endParaRPr lang="zh-CN" altLang="en-US" sz="3600" dirty="0"/>
          </a:p>
        </p:txBody>
      </p:sp>
      <p:sp>
        <p:nvSpPr>
          <p:cNvPr id="4" name="文本框 3">
            <a:extLst>
              <a:ext uri="{FF2B5EF4-FFF2-40B4-BE49-F238E27FC236}">
                <a16:creationId xmlns:a16="http://schemas.microsoft.com/office/drawing/2014/main" id="{2E4EC8D4-2463-470A-BDF7-D2B4E63A78EF}"/>
              </a:ext>
            </a:extLst>
          </p:cNvPr>
          <p:cNvSpPr txBox="1"/>
          <p:nvPr/>
        </p:nvSpPr>
        <p:spPr>
          <a:xfrm>
            <a:off x="68094" y="982494"/>
            <a:ext cx="12033115" cy="3416320"/>
          </a:xfrm>
          <a:prstGeom prst="rect">
            <a:avLst/>
          </a:prstGeom>
          <a:noFill/>
        </p:spPr>
        <p:txBody>
          <a:bodyPr wrap="square" rtlCol="0">
            <a:spAutoFit/>
          </a:bodyPr>
          <a:lstStyle/>
          <a:p>
            <a:r>
              <a:rPr lang="en-US" altLang="zh-CN" sz="2400" b="1" dirty="0"/>
              <a:t>What’s the recommendation?</a:t>
            </a:r>
          </a:p>
          <a:p>
            <a:r>
              <a:rPr lang="en-US" altLang="zh-CN" sz="2400" dirty="0"/>
              <a:t>Generally speaking, recommendation can be regarded as a special kind of information filter to alleviate the information overload problem. Recommendation system trying to meet a customer’s requirements. Comparing to the information retrieval, recommendation system is an active process, which focuses more on the exploration and exploitation of users’ POI (point of interest).</a:t>
            </a:r>
          </a:p>
          <a:p>
            <a:r>
              <a:rPr lang="en-US" altLang="zh-CN" sz="2400" b="1" dirty="0"/>
              <a:t>The basic methods and models</a:t>
            </a:r>
            <a:r>
              <a:rPr lang="en-US" altLang="zh-CN" sz="2400" dirty="0"/>
              <a:t>:</a:t>
            </a:r>
          </a:p>
          <a:p>
            <a:endParaRPr lang="en-US" altLang="zh-CN" sz="2400" dirty="0"/>
          </a:p>
          <a:p>
            <a:endParaRPr lang="zh-CN" altLang="en-US" sz="2400" dirty="0"/>
          </a:p>
        </p:txBody>
      </p:sp>
      <p:pic>
        <p:nvPicPr>
          <p:cNvPr id="5" name="图片 4">
            <a:extLst>
              <a:ext uri="{FF2B5EF4-FFF2-40B4-BE49-F238E27FC236}">
                <a16:creationId xmlns:a16="http://schemas.microsoft.com/office/drawing/2014/main" id="{03D85314-BA5B-4842-96AA-CC0403CD8E10}"/>
              </a:ext>
            </a:extLst>
          </p:cNvPr>
          <p:cNvPicPr>
            <a:picLocks noChangeAspect="1"/>
          </p:cNvPicPr>
          <p:nvPr/>
        </p:nvPicPr>
        <p:blipFill>
          <a:blip r:embed="rId2"/>
          <a:stretch>
            <a:fillRect/>
          </a:stretch>
        </p:blipFill>
        <p:spPr>
          <a:xfrm>
            <a:off x="295171" y="3722600"/>
            <a:ext cx="11601657" cy="2542013"/>
          </a:xfrm>
          <a:prstGeom prst="rect">
            <a:avLst/>
          </a:prstGeom>
        </p:spPr>
      </p:pic>
      <p:sp>
        <p:nvSpPr>
          <p:cNvPr id="6" name="矩形 5">
            <a:extLst>
              <a:ext uri="{FF2B5EF4-FFF2-40B4-BE49-F238E27FC236}">
                <a16:creationId xmlns:a16="http://schemas.microsoft.com/office/drawing/2014/main" id="{6FA36F08-3A58-4FC7-B5EB-D77B0596D8FE}"/>
              </a:ext>
            </a:extLst>
          </p:cNvPr>
          <p:cNvSpPr/>
          <p:nvPr/>
        </p:nvSpPr>
        <p:spPr>
          <a:xfrm>
            <a:off x="68094" y="6033780"/>
            <a:ext cx="5467843" cy="461665"/>
          </a:xfrm>
          <a:prstGeom prst="rect">
            <a:avLst/>
          </a:prstGeom>
        </p:spPr>
        <p:txBody>
          <a:bodyPr wrap="none">
            <a:spAutoFit/>
          </a:bodyPr>
          <a:lstStyle/>
          <a:p>
            <a:r>
              <a:rPr lang="en-US" altLang="zh-CN" sz="2400" dirty="0"/>
              <a:t>(Zhang S, et al. 2017; Park D H, et al. 2012)</a:t>
            </a:r>
          </a:p>
        </p:txBody>
      </p:sp>
      <p:sp>
        <p:nvSpPr>
          <p:cNvPr id="9" name="灯片编号占位符 8">
            <a:extLst>
              <a:ext uri="{FF2B5EF4-FFF2-40B4-BE49-F238E27FC236}">
                <a16:creationId xmlns:a16="http://schemas.microsoft.com/office/drawing/2014/main" id="{366A1B7E-D363-4917-8ABB-942B6AA879B4}"/>
              </a:ext>
            </a:extLst>
          </p:cNvPr>
          <p:cNvSpPr>
            <a:spLocks noGrp="1"/>
          </p:cNvSpPr>
          <p:nvPr>
            <p:ph type="sldNum" sz="quarter" idx="12"/>
          </p:nvPr>
        </p:nvSpPr>
        <p:spPr/>
        <p:txBody>
          <a:bodyPr/>
          <a:lstStyle/>
          <a:p>
            <a:fld id="{661ED27B-0111-4FCA-A1FD-6B615F5E45DE}" type="slidenum">
              <a:rPr lang="zh-CN" altLang="en-US" smtClean="0"/>
              <a:t>5</a:t>
            </a:fld>
            <a:endParaRPr lang="zh-CN" altLang="en-US"/>
          </a:p>
        </p:txBody>
      </p:sp>
    </p:spTree>
    <p:extLst>
      <p:ext uri="{BB962C8B-B14F-4D97-AF65-F5344CB8AC3E}">
        <p14:creationId xmlns:p14="http://schemas.microsoft.com/office/powerpoint/2010/main" val="1712572606"/>
      </p:ext>
    </p:extLst>
  </p:cSld>
  <p:clrMapOvr>
    <a:masterClrMapping/>
  </p:clrMapOvr>
  <mc:AlternateContent xmlns:mc="http://schemas.openxmlformats.org/markup-compatibility/2006" xmlns:p14="http://schemas.microsoft.com/office/powerpoint/2010/main">
    <mc:Choice Requires="p14">
      <p:transition spd="slow" p14:dur="2000" advTm="3096"/>
    </mc:Choice>
    <mc:Fallback xmlns="">
      <p:transition spd="slow" advTm="309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a:t>2B Recommendation &amp; Customized products recommendation</a:t>
            </a:r>
            <a:endParaRPr lang="zh-CN" altLang="en-US" sz="3600" dirty="0"/>
          </a:p>
        </p:txBody>
      </p:sp>
      <p:sp>
        <p:nvSpPr>
          <p:cNvPr id="4" name="文本框 3">
            <a:extLst>
              <a:ext uri="{FF2B5EF4-FFF2-40B4-BE49-F238E27FC236}">
                <a16:creationId xmlns:a16="http://schemas.microsoft.com/office/drawing/2014/main" id="{0782B221-6ED8-446C-8484-E553669BF7AA}"/>
              </a:ext>
            </a:extLst>
          </p:cNvPr>
          <p:cNvSpPr txBox="1"/>
          <p:nvPr/>
        </p:nvSpPr>
        <p:spPr>
          <a:xfrm>
            <a:off x="535019" y="1166842"/>
            <a:ext cx="11199779" cy="452431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t>The limited availability of data – especially for new clients with no previous business interaction;</a:t>
            </a:r>
          </a:p>
          <a:p>
            <a:pPr marL="285750" indent="-285750">
              <a:buFont typeface="Wingdings" panose="05000000000000000000" pitchFamily="2" charset="2"/>
              <a:buChar char="Ø"/>
            </a:pPr>
            <a:r>
              <a:rPr lang="en-US" altLang="zh-CN" sz="2400" dirty="0"/>
              <a:t>Closely related to industry background, different domains will process their own specific features, relying on specialist knowledge;</a:t>
            </a:r>
          </a:p>
          <a:p>
            <a:pPr marL="285750" indent="-285750">
              <a:buFont typeface="Wingdings" panose="05000000000000000000" pitchFamily="2" charset="2"/>
              <a:buChar char="Ø"/>
            </a:pPr>
            <a:r>
              <a:rPr lang="en-US" altLang="zh-CN" sz="2400" dirty="0"/>
              <a:t>Clearly purpose, paying more attention to accuracy and explanation; </a:t>
            </a:r>
          </a:p>
          <a:p>
            <a:pPr marL="285750" indent="-285750">
              <a:buFont typeface="Wingdings" panose="05000000000000000000" pitchFamily="2" charset="2"/>
              <a:buChar char="Ø"/>
            </a:pPr>
            <a:r>
              <a:rPr lang="en-US" altLang="zh-CN" sz="2400" dirty="0"/>
              <a:t>Recommendation diversity.  The targeted user of 2B recommendation will be a community due to the complex organization structure, rather than a person. Thus the recommendation will be more various and abundant.</a:t>
            </a:r>
          </a:p>
          <a:p>
            <a:pPr marL="285750" indent="-285750">
              <a:buFont typeface="Wingdings" panose="05000000000000000000" pitchFamily="2" charset="2"/>
              <a:buChar char="Ø"/>
            </a:pPr>
            <a:r>
              <a:rPr lang="en-US" altLang="zh-CN" sz="2400" dirty="0"/>
              <a:t>Time interval or time span will be long, the historical POI will be changed dramatically.</a:t>
            </a:r>
          </a:p>
          <a:p>
            <a:pPr marL="285750" indent="-285750">
              <a:buFont typeface="Wingdings" panose="05000000000000000000" pitchFamily="2" charset="2"/>
              <a:buChar char="Ø"/>
            </a:pPr>
            <a:r>
              <a:rPr lang="en-US" altLang="zh-CN" sz="2400" dirty="0"/>
              <a:t>So as to the customized products recommendation, we are obliged to extract the latent connection between customer preferences and product specification, based on the users’ preference to recommend customized product.</a:t>
            </a:r>
            <a:endParaRPr lang="zh-CN" altLang="en-US" sz="2400" dirty="0"/>
          </a:p>
        </p:txBody>
      </p:sp>
      <p:sp>
        <p:nvSpPr>
          <p:cNvPr id="7" name="灯片编号占位符 6">
            <a:extLst>
              <a:ext uri="{FF2B5EF4-FFF2-40B4-BE49-F238E27FC236}">
                <a16:creationId xmlns:a16="http://schemas.microsoft.com/office/drawing/2014/main" id="{A31EE7BC-F947-4B4F-8F33-34326B8FCB51}"/>
              </a:ext>
            </a:extLst>
          </p:cNvPr>
          <p:cNvSpPr>
            <a:spLocks noGrp="1"/>
          </p:cNvSpPr>
          <p:nvPr>
            <p:ph type="sldNum" sz="quarter" idx="12"/>
          </p:nvPr>
        </p:nvSpPr>
        <p:spPr/>
        <p:txBody>
          <a:bodyPr/>
          <a:lstStyle/>
          <a:p>
            <a:fld id="{661ED27B-0111-4FCA-A1FD-6B615F5E45DE}" type="slidenum">
              <a:rPr lang="zh-CN" altLang="en-US" smtClean="0"/>
              <a:t>6</a:t>
            </a:fld>
            <a:endParaRPr lang="zh-CN" altLang="en-US"/>
          </a:p>
        </p:txBody>
      </p:sp>
    </p:spTree>
    <p:extLst>
      <p:ext uri="{BB962C8B-B14F-4D97-AF65-F5344CB8AC3E}">
        <p14:creationId xmlns:p14="http://schemas.microsoft.com/office/powerpoint/2010/main" val="216519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a:t>Motivation and Contribution</a:t>
            </a:r>
            <a:endParaRPr lang="zh-CN" altLang="en-US" sz="3600" dirty="0"/>
          </a:p>
        </p:txBody>
      </p:sp>
      <p:sp>
        <p:nvSpPr>
          <p:cNvPr id="4" name="文本框 3">
            <a:extLst>
              <a:ext uri="{FF2B5EF4-FFF2-40B4-BE49-F238E27FC236}">
                <a16:creationId xmlns:a16="http://schemas.microsoft.com/office/drawing/2014/main" id="{0782B221-6ED8-446C-8484-E553669BF7AA}"/>
              </a:ext>
            </a:extLst>
          </p:cNvPr>
          <p:cNvSpPr txBox="1"/>
          <p:nvPr/>
        </p:nvSpPr>
        <p:spPr>
          <a:xfrm>
            <a:off x="325877" y="1497582"/>
            <a:ext cx="11540245" cy="3539430"/>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a:t>On the one hand, the vast number of product variants in product customization process often makes it difficult for customers to make purchase decision;</a:t>
            </a:r>
          </a:p>
          <a:p>
            <a:pPr marL="342900" indent="-342900">
              <a:buFont typeface="Arial" panose="020B0604020202020204" pitchFamily="34" charset="0"/>
              <a:buChar char="•"/>
            </a:pPr>
            <a:r>
              <a:rPr lang="en-US" altLang="zh-CN" sz="2800" dirty="0"/>
              <a:t>On the other hand, the customer needs are ambiguous and diversity, which products to recommend and in what order to present the recommendation;</a:t>
            </a:r>
          </a:p>
          <a:p>
            <a:pPr marL="342900" indent="-342900">
              <a:buFont typeface="Arial" panose="020B0604020202020204" pitchFamily="34" charset="0"/>
              <a:buChar char="•"/>
            </a:pPr>
            <a:r>
              <a:rPr lang="en-US" altLang="zh-CN" sz="2800" b="1" dirty="0"/>
              <a:t>New customers</a:t>
            </a:r>
            <a:r>
              <a:rPr lang="en-US" altLang="zh-CN" sz="2800" dirty="0"/>
              <a:t>. Memory based models require users’ historical record, while as for new customer there is no prior information about his/her preference, “cold start” problem seriously;</a:t>
            </a:r>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7</a:t>
            </a:fld>
            <a:endParaRPr lang="zh-CN" altLang="en-US"/>
          </a:p>
        </p:txBody>
      </p:sp>
    </p:spTree>
    <p:extLst>
      <p:ext uri="{BB962C8B-B14F-4D97-AF65-F5344CB8AC3E}">
        <p14:creationId xmlns:p14="http://schemas.microsoft.com/office/powerpoint/2010/main" val="209967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a:t>Problem definition and Task</a:t>
            </a:r>
            <a:endParaRPr lang="zh-CN" altLang="en-US" sz="3600" dirty="0"/>
          </a:p>
        </p:txBody>
      </p:sp>
      <p:pic>
        <p:nvPicPr>
          <p:cNvPr id="7" name="图片 6">
            <a:extLst>
              <a:ext uri="{FF2B5EF4-FFF2-40B4-BE49-F238E27FC236}">
                <a16:creationId xmlns:a16="http://schemas.microsoft.com/office/drawing/2014/main" id="{07BEC609-AC9E-4585-A31C-E3C84B8C9ECC}"/>
              </a:ext>
            </a:extLst>
          </p:cNvPr>
          <p:cNvPicPr>
            <a:picLocks noChangeAspect="1"/>
          </p:cNvPicPr>
          <p:nvPr/>
        </p:nvPicPr>
        <p:blipFill>
          <a:blip r:embed="rId3"/>
          <a:stretch>
            <a:fillRect/>
          </a:stretch>
        </p:blipFill>
        <p:spPr>
          <a:xfrm>
            <a:off x="7830766" y="-1"/>
            <a:ext cx="4283414" cy="6857845"/>
          </a:xfrm>
          <a:prstGeom prst="rect">
            <a:avLst/>
          </a:prstGeom>
        </p:spPr>
      </p:pic>
      <p:sp>
        <p:nvSpPr>
          <p:cNvPr id="8" name="文本框 7">
            <a:extLst>
              <a:ext uri="{FF2B5EF4-FFF2-40B4-BE49-F238E27FC236}">
                <a16:creationId xmlns:a16="http://schemas.microsoft.com/office/drawing/2014/main" id="{8CED34E8-42B9-4622-9B72-30FA4F651EFF}"/>
              </a:ext>
            </a:extLst>
          </p:cNvPr>
          <p:cNvSpPr txBox="1"/>
          <p:nvPr/>
        </p:nvSpPr>
        <p:spPr>
          <a:xfrm>
            <a:off x="457200" y="1536971"/>
            <a:ext cx="6916366" cy="34163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Table 1 is the components list of a PC, which includes six parts, i.e., a processor, monitor, hard disk, display card, memory and display driver. each component can be alternated or configured.</a:t>
            </a:r>
          </a:p>
          <a:p>
            <a:pPr marL="342900" indent="-342900">
              <a:buFont typeface="Wingdings" panose="05000000000000000000" pitchFamily="2" charset="2"/>
              <a:buChar char="Ø"/>
            </a:pPr>
            <a:r>
              <a:rPr lang="en-US" altLang="zh-CN" sz="2400" dirty="0"/>
              <a:t>According to the limited customer configuration, we have to provide or recommend the complete  configuration.</a:t>
            </a:r>
          </a:p>
          <a:p>
            <a:pPr marL="342900" indent="-342900">
              <a:buFont typeface="Wingdings" panose="05000000000000000000" pitchFamily="2" charset="2"/>
              <a:buChar char="Ø"/>
            </a:pPr>
            <a:r>
              <a:rPr lang="en-US" altLang="zh-CN" sz="2400" dirty="0"/>
              <a:t>Maximum likelihood estimation, probability and statistics.</a:t>
            </a:r>
          </a:p>
        </p:txBody>
      </p:sp>
      <p:sp>
        <p:nvSpPr>
          <p:cNvPr id="6" name="灯片编号占位符 5">
            <a:extLst>
              <a:ext uri="{FF2B5EF4-FFF2-40B4-BE49-F238E27FC236}">
                <a16:creationId xmlns:a16="http://schemas.microsoft.com/office/drawing/2014/main" id="{BDCD6B3C-6715-4CBD-889A-2273F2AA0DC9}"/>
              </a:ext>
            </a:extLst>
          </p:cNvPr>
          <p:cNvSpPr>
            <a:spLocks noGrp="1"/>
          </p:cNvSpPr>
          <p:nvPr>
            <p:ph type="sldNum" sz="quarter" idx="12"/>
          </p:nvPr>
        </p:nvSpPr>
        <p:spPr/>
        <p:txBody>
          <a:bodyPr/>
          <a:lstStyle/>
          <a:p>
            <a:fld id="{661ED27B-0111-4FCA-A1FD-6B615F5E45DE}" type="slidenum">
              <a:rPr lang="zh-CN" altLang="en-US" smtClean="0"/>
              <a:t>8</a:t>
            </a:fld>
            <a:endParaRPr lang="zh-CN" altLang="en-US"/>
          </a:p>
        </p:txBody>
      </p:sp>
    </p:spTree>
    <p:extLst>
      <p:ext uri="{BB962C8B-B14F-4D97-AF65-F5344CB8AC3E}">
        <p14:creationId xmlns:p14="http://schemas.microsoft.com/office/powerpoint/2010/main" val="101466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38910" y="63787"/>
            <a:ext cx="12114179" cy="646331"/>
          </a:xfrm>
          <a:prstGeom prst="rect">
            <a:avLst/>
          </a:prstGeom>
          <a:noFill/>
        </p:spPr>
        <p:txBody>
          <a:bodyPr wrap="square" rtlCol="0">
            <a:spAutoFit/>
          </a:bodyPr>
          <a:lstStyle/>
          <a:p>
            <a:r>
              <a:rPr lang="en-US" altLang="zh-CN" sz="3600" dirty="0"/>
              <a:t>The framework or pipeline of recommendation in real scenario</a:t>
            </a:r>
            <a:endParaRPr lang="zh-CN" altLang="en-US" sz="3600" dirty="0"/>
          </a:p>
        </p:txBody>
      </p:sp>
      <p:sp>
        <p:nvSpPr>
          <p:cNvPr id="8" name="文本框 7">
            <a:extLst>
              <a:ext uri="{FF2B5EF4-FFF2-40B4-BE49-F238E27FC236}">
                <a16:creationId xmlns:a16="http://schemas.microsoft.com/office/drawing/2014/main" id="{8CED34E8-42B9-4622-9B72-30FA4F651EFF}"/>
              </a:ext>
            </a:extLst>
          </p:cNvPr>
          <p:cNvSpPr txBox="1"/>
          <p:nvPr/>
        </p:nvSpPr>
        <p:spPr>
          <a:xfrm>
            <a:off x="262648" y="972767"/>
            <a:ext cx="5214024" cy="489364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Step1. customer provides a specification;</a:t>
            </a:r>
          </a:p>
          <a:p>
            <a:pPr marL="342900" indent="-342900">
              <a:buFont typeface="Wingdings" panose="05000000000000000000" pitchFamily="2" charset="2"/>
              <a:buChar char="Ø"/>
            </a:pPr>
            <a:r>
              <a:rPr lang="en-US" altLang="zh-CN" sz="2400" dirty="0"/>
              <a:t>Step2. Recommendation System exhibit the complete the configuration, based on the probability relevance model;</a:t>
            </a:r>
          </a:p>
          <a:p>
            <a:pPr marL="342900" indent="-342900">
              <a:buFont typeface="Wingdings" panose="05000000000000000000" pitchFamily="2" charset="2"/>
              <a:buChar char="Ø"/>
            </a:pPr>
            <a:r>
              <a:rPr lang="en-US" altLang="zh-CN" sz="2400" dirty="0"/>
              <a:t>Step3. User confirm whether the recommendation list can meet the needs, if </a:t>
            </a:r>
            <a:r>
              <a:rPr lang="en-US" altLang="zh-CN" sz="2400" dirty="0" err="1"/>
              <a:t>statisfied</a:t>
            </a:r>
            <a:r>
              <a:rPr lang="en-US" altLang="zh-CN" sz="2400" dirty="0"/>
              <a:t> recommendation over, else turn to Step 4;</a:t>
            </a:r>
          </a:p>
          <a:p>
            <a:pPr marL="342900" indent="-342900">
              <a:buFont typeface="Wingdings" panose="05000000000000000000" pitchFamily="2" charset="2"/>
              <a:buChar char="Ø"/>
            </a:pPr>
            <a:r>
              <a:rPr lang="en-US" altLang="zh-CN" sz="2400" dirty="0"/>
              <a:t>Step 4. customer provides supplementary specification, then turn to Step 2;</a:t>
            </a:r>
          </a:p>
        </p:txBody>
      </p:sp>
      <p:pic>
        <p:nvPicPr>
          <p:cNvPr id="4" name="图片 3">
            <a:extLst>
              <a:ext uri="{FF2B5EF4-FFF2-40B4-BE49-F238E27FC236}">
                <a16:creationId xmlns:a16="http://schemas.microsoft.com/office/drawing/2014/main" id="{8B4E469B-30B9-4E9B-89D9-6AC439E26C3C}"/>
              </a:ext>
            </a:extLst>
          </p:cNvPr>
          <p:cNvPicPr>
            <a:picLocks noChangeAspect="1"/>
          </p:cNvPicPr>
          <p:nvPr/>
        </p:nvPicPr>
        <p:blipFill>
          <a:blip r:embed="rId3"/>
          <a:stretch>
            <a:fillRect/>
          </a:stretch>
        </p:blipFill>
        <p:spPr>
          <a:xfrm>
            <a:off x="5671225" y="1304070"/>
            <a:ext cx="6258127" cy="4249859"/>
          </a:xfrm>
          <a:prstGeom prst="rect">
            <a:avLst/>
          </a:prstGeom>
        </p:spPr>
      </p:pic>
      <p:sp>
        <p:nvSpPr>
          <p:cNvPr id="7" name="灯片编号占位符 6">
            <a:extLst>
              <a:ext uri="{FF2B5EF4-FFF2-40B4-BE49-F238E27FC236}">
                <a16:creationId xmlns:a16="http://schemas.microsoft.com/office/drawing/2014/main" id="{0C826F54-BBA8-4D5D-8FE7-3A5DA65F0391}"/>
              </a:ext>
            </a:extLst>
          </p:cNvPr>
          <p:cNvSpPr>
            <a:spLocks noGrp="1"/>
          </p:cNvSpPr>
          <p:nvPr>
            <p:ph type="sldNum" sz="quarter" idx="12"/>
          </p:nvPr>
        </p:nvSpPr>
        <p:spPr/>
        <p:txBody>
          <a:bodyPr/>
          <a:lstStyle/>
          <a:p>
            <a:fld id="{661ED27B-0111-4FCA-A1FD-6B615F5E45DE}" type="slidenum">
              <a:rPr lang="zh-CN" altLang="en-US" smtClean="0"/>
              <a:t>9</a:t>
            </a:fld>
            <a:endParaRPr lang="zh-CN" altLang="en-US"/>
          </a:p>
        </p:txBody>
      </p:sp>
    </p:spTree>
    <p:extLst>
      <p:ext uri="{BB962C8B-B14F-4D97-AF65-F5344CB8AC3E}">
        <p14:creationId xmlns:p14="http://schemas.microsoft.com/office/powerpoint/2010/main" val="395971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2461</TotalTime>
  <Words>1588</Words>
  <Application>Microsoft Office PowerPoint</Application>
  <PresentationFormat>宽屏</PresentationFormat>
  <Paragraphs>128</Paragraphs>
  <Slides>19</Slides>
  <Notes>13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7" baseType="lpstr">
      <vt:lpstr>等线</vt:lpstr>
      <vt:lpstr>Arial</vt:lpstr>
      <vt:lpstr>Calibri</vt:lpstr>
      <vt:lpstr>Calibri Light</vt:lpstr>
      <vt:lpstr>Cambria Math</vt:lpstr>
      <vt:lpstr>Wingdings</vt:lpstr>
      <vt:lpstr>回顾</vt:lpstr>
      <vt:lpstr>Equation</vt:lpstr>
      <vt:lpstr>Customized products recommendation based on probabilistic relevance model</vt:lpstr>
      <vt:lpstr>How can we utilize the customer and product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products recommendation based on probabilistic relevance model</dc:title>
  <dc:creator>自豪 李</dc:creator>
  <cp:lastModifiedBy>自豪 李</cp:lastModifiedBy>
  <cp:revision>65</cp:revision>
  <dcterms:created xsi:type="dcterms:W3CDTF">2019-10-25T00:59:36Z</dcterms:created>
  <dcterms:modified xsi:type="dcterms:W3CDTF">2019-11-07T10:53:28Z</dcterms:modified>
</cp:coreProperties>
</file>