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77" r:id="rId2"/>
    <p:sldId id="258" r:id="rId3"/>
    <p:sldId id="278" r:id="rId4"/>
    <p:sldId id="279" r:id="rId5"/>
    <p:sldId id="281" r:id="rId6"/>
    <p:sldId id="260" r:id="rId7"/>
    <p:sldId id="282" r:id="rId8"/>
    <p:sldId id="284" r:id="rId9"/>
    <p:sldId id="285" r:id="rId10"/>
    <p:sldId id="286" r:id="rId11"/>
    <p:sldId id="288" r:id="rId12"/>
    <p:sldId id="289" r:id="rId13"/>
    <p:sldId id="290" r:id="rId14"/>
    <p:sldId id="273"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p:scale>
          <a:sx n="75" d="100"/>
          <a:sy n="75" d="100"/>
        </p:scale>
        <p:origin x="94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65BC-4779-430A-A047-280CB81B5E52}" type="datetimeFigureOut">
              <a:rPr lang="zh-CN" altLang="en-US" smtClean="0"/>
              <a:t>2019/11/29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3C70B-D24B-444E-8D28-1F47D224807F}" type="slidenum">
              <a:rPr lang="zh-CN" altLang="en-US" smtClean="0"/>
              <a:t>‹#›</a:t>
            </a:fld>
            <a:endParaRPr lang="zh-CN" altLang="en-US"/>
          </a:p>
        </p:txBody>
      </p:sp>
    </p:spTree>
    <p:extLst>
      <p:ext uri="{BB962C8B-B14F-4D97-AF65-F5344CB8AC3E}">
        <p14:creationId xmlns:p14="http://schemas.microsoft.com/office/powerpoint/2010/main" val="27767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9</a:t>
            </a:fld>
            <a:endParaRPr lang="zh-CN" altLang="en-US"/>
          </a:p>
        </p:txBody>
      </p:sp>
    </p:spTree>
    <p:extLst>
      <p:ext uri="{BB962C8B-B14F-4D97-AF65-F5344CB8AC3E}">
        <p14:creationId xmlns:p14="http://schemas.microsoft.com/office/powerpoint/2010/main" val="59049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14</a:t>
            </a:fld>
            <a:endParaRPr lang="zh-CN" altLang="en-US"/>
          </a:p>
        </p:txBody>
      </p:sp>
    </p:spTree>
    <p:extLst>
      <p:ext uri="{BB962C8B-B14F-4D97-AF65-F5344CB8AC3E}">
        <p14:creationId xmlns:p14="http://schemas.microsoft.com/office/powerpoint/2010/main" val="248067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15</a:t>
            </a:fld>
            <a:endParaRPr lang="zh-CN" altLang="en-US"/>
          </a:p>
        </p:txBody>
      </p:sp>
    </p:spTree>
    <p:extLst>
      <p:ext uri="{BB962C8B-B14F-4D97-AF65-F5344CB8AC3E}">
        <p14:creationId xmlns:p14="http://schemas.microsoft.com/office/powerpoint/2010/main" val="283170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16</a:t>
            </a:fld>
            <a:endParaRPr lang="zh-CN" altLang="en-US"/>
          </a:p>
        </p:txBody>
      </p:sp>
    </p:spTree>
    <p:extLst>
      <p:ext uri="{BB962C8B-B14F-4D97-AF65-F5344CB8AC3E}">
        <p14:creationId xmlns:p14="http://schemas.microsoft.com/office/powerpoint/2010/main" val="122153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E686F-AA65-4E99-B85F-51C534D1D6E0}" type="datetime1">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ED4BBA-AE9C-40D7-A687-B42F5CF18574}" type="datetime1">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46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DB54F1-293A-4CED-ABD7-47AA93A42D07}" type="datetime1">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6165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F1A358-302D-47DB-9047-3E04BA54FF82}" type="datetime1">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063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D562EC-AFF1-4741-B2F5-1DDDA5823D77}" type="datetime1">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D5D5C9-7054-4983-A018-147F442439D0}" type="datetime1">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04052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CDAB46-D36E-4694-9B80-F8E670DB5028}" type="datetime1">
              <a:rPr lang="zh-CN" altLang="en-US" smtClean="0"/>
              <a:t>2019/11/29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9959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E8A65F-E42A-4F2D-9EA9-4CF5C1EA8AD8}" type="datetime1">
              <a:rPr lang="zh-CN" altLang="en-US" smtClean="0"/>
              <a:t>2019/11/29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1035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73FD0F-876A-4C5A-B500-3577338DD329}" type="datetime1">
              <a:rPr lang="zh-CN" altLang="en-US" smtClean="0"/>
              <a:t>2019/11/29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096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A7681-582C-4465-80DA-9ABA57F7DD45}" type="datetime1">
              <a:rPr lang="zh-CN" altLang="en-US" smtClean="0"/>
              <a:t>2019/11/29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5950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07B902-9D65-4E34-B1FA-1DE2CAE0D6D2}" type="datetime1">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4148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619CC5-8D69-4B05-9950-8F25D25ACE83}" type="datetime1">
              <a:rPr lang="zh-CN" altLang="en-US" smtClean="0"/>
              <a:t>2019/11/29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0879975" y="6501030"/>
            <a:ext cx="1312025" cy="365125"/>
          </a:xfrm>
          <a:prstGeom prst="rect">
            <a:avLst/>
          </a:prstGeom>
        </p:spPr>
        <p:txBody>
          <a:bodyPr vert="horz" lIns="91440" tIns="45720" rIns="91440" bIns="45720" rtlCol="0" anchor="ctr"/>
          <a:lstStyle>
            <a:lvl1pPr algn="r">
              <a:defRPr sz="1800">
                <a:solidFill>
                  <a:schemeClr val="tx1"/>
                </a:solidFill>
              </a:defRPr>
            </a:lvl1pPr>
          </a:lstStyle>
          <a:p>
            <a:fld id="{661ED27B-0111-4FCA-A1FD-6B615F5E45DE}"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89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252CC-B847-4728-A90C-9CA29215DE58}"/>
              </a:ext>
            </a:extLst>
          </p:cNvPr>
          <p:cNvSpPr>
            <a:spLocks noGrp="1"/>
          </p:cNvSpPr>
          <p:nvPr>
            <p:ph type="ctrTitle"/>
            <p:custDataLst>
              <p:tags r:id="rId1"/>
            </p:custDataLst>
          </p:nvPr>
        </p:nvSpPr>
        <p:spPr>
          <a:xfrm>
            <a:off x="786319" y="1978201"/>
            <a:ext cx="10619362" cy="1727826"/>
          </a:xfrm>
        </p:spPr>
        <p:txBody>
          <a:bodyPr>
            <a:normAutofit fontScale="90000"/>
          </a:bodyPr>
          <a:lstStyle/>
          <a:p>
            <a:pPr algn="just"/>
            <a:r>
              <a:rPr lang="en-US" altLang="zh-CN" sz="6600" dirty="0"/>
              <a:t>Modelling product structures by generic bills-of-materials [D] </a:t>
            </a:r>
            <a:endParaRPr lang="zh-CN" altLang="en-US" sz="6600" dirty="0"/>
          </a:p>
        </p:txBody>
      </p:sp>
      <p:sp>
        <p:nvSpPr>
          <p:cNvPr id="4" name="文本框 3">
            <a:extLst>
              <a:ext uri="{FF2B5EF4-FFF2-40B4-BE49-F238E27FC236}">
                <a16:creationId xmlns:a16="http://schemas.microsoft.com/office/drawing/2014/main" id="{A773BC36-7219-4A14-ACAB-0B0FAEC18AAC}"/>
              </a:ext>
            </a:extLst>
          </p:cNvPr>
          <p:cNvSpPr txBox="1"/>
          <p:nvPr>
            <p:custDataLst>
              <p:tags r:id="rId2"/>
            </p:custDataLst>
          </p:nvPr>
        </p:nvSpPr>
        <p:spPr>
          <a:xfrm>
            <a:off x="8054503" y="5138090"/>
            <a:ext cx="3608762" cy="461665"/>
          </a:xfrm>
          <a:prstGeom prst="rect">
            <a:avLst/>
          </a:prstGeom>
          <a:noFill/>
        </p:spPr>
        <p:txBody>
          <a:bodyPr wrap="square" rtlCol="0">
            <a:spAutoFit/>
          </a:bodyPr>
          <a:lstStyle/>
          <a:p>
            <a:r>
              <a:rPr lang="en-US" altLang="zh-CN" sz="2400" dirty="0"/>
              <a:t>Li. 2019.11.29</a:t>
            </a:r>
            <a:endParaRPr lang="zh-CN" altLang="en-US" sz="2400" dirty="0"/>
          </a:p>
        </p:txBody>
      </p:sp>
      <p:sp>
        <p:nvSpPr>
          <p:cNvPr id="12" name="矩形 11">
            <a:extLst>
              <a:ext uri="{FF2B5EF4-FFF2-40B4-BE49-F238E27FC236}">
                <a16:creationId xmlns:a16="http://schemas.microsoft.com/office/drawing/2014/main" id="{84B09F41-ADC6-426B-BCE3-B66F097F4C75}"/>
              </a:ext>
            </a:extLst>
          </p:cNvPr>
          <p:cNvSpPr/>
          <p:nvPr>
            <p:custDataLst>
              <p:tags r:id="rId3"/>
            </p:custDataLst>
          </p:nvPr>
        </p:nvSpPr>
        <p:spPr>
          <a:xfrm>
            <a:off x="0" y="0"/>
            <a:ext cx="12192000" cy="50583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1640623-6D28-4423-9CBA-B71083BDD516}"/>
              </a:ext>
            </a:extLst>
          </p:cNvPr>
          <p:cNvSpPr txBox="1"/>
          <p:nvPr>
            <p:custDataLst>
              <p:tags r:id="rId4"/>
            </p:custDataLst>
          </p:nvPr>
        </p:nvSpPr>
        <p:spPr>
          <a:xfrm>
            <a:off x="0" y="-38911"/>
            <a:ext cx="4601183" cy="523220"/>
          </a:xfrm>
          <a:prstGeom prst="rect">
            <a:avLst/>
          </a:prstGeom>
          <a:noFill/>
        </p:spPr>
        <p:txBody>
          <a:bodyPr wrap="square" rtlCol="0">
            <a:spAutoFit/>
          </a:bodyPr>
          <a:lstStyle/>
          <a:p>
            <a:r>
              <a:rPr lang="en-US" altLang="zh-CN" sz="2800" dirty="0"/>
              <a:t>Literature Report</a:t>
            </a:r>
            <a:endParaRPr lang="zh-CN" altLang="en-US" sz="2800" dirty="0"/>
          </a:p>
        </p:txBody>
      </p:sp>
      <p:sp>
        <p:nvSpPr>
          <p:cNvPr id="14" name="矩形 13">
            <a:extLst>
              <a:ext uri="{FF2B5EF4-FFF2-40B4-BE49-F238E27FC236}">
                <a16:creationId xmlns:a16="http://schemas.microsoft.com/office/drawing/2014/main" id="{4A2CFA1C-67A1-4CFF-A533-098984B5CB69}"/>
              </a:ext>
            </a:extLst>
          </p:cNvPr>
          <p:cNvSpPr/>
          <p:nvPr>
            <p:custDataLst>
              <p:tags r:id="rId5"/>
            </p:custDataLst>
          </p:nvPr>
        </p:nvSpPr>
        <p:spPr>
          <a:xfrm>
            <a:off x="2300591" y="3887346"/>
            <a:ext cx="9605092" cy="523220"/>
          </a:xfrm>
          <a:prstGeom prst="rect">
            <a:avLst/>
          </a:prstGeom>
        </p:spPr>
        <p:txBody>
          <a:bodyPr wrap="square">
            <a:spAutoFit/>
          </a:bodyPr>
          <a:lstStyle/>
          <a:p>
            <a:r>
              <a:rPr lang="en-US" altLang="zh-CN" sz="2800" dirty="0"/>
              <a:t>(EELCO A. VAN VEEN, </a:t>
            </a:r>
            <a:r>
              <a:rPr lang="en-US" altLang="zh-CN" sz="2800" dirty="0" err="1"/>
              <a:t>Technische</a:t>
            </a:r>
            <a:r>
              <a:rPr lang="en-US" altLang="zh-CN" sz="2800" dirty="0"/>
              <a:t> Universiteit Eindhoven, 1991 )</a:t>
            </a:r>
            <a:endParaRPr lang="zh-CN" altLang="en-US" sz="2800" dirty="0"/>
          </a:p>
        </p:txBody>
      </p:sp>
      <p:sp>
        <p:nvSpPr>
          <p:cNvPr id="6" name="灯片编号占位符 5">
            <a:extLst>
              <a:ext uri="{FF2B5EF4-FFF2-40B4-BE49-F238E27FC236}">
                <a16:creationId xmlns:a16="http://schemas.microsoft.com/office/drawing/2014/main" id="{DEAC9119-790B-4694-BBF0-D280F0654906}"/>
              </a:ext>
            </a:extLst>
          </p:cNvPr>
          <p:cNvSpPr>
            <a:spLocks noGrp="1"/>
          </p:cNvSpPr>
          <p:nvPr>
            <p:ph type="sldNum" sz="quarter" idx="12"/>
            <p:custDataLst>
              <p:tags r:id="rId6"/>
            </p:custDataLst>
          </p:nvPr>
        </p:nvSpPr>
        <p:spPr/>
        <p:txBody>
          <a:bodyPr/>
          <a:lstStyle/>
          <a:p>
            <a:fld id="{661ED27B-0111-4FCA-A1FD-6B615F5E45DE}" type="slidenum">
              <a:rPr lang="zh-CN" altLang="en-US" smtClean="0"/>
              <a:t>1</a:t>
            </a:fld>
            <a:endParaRPr lang="zh-CN" altLang="en-US" dirty="0"/>
          </a:p>
        </p:txBody>
      </p:sp>
    </p:spTree>
    <p:extLst>
      <p:ext uri="{BB962C8B-B14F-4D97-AF65-F5344CB8AC3E}">
        <p14:creationId xmlns:p14="http://schemas.microsoft.com/office/powerpoint/2010/main" val="2508673794"/>
      </p:ext>
    </p:extLst>
  </p:cSld>
  <p:clrMapOvr>
    <a:masterClrMapping/>
  </p:clrMapOvr>
  <mc:AlternateContent xmlns:mc="http://schemas.openxmlformats.org/markup-compatibility/2006" xmlns:p14="http://schemas.microsoft.com/office/powerpoint/2010/main">
    <mc:Choice Requires="p14">
      <p:transition spd="slow" p14:dur="2000" advTm="54282"/>
    </mc:Choice>
    <mc:Fallback xmlns="">
      <p:transition spd="slow" advTm="54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8588659" cy="646331"/>
          </a:xfrm>
          <a:prstGeom prst="rect">
            <a:avLst/>
          </a:prstGeom>
          <a:noFill/>
        </p:spPr>
        <p:txBody>
          <a:bodyPr wrap="square" rtlCol="0">
            <a:spAutoFit/>
          </a:bodyPr>
          <a:lstStyle/>
          <a:p>
            <a:r>
              <a:rPr lang="en-US" altLang="zh-CN" sz="3600" dirty="0"/>
              <a:t>The Customer Specification Support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10</a:t>
            </a:fld>
            <a:endParaRPr lang="zh-CN" altLang="en-US"/>
          </a:p>
        </p:txBody>
      </p:sp>
      <p:pic>
        <p:nvPicPr>
          <p:cNvPr id="2" name="图片 1">
            <a:extLst>
              <a:ext uri="{FF2B5EF4-FFF2-40B4-BE49-F238E27FC236}">
                <a16:creationId xmlns:a16="http://schemas.microsoft.com/office/drawing/2014/main" id="{8F48D343-6756-4426-A84E-5D096252FA16}"/>
              </a:ext>
            </a:extLst>
          </p:cNvPr>
          <p:cNvPicPr>
            <a:picLocks noChangeAspect="1"/>
          </p:cNvPicPr>
          <p:nvPr/>
        </p:nvPicPr>
        <p:blipFill>
          <a:blip r:embed="rId2"/>
          <a:stretch>
            <a:fillRect/>
          </a:stretch>
        </p:blipFill>
        <p:spPr>
          <a:xfrm>
            <a:off x="2066865" y="773906"/>
            <a:ext cx="8058265" cy="4008257"/>
          </a:xfrm>
          <a:prstGeom prst="rect">
            <a:avLst/>
          </a:prstGeom>
        </p:spPr>
      </p:pic>
      <p:sp>
        <p:nvSpPr>
          <p:cNvPr id="4" name="文本框 3">
            <a:extLst>
              <a:ext uri="{FF2B5EF4-FFF2-40B4-BE49-F238E27FC236}">
                <a16:creationId xmlns:a16="http://schemas.microsoft.com/office/drawing/2014/main" id="{4751D7D3-9121-4443-9E70-6566EB661AFF}"/>
              </a:ext>
            </a:extLst>
          </p:cNvPr>
          <p:cNvSpPr txBox="1"/>
          <p:nvPr/>
        </p:nvSpPr>
        <p:spPr>
          <a:xfrm>
            <a:off x="264158" y="4845951"/>
            <a:ext cx="11663680" cy="1569660"/>
          </a:xfrm>
          <a:prstGeom prst="rect">
            <a:avLst/>
          </a:prstGeom>
          <a:noFill/>
        </p:spPr>
        <p:txBody>
          <a:bodyPr wrap="square" rtlCol="0">
            <a:spAutoFit/>
          </a:bodyPr>
          <a:lstStyle/>
          <a:p>
            <a:pPr algn="just"/>
            <a:r>
              <a:rPr lang="en-US" altLang="zh-CN" sz="2400" dirty="0"/>
              <a:t>Obviously the specification {(P1,V11), (P2, V21)} yields the poorest performance, whilst whether the specification {(P1, V11),(P2,V22)} or {(P1, V12), (P2,V21)} should be advised is dependent on which performance criterion is perceived as more important. Weighting the performance criteria is the most common measure.</a:t>
            </a:r>
            <a:endParaRPr lang="zh-CN" altLang="en-US" sz="2400" dirty="0"/>
          </a:p>
        </p:txBody>
      </p:sp>
    </p:spTree>
    <p:extLst>
      <p:ext uri="{BB962C8B-B14F-4D97-AF65-F5344CB8AC3E}">
        <p14:creationId xmlns:p14="http://schemas.microsoft.com/office/powerpoint/2010/main" val="3729917243"/>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8588659" cy="646331"/>
          </a:xfrm>
          <a:prstGeom prst="rect">
            <a:avLst/>
          </a:prstGeom>
          <a:noFill/>
        </p:spPr>
        <p:txBody>
          <a:bodyPr wrap="square" rtlCol="0">
            <a:spAutoFit/>
          </a:bodyPr>
          <a:lstStyle/>
          <a:p>
            <a:r>
              <a:rPr lang="en-US" altLang="zh-CN" sz="3600" dirty="0"/>
              <a:t>The Product Specification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11</a:t>
            </a:fld>
            <a:endParaRPr lang="zh-CN" altLang="en-US"/>
          </a:p>
        </p:txBody>
      </p:sp>
      <p:sp>
        <p:nvSpPr>
          <p:cNvPr id="4" name="文本框 3">
            <a:extLst>
              <a:ext uri="{FF2B5EF4-FFF2-40B4-BE49-F238E27FC236}">
                <a16:creationId xmlns:a16="http://schemas.microsoft.com/office/drawing/2014/main" id="{4751D7D3-9121-4443-9E70-6566EB661AFF}"/>
              </a:ext>
            </a:extLst>
          </p:cNvPr>
          <p:cNvSpPr txBox="1"/>
          <p:nvPr/>
        </p:nvSpPr>
        <p:spPr>
          <a:xfrm>
            <a:off x="472440" y="974084"/>
            <a:ext cx="1124712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zh-CN" sz="2400" dirty="0"/>
              <a:t>The primary function of the Product Specification System (PSS) is to support the composition of valid specifications.</a:t>
            </a:r>
          </a:p>
          <a:p>
            <a:pPr marL="342900" indent="-342900" algn="just">
              <a:buFont typeface="Wingdings" panose="05000000000000000000" pitchFamily="2" charset="2"/>
              <a:buChar char="Ø"/>
            </a:pPr>
            <a:r>
              <a:rPr lang="en-US" altLang="zh-CN" sz="2400" dirty="0"/>
              <a:t>The following three aspects characterize the type of support which can be provided:</a:t>
            </a:r>
          </a:p>
          <a:p>
            <a:pPr marL="457200" indent="-457200" algn="just">
              <a:buAutoNum type="arabicParenBoth"/>
            </a:pPr>
            <a:r>
              <a:rPr lang="en-US" altLang="zh-CN" sz="2400" dirty="0"/>
              <a:t>Composing a specification. As for different individual,  parameter are presented relying on the sequence parameters which has been determined first.</a:t>
            </a:r>
          </a:p>
          <a:p>
            <a:pPr marL="457200" indent="-457200" algn="just">
              <a:buAutoNum type="arabicParenBoth"/>
            </a:pPr>
            <a:r>
              <a:rPr lang="en-US" altLang="zh-CN" sz="2400" dirty="0"/>
              <a:t>Validating a specification. Concerning which specification is validated. Two basically different approaches can be followed, namely retrospective approach and anticipative approach.</a:t>
            </a:r>
          </a:p>
          <a:p>
            <a:pPr marL="457200" indent="-457200" algn="just">
              <a:buAutoNum type="arabicParenBoth"/>
            </a:pPr>
            <a:r>
              <a:rPr lang="en-US" altLang="zh-CN" sz="2400" dirty="0"/>
              <a:t>Informing of consequence. Different parameters have a closely connection each other, thus, the specification process only presented those parameter values which do not produce an invalid specification, depend on the formal parameter. While there is an insuperable disadvantage to this approach, the end user cannot make weighted decisions boil down to he cannot get full insight into the available product variety.   </a:t>
            </a:r>
          </a:p>
        </p:txBody>
      </p:sp>
    </p:spTree>
    <p:extLst>
      <p:ext uri="{BB962C8B-B14F-4D97-AF65-F5344CB8AC3E}">
        <p14:creationId xmlns:p14="http://schemas.microsoft.com/office/powerpoint/2010/main" val="2439462470"/>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8588659" cy="646331"/>
          </a:xfrm>
          <a:prstGeom prst="rect">
            <a:avLst/>
          </a:prstGeom>
          <a:noFill/>
        </p:spPr>
        <p:txBody>
          <a:bodyPr wrap="square" rtlCol="0">
            <a:spAutoFit/>
          </a:bodyPr>
          <a:lstStyle/>
          <a:p>
            <a:r>
              <a:rPr lang="en-US" altLang="zh-CN" sz="3600" dirty="0"/>
              <a:t>The Bill-of-Material generating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12</a:t>
            </a:fld>
            <a:endParaRPr lang="zh-CN" altLang="en-US"/>
          </a:p>
        </p:txBody>
      </p:sp>
      <p:sp>
        <p:nvSpPr>
          <p:cNvPr id="4" name="文本框 3">
            <a:extLst>
              <a:ext uri="{FF2B5EF4-FFF2-40B4-BE49-F238E27FC236}">
                <a16:creationId xmlns:a16="http://schemas.microsoft.com/office/drawing/2014/main" id="{4751D7D3-9121-4443-9E70-6566EB661AFF}"/>
              </a:ext>
            </a:extLst>
          </p:cNvPr>
          <p:cNvSpPr txBox="1"/>
          <p:nvPr/>
        </p:nvSpPr>
        <p:spPr>
          <a:xfrm>
            <a:off x="472440" y="974084"/>
            <a:ext cx="11247120"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zh-CN" sz="2400" dirty="0"/>
              <a:t>The function of the BOM generating system (BGS) is to produce a result BOM-structure for a product type which is identified by an item with a valid specification.</a:t>
            </a:r>
          </a:p>
          <a:p>
            <a:pPr marL="342900" indent="-342900" algn="just">
              <a:buFont typeface="Wingdings" panose="05000000000000000000" pitchFamily="2" charset="2"/>
              <a:buChar char="Ø"/>
            </a:pPr>
            <a:r>
              <a:rPr lang="en-US" altLang="zh-CN" sz="2400" dirty="0"/>
              <a:t>The system which generates a result BOM-structure given a fully specified item and a source BOM-structure of that item.</a:t>
            </a:r>
            <a:endParaRPr lang="zh-CN" altLang="en-US" sz="2400" dirty="0"/>
          </a:p>
          <a:p>
            <a:pPr marL="342900" indent="-342900" algn="just">
              <a:buFont typeface="Wingdings" panose="05000000000000000000" pitchFamily="2" charset="2"/>
              <a:buChar char="Ø"/>
            </a:pPr>
            <a:endParaRPr lang="en-US" altLang="zh-CN" sz="2400" dirty="0"/>
          </a:p>
        </p:txBody>
      </p:sp>
      <p:pic>
        <p:nvPicPr>
          <p:cNvPr id="2" name="图片 1">
            <a:extLst>
              <a:ext uri="{FF2B5EF4-FFF2-40B4-BE49-F238E27FC236}">
                <a16:creationId xmlns:a16="http://schemas.microsoft.com/office/drawing/2014/main" id="{D1993888-64E9-49E2-A8FA-AD84866C34C9}"/>
              </a:ext>
            </a:extLst>
          </p:cNvPr>
          <p:cNvPicPr>
            <a:picLocks noChangeAspect="1"/>
          </p:cNvPicPr>
          <p:nvPr/>
        </p:nvPicPr>
        <p:blipFill>
          <a:blip r:embed="rId2"/>
          <a:stretch>
            <a:fillRect/>
          </a:stretch>
        </p:blipFill>
        <p:spPr>
          <a:xfrm>
            <a:off x="1113212" y="2564957"/>
            <a:ext cx="9965575" cy="3615914"/>
          </a:xfrm>
          <a:prstGeom prst="rect">
            <a:avLst/>
          </a:prstGeom>
        </p:spPr>
      </p:pic>
    </p:spTree>
    <p:extLst>
      <p:ext uri="{BB962C8B-B14F-4D97-AF65-F5344CB8AC3E}">
        <p14:creationId xmlns:p14="http://schemas.microsoft.com/office/powerpoint/2010/main" val="1555421753"/>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8588659" cy="646331"/>
          </a:xfrm>
          <a:prstGeom prst="rect">
            <a:avLst/>
          </a:prstGeom>
          <a:noFill/>
        </p:spPr>
        <p:txBody>
          <a:bodyPr wrap="square" rtlCol="0">
            <a:spAutoFit/>
          </a:bodyPr>
          <a:lstStyle/>
          <a:p>
            <a:r>
              <a:rPr lang="en-US" altLang="zh-CN" sz="3600" dirty="0"/>
              <a:t>The Bill-of-Material generating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13</a:t>
            </a:fld>
            <a:endParaRPr lang="zh-CN" altLang="en-US"/>
          </a:p>
        </p:txBody>
      </p:sp>
      <p:sp>
        <p:nvSpPr>
          <p:cNvPr id="3" name="文本框 2">
            <a:extLst>
              <a:ext uri="{FF2B5EF4-FFF2-40B4-BE49-F238E27FC236}">
                <a16:creationId xmlns:a16="http://schemas.microsoft.com/office/drawing/2014/main" id="{F34B8110-4519-4579-AA88-23BEF629AD40}"/>
              </a:ext>
            </a:extLst>
          </p:cNvPr>
          <p:cNvSpPr txBox="1"/>
          <p:nvPr/>
        </p:nvSpPr>
        <p:spPr>
          <a:xfrm>
            <a:off x="182880" y="894080"/>
            <a:ext cx="11836400" cy="627864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dirty="0"/>
              <a:t>The BGS includes two basic elements:</a:t>
            </a:r>
          </a:p>
          <a:p>
            <a:pPr marL="457200" indent="-457200">
              <a:buAutoNum type="arabicParenBoth"/>
            </a:pPr>
            <a:r>
              <a:rPr lang="en-US" altLang="zh-CN" sz="2800" dirty="0"/>
              <a:t>The result bill-of-material structure. </a:t>
            </a:r>
          </a:p>
          <a:p>
            <a:pPr marL="342900" indent="-342900">
              <a:buFont typeface="Arial" panose="020B0604020202020204" pitchFamily="34" charset="0"/>
              <a:buChar char="•"/>
            </a:pPr>
            <a:r>
              <a:rPr lang="en-US" altLang="zh-CN" sz="2800" dirty="0"/>
              <a:t>Basically the result of the BOM generating process is a set of nodes (which represent fully specified items) and directed relationships between these nodes (which represent </a:t>
            </a:r>
            <a:r>
              <a:rPr lang="en-US" altLang="zh-CN" sz="2800" dirty="0" err="1"/>
              <a:t>gozinto</a:t>
            </a:r>
            <a:r>
              <a:rPr lang="en-US" altLang="zh-CN" sz="2800" dirty="0"/>
              <a:t>-relationships).</a:t>
            </a:r>
          </a:p>
          <a:p>
            <a:r>
              <a:rPr lang="en-US" altLang="zh-CN" sz="2800" dirty="0"/>
              <a:t>(2) The source bill-of-material structure.</a:t>
            </a:r>
          </a:p>
          <a:p>
            <a:pPr marL="342900" indent="-342900" algn="just">
              <a:buFont typeface="Arial" panose="020B0604020202020204" pitchFamily="34" charset="0"/>
              <a:buChar char="•"/>
            </a:pPr>
            <a:r>
              <a:rPr lang="en-US" altLang="zh-CN" sz="2800" dirty="0"/>
              <a:t>In the source BOM-structure, X and component items of X may contain one or more product types. Not all </a:t>
            </a:r>
            <a:r>
              <a:rPr lang="en-US" altLang="zh-CN" sz="2800" dirty="0" err="1"/>
              <a:t>gozinto</a:t>
            </a:r>
            <a:r>
              <a:rPr lang="en-US" altLang="zh-CN" sz="2800" dirty="0"/>
              <a:t>-relationships which are defined for X in the source BOM-structure are relevant to all product types of X. Therefore, to obtain the result BOM-structure for a fully specified item X, </a:t>
            </a:r>
            <a:r>
              <a:rPr lang="en-US" altLang="zh-CN" sz="2800" dirty="0" err="1"/>
              <a:t>gozinto</a:t>
            </a:r>
            <a:r>
              <a:rPr lang="en-US" altLang="zh-CN" sz="2800" dirty="0"/>
              <a:t> </a:t>
            </a:r>
            <a:r>
              <a:rPr lang="en-US" altLang="zh-CN" sz="2800" dirty="0" err="1"/>
              <a:t>relationsbips</a:t>
            </a:r>
            <a:r>
              <a:rPr lang="en-US" altLang="zh-CN" sz="2800" dirty="0"/>
              <a:t> and items from the source BOM-structure must be selected and/or specified for the result BOM-structure.</a:t>
            </a:r>
          </a:p>
          <a:p>
            <a:pPr marL="457200" indent="-457200">
              <a:buAutoNum type="arabicParenBoth"/>
            </a:pPr>
            <a:endParaRPr lang="en-US" altLang="zh-CN" sz="2400" dirty="0"/>
          </a:p>
          <a:p>
            <a:endParaRPr lang="en-US" altLang="zh-CN" sz="2400" dirty="0"/>
          </a:p>
          <a:p>
            <a:endParaRPr lang="zh-CN" altLang="en-US" dirty="0"/>
          </a:p>
        </p:txBody>
      </p:sp>
    </p:spTree>
    <p:extLst>
      <p:ext uri="{BB962C8B-B14F-4D97-AF65-F5344CB8AC3E}">
        <p14:creationId xmlns:p14="http://schemas.microsoft.com/office/powerpoint/2010/main" val="1739931453"/>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Conclusions and Inspirations</a:t>
            </a:r>
            <a:endParaRPr lang="zh-CN" altLang="en-US" sz="3600" dirty="0"/>
          </a:p>
        </p:txBody>
      </p:sp>
      <p:sp>
        <p:nvSpPr>
          <p:cNvPr id="4" name="文本框 3">
            <a:extLst>
              <a:ext uri="{FF2B5EF4-FFF2-40B4-BE49-F238E27FC236}">
                <a16:creationId xmlns:a16="http://schemas.microsoft.com/office/drawing/2014/main" id="{1B12840F-36A4-43B7-B6CA-9C1DF961920B}"/>
              </a:ext>
            </a:extLst>
          </p:cNvPr>
          <p:cNvSpPr txBox="1"/>
          <p:nvPr/>
        </p:nvSpPr>
        <p:spPr>
          <a:xfrm>
            <a:off x="311019" y="773906"/>
            <a:ext cx="11569959" cy="526297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dirty="0"/>
              <a:t>Production Control Information System (PCIS) is essential for markets, and BOM is the core of PCIS; </a:t>
            </a:r>
          </a:p>
          <a:p>
            <a:pPr marL="342900" indent="-342900">
              <a:buFont typeface="Wingdings" panose="05000000000000000000" pitchFamily="2" charset="2"/>
              <a:buChar char="Ø"/>
            </a:pPr>
            <a:r>
              <a:rPr lang="en-US" altLang="zh-CN" sz="2800" dirty="0"/>
              <a:t>The Bill-Of-Materials (BOM) is a parts list which often used in manufacturing to capture the structure of the products to be produced;</a:t>
            </a:r>
          </a:p>
          <a:p>
            <a:pPr marL="342900" indent="-342900">
              <a:buFont typeface="Wingdings" panose="05000000000000000000" pitchFamily="2" charset="2"/>
              <a:buChar char="Ø"/>
            </a:pPr>
            <a:r>
              <a:rPr lang="en-US" altLang="zh-CN" sz="2800" dirty="0"/>
              <a:t>BOM-processing is constructed by Customer Specification Support System (CSSS), Product Specification System (PSS),  BOM Generating System (BGS) as well;</a:t>
            </a:r>
          </a:p>
          <a:p>
            <a:pPr marL="342900" indent="-342900">
              <a:buFont typeface="Wingdings" panose="05000000000000000000" pitchFamily="2" charset="2"/>
              <a:buChar char="Ø"/>
            </a:pPr>
            <a:r>
              <a:rPr lang="en-US" altLang="zh-CN" sz="2800" dirty="0"/>
              <a:t>CSSS is used in the order entry process to obtain a product type which is the most suitable for a particular customer;</a:t>
            </a:r>
          </a:p>
          <a:p>
            <a:pPr marL="342900" indent="-342900">
              <a:buFont typeface="Wingdings" panose="05000000000000000000" pitchFamily="2" charset="2"/>
              <a:buChar char="Ø"/>
            </a:pPr>
            <a:r>
              <a:rPr lang="en-US" altLang="zh-CN" sz="2800" dirty="0"/>
              <a:t>PSS concentrates on the specification representation;</a:t>
            </a:r>
          </a:p>
          <a:p>
            <a:pPr marL="342900" indent="-342900">
              <a:buFont typeface="Wingdings" panose="05000000000000000000" pitchFamily="2" charset="2"/>
              <a:buChar char="Ø"/>
            </a:pPr>
            <a:r>
              <a:rPr lang="en-US" altLang="zh-CN" sz="2800" dirty="0"/>
              <a:t>As for BGS, it should be possible to generate automatically the result BOM-structure for a product type identified by a fully specified item;</a:t>
            </a:r>
          </a:p>
        </p:txBody>
      </p:sp>
      <p:sp>
        <p:nvSpPr>
          <p:cNvPr id="7" name="灯片编号占位符 6">
            <a:extLst>
              <a:ext uri="{FF2B5EF4-FFF2-40B4-BE49-F238E27FC236}">
                <a16:creationId xmlns:a16="http://schemas.microsoft.com/office/drawing/2014/main" id="{76FC3842-6B66-46FB-AA30-5DE8BB8A65AC}"/>
              </a:ext>
            </a:extLst>
          </p:cNvPr>
          <p:cNvSpPr>
            <a:spLocks noGrp="1"/>
          </p:cNvSpPr>
          <p:nvPr>
            <p:ph type="sldNum" sz="quarter" idx="12"/>
          </p:nvPr>
        </p:nvSpPr>
        <p:spPr/>
        <p:txBody>
          <a:bodyPr/>
          <a:lstStyle/>
          <a:p>
            <a:fld id="{661ED27B-0111-4FCA-A1FD-6B615F5E45DE}" type="slidenum">
              <a:rPr lang="zh-CN" altLang="en-US" smtClean="0"/>
              <a:t>14</a:t>
            </a:fld>
            <a:endParaRPr lang="zh-CN" altLang="en-US" dirty="0"/>
          </a:p>
        </p:txBody>
      </p:sp>
    </p:spTree>
    <p:extLst>
      <p:ext uri="{BB962C8B-B14F-4D97-AF65-F5344CB8AC3E}">
        <p14:creationId xmlns:p14="http://schemas.microsoft.com/office/powerpoint/2010/main" val="10753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4" name="文本框 3">
            <a:extLst>
              <a:ext uri="{FF2B5EF4-FFF2-40B4-BE49-F238E27FC236}">
                <a16:creationId xmlns:a16="http://schemas.microsoft.com/office/drawing/2014/main" id="{4BB72D0B-2500-4365-B8FA-AC48FF4679C2}"/>
              </a:ext>
            </a:extLst>
          </p:cNvPr>
          <p:cNvSpPr txBox="1"/>
          <p:nvPr/>
        </p:nvSpPr>
        <p:spPr>
          <a:xfrm>
            <a:off x="196174" y="1075386"/>
            <a:ext cx="11799651" cy="4401205"/>
          </a:xfrm>
          <a:prstGeom prst="rect">
            <a:avLst/>
          </a:prstGeom>
          <a:noFill/>
        </p:spPr>
        <p:txBody>
          <a:bodyPr wrap="square" rtlCol="0">
            <a:spAutoFit/>
          </a:bodyPr>
          <a:lstStyle/>
          <a:p>
            <a:pPr marL="342900" indent="-342900">
              <a:buFont typeface="+mj-lt"/>
              <a:buAutoNum type="arabicPeriod"/>
            </a:pPr>
            <a:r>
              <a:rPr lang="en-US" altLang="zh-CN" sz="2800" dirty="0"/>
              <a:t>Van Veen E A. Modelling product structures by generic bills-of-materials[M]. Elsevier, 1992.</a:t>
            </a:r>
          </a:p>
          <a:p>
            <a:pPr marL="342900" indent="-342900">
              <a:buFont typeface="+mj-lt"/>
              <a:buAutoNum type="arabicPeriod"/>
            </a:pPr>
            <a:r>
              <a:rPr lang="en-US" altLang="zh-CN" sz="2800" dirty="0"/>
              <a:t>Van Der Aalst W M P. Designing workflows based on product structures[C]//Proceedings of the ninth IASTED International Conference on Parallel and Distributed Computing Systems, IASTED/Acta press, Anaheim. 1997: 337-342.</a:t>
            </a:r>
          </a:p>
          <a:p>
            <a:pPr marL="342900" indent="-342900">
              <a:buFont typeface="+mj-lt"/>
              <a:buAutoNum type="arabicPeriod"/>
            </a:pPr>
            <a:r>
              <a:rPr lang="en-US" altLang="zh-CN" sz="2800" dirty="0" err="1"/>
              <a:t>Hegge</a:t>
            </a:r>
            <a:r>
              <a:rPr lang="en-US" altLang="zh-CN" sz="2800" dirty="0"/>
              <a:t> H M H, Wortmann J C. Generic bill-of-material: a new product model[J]. International Journal of Production Economics, 1991, 23(1-3): 117-128.</a:t>
            </a:r>
          </a:p>
          <a:p>
            <a:pPr marL="342900" indent="-342900">
              <a:buFont typeface="+mj-lt"/>
              <a:buAutoNum type="arabicPeriod"/>
            </a:pPr>
            <a:r>
              <a:rPr lang="en-US" altLang="zh-CN" sz="2800" dirty="0"/>
              <a:t>Blaha M R, </a:t>
            </a:r>
            <a:r>
              <a:rPr lang="en-US" altLang="zh-CN" sz="2800" dirty="0" err="1"/>
              <a:t>Premerlani</a:t>
            </a:r>
            <a:r>
              <a:rPr lang="en-US" altLang="zh-CN" sz="2800" dirty="0"/>
              <a:t> W J, Rumbaugh J E, et al. Method and system for automated bill-of-material generation: U.S. Patent 5,119,307[P]. 1992-6-2.</a:t>
            </a:r>
          </a:p>
        </p:txBody>
      </p:sp>
      <p:sp>
        <p:nvSpPr>
          <p:cNvPr id="7" name="灯片编号占位符 6">
            <a:extLst>
              <a:ext uri="{FF2B5EF4-FFF2-40B4-BE49-F238E27FC236}">
                <a16:creationId xmlns:a16="http://schemas.microsoft.com/office/drawing/2014/main" id="{517DC54E-D162-4FC2-BD20-DA90B68F3691}"/>
              </a:ext>
            </a:extLst>
          </p:cNvPr>
          <p:cNvSpPr>
            <a:spLocks noGrp="1"/>
          </p:cNvSpPr>
          <p:nvPr>
            <p:ph type="sldNum" sz="quarter" idx="12"/>
          </p:nvPr>
        </p:nvSpPr>
        <p:spPr/>
        <p:txBody>
          <a:bodyPr/>
          <a:lstStyle/>
          <a:p>
            <a:fld id="{661ED27B-0111-4FCA-A1FD-6B615F5E45DE}" type="slidenum">
              <a:rPr lang="zh-CN" altLang="en-US" smtClean="0"/>
              <a:t>15</a:t>
            </a:fld>
            <a:endParaRPr lang="zh-CN" altLang="en-US"/>
          </a:p>
        </p:txBody>
      </p:sp>
    </p:spTree>
    <p:extLst>
      <p:ext uri="{BB962C8B-B14F-4D97-AF65-F5344CB8AC3E}">
        <p14:creationId xmlns:p14="http://schemas.microsoft.com/office/powerpoint/2010/main" val="186569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5" name="标题 4">
            <a:extLst>
              <a:ext uri="{FF2B5EF4-FFF2-40B4-BE49-F238E27FC236}">
                <a16:creationId xmlns:a16="http://schemas.microsoft.com/office/drawing/2014/main" id="{F8F87D62-A990-4EE8-B055-C7902ACB4F14}"/>
              </a:ext>
            </a:extLst>
          </p:cNvPr>
          <p:cNvSpPr>
            <a:spLocks noGrp="1"/>
          </p:cNvSpPr>
          <p:nvPr>
            <p:ph type="title"/>
          </p:nvPr>
        </p:nvSpPr>
        <p:spPr/>
        <p:txBody>
          <a:bodyPr/>
          <a:lstStyle/>
          <a:p>
            <a:pPr algn="ctr"/>
            <a:r>
              <a:rPr lang="en-US" altLang="zh-CN" sz="6600" dirty="0">
                <a:solidFill>
                  <a:schemeClr val="tx1"/>
                </a:solidFill>
              </a:rPr>
              <a:t>Q&amp;A</a:t>
            </a:r>
            <a:endParaRPr lang="zh-CN" altLang="en-US" sz="6600" dirty="0">
              <a:solidFill>
                <a:schemeClr val="tx1"/>
              </a:solidFill>
            </a:endParaRPr>
          </a:p>
        </p:txBody>
      </p:sp>
      <p:pic>
        <p:nvPicPr>
          <p:cNvPr id="9" name="图片占位符 8">
            <a:extLst>
              <a:ext uri="{FF2B5EF4-FFF2-40B4-BE49-F238E27FC236}">
                <a16:creationId xmlns:a16="http://schemas.microsoft.com/office/drawing/2014/main" id="{5449148A-B3AC-44B4-AE2D-0E2203E40A6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p:pic>
      <p:sp>
        <p:nvSpPr>
          <p:cNvPr id="7" name="文本占位符 6">
            <a:extLst>
              <a:ext uri="{FF2B5EF4-FFF2-40B4-BE49-F238E27FC236}">
                <a16:creationId xmlns:a16="http://schemas.microsoft.com/office/drawing/2014/main" id="{FD22A023-6680-40A8-A158-A95F9C313A96}"/>
              </a:ext>
            </a:extLst>
          </p:cNvPr>
          <p:cNvSpPr>
            <a:spLocks noGrp="1"/>
          </p:cNvSpPr>
          <p:nvPr>
            <p:ph type="body" sz="half" idx="2"/>
          </p:nvPr>
        </p:nvSpPr>
        <p:spPr/>
        <p:txBody>
          <a:bodyPr>
            <a:noAutofit/>
          </a:bodyPr>
          <a:lstStyle/>
          <a:p>
            <a:pPr algn="ctr"/>
            <a:r>
              <a:rPr lang="en-US" altLang="zh-CN" sz="4800" dirty="0">
                <a:solidFill>
                  <a:schemeClr val="tx1"/>
                </a:solidFill>
              </a:rPr>
              <a:t>Thanks</a:t>
            </a:r>
            <a:endParaRPr lang="zh-CN" altLang="en-US" sz="4800" dirty="0">
              <a:solidFill>
                <a:schemeClr val="tx1"/>
              </a:solidFill>
            </a:endParaRPr>
          </a:p>
        </p:txBody>
      </p:sp>
      <p:sp>
        <p:nvSpPr>
          <p:cNvPr id="12" name="灯片编号占位符 11">
            <a:extLst>
              <a:ext uri="{FF2B5EF4-FFF2-40B4-BE49-F238E27FC236}">
                <a16:creationId xmlns:a16="http://schemas.microsoft.com/office/drawing/2014/main" id="{CC7A40E9-21F4-453D-90F1-190B12A33E32}"/>
              </a:ext>
            </a:extLst>
          </p:cNvPr>
          <p:cNvSpPr>
            <a:spLocks noGrp="1"/>
          </p:cNvSpPr>
          <p:nvPr>
            <p:ph type="sldNum" sz="quarter" idx="12"/>
          </p:nvPr>
        </p:nvSpPr>
        <p:spPr/>
        <p:txBody>
          <a:bodyPr/>
          <a:lstStyle/>
          <a:p>
            <a:fld id="{661ED27B-0111-4FCA-A1FD-6B615F5E45DE}" type="slidenum">
              <a:rPr lang="zh-CN" altLang="en-US" smtClean="0"/>
              <a:t>16</a:t>
            </a:fld>
            <a:endParaRPr lang="zh-CN" altLang="en-US"/>
          </a:p>
        </p:txBody>
      </p:sp>
    </p:spTree>
    <p:extLst>
      <p:ext uri="{BB962C8B-B14F-4D97-AF65-F5344CB8AC3E}">
        <p14:creationId xmlns:p14="http://schemas.microsoft.com/office/powerpoint/2010/main" val="397856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9182911" cy="646331"/>
          </a:xfrm>
          <a:prstGeom prst="rect">
            <a:avLst/>
          </a:prstGeom>
          <a:noFill/>
        </p:spPr>
        <p:txBody>
          <a:bodyPr wrap="square" rtlCol="0">
            <a:spAutoFit/>
          </a:bodyPr>
          <a:lstStyle/>
          <a:p>
            <a:r>
              <a:rPr lang="en-US" altLang="zh-CN" sz="3600" dirty="0"/>
              <a:t>Introduction &amp; Problem Formulation</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214009" y="972766"/>
            <a:ext cx="11663463" cy="6647974"/>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Generally speaking, production control described as follows: “..the coordination of </a:t>
            </a:r>
            <a:r>
              <a:rPr lang="en-US" altLang="zh-CN" sz="2800" b="1" dirty="0"/>
              <a:t>supply and production activities</a:t>
            </a:r>
            <a:r>
              <a:rPr lang="en-US" altLang="zh-CN" sz="2800" dirty="0"/>
              <a:t> in manufacturing systems to achieve a specific </a:t>
            </a:r>
            <a:r>
              <a:rPr lang="en-US" altLang="zh-CN" sz="2800" b="1" dirty="0"/>
              <a:t>delivery flexibility and delivery reliability</a:t>
            </a:r>
            <a:r>
              <a:rPr lang="en-US" altLang="zh-CN" sz="2800" dirty="0"/>
              <a:t> at </a:t>
            </a:r>
            <a:r>
              <a:rPr lang="en-US" altLang="zh-CN" sz="2800" b="1" dirty="0"/>
              <a:t>minimum costs</a:t>
            </a:r>
            <a:r>
              <a:rPr lang="en-US" altLang="zh-CN" sz="2800" dirty="0"/>
              <a:t>.” (</a:t>
            </a:r>
            <a:r>
              <a:rPr lang="en-US" altLang="zh-CN" sz="2800" dirty="0" err="1"/>
              <a:t>Wijngaard</a:t>
            </a:r>
            <a:r>
              <a:rPr lang="en-US" altLang="zh-CN" sz="2800" dirty="0"/>
              <a:t> and </a:t>
            </a:r>
            <a:r>
              <a:rPr lang="en-US" altLang="zh-CN" sz="2800" dirty="0" err="1"/>
              <a:t>Wortrnann</a:t>
            </a:r>
            <a:r>
              <a:rPr lang="en-US" altLang="zh-CN" sz="2800" dirty="0"/>
              <a:t>, 1990).</a:t>
            </a:r>
          </a:p>
          <a:p>
            <a:pPr marL="285750" indent="-285750">
              <a:buFont typeface="Arial" panose="020B0604020202020204" pitchFamily="34" charset="0"/>
              <a:buChar char="•"/>
            </a:pPr>
            <a:r>
              <a:rPr lang="en-US" altLang="zh-CN" sz="2800" dirty="0"/>
              <a:t>To be specific, improving production control systems to meet requirements on price, delivery lead time, reliability, and customer requirements with regard to the specifications of a product.</a:t>
            </a:r>
          </a:p>
          <a:p>
            <a:pPr marL="285750" indent="-285750">
              <a:buFont typeface="Arial" panose="020B0604020202020204" pitchFamily="34" charset="0"/>
              <a:buChar char="•"/>
            </a:pPr>
            <a:r>
              <a:rPr lang="en-US" altLang="zh-CN" sz="2800" dirty="0"/>
              <a:t>In </a:t>
            </a:r>
            <a:r>
              <a:rPr lang="en-US" altLang="zh-CN" sz="2800" dirty="0" err="1"/>
              <a:t>oder</a:t>
            </a:r>
            <a:r>
              <a:rPr lang="en-US" altLang="zh-CN" sz="2800" dirty="0"/>
              <a:t> to support the production control function, the information system, so as called Production Control Information Systems (PCIS) or Material Resource Planning (MRP), are designed to support.</a:t>
            </a:r>
          </a:p>
          <a:p>
            <a:pPr marL="285750" indent="-285750">
              <a:buFont typeface="Arial" panose="020B0604020202020204" pitchFamily="34" charset="0"/>
              <a:buChar char="•"/>
            </a:pPr>
            <a:r>
              <a:rPr lang="en-US" altLang="zh-CN" sz="2800" dirty="0"/>
              <a:t>As the core data of the information system, the Bills-of-Material is one of the major concern in recent research. </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zh-CN" altLang="en-US"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2</a:t>
            </a:fld>
            <a:endParaRPr lang="zh-CN" altLang="en-US"/>
          </a:p>
        </p:txBody>
      </p:sp>
    </p:spTree>
    <p:extLst>
      <p:ext uri="{BB962C8B-B14F-4D97-AF65-F5344CB8AC3E}">
        <p14:creationId xmlns:p14="http://schemas.microsoft.com/office/powerpoint/2010/main" val="359336869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9182911" cy="646331"/>
          </a:xfrm>
          <a:prstGeom prst="rect">
            <a:avLst/>
          </a:prstGeom>
          <a:noFill/>
        </p:spPr>
        <p:txBody>
          <a:bodyPr wrap="square" rtlCol="0">
            <a:spAutoFit/>
          </a:bodyPr>
          <a:lstStyle/>
          <a:p>
            <a:r>
              <a:rPr lang="en-US" altLang="zh-CN" sz="3600" dirty="0"/>
              <a:t>Contribution &amp; Organization of the thesis</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77820" y="710118"/>
            <a:ext cx="11663463" cy="7386638"/>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The contribution of this thesis will be:</a:t>
            </a:r>
          </a:p>
          <a:p>
            <a:pPr marL="457200" indent="-457200">
              <a:buAutoNum type="arabicParenBoth"/>
            </a:pPr>
            <a:r>
              <a:rPr lang="en-US" altLang="zh-CN" sz="2400" dirty="0"/>
              <a:t>To develop a terminology and a set of concepts which can be used to describe BOM-processors which are specifically developed to deal with large product variety.</a:t>
            </a:r>
          </a:p>
          <a:p>
            <a:pPr marL="457200" indent="-457200">
              <a:buAutoNum type="arabicParenBoth"/>
            </a:pPr>
            <a:r>
              <a:rPr lang="en-US" altLang="zh-CN" sz="2400" dirty="0"/>
              <a:t>To develop improved concepts for BOM-processors for representing product data and product structure data in case of very large product variety.</a:t>
            </a:r>
          </a:p>
          <a:p>
            <a:pPr marL="342900" indent="-342900">
              <a:buFont typeface="Wingdings" panose="05000000000000000000" pitchFamily="2" charset="2"/>
              <a:buChar char="Ø"/>
            </a:pPr>
            <a:r>
              <a:rPr lang="en-US" altLang="zh-CN" sz="2400" dirty="0"/>
              <a:t>The structure of the thesis:</a:t>
            </a:r>
          </a:p>
          <a:p>
            <a:pPr marL="342900" indent="-342900">
              <a:buFont typeface="Arial" panose="020B0604020202020204" pitchFamily="34" charset="0"/>
              <a:buChar char="•"/>
            </a:pPr>
            <a:r>
              <a:rPr lang="en-US" altLang="zh-CN" sz="2400" b="1" dirty="0"/>
              <a:t>Chapter 2 </a:t>
            </a:r>
            <a:r>
              <a:rPr lang="en-US" altLang="zh-CN" sz="2400" dirty="0"/>
              <a:t>describes the way in which BOM are represented in MRP;</a:t>
            </a:r>
          </a:p>
          <a:p>
            <a:pPr marL="342900" indent="-342900">
              <a:buFont typeface="Arial" panose="020B0604020202020204" pitchFamily="34" charset="0"/>
              <a:buChar char="•"/>
            </a:pPr>
            <a:r>
              <a:rPr lang="en-US" altLang="zh-CN" sz="2400" b="1" dirty="0"/>
              <a:t>Chapter 3 </a:t>
            </a:r>
            <a:r>
              <a:rPr lang="en-US" altLang="zh-CN" sz="2400" dirty="0"/>
              <a:t>describe PCIS requirements and characteristic place on BOM;</a:t>
            </a:r>
          </a:p>
          <a:p>
            <a:pPr marL="342900" indent="-342900">
              <a:buFont typeface="Arial" panose="020B0604020202020204" pitchFamily="34" charset="0"/>
              <a:buChar char="•"/>
            </a:pPr>
            <a:r>
              <a:rPr lang="en-US" altLang="zh-CN" sz="2400" b="1" dirty="0"/>
              <a:t>Chapter 4 </a:t>
            </a:r>
            <a:r>
              <a:rPr lang="en-US" altLang="zh-CN" sz="2400" dirty="0"/>
              <a:t>explores the problems of BOM in the case of large product variety;</a:t>
            </a:r>
          </a:p>
          <a:p>
            <a:pPr marL="342900" indent="-342900">
              <a:buFont typeface="Arial" panose="020B0604020202020204" pitchFamily="34" charset="0"/>
              <a:buChar char="•"/>
            </a:pPr>
            <a:r>
              <a:rPr lang="en-US" altLang="zh-CN" sz="2400" b="1" dirty="0"/>
              <a:t>Chapter 5 </a:t>
            </a:r>
            <a:r>
              <a:rPr lang="en-US" altLang="zh-CN" sz="2400" dirty="0"/>
              <a:t>introduces a framework for obtaining the BOM;</a:t>
            </a:r>
          </a:p>
          <a:p>
            <a:pPr marL="342900" indent="-342900">
              <a:buFont typeface="Arial" panose="020B0604020202020204" pitchFamily="34" charset="0"/>
              <a:buChar char="•"/>
            </a:pPr>
            <a:r>
              <a:rPr lang="en-US" altLang="zh-CN" sz="2400" b="1" dirty="0"/>
              <a:t>Chapter 6 </a:t>
            </a:r>
            <a:r>
              <a:rPr lang="en-US" altLang="zh-CN" sz="2400" dirty="0"/>
              <a:t>literature review of BOM generating systems;</a:t>
            </a:r>
          </a:p>
          <a:p>
            <a:pPr marL="342900" indent="-342900">
              <a:buFont typeface="Arial" panose="020B0604020202020204" pitchFamily="34" charset="0"/>
              <a:buChar char="•"/>
            </a:pPr>
            <a:r>
              <a:rPr lang="en-US" altLang="zh-CN" sz="2400" b="1" dirty="0"/>
              <a:t>Chapter 7 and 8 </a:t>
            </a:r>
            <a:r>
              <a:rPr lang="en-US" altLang="zh-CN" sz="2400" dirty="0"/>
              <a:t>analyses concepts and discuss the major shortcomings about BOM;</a:t>
            </a:r>
          </a:p>
          <a:p>
            <a:pPr marL="342900" indent="-342900">
              <a:buFont typeface="Arial" panose="020B0604020202020204" pitchFamily="34" charset="0"/>
              <a:buChar char="•"/>
            </a:pPr>
            <a:r>
              <a:rPr lang="en-US" altLang="zh-CN" sz="2400" b="1" dirty="0"/>
              <a:t>Chapter 9-11 </a:t>
            </a:r>
            <a:r>
              <a:rPr lang="en-US" altLang="zh-CN" sz="2400" dirty="0"/>
              <a:t>devoted to a new concept in BOM theory, namely the Generic BOM;</a:t>
            </a:r>
          </a:p>
          <a:p>
            <a:pPr marL="342900" indent="-342900">
              <a:buFont typeface="Arial" panose="020B0604020202020204" pitchFamily="34" charset="0"/>
              <a:buChar char="•"/>
            </a:pPr>
            <a:r>
              <a:rPr lang="en-US" altLang="zh-CN" sz="2400" b="1" dirty="0"/>
              <a:t>Chapter 12 </a:t>
            </a:r>
            <a:r>
              <a:rPr lang="en-US" altLang="zh-CN" sz="2400" dirty="0"/>
              <a:t>case study;</a:t>
            </a:r>
          </a:p>
          <a:p>
            <a:pPr marL="342900" indent="-342900">
              <a:buFont typeface="Arial" panose="020B0604020202020204" pitchFamily="34" charset="0"/>
              <a:buChar char="•"/>
            </a:pPr>
            <a:r>
              <a:rPr lang="en-US" altLang="zh-CN" sz="2400" b="1" dirty="0"/>
              <a:t>Chapter 13 </a:t>
            </a:r>
            <a:r>
              <a:rPr lang="en-US" altLang="zh-CN" sz="2400" dirty="0"/>
              <a:t>summaries and  conclusions of this research;</a:t>
            </a:r>
          </a:p>
          <a:p>
            <a:endParaRPr lang="en-US" altLang="zh-CN" sz="2400" dirty="0"/>
          </a:p>
          <a:p>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zh-CN" altLang="en-US"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3</a:t>
            </a:fld>
            <a:endParaRPr lang="zh-CN" altLang="en-US"/>
          </a:p>
        </p:txBody>
      </p:sp>
    </p:spTree>
    <p:extLst>
      <p:ext uri="{BB962C8B-B14F-4D97-AF65-F5344CB8AC3E}">
        <p14:creationId xmlns:p14="http://schemas.microsoft.com/office/powerpoint/2010/main" val="1062680986"/>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9182911" cy="646331"/>
          </a:xfrm>
          <a:prstGeom prst="rect">
            <a:avLst/>
          </a:prstGeom>
          <a:noFill/>
        </p:spPr>
        <p:txBody>
          <a:bodyPr wrap="square" rtlCol="0">
            <a:spAutoFit/>
          </a:bodyPr>
          <a:lstStyle/>
          <a:p>
            <a:r>
              <a:rPr lang="en-US" altLang="zh-CN" sz="3600" dirty="0"/>
              <a:t>PCIS in a historical perspective</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4</a:t>
            </a:fld>
            <a:endParaRPr lang="zh-CN" altLang="en-US"/>
          </a:p>
        </p:txBody>
      </p:sp>
      <p:pic>
        <p:nvPicPr>
          <p:cNvPr id="2" name="图片 1">
            <a:extLst>
              <a:ext uri="{FF2B5EF4-FFF2-40B4-BE49-F238E27FC236}">
                <a16:creationId xmlns:a16="http://schemas.microsoft.com/office/drawing/2014/main" id="{6014F2D7-BD4C-4E61-8C97-35FA7F50FF8C}"/>
              </a:ext>
            </a:extLst>
          </p:cNvPr>
          <p:cNvPicPr>
            <a:picLocks noChangeAspect="1"/>
          </p:cNvPicPr>
          <p:nvPr/>
        </p:nvPicPr>
        <p:blipFill rotWithShape="1">
          <a:blip r:embed="rId2"/>
          <a:srcRect l="-638" r="19256" b="21951"/>
          <a:stretch/>
        </p:blipFill>
        <p:spPr>
          <a:xfrm>
            <a:off x="52086" y="1050588"/>
            <a:ext cx="12087827" cy="1896128"/>
          </a:xfrm>
          <a:prstGeom prst="rect">
            <a:avLst/>
          </a:prstGeom>
        </p:spPr>
      </p:pic>
      <p:sp>
        <p:nvSpPr>
          <p:cNvPr id="5" name="文本框 4">
            <a:extLst>
              <a:ext uri="{FF2B5EF4-FFF2-40B4-BE49-F238E27FC236}">
                <a16:creationId xmlns:a16="http://schemas.microsoft.com/office/drawing/2014/main" id="{DB5ADDF4-3A50-45A3-90F3-748BFC7356F7}"/>
              </a:ext>
            </a:extLst>
          </p:cNvPr>
          <p:cNvSpPr txBox="1"/>
          <p:nvPr/>
        </p:nvSpPr>
        <p:spPr>
          <a:xfrm>
            <a:off x="157263" y="3239310"/>
            <a:ext cx="11877472"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In the sixties, an information system was composed of a number of stand-alone applications;</a:t>
            </a:r>
          </a:p>
          <a:p>
            <a:pPr marL="342900" indent="-342900">
              <a:buFont typeface="Arial" panose="020B0604020202020204" pitchFamily="34" charset="0"/>
              <a:buChar char="•"/>
            </a:pPr>
            <a:r>
              <a:rPr lang="en-US" altLang="zh-CN" sz="2400" dirty="0"/>
              <a:t>In the seventies, DBMS were developed and data was pushed out of the applications;</a:t>
            </a:r>
          </a:p>
          <a:p>
            <a:pPr marL="342900" indent="-342900">
              <a:buFont typeface="Arial" panose="020B0604020202020204" pitchFamily="34" charset="0"/>
              <a:buChar char="•"/>
            </a:pPr>
            <a:r>
              <a:rPr lang="en-US" altLang="zh-CN" sz="2400" dirty="0"/>
              <a:t>In the eighties, UIMS enabled application developers to push the user interaction out of the applications;</a:t>
            </a:r>
          </a:p>
          <a:p>
            <a:pPr marL="342900" indent="-342900">
              <a:buFont typeface="Arial" panose="020B0604020202020204" pitchFamily="34" charset="0"/>
              <a:buChar char="•"/>
            </a:pPr>
            <a:r>
              <a:rPr lang="en-US" altLang="zh-CN" sz="2400" dirty="0"/>
              <a:t>In the nineties, WFMS allowed for the definition, execution, registration and control of workflows;</a:t>
            </a:r>
          </a:p>
          <a:p>
            <a:pPr marL="342900" indent="-342900">
              <a:buFont typeface="Arial" panose="020B0604020202020204" pitchFamily="34" charset="0"/>
              <a:buChar char="•"/>
            </a:pPr>
            <a:r>
              <a:rPr lang="en-US" altLang="zh-CN" sz="2400" dirty="0"/>
              <a:t>In the 20</a:t>
            </a:r>
            <a:r>
              <a:rPr lang="en-US" altLang="zh-CN" sz="2400" baseline="30000" dirty="0"/>
              <a:t>th</a:t>
            </a:r>
            <a:r>
              <a:rPr lang="en-US" altLang="zh-CN" sz="2400" dirty="0"/>
              <a:t>, Internet-based and Cloud-based technologies was applied in PCIS;</a:t>
            </a:r>
            <a:endParaRPr lang="zh-CN" altLang="en-US" sz="2400" dirty="0"/>
          </a:p>
        </p:txBody>
      </p:sp>
    </p:spTree>
    <p:extLst>
      <p:ext uri="{BB962C8B-B14F-4D97-AF65-F5344CB8AC3E}">
        <p14:creationId xmlns:p14="http://schemas.microsoft.com/office/powerpoint/2010/main" val="607882298"/>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BOM definition and modelling</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5</a:t>
            </a:fld>
            <a:endParaRPr lang="zh-CN" altLang="en-US"/>
          </a:p>
        </p:txBody>
      </p:sp>
      <p:sp>
        <p:nvSpPr>
          <p:cNvPr id="6" name="文本框 5">
            <a:extLst>
              <a:ext uri="{FF2B5EF4-FFF2-40B4-BE49-F238E27FC236}">
                <a16:creationId xmlns:a16="http://schemas.microsoft.com/office/drawing/2014/main" id="{AEE3159D-2EC8-4451-AA8F-D26176B3F4A3}"/>
              </a:ext>
            </a:extLst>
          </p:cNvPr>
          <p:cNvSpPr txBox="1"/>
          <p:nvPr/>
        </p:nvSpPr>
        <p:spPr>
          <a:xfrm>
            <a:off x="-1" y="4711192"/>
            <a:ext cx="12192000" cy="1569660"/>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3200" dirty="0"/>
              <a:t>The Bill-Of-Materials (BOM) is a parts list which often used in manufacturing to capture the structure of the products to be produced. (</a:t>
            </a:r>
            <a:r>
              <a:rPr lang="en-US" altLang="zh-CN" sz="3200" dirty="0" err="1"/>
              <a:t>Orlicky</a:t>
            </a:r>
            <a:r>
              <a:rPr lang="en-US" altLang="zh-CN" sz="3200" dirty="0"/>
              <a:t>, 1972. Buffa and Sarin, 1987)</a:t>
            </a:r>
            <a:endParaRPr lang="zh-CN" altLang="en-US" dirty="0"/>
          </a:p>
        </p:txBody>
      </p:sp>
      <p:pic>
        <p:nvPicPr>
          <p:cNvPr id="7" name="图片 6">
            <a:extLst>
              <a:ext uri="{FF2B5EF4-FFF2-40B4-BE49-F238E27FC236}">
                <a16:creationId xmlns:a16="http://schemas.microsoft.com/office/drawing/2014/main" id="{2C47C89E-496E-45B1-8BA6-9D3E5F4FA85F}"/>
              </a:ext>
            </a:extLst>
          </p:cNvPr>
          <p:cNvPicPr>
            <a:picLocks noChangeAspect="1"/>
          </p:cNvPicPr>
          <p:nvPr/>
        </p:nvPicPr>
        <p:blipFill rotWithShape="1">
          <a:blip r:embed="rId2"/>
          <a:srcRect b="76491"/>
          <a:stretch/>
        </p:blipFill>
        <p:spPr>
          <a:xfrm>
            <a:off x="35517" y="1048137"/>
            <a:ext cx="12120964" cy="3442878"/>
          </a:xfrm>
          <a:prstGeom prst="rect">
            <a:avLst/>
          </a:prstGeom>
        </p:spPr>
      </p:pic>
    </p:spTree>
    <p:extLst>
      <p:ext uri="{BB962C8B-B14F-4D97-AF65-F5344CB8AC3E}">
        <p14:creationId xmlns:p14="http://schemas.microsoft.com/office/powerpoint/2010/main" val="301176005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BOM definition and modelling</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6</a:t>
            </a:fld>
            <a:endParaRPr lang="zh-CN" altLang="en-US"/>
          </a:p>
        </p:txBody>
      </p:sp>
      <p:pic>
        <p:nvPicPr>
          <p:cNvPr id="8" name="图片 7">
            <a:extLst>
              <a:ext uri="{FF2B5EF4-FFF2-40B4-BE49-F238E27FC236}">
                <a16:creationId xmlns:a16="http://schemas.microsoft.com/office/drawing/2014/main" id="{CF6997A5-B1C9-4209-AE13-2CDE46D4BC00}"/>
              </a:ext>
            </a:extLst>
          </p:cNvPr>
          <p:cNvPicPr>
            <a:picLocks noChangeAspect="1"/>
          </p:cNvPicPr>
          <p:nvPr/>
        </p:nvPicPr>
        <p:blipFill>
          <a:blip r:embed="rId2"/>
          <a:stretch>
            <a:fillRect/>
          </a:stretch>
        </p:blipFill>
        <p:spPr>
          <a:xfrm>
            <a:off x="10895" y="710118"/>
            <a:ext cx="9155813" cy="5605860"/>
          </a:xfrm>
          <a:prstGeom prst="rect">
            <a:avLst/>
          </a:prstGeom>
        </p:spPr>
      </p:pic>
      <p:grpSp>
        <p:nvGrpSpPr>
          <p:cNvPr id="29" name="组合 28">
            <a:extLst>
              <a:ext uri="{FF2B5EF4-FFF2-40B4-BE49-F238E27FC236}">
                <a16:creationId xmlns:a16="http://schemas.microsoft.com/office/drawing/2014/main" id="{F7213590-01C3-42D1-85A6-5806B53FB98A}"/>
              </a:ext>
            </a:extLst>
          </p:cNvPr>
          <p:cNvGrpSpPr/>
          <p:nvPr/>
        </p:nvGrpSpPr>
        <p:grpSpPr>
          <a:xfrm>
            <a:off x="9155813" y="1356449"/>
            <a:ext cx="3025292" cy="2535162"/>
            <a:chOff x="9144918" y="1103582"/>
            <a:chExt cx="3036187" cy="2334125"/>
          </a:xfrm>
        </p:grpSpPr>
        <p:pic>
          <p:nvPicPr>
            <p:cNvPr id="9" name="图片 8">
              <a:extLst>
                <a:ext uri="{FF2B5EF4-FFF2-40B4-BE49-F238E27FC236}">
                  <a16:creationId xmlns:a16="http://schemas.microsoft.com/office/drawing/2014/main" id="{7AF282AA-8329-40D2-9FC8-826033FE44D9}"/>
                </a:ext>
              </a:extLst>
            </p:cNvPr>
            <p:cNvPicPr>
              <a:picLocks noChangeAspect="1"/>
            </p:cNvPicPr>
            <p:nvPr/>
          </p:nvPicPr>
          <p:blipFill>
            <a:blip r:embed="rId3"/>
            <a:stretch>
              <a:fillRect/>
            </a:stretch>
          </p:blipFill>
          <p:spPr>
            <a:xfrm>
              <a:off x="9144918" y="1103582"/>
              <a:ext cx="3036187" cy="2334125"/>
            </a:xfrm>
            <a:prstGeom prst="rect">
              <a:avLst/>
            </a:prstGeom>
          </p:spPr>
        </p:pic>
        <p:grpSp>
          <p:nvGrpSpPr>
            <p:cNvPr id="17" name="组合 16">
              <a:extLst>
                <a:ext uri="{FF2B5EF4-FFF2-40B4-BE49-F238E27FC236}">
                  <a16:creationId xmlns:a16="http://schemas.microsoft.com/office/drawing/2014/main" id="{15015CCF-59AA-4446-9D52-1510C595930E}"/>
                </a:ext>
              </a:extLst>
            </p:cNvPr>
            <p:cNvGrpSpPr/>
            <p:nvPr/>
          </p:nvGrpSpPr>
          <p:grpSpPr>
            <a:xfrm>
              <a:off x="10887455" y="2419804"/>
              <a:ext cx="680613" cy="316992"/>
              <a:chOff x="10351008" y="3429000"/>
              <a:chExt cx="847344" cy="316992"/>
            </a:xfrm>
          </p:grpSpPr>
          <p:sp>
            <p:nvSpPr>
              <p:cNvPr id="11" name="矩形: 圆角 10">
                <a:extLst>
                  <a:ext uri="{FF2B5EF4-FFF2-40B4-BE49-F238E27FC236}">
                    <a16:creationId xmlns:a16="http://schemas.microsoft.com/office/drawing/2014/main" id="{703BBB0C-3B8C-47C3-9CD3-E49FF28CE218}"/>
                  </a:ext>
                </a:extLst>
              </p:cNvPr>
              <p:cNvSpPr/>
              <p:nvPr/>
            </p:nvSpPr>
            <p:spPr>
              <a:xfrm>
                <a:off x="10351008" y="3429000"/>
                <a:ext cx="847344" cy="316992"/>
              </a:xfrm>
              <a:prstGeom prst="round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719AEDB-14C7-4F1D-A9F4-927F5C069D1C}"/>
                  </a:ext>
                </a:extLst>
              </p:cNvPr>
              <p:cNvSpPr txBox="1"/>
              <p:nvPr/>
            </p:nvSpPr>
            <p:spPr>
              <a:xfrm>
                <a:off x="10351008" y="3479774"/>
                <a:ext cx="847344" cy="184666"/>
              </a:xfrm>
              <a:prstGeom prst="rect">
                <a:avLst/>
              </a:prstGeom>
              <a:noFill/>
            </p:spPr>
            <p:txBody>
              <a:bodyPr wrap="square" rtlCol="0">
                <a:spAutoFit/>
              </a:bodyPr>
              <a:lstStyle/>
              <a:p>
                <a:r>
                  <a:rPr lang="en-US" altLang="zh-CN" sz="600" b="1" dirty="0">
                    <a:solidFill>
                      <a:schemeClr val="tx1">
                        <a:lumMod val="65000"/>
                        <a:lumOff val="35000"/>
                      </a:schemeClr>
                    </a:solidFill>
                    <a:latin typeface="黑体" panose="02010609060101010101" pitchFamily="49" charset="-122"/>
                    <a:ea typeface="黑体" panose="02010609060101010101" pitchFamily="49" charset="-122"/>
                  </a:rPr>
                  <a:t>Four cylinder</a:t>
                </a:r>
                <a:endParaRPr lang="zh-CN" altLang="en-US" sz="600" b="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id="{ED1DDE17-62E8-4230-83FB-325E83848650}"/>
                </a:ext>
              </a:extLst>
            </p:cNvPr>
            <p:cNvGrpSpPr/>
            <p:nvPr/>
          </p:nvGrpSpPr>
          <p:grpSpPr>
            <a:xfrm>
              <a:off x="10685871" y="1885760"/>
              <a:ext cx="487681" cy="316992"/>
              <a:chOff x="10323576" y="4376519"/>
              <a:chExt cx="902208" cy="316992"/>
            </a:xfrm>
          </p:grpSpPr>
          <p:sp>
            <p:nvSpPr>
              <p:cNvPr id="15" name="矩形: 圆角 14">
                <a:extLst>
                  <a:ext uri="{FF2B5EF4-FFF2-40B4-BE49-F238E27FC236}">
                    <a16:creationId xmlns:a16="http://schemas.microsoft.com/office/drawing/2014/main" id="{568A40F3-0164-4ECA-99C8-F9029EBD6E8E}"/>
                  </a:ext>
                </a:extLst>
              </p:cNvPr>
              <p:cNvSpPr/>
              <p:nvPr/>
            </p:nvSpPr>
            <p:spPr>
              <a:xfrm>
                <a:off x="10351013" y="4376519"/>
                <a:ext cx="847344" cy="316992"/>
              </a:xfrm>
              <a:prstGeom prst="round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9E5DFFC-CE85-4833-8D13-EFBD77ED3849}"/>
                  </a:ext>
                </a:extLst>
              </p:cNvPr>
              <p:cNvSpPr txBox="1"/>
              <p:nvPr/>
            </p:nvSpPr>
            <p:spPr>
              <a:xfrm>
                <a:off x="10323576" y="4422672"/>
                <a:ext cx="902208" cy="184666"/>
              </a:xfrm>
              <a:prstGeom prst="rect">
                <a:avLst/>
              </a:prstGeom>
              <a:noFill/>
            </p:spPr>
            <p:txBody>
              <a:bodyPr wrap="square" rtlCol="0">
                <a:spAutoFit/>
              </a:bodyPr>
              <a:lstStyle/>
              <a:p>
                <a:pPr algn="ctr"/>
                <a:r>
                  <a:rPr lang="en-US" altLang="zh-CN" sz="600" b="1" dirty="0">
                    <a:solidFill>
                      <a:schemeClr val="tx1">
                        <a:lumMod val="65000"/>
                        <a:lumOff val="35000"/>
                      </a:schemeClr>
                    </a:solidFill>
                    <a:latin typeface="黑体" panose="02010609060101010101" pitchFamily="49" charset="-122"/>
                    <a:ea typeface="黑体" panose="02010609060101010101" pitchFamily="49" charset="-122"/>
                  </a:rPr>
                  <a:t>Skylight</a:t>
                </a:r>
                <a:endParaRPr lang="zh-CN" altLang="en-US" sz="600" b="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19" name="组合 18">
              <a:extLst>
                <a:ext uri="{FF2B5EF4-FFF2-40B4-BE49-F238E27FC236}">
                  <a16:creationId xmlns:a16="http://schemas.microsoft.com/office/drawing/2014/main" id="{EA50B3A2-E134-4901-85B0-D57D682F28A4}"/>
                </a:ext>
              </a:extLst>
            </p:cNvPr>
            <p:cNvGrpSpPr/>
            <p:nvPr/>
          </p:nvGrpSpPr>
          <p:grpSpPr>
            <a:xfrm>
              <a:off x="11431297" y="2813346"/>
              <a:ext cx="749808" cy="316992"/>
              <a:chOff x="10323576" y="4376519"/>
              <a:chExt cx="902208" cy="316992"/>
            </a:xfrm>
          </p:grpSpPr>
          <p:sp>
            <p:nvSpPr>
              <p:cNvPr id="20" name="矩形: 圆角 19">
                <a:extLst>
                  <a:ext uri="{FF2B5EF4-FFF2-40B4-BE49-F238E27FC236}">
                    <a16:creationId xmlns:a16="http://schemas.microsoft.com/office/drawing/2014/main" id="{2963A46A-D61F-4480-8D34-54E264FCACAB}"/>
                  </a:ext>
                </a:extLst>
              </p:cNvPr>
              <p:cNvSpPr/>
              <p:nvPr/>
            </p:nvSpPr>
            <p:spPr>
              <a:xfrm>
                <a:off x="10351008" y="4376519"/>
                <a:ext cx="847344" cy="316992"/>
              </a:xfrm>
              <a:prstGeom prst="round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98A70F7-ACDA-48A5-A550-9C1F451BC560}"/>
                  </a:ext>
                </a:extLst>
              </p:cNvPr>
              <p:cNvSpPr txBox="1"/>
              <p:nvPr/>
            </p:nvSpPr>
            <p:spPr>
              <a:xfrm>
                <a:off x="10323576" y="4422672"/>
                <a:ext cx="902208" cy="184666"/>
              </a:xfrm>
              <a:prstGeom prst="rect">
                <a:avLst/>
              </a:prstGeom>
              <a:noFill/>
            </p:spPr>
            <p:txBody>
              <a:bodyPr wrap="square" rtlCol="0">
                <a:spAutoFit/>
              </a:bodyPr>
              <a:lstStyle/>
              <a:p>
                <a:r>
                  <a:rPr lang="en-US" altLang="zh-CN" sz="600" b="1" dirty="0">
                    <a:solidFill>
                      <a:schemeClr val="tx1">
                        <a:lumMod val="65000"/>
                        <a:lumOff val="35000"/>
                      </a:schemeClr>
                    </a:solidFill>
                    <a:latin typeface="黑体" panose="02010609060101010101" pitchFamily="49" charset="-122"/>
                    <a:ea typeface="黑体" panose="02010609060101010101" pitchFamily="49" charset="-122"/>
                  </a:rPr>
                  <a:t>Eight cylinder</a:t>
                </a:r>
                <a:endParaRPr lang="zh-CN" altLang="en-US" sz="600" b="1" dirty="0">
                  <a:solidFill>
                    <a:schemeClr val="tx1">
                      <a:lumMod val="65000"/>
                      <a:lumOff val="35000"/>
                    </a:schemeClr>
                  </a:solidFill>
                  <a:latin typeface="黑体" panose="02010609060101010101" pitchFamily="49" charset="-122"/>
                  <a:ea typeface="黑体" panose="02010609060101010101" pitchFamily="49" charset="-122"/>
                </a:endParaRPr>
              </a:p>
            </p:txBody>
          </p:sp>
        </p:grpSp>
        <p:cxnSp>
          <p:nvCxnSpPr>
            <p:cNvPr id="23" name="直接箭头连接符 22">
              <a:extLst>
                <a:ext uri="{FF2B5EF4-FFF2-40B4-BE49-F238E27FC236}">
                  <a16:creationId xmlns:a16="http://schemas.microsoft.com/office/drawing/2014/main" id="{9D681408-F771-4684-8AFA-810F2B704BED}"/>
                </a:ext>
              </a:extLst>
            </p:cNvPr>
            <p:cNvCxnSpPr>
              <a:stCxn id="15" idx="0"/>
            </p:cNvCxnSpPr>
            <p:nvPr/>
          </p:nvCxnSpPr>
          <p:spPr>
            <a:xfrm flipH="1" flipV="1">
              <a:off x="10927080" y="1442720"/>
              <a:ext cx="2635" cy="4430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C0B312F3-A01E-4749-BE25-9B332255F96B}"/>
                </a:ext>
              </a:extLst>
            </p:cNvPr>
            <p:cNvSpPr/>
            <p:nvPr/>
          </p:nvSpPr>
          <p:spPr>
            <a:xfrm>
              <a:off x="11617960" y="2207144"/>
              <a:ext cx="108602" cy="99176"/>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482E83DD-F81F-4190-B8BF-256BBEC54067}"/>
                </a:ext>
              </a:extLst>
            </p:cNvPr>
            <p:cNvCxnSpPr>
              <a:stCxn id="11" idx="0"/>
              <a:endCxn id="24" idx="3"/>
            </p:cNvCxnSpPr>
            <p:nvPr/>
          </p:nvCxnSpPr>
          <p:spPr>
            <a:xfrm flipV="1">
              <a:off x="11227762" y="2291796"/>
              <a:ext cx="406102" cy="12800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120DD9C-48B2-416E-B95E-84CC8A66C421}"/>
                </a:ext>
              </a:extLst>
            </p:cNvPr>
            <p:cNvCxnSpPr>
              <a:stCxn id="20" idx="0"/>
              <a:endCxn id="24" idx="4"/>
            </p:cNvCxnSpPr>
            <p:nvPr/>
          </p:nvCxnSpPr>
          <p:spPr>
            <a:xfrm flipH="1" flipV="1">
              <a:off x="11672261" y="2306320"/>
              <a:ext cx="133940" cy="507026"/>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0" name="图片 29">
            <a:extLst>
              <a:ext uri="{FF2B5EF4-FFF2-40B4-BE49-F238E27FC236}">
                <a16:creationId xmlns:a16="http://schemas.microsoft.com/office/drawing/2014/main" id="{38F868B3-9F8A-4B3E-A805-7CAA5787356A}"/>
              </a:ext>
            </a:extLst>
          </p:cNvPr>
          <p:cNvPicPr>
            <a:picLocks noChangeAspect="1"/>
          </p:cNvPicPr>
          <p:nvPr/>
        </p:nvPicPr>
        <p:blipFill>
          <a:blip r:embed="rId4"/>
          <a:stretch>
            <a:fillRect/>
          </a:stretch>
        </p:blipFill>
        <p:spPr>
          <a:xfrm>
            <a:off x="9548932" y="4140428"/>
            <a:ext cx="2314164" cy="1119756"/>
          </a:xfrm>
          <a:prstGeom prst="rect">
            <a:avLst/>
          </a:prstGeom>
        </p:spPr>
      </p:pic>
    </p:spTree>
    <p:extLst>
      <p:ext uri="{BB962C8B-B14F-4D97-AF65-F5344CB8AC3E}">
        <p14:creationId xmlns:p14="http://schemas.microsoft.com/office/powerpoint/2010/main" val="212024454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9188099" cy="646331"/>
          </a:xfrm>
          <a:prstGeom prst="rect">
            <a:avLst/>
          </a:prstGeom>
          <a:noFill/>
        </p:spPr>
        <p:txBody>
          <a:bodyPr wrap="square" rtlCol="0">
            <a:spAutoFit/>
          </a:bodyPr>
          <a:lstStyle/>
          <a:p>
            <a:r>
              <a:rPr lang="en-US" altLang="zh-CN" sz="3600" dirty="0"/>
              <a:t>Architecture for BOM processing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pPr/>
              <a:t>7</a:t>
            </a:fld>
            <a:endParaRPr lang="zh-CN" altLang="en-US"/>
          </a:p>
        </p:txBody>
      </p:sp>
      <p:pic>
        <p:nvPicPr>
          <p:cNvPr id="2" name="图片 1">
            <a:extLst>
              <a:ext uri="{FF2B5EF4-FFF2-40B4-BE49-F238E27FC236}">
                <a16:creationId xmlns:a16="http://schemas.microsoft.com/office/drawing/2014/main" id="{3D4A0DFC-252D-42E7-B411-B20132EF9446}"/>
              </a:ext>
            </a:extLst>
          </p:cNvPr>
          <p:cNvPicPr>
            <a:picLocks noChangeAspect="1"/>
          </p:cNvPicPr>
          <p:nvPr/>
        </p:nvPicPr>
        <p:blipFill>
          <a:blip r:embed="rId2"/>
          <a:stretch>
            <a:fillRect/>
          </a:stretch>
        </p:blipFill>
        <p:spPr>
          <a:xfrm>
            <a:off x="1043279" y="773906"/>
            <a:ext cx="10356241" cy="5507366"/>
          </a:xfrm>
          <a:prstGeom prst="rect">
            <a:avLst/>
          </a:prstGeom>
        </p:spPr>
      </p:pic>
    </p:spTree>
    <p:extLst>
      <p:ext uri="{BB962C8B-B14F-4D97-AF65-F5344CB8AC3E}">
        <p14:creationId xmlns:p14="http://schemas.microsoft.com/office/powerpoint/2010/main" val="1316399792"/>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9188099" cy="646331"/>
          </a:xfrm>
          <a:prstGeom prst="rect">
            <a:avLst/>
          </a:prstGeom>
          <a:noFill/>
        </p:spPr>
        <p:txBody>
          <a:bodyPr wrap="square" rtlCol="0">
            <a:spAutoFit/>
          </a:bodyPr>
          <a:lstStyle/>
          <a:p>
            <a:r>
              <a:rPr lang="en-US" altLang="zh-CN" sz="3600" dirty="0"/>
              <a:t>Architecture for BOM processing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pPr/>
              <a:t>8</a:t>
            </a:fld>
            <a:endParaRPr lang="zh-CN" altLang="en-US"/>
          </a:p>
        </p:txBody>
      </p:sp>
      <p:sp>
        <p:nvSpPr>
          <p:cNvPr id="4" name="文本框 3">
            <a:extLst>
              <a:ext uri="{FF2B5EF4-FFF2-40B4-BE49-F238E27FC236}">
                <a16:creationId xmlns:a16="http://schemas.microsoft.com/office/drawing/2014/main" id="{BAC22395-59E3-4D39-B6D8-0A663D03F956}"/>
              </a:ext>
            </a:extLst>
          </p:cNvPr>
          <p:cNvSpPr txBox="1"/>
          <p:nvPr/>
        </p:nvSpPr>
        <p:spPr>
          <a:xfrm>
            <a:off x="338630" y="855186"/>
            <a:ext cx="11514740" cy="4832092"/>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800" dirty="0"/>
              <a:t>The Product Specification System (PSS): to evaluate whether a given specification S is valid, semi-valid or invalid against a particular item A.</a:t>
            </a:r>
          </a:p>
          <a:p>
            <a:pPr marL="285750" indent="-285750" algn="just">
              <a:buFont typeface="Arial" panose="020B0604020202020204" pitchFamily="34" charset="0"/>
              <a:buChar char="•"/>
            </a:pPr>
            <a:r>
              <a:rPr lang="en-US" altLang="zh-CN" sz="2800" dirty="0"/>
              <a:t>The Bill-of-Material Generating System (BGS): to generate a BOM, given an item A and a valid specification against A. </a:t>
            </a:r>
          </a:p>
          <a:p>
            <a:pPr marL="285750" indent="-285750" algn="just">
              <a:buFont typeface="Arial" panose="020B0604020202020204" pitchFamily="34" charset="0"/>
              <a:buChar char="•"/>
            </a:pPr>
            <a:r>
              <a:rPr lang="en-US" altLang="zh-CN" sz="2800" dirty="0"/>
              <a:t>Customer Specification Support System (CSSS): to advises the values which produce the specification of the product type which is most suitable for him or her.</a:t>
            </a:r>
          </a:p>
          <a:p>
            <a:pPr marL="285750" indent="-285750" algn="just">
              <a:buFont typeface="Arial" panose="020B0604020202020204" pitchFamily="34" charset="0"/>
              <a:buChar char="•"/>
            </a:pPr>
            <a:r>
              <a:rPr lang="en-US" altLang="zh-CN" sz="2800" dirty="0"/>
              <a:t>The process of BOM generation process can be described like this: the CSSS creates the specific parameter values based on the user’s requirements. According to these parameters the PSS provides the valid specification. The BGS generate the result BOM structure finally.</a:t>
            </a:r>
          </a:p>
        </p:txBody>
      </p:sp>
    </p:spTree>
    <p:extLst>
      <p:ext uri="{BB962C8B-B14F-4D97-AF65-F5344CB8AC3E}">
        <p14:creationId xmlns:p14="http://schemas.microsoft.com/office/powerpoint/2010/main" val="3111559441"/>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0" y="63787"/>
            <a:ext cx="8588659" cy="646331"/>
          </a:xfrm>
          <a:prstGeom prst="rect">
            <a:avLst/>
          </a:prstGeom>
          <a:noFill/>
        </p:spPr>
        <p:txBody>
          <a:bodyPr wrap="square" rtlCol="0">
            <a:spAutoFit/>
          </a:bodyPr>
          <a:lstStyle/>
          <a:p>
            <a:r>
              <a:rPr lang="en-US" altLang="zh-CN" sz="3600" dirty="0"/>
              <a:t>The Customer Specification Support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9</a:t>
            </a:fld>
            <a:endParaRPr lang="zh-CN" altLang="en-US"/>
          </a:p>
        </p:txBody>
      </p:sp>
      <p:sp>
        <p:nvSpPr>
          <p:cNvPr id="3" name="文本框 2">
            <a:extLst>
              <a:ext uri="{FF2B5EF4-FFF2-40B4-BE49-F238E27FC236}">
                <a16:creationId xmlns:a16="http://schemas.microsoft.com/office/drawing/2014/main" id="{F8F0D13F-7472-4883-98A7-35DCA356F132}"/>
              </a:ext>
            </a:extLst>
          </p:cNvPr>
          <p:cNvSpPr txBox="1"/>
          <p:nvPr/>
        </p:nvSpPr>
        <p:spPr>
          <a:xfrm>
            <a:off x="241935" y="973747"/>
            <a:ext cx="1170813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dirty="0"/>
              <a:t>The CSSS is to alleviate the dilemma between product specification or parameter values and product properties or performance. </a:t>
            </a:r>
          </a:p>
          <a:p>
            <a:pPr marL="342900" indent="-342900" algn="just">
              <a:buFont typeface="Arial" panose="020B0604020202020204" pitchFamily="34" charset="0"/>
              <a:buChar char="•"/>
            </a:pPr>
            <a:r>
              <a:rPr lang="en-US" altLang="zh-CN" sz="2400" dirty="0"/>
              <a:t>Two extreme types of support can be envisaged for a CSSS are:</a:t>
            </a:r>
          </a:p>
          <a:p>
            <a:pPr marL="457200" indent="-457200" algn="just">
              <a:buAutoNum type="arabicParenBoth"/>
            </a:pPr>
            <a:r>
              <a:rPr lang="en-US" altLang="zh-CN" sz="2400" dirty="0"/>
              <a:t>Evaluation support. The CSSS evaluates a given specification on a number of performance criteria, and does not generate suggestions for selecting particular parameter values.</a:t>
            </a:r>
          </a:p>
          <a:p>
            <a:pPr marL="457200" indent="-457200" algn="just">
              <a:buAutoNum type="arabicParenBoth"/>
            </a:pPr>
            <a:r>
              <a:rPr lang="en-US" altLang="zh-CN" sz="2400" dirty="0"/>
              <a:t>Generative support. The CSSS should determine which product properties are required and accordingly which parameter values should be selected. It will be difficult due to the customer requirements unambiguously and complex relationships between performance criteria and parameter values, parameter values themselves as well. </a:t>
            </a:r>
          </a:p>
          <a:p>
            <a:pPr marL="342900" indent="-342900" algn="just">
              <a:buFont typeface="Arial" panose="020B0604020202020204" pitchFamily="34" charset="0"/>
              <a:buChar char="•"/>
            </a:pPr>
            <a:r>
              <a:rPr lang="en-US" altLang="zh-CN" sz="2400" dirty="0"/>
              <a:t>The critical point is how to evaluate the product performance based on each alternative specification. For instance:</a:t>
            </a:r>
            <a:endParaRPr lang="zh-CN" altLang="en-US" sz="2400" dirty="0"/>
          </a:p>
        </p:txBody>
      </p:sp>
    </p:spTree>
    <p:extLst>
      <p:ext uri="{BB962C8B-B14F-4D97-AF65-F5344CB8AC3E}">
        <p14:creationId xmlns:p14="http://schemas.microsoft.com/office/powerpoint/2010/main" val="1078752534"/>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3626</TotalTime>
  <Words>1416</Words>
  <Application>Microsoft Office PowerPoint</Application>
  <PresentationFormat>宽屏</PresentationFormat>
  <Paragraphs>105</Paragraphs>
  <Slides>16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黑体</vt:lpstr>
      <vt:lpstr>Arial</vt:lpstr>
      <vt:lpstr>Calibri</vt:lpstr>
      <vt:lpstr>Calibri Light</vt:lpstr>
      <vt:lpstr>Wingdings</vt:lpstr>
      <vt:lpstr>回顾</vt:lpstr>
      <vt:lpstr>Modelling product structures by generic bills-of-materials [D]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products recommendation based on probabilistic relevance model</dc:title>
  <dc:creator>自豪 李</dc:creator>
  <cp:lastModifiedBy>自豪 李</cp:lastModifiedBy>
  <cp:revision>108</cp:revision>
  <dcterms:created xsi:type="dcterms:W3CDTF">2019-10-25T00:59:36Z</dcterms:created>
  <dcterms:modified xsi:type="dcterms:W3CDTF">2019-11-30T07:00:29Z</dcterms:modified>
</cp:coreProperties>
</file>