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B4B9B-7FB5-42C0-9F33-5F186367444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1D5E1-58A2-4D76-91DB-4F0061E5FED7}">
      <dgm:prSet phldrT="[文本]"/>
      <dgm:spPr/>
      <dgm:t>
        <a:bodyPr/>
        <a:lstStyle/>
        <a:p>
          <a:r>
            <a:rPr lang="en-US" altLang="zh-CN" dirty="0" err="1"/>
            <a:t>J.Bernoulli</a:t>
          </a:r>
          <a:r>
            <a:rPr lang="en-US" altLang="zh-CN" dirty="0"/>
            <a:t>-law of large numbers (LLN)</a:t>
          </a:r>
          <a:endParaRPr lang="zh-CN" altLang="en-US" dirty="0"/>
        </a:p>
      </dgm:t>
    </dgm:pt>
    <dgm:pt modelId="{34DFBAEC-04D2-4472-B3A0-E4D42197422E}" type="par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04562133-BF3A-457C-A0AD-3BA06C114EF5}" type="sib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51B9C423-A739-4B92-8D48-FC3DD9E0F26B}" type="pres">
      <dgm:prSet presAssocID="{AC6B4B9B-7FB5-42C0-9F33-5F186367444C}" presName="Name0" presStyleCnt="0">
        <dgm:presLayoutVars>
          <dgm:dir/>
          <dgm:resizeHandles val="exact"/>
        </dgm:presLayoutVars>
      </dgm:prSet>
      <dgm:spPr/>
    </dgm:pt>
    <dgm:pt modelId="{EA1DB22C-6F11-4961-955F-4D5049395C9E}" type="pres">
      <dgm:prSet presAssocID="{C691D5E1-58A2-4D76-91DB-4F0061E5FED7}" presName="composite" presStyleCnt="0"/>
      <dgm:spPr/>
    </dgm:pt>
    <dgm:pt modelId="{EF4AFC67-6212-47CB-B660-BB99D88ED4DF}" type="pres">
      <dgm:prSet presAssocID="{C691D5E1-58A2-4D76-91DB-4F0061E5FED7}" presName="rect1" presStyleLbl="bgImgPlace1" presStyleIdx="0" presStyleCnt="1" custScaleX="89202" custScaleY="140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48492A6-516E-4064-A59F-7B57A699BCCB}" type="pres">
      <dgm:prSet presAssocID="{C691D5E1-58A2-4D76-91DB-4F0061E5FED7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BC71909C-DAF3-46F8-99C6-D71FA2884287}" type="presOf" srcId="{C691D5E1-58A2-4D76-91DB-4F0061E5FED7}" destId="{D48492A6-516E-4064-A59F-7B57A699BCCB}" srcOrd="0" destOrd="0" presId="urn:microsoft.com/office/officeart/2008/layout/BendingPictureCaptionList"/>
    <dgm:cxn modelId="{1ADCA4D1-2768-424A-8081-DDDE896D1459}" type="presOf" srcId="{AC6B4B9B-7FB5-42C0-9F33-5F186367444C}" destId="{51B9C423-A739-4B92-8D48-FC3DD9E0F26B}" srcOrd="0" destOrd="0" presId="urn:microsoft.com/office/officeart/2008/layout/BendingPictureCaptionList"/>
    <dgm:cxn modelId="{403F69D8-3DBE-4FCF-B4FE-6315B52C2944}" srcId="{AC6B4B9B-7FB5-42C0-9F33-5F186367444C}" destId="{C691D5E1-58A2-4D76-91DB-4F0061E5FED7}" srcOrd="0" destOrd="0" parTransId="{34DFBAEC-04D2-4472-B3A0-E4D42197422E}" sibTransId="{04562133-BF3A-457C-A0AD-3BA06C114EF5}"/>
    <dgm:cxn modelId="{9BE4E0EA-5CCF-40FB-A9E2-8A78E2023B0A}" type="presParOf" srcId="{51B9C423-A739-4B92-8D48-FC3DD9E0F26B}" destId="{EA1DB22C-6F11-4961-955F-4D5049395C9E}" srcOrd="0" destOrd="0" presId="urn:microsoft.com/office/officeart/2008/layout/BendingPictureCaptionList"/>
    <dgm:cxn modelId="{5E8C3660-A1FA-40DA-95CB-45B8D952E17E}" type="presParOf" srcId="{EA1DB22C-6F11-4961-955F-4D5049395C9E}" destId="{EF4AFC67-6212-47CB-B660-BB99D88ED4DF}" srcOrd="0" destOrd="0" presId="urn:microsoft.com/office/officeart/2008/layout/BendingPictureCaptionList"/>
    <dgm:cxn modelId="{4F5202AC-DE03-44A7-A069-A117910CCE7C}" type="presParOf" srcId="{EA1DB22C-6F11-4961-955F-4D5049395C9E}" destId="{D48492A6-516E-4064-A59F-7B57A699BCC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B4B9B-7FB5-42C0-9F33-5F186367444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1D5E1-58A2-4D76-91DB-4F0061E5FED7}">
      <dgm:prSet phldrT="[文本]"/>
      <dgm:spPr/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P.Chebyshev</a:t>
          </a:r>
          <a:r>
            <a:rPr lang="en-US" altLang="zh-CN" dirty="0">
              <a:solidFill>
                <a:schemeClr val="bg1"/>
              </a:solidFill>
            </a:rPr>
            <a:t>-Chebyshev inequality</a:t>
          </a:r>
          <a:endParaRPr lang="zh-CN" altLang="en-US" dirty="0">
            <a:solidFill>
              <a:schemeClr val="bg1"/>
            </a:solidFill>
          </a:endParaRPr>
        </a:p>
      </dgm:t>
    </dgm:pt>
    <dgm:pt modelId="{34DFBAEC-04D2-4472-B3A0-E4D42197422E}" type="par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04562133-BF3A-457C-A0AD-3BA06C114EF5}" type="sib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51B9C423-A739-4B92-8D48-FC3DD9E0F26B}" type="pres">
      <dgm:prSet presAssocID="{AC6B4B9B-7FB5-42C0-9F33-5F186367444C}" presName="Name0" presStyleCnt="0">
        <dgm:presLayoutVars>
          <dgm:dir/>
          <dgm:resizeHandles val="exact"/>
        </dgm:presLayoutVars>
      </dgm:prSet>
      <dgm:spPr/>
    </dgm:pt>
    <dgm:pt modelId="{EA1DB22C-6F11-4961-955F-4D5049395C9E}" type="pres">
      <dgm:prSet presAssocID="{C691D5E1-58A2-4D76-91DB-4F0061E5FED7}" presName="composite" presStyleCnt="0"/>
      <dgm:spPr/>
    </dgm:pt>
    <dgm:pt modelId="{EF4AFC67-6212-47CB-B660-BB99D88ED4DF}" type="pres">
      <dgm:prSet presAssocID="{C691D5E1-58A2-4D76-91DB-4F0061E5FED7}" presName="rect1" presStyleLbl="bgImgPlace1" presStyleIdx="0" presStyleCnt="1" custScaleX="89202" custScaleY="140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48492A6-516E-4064-A59F-7B57A699BCCB}" type="pres">
      <dgm:prSet presAssocID="{C691D5E1-58A2-4D76-91DB-4F0061E5FED7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BC71909C-DAF3-46F8-99C6-D71FA2884287}" type="presOf" srcId="{C691D5E1-58A2-4D76-91DB-4F0061E5FED7}" destId="{D48492A6-516E-4064-A59F-7B57A699BCCB}" srcOrd="0" destOrd="0" presId="urn:microsoft.com/office/officeart/2008/layout/BendingPictureCaptionList"/>
    <dgm:cxn modelId="{1ADCA4D1-2768-424A-8081-DDDE896D1459}" type="presOf" srcId="{AC6B4B9B-7FB5-42C0-9F33-5F186367444C}" destId="{51B9C423-A739-4B92-8D48-FC3DD9E0F26B}" srcOrd="0" destOrd="0" presId="urn:microsoft.com/office/officeart/2008/layout/BendingPictureCaptionList"/>
    <dgm:cxn modelId="{403F69D8-3DBE-4FCF-B4FE-6315B52C2944}" srcId="{AC6B4B9B-7FB5-42C0-9F33-5F186367444C}" destId="{C691D5E1-58A2-4D76-91DB-4F0061E5FED7}" srcOrd="0" destOrd="0" parTransId="{34DFBAEC-04D2-4472-B3A0-E4D42197422E}" sibTransId="{04562133-BF3A-457C-A0AD-3BA06C114EF5}"/>
    <dgm:cxn modelId="{9BE4E0EA-5CCF-40FB-A9E2-8A78E2023B0A}" type="presParOf" srcId="{51B9C423-A739-4B92-8D48-FC3DD9E0F26B}" destId="{EA1DB22C-6F11-4961-955F-4D5049395C9E}" srcOrd="0" destOrd="0" presId="urn:microsoft.com/office/officeart/2008/layout/BendingPictureCaptionList"/>
    <dgm:cxn modelId="{5E8C3660-A1FA-40DA-95CB-45B8D952E17E}" type="presParOf" srcId="{EA1DB22C-6F11-4961-955F-4D5049395C9E}" destId="{EF4AFC67-6212-47CB-B660-BB99D88ED4DF}" srcOrd="0" destOrd="0" presId="urn:microsoft.com/office/officeart/2008/layout/BendingPictureCaptionList"/>
    <dgm:cxn modelId="{4F5202AC-DE03-44A7-A069-A117910CCE7C}" type="presParOf" srcId="{EA1DB22C-6F11-4961-955F-4D5049395C9E}" destId="{D48492A6-516E-4064-A59F-7B57A699BCC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6B4B9B-7FB5-42C0-9F33-5F186367444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1D5E1-58A2-4D76-91DB-4F0061E5FED7}">
      <dgm:prSet phldrT="[文本]"/>
      <dgm:spPr/>
      <dgm:t>
        <a:bodyPr/>
        <a:lstStyle/>
        <a:p>
          <a:r>
            <a:rPr lang="en-US" altLang="zh-CN" dirty="0" err="1"/>
            <a:t>A.Kolmogorov</a:t>
          </a:r>
          <a:r>
            <a:rPr lang="en-US" altLang="zh-CN" dirty="0"/>
            <a:t>-Kolmogorov axioms</a:t>
          </a:r>
          <a:endParaRPr lang="zh-CN" altLang="en-US" dirty="0"/>
        </a:p>
      </dgm:t>
    </dgm:pt>
    <dgm:pt modelId="{34DFBAEC-04D2-4472-B3A0-E4D42197422E}" type="par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04562133-BF3A-457C-A0AD-3BA06C114EF5}" type="sib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51B9C423-A739-4B92-8D48-FC3DD9E0F26B}" type="pres">
      <dgm:prSet presAssocID="{AC6B4B9B-7FB5-42C0-9F33-5F186367444C}" presName="Name0" presStyleCnt="0">
        <dgm:presLayoutVars>
          <dgm:dir/>
          <dgm:resizeHandles val="exact"/>
        </dgm:presLayoutVars>
      </dgm:prSet>
      <dgm:spPr/>
    </dgm:pt>
    <dgm:pt modelId="{EA1DB22C-6F11-4961-955F-4D5049395C9E}" type="pres">
      <dgm:prSet presAssocID="{C691D5E1-58A2-4D76-91DB-4F0061E5FED7}" presName="composite" presStyleCnt="0"/>
      <dgm:spPr/>
    </dgm:pt>
    <dgm:pt modelId="{EF4AFC67-6212-47CB-B660-BB99D88ED4DF}" type="pres">
      <dgm:prSet presAssocID="{C691D5E1-58A2-4D76-91DB-4F0061E5FED7}" presName="rect1" presStyleLbl="bgImgPlace1" presStyleIdx="0" presStyleCnt="1" custScaleX="89202" custScaleY="140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D48492A6-516E-4064-A59F-7B57A699BCCB}" type="pres">
      <dgm:prSet presAssocID="{C691D5E1-58A2-4D76-91DB-4F0061E5FED7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BC71909C-DAF3-46F8-99C6-D71FA2884287}" type="presOf" srcId="{C691D5E1-58A2-4D76-91DB-4F0061E5FED7}" destId="{D48492A6-516E-4064-A59F-7B57A699BCCB}" srcOrd="0" destOrd="0" presId="urn:microsoft.com/office/officeart/2008/layout/BendingPictureCaptionList"/>
    <dgm:cxn modelId="{1ADCA4D1-2768-424A-8081-DDDE896D1459}" type="presOf" srcId="{AC6B4B9B-7FB5-42C0-9F33-5F186367444C}" destId="{51B9C423-A739-4B92-8D48-FC3DD9E0F26B}" srcOrd="0" destOrd="0" presId="urn:microsoft.com/office/officeart/2008/layout/BendingPictureCaptionList"/>
    <dgm:cxn modelId="{403F69D8-3DBE-4FCF-B4FE-6315B52C2944}" srcId="{AC6B4B9B-7FB5-42C0-9F33-5F186367444C}" destId="{C691D5E1-58A2-4D76-91DB-4F0061E5FED7}" srcOrd="0" destOrd="0" parTransId="{34DFBAEC-04D2-4472-B3A0-E4D42197422E}" sibTransId="{04562133-BF3A-457C-A0AD-3BA06C114EF5}"/>
    <dgm:cxn modelId="{9BE4E0EA-5CCF-40FB-A9E2-8A78E2023B0A}" type="presParOf" srcId="{51B9C423-A739-4B92-8D48-FC3DD9E0F26B}" destId="{EA1DB22C-6F11-4961-955F-4D5049395C9E}" srcOrd="0" destOrd="0" presId="urn:microsoft.com/office/officeart/2008/layout/BendingPictureCaptionList"/>
    <dgm:cxn modelId="{5E8C3660-A1FA-40DA-95CB-45B8D952E17E}" type="presParOf" srcId="{EA1DB22C-6F11-4961-955F-4D5049395C9E}" destId="{EF4AFC67-6212-47CB-B660-BB99D88ED4DF}" srcOrd="0" destOrd="0" presId="urn:microsoft.com/office/officeart/2008/layout/BendingPictureCaptionList"/>
    <dgm:cxn modelId="{4F5202AC-DE03-44A7-A069-A117910CCE7C}" type="presParOf" srcId="{EA1DB22C-6F11-4961-955F-4D5049395C9E}" destId="{D48492A6-516E-4064-A59F-7B57A699BCC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6B4B9B-7FB5-42C0-9F33-5F186367444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1D5E1-58A2-4D76-91DB-4F0061E5FED7}">
      <dgm:prSet phldrT="[文本]"/>
      <dgm:spPr/>
      <dgm:t>
        <a:bodyPr/>
        <a:lstStyle/>
        <a:p>
          <a:r>
            <a:rPr lang="en-US" altLang="zh-CN" dirty="0" err="1"/>
            <a:t>R.Lusser-Lusser’s</a:t>
          </a:r>
          <a:r>
            <a:rPr lang="en-US" altLang="zh-CN" dirty="0"/>
            <a:t> Law</a:t>
          </a:r>
          <a:endParaRPr lang="zh-CN" altLang="en-US" dirty="0"/>
        </a:p>
      </dgm:t>
    </dgm:pt>
    <dgm:pt modelId="{34DFBAEC-04D2-4472-B3A0-E4D42197422E}" type="par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04562133-BF3A-457C-A0AD-3BA06C114EF5}" type="sibTrans" cxnId="{403F69D8-3DBE-4FCF-B4FE-6315B52C2944}">
      <dgm:prSet/>
      <dgm:spPr/>
      <dgm:t>
        <a:bodyPr/>
        <a:lstStyle/>
        <a:p>
          <a:endParaRPr lang="zh-CN" altLang="en-US"/>
        </a:p>
      </dgm:t>
    </dgm:pt>
    <dgm:pt modelId="{51B9C423-A739-4B92-8D48-FC3DD9E0F26B}" type="pres">
      <dgm:prSet presAssocID="{AC6B4B9B-7FB5-42C0-9F33-5F186367444C}" presName="Name0" presStyleCnt="0">
        <dgm:presLayoutVars>
          <dgm:dir/>
          <dgm:resizeHandles val="exact"/>
        </dgm:presLayoutVars>
      </dgm:prSet>
      <dgm:spPr/>
    </dgm:pt>
    <dgm:pt modelId="{EA1DB22C-6F11-4961-955F-4D5049395C9E}" type="pres">
      <dgm:prSet presAssocID="{C691D5E1-58A2-4D76-91DB-4F0061E5FED7}" presName="composite" presStyleCnt="0"/>
      <dgm:spPr/>
    </dgm:pt>
    <dgm:pt modelId="{EF4AFC67-6212-47CB-B660-BB99D88ED4DF}" type="pres">
      <dgm:prSet presAssocID="{C691D5E1-58A2-4D76-91DB-4F0061E5FED7}" presName="rect1" presStyleLbl="bgImgPlace1" presStyleIdx="0" presStyleCnt="1" custScaleX="89202" custScaleY="140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D48492A6-516E-4064-A59F-7B57A699BCCB}" type="pres">
      <dgm:prSet presAssocID="{C691D5E1-58A2-4D76-91DB-4F0061E5FED7}" presName="wedgeRectCallout1" presStyleLbl="node1" presStyleIdx="0" presStyleCnt="1">
        <dgm:presLayoutVars>
          <dgm:bulletEnabled val="1"/>
        </dgm:presLayoutVars>
      </dgm:prSet>
      <dgm:spPr/>
    </dgm:pt>
  </dgm:ptLst>
  <dgm:cxnLst>
    <dgm:cxn modelId="{BC71909C-DAF3-46F8-99C6-D71FA2884287}" type="presOf" srcId="{C691D5E1-58A2-4D76-91DB-4F0061E5FED7}" destId="{D48492A6-516E-4064-A59F-7B57A699BCCB}" srcOrd="0" destOrd="0" presId="urn:microsoft.com/office/officeart/2008/layout/BendingPictureCaptionList"/>
    <dgm:cxn modelId="{1ADCA4D1-2768-424A-8081-DDDE896D1459}" type="presOf" srcId="{AC6B4B9B-7FB5-42C0-9F33-5F186367444C}" destId="{51B9C423-A739-4B92-8D48-FC3DD9E0F26B}" srcOrd="0" destOrd="0" presId="urn:microsoft.com/office/officeart/2008/layout/BendingPictureCaptionList"/>
    <dgm:cxn modelId="{403F69D8-3DBE-4FCF-B4FE-6315B52C2944}" srcId="{AC6B4B9B-7FB5-42C0-9F33-5F186367444C}" destId="{C691D5E1-58A2-4D76-91DB-4F0061E5FED7}" srcOrd="0" destOrd="0" parTransId="{34DFBAEC-04D2-4472-B3A0-E4D42197422E}" sibTransId="{04562133-BF3A-457C-A0AD-3BA06C114EF5}"/>
    <dgm:cxn modelId="{9BE4E0EA-5CCF-40FB-A9E2-8A78E2023B0A}" type="presParOf" srcId="{51B9C423-A739-4B92-8D48-FC3DD9E0F26B}" destId="{EA1DB22C-6F11-4961-955F-4D5049395C9E}" srcOrd="0" destOrd="0" presId="urn:microsoft.com/office/officeart/2008/layout/BendingPictureCaptionList"/>
    <dgm:cxn modelId="{5E8C3660-A1FA-40DA-95CB-45B8D952E17E}" type="presParOf" srcId="{EA1DB22C-6F11-4961-955F-4D5049395C9E}" destId="{EF4AFC67-6212-47CB-B660-BB99D88ED4DF}" srcOrd="0" destOrd="0" presId="urn:microsoft.com/office/officeart/2008/layout/BendingPictureCaptionList"/>
    <dgm:cxn modelId="{4F5202AC-DE03-44A7-A069-A117910CCE7C}" type="presParOf" srcId="{EA1DB22C-6F11-4961-955F-4D5049395C9E}" destId="{D48492A6-516E-4064-A59F-7B57A699BCC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C67-6212-47CB-B660-BB99D88ED4DF}">
      <dsp:nvSpPr>
        <dsp:cNvPr id="0" name=""/>
        <dsp:cNvSpPr/>
      </dsp:nvSpPr>
      <dsp:spPr>
        <a:xfrm>
          <a:off x="91896" y="488522"/>
          <a:ext cx="2215791" cy="278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92A6-516E-4064-A59F-7B57A699BCCB}">
      <dsp:nvSpPr>
        <dsp:cNvPr id="0" name=""/>
        <dsp:cNvSpPr/>
      </dsp:nvSpPr>
      <dsp:spPr>
        <a:xfrm>
          <a:off x="181345" y="2677616"/>
          <a:ext cx="2210774" cy="6955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J.Bernoulli</a:t>
          </a:r>
          <a:r>
            <a:rPr lang="en-US" altLang="zh-CN" sz="1700" kern="1200" dirty="0"/>
            <a:t>-law of large numbers (LLN)</a:t>
          </a:r>
          <a:endParaRPr lang="zh-CN" altLang="en-US" sz="1700" kern="1200" dirty="0"/>
        </a:p>
      </dsp:txBody>
      <dsp:txXfrm>
        <a:off x="181345" y="2677616"/>
        <a:ext cx="2210774" cy="695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C67-6212-47CB-B660-BB99D88ED4DF}">
      <dsp:nvSpPr>
        <dsp:cNvPr id="0" name=""/>
        <dsp:cNvSpPr/>
      </dsp:nvSpPr>
      <dsp:spPr>
        <a:xfrm>
          <a:off x="91896" y="488522"/>
          <a:ext cx="2215791" cy="278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92A6-516E-4064-A59F-7B57A699BCCB}">
      <dsp:nvSpPr>
        <dsp:cNvPr id="0" name=""/>
        <dsp:cNvSpPr/>
      </dsp:nvSpPr>
      <dsp:spPr>
        <a:xfrm>
          <a:off x="181345" y="2677616"/>
          <a:ext cx="2210774" cy="6955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>
              <a:solidFill>
                <a:schemeClr val="bg1"/>
              </a:solidFill>
            </a:rPr>
            <a:t>P.Chebyshev</a:t>
          </a:r>
          <a:r>
            <a:rPr lang="en-US" altLang="zh-CN" sz="1700" kern="1200" dirty="0">
              <a:solidFill>
                <a:schemeClr val="bg1"/>
              </a:solidFill>
            </a:rPr>
            <a:t>-Chebyshev inequality</a:t>
          </a:r>
          <a:endParaRPr lang="zh-CN" altLang="en-US" sz="1700" kern="1200" dirty="0">
            <a:solidFill>
              <a:schemeClr val="bg1"/>
            </a:solidFill>
          </a:endParaRPr>
        </a:p>
      </dsp:txBody>
      <dsp:txXfrm>
        <a:off x="181345" y="2677616"/>
        <a:ext cx="2210774" cy="695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C67-6212-47CB-B660-BB99D88ED4DF}">
      <dsp:nvSpPr>
        <dsp:cNvPr id="0" name=""/>
        <dsp:cNvSpPr/>
      </dsp:nvSpPr>
      <dsp:spPr>
        <a:xfrm>
          <a:off x="91896" y="488522"/>
          <a:ext cx="2215791" cy="278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92A6-516E-4064-A59F-7B57A699BCCB}">
      <dsp:nvSpPr>
        <dsp:cNvPr id="0" name=""/>
        <dsp:cNvSpPr/>
      </dsp:nvSpPr>
      <dsp:spPr>
        <a:xfrm>
          <a:off x="181345" y="2677616"/>
          <a:ext cx="2210774" cy="6955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A.Kolmogorov</a:t>
          </a:r>
          <a:r>
            <a:rPr lang="en-US" altLang="zh-CN" sz="1700" kern="1200" dirty="0"/>
            <a:t>-Kolmogorov axioms</a:t>
          </a:r>
          <a:endParaRPr lang="zh-CN" altLang="en-US" sz="1700" kern="1200" dirty="0"/>
        </a:p>
      </dsp:txBody>
      <dsp:txXfrm>
        <a:off x="181345" y="2677616"/>
        <a:ext cx="2210774" cy="695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C67-6212-47CB-B660-BB99D88ED4DF}">
      <dsp:nvSpPr>
        <dsp:cNvPr id="0" name=""/>
        <dsp:cNvSpPr/>
      </dsp:nvSpPr>
      <dsp:spPr>
        <a:xfrm>
          <a:off x="91896" y="488522"/>
          <a:ext cx="2215791" cy="278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92A6-516E-4064-A59F-7B57A699BCCB}">
      <dsp:nvSpPr>
        <dsp:cNvPr id="0" name=""/>
        <dsp:cNvSpPr/>
      </dsp:nvSpPr>
      <dsp:spPr>
        <a:xfrm>
          <a:off x="181345" y="2677616"/>
          <a:ext cx="2210774" cy="69552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R.Lusser-Lusser’s</a:t>
          </a:r>
          <a:r>
            <a:rPr lang="en-US" altLang="zh-CN" sz="1700" kern="1200" dirty="0"/>
            <a:t> Law</a:t>
          </a:r>
          <a:endParaRPr lang="zh-CN" altLang="en-US" sz="1700" kern="1200" dirty="0"/>
        </a:p>
      </dsp:txBody>
      <dsp:txXfrm>
        <a:off x="181345" y="2677616"/>
        <a:ext cx="2210774" cy="695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CCD4-FA55-4455-98AD-C34866F9A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80EBF-0553-4763-8214-E5C2AA9F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17FE0-A548-43C3-BD5A-85D283D3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C6FCA-4493-4B69-9C3F-2D2E71BE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ADF37-F516-4B73-9D34-6BD08549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6A32D-5BAC-41F4-A654-29D564FD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F1F69-923F-485D-9E7A-866EBF4BD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343A4-0474-4A06-B716-35DCA467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DF140-F562-4A8F-BCF4-7DCA90D4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64DFB-744B-4465-A9CF-9516ACD2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ACFE-FEC1-499C-8955-07F8F14CB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224787-0F52-417A-AF83-ACE77781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D39BA-F0E6-403C-AD26-7722CAE4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4BC46-3F26-4693-980F-03DC3199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44DAA-7F20-4569-8F37-E0E5DD70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718A-E48F-4263-ACCD-D3ACC0AB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0753F-0C6C-410F-8C23-3D7D1B2F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B5FB8-5723-43DA-BAE3-F23BD0FC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70863-206D-4F45-A50A-A0F9AF4A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15710-07D5-448C-B593-91E5A8FD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4112C-360B-45A8-8B30-6300B2AC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7036B-3218-43EE-BC2F-452662C1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BC33D-310E-483A-BA0D-3589E8A6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F865C-1E59-40EC-98B2-A1F77F56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A54A2-F523-4154-A69B-88FCB74D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8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7AD78-B1B3-4B0C-83E9-D74760C4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66C0D-0E4C-446D-A9B6-96E86E1B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C7276-DB59-4806-BC97-FC72A06E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8919B-FCEE-484B-A20D-402C1725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377B8-DD10-49A2-B72B-A3F0D4F1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D4ECB-C46D-4E6A-9651-96D56C75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DFC09-5F1C-4C37-8E48-010D5763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20BBE-002E-4AF6-A76A-3FDCAFEE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77D08-E6DA-4CDF-BBFE-2E5700A3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76BE0-1E12-48BE-9D3C-3C5FE1FEF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18D554-0671-4531-A4D2-22C5B845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6DD081-2043-4A71-BB11-1337541A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2DC8E6-9462-4435-8289-17D39BF6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4730E7-B97A-4011-9EAC-CD3D85C8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444A-011A-4969-81BC-A8341E04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47F3BB-0862-4824-A486-72B5BE7A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AAF02-5154-4A6B-8491-C99BB39F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8598A-28EF-48AB-82C4-3CF39078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99AA7-9D25-4C7C-8385-2C21C6F9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86FA7-CC5D-44E8-AF5A-282F8F84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5A08A-7175-423A-A846-EED8056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7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C0261-96BA-4999-95D3-F49F7DF8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195E6-DCCE-4715-9F72-C482C423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0E80B-CCE4-49EB-86D6-9EA2479D5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8F549-0E61-4272-A171-B46E138B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872B3-61E9-49C5-81C9-486EE6D8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1881C-5060-4040-8C25-45CCBD7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8D340-16DC-4308-880D-71D3679E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A039D-9CEA-4059-8028-FE77074FC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7688D-034F-401A-9D09-C956DB3D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3BD66-1570-4A5F-8BE1-B29E4190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B8883-F084-4195-A7B3-744E2B16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C70D1-433D-487C-BA23-461C2B10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991E9-4FC0-4B56-95C8-3A535A9A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94C4F-4571-4B99-BD3E-264BDCD9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1DB83-9211-4506-8215-6B6F74C09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99BA-E71C-47F0-A265-3D8DD60D24D0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9A2A8-CCA7-4956-98E3-698AE9D9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0B5FF-2ECA-445E-9F41-690202F99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EFA2-38D6-4E79-BA3F-35C4826BD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0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9.png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597C477-35B5-4709-A921-9567A6C3D365}"/>
              </a:ext>
            </a:extLst>
          </p:cNvPr>
          <p:cNvGrpSpPr/>
          <p:nvPr/>
        </p:nvGrpSpPr>
        <p:grpSpPr>
          <a:xfrm>
            <a:off x="785361" y="-282424"/>
            <a:ext cx="9755666" cy="7422847"/>
            <a:chOff x="958982" y="-267477"/>
            <a:chExt cx="9755666" cy="742284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F1FE974-2D59-4014-A22F-3C68989E8B2D}"/>
                </a:ext>
              </a:extLst>
            </p:cNvPr>
            <p:cNvGrpSpPr/>
            <p:nvPr/>
          </p:nvGrpSpPr>
          <p:grpSpPr>
            <a:xfrm>
              <a:off x="958982" y="2140960"/>
              <a:ext cx="9755666" cy="5014410"/>
              <a:chOff x="958982" y="2140960"/>
              <a:chExt cx="9755666" cy="5014410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4BBF25EC-B6E4-446A-9DA0-305B19C20066}"/>
                  </a:ext>
                </a:extLst>
              </p:cNvPr>
              <p:cNvGrpSpPr/>
              <p:nvPr/>
            </p:nvGrpSpPr>
            <p:grpSpPr>
              <a:xfrm>
                <a:off x="1299448" y="2140960"/>
                <a:ext cx="8929019" cy="3045047"/>
                <a:chOff x="1299448" y="2140960"/>
                <a:chExt cx="8929019" cy="3045047"/>
              </a:xfrm>
            </p:grpSpPr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CB4061BE-00F3-47F7-B8C1-771F0E476B76}"/>
                    </a:ext>
                  </a:extLst>
                </p:cNvPr>
                <p:cNvSpPr/>
                <p:nvPr/>
              </p:nvSpPr>
              <p:spPr>
                <a:xfrm>
                  <a:off x="5845799" y="3127335"/>
                  <a:ext cx="3635840" cy="10276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489259"/>
                      </a:lnTo>
                      <a:lnTo>
                        <a:pt x="3635840" y="489259"/>
                      </a:lnTo>
                      <a:lnTo>
                        <a:pt x="3635840" y="1027605"/>
                      </a:lnTo>
                    </a:path>
                  </a:pathLst>
                </a:custGeom>
                <a:noFill/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6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FE099531-96CD-4B15-94FE-10D9BA3496F7}"/>
                    </a:ext>
                  </a:extLst>
                </p:cNvPr>
                <p:cNvSpPr/>
                <p:nvPr/>
              </p:nvSpPr>
              <p:spPr>
                <a:xfrm>
                  <a:off x="5791094" y="3002545"/>
                  <a:ext cx="91440" cy="10263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45720" y="0"/>
                      </a:moveTo>
                      <a:lnTo>
                        <a:pt x="45720" y="488049"/>
                      </a:lnTo>
                      <a:lnTo>
                        <a:pt x="45745" y="488049"/>
                      </a:lnTo>
                      <a:lnTo>
                        <a:pt x="45745" y="102639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6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D192EAAC-27E1-4722-A87E-4A8917A0DD25}"/>
                    </a:ext>
                  </a:extLst>
                </p:cNvPr>
                <p:cNvSpPr/>
                <p:nvPr/>
              </p:nvSpPr>
              <p:spPr>
                <a:xfrm>
                  <a:off x="2136193" y="3002545"/>
                  <a:ext cx="3700621" cy="11523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3700621" y="0"/>
                      </a:moveTo>
                      <a:lnTo>
                        <a:pt x="3700621" y="614048"/>
                      </a:lnTo>
                      <a:lnTo>
                        <a:pt x="0" y="614048"/>
                      </a:lnTo>
                      <a:lnTo>
                        <a:pt x="0" y="1152395"/>
                      </a:lnTo>
                    </a:path>
                  </a:pathLst>
                </a:custGeom>
                <a:noFill/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6">
                    <a:tint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63BA10E9-AB95-412E-BA09-F205CB52E9FC}"/>
                    </a:ext>
                  </a:extLst>
                </p:cNvPr>
                <p:cNvSpPr/>
                <p:nvPr/>
              </p:nvSpPr>
              <p:spPr>
                <a:xfrm>
                  <a:off x="4773118" y="2140960"/>
                  <a:ext cx="2127392" cy="861585"/>
                </a:xfrm>
                <a:custGeom>
                  <a:avLst/>
                  <a:gdLst>
                    <a:gd name="connsiteX0" fmla="*/ 0 w 2127392"/>
                    <a:gd name="connsiteY0" fmla="*/ 0 h 861585"/>
                    <a:gd name="connsiteX1" fmla="*/ 2127392 w 2127392"/>
                    <a:gd name="connsiteY1" fmla="*/ 0 h 861585"/>
                    <a:gd name="connsiteX2" fmla="*/ 2127392 w 2127392"/>
                    <a:gd name="connsiteY2" fmla="*/ 861585 h 861585"/>
                    <a:gd name="connsiteX3" fmla="*/ 0 w 2127392"/>
                    <a:gd name="connsiteY3" fmla="*/ 861585 h 861585"/>
                    <a:gd name="connsiteX4" fmla="*/ 0 w 2127392"/>
                    <a:gd name="connsiteY4" fmla="*/ 0 h 861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7392" h="861585">
                      <a:moveTo>
                        <a:pt x="0" y="0"/>
                      </a:moveTo>
                      <a:lnTo>
                        <a:pt x="2127392" y="0"/>
                      </a:lnTo>
                      <a:lnTo>
                        <a:pt x="2127392" y="861585"/>
                      </a:lnTo>
                      <a:lnTo>
                        <a:pt x="0" y="8615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1750" tIns="31750" rIns="31750" bIns="31750" numCol="1" spcCol="1270" anchor="ctr" anchorCtr="0">
                  <a:noAutofit/>
                </a:bodyPr>
                <a:lstStyle/>
                <a:p>
                  <a:pPr marL="0" lvl="0" indent="0" algn="ctr" defTabSz="2222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5000" kern="1200" dirty="0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31387A53-71D3-4613-8D89-701C56043BDA}"/>
                    </a:ext>
                  </a:extLst>
                </p:cNvPr>
                <p:cNvSpPr/>
                <p:nvPr/>
              </p:nvSpPr>
              <p:spPr>
                <a:xfrm>
                  <a:off x="1299448" y="4154941"/>
                  <a:ext cx="1673489" cy="877171"/>
                </a:xfrm>
                <a:custGeom>
                  <a:avLst/>
                  <a:gdLst>
                    <a:gd name="connsiteX0" fmla="*/ 0 w 1673489"/>
                    <a:gd name="connsiteY0" fmla="*/ 0 h 877171"/>
                    <a:gd name="connsiteX1" fmla="*/ 1673489 w 1673489"/>
                    <a:gd name="connsiteY1" fmla="*/ 0 h 877171"/>
                    <a:gd name="connsiteX2" fmla="*/ 1673489 w 1673489"/>
                    <a:gd name="connsiteY2" fmla="*/ 877171 h 877171"/>
                    <a:gd name="connsiteX3" fmla="*/ 0 w 1673489"/>
                    <a:gd name="connsiteY3" fmla="*/ 877171 h 877171"/>
                    <a:gd name="connsiteX4" fmla="*/ 0 w 1673489"/>
                    <a:gd name="connsiteY4" fmla="*/ 0 h 877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3489" h="877171">
                      <a:moveTo>
                        <a:pt x="0" y="0"/>
                      </a:moveTo>
                      <a:lnTo>
                        <a:pt x="1673489" y="0"/>
                      </a:lnTo>
                      <a:lnTo>
                        <a:pt x="1673489" y="877171"/>
                      </a:lnTo>
                      <a:lnTo>
                        <a:pt x="0" y="8771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2385" tIns="32385" rIns="32385" bIns="32385" numCol="1" spcCol="1270" anchor="ctr" anchorCtr="0">
                  <a:noAutofit/>
                </a:bodyPr>
                <a:lstStyle/>
                <a:p>
                  <a:pPr marL="0" lvl="0" indent="0" algn="ctr" defTabSz="2266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5100" kern="1200" dirty="0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E79F0918-E731-473B-801E-D5CB557A1952}"/>
                    </a:ext>
                  </a:extLst>
                </p:cNvPr>
                <p:cNvSpPr/>
                <p:nvPr/>
              </p:nvSpPr>
              <p:spPr>
                <a:xfrm>
                  <a:off x="5057006" y="4028942"/>
                  <a:ext cx="1559667" cy="1095791"/>
                </a:xfrm>
                <a:custGeom>
                  <a:avLst/>
                  <a:gdLst>
                    <a:gd name="connsiteX0" fmla="*/ 0 w 1559667"/>
                    <a:gd name="connsiteY0" fmla="*/ 0 h 1095791"/>
                    <a:gd name="connsiteX1" fmla="*/ 1559667 w 1559667"/>
                    <a:gd name="connsiteY1" fmla="*/ 0 h 1095791"/>
                    <a:gd name="connsiteX2" fmla="*/ 1559667 w 1559667"/>
                    <a:gd name="connsiteY2" fmla="*/ 1095791 h 1095791"/>
                    <a:gd name="connsiteX3" fmla="*/ 0 w 1559667"/>
                    <a:gd name="connsiteY3" fmla="*/ 1095791 h 1095791"/>
                    <a:gd name="connsiteX4" fmla="*/ 0 w 1559667"/>
                    <a:gd name="connsiteY4" fmla="*/ 0 h 1095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59667" h="1095791">
                      <a:moveTo>
                        <a:pt x="0" y="0"/>
                      </a:moveTo>
                      <a:lnTo>
                        <a:pt x="1559667" y="0"/>
                      </a:lnTo>
                      <a:lnTo>
                        <a:pt x="1559667" y="1095791"/>
                      </a:lnTo>
                      <a:lnTo>
                        <a:pt x="0" y="1095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2385" tIns="32385" rIns="32385" bIns="32385" numCol="1" spcCol="1270" anchor="ctr" anchorCtr="0">
                  <a:noAutofit/>
                </a:bodyPr>
                <a:lstStyle/>
                <a:p>
                  <a:pPr marL="0" lvl="0" indent="0" algn="ctr" defTabSz="2266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5100" kern="1200" dirty="0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3C4E295-A2A9-49C8-93E0-E242A70260FD}"/>
                    </a:ext>
                  </a:extLst>
                </p:cNvPr>
                <p:cNvSpPr/>
                <p:nvPr/>
              </p:nvSpPr>
              <p:spPr>
                <a:xfrm>
                  <a:off x="8716841" y="4030151"/>
                  <a:ext cx="1511626" cy="1155856"/>
                </a:xfrm>
                <a:custGeom>
                  <a:avLst/>
                  <a:gdLst>
                    <a:gd name="connsiteX0" fmla="*/ 0 w 1511626"/>
                    <a:gd name="connsiteY0" fmla="*/ 0 h 1155856"/>
                    <a:gd name="connsiteX1" fmla="*/ 1511626 w 1511626"/>
                    <a:gd name="connsiteY1" fmla="*/ 0 h 1155856"/>
                    <a:gd name="connsiteX2" fmla="*/ 1511626 w 1511626"/>
                    <a:gd name="connsiteY2" fmla="*/ 1155856 h 1155856"/>
                    <a:gd name="connsiteX3" fmla="*/ 0 w 1511626"/>
                    <a:gd name="connsiteY3" fmla="*/ 1155856 h 1155856"/>
                    <a:gd name="connsiteX4" fmla="*/ 0 w 1511626"/>
                    <a:gd name="connsiteY4" fmla="*/ 0 h 1155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1626" h="1155856">
                      <a:moveTo>
                        <a:pt x="0" y="0"/>
                      </a:moveTo>
                      <a:lnTo>
                        <a:pt x="1511626" y="0"/>
                      </a:lnTo>
                      <a:lnTo>
                        <a:pt x="1511626" y="1155856"/>
                      </a:lnTo>
                      <a:lnTo>
                        <a:pt x="0" y="1155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1115" tIns="31115" rIns="31115" bIns="31115" numCol="1" spcCol="1270" anchor="ctr" anchorCtr="0">
                  <a:noAutofit/>
                </a:bodyPr>
                <a:lstStyle/>
                <a:p>
                  <a:pPr marL="0" lvl="0" indent="0" algn="ctr" defTabSz="2178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4900" kern="1200" dirty="0"/>
                </a:p>
              </p:txBody>
            </p:sp>
          </p:grpSp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859AB730-2E9D-4793-B956-087F681BC2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067683"/>
                  </p:ext>
                </p:extLst>
              </p:nvPr>
            </p:nvGraphicFramePr>
            <p:xfrm>
              <a:off x="958982" y="3293706"/>
              <a:ext cx="2484016" cy="38616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图示 8">
                <a:extLst>
                  <a:ext uri="{FF2B5EF4-FFF2-40B4-BE49-F238E27FC236}">
                    <a16:creationId xmlns:a16="http://schemas.microsoft.com/office/drawing/2014/main" id="{844E99B7-87FB-4F75-8014-D528311029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5215213"/>
                  </p:ext>
                </p:extLst>
              </p:nvPr>
            </p:nvGraphicFramePr>
            <p:xfrm>
              <a:off x="4594807" y="3293706"/>
              <a:ext cx="2484016" cy="38616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0" name="图示 9">
                <a:extLst>
                  <a:ext uri="{FF2B5EF4-FFF2-40B4-BE49-F238E27FC236}">
                    <a16:creationId xmlns:a16="http://schemas.microsoft.com/office/drawing/2014/main" id="{087E3563-736E-41D0-81CE-B4E9507507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8062433"/>
                  </p:ext>
                </p:extLst>
              </p:nvPr>
            </p:nvGraphicFramePr>
            <p:xfrm>
              <a:off x="8230632" y="3293706"/>
              <a:ext cx="2484016" cy="38616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  <p:graphicFrame>
          <p:nvGraphicFramePr>
            <p:cNvPr id="11" name="图示 10">
              <a:extLst>
                <a:ext uri="{FF2B5EF4-FFF2-40B4-BE49-F238E27FC236}">
                  <a16:creationId xmlns:a16="http://schemas.microsoft.com/office/drawing/2014/main" id="{AFB21CE3-1A6D-4734-9D49-3E3C6C3DB5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12039268"/>
                </p:ext>
              </p:extLst>
            </p:nvPr>
          </p:nvGraphicFramePr>
          <p:xfrm>
            <a:off x="4594807" y="-267477"/>
            <a:ext cx="2484016" cy="38616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4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F1F2B39-DEB5-4096-BB65-6E6A5AC9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68814"/>
              </p:ext>
            </p:extLst>
          </p:nvPr>
        </p:nvGraphicFramePr>
        <p:xfrm>
          <a:off x="472817" y="1171181"/>
          <a:ext cx="9452474" cy="48278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3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Subsystem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Parts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Failure percentage%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Electrical equipment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Integrated circuit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77.5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Cord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12.5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Joint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10.0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Flippers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63.8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Fender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21.8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Hydraulic cylinder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14.4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Hydraulic system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Power equipment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4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Hydraulic piping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20.2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A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Accessories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14.3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Scalable system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Position limit switch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90.3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Cylinder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9.7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CA4E986-3C83-474F-A704-57E22B2EFF55}"/>
              </a:ext>
            </a:extLst>
          </p:cNvPr>
          <p:cNvSpPr txBox="1"/>
          <p:nvPr/>
        </p:nvSpPr>
        <p:spPr>
          <a:xfrm>
            <a:off x="338182" y="645570"/>
            <a:ext cx="645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故障数据的统计分析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产品组成零部件故障数百分比</a:t>
            </a:r>
          </a:p>
        </p:txBody>
      </p:sp>
    </p:spTree>
    <p:extLst>
      <p:ext uri="{BB962C8B-B14F-4D97-AF65-F5344CB8AC3E}">
        <p14:creationId xmlns:p14="http://schemas.microsoft.com/office/powerpoint/2010/main" val="304221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2C8194-6473-4C1B-B9D3-E56DA548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83729"/>
              </p:ext>
            </p:extLst>
          </p:nvPr>
        </p:nvGraphicFramePr>
        <p:xfrm>
          <a:off x="827506" y="1659503"/>
          <a:ext cx="10536990" cy="268757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Failure model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6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Monolithic bipolar and MOS digital circuits, PLA and PAL circuits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ED5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101563" r="-123" b="-51875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6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Monolithic bipolar and MOS analog circuits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204762" r="-123" b="-42698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6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Monolithic bipolar and microprocessor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ED5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300000" r="-123" b="-32031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69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Memory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SRAM,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DRAM, ROM, CCD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400000" r="-123" b="-22031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6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E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507937" r="-123" b="-12381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96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UVEPROM,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EEPROM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0172" t="-598438" r="-123" b="-2187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538E6F-17D5-4C67-8FB4-6A37714D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18056"/>
              </p:ext>
            </p:extLst>
          </p:nvPr>
        </p:nvGraphicFramePr>
        <p:xfrm>
          <a:off x="827506" y="4432152"/>
          <a:ext cx="3024092" cy="1783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69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3"/>
                      <a:stretch>
                        <a:fillRect t="-6250" r="-370103" b="-312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Failure rate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10</a:t>
                      </a:r>
                      <a:r>
                        <a:rPr lang="en-US" altLang="zh-CN" baseline="30000" dirty="0"/>
                        <a:t>-6</a:t>
                      </a:r>
                      <a:r>
                        <a:rPr lang="en-US" altLang="zh-CN" dirty="0"/>
                        <a:t>/h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>
                    <a:blipFill>
                      <a:blip r:embed="rId3"/>
                      <a:stretch>
                        <a:fillRect t="-111475" r="-370103" b="-2278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Environmental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2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3"/>
                      <a:stretch>
                        <a:fillRect t="-204762" r="-370103" b="-12063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Quality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3"/>
                      <a:stretch>
                        <a:fillRect t="-314754" r="-370103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Maturity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E7A8C5-A62C-4AF1-A84B-1DB289B2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3306"/>
              </p:ext>
            </p:extLst>
          </p:nvPr>
        </p:nvGraphicFramePr>
        <p:xfrm>
          <a:off x="3989416" y="4432152"/>
          <a:ext cx="4213168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t="-8197" r="-444882" b="-3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Temperature stress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t="-108197" r="-444882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Voltage stress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>
                    <a:blipFill>
                      <a:blip r:embed="rId4"/>
                      <a:stretch>
                        <a:fillRect t="-208197" r="-444882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Programmable process coefficient of PROM circuits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>
                    <a:blipFill>
                      <a:blip r:embed="rId4"/>
                      <a:stretch>
                        <a:fillRect t="-308197" r="-444882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Read/Write circulation rate coefficient of EEPROM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circuits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8207FF4-3737-4FD5-8772-CE4646DB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3551"/>
              </p:ext>
            </p:extLst>
          </p:nvPr>
        </p:nvGraphicFramePr>
        <p:xfrm>
          <a:off x="8340403" y="4432152"/>
          <a:ext cx="302409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5"/>
                      <a:stretch>
                        <a:fillRect t="-8197" r="-370103" b="-22623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Circuit complexity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5"/>
                      <a:stretch>
                        <a:fillRect t="-106452" r="-370103" b="-12258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Circuit complexity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5"/>
                      <a:stretch>
                        <a:fillRect t="-209836" r="-370103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Package complexity coefficient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8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2D1410B-3D35-4C85-A1E4-F740BF0664CD}"/>
              </a:ext>
            </a:extLst>
          </p:cNvPr>
          <p:cNvGrpSpPr/>
          <p:nvPr/>
        </p:nvGrpSpPr>
        <p:grpSpPr>
          <a:xfrm>
            <a:off x="61546" y="1228484"/>
            <a:ext cx="11696563" cy="4277939"/>
            <a:chOff x="1343472" y="1844824"/>
            <a:chExt cx="9424929" cy="42779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5FEA49-F63B-4BE9-BE4C-B3AD0D681AFF}"/>
                </a:ext>
              </a:extLst>
            </p:cNvPr>
            <p:cNvGrpSpPr/>
            <p:nvPr/>
          </p:nvGrpSpPr>
          <p:grpSpPr>
            <a:xfrm>
              <a:off x="1343472" y="1844824"/>
              <a:ext cx="9424929" cy="2326661"/>
              <a:chOff x="1815989" y="1492843"/>
              <a:chExt cx="9424929" cy="232666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9" name="对象 28">
                    <a:extLst>
                      <a:ext uri="{FF2B5EF4-FFF2-40B4-BE49-F238E27FC236}">
                        <a16:creationId xmlns:a16="http://schemas.microsoft.com/office/drawing/2014/main" id="{038DF3F0-E8F3-4C72-8F58-E2BADE0913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472078" y="2533039"/>
                  <a:ext cx="3866867" cy="94800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31" name="Equation" r:id="rId3" imgW="2044700" imgH="508000" progId="Equation.DSMT4">
                          <p:embed/>
                        </p:oleObj>
                      </mc:Choice>
                      <mc:Fallback>
                        <p:oleObj name="Equation" r:id="rId3" imgW="2044700" imgH="508000" progId="Equation.DSMT4">
                          <p:embed/>
                          <p:pic>
                            <p:nvPicPr>
                              <p:cNvPr id="27" name="对象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72078" y="2533039"/>
                                <a:ext cx="3866867" cy="94800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7" name="对象 26"/>
                  <p:cNvGraphicFramePr>
                    <a:graphicFrameLocks noChangeAspect="1"/>
                  </p:cNvGraphicFramePr>
                  <p:nvPr/>
                </p:nvGraphicFramePr>
                <p:xfrm>
                  <a:off x="2472078" y="2533039"/>
                  <a:ext cx="3866867" cy="94800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26" name="Equation" r:id="rId5" imgW="2044700" imgH="508000" progId="Equation.DSMT4">
                          <p:embed/>
                        </p:oleObj>
                      </mc:Choice>
                      <mc:Fallback>
                        <p:oleObj name="Equation" r:id="rId5" imgW="2044700" imgH="508000" progId="Equation.DSMT4">
                          <p:embed/>
                          <p:pic>
                            <p:nvPicPr>
                              <p:cNvPr id="0" name="对象 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72078" y="2533039"/>
                                <a:ext cx="3866867" cy="94800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30" name="TextBox 5">
                <a:extLst>
                  <a:ext uri="{FF2B5EF4-FFF2-40B4-BE49-F238E27FC236}">
                    <a16:creationId xmlns:a16="http://schemas.microsoft.com/office/drawing/2014/main" id="{1375FA59-41F1-40BC-AA03-B07811E6B578}"/>
                  </a:ext>
                </a:extLst>
              </p:cNvPr>
              <p:cNvSpPr txBox="1"/>
              <p:nvPr/>
            </p:nvSpPr>
            <p:spPr>
              <a:xfrm>
                <a:off x="6561011" y="1721948"/>
                <a:ext cx="18545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Design parameter</a:t>
                </a:r>
              </a:p>
            </p:txBody>
          </p:sp>
          <p:sp>
            <p:nvSpPr>
              <p:cNvPr id="31" name="TextBox 5">
                <a:extLst>
                  <a:ext uri="{FF2B5EF4-FFF2-40B4-BE49-F238E27FC236}">
                    <a16:creationId xmlns:a16="http://schemas.microsoft.com/office/drawing/2014/main" id="{C31A64CE-8B9B-4D13-9EAF-849D38B35387}"/>
                  </a:ext>
                </a:extLst>
              </p:cNvPr>
              <p:cNvSpPr txBox="1"/>
              <p:nvPr/>
            </p:nvSpPr>
            <p:spPr>
              <a:xfrm>
                <a:off x="8419694" y="1524925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8DC22C01-9928-47D9-9416-A9316BB4109B}"/>
                  </a:ext>
                </a:extLst>
              </p:cNvPr>
              <p:cNvSpPr txBox="1"/>
              <p:nvPr/>
            </p:nvSpPr>
            <p:spPr>
              <a:xfrm>
                <a:off x="8695289" y="1564998"/>
                <a:ext cx="23337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oxide layer thickness of chip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6DEFD73-4C87-4143-B076-87C75BB78BA8}"/>
                  </a:ext>
                </a:extLst>
              </p:cNvPr>
              <p:cNvSpPr txBox="1"/>
              <p:nvPr/>
            </p:nvSpPr>
            <p:spPr>
              <a:xfrm>
                <a:off x="8415854" y="1884231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5">
                <a:extLst>
                  <a:ext uri="{FF2B5EF4-FFF2-40B4-BE49-F238E27FC236}">
                    <a16:creationId xmlns:a16="http://schemas.microsoft.com/office/drawing/2014/main" id="{A85C10BA-6FC9-45EB-8229-8DC2AC8E2DE7}"/>
                  </a:ext>
                </a:extLst>
              </p:cNvPr>
              <p:cNvSpPr txBox="1"/>
              <p:nvPr/>
            </p:nvSpPr>
            <p:spPr>
              <a:xfrm>
                <a:off x="8695289" y="1915096"/>
                <a:ext cx="2346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Gate voltage of oxide layer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5">
                <a:extLst>
                  <a:ext uri="{FF2B5EF4-FFF2-40B4-BE49-F238E27FC236}">
                    <a16:creationId xmlns:a16="http://schemas.microsoft.com/office/drawing/2014/main" id="{7B5BA78D-34C8-4B1E-8DA7-445E6D1155B4}"/>
                  </a:ext>
                </a:extLst>
              </p:cNvPr>
              <p:cNvSpPr txBox="1"/>
              <p:nvPr/>
            </p:nvSpPr>
            <p:spPr>
              <a:xfrm>
                <a:off x="6614540" y="2613751"/>
                <a:ext cx="17917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Material parameter</a:t>
                </a:r>
              </a:p>
            </p:txBody>
          </p:sp>
          <p:sp>
            <p:nvSpPr>
              <p:cNvPr id="36" name="TextBox 5">
                <a:extLst>
                  <a:ext uri="{FF2B5EF4-FFF2-40B4-BE49-F238E27FC236}">
                    <a16:creationId xmlns:a16="http://schemas.microsoft.com/office/drawing/2014/main" id="{2875AC0B-9CB5-4710-AC0A-B6E8F912799D}"/>
                  </a:ext>
                </a:extLst>
              </p:cNvPr>
              <p:cNvSpPr txBox="1"/>
              <p:nvPr/>
            </p:nvSpPr>
            <p:spPr>
              <a:xfrm>
                <a:off x="8414574" y="2295517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5">
                <a:extLst>
                  <a:ext uri="{FF2B5EF4-FFF2-40B4-BE49-F238E27FC236}">
                    <a16:creationId xmlns:a16="http://schemas.microsoft.com/office/drawing/2014/main" id="{86EDB0BA-7DA2-404F-974D-5962F9511761}"/>
                  </a:ext>
                </a:extLst>
              </p:cNvPr>
              <p:cNvSpPr txBox="1"/>
              <p:nvPr/>
            </p:nvSpPr>
            <p:spPr>
              <a:xfrm>
                <a:off x="8695289" y="2326488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Breakdown factor of E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model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5">
                <a:extLst>
                  <a:ext uri="{FF2B5EF4-FFF2-40B4-BE49-F238E27FC236}">
                    <a16:creationId xmlns:a16="http://schemas.microsoft.com/office/drawing/2014/main" id="{507B8898-E856-42CC-BD4A-3154AF781A72}"/>
                  </a:ext>
                </a:extLst>
              </p:cNvPr>
              <p:cNvSpPr txBox="1"/>
              <p:nvPr/>
            </p:nvSpPr>
            <p:spPr>
              <a:xfrm>
                <a:off x="8419694" y="2647736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E514AB40-DC60-472A-B6F1-5E13A7F07E39}"/>
                  </a:ext>
                </a:extLst>
              </p:cNvPr>
              <p:cNvSpPr txBox="1"/>
              <p:nvPr/>
            </p:nvSpPr>
            <p:spPr>
              <a:xfrm>
                <a:off x="8695289" y="2677329"/>
                <a:ext cx="2545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Field acceleration factor of E model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5">
                <a:extLst>
                  <a:ext uri="{FF2B5EF4-FFF2-40B4-BE49-F238E27FC236}">
                    <a16:creationId xmlns:a16="http://schemas.microsoft.com/office/drawing/2014/main" id="{9CA7A1E4-4BC2-4A9B-9316-B69A4971C37A}"/>
                  </a:ext>
                </a:extLst>
              </p:cNvPr>
              <p:cNvSpPr txBox="1"/>
              <p:nvPr/>
            </p:nvSpPr>
            <p:spPr>
              <a:xfrm>
                <a:off x="8419694" y="3007042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178CC60B-B077-4A32-B5A8-A6CCB8DA8397}"/>
                  </a:ext>
                </a:extLst>
              </p:cNvPr>
              <p:cNvSpPr txBox="1"/>
              <p:nvPr/>
            </p:nvSpPr>
            <p:spPr>
              <a:xfrm>
                <a:off x="8695289" y="3039812"/>
                <a:ext cx="240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Activation energy of breakdown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5">
                <a:extLst>
                  <a:ext uri="{FF2B5EF4-FFF2-40B4-BE49-F238E27FC236}">
                    <a16:creationId xmlns:a16="http://schemas.microsoft.com/office/drawing/2014/main" id="{635EF7F7-E215-4707-B803-0E932C21B2E4}"/>
                  </a:ext>
                </a:extLst>
              </p:cNvPr>
              <p:cNvSpPr txBox="1"/>
              <p:nvPr/>
            </p:nvSpPr>
            <p:spPr>
              <a:xfrm>
                <a:off x="6436469" y="3401261"/>
                <a:ext cx="1677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Load parameter</a:t>
                </a:r>
              </a:p>
            </p:txBody>
          </p:sp>
          <p:sp>
            <p:nvSpPr>
              <p:cNvPr id="43" name="TextBox 5">
                <a:extLst>
                  <a:ext uri="{FF2B5EF4-FFF2-40B4-BE49-F238E27FC236}">
                    <a16:creationId xmlns:a16="http://schemas.microsoft.com/office/drawing/2014/main" id="{2D1D901E-EA5D-4B66-A617-C1D3E370C8E3}"/>
                  </a:ext>
                </a:extLst>
              </p:cNvPr>
              <p:cNvSpPr txBox="1"/>
              <p:nvPr/>
            </p:nvSpPr>
            <p:spPr>
              <a:xfrm>
                <a:off x="8419694" y="3404781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64556F3B-BD92-4B46-BAA4-9E213B4B86E8}"/>
                  </a:ext>
                </a:extLst>
              </p:cNvPr>
              <p:cNvSpPr txBox="1"/>
              <p:nvPr/>
            </p:nvSpPr>
            <p:spPr>
              <a:xfrm>
                <a:off x="8690169" y="3427384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Work temperature of chip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B8C917E3-8EA0-49D8-9F4A-E3839952606D}"/>
                  </a:ext>
                </a:extLst>
              </p:cNvPr>
              <p:cNvCxnSpPr/>
              <p:nvPr/>
            </p:nvCxnSpPr>
            <p:spPr>
              <a:xfrm flipV="1">
                <a:off x="2146243" y="1493081"/>
                <a:ext cx="8914681" cy="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7A0D6FF5-EBDA-47CE-B5B5-F804EB582E4A}"/>
                  </a:ext>
                </a:extLst>
              </p:cNvPr>
              <p:cNvCxnSpPr/>
              <p:nvPr/>
            </p:nvCxnSpPr>
            <p:spPr>
              <a:xfrm flipV="1">
                <a:off x="2146243" y="3819503"/>
                <a:ext cx="8914681" cy="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C87C73E4-5A62-4109-89E3-15AEE6480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4469" y="1492843"/>
                <a:ext cx="0" cy="232666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C89EE72-626C-4826-8951-D67BBC458B55}"/>
                  </a:ext>
                </a:extLst>
              </p:cNvPr>
              <p:cNvCxnSpPr/>
              <p:nvPr/>
            </p:nvCxnSpPr>
            <p:spPr>
              <a:xfrm flipH="1">
                <a:off x="6734469" y="2305975"/>
                <a:ext cx="4327735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0903A30-B4BA-4E30-9E4A-FF295C64E72C}"/>
                  </a:ext>
                </a:extLst>
              </p:cNvPr>
              <p:cNvCxnSpPr/>
              <p:nvPr/>
            </p:nvCxnSpPr>
            <p:spPr>
              <a:xfrm flipH="1">
                <a:off x="6734469" y="3375906"/>
                <a:ext cx="4327735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075FCD0-D636-4047-9E45-47C44240E949}"/>
                  </a:ext>
                </a:extLst>
              </p:cNvPr>
              <p:cNvSpPr/>
              <p:nvPr/>
            </p:nvSpPr>
            <p:spPr>
              <a:xfrm>
                <a:off x="3053676" y="1803482"/>
                <a:ext cx="3108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Gate oxide breakdown E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model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">
                <a:extLst>
                  <a:ext uri="{FF2B5EF4-FFF2-40B4-BE49-F238E27FC236}">
                    <a16:creationId xmlns:a16="http://schemas.microsoft.com/office/drawing/2014/main" id="{1A674C50-93DE-46FE-93D1-E6AFDD81FB6D}"/>
                  </a:ext>
                </a:extLst>
              </p:cNvPr>
              <p:cNvSpPr txBox="1"/>
              <p:nvPr/>
            </p:nvSpPr>
            <p:spPr>
              <a:xfrm>
                <a:off x="1815989" y="3296379"/>
                <a:ext cx="167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Life span</a:t>
                </a: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7CD6418F-32CE-4765-9BEA-117BED827C6E}"/>
                  </a:ext>
                </a:extLst>
              </p:cNvPr>
              <p:cNvSpPr/>
              <p:nvPr/>
            </p:nvSpPr>
            <p:spPr>
              <a:xfrm>
                <a:off x="1908998" y="1551966"/>
                <a:ext cx="562060" cy="948006"/>
              </a:xfrm>
              <a:prstGeom prst="round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4EC12B2-8537-40D9-B908-6D72E83462C8}"/>
                </a:ext>
              </a:extLst>
            </p:cNvPr>
            <p:cNvGrpSpPr/>
            <p:nvPr/>
          </p:nvGrpSpPr>
          <p:grpSpPr>
            <a:xfrm>
              <a:off x="1435517" y="4171485"/>
              <a:ext cx="9275955" cy="1951278"/>
              <a:chOff x="1908034" y="4385607"/>
              <a:chExt cx="9275955" cy="1951278"/>
            </a:xfrm>
          </p:grpSpPr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A6921BCD-8DA8-43F6-B63B-0FEAAF29A54D}"/>
                  </a:ext>
                </a:extLst>
              </p:cNvPr>
              <p:cNvSpPr txBox="1"/>
              <p:nvPr/>
            </p:nvSpPr>
            <p:spPr>
              <a:xfrm>
                <a:off x="6644497" y="4414793"/>
                <a:ext cx="18549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Threshold parameter</a:t>
                </a:r>
              </a:p>
            </p:txBody>
          </p:sp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CC5526D-0964-487D-910D-FA06FCAB7EA8}"/>
                  </a:ext>
                </a:extLst>
              </p:cNvPr>
              <p:cNvSpPr txBox="1"/>
              <p:nvPr/>
            </p:nvSpPr>
            <p:spPr>
              <a:xfrm>
                <a:off x="8414574" y="4417689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A788129A-6C3C-4A0D-BC79-23E5C9D5AA2C}"/>
                  </a:ext>
                </a:extLst>
              </p:cNvPr>
              <p:cNvSpPr txBox="1"/>
              <p:nvPr/>
            </p:nvSpPr>
            <p:spPr>
              <a:xfrm>
                <a:off x="8695957" y="4432566"/>
                <a:ext cx="23454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Maximum allowable of abrasion 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FEE4B6F5-1ACB-4AAD-B8E0-6D189FFD5243}"/>
                  </a:ext>
                </a:extLst>
              </p:cNvPr>
              <p:cNvSpPr txBox="1"/>
              <p:nvPr/>
            </p:nvSpPr>
            <p:spPr>
              <a:xfrm>
                <a:off x="6558322" y="5123923"/>
                <a:ext cx="1847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Material parameter</a:t>
                </a:r>
              </a:p>
            </p:txBody>
          </p:sp>
          <p:sp>
            <p:nvSpPr>
              <p:cNvPr id="11" name="TextBox 5">
                <a:extLst>
                  <a:ext uri="{FF2B5EF4-FFF2-40B4-BE49-F238E27FC236}">
                    <a16:creationId xmlns:a16="http://schemas.microsoft.com/office/drawing/2014/main" id="{CA59159F-C1BE-4870-A682-EB258E6522C7}"/>
                  </a:ext>
                </a:extLst>
              </p:cNvPr>
              <p:cNvSpPr txBox="1"/>
              <p:nvPr/>
            </p:nvSpPr>
            <p:spPr>
              <a:xfrm>
                <a:off x="8409454" y="4803270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55E9571F-7875-4CA0-A9BA-26179CF4BD74}"/>
                  </a:ext>
                </a:extLst>
              </p:cNvPr>
              <p:cNvSpPr txBox="1"/>
              <p:nvPr/>
            </p:nvSpPr>
            <p:spPr>
              <a:xfrm>
                <a:off x="8685049" y="4834047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Material hardness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4878F073-6197-484F-9B69-F6872031BDAF}"/>
                  </a:ext>
                </a:extLst>
              </p:cNvPr>
              <p:cNvSpPr txBox="1"/>
              <p:nvPr/>
            </p:nvSpPr>
            <p:spPr>
              <a:xfrm>
                <a:off x="8414574" y="5155489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μ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6271A32C-548A-47DA-8D06-519F9E35FF2F}"/>
                  </a:ext>
                </a:extLst>
              </p:cNvPr>
              <p:cNvSpPr txBox="1"/>
              <p:nvPr/>
            </p:nvSpPr>
            <p:spPr>
              <a:xfrm>
                <a:off x="8690169" y="5186266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Coefficient of kinetic fiction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C5EBE9E9-A735-4C57-8585-264C08D1E785}"/>
                  </a:ext>
                </a:extLst>
              </p:cNvPr>
              <p:cNvSpPr txBox="1"/>
              <p:nvPr/>
            </p:nvSpPr>
            <p:spPr>
              <a:xfrm>
                <a:off x="8414574" y="5514795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CF550CA3-2870-4E06-B631-D4197D5C7BF4}"/>
                  </a:ext>
                </a:extLst>
              </p:cNvPr>
              <p:cNvSpPr txBox="1"/>
              <p:nvPr/>
            </p:nvSpPr>
            <p:spPr>
              <a:xfrm>
                <a:off x="8685049" y="5554141"/>
                <a:ext cx="2153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Contact area of  wear surface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CE09BFC6-A022-4DFA-9F8D-79D7CAD2C7E6}"/>
                  </a:ext>
                </a:extLst>
              </p:cNvPr>
              <p:cNvSpPr txBox="1"/>
              <p:nvPr/>
            </p:nvSpPr>
            <p:spPr>
              <a:xfrm>
                <a:off x="8414574" y="5912534"/>
                <a:ext cx="551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C12758B9-8C00-4278-8AC9-E028D8BB2BF3}"/>
                  </a:ext>
                </a:extLst>
              </p:cNvPr>
              <p:cNvSpPr txBox="1"/>
              <p:nvPr/>
            </p:nvSpPr>
            <p:spPr>
              <a:xfrm>
                <a:off x="8695289" y="5951383"/>
                <a:ext cx="2488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Positive pressure of contact surface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DF786E7-4C28-4A76-82DD-76A357C9DE5D}"/>
                  </a:ext>
                </a:extLst>
              </p:cNvPr>
              <p:cNvCxnSpPr/>
              <p:nvPr/>
            </p:nvCxnSpPr>
            <p:spPr>
              <a:xfrm flipV="1">
                <a:off x="2141123" y="4385845"/>
                <a:ext cx="8914681" cy="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8DF52BA-DC40-409F-8707-465018B7F66F}"/>
                  </a:ext>
                </a:extLst>
              </p:cNvPr>
              <p:cNvCxnSpPr/>
              <p:nvPr/>
            </p:nvCxnSpPr>
            <p:spPr>
              <a:xfrm flipV="1">
                <a:off x="2141123" y="6336884"/>
                <a:ext cx="8914681" cy="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B70D60F-9CDF-4528-8D8B-E0277F7AB147}"/>
                  </a:ext>
                </a:extLst>
              </p:cNvPr>
              <p:cNvCxnSpPr/>
              <p:nvPr/>
            </p:nvCxnSpPr>
            <p:spPr>
              <a:xfrm flipV="1">
                <a:off x="6729349" y="4385607"/>
                <a:ext cx="0" cy="1951277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5D69248-AA4F-49A0-B171-6FAEF8E0EA60}"/>
                  </a:ext>
                </a:extLst>
              </p:cNvPr>
              <p:cNvCxnSpPr/>
              <p:nvPr/>
            </p:nvCxnSpPr>
            <p:spPr>
              <a:xfrm flipH="1">
                <a:off x="6729349" y="4842412"/>
                <a:ext cx="4327735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3E945BC-411B-4596-938E-1F7D0A7A1B91}"/>
                  </a:ext>
                </a:extLst>
              </p:cNvPr>
              <p:cNvSpPr/>
              <p:nvPr/>
            </p:nvSpPr>
            <p:spPr>
              <a:xfrm>
                <a:off x="3136047" y="4576175"/>
                <a:ext cx="2781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Archard abrasion life model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5">
                <a:extLst>
                  <a:ext uri="{FF2B5EF4-FFF2-40B4-BE49-F238E27FC236}">
                    <a16:creationId xmlns:a16="http://schemas.microsoft.com/office/drawing/2014/main" id="{C1519216-A562-4E7D-B9EB-FDAD080F2D8C}"/>
                  </a:ext>
                </a:extLst>
              </p:cNvPr>
              <p:cNvSpPr txBox="1"/>
              <p:nvPr/>
            </p:nvSpPr>
            <p:spPr>
              <a:xfrm>
                <a:off x="2440696" y="5833856"/>
                <a:ext cx="167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Abrasion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time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598E9329-24AC-45B2-A190-B384411A3CA2}"/>
                      </a:ext>
                    </a:extLst>
                  </p:cNvPr>
                  <p:cNvSpPr/>
                  <p:nvPr/>
                </p:nvSpPr>
                <p:spPr>
                  <a:xfrm>
                    <a:off x="3342495" y="5117128"/>
                    <a:ext cx="1854931" cy="856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𝐻𝐴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2495" y="5117128"/>
                    <a:ext cx="1854931" cy="85600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CF163D9-2AD5-43B1-ABA3-CC2E64AC3D1D}"/>
                  </a:ext>
                </a:extLst>
              </p:cNvPr>
              <p:cNvCxnSpPr/>
              <p:nvPr/>
            </p:nvCxnSpPr>
            <p:spPr>
              <a:xfrm flipH="1">
                <a:off x="6734469" y="5891285"/>
                <a:ext cx="4327735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96020AF-F631-459C-A664-3D2166306C2D}"/>
                  </a:ext>
                </a:extLst>
              </p:cNvPr>
              <p:cNvSpPr/>
              <p:nvPr/>
            </p:nvSpPr>
            <p:spPr>
              <a:xfrm>
                <a:off x="1908034" y="4469105"/>
                <a:ext cx="562060" cy="948006"/>
              </a:xfrm>
              <a:prstGeom prst="round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TextBox 5">
            <a:extLst>
              <a:ext uri="{FF2B5EF4-FFF2-40B4-BE49-F238E27FC236}">
                <a16:creationId xmlns:a16="http://schemas.microsoft.com/office/drawing/2014/main" id="{7C0AAC07-462B-455B-825A-FF47C71BB012}"/>
              </a:ext>
            </a:extLst>
          </p:cNvPr>
          <p:cNvSpPr txBox="1"/>
          <p:nvPr/>
        </p:nvSpPr>
        <p:spPr>
          <a:xfrm>
            <a:off x="5818013" y="5090813"/>
            <a:ext cx="208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 parameter</a:t>
            </a:r>
          </a:p>
        </p:txBody>
      </p:sp>
    </p:spTree>
    <p:extLst>
      <p:ext uri="{BB962C8B-B14F-4D97-AF65-F5344CB8AC3E}">
        <p14:creationId xmlns:p14="http://schemas.microsoft.com/office/powerpoint/2010/main" val="27142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1AD019-DD95-4E8C-998B-E156A37ADE59}"/>
              </a:ext>
            </a:extLst>
          </p:cNvPr>
          <p:cNvSpPr txBox="1"/>
          <p:nvPr/>
        </p:nvSpPr>
        <p:spPr>
          <a:xfrm>
            <a:off x="839416" y="1339345"/>
            <a:ext cx="362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 type of performance degradation model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C6E256-EF11-4FC7-926A-4015A28355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6547" y="2086851"/>
            <a:ext cx="2458494" cy="369332"/>
          </a:xfrm>
          <a:prstGeom prst="rect">
            <a:avLst/>
          </a:prstGeom>
          <a:blipFill rotWithShape="1">
            <a:blip r:embed="rId3"/>
            <a:stretch>
              <a:fillRect l="-2481" r="-496" b="-35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444056-B31C-46C1-8791-35DC71EE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84265"/>
              </p:ext>
            </p:extLst>
          </p:nvPr>
        </p:nvGraphicFramePr>
        <p:xfrm>
          <a:off x="5073162" y="1872615"/>
          <a:ext cx="6919545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i="1" dirty="0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i="1" dirty="0">
                        <a:solidFill>
                          <a:srgbClr val="4F81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Performance parameter vector</a:t>
                      </a:r>
                      <a:endParaRPr lang="zh-CN" altLang="en-US" sz="2000" i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1" dirty="0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b="1" i="1" dirty="0">
                        <a:solidFill>
                          <a:srgbClr val="4F81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Input parameter vector</a:t>
                      </a:r>
                      <a:endParaRPr lang="zh-CN" altLang="en-US" sz="2000" i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i="1" dirty="0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000" i="1" dirty="0">
                        <a:solidFill>
                          <a:srgbClr val="4F81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sz="2000" i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i="1" dirty="0" err="1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i="1" baseline="-25000" dirty="0" err="1">
                          <a:solidFill>
                            <a:srgbClr val="4F81B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zh-CN" altLang="en-US" sz="2000" i="1" baseline="-25000" dirty="0">
                        <a:solidFill>
                          <a:srgbClr val="4F81B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Performance parameter threshold</a:t>
                      </a:r>
                      <a:endParaRPr lang="zh-CN" altLang="en-US" sz="2000" i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1FF3FA3-BCA4-4FAF-82A4-ABB96600C31A}"/>
              </a:ext>
            </a:extLst>
          </p:cNvPr>
          <p:cNvSpPr txBox="1"/>
          <p:nvPr/>
        </p:nvSpPr>
        <p:spPr>
          <a:xfrm>
            <a:off x="839416" y="2924944"/>
            <a:ext cx="410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振动冲击应力模型（一阶冲击振动）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B9DECE6-FCF0-40FA-8227-4DFB35A09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416" y="3541076"/>
          <a:ext cx="1920289" cy="70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1130300" imgH="419100" progId="Equation.DSMT4">
                  <p:embed/>
                </p:oleObj>
              </mc:Choice>
              <mc:Fallback>
                <p:oleObj name="Equation" r:id="rId4" imgW="1130300" imgH="4191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3541076"/>
                        <a:ext cx="1920289" cy="701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79E4EF2-D64B-47B0-8FE3-215D0D06F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9897"/>
              </p:ext>
            </p:extLst>
          </p:nvPr>
        </p:nvGraphicFramePr>
        <p:xfrm>
          <a:off x="805500" y="4452216"/>
          <a:ext cx="22780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6" imgW="31394400" imgH="10972800" progId="Equation.DSMT4">
                  <p:embed/>
                </p:oleObj>
              </mc:Choice>
              <mc:Fallback>
                <p:oleObj name="Equation" r:id="rId6" imgW="31394400" imgH="10972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00" y="4452216"/>
                        <a:ext cx="2278063" cy="806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2B027334-2359-40D5-A64D-7060871FC586}"/>
              </a:ext>
            </a:extLst>
          </p:cNvPr>
          <p:cNvGrpSpPr/>
          <p:nvPr/>
        </p:nvGrpSpPr>
        <p:grpSpPr>
          <a:xfrm>
            <a:off x="751930" y="5156321"/>
            <a:ext cx="3498375" cy="441839"/>
            <a:chOff x="2888831" y="5881723"/>
            <a:chExt cx="3498375" cy="441839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4F415541-9D82-4CFF-9835-F6B702DD2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903" y="5927220"/>
            <a:ext cx="1296144" cy="396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Equation" r:id="rId8" imgW="762000" imgH="228600" progId="Equation.DSMT4">
                    <p:embed/>
                  </p:oleObj>
                </mc:Choice>
                <mc:Fallback>
                  <p:oleObj name="Equation" r:id="rId8" imgW="762000" imgH="22860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903" y="5927220"/>
                          <a:ext cx="1296144" cy="3963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A521A-0DCC-40A2-90B8-B159AD17A3A6}"/>
                </a:ext>
              </a:extLst>
            </p:cNvPr>
            <p:cNvSpPr txBox="1"/>
            <p:nvPr/>
          </p:nvSpPr>
          <p:spPr>
            <a:xfrm>
              <a:off x="2888831" y="5881723"/>
              <a:ext cx="3498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           时，失效发生</a:t>
              </a: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5744E9-DD47-4FAB-83DB-2502497D8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75402"/>
              </p:ext>
            </p:extLst>
          </p:nvPr>
        </p:nvGraphicFramePr>
        <p:xfrm>
          <a:off x="5121519" y="3806844"/>
          <a:ext cx="6822830" cy="2447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Parameter meaning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dimension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Parts length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Package relevant parameter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Thickness or altitude of PCB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平行于元器件长边的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边缘长度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Inherent frequency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Hz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元器件处电路板相对曲率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3F4CAF-4D49-47A9-BE58-C37AF05C9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915" y="3909713"/>
          <a:ext cx="213048" cy="22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10" imgW="151765" imgH="177165" progId="Equation.DSMT4">
                  <p:embed/>
                </p:oleObj>
              </mc:Choice>
              <mc:Fallback>
                <p:oleObj name="Equation" r:id="rId10" imgW="151765" imgH="177165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915" y="3909713"/>
                        <a:ext cx="213048" cy="222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9456FC1-FCB1-4A0B-9CB7-495AFB0E2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4944" y="4277953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2" imgW="165100" imgH="190500" progId="Equation.DSMT4">
                  <p:embed/>
                </p:oleObj>
              </mc:Choice>
              <mc:Fallback>
                <p:oleObj name="Equation" r:id="rId12" imgW="165100" imgH="1905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944" y="4277953"/>
                        <a:ext cx="190500" cy="2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C61D71F-3FE6-4373-A837-E2C95D835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7303" y="4598356"/>
          <a:ext cx="165782" cy="24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4" imgW="139700" imgH="190500" progId="Equation.DSMT4">
                  <p:embed/>
                </p:oleObj>
              </mc:Choice>
              <mc:Fallback>
                <p:oleObj name="Equation" r:id="rId14" imgW="139700" imgH="1905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303" y="4598356"/>
                        <a:ext cx="165782" cy="240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F9028EB-5A9F-4B1A-A9C3-0D42B0498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2585" y="4915750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6" imgW="165100" imgH="177800" progId="Equation.DSMT4">
                  <p:embed/>
                </p:oleObj>
              </mc:Choice>
              <mc:Fallback>
                <p:oleObj name="Equation" r:id="rId16" imgW="165100" imgH="177800" progId="Equation.DSMT4">
                  <p:embed/>
                  <p:pic>
                    <p:nvPicPr>
                      <p:cNvPr id="86" name="对象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585" y="4915750"/>
                        <a:ext cx="190500" cy="230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298EC19-1899-4675-9310-BC4A57445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7061" y="5235545"/>
          <a:ext cx="211094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8" imgW="190500" imgH="241300" progId="Equation.DSMT4">
                  <p:embed/>
                </p:oleObj>
              </mc:Choice>
              <mc:Fallback>
                <p:oleObj name="Equation" r:id="rId18" imgW="190500" imgH="241300" progId="Equation.DSMT4">
                  <p:embed/>
                  <p:pic>
                    <p:nvPicPr>
                      <p:cNvPr id="87" name="对象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061" y="5235545"/>
                        <a:ext cx="211094" cy="26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A565875-9CF7-44E7-B496-BC933530C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5558" y="5598160"/>
          <a:ext cx="299535" cy="27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20" imgW="266065" imgH="266065" progId="Equation.DSMT4">
                  <p:embed/>
                </p:oleObj>
              </mc:Choice>
              <mc:Fallback>
                <p:oleObj name="Equation" r:id="rId20" imgW="266065" imgH="266065" progId="Equation.DSMT4">
                  <p:embed/>
                  <p:pic>
                    <p:nvPicPr>
                      <p:cNvPr id="88" name="对象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558" y="5598160"/>
                        <a:ext cx="299535" cy="27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E81070E-1CA5-4ED5-8DDF-2B695DEB89CE}"/>
              </a:ext>
            </a:extLst>
          </p:cNvPr>
          <p:cNvSpPr txBox="1"/>
          <p:nvPr/>
        </p:nvSpPr>
        <p:spPr>
          <a:xfrm>
            <a:off x="7140239" y="3398640"/>
            <a:ext cx="27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en-US" altLang="zh-CN" b="1" dirty="0" err="1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paramenter</a:t>
            </a:r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E4C8FCB-97D2-4274-9F76-AB74C098FFC8}"/>
              </a:ext>
            </a:extLst>
          </p:cNvPr>
          <p:cNvSpPr/>
          <p:nvPr/>
        </p:nvSpPr>
        <p:spPr>
          <a:xfrm>
            <a:off x="871532" y="4557860"/>
            <a:ext cx="360040" cy="41791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0E2600-A76D-46B3-AF92-21DAB6E18F57}"/>
              </a:ext>
            </a:extLst>
          </p:cNvPr>
          <p:cNvSpPr txBox="1"/>
          <p:nvPr/>
        </p:nvSpPr>
        <p:spPr>
          <a:xfrm>
            <a:off x="2380924" y="4125665"/>
            <a:ext cx="219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irrelevance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82AD06-E7F7-4247-9541-F137F3A24BDF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flipV="1">
            <a:off x="1051552" y="4310331"/>
            <a:ext cx="1329372" cy="24752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92F5FCB3-B981-452F-A60F-4262A8B51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96471"/>
              </p:ext>
            </p:extLst>
          </p:nvPr>
        </p:nvGraphicFramePr>
        <p:xfrm>
          <a:off x="860056" y="5643657"/>
          <a:ext cx="2613204" cy="664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i="1" kern="100" dirty="0" err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zh-CN" sz="1800" i="1" kern="100" baseline="-25000" dirty="0" err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allow</a:t>
                      </a:r>
                      <a:endParaRPr lang="en-US" sz="1800" i="1" kern="100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理想最大位移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i="1" kern="100" dirty="0" err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zh-CN" sz="1800" i="1" kern="100" baseline="-25000" dirty="0" err="1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en-US" altLang="zh-CN" sz="1800" i="1" kern="100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实际最大位移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3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326</Words>
  <Application>Microsoft Office PowerPoint</Application>
  <PresentationFormat>宽屏</PresentationFormat>
  <Paragraphs>122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楷体</vt:lpstr>
      <vt:lpstr>等线</vt:lpstr>
      <vt:lpstr>等线 Light</vt:lpstr>
      <vt:lpstr>Arial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自豪 李</dc:creator>
  <cp:lastModifiedBy>自豪 李</cp:lastModifiedBy>
  <cp:revision>13</cp:revision>
  <dcterms:created xsi:type="dcterms:W3CDTF">2019-12-29T06:32:06Z</dcterms:created>
  <dcterms:modified xsi:type="dcterms:W3CDTF">2019-12-30T02:15:57Z</dcterms:modified>
</cp:coreProperties>
</file>