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7" r:id="rId2"/>
    <p:sldId id="263" r:id="rId3"/>
    <p:sldId id="306" r:id="rId4"/>
    <p:sldId id="287" r:id="rId5"/>
    <p:sldId id="301" r:id="rId6"/>
    <p:sldId id="303" r:id="rId7"/>
    <p:sldId id="304" r:id="rId8"/>
    <p:sldId id="302" r:id="rId9"/>
    <p:sldId id="298" r:id="rId10"/>
    <p:sldId id="305" r:id="rId11"/>
    <p:sldId id="310" r:id="rId12"/>
    <p:sldId id="307" r:id="rId13"/>
    <p:sldId id="299" r:id="rId14"/>
    <p:sldId id="315" r:id="rId15"/>
    <p:sldId id="311" r:id="rId16"/>
    <p:sldId id="314" r:id="rId17"/>
    <p:sldId id="316" r:id="rId18"/>
    <p:sldId id="313" r:id="rId19"/>
    <p:sldId id="319" r:id="rId20"/>
    <p:sldId id="317" r:id="rId21"/>
    <p:sldId id="300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n" initials="E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5754" autoAdjust="0"/>
  </p:normalViewPr>
  <p:slideViewPr>
    <p:cSldViewPr snapToGrid="0" showGuides="1">
      <p:cViewPr varScale="1">
        <p:scale>
          <a:sx n="65" d="100"/>
          <a:sy n="65" d="100"/>
        </p:scale>
        <p:origin x="150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本文是中科院和亚利桑那州立大学发表于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AAAI 2018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3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1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51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4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0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96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18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98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04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26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4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0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1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6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5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6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9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2020/2/24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2020/2/24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2020/2/24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2020/2/24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2020/2/24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2020/2/24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CEAA28-AA49-46B0-B657-60D55BA5B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8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Exploiting Emotion on Reviews for Recommender Systems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18684-7DE4-4011-967E-E6999DBD5594}"/>
              </a:ext>
            </a:extLst>
          </p:cNvPr>
          <p:cNvSpPr/>
          <p:nvPr/>
        </p:nvSpPr>
        <p:spPr>
          <a:xfrm>
            <a:off x="4853354" y="4491198"/>
            <a:ext cx="7453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Xuying</a:t>
            </a:r>
            <a:r>
              <a:rPr lang="en-US" altLang="zh-CN" sz="2000" dirty="0"/>
              <a:t> Meng, </a:t>
            </a:r>
            <a:r>
              <a:rPr lang="en-US" altLang="zh-CN" sz="2000" dirty="0" err="1"/>
              <a:t>Suhang</a:t>
            </a:r>
            <a:r>
              <a:rPr lang="en-US" altLang="zh-CN" sz="2000" dirty="0"/>
              <a:t> Wang, Huan Liu and Yujun Zhang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0024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D60BF8-7E2B-4A6C-A6FB-B2C70E31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67" y="1547445"/>
            <a:ext cx="9440170" cy="21390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3464E42-12BE-45FC-9E36-A38BB755EF03}"/>
              </a:ext>
            </a:extLst>
          </p:cNvPr>
          <p:cNvSpPr/>
          <p:nvPr/>
        </p:nvSpPr>
        <p:spPr>
          <a:xfrm>
            <a:off x="768333" y="4158628"/>
            <a:ext cx="10655333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Heliamphora43</a:t>
            </a:r>
            <a:r>
              <a:rPr lang="zh-CN" altLang="en-US" sz="2400" dirty="0"/>
              <a:t>购买了</a:t>
            </a:r>
            <a:r>
              <a:rPr lang="en-US" altLang="zh-CN" sz="2400" dirty="0"/>
              <a:t>Mac Monitor</a:t>
            </a:r>
            <a:r>
              <a:rPr lang="zh-CN" altLang="en-US" sz="2400" dirty="0"/>
              <a:t>，并对</a:t>
            </a:r>
            <a:r>
              <a:rPr lang="en-US" altLang="zh-CN" sz="2400" dirty="0"/>
              <a:t>Mac Monitor</a:t>
            </a:r>
            <a:r>
              <a:rPr lang="zh-CN" altLang="en-US" sz="2400" dirty="0"/>
              <a:t>提交了评论以及评分</a:t>
            </a:r>
            <a:r>
              <a:rPr lang="en-US" altLang="zh-CN" sz="2400" dirty="0"/>
              <a:t>4</a:t>
            </a:r>
            <a:r>
              <a:rPr lang="zh-CN" altLang="en-US" sz="2400" dirty="0"/>
              <a:t>颗星，用户</a:t>
            </a:r>
            <a:r>
              <a:rPr lang="en-US" altLang="zh-CN" sz="2400" dirty="0"/>
              <a:t>Tracy</a:t>
            </a:r>
            <a:r>
              <a:rPr lang="zh-CN" altLang="en-US" sz="2400" dirty="0"/>
              <a:t>对此评论表示赞许。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 由此，可以推断出</a:t>
            </a:r>
            <a:r>
              <a:rPr lang="en-US" altLang="zh-CN" sz="2400" dirty="0"/>
              <a:t>Tracy</a:t>
            </a:r>
            <a:r>
              <a:rPr lang="zh-CN" altLang="en-US" sz="2400" dirty="0"/>
              <a:t>在</a:t>
            </a:r>
            <a:r>
              <a:rPr lang="en-US" altLang="zh-CN" sz="2400" dirty="0"/>
              <a:t>Mac Monitor</a:t>
            </a:r>
            <a:r>
              <a:rPr lang="zh-CN" altLang="en-US" sz="2400" dirty="0"/>
              <a:t>上的评分即使</a:t>
            </a:r>
            <a:r>
              <a:rPr lang="en-US" altLang="zh-CN" sz="2400" dirty="0"/>
              <a:t>Tracy</a:t>
            </a:r>
            <a:r>
              <a:rPr lang="zh-CN" altLang="en-US" sz="2400" dirty="0"/>
              <a:t>没有购买</a:t>
            </a:r>
            <a:r>
              <a:rPr lang="en-US" altLang="zh-CN" sz="2400" dirty="0"/>
              <a:t>Mac Monitor</a:t>
            </a:r>
            <a:r>
              <a:rPr lang="zh-CN" altLang="en-US" sz="2400" dirty="0"/>
              <a:t>，她的评价也会接近</a:t>
            </a:r>
            <a:r>
              <a:rPr lang="en-US" altLang="zh-CN" sz="2400" dirty="0"/>
              <a:t>4</a:t>
            </a:r>
            <a:r>
              <a:rPr lang="zh-CN" altLang="en-US" sz="2400" dirty="0"/>
              <a:t>分。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62AFB71-FC81-4912-BBF7-8E48682DBB48}"/>
              </a:ext>
            </a:extLst>
          </p:cNvPr>
          <p:cNvSpPr txBox="1">
            <a:spLocks/>
          </p:cNvSpPr>
          <p:nvPr/>
        </p:nvSpPr>
        <p:spPr>
          <a:xfrm>
            <a:off x="725888" y="456963"/>
            <a:ext cx="10515600" cy="88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/>
              <a:t> </a:t>
            </a:r>
            <a:r>
              <a:rPr lang="en-US" altLang="zh-CN" sz="3200" b="1"/>
              <a:t>02     </a:t>
            </a:r>
            <a:r>
              <a:rPr lang="zh-CN" altLang="en-US" sz="3200" b="1"/>
              <a:t>研究思路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895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62AFB71-FC81-4912-BBF7-8E48682DBB48}"/>
              </a:ext>
            </a:extLst>
          </p:cNvPr>
          <p:cNvSpPr txBox="1">
            <a:spLocks/>
          </p:cNvSpPr>
          <p:nvPr/>
        </p:nvSpPr>
        <p:spPr>
          <a:xfrm>
            <a:off x="725888" y="456963"/>
            <a:ext cx="10515600" cy="88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/>
              <a:t> </a:t>
            </a:r>
            <a:r>
              <a:rPr lang="en-US" altLang="zh-CN" sz="3200" b="1"/>
              <a:t>02     </a:t>
            </a:r>
            <a:r>
              <a:rPr lang="zh-CN" altLang="en-US" sz="3200" b="1"/>
              <a:t>研究思路</a:t>
            </a:r>
            <a:endParaRPr lang="zh-CN" altLang="en-US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36E982-CC02-4D7F-A3DF-8F4CDF532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" t="14045" r="27666" b="17472"/>
          <a:stretch/>
        </p:blipFill>
        <p:spPr>
          <a:xfrm>
            <a:off x="1611287" y="2430959"/>
            <a:ext cx="2702805" cy="7735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96FF75-D5CF-4972-BCDC-1DF272CBA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098"/>
          <a:stretch/>
        </p:blipFill>
        <p:spPr>
          <a:xfrm>
            <a:off x="6125461" y="2477958"/>
            <a:ext cx="2933301" cy="10986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32F4A5-E95A-4594-8863-1219ED036E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3" t="19270"/>
          <a:stretch/>
        </p:blipFill>
        <p:spPr>
          <a:xfrm>
            <a:off x="6390780" y="3493111"/>
            <a:ext cx="2667982" cy="886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6746A1-0189-484C-B729-641123EDF9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3"/>
          <a:stretch/>
        </p:blipFill>
        <p:spPr>
          <a:xfrm>
            <a:off x="6414226" y="4377198"/>
            <a:ext cx="2667982" cy="8869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A2515F-23BC-425E-9E91-712294535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2823" y="3411051"/>
            <a:ext cx="2465982" cy="7877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05F87A-80A3-4656-9C96-222FE53221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110" y="4353752"/>
            <a:ext cx="2534087" cy="8869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BE56054-DC82-49C6-9209-A19495E02243}"/>
              </a:ext>
            </a:extLst>
          </p:cNvPr>
          <p:cNvSpPr/>
          <p:nvPr/>
        </p:nvSpPr>
        <p:spPr>
          <a:xfrm>
            <a:off x="1189257" y="1826927"/>
            <a:ext cx="3788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positive emotion expressions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93DFB0-2E8F-4127-81B5-4F0ED39962A3}"/>
              </a:ext>
            </a:extLst>
          </p:cNvPr>
          <p:cNvSpPr/>
          <p:nvPr/>
        </p:nvSpPr>
        <p:spPr>
          <a:xfrm>
            <a:off x="5794595" y="1794017"/>
            <a:ext cx="386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negative emotion expressions</a:t>
            </a:r>
          </a:p>
        </p:txBody>
      </p:sp>
    </p:spTree>
    <p:extLst>
      <p:ext uri="{BB962C8B-B14F-4D97-AF65-F5344CB8AC3E}">
        <p14:creationId xmlns:p14="http://schemas.microsoft.com/office/powerpoint/2010/main" val="245373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62AFB71-FC81-4912-BBF7-8E48682DBB48}"/>
              </a:ext>
            </a:extLst>
          </p:cNvPr>
          <p:cNvSpPr txBox="1">
            <a:spLocks/>
          </p:cNvSpPr>
          <p:nvPr/>
        </p:nvSpPr>
        <p:spPr>
          <a:xfrm>
            <a:off x="725888" y="456963"/>
            <a:ext cx="10515600" cy="88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/>
              <a:t> </a:t>
            </a:r>
            <a:r>
              <a:rPr lang="en-US" altLang="zh-CN" sz="3200" b="1"/>
              <a:t>02     </a:t>
            </a:r>
            <a:r>
              <a:rPr lang="zh-CN" altLang="en-US" sz="3200" b="1"/>
              <a:t>研究思路</a:t>
            </a:r>
            <a:endParaRPr lang="zh-CN" altLang="en-US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B93BAB-26D9-4106-A216-81B7A29BB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0"/>
          <a:stretch/>
        </p:blipFill>
        <p:spPr>
          <a:xfrm>
            <a:off x="93784" y="1343894"/>
            <a:ext cx="12098216" cy="321876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ECD81F5-9D94-47AA-A033-3CAA9A837513}"/>
              </a:ext>
            </a:extLst>
          </p:cNvPr>
          <p:cNvCxnSpPr>
            <a:cxnSpLocks/>
          </p:cNvCxnSpPr>
          <p:nvPr/>
        </p:nvCxnSpPr>
        <p:spPr>
          <a:xfrm>
            <a:off x="1524000" y="4518695"/>
            <a:ext cx="2213829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65F36BD-6ED8-484F-8E7C-301117F7CA4B}"/>
              </a:ext>
            </a:extLst>
          </p:cNvPr>
          <p:cNvSpPr/>
          <p:nvPr/>
        </p:nvSpPr>
        <p:spPr>
          <a:xfrm>
            <a:off x="1708556" y="456265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幂律分布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A2978E-B62F-4614-8E90-D2377345F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829" y="4622893"/>
            <a:ext cx="2920879" cy="22351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50AA9C7-3427-4A0F-84E1-1DFB270BBF32}"/>
              </a:ext>
            </a:extLst>
          </p:cNvPr>
          <p:cNvSpPr/>
          <p:nvPr/>
        </p:nvSpPr>
        <p:spPr>
          <a:xfrm>
            <a:off x="6749479" y="534033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长尾效应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3B9D85-50A3-460E-BE8F-8D93516658ED}"/>
              </a:ext>
            </a:extLst>
          </p:cNvPr>
          <p:cNvSpPr/>
          <p:nvPr/>
        </p:nvSpPr>
        <p:spPr>
          <a:xfrm>
            <a:off x="1957754" y="2848708"/>
            <a:ext cx="855784" cy="45719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D83B8C-0830-4EFE-98BC-4BE176495F9D}"/>
              </a:ext>
            </a:extLst>
          </p:cNvPr>
          <p:cNvSpPr/>
          <p:nvPr/>
        </p:nvSpPr>
        <p:spPr>
          <a:xfrm>
            <a:off x="375138" y="1486704"/>
            <a:ext cx="246185" cy="51794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1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03     </a:t>
            </a:r>
            <a:r>
              <a:rPr lang="zh-CN" altLang="en-US" sz="3200" b="1" dirty="0"/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5D4A9A-479A-448F-867B-70602E237C0D}"/>
              </a:ext>
            </a:extLst>
          </p:cNvPr>
          <p:cNvSpPr/>
          <p:nvPr/>
        </p:nvSpPr>
        <p:spPr>
          <a:xfrm>
            <a:off x="3304605" y="1682286"/>
            <a:ext cx="665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矩阵因式分解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|Matrix Factorization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BB4132-28AE-42B0-BFF0-727C16E5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29" y="2605453"/>
            <a:ext cx="3515825" cy="34219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BBFD797-EBC6-4A2B-A92B-C11403BE1FB8}"/>
              </a:ext>
            </a:extLst>
          </p:cNvPr>
          <p:cNvSpPr/>
          <p:nvPr/>
        </p:nvSpPr>
        <p:spPr>
          <a:xfrm>
            <a:off x="5638799" y="3015998"/>
            <a:ext cx="6260123" cy="260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矩阵中的数字代表用户对物品的评分、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？表示缺失值。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如果我们能够估计矩阵中每个</a:t>
            </a:r>
            <a:r>
              <a:rPr lang="en-US" altLang="zh-CN" sz="2800" dirty="0"/>
              <a:t>?</a:t>
            </a:r>
            <a:r>
              <a:rPr lang="zh-CN" altLang="en-US" sz="2800" dirty="0"/>
              <a:t>的值，我们就可以为每个用户做推荐。</a:t>
            </a:r>
          </a:p>
        </p:txBody>
      </p:sp>
    </p:spTree>
    <p:extLst>
      <p:ext uri="{BB962C8B-B14F-4D97-AF65-F5344CB8AC3E}">
        <p14:creationId xmlns:p14="http://schemas.microsoft.com/office/powerpoint/2010/main" val="34508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03     </a:t>
            </a:r>
            <a:r>
              <a:rPr lang="zh-CN" altLang="en-US" sz="3200" b="1" dirty="0"/>
              <a:t>研究方法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C15F11-B6C5-4992-A493-4CD1A133C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1" b="22037"/>
          <a:stretch/>
        </p:blipFill>
        <p:spPr>
          <a:xfrm>
            <a:off x="1411853" y="1579378"/>
            <a:ext cx="6172978" cy="23244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389D41-4117-45F5-9889-D2487BB4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798" y="5167644"/>
            <a:ext cx="7572375" cy="7143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E1E173-E1C6-4F3A-9424-EBB067ABEB20}"/>
              </a:ext>
            </a:extLst>
          </p:cNvPr>
          <p:cNvSpPr/>
          <p:nvPr/>
        </p:nvSpPr>
        <p:spPr>
          <a:xfrm>
            <a:off x="409365" y="5232445"/>
            <a:ext cx="3852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Objective function</a:t>
            </a:r>
            <a:r>
              <a:rPr lang="zh-CN" altLang="en-US" sz="3200" dirty="0"/>
              <a:t>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F273B6-5D7C-48E3-8AF5-6786F2A2AE1E}"/>
              </a:ext>
            </a:extLst>
          </p:cNvPr>
          <p:cNvSpPr/>
          <p:nvPr/>
        </p:nvSpPr>
        <p:spPr>
          <a:xfrm>
            <a:off x="4802093" y="611949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Hadamard product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F9E30B-B320-4C15-959C-B39C8D715AF3}"/>
              </a:ext>
            </a:extLst>
          </p:cNvPr>
          <p:cNvCxnSpPr>
            <a:cxnSpLocks/>
          </p:cNvCxnSpPr>
          <p:nvPr/>
        </p:nvCxnSpPr>
        <p:spPr>
          <a:xfrm>
            <a:off x="5650522" y="5782051"/>
            <a:ext cx="0" cy="3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9BD965-58C1-4EF2-B03A-47DB357F06F5}"/>
              </a:ext>
            </a:extLst>
          </p:cNvPr>
          <p:cNvCxnSpPr/>
          <p:nvPr/>
        </p:nvCxnSpPr>
        <p:spPr>
          <a:xfrm>
            <a:off x="8745415" y="5782051"/>
            <a:ext cx="2802758" cy="351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B75FC8E-C114-4C1F-A2B4-0CF9D81298A9}"/>
              </a:ext>
            </a:extLst>
          </p:cNvPr>
          <p:cNvSpPr/>
          <p:nvPr/>
        </p:nvSpPr>
        <p:spPr>
          <a:xfrm>
            <a:off x="8923831" y="464328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avoid overfitting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C1D4CC3-E56C-4AA1-8933-F6050F657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9846" y="3084848"/>
            <a:ext cx="1828930" cy="49068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7E23844-17D0-48B9-A9F7-CF3E38C576CA}"/>
              </a:ext>
            </a:extLst>
          </p:cNvPr>
          <p:cNvSpPr/>
          <p:nvPr/>
        </p:nvSpPr>
        <p:spPr>
          <a:xfrm>
            <a:off x="2554590" y="3987080"/>
            <a:ext cx="44326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/>
              <a:t>R            U</a:t>
            </a:r>
            <a:r>
              <a:rPr lang="en-US" altLang="zh-CN" sz="4000" b="1" baseline="30000" dirty="0"/>
              <a:t>T</a:t>
            </a:r>
            <a:r>
              <a:rPr lang="en-US" altLang="zh-CN" sz="4000" b="1" dirty="0"/>
              <a:t>        V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9633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03     </a:t>
            </a:r>
            <a:r>
              <a:rPr lang="zh-CN" altLang="en-US" sz="3200" b="1" dirty="0"/>
              <a:t>研究方法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559629-1196-44E6-A2A1-DEB8EB75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81" y="1278958"/>
            <a:ext cx="6555248" cy="35722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1CA125-2EC7-4E45-AFDF-45B140264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94" y="2031958"/>
            <a:ext cx="4532001" cy="8869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96174B-6523-4364-8828-9A764B3132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30"/>
          <a:stretch/>
        </p:blipFill>
        <p:spPr>
          <a:xfrm>
            <a:off x="2355600" y="3386197"/>
            <a:ext cx="2514600" cy="3676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6939F9-42E1-40CB-B174-3FFF5B4FB4DB}"/>
              </a:ext>
            </a:extLst>
          </p:cNvPr>
          <p:cNvSpPr/>
          <p:nvPr/>
        </p:nvSpPr>
        <p:spPr>
          <a:xfrm>
            <a:off x="1527139" y="3298637"/>
            <a:ext cx="792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其中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D6C6CA-196B-4817-9FE0-E459174B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464" y="3975590"/>
            <a:ext cx="4067175" cy="333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D40CAA-DDFF-414D-978A-1AE898FC6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267" y="4728273"/>
            <a:ext cx="2400660" cy="40011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1B63710-7901-4821-A36C-D4DF4AD81147}"/>
              </a:ext>
            </a:extLst>
          </p:cNvPr>
          <p:cNvCxnSpPr/>
          <p:nvPr/>
        </p:nvCxnSpPr>
        <p:spPr>
          <a:xfrm>
            <a:off x="868680" y="2864276"/>
            <a:ext cx="0" cy="164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525A71-C066-4AAD-B258-901306117F19}"/>
              </a:ext>
            </a:extLst>
          </p:cNvPr>
          <p:cNvCxnSpPr>
            <a:cxnSpLocks/>
          </p:cNvCxnSpPr>
          <p:nvPr/>
        </p:nvCxnSpPr>
        <p:spPr>
          <a:xfrm>
            <a:off x="868680" y="5128383"/>
            <a:ext cx="0" cy="47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55FFC68-ACCE-458A-AAA9-BD79FD4E5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68" y="5729846"/>
            <a:ext cx="6312941" cy="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03     </a:t>
            </a:r>
            <a:r>
              <a:rPr lang="zh-CN" altLang="en-US" sz="3200" b="1" dirty="0"/>
              <a:t>研究方法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4E7E07-4A23-4CB8-9B0E-137F7199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92" y="3657610"/>
            <a:ext cx="7602049" cy="26025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C6FBFD-E6D5-4F43-8086-2A04CF129635}"/>
              </a:ext>
            </a:extLst>
          </p:cNvPr>
          <p:cNvSpPr/>
          <p:nvPr/>
        </p:nvSpPr>
        <p:spPr>
          <a:xfrm>
            <a:off x="725888" y="1793935"/>
            <a:ext cx="11452863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Users are likely to share similar preferences with their positive emotion reviews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Users are more similar to their positive emotion reviews than their negative emotion reviews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F8006A-6269-48BC-AA2D-AF3BCD61BD38}"/>
              </a:ext>
            </a:extLst>
          </p:cNvPr>
          <p:cNvSpPr/>
          <p:nvPr/>
        </p:nvSpPr>
        <p:spPr>
          <a:xfrm>
            <a:off x="456257" y="1407417"/>
            <a:ext cx="35647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Two assumptions: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B5DF58-102A-4E3A-8B88-4E9F5D3C6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568" y="2939821"/>
            <a:ext cx="3635097" cy="20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03     </a:t>
            </a:r>
            <a:r>
              <a:rPr lang="zh-CN" altLang="en-US" sz="3200" b="1" dirty="0"/>
              <a:t>研究方法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538C02-6B53-4FE6-9DE1-84A22411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985" y="3663462"/>
            <a:ext cx="3267075" cy="1457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ADD6CC-029F-4D30-85A7-75E4E4E0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930" y="1443961"/>
            <a:ext cx="6610592" cy="886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ED19EE-7BC4-4B8E-A134-859FF049FB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756"/>
          <a:stretch/>
        </p:blipFill>
        <p:spPr>
          <a:xfrm>
            <a:off x="596934" y="2430960"/>
            <a:ext cx="7023508" cy="3901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4F6287-037E-4AA6-B65D-388A0F358B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08" t="14045" r="27666" b="17472"/>
          <a:stretch/>
        </p:blipFill>
        <p:spPr>
          <a:xfrm>
            <a:off x="1344125" y="4042815"/>
            <a:ext cx="1223229" cy="350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018BF6-FF69-421B-B09B-196F722E24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099" b="19780"/>
          <a:stretch/>
        </p:blipFill>
        <p:spPr>
          <a:xfrm>
            <a:off x="2692798" y="4803905"/>
            <a:ext cx="1009917" cy="2846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BE8A02-20F9-49A8-9564-CAE1417144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13" t="19270"/>
          <a:stretch/>
        </p:blipFill>
        <p:spPr>
          <a:xfrm>
            <a:off x="3888095" y="4148129"/>
            <a:ext cx="988703" cy="328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E57426-99A5-4430-8097-D8E3DEFD9B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13"/>
          <a:stretch/>
        </p:blipFill>
        <p:spPr>
          <a:xfrm>
            <a:off x="6381082" y="4803905"/>
            <a:ext cx="988703" cy="3286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8C5395-D572-4637-A349-C65C713CEA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0114" y="5377737"/>
            <a:ext cx="890954" cy="2846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928C04-4C8F-4EFE-8B9B-9B207238BA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4125" y="5349845"/>
            <a:ext cx="1094275" cy="382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32CB98-1824-4DC1-B8C2-EDD4340E1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6938" y="5999693"/>
            <a:ext cx="988704" cy="3053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6FD670-9290-467F-A018-852F9E8D9A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8096" y="5360987"/>
            <a:ext cx="890954" cy="2751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8B3FE0F-6866-482E-A493-AB1BBB17EE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6938" y="4095528"/>
            <a:ext cx="988704" cy="3053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84CCBD-72E9-479E-96CF-383326DD5E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099" b="19780"/>
          <a:stretch/>
        </p:blipFill>
        <p:spPr>
          <a:xfrm>
            <a:off x="6287814" y="6012117"/>
            <a:ext cx="1009917" cy="2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03     </a:t>
            </a:r>
            <a:r>
              <a:rPr lang="zh-CN" altLang="en-US" sz="3200" b="1" dirty="0"/>
              <a:t>研究方法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80494-194E-4678-B46D-BF30F801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0" y="3056059"/>
            <a:ext cx="5175765" cy="1234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C728ED-30B0-412E-90C9-0C5F64528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688" y="1572309"/>
            <a:ext cx="5873262" cy="42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5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03     </a:t>
            </a:r>
            <a:r>
              <a:rPr lang="zh-CN" altLang="en-US" sz="3200" b="1" dirty="0"/>
              <a:t>研究方法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8C2A7D-78DC-4E30-95B9-199F820589CC}"/>
              </a:ext>
            </a:extLst>
          </p:cNvPr>
          <p:cNvSpPr/>
          <p:nvPr/>
        </p:nvSpPr>
        <p:spPr>
          <a:xfrm>
            <a:off x="1512277" y="1511498"/>
            <a:ext cx="9178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Mean Absolute Error (MAE) and Root Mean Square Error (RMSE)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46EC58-8F3C-467D-A28B-34E39BED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6188"/>
            <a:ext cx="12192000" cy="230614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83B8103-ADCF-4BE3-8607-5CDAD73C84AA}"/>
              </a:ext>
            </a:extLst>
          </p:cNvPr>
          <p:cNvSpPr/>
          <p:nvPr/>
        </p:nvSpPr>
        <p:spPr>
          <a:xfrm>
            <a:off x="1512277" y="2391508"/>
            <a:ext cx="1336431" cy="88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UCF</a:t>
            </a:r>
            <a:endParaRPr lang="zh-CN" altLang="en-US" sz="20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83BE77-1004-4806-A605-AC5E00D0C3B6}"/>
              </a:ext>
            </a:extLst>
          </p:cNvPr>
          <p:cNvSpPr/>
          <p:nvPr/>
        </p:nvSpPr>
        <p:spPr>
          <a:xfrm>
            <a:off x="3317630" y="2374841"/>
            <a:ext cx="1500555" cy="903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WNMF</a:t>
            </a:r>
            <a:endParaRPr lang="zh-CN" altLang="en-US" sz="20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0D6FD1-BAAA-4CC5-ABA4-F090D3A775BA}"/>
              </a:ext>
            </a:extLst>
          </p:cNvPr>
          <p:cNvSpPr/>
          <p:nvPr/>
        </p:nvSpPr>
        <p:spPr>
          <a:xfrm>
            <a:off x="7092460" y="2374841"/>
            <a:ext cx="1336431" cy="88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QMF</a:t>
            </a:r>
            <a:endParaRPr lang="zh-CN" altLang="en-US" sz="20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E23311-7CD3-44C5-8A40-1A7C91315212}"/>
              </a:ext>
            </a:extLst>
          </p:cNvPr>
          <p:cNvSpPr/>
          <p:nvPr/>
        </p:nvSpPr>
        <p:spPr>
          <a:xfrm>
            <a:off x="5287107" y="2374842"/>
            <a:ext cx="1336431" cy="88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MF</a:t>
            </a:r>
            <a:endParaRPr lang="zh-CN" altLang="en-US" sz="20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27CCCF-3577-43CD-A1F9-C325B4B94158}"/>
              </a:ext>
            </a:extLst>
          </p:cNvPr>
          <p:cNvSpPr/>
          <p:nvPr/>
        </p:nvSpPr>
        <p:spPr>
          <a:xfrm>
            <a:off x="8897812" y="2368979"/>
            <a:ext cx="1805353" cy="88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MIRROR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396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>
            <a:spLocks/>
          </p:cNvSpPr>
          <p:nvPr/>
        </p:nvSpPr>
        <p:spPr bwMode="auto">
          <a:xfrm>
            <a:off x="1958352" y="1454148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>
            <a:spLocks/>
          </p:cNvSpPr>
          <p:nvPr/>
        </p:nvSpPr>
        <p:spPr bwMode="auto">
          <a:xfrm>
            <a:off x="1794903" y="1543014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2044043" y="1454148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>
            <a:spLocks/>
          </p:cNvSpPr>
          <p:nvPr/>
        </p:nvSpPr>
        <p:spPr bwMode="auto">
          <a:xfrm>
            <a:off x="1958352" y="2474512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>
            <a:spLocks/>
          </p:cNvSpPr>
          <p:nvPr/>
        </p:nvSpPr>
        <p:spPr bwMode="auto">
          <a:xfrm>
            <a:off x="1794903" y="2563377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2044043" y="2474511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>
            <a:spLocks/>
          </p:cNvSpPr>
          <p:nvPr/>
        </p:nvSpPr>
        <p:spPr bwMode="auto">
          <a:xfrm>
            <a:off x="1958352" y="3472660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>
            <a:spLocks/>
          </p:cNvSpPr>
          <p:nvPr/>
        </p:nvSpPr>
        <p:spPr bwMode="auto">
          <a:xfrm>
            <a:off x="1794903" y="355993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044043" y="3472660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1958352" y="4481915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>
            <a:spLocks/>
          </p:cNvSpPr>
          <p:nvPr/>
        </p:nvSpPr>
        <p:spPr bwMode="auto">
          <a:xfrm>
            <a:off x="1794903" y="4569194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2044043" y="4481916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2973954" y="1604901"/>
            <a:ext cx="1723549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034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99" b="1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kumimoji="0" lang="zh-CN" altLang="en-US" sz="2999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2151951" y="1496994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2973954" y="2655416"/>
            <a:ext cx="1723549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034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99" b="1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思路</a:t>
            </a: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2151951" y="2495142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2973954" y="3599610"/>
            <a:ext cx="1723549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99" b="1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2151951" y="3491702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2973954" y="4619973"/>
            <a:ext cx="1723549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99" b="1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2151951" y="4512066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1294300" y="5965925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1348253" y="6348363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2799" y="6058395"/>
            <a:ext cx="3142359" cy="65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89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6" grpId="0" autoUpdateAnimBg="0"/>
      <p:bldP spid="1436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03     </a:t>
            </a:r>
            <a:r>
              <a:rPr lang="zh-CN" altLang="en-US" sz="3200" b="1" dirty="0"/>
              <a:t>研究方法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817E71-F5AC-41D0-9D4E-512C6098A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87"/>
          <a:stretch/>
        </p:blipFill>
        <p:spPr>
          <a:xfrm>
            <a:off x="0" y="2157045"/>
            <a:ext cx="12192000" cy="35541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49A82F-0A67-4704-8F53-5074C5AF9CAD}"/>
              </a:ext>
            </a:extLst>
          </p:cNvPr>
          <p:cNvSpPr/>
          <p:nvPr/>
        </p:nvSpPr>
        <p:spPr>
          <a:xfrm>
            <a:off x="725888" y="148885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Cold-start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0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04     </a:t>
            </a:r>
            <a:r>
              <a:rPr lang="zh-CN" altLang="en-US" sz="3200" b="1" dirty="0"/>
              <a:t>论文总结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9C0AC6-3BBE-4494-8E96-0E01914104BC}"/>
              </a:ext>
            </a:extLst>
          </p:cNvPr>
          <p:cNvSpPr/>
          <p:nvPr/>
        </p:nvSpPr>
        <p:spPr>
          <a:xfrm>
            <a:off x="825533" y="2025987"/>
            <a:ext cx="10316309" cy="336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现有的推荐系统大多依靠用户的历史评分或者评论文本进行推荐，往往由于数据资源不足而面临数据</a:t>
            </a:r>
            <a:r>
              <a:rPr lang="zh-CN" altLang="en-US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稀少</a:t>
            </a:r>
            <a:r>
              <a:rPr lang="zh-CN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和冷启动的问题。</a:t>
            </a:r>
            <a:endParaRPr lang="en-US" altLang="zh-CN" sz="2400" kern="1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本文基于原则性和数学的方式，对用户评论中的积极</a:t>
            </a:r>
            <a:r>
              <a:rPr lang="en-US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消极情感加以充分利用，提出了一个</a:t>
            </a:r>
            <a:r>
              <a:rPr lang="zh-CN" altLang="en-US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新的</a:t>
            </a:r>
            <a:r>
              <a:rPr lang="zh-CN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推荐框架</a:t>
            </a:r>
            <a:r>
              <a:rPr lang="en-US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MIRROR</a:t>
            </a:r>
            <a:r>
              <a:rPr lang="zh-CN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，并且在</a:t>
            </a:r>
            <a:r>
              <a:rPr lang="en-US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Ciao </a:t>
            </a:r>
            <a:r>
              <a:rPr lang="zh-CN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kern="100" dirty="0">
                <a:solidFill>
                  <a:srgbClr val="333333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solidFill>
                  <a:srgbClr val="333333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Epinions</a:t>
            </a:r>
            <a:r>
              <a:rPr lang="en-US" altLang="zh-CN" sz="2400" kern="100" dirty="0">
                <a:solidFill>
                  <a:srgbClr val="333333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这两个真实数据集上证明了该框架的有效性。</a:t>
            </a:r>
            <a:r>
              <a:rPr lang="zh-CN" altLang="en-US" sz="24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该文章不仅是将对项目评价的情感评价融入推荐模型中，并且还根据社会现象做出了假设，具有更加现实的意义。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7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01     </a:t>
            </a:r>
            <a:r>
              <a:rPr lang="zh-CN" altLang="en-US" sz="3200" b="1" dirty="0"/>
              <a:t>问题背景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F0746A-3E77-4CFF-825A-B12B17569A93}"/>
              </a:ext>
            </a:extLst>
          </p:cNvPr>
          <p:cNvSpPr/>
          <p:nvPr/>
        </p:nvSpPr>
        <p:spPr>
          <a:xfrm>
            <a:off x="884620" y="1933026"/>
            <a:ext cx="10034011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根据</a:t>
            </a:r>
            <a:r>
              <a:rPr lang="en-US" altLang="zh-CN" sz="2400" dirty="0"/>
              <a:t>199IT</a:t>
            </a:r>
            <a:r>
              <a:rPr lang="zh-CN" altLang="en-US" sz="2400" dirty="0"/>
              <a:t>数据，亚马逊因网络推荐系统每秒卖出的商品达</a:t>
            </a:r>
            <a:r>
              <a:rPr lang="en-US" altLang="zh-CN" sz="2400" dirty="0"/>
              <a:t>73</a:t>
            </a:r>
            <a:r>
              <a:rPr lang="zh-CN" altLang="en-US" sz="2400" dirty="0"/>
              <a:t>件，超过</a:t>
            </a:r>
            <a:r>
              <a:rPr lang="en-US" altLang="zh-CN" sz="2400" dirty="0"/>
              <a:t>60%</a:t>
            </a:r>
            <a:r>
              <a:rPr lang="zh-CN" altLang="en-US" sz="2400" dirty="0"/>
              <a:t>的推荐转化成了消费者的购买行为，网络推荐系统对亚马逊销售额的贡献率超过</a:t>
            </a:r>
            <a:r>
              <a:rPr lang="en-US" altLang="zh-CN" sz="2400" dirty="0"/>
              <a:t>30%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根据比特网统计，网络推荐系统对当当网销售额的贡献超过一亿元。 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D00EF9-34E5-421C-B0F8-3428B436F5D2}"/>
              </a:ext>
            </a:extLst>
          </p:cNvPr>
          <p:cNvSpPr/>
          <p:nvPr/>
        </p:nvSpPr>
        <p:spPr>
          <a:xfrm>
            <a:off x="475256" y="4581424"/>
            <a:ext cx="11241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“We are leaving the age of information and entering the age of recommendation” </a:t>
            </a:r>
          </a:p>
          <a:p>
            <a:pPr algn="r"/>
            <a:r>
              <a:rPr lang="en-US" altLang="zh-CN" sz="2800" dirty="0"/>
              <a:t>— Chris Anderson in The Long Tail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F3B7B6-007E-44FA-8E73-5F4D50478A28}"/>
              </a:ext>
            </a:extLst>
          </p:cNvPr>
          <p:cNvSpPr/>
          <p:nvPr/>
        </p:nvSpPr>
        <p:spPr>
          <a:xfrm>
            <a:off x="3712874" y="1384313"/>
            <a:ext cx="4541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</a:t>
            </a:r>
            <a:r>
              <a:rPr lang="zh-CN" altLang="en-US" sz="2800" b="1" dirty="0"/>
              <a:t>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85337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01     </a:t>
            </a:r>
            <a:r>
              <a:rPr lang="zh-CN" altLang="en-US" sz="3200" b="1" dirty="0"/>
              <a:t>问题背景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7E294-7FD4-48FB-9903-A53B0EFE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66" y="2190088"/>
            <a:ext cx="7014063" cy="36721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0DE4A5-03A6-42A9-BC47-EEB73680E86F}"/>
              </a:ext>
            </a:extLst>
          </p:cNvPr>
          <p:cNvSpPr/>
          <p:nvPr/>
        </p:nvSpPr>
        <p:spPr>
          <a:xfrm>
            <a:off x="8640523" y="350295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协同过滤算法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039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01     </a:t>
            </a:r>
            <a:r>
              <a:rPr lang="zh-CN" altLang="en-US" sz="3200" b="1" dirty="0"/>
              <a:t>问题背景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423282-DD30-447D-B568-29DD89737761}"/>
              </a:ext>
            </a:extLst>
          </p:cNvPr>
          <p:cNvSpPr/>
          <p:nvPr/>
        </p:nvSpPr>
        <p:spPr>
          <a:xfrm>
            <a:off x="725888" y="1587227"/>
            <a:ext cx="11054862" cy="113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用户行为在个性化推荐系统中一般分两种：</a:t>
            </a:r>
            <a:endParaRPr lang="en-US" altLang="zh-CN" sz="24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显性反馈行为（</a:t>
            </a:r>
            <a:r>
              <a:rPr lang="en-US" altLang="zh-CN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explicit feedback</a:t>
            </a: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）和隐性反馈行为（</a:t>
            </a:r>
            <a:r>
              <a:rPr lang="en-US" altLang="zh-CN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implicit feedback</a:t>
            </a: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6D11E5-1C75-4A2F-9CAE-B2F835733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23263"/>
              </p:ext>
            </p:extLst>
          </p:nvPr>
        </p:nvGraphicFramePr>
        <p:xfrm>
          <a:off x="838200" y="2964974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4714325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579284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4786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20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1">
                          <a:solidFill>
                            <a:srgbClr val="4F4F4F"/>
                          </a:solidFill>
                          <a:effectLst/>
                        </a:rPr>
                        <a:t>显性反馈数据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1">
                          <a:solidFill>
                            <a:srgbClr val="4F4F4F"/>
                          </a:solidFill>
                          <a:effectLst/>
                        </a:rPr>
                        <a:t>隐性反馈数据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用户兴趣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明确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不明确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数量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很少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庞大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54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存储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数据库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分布式文件系统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5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实时读取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</a:rPr>
                        <a:t>实时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有延迟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85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正负反馈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</a:rPr>
                        <a:t>都有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</a:rPr>
                        <a:t>只有正反馈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7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01     </a:t>
            </a:r>
            <a:r>
              <a:rPr lang="zh-CN" altLang="en-US" sz="3200" b="1" dirty="0"/>
              <a:t>问题背景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8C9E5B-11E4-4CB8-9C96-DE536C97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44" y="1343894"/>
            <a:ext cx="3038311" cy="55139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638C20-2E20-4282-985C-153FBD895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82" y="1070317"/>
            <a:ext cx="3223449" cy="56470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8525C7-063D-40D5-AB3E-C2AB20BA1A47}"/>
              </a:ext>
            </a:extLst>
          </p:cNvPr>
          <p:cNvSpPr/>
          <p:nvPr/>
        </p:nvSpPr>
        <p:spPr>
          <a:xfrm>
            <a:off x="8074768" y="3235765"/>
            <a:ext cx="44439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NimbusRomNo9L-Regu"/>
              </a:rPr>
              <a:t>problems</a:t>
            </a:r>
            <a:endParaRPr lang="zh-CN" altLang="en-US" sz="3600" b="1" dirty="0"/>
          </a:p>
          <a:p>
            <a:r>
              <a:rPr lang="en-US" altLang="zh-CN" sz="2800" b="1" dirty="0">
                <a:latin typeface="NimbusRomNo9L-Regu"/>
              </a:rPr>
              <a:t>data sparsity </a:t>
            </a:r>
            <a:r>
              <a:rPr lang="en-US" altLang="zh-CN" dirty="0">
                <a:latin typeface="NimbusRomNo9L-Regu"/>
              </a:rPr>
              <a:t>and </a:t>
            </a:r>
            <a:r>
              <a:rPr lang="en-US" altLang="zh-CN" sz="2800" b="1" dirty="0">
                <a:latin typeface="NimbusRomNo9L-Regu"/>
              </a:rPr>
              <a:t>cold-start</a:t>
            </a:r>
            <a:endParaRPr lang="en-US" altLang="zh-CN" b="1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00893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01     </a:t>
            </a:r>
            <a:r>
              <a:rPr lang="zh-CN" altLang="en-US" sz="3200" b="1" dirty="0"/>
              <a:t>问题背景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15DF6A-8C2F-47E5-954A-CEC0537551E4}"/>
              </a:ext>
            </a:extLst>
          </p:cNvPr>
          <p:cNvSpPr/>
          <p:nvPr/>
        </p:nvSpPr>
        <p:spPr>
          <a:xfrm>
            <a:off x="624497" y="2503997"/>
            <a:ext cx="112433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新平台：</a:t>
            </a:r>
            <a:r>
              <a:rPr lang="zh-CN" altLang="en-US" sz="2400" dirty="0"/>
              <a:t>例如一个新的网上购物网站，只有各种商品网站，但无用户，无商品购买记录，信息缺乏。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新条目：</a:t>
            </a:r>
            <a:r>
              <a:rPr lang="zh-CN" altLang="en-US" sz="2400" dirty="0"/>
              <a:t>例如新商品，新书目等等由于新条目缺乏访问的次数，会导致推荐不准确，并缺少推荐过程，进而继续影响新条目的访问，造成复反馈。这样会导致一个流行偏见问题（</a:t>
            </a:r>
            <a:r>
              <a:rPr lang="en-US" altLang="zh-CN" sz="2400" dirty="0"/>
              <a:t>popularity bias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新用户：</a:t>
            </a:r>
            <a:r>
              <a:rPr lang="zh-CN" altLang="en-US" sz="2400" dirty="0"/>
              <a:t>缺乏访问或购买记录，缺乏人</a:t>
            </a:r>
            <a:r>
              <a:rPr lang="en-US" altLang="zh-CN" sz="2400" dirty="0"/>
              <a:t>—</a:t>
            </a:r>
            <a:r>
              <a:rPr lang="zh-CN" altLang="en-US" sz="2400" dirty="0"/>
              <a:t>物交互过程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040E7-4A76-4E66-9D62-6C9CA40ED46F}"/>
              </a:ext>
            </a:extLst>
          </p:cNvPr>
          <p:cNvSpPr/>
          <p:nvPr/>
        </p:nvSpPr>
        <p:spPr>
          <a:xfrm>
            <a:off x="624497" y="1607367"/>
            <a:ext cx="3527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NimbusRomNo9L-Regu"/>
              </a:rPr>
              <a:t>Cold-start </a:t>
            </a:r>
            <a:r>
              <a:rPr lang="zh-CN" altLang="en-US" sz="2800" b="1" dirty="0">
                <a:latin typeface="NimbusRomNo9L-Regu"/>
              </a:rPr>
              <a:t>冷启动问题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569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01     </a:t>
            </a:r>
            <a:r>
              <a:rPr lang="zh-CN" altLang="en-US" sz="3200" b="1" dirty="0"/>
              <a:t>问题背景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5D44E-A64B-4B97-B1A4-AEA45BDB2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77" y="1343894"/>
            <a:ext cx="9483969" cy="5224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3365F0-694D-435C-811B-733D84EF2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768" y="5787536"/>
            <a:ext cx="3133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9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1D5A-5637-441D-A4E5-2BF2707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8" y="456963"/>
            <a:ext cx="10515600" cy="8869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1" dirty="0"/>
              <a:t>02     </a:t>
            </a:r>
            <a:r>
              <a:rPr lang="zh-CN" altLang="en-US" sz="3200" b="1" dirty="0"/>
              <a:t>研究思路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CF0817-E2E9-488D-A0B4-BFBD1038CE66}"/>
              </a:ext>
            </a:extLst>
          </p:cNvPr>
          <p:cNvSpPr/>
          <p:nvPr/>
        </p:nvSpPr>
        <p:spPr>
          <a:xfrm>
            <a:off x="1499611" y="3729792"/>
            <a:ext cx="9192778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Users are likely to share similar preferences with their positive emotion reviews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Users are more similar to their positive emotion reviews than their negative emotion reviews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84C9F4-B596-4EFD-8DB0-189FC503A865}"/>
              </a:ext>
            </a:extLst>
          </p:cNvPr>
          <p:cNvSpPr/>
          <p:nvPr/>
        </p:nvSpPr>
        <p:spPr>
          <a:xfrm>
            <a:off x="725888" y="1250108"/>
            <a:ext cx="10515600" cy="145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/>
              <a:t>心理学和社会学的研究结果表明：</a:t>
            </a:r>
            <a:endParaRPr lang="en-US" altLang="zh-CN" sz="2400" b="1" dirty="0"/>
          </a:p>
          <a:p>
            <a:pPr algn="ctr">
              <a:lnSpc>
                <a:spcPct val="200000"/>
              </a:lnSpc>
            </a:pPr>
            <a:r>
              <a:rPr lang="zh-CN" altLang="en-US" sz="2400" b="1" dirty="0"/>
              <a:t>           情感是认同或分歧的重要标志</a:t>
            </a:r>
            <a:r>
              <a:rPr lang="de-DE" altLang="zh-CN" dirty="0"/>
              <a:t>(Dunn and Schweitzer 2005; Bewsell 2012) 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827E33-81AF-4C97-8FAE-05273648E92E}"/>
              </a:ext>
            </a:extLst>
          </p:cNvPr>
          <p:cNvSpPr/>
          <p:nvPr/>
        </p:nvSpPr>
        <p:spPr>
          <a:xfrm>
            <a:off x="725888" y="2987907"/>
            <a:ext cx="2861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Two assumptions: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792578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730</Words>
  <Application>Microsoft Office PowerPoint</Application>
  <PresentationFormat>宽屏</PresentationFormat>
  <Paragraphs>117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NimbusRomNo9L-Regu</vt:lpstr>
      <vt:lpstr>等线</vt:lpstr>
      <vt:lpstr>微软雅黑</vt:lpstr>
      <vt:lpstr>微软雅黑</vt:lpstr>
      <vt:lpstr>Arial</vt:lpstr>
      <vt:lpstr>Helvetica</vt:lpstr>
      <vt:lpstr>Impact</vt:lpstr>
      <vt:lpstr>A000120140530A99PPBG</vt:lpstr>
      <vt:lpstr>Exploiting Emotion on Reviews for Recommender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fyw</dc:creator>
  <cp:lastModifiedBy>feng yewei</cp:lastModifiedBy>
  <cp:revision>232</cp:revision>
  <dcterms:created xsi:type="dcterms:W3CDTF">2018-08-10T09:41:38Z</dcterms:created>
  <dcterms:modified xsi:type="dcterms:W3CDTF">2020-02-24T09:14:58Z</dcterms:modified>
</cp:coreProperties>
</file>