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57" r:id="rId3"/>
    <p:sldId id="261" r:id="rId4"/>
    <p:sldId id="262" r:id="rId5"/>
    <p:sldId id="264" r:id="rId6"/>
    <p:sldId id="280" r:id="rId7"/>
    <p:sldId id="263" r:id="rId8"/>
    <p:sldId id="265" r:id="rId9"/>
    <p:sldId id="267" r:id="rId10"/>
    <p:sldId id="281" r:id="rId11"/>
    <p:sldId id="271" r:id="rId12"/>
    <p:sldId id="270" r:id="rId13"/>
    <p:sldId id="272" r:id="rId14"/>
    <p:sldId id="269" r:id="rId15"/>
    <p:sldId id="274" r:id="rId16"/>
    <p:sldId id="275" r:id="rId17"/>
    <p:sldId id="282" r:id="rId18"/>
    <p:sldId id="279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77" autoAdjust="0"/>
  </p:normalViewPr>
  <p:slideViewPr>
    <p:cSldViewPr snapToGrid="0">
      <p:cViewPr varScale="1">
        <p:scale>
          <a:sx n="61" d="100"/>
          <a:sy n="61" d="100"/>
        </p:scale>
        <p:origin x="14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B34F1-D56D-44FC-AE9C-DA7863375007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448E7-51F4-42AB-B501-DA99C806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1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51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53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5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70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40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12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4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83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9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7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6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7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9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64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9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2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448E7-51F4-42AB-B501-DA99C806AD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8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E598B-6B43-4AE0-8FF8-0D623CD5E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A00B30-58FD-493B-98AA-89C4923A8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0A156-326F-491B-94CE-FD7C43EB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09DAA-ADC4-4632-8931-C31A53BF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95DBE-8682-48A7-B055-A66764B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818B4-EC11-41F7-BD31-013DB375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08DF0A-003F-42D1-9060-1777CE99E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6574C-88EF-4EDA-8D87-FB856508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D6421-1F89-4FC4-8CD6-EDFF9559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C7C62-C6FE-4735-A21A-BE8AAB7B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76C0B0-1128-4B93-99F8-1FB561CBF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9D90F-68E9-4887-A4AD-D9FBF4BAD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A8218-FD2D-47D9-9398-59D0EBB0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F6D76-BAFA-4ACA-9EA3-26428D6E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8C0EB-4E80-449D-88F6-5D89F4AD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A3C70-78F5-4D63-9702-941911D9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0F9A8-A2C6-4FF8-875D-0E59495A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A4219-D0D2-46B7-A56E-48956ADA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E5158-254C-4F77-9EF2-0D49DF76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2DDD9-96E2-48C2-922D-1138FD50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7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7461E-2FD2-40E3-9A41-27D407A9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C09A2-F932-4F71-90C1-258C6C71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87E75-86BF-4939-9EF0-254E7604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C8EC8-CC61-4258-ADC6-ADC3850C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58929-C292-47BD-8E0E-04439D31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1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6B75-23CE-491D-AE0B-64C46D68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761E2-DF32-43C4-9FDD-4B9C710FD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59E6C-6E19-4485-BABB-9E70608C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C3020-CADE-41C1-B1A9-8504BC1F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88D996-4EC4-4B35-89DD-D487D317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CF65F-42A1-4BFB-A606-8D9C3155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E7A8B-A7D7-426E-B885-1CD3F4CB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E698E2-91D8-4AD2-BE57-DC329A472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91F8C-2201-41C0-A4F0-BB7CB985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44E5C-0EBC-4C96-B1AB-81EDF8971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744B73-F43E-4446-937A-4A78CFE2A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3855AA-92A0-4B89-94BD-7F71CADD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ED7059-ABDE-4261-A447-928AE41B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308CA3-8D1B-465B-8186-1CC02050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7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55B9F-6D6E-4946-A250-7215740F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E465A-7E78-4FFF-8FF5-48C77F91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6E4C81-A193-461A-B95A-15618A0C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9A2B31-E445-4F01-95AF-99276EB9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1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E2EA40-0472-4164-96D8-E10D988B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2C160D-D12C-492C-B970-299B0670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9F263-19AB-493B-9679-E9D83C31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3CAB-8559-4339-80B8-F00B0D98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7991B-1946-4F7A-AF15-9EFAE47CF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5DE84-54F3-4F04-8450-C07BD884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C2DBC-1FF6-47DB-98B4-965466BE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84111-91DC-4669-9517-24F87211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58CD0-B676-4EF0-B1C2-ACFAE6A7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8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BE402-C5F4-4435-AEB4-B14512B3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468298-3D7C-4352-B629-BDA4EBD86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AD9B7-210A-4C09-B706-49A343B8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7166E-6047-465C-B7EF-A0AA448D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8E57A-BDE8-4EB8-9F9C-369CCF4C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ABFE2-C39A-4EC3-93DD-2CC5B63C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7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145CBD-668C-4D5F-8947-DFED1369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51201-FB51-4B85-89DA-EF937708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3BD00-6131-4190-BBA7-04161F42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30E4E-936E-4EB8-BF1A-485098912D9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DCFE5-08BF-4BD6-80A6-817A28D2B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A7B5E-C7B4-42BD-8BCA-5006886E9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F609-BA47-42FC-9BE0-B82C3E3B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6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46D3-92CB-4C17-A740-B8837AAE8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131" y="157344"/>
            <a:ext cx="11423737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Jaya: </a:t>
            </a:r>
            <a:r>
              <a:rPr lang="en-US" altLang="zh-CN" sz="3200" dirty="0"/>
              <a:t>A simple and new optimization algorithm for solving constrained and unconstrained optimization problems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074E41B-0E0C-4F62-8AB4-BB282B60C74B}"/>
              </a:ext>
            </a:extLst>
          </p:cNvPr>
          <p:cNvSpPr txBox="1">
            <a:spLocks/>
          </p:cNvSpPr>
          <p:nvPr/>
        </p:nvSpPr>
        <p:spPr>
          <a:xfrm>
            <a:off x="1364885" y="2696512"/>
            <a:ext cx="971275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000" dirty="0"/>
              <a:t>Flexible Job-Shop Rescheduling for New Job Insertion by Using Discrete Jaya Algorithm</a:t>
            </a:r>
            <a:endParaRPr lang="zh-CN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BDD1F-7785-4D4A-984E-AFEEC9E57A50}"/>
              </a:ext>
            </a:extLst>
          </p:cNvPr>
          <p:cNvSpPr/>
          <p:nvPr/>
        </p:nvSpPr>
        <p:spPr>
          <a:xfrm>
            <a:off x="9548984" y="6037638"/>
            <a:ext cx="1309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 2020.2.16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16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84"/>
    </mc:Choice>
    <mc:Fallback xmlns="">
      <p:transition spd="slow" advTm="145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2" y="276621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三、算法应用</a:t>
            </a:r>
          </a:p>
        </p:txBody>
      </p:sp>
    </p:spTree>
    <p:extLst>
      <p:ext uri="{BB962C8B-B14F-4D97-AF65-F5344CB8AC3E}">
        <p14:creationId xmlns:p14="http://schemas.microsoft.com/office/powerpoint/2010/main" val="10849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2"/>
    </mc:Choice>
    <mc:Fallback xmlns="">
      <p:transition spd="slow" advTm="32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三、算法应用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13EBFD-52B8-4E5F-A045-CD9EC9218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84" y="3429000"/>
            <a:ext cx="8953431" cy="24805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E31A3F7-7323-4597-8C14-63AE052E6A98}"/>
              </a:ext>
            </a:extLst>
          </p:cNvPr>
          <p:cNvSpPr/>
          <p:nvPr/>
        </p:nvSpPr>
        <p:spPr>
          <a:xfrm>
            <a:off x="906049" y="1961561"/>
            <a:ext cx="10730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不稳定性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E34F33-0A56-448C-B8E1-CD5B34CD9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13" y="1170313"/>
            <a:ext cx="4621169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44"/>
    </mc:Choice>
    <mc:Fallback xmlns="">
      <p:transition spd="slow" advTm="8744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三、算法应用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865D56-E793-4D5B-ACAB-46E69684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1" y="2862223"/>
            <a:ext cx="5829300" cy="847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BC483B0-A387-49BD-BA16-3240BC383DD3}"/>
              </a:ext>
            </a:extLst>
          </p:cNvPr>
          <p:cNvSpPr/>
          <p:nvPr/>
        </p:nvSpPr>
        <p:spPr>
          <a:xfrm>
            <a:off x="471642" y="305525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多目标优化：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4D9836-BD7F-4CEA-AD19-FA40D58D9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50" y="1409010"/>
            <a:ext cx="3581400" cy="2857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329136-DF8D-4BFD-98E5-4DE86DD813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33"/>
          <a:stretch/>
        </p:blipFill>
        <p:spPr>
          <a:xfrm>
            <a:off x="7787710" y="4266510"/>
            <a:ext cx="4323633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70"/>
    </mc:Choice>
    <mc:Fallback xmlns="">
      <p:transition spd="slow" advTm="2437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三、算法应用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3ADE24-BE05-4AE9-AEF8-B9892E5AD29B}"/>
              </a:ext>
            </a:extLst>
          </p:cNvPr>
          <p:cNvSpPr/>
          <p:nvPr/>
        </p:nvSpPr>
        <p:spPr>
          <a:xfrm>
            <a:off x="1192788" y="1878996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帕雷托最优：该状态下无法进行帕雷托改善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50F6EF-8813-42A9-A3F5-9C8AF7F95FE8}"/>
              </a:ext>
            </a:extLst>
          </p:cNvPr>
          <p:cNvSpPr/>
          <p:nvPr/>
        </p:nvSpPr>
        <p:spPr>
          <a:xfrm>
            <a:off x="1192788" y="3033903"/>
            <a:ext cx="9489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帕雷托改善：给定固有的一群人和可分配的资源，如果从一种分配状态到另一种状态的变化中，在没有使任何人境况变坏的前提下，使得至少一个人变得更好。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21E62D-BD5D-4256-8783-F26444F9D93D}"/>
              </a:ext>
            </a:extLst>
          </p:cNvPr>
          <p:cNvSpPr/>
          <p:nvPr/>
        </p:nvSpPr>
        <p:spPr>
          <a:xfrm>
            <a:off x="1192788" y="4696641"/>
            <a:ext cx="4386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4F4F4F"/>
                </a:solidFill>
                <a:latin typeface="+mn-ea"/>
              </a:rPr>
              <a:t>Pareto Front</a:t>
            </a:r>
            <a:r>
              <a:rPr lang="zh-CN" altLang="en-US" sz="2400" b="1" dirty="0">
                <a:solidFill>
                  <a:srgbClr val="4F4F4F"/>
                </a:solidFill>
                <a:latin typeface="+mn-ea"/>
              </a:rPr>
              <a:t>：</a:t>
            </a:r>
            <a:r>
              <a:rPr lang="zh-CN" altLang="en-US" sz="2400" dirty="0"/>
              <a:t>帕雷托解的集合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3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57"/>
    </mc:Choice>
    <mc:Fallback xmlns="">
      <p:transition spd="slow" advTm="8475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三、算法应用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1411EE-F5A7-49E7-A3B6-986F8A64E939}"/>
              </a:ext>
            </a:extLst>
          </p:cNvPr>
          <p:cNvSpPr/>
          <p:nvPr/>
        </p:nvSpPr>
        <p:spPr>
          <a:xfrm>
            <a:off x="1007580" y="190404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i="0" u="none" strike="noStrike" dirty="0">
                <a:effectLst/>
                <a:latin typeface="Roboto"/>
              </a:rPr>
              <a:t>编码策略：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1A867C-869E-4B9D-99B2-A21D72F0B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999472"/>
            <a:ext cx="8077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98"/>
    </mc:Choice>
    <mc:Fallback xmlns="">
      <p:transition spd="slow" advTm="7879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三、算法应用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8540C1-AA7A-404F-B035-525F3F7588DE}"/>
              </a:ext>
            </a:extLst>
          </p:cNvPr>
          <p:cNvSpPr/>
          <p:nvPr/>
        </p:nvSpPr>
        <p:spPr>
          <a:xfrm>
            <a:off x="1895490" y="2467720"/>
            <a:ext cx="126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Djaya</a:t>
            </a:r>
            <a:r>
              <a:rPr lang="zh-CN" altLang="en-US" sz="2400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610AAC-C237-4CF4-B95A-5434861B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34" y="1964499"/>
            <a:ext cx="7277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05"/>
    </mc:Choice>
    <mc:Fallback xmlns="">
      <p:transition spd="slow" advTm="664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三、算法应用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C51486-FD46-47AC-ABF9-6931304F41EF}"/>
              </a:ext>
            </a:extLst>
          </p:cNvPr>
          <p:cNvSpPr/>
          <p:nvPr/>
        </p:nvSpPr>
        <p:spPr>
          <a:xfrm>
            <a:off x="86720" y="1412071"/>
            <a:ext cx="4229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i="0" u="none" strike="noStrike" dirty="0">
                <a:effectLst/>
                <a:latin typeface="Roboto"/>
              </a:rPr>
              <a:t>为提高</a:t>
            </a:r>
            <a:r>
              <a:rPr lang="en-US" altLang="zh-CN" sz="2000" b="0" i="0" u="none" strike="noStrike" dirty="0" err="1">
                <a:effectLst/>
                <a:latin typeface="Roboto"/>
              </a:rPr>
              <a:t>DJaya</a:t>
            </a:r>
            <a:r>
              <a:rPr lang="zh-CN" altLang="en-US" sz="2000" b="0" i="0" u="none" strike="noStrike" dirty="0">
                <a:effectLst/>
                <a:latin typeface="Roboto"/>
              </a:rPr>
              <a:t>的机器分配利用性能，针对目标，提出了五个面向目标的</a:t>
            </a:r>
            <a:r>
              <a:rPr lang="zh-CN" altLang="en-US" sz="2000" dirty="0"/>
              <a:t>局部搜索算子</a:t>
            </a:r>
            <a:r>
              <a:rPr lang="zh-CN" altLang="en-US" sz="2000" b="0" i="0" u="none" strike="noStrike" dirty="0">
                <a:effectLst/>
                <a:latin typeface="Roboto"/>
              </a:rPr>
              <a:t>。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A4FB8A-B78F-4DCA-A265-71E98C4C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89" y="2919689"/>
            <a:ext cx="3794192" cy="33788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FBD486-3A24-4A18-80BA-72209561F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256" y="421581"/>
            <a:ext cx="3868762" cy="23621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99B4DF-C496-4A6B-9637-004EE2D0B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067" y="3325137"/>
            <a:ext cx="3823609" cy="29733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5035AE-BA7B-4483-8CBF-32E0E69EA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575" y="483526"/>
            <a:ext cx="3954761" cy="2215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C17F2B-7C10-4E90-B3A6-943A7AE62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6575" y="3580143"/>
            <a:ext cx="3929222" cy="20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5"/>
    </mc:Choice>
    <mc:Fallback xmlns="">
      <p:transition spd="slow" advTm="1112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2" y="276621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四、算法检验</a:t>
            </a:r>
          </a:p>
        </p:txBody>
      </p:sp>
    </p:spTree>
    <p:extLst>
      <p:ext uri="{BB962C8B-B14F-4D97-AF65-F5344CB8AC3E}">
        <p14:creationId xmlns:p14="http://schemas.microsoft.com/office/powerpoint/2010/main" val="26973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0"/>
    </mc:Choice>
    <mc:Fallback xmlns="">
      <p:transition spd="slow" advTm="30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四、算法检验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42CED5-5813-4B74-92B2-A43BDCD2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109787"/>
            <a:ext cx="7677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26"/>
    </mc:Choice>
    <mc:Fallback xmlns="">
      <p:transition spd="slow" advTm="2702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四、算法检验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424811-E75A-46A1-9A9D-5EFE664A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099" y="3600172"/>
            <a:ext cx="4000500" cy="8858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6D94D3B-E100-4C4C-B825-A0E52D555143}"/>
              </a:ext>
            </a:extLst>
          </p:cNvPr>
          <p:cNvSpPr/>
          <p:nvPr/>
        </p:nvSpPr>
        <p:spPr>
          <a:xfrm>
            <a:off x="1048827" y="2905780"/>
            <a:ext cx="6200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-Roman"/>
              </a:rPr>
              <a:t>IGD</a:t>
            </a:r>
            <a:r>
              <a:rPr lang="zh-CN" altLang="en-US" sz="2800" dirty="0">
                <a:latin typeface="Times-Roman"/>
              </a:rPr>
              <a:t>（</a:t>
            </a:r>
            <a:r>
              <a:rPr lang="en-US" altLang="zh-CN" sz="2800" dirty="0">
                <a:latin typeface="Times-Roman"/>
              </a:rPr>
              <a:t>inverted generational distance</a:t>
            </a:r>
            <a:r>
              <a:rPr lang="zh-CN" altLang="en-US" sz="2800" dirty="0">
                <a:latin typeface="Times-Roman"/>
              </a:rPr>
              <a:t>）：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C98670-8C91-4C1A-A05F-F5030D2D6E9A}"/>
              </a:ext>
            </a:extLst>
          </p:cNvPr>
          <p:cNvSpPr/>
          <p:nvPr/>
        </p:nvSpPr>
        <p:spPr>
          <a:xfrm>
            <a:off x="2848022" y="244411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反世代距离评价指标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001B77-C15F-494D-A37F-C391E9093E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79"/>
          <a:stretch/>
        </p:blipFill>
        <p:spPr>
          <a:xfrm>
            <a:off x="7601872" y="1183666"/>
            <a:ext cx="3729799" cy="34442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116692-D9EF-4989-A4B1-7040ECA4F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757" y="5101224"/>
            <a:ext cx="2428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92"/>
    </mc:Choice>
    <mc:Fallback xmlns="">
      <p:transition spd="slow" advTm="931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2" y="276621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一、背景描述</a:t>
            </a:r>
          </a:p>
        </p:txBody>
      </p:sp>
    </p:spTree>
    <p:extLst>
      <p:ext uri="{BB962C8B-B14F-4D97-AF65-F5344CB8AC3E}">
        <p14:creationId xmlns:p14="http://schemas.microsoft.com/office/powerpoint/2010/main" val="37787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1"/>
    </mc:Choice>
    <mc:Fallback xmlns="">
      <p:transition spd="slow" advTm="364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四、算法检验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031924-FF93-448A-8B71-BA0C26BB5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6"/>
          <a:stretch/>
        </p:blipFill>
        <p:spPr>
          <a:xfrm>
            <a:off x="120360" y="1841326"/>
            <a:ext cx="4088385" cy="31753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1D4B9E-19C8-4AB0-B8EC-BAFBF7D5BF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4" r="1579"/>
          <a:stretch/>
        </p:blipFill>
        <p:spPr>
          <a:xfrm>
            <a:off x="4051807" y="1526847"/>
            <a:ext cx="7862895" cy="38043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4382F8-E865-4CB2-87A1-4FDEE8F34816}"/>
              </a:ext>
            </a:extLst>
          </p:cNvPr>
          <p:cNvSpPr/>
          <p:nvPr/>
        </p:nvSpPr>
        <p:spPr>
          <a:xfrm>
            <a:off x="5191530" y="5532436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Pareto results of </a:t>
            </a:r>
            <a:r>
              <a:rPr lang="en-US" altLang="zh-CN" dirty="0" err="1"/>
              <a:t>makespan</a:t>
            </a:r>
            <a:r>
              <a:rPr lang="en-US" altLang="zh-CN" dirty="0"/>
              <a:t> versus instability.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3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18"/>
    </mc:Choice>
    <mc:Fallback xmlns="">
      <p:transition spd="slow" advTm="5891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文章总结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4FCA14-2093-4B3F-96D9-82F7131783E8}"/>
              </a:ext>
            </a:extLst>
          </p:cNvPr>
          <p:cNvSpPr/>
          <p:nvPr/>
        </p:nvSpPr>
        <p:spPr>
          <a:xfrm>
            <a:off x="1649260" y="2141951"/>
            <a:ext cx="8893479" cy="3504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本次分享主要介绍了仅需要通用参数，不需要算法特定参数的</a:t>
            </a:r>
            <a:r>
              <a:rPr lang="en-US" altLang="zh-CN" sz="2400" dirty="0" err="1"/>
              <a:t>jaya</a:t>
            </a:r>
            <a:r>
              <a:rPr lang="zh-CN" altLang="en-US" sz="2400" dirty="0"/>
              <a:t>算法，并且回顾了在</a:t>
            </a:r>
            <a:r>
              <a:rPr lang="en-US" altLang="zh-CN" sz="2400" dirty="0" err="1"/>
              <a:t>jaya</a:t>
            </a:r>
            <a:r>
              <a:rPr lang="zh-CN" altLang="en-US" sz="2400" dirty="0"/>
              <a:t>算法应用的文献，该文献提出了一种具有新工作插入和离散</a:t>
            </a:r>
            <a:r>
              <a:rPr lang="en-US" altLang="zh-CN" sz="2400" dirty="0"/>
              <a:t>Jaya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DJaya</a:t>
            </a:r>
            <a:r>
              <a:rPr lang="zh-CN" altLang="en-US" sz="2400" dirty="0"/>
              <a:t>）算法的灵活的</a:t>
            </a:r>
            <a:r>
              <a:rPr lang="en-US" altLang="zh-CN" sz="2400" dirty="0"/>
              <a:t>Job shop</a:t>
            </a:r>
            <a:r>
              <a:rPr lang="zh-CN" altLang="en-US" sz="2400" dirty="0"/>
              <a:t>调度问题，重点研究了多目标优化案例，其目标是最大程度地减少不稳定性，尽可能减少完成时与机器工作负载。 提出了离散化程序以使</a:t>
            </a:r>
            <a:r>
              <a:rPr lang="en-US" altLang="zh-CN" sz="2400" dirty="0"/>
              <a:t>Jaya</a:t>
            </a:r>
            <a:r>
              <a:rPr lang="zh-CN" altLang="en-US" sz="2400" dirty="0"/>
              <a:t>适用于处理离散优化问题。 为了提高</a:t>
            </a:r>
            <a:r>
              <a:rPr lang="en-US" altLang="zh-CN" sz="2400" dirty="0" err="1"/>
              <a:t>DJaya</a:t>
            </a:r>
            <a:r>
              <a:rPr lang="zh-CN" altLang="en-US" sz="2400" dirty="0"/>
              <a:t>的性能，提出了面向目标的区域搜索集合。 通过与三种最新多目标优化方法的比较，验证了该方法的优越性能，不但能找到满意方案，并且方案所做出的改动较小。</a:t>
            </a:r>
          </a:p>
        </p:txBody>
      </p:sp>
    </p:spTree>
    <p:extLst>
      <p:ext uri="{BB962C8B-B14F-4D97-AF65-F5344CB8AC3E}">
        <p14:creationId xmlns:p14="http://schemas.microsoft.com/office/powerpoint/2010/main" val="236415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515"/>
    </mc:Choice>
    <mc:Fallback xmlns="">
      <p:transition spd="slow" advTm="1075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一、背景描述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0F4AB8-7EC1-4BD1-99E8-2200157B5526}"/>
              </a:ext>
            </a:extLst>
          </p:cNvPr>
          <p:cNvSpPr/>
          <p:nvPr/>
        </p:nvSpPr>
        <p:spPr>
          <a:xfrm>
            <a:off x="987112" y="2274838"/>
            <a:ext cx="10217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启发式算法（</a:t>
            </a:r>
            <a:r>
              <a:rPr lang="en-US" altLang="zh-CN" sz="2400" dirty="0"/>
              <a:t>Heuristic Algorithm</a:t>
            </a:r>
            <a:r>
              <a:rPr lang="zh-CN" altLang="en-US" sz="2400" dirty="0"/>
              <a:t> ）：是一种基于直观或经验构造的算法</a:t>
            </a:r>
            <a:r>
              <a:rPr lang="en-US" altLang="zh-CN" sz="2400" dirty="0"/>
              <a:t>,</a:t>
            </a:r>
            <a:r>
              <a:rPr lang="zh-CN" altLang="en-US" sz="2400" dirty="0"/>
              <a:t>在可接受的花费</a:t>
            </a:r>
            <a:r>
              <a:rPr lang="en-US" altLang="zh-CN" sz="2400" dirty="0"/>
              <a:t>(</a:t>
            </a:r>
            <a:r>
              <a:rPr lang="zh-CN" altLang="en-US" sz="2400" dirty="0"/>
              <a:t>指计算时间、计算空间等</a:t>
            </a:r>
            <a:r>
              <a:rPr lang="en-US" altLang="zh-CN" sz="2400" dirty="0"/>
              <a:t>)</a:t>
            </a:r>
            <a:r>
              <a:rPr lang="zh-CN" altLang="en-US" sz="2400" dirty="0"/>
              <a:t>给出待解决优化问题的每一实例的一个可行解，该可行解与与最优解的偏离程度一般不可以事先预计。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元启发式算法（</a:t>
            </a:r>
            <a:r>
              <a:rPr lang="en-US" altLang="zh-CN" sz="2400" dirty="0" err="1"/>
              <a:t>MetaHeuristic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Algorigthm</a:t>
            </a:r>
            <a:r>
              <a:rPr lang="zh-CN" altLang="en-US" sz="2400" dirty="0"/>
              <a:t>）：是启发式算法的改进，它是随机算法与局部搜索算法相结合的产物。元启发式是一个迭代生成过程，通过对不同概念的智能组合，对搜索空间的探索和开发。</a:t>
            </a:r>
          </a:p>
        </p:txBody>
      </p:sp>
    </p:spTree>
    <p:extLst>
      <p:ext uri="{BB962C8B-B14F-4D97-AF65-F5344CB8AC3E}">
        <p14:creationId xmlns:p14="http://schemas.microsoft.com/office/powerpoint/2010/main" val="22777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46"/>
    </mc:Choice>
    <mc:Fallback xmlns="">
      <p:transition spd="slow" advTm="1107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一、背景描述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9904A3-F335-4AC0-8C04-99D839A6C61B}"/>
              </a:ext>
            </a:extLst>
          </p:cNvPr>
          <p:cNvSpPr/>
          <p:nvPr/>
        </p:nvSpPr>
        <p:spPr>
          <a:xfrm>
            <a:off x="192067" y="27702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基于群体的启发式算法：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CF3B65-7366-4444-A173-9669FD74C8B0}"/>
              </a:ext>
            </a:extLst>
          </p:cNvPr>
          <p:cNvSpPr/>
          <p:nvPr/>
        </p:nvSpPr>
        <p:spPr>
          <a:xfrm>
            <a:off x="4066782" y="1904421"/>
            <a:ext cx="81252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基于进化算法（</a:t>
            </a:r>
            <a:r>
              <a:rPr lang="en-US" altLang="zh-CN" sz="2800" dirty="0"/>
              <a:t>EA</a:t>
            </a:r>
            <a:r>
              <a:rPr lang="zh-CN" altLang="en-US" sz="2800" dirty="0"/>
              <a:t>）：</a:t>
            </a:r>
            <a:r>
              <a:rPr lang="zh-CN" altLang="en-US" sz="2000" dirty="0"/>
              <a:t>遗传算法（</a:t>
            </a:r>
            <a:r>
              <a:rPr lang="en-US" altLang="zh-CN" sz="2000" dirty="0"/>
              <a:t>GA</a:t>
            </a:r>
            <a:r>
              <a:rPr lang="zh-CN" altLang="en-US" sz="2000" dirty="0"/>
              <a:t>），进化策略（</a:t>
            </a:r>
            <a:r>
              <a:rPr lang="en-US" altLang="zh-CN" sz="2000" dirty="0"/>
              <a:t>ES</a:t>
            </a:r>
            <a:r>
              <a:rPr lang="zh-CN" altLang="en-US" sz="2000" dirty="0"/>
              <a:t>），进化规划（</a:t>
            </a:r>
            <a:r>
              <a:rPr lang="en-US" altLang="zh-CN" sz="2000" dirty="0"/>
              <a:t>EP</a:t>
            </a:r>
            <a:r>
              <a:rPr lang="zh-CN" altLang="en-US" sz="2000" dirty="0"/>
              <a:t>），差分进化（</a:t>
            </a:r>
            <a:r>
              <a:rPr lang="en-US" altLang="zh-CN" sz="2000" dirty="0"/>
              <a:t>DE</a:t>
            </a:r>
            <a:r>
              <a:rPr lang="zh-CN" altLang="en-US" sz="2000" dirty="0"/>
              <a:t>），细菌觅食优化（</a:t>
            </a:r>
            <a:r>
              <a:rPr lang="en-US" altLang="zh-CN" sz="2000" dirty="0"/>
              <a:t>BFO</a:t>
            </a:r>
            <a:r>
              <a:rPr lang="zh-CN" altLang="en-US" sz="2000" dirty="0"/>
              <a:t>），人工免疫算法（</a:t>
            </a:r>
            <a:r>
              <a:rPr lang="en-US" altLang="zh-CN" sz="2000" dirty="0"/>
              <a:t>AIA</a:t>
            </a:r>
            <a:r>
              <a:rPr lang="zh-CN" altLang="en-US" sz="2000" dirty="0"/>
              <a:t>）等。</a:t>
            </a:r>
            <a:endParaRPr lang="en-US" altLang="zh-CN" sz="2000" dirty="0"/>
          </a:p>
          <a:p>
            <a:endParaRPr lang="en-US" altLang="zh-CN" sz="2800" dirty="0"/>
          </a:p>
          <a:p>
            <a:r>
              <a:rPr lang="zh-CN" altLang="en-US" sz="2800" dirty="0"/>
              <a:t>基于群智能算法（</a:t>
            </a:r>
            <a:r>
              <a:rPr lang="en-US" altLang="zh-CN" sz="2800" dirty="0"/>
              <a:t>SI</a:t>
            </a:r>
            <a:r>
              <a:rPr lang="zh-CN" altLang="en-US" sz="2800" dirty="0"/>
              <a:t>）</a:t>
            </a:r>
            <a:r>
              <a:rPr lang="zh-CN" altLang="en-US" sz="2000" dirty="0"/>
              <a:t>粒子群优化（</a:t>
            </a:r>
            <a:r>
              <a:rPr lang="en-US" altLang="zh-CN" sz="2000" dirty="0"/>
              <a:t>PSO</a:t>
            </a:r>
            <a:r>
              <a:rPr lang="zh-CN" altLang="en-US" sz="2000" dirty="0"/>
              <a:t>），随机蛙跳（</a:t>
            </a:r>
            <a:r>
              <a:rPr lang="en-US" altLang="zh-CN" sz="2000" dirty="0"/>
              <a:t>SFL</a:t>
            </a:r>
            <a:r>
              <a:rPr lang="zh-CN" altLang="en-US" sz="2000" dirty="0"/>
              <a:t>），蚁群优化（ </a:t>
            </a:r>
            <a:r>
              <a:rPr lang="en-US" altLang="zh-CN" sz="2000" dirty="0"/>
              <a:t>ACO</a:t>
            </a:r>
            <a:r>
              <a:rPr lang="zh-CN" altLang="en-US" sz="2000" dirty="0"/>
              <a:t>），人工蜂群（</a:t>
            </a:r>
            <a:r>
              <a:rPr lang="en-US" altLang="zh-CN" sz="2000" dirty="0"/>
              <a:t>ABC</a:t>
            </a:r>
            <a:r>
              <a:rPr lang="zh-CN" altLang="en-US" sz="2000" dirty="0"/>
              <a:t>），萤火虫（</a:t>
            </a:r>
            <a:r>
              <a:rPr lang="en-US" altLang="zh-CN" sz="2000" dirty="0"/>
              <a:t>FF</a:t>
            </a:r>
            <a:r>
              <a:rPr lang="zh-CN" altLang="en-US" sz="2000" dirty="0"/>
              <a:t>）算法等。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804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60"/>
    </mc:Choice>
    <mc:Fallback xmlns="">
      <p:transition spd="slow" advTm="914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一、背景描述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92CA6-73C0-47F9-BE1E-6A94D04C2027}"/>
              </a:ext>
            </a:extLst>
          </p:cNvPr>
          <p:cNvSpPr/>
          <p:nvPr/>
        </p:nvSpPr>
        <p:spPr>
          <a:xfrm>
            <a:off x="1027134" y="2140963"/>
            <a:ext cx="105156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&amp;quot"/>
              </a:rPr>
              <a:t>柔性作业车间调度问题</a:t>
            </a:r>
            <a:endParaRPr lang="en-US" altLang="zh-CN" sz="2800" dirty="0">
              <a:latin typeface="&amp;quot"/>
            </a:endParaRPr>
          </a:p>
          <a:p>
            <a:r>
              <a:rPr lang="en-US" altLang="zh-CN" sz="2000" dirty="0"/>
              <a:t>(Flexible Job Shop </a:t>
            </a:r>
            <a:r>
              <a:rPr lang="en-US" altLang="zh-CN" sz="2000" dirty="0" err="1"/>
              <a:t>Scheduling,FJSP</a:t>
            </a:r>
            <a:r>
              <a:rPr lang="en-US" altLang="zh-CN" sz="2000" dirty="0"/>
              <a:t>)</a:t>
            </a:r>
            <a:endParaRPr lang="en-US" altLang="zh-CN" sz="2000" dirty="0">
              <a:latin typeface="&amp;quot"/>
            </a:endParaRPr>
          </a:p>
          <a:p>
            <a:endParaRPr lang="en-US" altLang="zh-CN" sz="2800" dirty="0">
              <a:latin typeface="&amp;quot"/>
            </a:endParaRPr>
          </a:p>
          <a:p>
            <a:r>
              <a:rPr lang="en-US" altLang="zh-CN" sz="2400" dirty="0">
                <a:latin typeface="&amp;quot"/>
              </a:rPr>
              <a:t>FJSP: n</a:t>
            </a:r>
            <a:r>
              <a:rPr lang="zh-CN" altLang="en-US" sz="2400" dirty="0">
                <a:latin typeface="&amp;quot"/>
              </a:rPr>
              <a:t>个工件在</a:t>
            </a:r>
            <a:r>
              <a:rPr lang="en-US" altLang="zh-CN" sz="2400" dirty="0">
                <a:latin typeface="&amp;quot"/>
              </a:rPr>
              <a:t>m</a:t>
            </a:r>
            <a:r>
              <a:rPr lang="zh-CN" altLang="en-US" sz="2400" dirty="0">
                <a:latin typeface="&amp;quot"/>
              </a:rPr>
              <a:t>台机器上加工，每个工件有特定的加工工艺，每个工件加工的顺序及每道工序所花时间给定，安排工件在每台机器上工件的加工顺序，使得某种指标最优。</a:t>
            </a:r>
            <a:endParaRPr lang="en-US" altLang="zh-CN" sz="2400" dirty="0"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6716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73"/>
    </mc:Choice>
    <mc:Fallback xmlns="">
      <p:transition spd="slow" advTm="246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2" y="276621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二、算法描述</a:t>
            </a:r>
          </a:p>
        </p:txBody>
      </p:sp>
    </p:spTree>
    <p:extLst>
      <p:ext uri="{BB962C8B-B14F-4D97-AF65-F5344CB8AC3E}">
        <p14:creationId xmlns:p14="http://schemas.microsoft.com/office/powerpoint/2010/main" val="3563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"/>
    </mc:Choice>
    <mc:Fallback xmlns="">
      <p:transition spd="slow" advTm="373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二、算法描述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50B664-4174-4EDB-8C87-A3EA7541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718" y="414143"/>
            <a:ext cx="6931814" cy="55607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7FB655-21DE-4BDB-AE8C-4A15D9A6D41E}"/>
              </a:ext>
            </a:extLst>
          </p:cNvPr>
          <p:cNvSpPr/>
          <p:nvPr/>
        </p:nvSpPr>
        <p:spPr>
          <a:xfrm>
            <a:off x="4742463" y="6074525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Flowchart of the Jaya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6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80"/>
    </mc:Choice>
    <mc:Fallback xmlns="">
      <p:transition spd="slow" advTm="397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二、算法描述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F0F9DA-A21F-4CA7-B443-A361238A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89" y="2936929"/>
            <a:ext cx="9054106" cy="9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3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74"/>
    </mc:Choice>
    <mc:Fallback xmlns="">
      <p:transition spd="slow" advTm="144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2C518-0BD0-4D4A-8C4F-3C3ABE2A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二、算法描述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F0F9DA-A21F-4CA7-B443-A361238A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90" y="2936929"/>
            <a:ext cx="9054106" cy="9841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991CD81-8F2C-4D87-9225-BD34312876D3}"/>
              </a:ext>
            </a:extLst>
          </p:cNvPr>
          <p:cNvSpPr/>
          <p:nvPr/>
        </p:nvSpPr>
        <p:spPr>
          <a:xfrm>
            <a:off x="3916078" y="3140933"/>
            <a:ext cx="3343320" cy="5761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D86AFF-2B9E-40F6-AED5-B2CE1B7D99A8}"/>
              </a:ext>
            </a:extLst>
          </p:cNvPr>
          <p:cNvSpPr/>
          <p:nvPr/>
        </p:nvSpPr>
        <p:spPr>
          <a:xfrm>
            <a:off x="7362822" y="3140932"/>
            <a:ext cx="3622373" cy="5761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42"/>
    </mc:Choice>
    <mc:Fallback xmlns="">
      <p:transition spd="slow" advTm="34742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645</Words>
  <Application>Microsoft Office PowerPoint</Application>
  <PresentationFormat>宽屏</PresentationFormat>
  <Paragraphs>65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&amp;quot</vt:lpstr>
      <vt:lpstr>Roboto</vt:lpstr>
      <vt:lpstr>Times-Roman</vt:lpstr>
      <vt:lpstr>等线</vt:lpstr>
      <vt:lpstr>等线 Light</vt:lpstr>
      <vt:lpstr>Arial</vt:lpstr>
      <vt:lpstr>Office 主题​​</vt:lpstr>
      <vt:lpstr>Jaya: A simple and new optimization algorithm for solving constrained and unconstrained optimization problems</vt:lpstr>
      <vt:lpstr>一、背景描述</vt:lpstr>
      <vt:lpstr>一、背景描述</vt:lpstr>
      <vt:lpstr>一、背景描述</vt:lpstr>
      <vt:lpstr>一、背景描述</vt:lpstr>
      <vt:lpstr>二、算法描述</vt:lpstr>
      <vt:lpstr>二、算法描述</vt:lpstr>
      <vt:lpstr>二、算法描述</vt:lpstr>
      <vt:lpstr>二、算法描述</vt:lpstr>
      <vt:lpstr>三、算法应用</vt:lpstr>
      <vt:lpstr>三、算法应用</vt:lpstr>
      <vt:lpstr>三、算法应用</vt:lpstr>
      <vt:lpstr>三、算法应用</vt:lpstr>
      <vt:lpstr>三、算法应用</vt:lpstr>
      <vt:lpstr>三、算法应用</vt:lpstr>
      <vt:lpstr>三、算法应用</vt:lpstr>
      <vt:lpstr>四、算法检验</vt:lpstr>
      <vt:lpstr>四、算法检验</vt:lpstr>
      <vt:lpstr>四、算法检验</vt:lpstr>
      <vt:lpstr>四、算法检验</vt:lpstr>
      <vt:lpstr>文章总结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Job-Shop Rescheduling for New Job Insertion by Using Discrete Jaya Algorithm</dc:title>
  <dc:creator>feng yewei</dc:creator>
  <cp:lastModifiedBy>feng yewei</cp:lastModifiedBy>
  <cp:revision>62</cp:revision>
  <dcterms:created xsi:type="dcterms:W3CDTF">2020-02-13T15:06:40Z</dcterms:created>
  <dcterms:modified xsi:type="dcterms:W3CDTF">2020-02-24T09:16:35Z</dcterms:modified>
</cp:coreProperties>
</file>