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8" r:id="rId9"/>
    <p:sldId id="266" r:id="rId10"/>
    <p:sldId id="265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73810" autoAdjust="0"/>
  </p:normalViewPr>
  <p:slideViewPr>
    <p:cSldViewPr snapToGrid="0">
      <p:cViewPr varScale="1">
        <p:scale>
          <a:sx n="63" d="100"/>
          <a:sy n="63" d="100"/>
        </p:scale>
        <p:origin x="14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BFA75-81F0-488B-9B78-E0B9FB609BF9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C902D-652F-4C99-A67D-6820269371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0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617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4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72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80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58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71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4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9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9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7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79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9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70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C902D-652F-4C99-A67D-6820269371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5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62C5E-58A0-45DA-9980-BF454DFA8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64DA3C-C405-48CC-B620-6DA92A40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FC889-6B27-437A-8DBB-30F3CCE0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74677-3E8D-4AF9-AADD-20BC91F1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766AB-A129-4DC8-9089-F5848BCB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4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1CB2C-938B-4600-B907-F9D3D05D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D627BE-A5B7-4487-9BB7-06D278DD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8F572-F3D0-406F-A076-D097213A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533DC-10F4-440E-8517-95352CE1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CBB1F-B2E6-4D58-A08D-B7F59B19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D48906-30C7-4738-848E-DF93FE05B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5F29-EA82-4105-94BD-220CE057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DA877-B34D-4940-A1A2-5FDD8639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E760E-F030-4060-8E6F-EA972693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947F4-C015-4461-81B0-1866146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8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D5D88-A87D-45E6-82C2-FF5CA467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FBC5-FA06-4266-B999-A884B7F9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9CD8C-3807-420A-8F0F-29C4494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66EEA-E1BC-4ECF-84EE-D7E36AFA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51EF2-4323-4B8E-8430-E4923618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6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5D92-C41E-4997-A250-D911CF2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96793-63C0-47C5-AF02-9CDBBF52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438EA-2B91-44F5-BEE8-159540E9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8BA53-D1AE-4E36-ACC2-B882B90B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8554B-EE26-4F3D-8B5F-C8F95D62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8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4C36-A657-4B78-A09D-D8B10624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21FEC-0E3B-496C-815F-848196412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E30CE5-24BE-4B1F-B226-15F7836F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B644D-EA1E-4070-A8E9-73483108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12A7D-EB42-431E-BABF-15F0AFBC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4666B5-ABC6-4526-9585-C16B53CA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2F69-D7E3-4ED7-8683-652F5CD4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F6F66-66A5-4200-A22A-FDED62B4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7D893-475D-43A1-894C-9B8BAA7CD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BA1C48-FE7A-4F6E-AC42-4201C332B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F5A355-1FBA-452C-A361-2DEF37528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73F7B1-8CD6-4863-AEF1-C54DA9E5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C6F7C2-DD1C-4B4C-AFCD-25F2C10B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AF4812-7B08-432C-8E1B-E87401AA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98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CB95A-50BC-4002-B253-C14DE454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5B8848-4C93-4665-AC48-AC8D08D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0DDF9A-851B-4B06-9855-1CBA02A3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52230F-0F4A-4177-B841-A7258773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5BF7B-69EE-405A-8DB4-7724393B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0889F-2446-4B26-A6C9-F2CF1357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0D7B9-D7E2-493C-8A6E-91876BF3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1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AE90-CCAA-4971-B809-9ED46664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ACC3-E7C1-4CF1-AF98-85DC5892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22D4AC-D568-47B2-882F-D95A9C0B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36F32-5F82-48E6-B493-4AC1DF3E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B2767-D0DB-4B67-88EE-523E178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2FFEE-BC3C-49D8-AC59-86BF2511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644C3-2B18-45DB-9173-9A84013C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B587B6-4423-47E3-8AE8-C9E0E1311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508C0C-4554-41EA-BE17-FC3731DC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7DEF7-9D93-4FB5-AB5D-7AFD43EE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12540-9228-4EC5-A672-AA9795DE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67841-EB57-4CB6-85CA-22BDF511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4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BC2E32-C305-43F5-96B8-21DD10D5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4F2FF-62BA-4003-A77F-3398A78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49034-E0AF-4BD0-9342-C317FC3F7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29B2-C689-452E-B929-E5DE6F4127F0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D58E3-A0BF-4DC7-A16A-062BEB6A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4C57F-BD0E-4411-9172-DCE29BA49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3E4D-9841-4434-8776-9219BF4A0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3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011E-6F1A-41D3-AA82-0F4F64ED7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708" y="2228888"/>
            <a:ext cx="8564583" cy="16956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real-time information to reschedule jobs in a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variable processing times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FE51F2-4F46-4172-A965-F68D37FA1085}"/>
              </a:ext>
            </a:extLst>
          </p:cNvPr>
          <p:cNvSpPr txBox="1"/>
          <p:nvPr/>
        </p:nvSpPr>
        <p:spPr>
          <a:xfrm>
            <a:off x="9351264" y="5876544"/>
            <a:ext cx="203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 </a:t>
            </a:r>
            <a:r>
              <a:rPr lang="zh-CN" altLang="en-US" sz="2000" b="1" dirty="0"/>
              <a:t>文献分享</a:t>
            </a:r>
          </a:p>
        </p:txBody>
      </p:sp>
    </p:spTree>
    <p:extLst>
      <p:ext uri="{BB962C8B-B14F-4D97-AF65-F5344CB8AC3E}">
        <p14:creationId xmlns:p14="http://schemas.microsoft.com/office/powerpoint/2010/main" val="13932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5"/>
    </mc:Choice>
    <mc:Fallback xmlns="">
      <p:transition spd="slow" advTm="97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A488CD-D4B7-4B64-B309-414694A80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9" y="1886124"/>
            <a:ext cx="11555673" cy="58732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5A96A2-4C4F-4DF7-933A-947C36D5F3D5}"/>
              </a:ext>
            </a:extLst>
          </p:cNvPr>
          <p:cNvSpPr/>
          <p:nvPr/>
        </p:nvSpPr>
        <p:spPr>
          <a:xfrm>
            <a:off x="826145" y="67263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实验分析验证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4E1774-2EDF-46AF-99A8-D9124C57A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898" y="3279649"/>
            <a:ext cx="6391275" cy="1104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ABE13E-C728-402E-91BE-4587F59A5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888" y="4948047"/>
            <a:ext cx="45720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92"/>
    </mc:Choice>
    <mc:Fallback xmlns="">
      <p:transition spd="slow" advTm="662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69FF32-CAD7-461E-9AB6-9EF447FC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1832"/>
            <a:ext cx="12192000" cy="46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31"/>
    </mc:Choice>
    <mc:Fallback xmlns="">
      <p:transition spd="slow" advTm="254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AC15B1-E8C7-4DE6-8489-2FC1C6B0E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4"/>
          <a:stretch/>
        </p:blipFill>
        <p:spPr>
          <a:xfrm>
            <a:off x="0" y="1089784"/>
            <a:ext cx="6096000" cy="46784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85EB73-05C7-42B7-9F59-42F52C107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26"/>
          <a:stretch/>
        </p:blipFill>
        <p:spPr>
          <a:xfrm>
            <a:off x="6096000" y="938784"/>
            <a:ext cx="5949696" cy="48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5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75"/>
    </mc:Choice>
    <mc:Fallback xmlns="">
      <p:transition spd="slow" advTm="518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85EB73-05C7-42B7-9F59-42F52C1070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" r="4026"/>
          <a:stretch/>
        </p:blipFill>
        <p:spPr>
          <a:xfrm>
            <a:off x="0" y="1043656"/>
            <a:ext cx="5841368" cy="47706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703434-01AC-4853-8ACD-B89FF8E80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368" y="1280160"/>
            <a:ext cx="6350632" cy="462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4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47"/>
    </mc:Choice>
    <mc:Fallback xmlns="">
      <p:transition spd="slow" advTm="215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2A9419-756E-45ED-9672-EE3F08CB7A60}"/>
              </a:ext>
            </a:extLst>
          </p:cNvPr>
          <p:cNvSpPr/>
          <p:nvPr/>
        </p:nvSpPr>
        <p:spPr>
          <a:xfrm>
            <a:off x="890016" y="1361973"/>
            <a:ext cx="10680192" cy="502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        排程研究受到制造业领域</a:t>
            </a:r>
            <a:r>
              <a:rPr lang="en-US" altLang="zh-CN" sz="2400" dirty="0"/>
              <a:t>IT</a:t>
            </a:r>
            <a:r>
              <a:rPr lang="zh-CN" altLang="en-US" sz="2400" dirty="0"/>
              <a:t>技术进步的推动，这些技术可以使决策者立即获得有关车间状态的实时信息。但是，部署此基础结构可能会花费大量成本。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本文研究表明，在调度级别收集实时数据的投资是有所回报的，这主要取决于车间的可变性，并在较小程度上取决于量待安排工作数。低或中可变性下，这种实时信息可用于提供更有效的计划。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本文还强调了使用好的基本初始计划的重要性，因为质量差的计划无法通过高质量的重新计划来修复。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很多文章都在研究不同的连续重排策略，但本文提出连续重新安排不一定是流水车间的最佳重新安排策略。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0B13A4-DE4F-49CB-BDCE-81C4E331D0B1}"/>
              </a:ext>
            </a:extLst>
          </p:cNvPr>
          <p:cNvSpPr/>
          <p:nvPr/>
        </p:nvSpPr>
        <p:spPr>
          <a:xfrm>
            <a:off x="826145" y="67263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论文总结：</a:t>
            </a:r>
          </a:p>
        </p:txBody>
      </p:sp>
    </p:spTree>
    <p:extLst>
      <p:ext uri="{BB962C8B-B14F-4D97-AF65-F5344CB8AC3E}">
        <p14:creationId xmlns:p14="http://schemas.microsoft.com/office/powerpoint/2010/main" val="6934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74"/>
    </mc:Choice>
    <mc:Fallback xmlns="">
      <p:transition spd="slow" advTm="946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8EB87F-2404-414E-BE4D-2D226F5DBD9C}"/>
              </a:ext>
            </a:extLst>
          </p:cNvPr>
          <p:cNvSpPr txBox="1"/>
          <p:nvPr/>
        </p:nvSpPr>
        <p:spPr>
          <a:xfrm flipH="1">
            <a:off x="4718304" y="2921168"/>
            <a:ext cx="5391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latin typeface="楷体" panose="02010609060101010101" pitchFamily="49" charset="-122"/>
                <a:ea typeface="楷体" panose="02010609060101010101" pitchFamily="49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4785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7"/>
    </mc:Choice>
    <mc:Fallback xmlns="">
      <p:transition spd="slow" advTm="48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F8F87-6F6A-4762-B7D9-E423E50745E2}"/>
              </a:ext>
            </a:extLst>
          </p:cNvPr>
          <p:cNvSpPr txBox="1"/>
          <p:nvPr/>
        </p:nvSpPr>
        <p:spPr>
          <a:xfrm>
            <a:off x="1311839" y="3441192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FJSP  </a:t>
            </a:r>
            <a:r>
              <a:rPr lang="zh-CN" altLang="en-US" sz="2400" b="1" dirty="0"/>
              <a:t>柔性作业车间调度问题</a:t>
            </a:r>
            <a:endParaRPr lang="en-US" altLang="zh-CN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6B78D5-CEFB-4758-92B9-8BF1B090B1C4}"/>
              </a:ext>
            </a:extLst>
          </p:cNvPr>
          <p:cNvSpPr/>
          <p:nvPr/>
        </p:nvSpPr>
        <p:spPr>
          <a:xfrm>
            <a:off x="1692280" y="2585657"/>
            <a:ext cx="3371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APS  </a:t>
            </a:r>
            <a:r>
              <a:rPr lang="zh-CN" altLang="en-US" sz="2400" b="1" dirty="0"/>
              <a:t>高级生产计划排程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408A05-45D5-4ED4-ACB9-5ABE688982DD}"/>
              </a:ext>
            </a:extLst>
          </p:cNvPr>
          <p:cNvSpPr/>
          <p:nvPr/>
        </p:nvSpPr>
        <p:spPr>
          <a:xfrm>
            <a:off x="1655704" y="1696225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ERP</a:t>
            </a:r>
            <a:r>
              <a:rPr lang="zh-CN" altLang="en-US" sz="2400" b="1" dirty="0"/>
              <a:t>系统  企业资源计划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C1CE10-C48A-422F-814D-D3B0B4B0A226}"/>
              </a:ext>
            </a:extLst>
          </p:cNvPr>
          <p:cNvSpPr txBox="1"/>
          <p:nvPr/>
        </p:nvSpPr>
        <p:spPr>
          <a:xfrm>
            <a:off x="4010068" y="5003327"/>
            <a:ext cx="6292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Real-time Schedule  </a:t>
            </a:r>
            <a:r>
              <a:rPr lang="zh-CN" altLang="en-US" sz="2400" b="1" dirty="0"/>
              <a:t>实时调度排程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8857EB-DD64-493E-BC01-D72E3FC41C11}"/>
              </a:ext>
            </a:extLst>
          </p:cNvPr>
          <p:cNvSpPr txBox="1"/>
          <p:nvPr/>
        </p:nvSpPr>
        <p:spPr>
          <a:xfrm>
            <a:off x="7307905" y="3441192"/>
            <a:ext cx="445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cloud </a:t>
            </a:r>
            <a:r>
              <a:rPr lang="en-US" altLang="zh-CN" sz="2400" b="1" dirty="0" err="1"/>
              <a:t>manufac-turing</a:t>
            </a:r>
            <a:endParaRPr lang="en-US" altLang="zh-CN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86B767-B22D-44FE-98FC-F8443E2E3F46}"/>
              </a:ext>
            </a:extLst>
          </p:cNvPr>
          <p:cNvSpPr/>
          <p:nvPr/>
        </p:nvSpPr>
        <p:spPr>
          <a:xfrm>
            <a:off x="7347978" y="2585657"/>
            <a:ext cx="2933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factory productivity</a:t>
            </a:r>
            <a:endParaRPr lang="zh-CN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2B1622-5F98-4096-A375-7B7B0C9B5F1C}"/>
              </a:ext>
            </a:extLst>
          </p:cNvPr>
          <p:cNvSpPr/>
          <p:nvPr/>
        </p:nvSpPr>
        <p:spPr>
          <a:xfrm>
            <a:off x="7311402" y="1696225"/>
            <a:ext cx="2842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网络物理系统</a:t>
            </a:r>
            <a:r>
              <a:rPr lang="en-US" altLang="zh-CN" sz="2400" b="1" dirty="0"/>
              <a:t>  CPS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09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94"/>
    </mc:Choice>
    <mc:Fallback xmlns="">
      <p:transition spd="slow" advTm="1570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C31B98-D059-48AB-86F7-CB89682A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44" y="1608742"/>
            <a:ext cx="8054912" cy="36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20"/>
    </mc:Choice>
    <mc:Fallback xmlns="">
      <p:transition spd="slow" advTm="4722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8372DB-595F-4F37-99DA-80709D9E0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306" y="4047744"/>
            <a:ext cx="7124700" cy="2428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FFEAD21-88C0-49C6-B6B3-C4B02FA34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306" y="253203"/>
            <a:ext cx="7026688" cy="3175797"/>
          </a:xfrm>
          <a:prstGeom prst="rect">
            <a:avLst/>
          </a:prstGeom>
        </p:spPr>
      </p:pic>
      <p:sp>
        <p:nvSpPr>
          <p:cNvPr id="4" name="箭头: 下 3">
            <a:extLst>
              <a:ext uri="{FF2B5EF4-FFF2-40B4-BE49-F238E27FC236}">
                <a16:creationId xmlns:a16="http://schemas.microsoft.com/office/drawing/2014/main" id="{616E3C82-ECE1-428C-90D3-D535BDCD6F69}"/>
              </a:ext>
            </a:extLst>
          </p:cNvPr>
          <p:cNvSpPr/>
          <p:nvPr/>
        </p:nvSpPr>
        <p:spPr>
          <a:xfrm>
            <a:off x="5961650" y="3730752"/>
            <a:ext cx="329422" cy="3169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0"/>
    </mc:Choice>
    <mc:Fallback xmlns="">
      <p:transition spd="slow" advTm="186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6AD2CC7-7523-4CB5-AF35-0BE2F4B3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094" y="292181"/>
            <a:ext cx="7627811" cy="62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71"/>
    </mc:Choice>
    <mc:Fallback xmlns="">
      <p:transition spd="slow" advTm="378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6D636D-288F-47D1-B870-1785938F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096" y="1997392"/>
            <a:ext cx="9020175" cy="44481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413AB7-D670-4A96-B431-27FA3845C3C1}"/>
              </a:ext>
            </a:extLst>
          </p:cNvPr>
          <p:cNvSpPr/>
          <p:nvPr/>
        </p:nvSpPr>
        <p:spPr>
          <a:xfrm>
            <a:off x="826145" y="90347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机器可用性估计说明</a:t>
            </a:r>
          </a:p>
        </p:txBody>
      </p:sp>
    </p:spTree>
    <p:extLst>
      <p:ext uri="{BB962C8B-B14F-4D97-AF65-F5344CB8AC3E}">
        <p14:creationId xmlns:p14="http://schemas.microsoft.com/office/powerpoint/2010/main" val="420887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86"/>
    </mc:Choice>
    <mc:Fallback xmlns="">
      <p:transition spd="slow" advTm="365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6D636D-288F-47D1-B870-1785938F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20" y="1997392"/>
            <a:ext cx="9020175" cy="44481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413AB7-D670-4A96-B431-27FA3845C3C1}"/>
              </a:ext>
            </a:extLst>
          </p:cNvPr>
          <p:cNvSpPr/>
          <p:nvPr/>
        </p:nvSpPr>
        <p:spPr>
          <a:xfrm>
            <a:off x="826145" y="90347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机器可用性估计说明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1995A1-0F09-42BF-95D8-3B85ED60F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42" y="903470"/>
            <a:ext cx="4308920" cy="8007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D600A7-7264-403B-940C-130D60D8E1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1" b="6610"/>
          <a:stretch/>
        </p:blipFill>
        <p:spPr>
          <a:xfrm>
            <a:off x="5773540" y="1918525"/>
            <a:ext cx="641846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34"/>
    </mc:Choice>
    <mc:Fallback xmlns="">
      <p:transition spd="slow" advTm="6633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A413AB7-D670-4A96-B431-27FA3845C3C1}"/>
              </a:ext>
            </a:extLst>
          </p:cNvPr>
          <p:cNvSpPr/>
          <p:nvPr/>
        </p:nvSpPr>
        <p:spPr>
          <a:xfrm>
            <a:off x="826145" y="67263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重排算法估计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B81E71-9C75-4D2C-B0EB-DF1CC2C09205}"/>
              </a:ext>
            </a:extLst>
          </p:cNvPr>
          <p:cNvSpPr/>
          <p:nvPr/>
        </p:nvSpPr>
        <p:spPr>
          <a:xfrm>
            <a:off x="1322832" y="1365135"/>
            <a:ext cx="9912096" cy="1853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方案场景对比</a:t>
            </a:r>
            <a:r>
              <a:rPr lang="en-US" altLang="zh-CN" sz="2000" dirty="0"/>
              <a:t>:</a:t>
            </a:r>
          </a:p>
          <a:p>
            <a:pPr>
              <a:lnSpc>
                <a:spcPct val="200000"/>
              </a:lnSpc>
            </a:pPr>
            <a:r>
              <a:rPr lang="zh-CN" altLang="en-US" sz="2000" dirty="0"/>
              <a:t>在第一个场景中，初始序列是通过排程算法算得的优秀方案，无视它所需要的时间成本。</a:t>
            </a:r>
            <a:endParaRPr lang="en-US" altLang="zh-CN" sz="2000" dirty="0"/>
          </a:p>
          <a:p>
            <a:pPr>
              <a:lnSpc>
                <a:spcPct val="200000"/>
              </a:lnSpc>
            </a:pPr>
            <a:r>
              <a:rPr lang="zh-CN" altLang="en-US" sz="2000" dirty="0"/>
              <a:t>在第二个场景中，将使用一个随机序列作为初始序列。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2094E-02E1-4EBD-B42F-4E5BC477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6" y="4183502"/>
            <a:ext cx="3296031" cy="15814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673417-6C8F-4A36-A167-0EBC0CDAB038}"/>
              </a:ext>
            </a:extLst>
          </p:cNvPr>
          <p:cNvSpPr/>
          <p:nvPr/>
        </p:nvSpPr>
        <p:spPr>
          <a:xfrm>
            <a:off x="826145" y="3680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重排方案选择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1D0CBB-97CD-4F18-B06A-365BCBC2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85" y="3692737"/>
            <a:ext cx="7240915" cy="27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66"/>
    </mc:Choice>
    <mc:Fallback xmlns="">
      <p:transition spd="slow" advTm="1279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2B7D13-C5DF-4ED5-A0F4-F19C642F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5" y="1156525"/>
            <a:ext cx="11755450" cy="45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953"/>
    </mc:Choice>
    <mc:Fallback xmlns="">
      <p:transition spd="slow" advTm="6395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274</Words>
  <Application>Microsoft Office PowerPoint</Application>
  <PresentationFormat>宽屏</PresentationFormat>
  <Paragraphs>38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楷体</vt:lpstr>
      <vt:lpstr>Arial</vt:lpstr>
      <vt:lpstr>Times New Roman</vt:lpstr>
      <vt:lpstr>Office 主题​​</vt:lpstr>
      <vt:lpstr>Using real-time information to reschedule jobs in a flowshop with variable processing times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Hyper-Heuristic Coevolution of Machine Assignment and Job Sequencing Rules for Multi-Objective Dynamic Flexible Job Shop Scheduling</dc:title>
  <dc:creator>feng yewei</dc:creator>
  <cp:lastModifiedBy>feng yewei</cp:lastModifiedBy>
  <cp:revision>32</cp:revision>
  <dcterms:created xsi:type="dcterms:W3CDTF">2020-03-28T01:13:59Z</dcterms:created>
  <dcterms:modified xsi:type="dcterms:W3CDTF">2020-04-21T14:20:46Z</dcterms:modified>
</cp:coreProperties>
</file>