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3"/>
  </p:notesMasterIdLst>
  <p:sldIdLst>
    <p:sldId id="286" r:id="rId2"/>
    <p:sldId id="258" r:id="rId3"/>
    <p:sldId id="299" r:id="rId4"/>
    <p:sldId id="279" r:id="rId5"/>
    <p:sldId id="287" r:id="rId6"/>
    <p:sldId id="278" r:id="rId7"/>
    <p:sldId id="260" r:id="rId8"/>
    <p:sldId id="288" r:id="rId9"/>
    <p:sldId id="289" r:id="rId10"/>
    <p:sldId id="300" r:id="rId11"/>
    <p:sldId id="301" r:id="rId12"/>
    <p:sldId id="303" r:id="rId13"/>
    <p:sldId id="302" r:id="rId14"/>
    <p:sldId id="305" r:id="rId15"/>
    <p:sldId id="306" r:id="rId16"/>
    <p:sldId id="290" r:id="rId17"/>
    <p:sldId id="307" r:id="rId18"/>
    <p:sldId id="291" r:id="rId19"/>
    <p:sldId id="298" r:id="rId20"/>
    <p:sldId id="276"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p:normalViewPr>
  <p:slideViewPr>
    <p:cSldViewPr snapToGrid="0">
      <p:cViewPr>
        <p:scale>
          <a:sx n="100" d="100"/>
          <a:sy n="100" d="100"/>
        </p:scale>
        <p:origin x="1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865BC-4779-430A-A047-280CB81B5E52}" type="datetimeFigureOut">
              <a:rPr lang="zh-CN" altLang="en-US" smtClean="0"/>
              <a:t>2020/4/25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3C70B-D24B-444E-8D28-1F47D224807F}" type="slidenum">
              <a:rPr lang="zh-CN" altLang="en-US" smtClean="0"/>
              <a:t>‹#›</a:t>
            </a:fld>
            <a:endParaRPr lang="zh-CN" altLang="en-US"/>
          </a:p>
        </p:txBody>
      </p:sp>
    </p:spTree>
    <p:extLst>
      <p:ext uri="{BB962C8B-B14F-4D97-AF65-F5344CB8AC3E}">
        <p14:creationId xmlns:p14="http://schemas.microsoft.com/office/powerpoint/2010/main" val="277673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19</a:t>
            </a:fld>
            <a:endParaRPr lang="zh-CN" altLang="en-US"/>
          </a:p>
        </p:txBody>
      </p:sp>
    </p:spTree>
    <p:extLst>
      <p:ext uri="{BB962C8B-B14F-4D97-AF65-F5344CB8AC3E}">
        <p14:creationId xmlns:p14="http://schemas.microsoft.com/office/powerpoint/2010/main" val="276041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20</a:t>
            </a:fld>
            <a:endParaRPr lang="zh-CN" altLang="en-US"/>
          </a:p>
        </p:txBody>
      </p:sp>
    </p:spTree>
    <p:extLst>
      <p:ext uri="{BB962C8B-B14F-4D97-AF65-F5344CB8AC3E}">
        <p14:creationId xmlns:p14="http://schemas.microsoft.com/office/powerpoint/2010/main" val="122153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21</a:t>
            </a:fld>
            <a:endParaRPr lang="zh-CN" altLang="en-US"/>
          </a:p>
        </p:txBody>
      </p:sp>
    </p:spTree>
    <p:extLst>
      <p:ext uri="{BB962C8B-B14F-4D97-AF65-F5344CB8AC3E}">
        <p14:creationId xmlns:p14="http://schemas.microsoft.com/office/powerpoint/2010/main" val="423002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56E686F-AA65-4E99-B85F-51C534D1D6E0}"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9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3ED4BBA-AE9C-40D7-A687-B42F5CF18574}"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4652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2DB54F1-293A-4CED-ABD7-47AA93A42D07}"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61653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F1A358-302D-47DB-9047-3E04BA54FF82}"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06322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D562EC-AFF1-4741-B2F5-1DDDA5823D77}"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48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8D5D5C9-7054-4983-A018-147F442439D0}" type="datetime1">
              <a:rPr lang="zh-CN" altLang="en-US" smtClean="0"/>
              <a:t>2020/4/25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04052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1CDAB46-D36E-4694-9B80-F8E670DB5028}" type="datetime1">
              <a:rPr lang="zh-CN" altLang="en-US" smtClean="0"/>
              <a:t>2020/4/25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9959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EE8A65F-E42A-4F2D-9EA9-4CF5C1EA8AD8}" type="datetime1">
              <a:rPr lang="zh-CN" altLang="en-US" smtClean="0"/>
              <a:t>2020/4/25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10356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73FD0F-876A-4C5A-B500-3577338DD329}" type="datetime1">
              <a:rPr lang="zh-CN" altLang="en-US" smtClean="0"/>
              <a:t>2020/4/25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0967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5A7681-582C-4465-80DA-9ABA57F7DD45}" type="datetime1">
              <a:rPr lang="zh-CN" altLang="en-US" smtClean="0"/>
              <a:t>2020/4/25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59505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607B902-9D65-4E34-B1FA-1DE2CAE0D6D2}" type="datetime1">
              <a:rPr lang="zh-CN" altLang="en-US" smtClean="0"/>
              <a:t>2020/4/25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41484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619CC5-8D69-4B05-9950-8F25D25ACE83}" type="datetime1">
              <a:rPr lang="zh-CN" altLang="en-US" smtClean="0"/>
              <a:t>2020/4/25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10879975" y="6501030"/>
            <a:ext cx="1312025" cy="365125"/>
          </a:xfrm>
          <a:prstGeom prst="rect">
            <a:avLst/>
          </a:prstGeom>
        </p:spPr>
        <p:txBody>
          <a:bodyPr vert="horz" lIns="91440" tIns="45720" rIns="91440" bIns="45720" rtlCol="0" anchor="ctr"/>
          <a:lstStyle>
            <a:lvl1pPr algn="r">
              <a:defRPr sz="1800">
                <a:solidFill>
                  <a:schemeClr val="tx1"/>
                </a:solidFill>
              </a:defRPr>
            </a:lvl1pPr>
          </a:lstStyle>
          <a:p>
            <a:fld id="{661ED27B-0111-4FCA-A1FD-6B615F5E45DE}" type="slidenum">
              <a:rPr lang="zh-CN" altLang="en-US" smtClean="0"/>
              <a:pPr/>
              <a:t>‹#›</a:t>
            </a:fld>
            <a:endParaRPr lang="zh-CN"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3899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xiv.org/abs/2003.00911" TargetMode="External"/><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252CC-B847-4728-A90C-9CA29215DE58}"/>
              </a:ext>
            </a:extLst>
          </p:cNvPr>
          <p:cNvSpPr>
            <a:spLocks noGrp="1"/>
          </p:cNvSpPr>
          <p:nvPr>
            <p:ph type="ctrTitle"/>
            <p:custDataLst>
              <p:tags r:id="rId1"/>
            </p:custDataLst>
          </p:nvPr>
        </p:nvSpPr>
        <p:spPr>
          <a:xfrm>
            <a:off x="786319" y="1119619"/>
            <a:ext cx="10619362" cy="1868369"/>
          </a:xfrm>
        </p:spPr>
        <p:txBody>
          <a:bodyPr>
            <a:noAutofit/>
          </a:bodyPr>
          <a:lstStyle/>
          <a:p>
            <a:pPr algn="just" latinLnBrk="1"/>
            <a:r>
              <a:rPr lang="en-US" altLang="zh-CN" sz="6600" dirty="0"/>
              <a:t>A Survey on Knowledge Graph-Based Recommender Systems</a:t>
            </a:r>
            <a:r>
              <a:rPr lang="en-US" altLang="zh-CN" sz="4800" dirty="0"/>
              <a:t> </a:t>
            </a:r>
            <a:endParaRPr lang="zh-CN" altLang="en-US" sz="4800" dirty="0"/>
          </a:p>
        </p:txBody>
      </p:sp>
      <p:sp>
        <p:nvSpPr>
          <p:cNvPr id="4" name="文本框 3">
            <a:extLst>
              <a:ext uri="{FF2B5EF4-FFF2-40B4-BE49-F238E27FC236}">
                <a16:creationId xmlns:a16="http://schemas.microsoft.com/office/drawing/2014/main" id="{A773BC36-7219-4A14-ACAB-0B0FAEC18AAC}"/>
              </a:ext>
            </a:extLst>
          </p:cNvPr>
          <p:cNvSpPr txBox="1"/>
          <p:nvPr>
            <p:custDataLst>
              <p:tags r:id="rId2"/>
            </p:custDataLst>
          </p:nvPr>
        </p:nvSpPr>
        <p:spPr>
          <a:xfrm>
            <a:off x="8895093" y="5507548"/>
            <a:ext cx="2768172" cy="461665"/>
          </a:xfrm>
          <a:prstGeom prst="rect">
            <a:avLst/>
          </a:prstGeom>
          <a:noFill/>
        </p:spPr>
        <p:txBody>
          <a:bodyPr wrap="square" rtlCol="0">
            <a:spAutoFit/>
          </a:bodyPr>
          <a:lstStyle/>
          <a:p>
            <a:r>
              <a:rPr lang="en-US" altLang="zh-CN" sz="2400" dirty="0" err="1"/>
              <a:t>Zihao</a:t>
            </a:r>
            <a:r>
              <a:rPr lang="en-US" altLang="zh-CN" sz="2400" dirty="0"/>
              <a:t> Li, 2020.03.25</a:t>
            </a:r>
            <a:endParaRPr lang="zh-CN" altLang="en-US" sz="2400" dirty="0"/>
          </a:p>
        </p:txBody>
      </p:sp>
      <p:sp>
        <p:nvSpPr>
          <p:cNvPr id="12" name="矩形 11">
            <a:extLst>
              <a:ext uri="{FF2B5EF4-FFF2-40B4-BE49-F238E27FC236}">
                <a16:creationId xmlns:a16="http://schemas.microsoft.com/office/drawing/2014/main" id="{84B09F41-ADC6-426B-BCE3-B66F097F4C75}"/>
              </a:ext>
            </a:extLst>
          </p:cNvPr>
          <p:cNvSpPr/>
          <p:nvPr>
            <p:custDataLst>
              <p:tags r:id="rId3"/>
            </p:custDataLst>
          </p:nvPr>
        </p:nvSpPr>
        <p:spPr>
          <a:xfrm>
            <a:off x="0" y="0"/>
            <a:ext cx="12192000" cy="505838"/>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C1640623-6D28-4423-9CBA-B71083BDD516}"/>
              </a:ext>
            </a:extLst>
          </p:cNvPr>
          <p:cNvSpPr txBox="1"/>
          <p:nvPr>
            <p:custDataLst>
              <p:tags r:id="rId4"/>
            </p:custDataLst>
          </p:nvPr>
        </p:nvSpPr>
        <p:spPr>
          <a:xfrm>
            <a:off x="0" y="-38911"/>
            <a:ext cx="4601183" cy="523220"/>
          </a:xfrm>
          <a:prstGeom prst="rect">
            <a:avLst/>
          </a:prstGeom>
          <a:noFill/>
        </p:spPr>
        <p:txBody>
          <a:bodyPr wrap="square" rtlCol="0">
            <a:spAutoFit/>
          </a:bodyPr>
          <a:lstStyle/>
          <a:p>
            <a:r>
              <a:rPr lang="en-US" altLang="zh-CN" sz="2800" dirty="0"/>
              <a:t>Literature Report</a:t>
            </a:r>
            <a:endParaRPr lang="zh-CN" altLang="en-US" sz="2800" dirty="0"/>
          </a:p>
        </p:txBody>
      </p:sp>
      <p:sp>
        <p:nvSpPr>
          <p:cNvPr id="14" name="矩形 13">
            <a:extLst>
              <a:ext uri="{FF2B5EF4-FFF2-40B4-BE49-F238E27FC236}">
                <a16:creationId xmlns:a16="http://schemas.microsoft.com/office/drawing/2014/main" id="{4A2CFA1C-67A1-4CFF-A533-098984B5CB69}"/>
              </a:ext>
            </a:extLst>
          </p:cNvPr>
          <p:cNvSpPr/>
          <p:nvPr>
            <p:custDataLst>
              <p:tags r:id="rId5"/>
            </p:custDataLst>
          </p:nvPr>
        </p:nvSpPr>
        <p:spPr>
          <a:xfrm>
            <a:off x="1043903" y="3429000"/>
            <a:ext cx="10619362" cy="1015663"/>
          </a:xfrm>
          <a:prstGeom prst="rect">
            <a:avLst/>
          </a:prstGeom>
        </p:spPr>
        <p:txBody>
          <a:bodyPr wrap="square">
            <a:spAutoFit/>
          </a:bodyPr>
          <a:lstStyle/>
          <a:p>
            <a:r>
              <a:rPr lang="en-US" altLang="zh-CN" sz="2400" dirty="0" err="1"/>
              <a:t>Qingyu</a:t>
            </a:r>
            <a:r>
              <a:rPr lang="en-US" altLang="zh-CN" sz="2400" dirty="0"/>
              <a:t> Guo, </a:t>
            </a:r>
            <a:r>
              <a:rPr lang="en-US" altLang="zh-CN" sz="2400" dirty="0" err="1"/>
              <a:t>Fuzhen</a:t>
            </a:r>
            <a:r>
              <a:rPr lang="en-US" altLang="zh-CN" sz="2400" dirty="0"/>
              <a:t> Zhuang, </a:t>
            </a:r>
            <a:r>
              <a:rPr lang="en-US" altLang="zh-CN" sz="2400" dirty="0" err="1"/>
              <a:t>Chuan</a:t>
            </a:r>
            <a:r>
              <a:rPr lang="en-US" altLang="zh-CN" sz="2400" dirty="0"/>
              <a:t> Qin, </a:t>
            </a:r>
            <a:r>
              <a:rPr lang="en-US" altLang="zh-CN" sz="2400" dirty="0" err="1"/>
              <a:t>Hengshu</a:t>
            </a:r>
            <a:r>
              <a:rPr lang="en-US" altLang="zh-CN" sz="2400" dirty="0"/>
              <a:t> Zhu, </a:t>
            </a:r>
            <a:r>
              <a:rPr lang="en-US" altLang="zh-CN" sz="2400" i="1" dirty="0"/>
              <a:t>Senior Member, IEEE, </a:t>
            </a:r>
            <a:r>
              <a:rPr lang="en-US" altLang="zh-CN" sz="2400" dirty="0"/>
              <a:t>Xing </a:t>
            </a:r>
            <a:r>
              <a:rPr lang="en-US" altLang="zh-CN" sz="2400" dirty="0" err="1"/>
              <a:t>Xie</a:t>
            </a:r>
            <a:r>
              <a:rPr lang="en-US" altLang="zh-CN" sz="2400" dirty="0"/>
              <a:t>, </a:t>
            </a:r>
            <a:r>
              <a:rPr lang="en-US" altLang="zh-CN" sz="2400" i="1" dirty="0"/>
              <a:t>Senior Member, IEEE, </a:t>
            </a:r>
            <a:r>
              <a:rPr lang="en-US" altLang="zh-CN" sz="2400" dirty="0"/>
              <a:t>Hui </a:t>
            </a:r>
            <a:r>
              <a:rPr lang="en-US" altLang="zh-CN" sz="2400" dirty="0" err="1"/>
              <a:t>Xiong</a:t>
            </a:r>
            <a:r>
              <a:rPr lang="en-US" altLang="zh-CN" sz="2400" dirty="0"/>
              <a:t>, </a:t>
            </a:r>
            <a:r>
              <a:rPr lang="en-US" altLang="zh-CN" sz="2400" i="1" dirty="0"/>
              <a:t>Fellow, IEEE, </a:t>
            </a:r>
            <a:r>
              <a:rPr lang="en-US" altLang="zh-CN" sz="2400" dirty="0"/>
              <a:t>and Qing He</a:t>
            </a:r>
            <a:r>
              <a:rPr lang="en-US" altLang="zh-CN" sz="3600" dirty="0"/>
              <a:t> </a:t>
            </a:r>
            <a:endParaRPr lang="zh-CN" altLang="en-US" sz="3600" dirty="0"/>
          </a:p>
        </p:txBody>
      </p:sp>
      <p:sp>
        <p:nvSpPr>
          <p:cNvPr id="6" name="灯片编号占位符 5">
            <a:extLst>
              <a:ext uri="{FF2B5EF4-FFF2-40B4-BE49-F238E27FC236}">
                <a16:creationId xmlns:a16="http://schemas.microsoft.com/office/drawing/2014/main" id="{DEAC9119-790B-4694-BBF0-D280F0654906}"/>
              </a:ext>
            </a:extLst>
          </p:cNvPr>
          <p:cNvSpPr>
            <a:spLocks noGrp="1"/>
          </p:cNvSpPr>
          <p:nvPr>
            <p:ph type="sldNum" sz="quarter" idx="12"/>
            <p:custDataLst>
              <p:tags r:id="rId6"/>
            </p:custDataLst>
          </p:nvPr>
        </p:nvSpPr>
        <p:spPr/>
        <p:txBody>
          <a:bodyPr/>
          <a:lstStyle/>
          <a:p>
            <a:fld id="{661ED27B-0111-4FCA-A1FD-6B615F5E45DE}" type="slidenum">
              <a:rPr lang="zh-CN" altLang="en-US" smtClean="0"/>
              <a:t>1</a:t>
            </a:fld>
            <a:endParaRPr lang="zh-CN" altLang="en-US" dirty="0"/>
          </a:p>
        </p:txBody>
      </p:sp>
      <p:sp>
        <p:nvSpPr>
          <p:cNvPr id="5" name="矩形 4">
            <a:extLst>
              <a:ext uri="{FF2B5EF4-FFF2-40B4-BE49-F238E27FC236}">
                <a16:creationId xmlns:a16="http://schemas.microsoft.com/office/drawing/2014/main" id="{9272D06F-B25F-47CF-AF7A-E306FC80824A}"/>
              </a:ext>
            </a:extLst>
          </p:cNvPr>
          <p:cNvSpPr/>
          <p:nvPr/>
        </p:nvSpPr>
        <p:spPr>
          <a:xfrm>
            <a:off x="98558" y="6412407"/>
            <a:ext cx="3312702" cy="369332"/>
          </a:xfrm>
          <a:prstGeom prst="rect">
            <a:avLst/>
          </a:prstGeom>
        </p:spPr>
        <p:txBody>
          <a:bodyPr wrap="none">
            <a:spAutoFit/>
          </a:bodyPr>
          <a:lstStyle/>
          <a:p>
            <a:r>
              <a:rPr lang="en-US" altLang="zh-CN" dirty="0">
                <a:hlinkClick r:id="rId8"/>
              </a:rPr>
              <a:t>https://arxiv.org/abs/2003.00911</a:t>
            </a:r>
            <a:endParaRPr lang="zh-CN" altLang="en-US" dirty="0"/>
          </a:p>
        </p:txBody>
      </p:sp>
    </p:spTree>
    <p:extLst>
      <p:ext uri="{BB962C8B-B14F-4D97-AF65-F5344CB8AC3E}">
        <p14:creationId xmlns:p14="http://schemas.microsoft.com/office/powerpoint/2010/main" val="2765354532"/>
      </p:ext>
    </p:extLst>
  </p:cSld>
  <p:clrMapOvr>
    <a:masterClrMapping/>
  </p:clrMapOvr>
  <mc:AlternateContent xmlns:mc="http://schemas.openxmlformats.org/markup-compatibility/2006" xmlns:p14="http://schemas.microsoft.com/office/powerpoint/2010/main">
    <mc:Choice Requires="p14">
      <p:transition spd="slow" p14:dur="2000" advTm="54282"/>
    </mc:Choice>
    <mc:Fallback xmlns="">
      <p:transition spd="slow" advTm="54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Typical works</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10</a:t>
            </a:fld>
            <a:endParaRPr lang="zh-CN" altLang="en-US"/>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2E459F8-2368-438F-B8EC-F878354DCFB5}"/>
                  </a:ext>
                </a:extLst>
              </p:cNvPr>
              <p:cNvSpPr/>
              <p:nvPr/>
            </p:nvSpPr>
            <p:spPr>
              <a:xfrm>
                <a:off x="50799" y="773906"/>
                <a:ext cx="12090401" cy="5771452"/>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URWPalladioL-Roma"/>
                  </a:rPr>
                  <a:t>Huang et al. proposed the KSR framework for sequential recommendation. KSR uses a GRU network with a knowledge-enhanced key-value memory network (KV-MN) to model comprehensive user preference from the sequential interaction.</a:t>
                </a:r>
              </a:p>
              <a:p>
                <a:pPr algn="ct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000000"/>
                              </a:solidFill>
                              <a:latin typeface="Cambria Math" panose="02040503050406030204" pitchFamily="18" charset="0"/>
                            </a:rPr>
                          </m:ctrlPr>
                        </m:sSubSupPr>
                        <m:e>
                          <m:r>
                            <a:rPr lang="en-US" altLang="zh-CN" sz="2400" b="0" i="1" smtClean="0">
                              <a:solidFill>
                                <a:srgbClr val="000000"/>
                              </a:solidFill>
                              <a:latin typeface="Cambria Math" panose="02040503050406030204" pitchFamily="18" charset="0"/>
                            </a:rPr>
                            <m:t>𝑢</m:t>
                          </m:r>
                        </m:e>
                        <m:sub>
                          <m:r>
                            <a:rPr lang="en-US" altLang="zh-CN" sz="2400" b="0" i="1" smtClean="0">
                              <a:solidFill>
                                <a:srgbClr val="000000"/>
                              </a:solidFill>
                              <a:latin typeface="Cambria Math" panose="02040503050406030204" pitchFamily="18" charset="0"/>
                            </a:rPr>
                            <m:t>𝑖</m:t>
                          </m:r>
                        </m:sub>
                        <m:sup>
                          <m:r>
                            <a:rPr lang="en-US" altLang="zh-CN" sz="2400" b="0" i="1" smtClean="0">
                              <a:solidFill>
                                <a:srgbClr val="000000"/>
                              </a:solidFill>
                              <a:latin typeface="Cambria Math" panose="02040503050406030204" pitchFamily="18" charset="0"/>
                            </a:rPr>
                            <m:t>𝑡</m:t>
                          </m:r>
                        </m:sup>
                      </m:sSubSup>
                      <m:r>
                        <a:rPr lang="en-US" altLang="zh-CN" sz="2400" b="0" i="1" smtClean="0">
                          <a:solidFill>
                            <a:srgbClr val="000000"/>
                          </a:solidFill>
                          <a:latin typeface="Cambria Math" panose="02040503050406030204" pitchFamily="18" charset="0"/>
                        </a:rPr>
                        <m:t>=</m:t>
                      </m:r>
                      <m:sSubSup>
                        <m:sSubSupPr>
                          <m:ctrlPr>
                            <a:rPr lang="en-US" altLang="zh-CN" sz="2400" i="1">
                              <a:solidFill>
                                <a:srgbClr val="000000"/>
                              </a:solidFill>
                              <a:latin typeface="Cambria Math" panose="02040503050406030204" pitchFamily="18" charset="0"/>
                            </a:rPr>
                          </m:ctrlPr>
                        </m:sSubSupPr>
                        <m:e>
                          <m:r>
                            <a:rPr lang="en-US" altLang="zh-CN" sz="2400" b="0" i="1" smtClean="0">
                              <a:solidFill>
                                <a:srgbClr val="000000"/>
                              </a:solidFill>
                              <a:latin typeface="Cambria Math" panose="02040503050406030204" pitchFamily="18" charset="0"/>
                            </a:rPr>
                            <m:t>h</m:t>
                          </m:r>
                        </m:e>
                        <m:sub>
                          <m:r>
                            <a:rPr lang="en-US" altLang="zh-CN" sz="2400" i="1">
                              <a:solidFill>
                                <a:srgbClr val="000000"/>
                              </a:solidFill>
                              <a:latin typeface="Cambria Math" panose="02040503050406030204" pitchFamily="18" charset="0"/>
                            </a:rPr>
                            <m:t>𝑖</m:t>
                          </m:r>
                        </m:sub>
                        <m:sup>
                          <m:r>
                            <a:rPr lang="en-US" altLang="zh-CN" sz="2400" i="1">
                              <a:solidFill>
                                <a:srgbClr val="000000"/>
                              </a:solidFill>
                              <a:latin typeface="Cambria Math" panose="02040503050406030204" pitchFamily="18" charset="0"/>
                            </a:rPr>
                            <m:t>𝑡</m:t>
                          </m:r>
                        </m:sup>
                      </m:sSubSup>
                      <m:r>
                        <a:rPr lang="en-US" altLang="zh-CN" sz="2400" i="1" smtClean="0">
                          <a:solidFill>
                            <a:srgbClr val="000000"/>
                          </a:solidFill>
                          <a:latin typeface="Cambria Math" panose="02040503050406030204" pitchFamily="18" charset="0"/>
                          <a:ea typeface="Cambria Math" panose="02040503050406030204" pitchFamily="18" charset="0"/>
                        </a:rPr>
                        <m:t>⊕</m:t>
                      </m:r>
                      <m:sSubSup>
                        <m:sSubSupPr>
                          <m:ctrlPr>
                            <a:rPr lang="en-US" altLang="zh-CN" sz="2400" i="1">
                              <a:solidFill>
                                <a:srgbClr val="000000"/>
                              </a:solidFill>
                              <a:latin typeface="Cambria Math" panose="02040503050406030204" pitchFamily="18" charset="0"/>
                            </a:rPr>
                          </m:ctrlPr>
                        </m:sSubSupPr>
                        <m:e>
                          <m:r>
                            <a:rPr lang="en-US" altLang="zh-CN" sz="2400" b="0" i="1" smtClean="0">
                              <a:solidFill>
                                <a:srgbClr val="000000"/>
                              </a:solidFill>
                              <a:latin typeface="Cambria Math" panose="02040503050406030204" pitchFamily="18" charset="0"/>
                            </a:rPr>
                            <m:t>𝑚</m:t>
                          </m:r>
                        </m:e>
                        <m:sub>
                          <m:r>
                            <a:rPr lang="en-US" altLang="zh-CN" sz="2400" i="1">
                              <a:solidFill>
                                <a:srgbClr val="000000"/>
                              </a:solidFill>
                              <a:latin typeface="Cambria Math" panose="02040503050406030204" pitchFamily="18" charset="0"/>
                            </a:rPr>
                            <m:t>𝑖</m:t>
                          </m:r>
                        </m:sub>
                        <m:sup>
                          <m:r>
                            <a:rPr lang="en-US" altLang="zh-CN" sz="2400" i="1">
                              <a:solidFill>
                                <a:srgbClr val="000000"/>
                              </a:solidFill>
                              <a:latin typeface="Cambria Math" panose="02040503050406030204" pitchFamily="18" charset="0"/>
                            </a:rPr>
                            <m:t>𝑡</m:t>
                          </m:r>
                        </m:sup>
                      </m:sSubSup>
                      <m:r>
                        <a:rPr lang="en-US" altLang="zh-CN" sz="2400" b="0" i="1" smtClean="0">
                          <a:solidFill>
                            <a:srgbClr val="000000"/>
                          </a:solidFill>
                          <a:latin typeface="Cambria Math" panose="02040503050406030204" pitchFamily="18" charset="0"/>
                        </a:rPr>
                        <m:t>, </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𝑗</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𝑞</m:t>
                          </m:r>
                        </m:e>
                        <m:sub>
                          <m:r>
                            <a:rPr lang="en-US" altLang="zh-CN" sz="2400" b="0" i="1" smtClean="0">
                              <a:solidFill>
                                <a:srgbClr val="000000"/>
                              </a:solidFill>
                              <a:latin typeface="Cambria Math" panose="02040503050406030204" pitchFamily="18" charset="0"/>
                            </a:rPr>
                            <m:t>𝑗</m:t>
                          </m:r>
                        </m:sub>
                      </m:sSub>
                      <m:r>
                        <a:rPr lang="en-US" altLang="zh-CN" sz="2400" i="1">
                          <a:solidFill>
                            <a:srgbClr val="000000"/>
                          </a:solidFill>
                          <a:latin typeface="Cambria Math" panose="02040503050406030204" pitchFamily="18" charset="0"/>
                          <a:ea typeface="Cambria Math" panose="02040503050406030204" pitchFamily="18" charset="0"/>
                        </a:rPr>
                        <m:t>⊕</m:t>
                      </m:r>
                      <m:sSub>
                        <m:sSubPr>
                          <m:ctrlPr>
                            <a:rPr lang="en-US" altLang="zh-CN" sz="2400" i="1" smtClean="0">
                              <a:solidFill>
                                <a:srgbClr val="000000"/>
                              </a:solidFill>
                              <a:latin typeface="Cambria Math" panose="02040503050406030204" pitchFamily="18" charset="0"/>
                              <a:ea typeface="Cambria Math" panose="02040503050406030204" pitchFamily="18" charset="0"/>
                            </a:rPr>
                          </m:ctrlPr>
                        </m:sSubPr>
                        <m:e>
                          <m:r>
                            <a:rPr lang="en-US" altLang="zh-CN" sz="2400" b="0" i="1" smtClean="0">
                              <a:solidFill>
                                <a:srgbClr val="000000"/>
                              </a:solidFill>
                              <a:latin typeface="Cambria Math" panose="02040503050406030204" pitchFamily="18" charset="0"/>
                              <a:ea typeface="Cambria Math" panose="02040503050406030204" pitchFamily="18" charset="0"/>
                            </a:rPr>
                            <m:t>𝑒</m:t>
                          </m:r>
                        </m:e>
                        <m:sub>
                          <m:r>
                            <a:rPr lang="en-US" altLang="zh-CN" sz="2400" b="0" i="1" smtClean="0">
                              <a:solidFill>
                                <a:srgbClr val="000000"/>
                              </a:solidFill>
                              <a:latin typeface="Cambria Math" panose="02040503050406030204" pitchFamily="18" charset="0"/>
                              <a:ea typeface="Cambria Math" panose="02040503050406030204" pitchFamily="18" charset="0"/>
                            </a:rPr>
                            <m:t>𝑗</m:t>
                          </m:r>
                        </m:sub>
                      </m:sSub>
                      <m:r>
                        <a:rPr lang="en-US" altLang="zh-CN" sz="2400" i="1" smtClean="0">
                          <a:solidFill>
                            <a:srgbClr val="000000"/>
                          </a:solidFill>
                          <a:latin typeface="Cambria Math" panose="02040503050406030204" pitchFamily="18" charset="0"/>
                          <a:ea typeface="Cambria Math" panose="02040503050406030204" pitchFamily="18" charset="0"/>
                        </a:rPr>
                        <m:t>∙</m:t>
                      </m:r>
                      <m:sSubSup>
                        <m:sSubSupPr>
                          <m:ctrlPr>
                            <a:rPr lang="en-US" altLang="zh-CN" sz="2400" i="1" smtClean="0">
                              <a:solidFill>
                                <a:srgbClr val="000000"/>
                              </a:solidFill>
                              <a:latin typeface="Cambria Math" panose="02040503050406030204" pitchFamily="18" charset="0"/>
                              <a:ea typeface="Cambria Math" panose="02040503050406030204" pitchFamily="18" charset="0"/>
                            </a:rPr>
                          </m:ctrlPr>
                        </m:sSubSupPr>
                        <m:e>
                          <m:r>
                            <a:rPr lang="en-US" altLang="zh-CN" sz="2400" b="0" i="1" smtClean="0">
                              <a:solidFill>
                                <a:srgbClr val="000000"/>
                              </a:solidFill>
                              <a:latin typeface="Cambria Math" panose="02040503050406030204" pitchFamily="18" charset="0"/>
                              <a:ea typeface="Cambria Math" panose="02040503050406030204" pitchFamily="18" charset="0"/>
                            </a:rPr>
                            <m:t>𝑢</m:t>
                          </m:r>
                        </m:e>
                        <m:sub>
                          <m:sSup>
                            <m:sSupPr>
                              <m:ctrlPr>
                                <a:rPr lang="en-US" altLang="zh-CN" sz="2400" i="1" smtClean="0">
                                  <a:solidFill>
                                    <a:srgbClr val="000000"/>
                                  </a:solidFill>
                                  <a:latin typeface="Cambria Math" panose="02040503050406030204" pitchFamily="18" charset="0"/>
                                  <a:ea typeface="Cambria Math" panose="02040503050406030204" pitchFamily="18" charset="0"/>
                                </a:rPr>
                              </m:ctrlPr>
                            </m:sSupPr>
                            <m:e>
                              <m:r>
                                <a:rPr lang="en-US" altLang="zh-CN" sz="2400" b="0" i="1" smtClean="0">
                                  <a:solidFill>
                                    <a:srgbClr val="000000"/>
                                  </a:solidFill>
                                  <a:latin typeface="Cambria Math" panose="02040503050406030204" pitchFamily="18" charset="0"/>
                                  <a:ea typeface="Cambria Math" panose="02040503050406030204" pitchFamily="18" charset="0"/>
                                </a:rPr>
                                <m:t>𝑖</m:t>
                              </m:r>
                            </m:e>
                            <m:sup>
                              <m:r>
                                <a:rPr lang="en-US" altLang="zh-CN" sz="2400" b="0" i="1" smtClean="0">
                                  <a:solidFill>
                                    <a:srgbClr val="000000"/>
                                  </a:solidFill>
                                  <a:latin typeface="Cambria Math" panose="02040503050406030204" pitchFamily="18" charset="0"/>
                                  <a:ea typeface="Cambria Math" panose="02040503050406030204" pitchFamily="18" charset="0"/>
                                </a:rPr>
                                <m:t>′</m:t>
                              </m:r>
                            </m:sup>
                          </m:sSup>
                        </m:sub>
                        <m:sup>
                          <m:r>
                            <a:rPr lang="en-US" altLang="zh-CN" sz="2400" b="0" i="1" smtClean="0">
                              <a:solidFill>
                                <a:srgbClr val="000000"/>
                              </a:solidFill>
                              <a:latin typeface="Cambria Math" panose="02040503050406030204" pitchFamily="18" charset="0"/>
                              <a:ea typeface="Cambria Math" panose="02040503050406030204" pitchFamily="18" charset="0"/>
                            </a:rPr>
                            <m:t>𝑡</m:t>
                          </m:r>
                        </m:sup>
                      </m:sSubSup>
                    </m:oMath>
                  </m:oMathPara>
                </a14:m>
                <a:endParaRPr lang="en-US" altLang="zh-CN" sz="2400" dirty="0">
                  <a:solidFill>
                    <a:srgbClr val="000000"/>
                  </a:solidFill>
                  <a:latin typeface="URWPalladioL-Roma"/>
                </a:endParaRPr>
              </a:p>
              <a:p>
                <a:r>
                  <a:rPr lang="en-US" altLang="zh-CN" sz="2400" dirty="0">
                    <a:solidFill>
                      <a:srgbClr val="000000"/>
                    </a:solidFill>
                    <a:latin typeface="URWPalladioL-Roma"/>
                  </a:rPr>
                  <a:t>Where, </a:t>
                </a:r>
                <a14:m>
                  <m:oMath xmlns:m="http://schemas.openxmlformats.org/officeDocument/2006/math">
                    <m:sSubSup>
                      <m:sSubSupPr>
                        <m:ctrlPr>
                          <a:rPr lang="en-US" altLang="zh-CN" sz="2400" i="1">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rPr>
                          <m:t>h</m:t>
                        </m:r>
                      </m:e>
                      <m:sub>
                        <m:r>
                          <a:rPr lang="en-US" altLang="zh-CN" sz="2400" i="1">
                            <a:solidFill>
                              <a:srgbClr val="000000"/>
                            </a:solidFill>
                            <a:latin typeface="Cambria Math" panose="02040503050406030204" pitchFamily="18" charset="0"/>
                          </a:rPr>
                          <m:t>𝑖</m:t>
                        </m:r>
                      </m:sub>
                      <m:sup>
                        <m:r>
                          <a:rPr lang="en-US" altLang="zh-CN" sz="2400" i="1">
                            <a:solidFill>
                              <a:srgbClr val="000000"/>
                            </a:solidFill>
                            <a:latin typeface="Cambria Math" panose="02040503050406030204" pitchFamily="18" charset="0"/>
                          </a:rPr>
                          <m:t>𝑡</m:t>
                        </m:r>
                      </m:sup>
                    </m:sSubSup>
                  </m:oMath>
                </a14:m>
                <a:r>
                  <a:rPr lang="en-US" altLang="zh-CN" sz="2400" dirty="0">
                    <a:solidFill>
                      <a:srgbClr val="000000"/>
                    </a:solidFill>
                    <a:latin typeface="URWPalladioL-Roma"/>
                  </a:rPr>
                  <a:t> and </a:t>
                </a:r>
                <a14:m>
                  <m:oMath xmlns:m="http://schemas.openxmlformats.org/officeDocument/2006/math">
                    <m:sSubSup>
                      <m:sSubSupPr>
                        <m:ctrlPr>
                          <a:rPr lang="en-US" altLang="zh-CN" sz="2400" i="1">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rPr>
                          <m:t>𝑚</m:t>
                        </m:r>
                      </m:e>
                      <m:sub>
                        <m:r>
                          <a:rPr lang="en-US" altLang="zh-CN" sz="2400" i="1">
                            <a:solidFill>
                              <a:srgbClr val="000000"/>
                            </a:solidFill>
                            <a:latin typeface="Cambria Math" panose="02040503050406030204" pitchFamily="18" charset="0"/>
                          </a:rPr>
                          <m:t>𝑖</m:t>
                        </m:r>
                      </m:sub>
                      <m:sup>
                        <m:r>
                          <a:rPr lang="en-US" altLang="zh-CN" sz="2400" i="1">
                            <a:solidFill>
                              <a:srgbClr val="000000"/>
                            </a:solidFill>
                            <a:latin typeface="Cambria Math" panose="02040503050406030204" pitchFamily="18" charset="0"/>
                          </a:rPr>
                          <m:t>𝑡</m:t>
                        </m:r>
                      </m:sup>
                    </m:sSubSup>
                    <m:r>
                      <a:rPr lang="en-US" altLang="zh-CN" sz="2400" i="1">
                        <a:solidFill>
                          <a:srgbClr val="000000"/>
                        </a:solidFill>
                        <a:latin typeface="Cambria Math" panose="02040503050406030204" pitchFamily="18" charset="0"/>
                      </a:rPr>
                      <m:t> </m:t>
                    </m:r>
                  </m:oMath>
                </a14:m>
                <a:r>
                  <a:rPr lang="en-US" altLang="zh-CN" sz="2400" dirty="0">
                    <a:solidFill>
                      <a:srgbClr val="000000"/>
                    </a:solidFill>
                    <a:latin typeface="URWPalladioL-Roma"/>
                  </a:rPr>
                  <a:t>stands for the representation of user’s interaction-level preference, captured by GRU, and attribute-level preference, captured by the KV-MN module utilizes knowledge base information (learned with </a:t>
                </a:r>
                <a:r>
                  <a:rPr lang="en-US" altLang="zh-CN" sz="2400" dirty="0" err="1">
                    <a:solidFill>
                      <a:srgbClr val="000000"/>
                    </a:solidFill>
                    <a:latin typeface="URWPalladioL-Roma"/>
                  </a:rPr>
                  <a:t>TransE</a:t>
                </a:r>
                <a:r>
                  <a:rPr lang="en-US" altLang="zh-CN" sz="2400" dirty="0">
                    <a:solidFill>
                      <a:srgbClr val="000000"/>
                    </a:solidFill>
                    <a:latin typeface="URWPalladioL-Roma"/>
                  </a:rPr>
                  <a:t>) respectively.  And </a:t>
                </a:r>
                <a14:m>
                  <m:oMath xmlns:m="http://schemas.openxmlformats.org/officeDocument/2006/math">
                    <m:sSub>
                      <m:sSubPr>
                        <m:ctrlPr>
                          <a:rPr lang="en-US" altLang="zh-CN" sz="2400">
                            <a:solidFill>
                              <a:srgbClr val="000000"/>
                            </a:solidFill>
                            <a:latin typeface="URWPalladioL-Roma"/>
                          </a:rPr>
                        </m:ctrlPr>
                      </m:sSubPr>
                      <m:e>
                        <m:r>
                          <a:rPr lang="en-US" altLang="zh-CN" sz="2400">
                            <a:solidFill>
                              <a:srgbClr val="000000"/>
                            </a:solidFill>
                            <a:latin typeface="URWPalladioL-Roma"/>
                          </a:rPr>
                          <m:t>𝑞</m:t>
                        </m:r>
                      </m:e>
                      <m:sub>
                        <m:r>
                          <a:rPr lang="en-US" altLang="zh-CN" sz="2400">
                            <a:solidFill>
                              <a:srgbClr val="000000"/>
                            </a:solidFill>
                            <a:latin typeface="URWPalladioL-Roma"/>
                          </a:rPr>
                          <m:t>𝑗</m:t>
                        </m:r>
                      </m:sub>
                    </m:sSub>
                  </m:oMath>
                </a14:m>
                <a:r>
                  <a:rPr lang="en-US" altLang="zh-CN" sz="2400" dirty="0">
                    <a:solidFill>
                      <a:srgbClr val="000000"/>
                    </a:solidFill>
                    <a:latin typeface="URWPalladioL-Roma"/>
                  </a:rPr>
                  <a:t> is the item embedding in the GRU, and </a:t>
                </a:r>
                <a14:m>
                  <m:oMath xmlns:m="http://schemas.openxmlformats.org/officeDocument/2006/math">
                    <m:sSub>
                      <m:sSubPr>
                        <m:ctrlPr>
                          <a:rPr lang="en-US" altLang="zh-CN" sz="2400">
                            <a:solidFill>
                              <a:srgbClr val="000000"/>
                            </a:solidFill>
                            <a:latin typeface="URWPalladioL-Roma"/>
                          </a:rPr>
                        </m:ctrlPr>
                      </m:sSubPr>
                      <m:e>
                        <m:r>
                          <a:rPr lang="en-US" altLang="zh-CN" sz="2400">
                            <a:solidFill>
                              <a:srgbClr val="000000"/>
                            </a:solidFill>
                            <a:latin typeface="URWPalladioL-Roma"/>
                          </a:rPr>
                          <m:t>𝑒</m:t>
                        </m:r>
                      </m:e>
                      <m:sub>
                        <m:r>
                          <a:rPr lang="en-US" altLang="zh-CN" sz="2400">
                            <a:solidFill>
                              <a:srgbClr val="000000"/>
                            </a:solidFill>
                            <a:latin typeface="URWPalladioL-Roma"/>
                          </a:rPr>
                          <m:t>𝑗</m:t>
                        </m:r>
                      </m:sub>
                    </m:sSub>
                  </m:oMath>
                </a14:m>
                <a:r>
                  <a:rPr lang="en-US" altLang="zh-CN" sz="2400" dirty="0">
                    <a:solidFill>
                      <a:srgbClr val="000000"/>
                    </a:solidFill>
                    <a:latin typeface="URWPalladioL-Roma"/>
                  </a:rPr>
                  <a:t> is the item embedding in the KG. </a:t>
                </a:r>
                <a14:m>
                  <m:oMath xmlns:m="http://schemas.openxmlformats.org/officeDocument/2006/math">
                    <m:r>
                      <a:rPr lang="en-US" altLang="zh-CN" sz="2400">
                        <a:solidFill>
                          <a:srgbClr val="000000"/>
                        </a:solidFill>
                        <a:latin typeface="URWPalladioL-Roma"/>
                      </a:rPr>
                      <m:t>𝑓</m:t>
                    </m:r>
                    <m:r>
                      <a:rPr lang="en-US" altLang="zh-CN" sz="2400">
                        <a:solidFill>
                          <a:srgbClr val="000000"/>
                        </a:solidFill>
                        <a:latin typeface="URWPalladioL-Roma"/>
                      </a:rPr>
                      <m:t>(∙)</m:t>
                    </m:r>
                  </m:oMath>
                </a14:m>
                <a:r>
                  <a:rPr lang="en-US" altLang="zh-CN" sz="2400" dirty="0">
                    <a:solidFill>
                      <a:srgbClr val="000000"/>
                    </a:solidFill>
                    <a:latin typeface="URWPalladioL-Roma"/>
                  </a:rPr>
                  <a:t> is the inner product. </a:t>
                </a:r>
                <a:endParaRPr lang="en-US" altLang="zh-CN" sz="2400" dirty="0"/>
              </a:p>
              <a:p>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Zhang et al. proposed CFKG, which constructs a user-item KG. In this user-item graph, user behaviors (purchase, mention) are regarded as one relation type between entities. To learn the embedding of entities and relations in the graph, the model defines a metric function d(·) to measure the distance between two entities according to a given relation.</a:t>
                </a:r>
              </a:p>
              <a:p>
                <a14:m>
                  <m:oMathPara xmlns:m="http://schemas.openxmlformats.org/officeDocument/2006/math">
                    <m:oMathParaPr>
                      <m:jc m:val="centerGroup"/>
                    </m:oMathParaPr>
                    <m:oMath xmlns:m="http://schemas.openxmlformats.org/officeDocument/2006/math">
                      <m:r>
                        <a:rPr lang="en-US" altLang="zh-CN" sz="2400" b="0" i="1" smtClean="0">
                          <a:solidFill>
                            <a:srgbClr val="000000"/>
                          </a:solidFill>
                          <a:latin typeface="Cambria Math" panose="02040503050406030204" pitchFamily="18" charset="0"/>
                        </a:rPr>
                        <m:t>𝑑</m:t>
                      </m:r>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𝑢</m:t>
                          </m:r>
                        </m:e>
                        <m:sub>
                          <m:r>
                            <a:rPr lang="en-US" altLang="zh-CN" sz="2400" b="0" i="1" smtClean="0">
                              <a:solidFill>
                                <a:srgbClr val="000000"/>
                              </a:solidFill>
                              <a:latin typeface="Cambria Math" panose="02040503050406030204" pitchFamily="18" charset="0"/>
                            </a:rPr>
                            <m:t>𝑖</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𝑟</m:t>
                          </m:r>
                        </m:e>
                        <m:sub>
                          <m:r>
                            <a:rPr lang="en-US" altLang="zh-CN" sz="2400" b="0" i="1" smtClean="0">
                              <a:solidFill>
                                <a:srgbClr val="000000"/>
                              </a:solidFill>
                              <a:latin typeface="Cambria Math" panose="02040503050406030204" pitchFamily="18" charset="0"/>
                            </a:rPr>
                            <m:t>𝑏𝑢𝑦</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𝑗</m:t>
                          </m:r>
                        </m:sub>
                      </m:sSub>
                      <m:r>
                        <a:rPr lang="en-US" altLang="zh-CN" sz="2400" b="0" i="1" smtClean="0">
                          <a:solidFill>
                            <a:srgbClr val="000000"/>
                          </a:solidFill>
                          <a:latin typeface="Cambria Math" panose="02040503050406030204" pitchFamily="18" charset="0"/>
                        </a:rPr>
                        <m:t>)</m:t>
                      </m:r>
                    </m:oMath>
                  </m:oMathPara>
                </a14:m>
                <a:endParaRPr lang="en-US" altLang="zh-CN" sz="2400" dirty="0">
                  <a:solidFill>
                    <a:srgbClr val="000000"/>
                  </a:solidFill>
                  <a:latin typeface="URWPalladioL-Roma"/>
                </a:endParaRPr>
              </a:p>
              <a:p>
                <a:r>
                  <a:rPr lang="en-US" altLang="zh-CN" sz="2400" dirty="0">
                    <a:solidFill>
                      <a:srgbClr val="000000"/>
                    </a:solidFill>
                    <a:latin typeface="URWPalladioL-Roma"/>
                  </a:rPr>
                  <a:t>Where </a:t>
                </a:r>
                <a14:m>
                  <m:oMath xmlns:m="http://schemas.openxmlformats.org/officeDocument/2006/math">
                    <m:sSub>
                      <m:sSubPr>
                        <m:ctrlPr>
                          <a:rPr lang="en-US" altLang="zh-CN"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𝑟</m:t>
                        </m:r>
                      </m:e>
                      <m:sub>
                        <m:r>
                          <a:rPr lang="en-US" altLang="zh-CN" sz="2400" b="0" i="1" smtClean="0">
                            <a:solidFill>
                              <a:srgbClr val="000000"/>
                            </a:solidFill>
                            <a:latin typeface="Cambria Math" panose="02040503050406030204" pitchFamily="18" charset="0"/>
                          </a:rPr>
                          <m:t>𝑏𝑢𝑦</m:t>
                        </m:r>
                      </m:sub>
                    </m:sSub>
                  </m:oMath>
                </a14:m>
                <a:r>
                  <a:rPr lang="en-US" altLang="zh-CN" sz="2400" dirty="0">
                    <a:solidFill>
                      <a:srgbClr val="000000"/>
                    </a:solidFill>
                    <a:latin typeface="URWPalladioL-Roma"/>
                  </a:rPr>
                  <a:t>is the learned embedding for the relation type ‘buy’. </a:t>
                </a:r>
                <a:endParaRPr lang="zh-CN" altLang="en-US" sz="2000" dirty="0"/>
              </a:p>
            </p:txBody>
          </p:sp>
        </mc:Choice>
        <mc:Fallback>
          <p:sp>
            <p:nvSpPr>
              <p:cNvPr id="3" name="矩形 2">
                <a:extLst>
                  <a:ext uri="{FF2B5EF4-FFF2-40B4-BE49-F238E27FC236}">
                    <a16:creationId xmlns:a16="http://schemas.microsoft.com/office/drawing/2014/main" id="{E2E459F8-2368-438F-B8EC-F878354DCFB5}"/>
                  </a:ext>
                </a:extLst>
              </p:cNvPr>
              <p:cNvSpPr>
                <a:spLocks noRot="1" noChangeAspect="1" noMove="1" noResize="1" noEditPoints="1" noAdjustHandles="1" noChangeArrowheads="1" noChangeShapeType="1" noTextEdit="1"/>
              </p:cNvSpPr>
              <p:nvPr/>
            </p:nvSpPr>
            <p:spPr>
              <a:xfrm>
                <a:off x="50799" y="773906"/>
                <a:ext cx="12090401" cy="5771452"/>
              </a:xfrm>
              <a:prstGeom prst="rect">
                <a:avLst/>
              </a:prstGeom>
              <a:blipFill>
                <a:blip r:embed="rId2"/>
                <a:stretch>
                  <a:fillRect l="-756" t="-845" r="-806" b="-1478"/>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C1C2CD69-003E-49FB-8CEB-D90A2FAD843A}"/>
              </a:ext>
            </a:extLst>
          </p:cNvPr>
          <p:cNvSpPr/>
          <p:nvPr/>
        </p:nvSpPr>
        <p:spPr>
          <a:xfrm>
            <a:off x="35569" y="6375308"/>
            <a:ext cx="12192000" cy="369332"/>
          </a:xfrm>
          <a:prstGeom prst="rect">
            <a:avLst/>
          </a:prstGeom>
        </p:spPr>
        <p:txBody>
          <a:bodyPr wrap="square">
            <a:spAutoFit/>
          </a:bodyPr>
          <a:lstStyle/>
          <a:p>
            <a:endParaRPr lang="zh-CN" altLang="en-US" dirty="0"/>
          </a:p>
        </p:txBody>
      </p:sp>
    </p:spTree>
    <p:extLst>
      <p:ext uri="{BB962C8B-B14F-4D97-AF65-F5344CB8AC3E}">
        <p14:creationId xmlns:p14="http://schemas.microsoft.com/office/powerpoint/2010/main" val="2522286665"/>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Path-based Method</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11</a:t>
            </a:fld>
            <a:endParaRPr lang="zh-CN" altLang="en-US"/>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2E459F8-2368-438F-B8EC-F878354DCFB5}"/>
                  </a:ext>
                </a:extLst>
              </p:cNvPr>
              <p:cNvSpPr/>
              <p:nvPr/>
            </p:nvSpPr>
            <p:spPr>
              <a:xfrm>
                <a:off x="50799" y="773906"/>
                <a:ext cx="12090401" cy="5460406"/>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URWPalladioL-Roma"/>
                  </a:rPr>
                  <a:t>Path-based methods build a user-item graph and leverage the connectivity patterns of the entity in the graph for recommendation</a:t>
                </a:r>
                <a:r>
                  <a:rPr lang="zh-CN" altLang="en-US" sz="2400" dirty="0">
                    <a:solidFill>
                      <a:srgbClr val="000000"/>
                    </a:solidFill>
                    <a:latin typeface="URWPalladioL-Roma"/>
                  </a:rPr>
                  <a:t>；</a:t>
                </a:r>
                <a:endParaRPr lang="en-US" altLang="zh-CN" sz="2400" dirty="0">
                  <a:solidFill>
                    <a:srgbClr val="000000"/>
                  </a:solidFill>
                  <a:latin typeface="URWPalladioL-Roma"/>
                </a:endParaRPr>
              </a:p>
              <a:p>
                <a:pPr marL="342900" indent="-342900">
                  <a:buFont typeface="Arial" panose="020B0604020202020204" pitchFamily="34" charset="0"/>
                  <a:buChar char="•"/>
                </a:pPr>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To measure the connectivity similarity between entities in the graph, </a:t>
                </a:r>
                <a:r>
                  <a:rPr lang="en-US" altLang="zh-CN" sz="2400" dirty="0" err="1">
                    <a:solidFill>
                      <a:srgbClr val="000000"/>
                    </a:solidFill>
                    <a:latin typeface="URWPalladioL-Roma"/>
                  </a:rPr>
                  <a:t>PathSim</a:t>
                </a:r>
                <a:r>
                  <a:rPr lang="en-US" altLang="zh-CN" sz="2400" dirty="0">
                    <a:solidFill>
                      <a:srgbClr val="000000"/>
                    </a:solidFill>
                    <a:latin typeface="URWPalladioL-Roma"/>
                  </a:rPr>
                  <a:t> is commonly used. It is defined as:</a:t>
                </a:r>
              </a:p>
              <a:p>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m:t>
                          </m:r>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𝑝</m:t>
                                  </m:r>
                                </m:e>
                                <m:sub>
                                  <m:r>
                                    <a:rPr lang="en-US" altLang="zh-CN" sz="2400" b="0" i="1" smtClean="0">
                                      <a:latin typeface="Cambria Math" panose="02040503050406030204" pitchFamily="18" charset="0"/>
                                      <a:ea typeface="Cambria Math" panose="02040503050406030204" pitchFamily="18" charset="0"/>
                                    </a:rPr>
                                    <m:t>𝑥</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𝑝</m:t>
                                  </m:r>
                                </m:e>
                                <m:sub>
                                  <m:r>
                                    <a:rPr lang="en-US" altLang="zh-CN" sz="2400" i="1">
                                      <a:latin typeface="Cambria Math" panose="02040503050406030204" pitchFamily="18" charset="0"/>
                                      <a:ea typeface="Cambria Math" panose="02040503050406030204" pitchFamily="18" charset="0"/>
                                    </a:rPr>
                                    <m:t>𝑥</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e>
                          </m:d>
                          <m:r>
                            <a:rPr lang="en-US" altLang="zh-CN" sz="2400" b="0" i="1" smtClean="0">
                              <a:latin typeface="Cambria Math" panose="02040503050406030204" pitchFamily="18" charset="0"/>
                              <a:ea typeface="Cambria Math" panose="02040503050406030204" pitchFamily="18" charset="0"/>
                            </a:rPr>
                            <m:t>|</m:t>
                          </m:r>
                        </m:num>
                        <m:den>
                          <m:d>
                            <m:dPr>
                              <m:begChr m:val="|"/>
                              <m:endChr m:val="|"/>
                              <m:ctrlPr>
                                <a:rPr lang="en-US" altLang="zh-CN" sz="2400" i="1">
                                  <a:latin typeface="Cambria Math" panose="02040503050406030204" pitchFamily="18" charset="0"/>
                                  <a:ea typeface="Cambria Math" panose="02040503050406030204" pitchFamily="18" charset="0"/>
                                </a:rPr>
                              </m:ctrlPr>
                            </m:dPr>
                            <m:e>
                              <m:d>
                                <m:dPr>
                                  <m:begChr m:val="{"/>
                                  <m:endChr m:val="}"/>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𝑝</m:t>
                                      </m:r>
                                    </m:e>
                                    <m:sub>
                                      <m:r>
                                        <a:rPr lang="en-US" altLang="zh-CN" sz="2400" i="1">
                                          <a:latin typeface="Cambria Math" panose="02040503050406030204" pitchFamily="18" charset="0"/>
                                          <a:ea typeface="Cambria Math" panose="02040503050406030204" pitchFamily="18" charset="0"/>
                                        </a:rPr>
                                        <m:t>𝑥</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𝑥</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𝑝</m:t>
                                      </m:r>
                                    </m:e>
                                    <m:sub>
                                      <m:r>
                                        <a:rPr lang="en-US" altLang="zh-CN" sz="2400" i="1">
                                          <a:latin typeface="Cambria Math" panose="02040503050406030204" pitchFamily="18" charset="0"/>
                                          <a:ea typeface="Cambria Math" panose="02040503050406030204" pitchFamily="18" charset="0"/>
                                        </a:rPr>
                                        <m:t>𝑥</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𝑥</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e>
                              </m:d>
                            </m:e>
                          </m:d>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𝑝</m:t>
                                  </m:r>
                                </m:e>
                                <m:sub>
                                  <m:r>
                                    <a:rPr lang="en-US" altLang="zh-CN" sz="2400" b="0" i="1" smtClean="0">
                                      <a:latin typeface="Cambria Math" panose="02040503050406030204" pitchFamily="18" charset="0"/>
                                      <a:ea typeface="Cambria Math" panose="02040503050406030204" pitchFamily="18" charset="0"/>
                                    </a:rPr>
                                    <m:t>𝑦</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𝑝</m:t>
                                  </m:r>
                                </m:e>
                                <m:sub>
                                  <m:r>
                                    <a:rPr lang="en-US" altLang="zh-CN" sz="2400" b="0" i="1" smtClean="0">
                                      <a:latin typeface="Cambria Math" panose="02040503050406030204" pitchFamily="18" charset="0"/>
                                      <a:ea typeface="Cambria Math" panose="02040503050406030204" pitchFamily="18" charset="0"/>
                                    </a:rPr>
                                    <m:t>𝑦</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den>
                      </m:f>
                    </m:oMath>
                  </m:oMathPara>
                </a14:m>
                <a:br>
                  <a:rPr lang="en-US" altLang="zh-CN" sz="2400" dirty="0"/>
                </a:br>
                <a:r>
                  <a:rPr lang="en-US" altLang="zh-CN" sz="2400" dirty="0">
                    <a:solidFill>
                      <a:srgbClr val="000000"/>
                    </a:solidFill>
                    <a:latin typeface="URWPalladioL-Roma"/>
                  </a:rPr>
                  <a:t>where </a:t>
                </a:r>
                <a14:m>
                  <m:oMath xmlns:m="http://schemas.openxmlformats.org/officeDocument/2006/math">
                    <m:sSub>
                      <m:sSubPr>
                        <m:ctrlPr>
                          <a:rPr lang="en-US" altLang="zh-CN" sz="2400">
                            <a:solidFill>
                              <a:srgbClr val="000000"/>
                            </a:solidFill>
                            <a:latin typeface="URWPalladioL-Roma"/>
                          </a:rPr>
                        </m:ctrlPr>
                      </m:sSubPr>
                      <m:e>
                        <m:r>
                          <a:rPr lang="en-US" altLang="zh-CN" sz="2400">
                            <a:solidFill>
                              <a:srgbClr val="000000"/>
                            </a:solidFill>
                            <a:latin typeface="URWPalladioL-Roma"/>
                          </a:rPr>
                          <m:t>𝑝</m:t>
                        </m:r>
                      </m:e>
                      <m:sub>
                        <m:r>
                          <a:rPr lang="en-US" altLang="zh-CN" sz="2400">
                            <a:solidFill>
                              <a:srgbClr val="000000"/>
                            </a:solidFill>
                            <a:latin typeface="URWPalladioL-Roma"/>
                          </a:rPr>
                          <m:t>𝑚</m:t>
                        </m:r>
                        <m:r>
                          <a:rPr lang="en-US" altLang="zh-CN" sz="2400">
                            <a:solidFill>
                              <a:srgbClr val="000000"/>
                            </a:solidFill>
                            <a:latin typeface="URWPalladioL-Roma"/>
                          </a:rPr>
                          <m:t>⇝</m:t>
                        </m:r>
                        <m:r>
                          <a:rPr lang="en-US" altLang="zh-CN" sz="2400">
                            <a:solidFill>
                              <a:srgbClr val="000000"/>
                            </a:solidFill>
                            <a:latin typeface="URWPalladioL-Roma"/>
                          </a:rPr>
                          <m:t>𝑛</m:t>
                        </m:r>
                      </m:sub>
                    </m:sSub>
                    <m:r>
                      <a:rPr lang="en-US" altLang="zh-CN" sz="2400">
                        <a:solidFill>
                          <a:srgbClr val="000000"/>
                        </a:solidFill>
                        <a:latin typeface="URWPalladioL-Roma"/>
                      </a:rPr>
                      <m:t> </m:t>
                    </m:r>
                  </m:oMath>
                </a14:m>
                <a:r>
                  <a:rPr lang="en-US" altLang="zh-CN" sz="2400" dirty="0">
                    <a:solidFill>
                      <a:srgbClr val="000000"/>
                    </a:solidFill>
                    <a:latin typeface="URWPalladioL-Roma"/>
                  </a:rPr>
                  <a:t>is a path between the entity m and n;</a:t>
                </a:r>
              </a:p>
              <a:p>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To refine the representation of </a:t>
                </a:r>
                <a14:m>
                  <m:oMath xmlns:m="http://schemas.openxmlformats.org/officeDocument/2006/math">
                    <m:sSub>
                      <m:sSubPr>
                        <m:ctrlPr>
                          <a:rPr lang="en-US" altLang="zh-CN" sz="2400">
                            <a:solidFill>
                              <a:srgbClr val="000000"/>
                            </a:solidFill>
                            <a:latin typeface="URWPalladioL-Roma"/>
                          </a:rPr>
                        </m:ctrlPr>
                      </m:sSubPr>
                      <m:e>
                        <m:r>
                          <a:rPr lang="en-US" altLang="zh-CN" sz="2400">
                            <a:solidFill>
                              <a:srgbClr val="000000"/>
                            </a:solidFill>
                            <a:latin typeface="URWPalladioL-Roma"/>
                          </a:rPr>
                          <m:t>𝑢</m:t>
                        </m:r>
                      </m:e>
                      <m:sub>
                        <m:r>
                          <a:rPr lang="en-US" altLang="zh-CN" sz="2400">
                            <a:solidFill>
                              <a:srgbClr val="000000"/>
                            </a:solidFill>
                            <a:latin typeface="URWPalladioL-Roma"/>
                          </a:rPr>
                          <m:t>𝑖</m:t>
                        </m:r>
                      </m:sub>
                    </m:sSub>
                  </m:oMath>
                </a14:m>
                <a:r>
                  <a:rPr lang="en-US" altLang="zh-CN" sz="2400" dirty="0">
                    <a:solidFill>
                      <a:srgbClr val="000000"/>
                    </a:solidFill>
                    <a:latin typeface="URWPalladioL-Roma"/>
                  </a:rPr>
                  <a:t>and </a:t>
                </a:r>
                <a14:m>
                  <m:oMath xmlns:m="http://schemas.openxmlformats.org/officeDocument/2006/math">
                    <m:sSub>
                      <m:sSubPr>
                        <m:ctrlPr>
                          <a:rPr lang="en-US" altLang="zh-CN" sz="2400">
                            <a:solidFill>
                              <a:srgbClr val="000000"/>
                            </a:solidFill>
                            <a:latin typeface="URWPalladioL-Roma"/>
                          </a:rPr>
                        </m:ctrlPr>
                      </m:sSubPr>
                      <m:e>
                        <m:r>
                          <a:rPr lang="en-US" altLang="zh-CN" sz="2400">
                            <a:solidFill>
                              <a:srgbClr val="000000"/>
                            </a:solidFill>
                            <a:latin typeface="URWPalladioL-Roma"/>
                          </a:rPr>
                          <m:t>𝑣</m:t>
                        </m:r>
                      </m:e>
                      <m:sub>
                        <m:r>
                          <a:rPr lang="en-US" altLang="zh-CN" sz="2400">
                            <a:solidFill>
                              <a:srgbClr val="000000"/>
                            </a:solidFill>
                            <a:latin typeface="URWPalladioL-Roma"/>
                          </a:rPr>
                          <m:t>𝑗</m:t>
                        </m:r>
                      </m:sub>
                    </m:sSub>
                  </m:oMath>
                </a14:m>
                <a:r>
                  <a:rPr lang="en-US" altLang="zh-CN" sz="2400" dirty="0">
                    <a:solidFill>
                      <a:srgbClr val="000000"/>
                    </a:solidFill>
                    <a:latin typeface="URWPalladioL-Roma"/>
                  </a:rPr>
                  <a:t>, one type of path-based method leverages semantic similarities of entities in different meta-paths as the graph regularization was proposed. Then, define f(·) as the inner product to predict user’s preference;</a:t>
                </a:r>
              </a:p>
              <a:p>
                <a:pPr marL="342900" indent="-342900">
                  <a:buFont typeface="Arial" panose="020B0604020202020204" pitchFamily="34" charset="0"/>
                  <a:buChar char="•"/>
                </a:pPr>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Three types of entity similarities are commonly utilized:</a:t>
                </a:r>
              </a:p>
            </p:txBody>
          </p:sp>
        </mc:Choice>
        <mc:Fallback>
          <p:sp>
            <p:nvSpPr>
              <p:cNvPr id="3" name="矩形 2">
                <a:extLst>
                  <a:ext uri="{FF2B5EF4-FFF2-40B4-BE49-F238E27FC236}">
                    <a16:creationId xmlns:a16="http://schemas.microsoft.com/office/drawing/2014/main" id="{E2E459F8-2368-438F-B8EC-F878354DCFB5}"/>
                  </a:ext>
                </a:extLst>
              </p:cNvPr>
              <p:cNvSpPr>
                <a:spLocks noRot="1" noChangeAspect="1" noMove="1" noResize="1" noEditPoints="1" noAdjustHandles="1" noChangeArrowheads="1" noChangeShapeType="1" noTextEdit="1"/>
              </p:cNvSpPr>
              <p:nvPr/>
            </p:nvSpPr>
            <p:spPr>
              <a:xfrm>
                <a:off x="50799" y="773906"/>
                <a:ext cx="12090401" cy="5460406"/>
              </a:xfrm>
              <a:prstGeom prst="rect">
                <a:avLst/>
              </a:prstGeom>
              <a:blipFill>
                <a:blip r:embed="rId2"/>
                <a:stretch>
                  <a:fillRect l="-756" t="-893" r="-1361" b="-1563"/>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C1C2CD69-003E-49FB-8CEB-D90A2FAD843A}"/>
              </a:ext>
            </a:extLst>
          </p:cNvPr>
          <p:cNvSpPr/>
          <p:nvPr/>
        </p:nvSpPr>
        <p:spPr>
          <a:xfrm>
            <a:off x="35569" y="6375308"/>
            <a:ext cx="12192000" cy="369332"/>
          </a:xfrm>
          <a:prstGeom prst="rect">
            <a:avLst/>
          </a:prstGeom>
        </p:spPr>
        <p:txBody>
          <a:bodyPr wrap="square">
            <a:spAutoFit/>
          </a:bodyPr>
          <a:lstStyle/>
          <a:p>
            <a:endParaRPr lang="zh-CN" altLang="en-US" dirty="0"/>
          </a:p>
        </p:txBody>
      </p:sp>
    </p:spTree>
    <p:extLst>
      <p:ext uri="{BB962C8B-B14F-4D97-AF65-F5344CB8AC3E}">
        <p14:creationId xmlns:p14="http://schemas.microsoft.com/office/powerpoint/2010/main" val="57542175"/>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Path-based Method</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12</a:t>
            </a:fld>
            <a:endParaRPr lang="zh-CN" altLang="en-US"/>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2E459F8-2368-438F-B8EC-F878354DCFB5}"/>
                  </a:ext>
                </a:extLst>
              </p:cNvPr>
              <p:cNvSpPr/>
              <p:nvPr/>
            </p:nvSpPr>
            <p:spPr>
              <a:xfrm>
                <a:off x="50799" y="773906"/>
                <a:ext cx="12090401" cy="64484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URWPalladioL-Roma"/>
                  </a:rPr>
                  <a:t>User-User Similarity:</a:t>
                </a:r>
                <a:endParaRPr lang="en-US" altLang="zh-CN" sz="2400" b="1" dirty="0">
                  <a:solidFill>
                    <a:srgbClr val="000000"/>
                  </a:solidFill>
                  <a:latin typeface="URWPalladioL-Roma"/>
                </a:endParaRPr>
              </a:p>
              <a:p>
                <a:pPr algn="ct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𝑚𝑖𝑛</m:t>
                          </m:r>
                        </m:e>
                        <m:sub>
                          <m:r>
                            <a:rPr lang="en-US" altLang="zh-CN" sz="2400" b="0" i="1" smtClean="0">
                              <a:solidFill>
                                <a:srgbClr val="000000"/>
                              </a:solidFill>
                              <a:latin typeface="Cambria Math" panose="02040503050406030204" pitchFamily="18" charset="0"/>
                            </a:rPr>
                            <m:t>𝑈</m:t>
                          </m:r>
                          <m:r>
                            <a:rPr lang="en-US" altLang="zh-CN" sz="2400" b="0" i="1" smtClean="0">
                              <a:solidFill>
                                <a:srgbClr val="000000"/>
                              </a:solidFill>
                              <a:latin typeface="Cambria Math" panose="02040503050406030204" pitchFamily="18" charset="0"/>
                            </a:rPr>
                            <m:t>,</m:t>
                          </m:r>
                          <m:r>
                            <m:rPr>
                              <m:sty m:val="p"/>
                            </m:rPr>
                            <a:rPr lang="el-GR" altLang="zh-CN" sz="2400" b="0" i="1" smtClean="0">
                              <a:solidFill>
                                <a:srgbClr val="000000"/>
                              </a:solidFill>
                              <a:latin typeface="Cambria Math" panose="02040503050406030204" pitchFamily="18" charset="0"/>
                              <a:ea typeface="Cambria Math" panose="02040503050406030204" pitchFamily="18" charset="0"/>
                            </a:rPr>
                            <m:t>Θ</m:t>
                          </m:r>
                        </m:sub>
                      </m:sSub>
                      <m:nary>
                        <m:naryPr>
                          <m:chr m:val="∑"/>
                          <m:ctrlPr>
                            <a:rPr lang="en-US" altLang="zh-CN" sz="2400" i="1" smtClean="0">
                              <a:solidFill>
                                <a:srgbClr val="000000"/>
                              </a:solidFill>
                              <a:latin typeface="Cambria Math" panose="02040503050406030204" pitchFamily="18" charset="0"/>
                            </a:rPr>
                          </m:ctrlPr>
                        </m:naryPr>
                        <m:sub>
                          <m:r>
                            <m:rPr>
                              <m:brk m:alnAt="23"/>
                            </m:rPr>
                            <a:rPr lang="en-US" altLang="zh-CN" sz="2400" b="0" i="1" smtClean="0">
                              <a:solidFill>
                                <a:srgbClr val="000000"/>
                              </a:solidFill>
                              <a:latin typeface="Cambria Math" panose="02040503050406030204" pitchFamily="18" charset="0"/>
                            </a:rPr>
                            <m:t>𝑙</m:t>
                          </m:r>
                          <m:r>
                            <a:rPr lang="en-US" altLang="zh-CN" sz="2400" b="0" i="1" smtClean="0">
                              <a:solidFill>
                                <a:srgbClr val="000000"/>
                              </a:solidFill>
                              <a:latin typeface="Cambria Math" panose="02040503050406030204" pitchFamily="18" charset="0"/>
                            </a:rPr>
                            <m:t>=1</m:t>
                          </m:r>
                        </m:sub>
                        <m:sup>
                          <m:r>
                            <a:rPr lang="en-US" altLang="zh-CN" sz="2400" b="0" i="1" smtClean="0">
                              <a:solidFill>
                                <a:srgbClr val="000000"/>
                              </a:solidFill>
                              <a:latin typeface="Cambria Math" panose="02040503050406030204" pitchFamily="18" charset="0"/>
                            </a:rPr>
                            <m:t>𝐿</m:t>
                          </m:r>
                        </m:sup>
                        <m:e>
                          <m:sSub>
                            <m:sSubPr>
                              <m:ctrlPr>
                                <a:rPr lang="en-US" altLang="zh-CN" sz="2400" i="1" smtClean="0">
                                  <a:solidFill>
                                    <a:srgbClr val="000000"/>
                                  </a:solidFill>
                                  <a:latin typeface="Cambria Math" panose="02040503050406030204" pitchFamily="18" charset="0"/>
                                </a:rPr>
                              </m:ctrlPr>
                            </m:sSubPr>
                            <m:e>
                              <m:r>
                                <a:rPr lang="zh-CN" altLang="en-US" sz="2400" i="1" smtClean="0">
                                  <a:solidFill>
                                    <a:srgbClr val="000000"/>
                                  </a:solidFill>
                                  <a:latin typeface="Cambria Math" panose="02040503050406030204" pitchFamily="18" charset="0"/>
                                </a:rPr>
                                <m:t>𝜃</m:t>
                              </m:r>
                            </m:e>
                            <m:sub>
                              <m:r>
                                <a:rPr lang="en-US" altLang="zh-CN" sz="2400" b="0" i="1" smtClean="0">
                                  <a:solidFill>
                                    <a:srgbClr val="000000"/>
                                  </a:solidFill>
                                  <a:latin typeface="Cambria Math" panose="02040503050406030204" pitchFamily="18" charset="0"/>
                                </a:rPr>
                                <m:t>𝑙</m:t>
                              </m:r>
                            </m:sub>
                          </m:sSub>
                          <m:nary>
                            <m:naryPr>
                              <m:chr m:val="∑"/>
                              <m:ctrlPr>
                                <a:rPr lang="en-US" altLang="zh-CN" sz="2400" i="1" smtClean="0">
                                  <a:solidFill>
                                    <a:srgbClr val="000000"/>
                                  </a:solidFill>
                                  <a:latin typeface="Cambria Math" panose="02040503050406030204" pitchFamily="18" charset="0"/>
                                </a:rPr>
                              </m:ctrlPr>
                            </m:naryPr>
                            <m:sub>
                              <m:r>
                                <m:rPr>
                                  <m:brk m:alnAt="23"/>
                                </m:rPr>
                                <a:rPr lang="en-US" altLang="zh-CN" sz="2400" b="0" i="1" smtClean="0">
                                  <a:solidFill>
                                    <a:srgbClr val="000000"/>
                                  </a:solidFill>
                                  <a:latin typeface="Cambria Math" panose="02040503050406030204" pitchFamily="18" charset="0"/>
                                </a:rPr>
                                <m:t>𝑖</m:t>
                              </m:r>
                              <m:r>
                                <a:rPr lang="en-US" altLang="zh-CN" sz="2400" b="0" i="1" smtClean="0">
                                  <a:solidFill>
                                    <a:srgbClr val="000000"/>
                                  </a:solidFill>
                                  <a:latin typeface="Cambria Math" panose="02040503050406030204" pitchFamily="18" charset="0"/>
                                </a:rPr>
                                <m:t>=1</m:t>
                              </m:r>
                            </m:sub>
                            <m:sup>
                              <m:r>
                                <a:rPr lang="en-US" altLang="zh-CN" sz="2400" b="0" i="1" smtClean="0">
                                  <a:solidFill>
                                    <a:srgbClr val="000000"/>
                                  </a:solidFill>
                                  <a:latin typeface="Cambria Math" panose="02040503050406030204" pitchFamily="18" charset="0"/>
                                </a:rPr>
                                <m:t>𝑚</m:t>
                              </m:r>
                            </m:sup>
                            <m:e>
                              <m:nary>
                                <m:naryPr>
                                  <m:chr m:val="∑"/>
                                  <m:ctrlPr>
                                    <a:rPr lang="en-US" altLang="zh-CN" sz="2400" i="1" smtClean="0">
                                      <a:solidFill>
                                        <a:srgbClr val="000000"/>
                                      </a:solidFill>
                                      <a:latin typeface="Cambria Math" panose="02040503050406030204" pitchFamily="18" charset="0"/>
                                    </a:rPr>
                                  </m:ctrlPr>
                                </m:naryPr>
                                <m:sub>
                                  <m:r>
                                    <m:rPr>
                                      <m:brk m:alnAt="23"/>
                                    </m:rPr>
                                    <a:rPr lang="en-US" altLang="zh-CN" sz="2400" b="0" i="1" smtClean="0">
                                      <a:solidFill>
                                        <a:srgbClr val="000000"/>
                                      </a:solidFill>
                                      <a:latin typeface="Cambria Math" panose="02040503050406030204" pitchFamily="18" charset="0"/>
                                    </a:rPr>
                                    <m:t>𝑗</m:t>
                                  </m:r>
                                  <m:r>
                                    <a:rPr lang="en-US" altLang="zh-CN" sz="2400" b="0" i="1" smtClean="0">
                                      <a:solidFill>
                                        <a:srgbClr val="000000"/>
                                      </a:solidFill>
                                      <a:latin typeface="Cambria Math" panose="02040503050406030204" pitchFamily="18" charset="0"/>
                                    </a:rPr>
                                    <m:t>=1</m:t>
                                  </m:r>
                                </m:sub>
                                <m:sup>
                                  <m:r>
                                    <a:rPr lang="en-US" altLang="zh-CN" sz="2400" b="0" i="1" smtClean="0">
                                      <a:solidFill>
                                        <a:srgbClr val="000000"/>
                                      </a:solidFill>
                                      <a:latin typeface="Cambria Math" panose="02040503050406030204" pitchFamily="18" charset="0"/>
                                    </a:rPr>
                                    <m:t>𝑚</m:t>
                                  </m:r>
                                </m:sup>
                                <m:e>
                                  <m:sSubSup>
                                    <m:sSubSupPr>
                                      <m:ctrlPr>
                                        <a:rPr lang="en-US" altLang="zh-CN" sz="2400" i="1" smtClean="0">
                                          <a:solidFill>
                                            <a:srgbClr val="000000"/>
                                          </a:solidFill>
                                          <a:latin typeface="Cambria Math" panose="02040503050406030204" pitchFamily="18" charset="0"/>
                                        </a:rPr>
                                      </m:ctrlPr>
                                    </m:sSubSupPr>
                                    <m:e>
                                      <m:r>
                                        <a:rPr lang="en-US" altLang="zh-CN" sz="2400" b="0" i="1" smtClean="0">
                                          <a:solidFill>
                                            <a:srgbClr val="000000"/>
                                          </a:solidFill>
                                          <a:latin typeface="Cambria Math" panose="02040503050406030204" pitchFamily="18" charset="0"/>
                                        </a:rPr>
                                        <m:t>𝑆</m:t>
                                      </m:r>
                                    </m:e>
                                    <m:sub>
                                      <m:r>
                                        <a:rPr lang="en-US" altLang="zh-CN" sz="2400" b="0" i="1" smtClean="0">
                                          <a:solidFill>
                                            <a:srgbClr val="000000"/>
                                          </a:solidFill>
                                          <a:latin typeface="Cambria Math" panose="02040503050406030204" pitchFamily="18" charset="0"/>
                                        </a:rPr>
                                        <m:t>𝑖</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sub>
                                    <m:sup>
                                      <m:r>
                                        <a:rPr lang="en-US" altLang="zh-CN" sz="2400" b="0" i="1" smtClean="0">
                                          <a:solidFill>
                                            <a:srgbClr val="000000"/>
                                          </a:solidFill>
                                          <a:latin typeface="Cambria Math" panose="02040503050406030204" pitchFamily="18" charset="0"/>
                                        </a:rPr>
                                        <m:t>𝑙</m:t>
                                      </m:r>
                                    </m:sup>
                                  </m:sSubSup>
                                  <m:sSubSup>
                                    <m:sSubSupPr>
                                      <m:ctrlPr>
                                        <a:rPr lang="en-US" altLang="zh-CN" sz="2400" i="1" smtClean="0">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ea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𝑢</m:t>
                                          </m:r>
                                        </m:e>
                                        <m:sub>
                                          <m:r>
                                            <a:rPr lang="en-US" altLang="zh-CN" sz="2400" i="1">
                                              <a:solidFill>
                                                <a:srgbClr val="000000"/>
                                              </a:solidFill>
                                              <a:latin typeface="Cambria Math" panose="02040503050406030204" pitchFamily="18" charset="0"/>
                                            </a:rPr>
                                            <m:t>𝑖</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𝑢</m:t>
                                          </m:r>
                                        </m:e>
                                        <m:sub>
                                          <m:r>
                                            <a:rPr lang="en-US" altLang="zh-CN" sz="2400" i="1">
                                              <a:solidFill>
                                                <a:srgbClr val="000000"/>
                                              </a:solidFill>
                                              <a:latin typeface="Cambria Math" panose="02040503050406030204" pitchFamily="18" charset="0"/>
                                            </a:rPr>
                                            <m:t>𝑗</m:t>
                                          </m:r>
                                        </m:sub>
                                      </m:sSub>
                                      <m:r>
                                        <a:rPr lang="en-US" altLang="zh-CN" sz="2400" i="1">
                                          <a:solidFill>
                                            <a:srgbClr val="000000"/>
                                          </a:solidFill>
                                          <a:latin typeface="Cambria Math" panose="02040503050406030204" pitchFamily="18" charset="0"/>
                                          <a:ea typeface="Cambria Math" panose="02040503050406030204" pitchFamily="18" charset="0"/>
                                        </a:rPr>
                                        <m:t>∥</m:t>
                                      </m:r>
                                    </m:e>
                                    <m:sub>
                                      <m:r>
                                        <a:rPr lang="en-US" altLang="zh-CN" sz="2400" b="0" i="1" smtClean="0">
                                          <a:solidFill>
                                            <a:srgbClr val="000000"/>
                                          </a:solidFill>
                                          <a:latin typeface="Cambria Math" panose="02040503050406030204" pitchFamily="18" charset="0"/>
                                        </a:rPr>
                                        <m:t>𝐹</m:t>
                                      </m:r>
                                    </m:sub>
                                    <m:sup>
                                      <m:r>
                                        <a:rPr lang="en-US" altLang="zh-CN" sz="2400" b="0" i="1" smtClean="0">
                                          <a:solidFill>
                                            <a:srgbClr val="000000"/>
                                          </a:solidFill>
                                          <a:latin typeface="Cambria Math" panose="02040503050406030204" pitchFamily="18" charset="0"/>
                                        </a:rPr>
                                        <m:t>2</m:t>
                                      </m:r>
                                    </m:sup>
                                  </m:sSubSup>
                                </m:e>
                              </m:nary>
                            </m:e>
                          </m:nary>
                        </m:e>
                      </m:nary>
                    </m:oMath>
                  </m:oMathPara>
                </a14:m>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Item-Item Similarity:</a:t>
                </a:r>
                <a:endParaRPr lang="en-US" altLang="zh-CN" sz="2400" b="1" dirty="0">
                  <a:solidFill>
                    <a:srgbClr val="000000"/>
                  </a:solidFill>
                  <a:latin typeface="URWPalladioL-Roma"/>
                </a:endParaRPr>
              </a:p>
              <a:p>
                <a:pPr algn="ctr"/>
                <a14:m>
                  <m:oMathPara xmlns:m="http://schemas.openxmlformats.org/officeDocument/2006/math">
                    <m:oMathParaPr>
                      <m:jc m:val="centerGroup"/>
                    </m:oMathParaPr>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𝑚𝑖𝑛</m:t>
                          </m:r>
                        </m:e>
                        <m:sub>
                          <m:r>
                            <a:rPr lang="en-US" altLang="zh-CN" sz="2400" b="0" i="1" smtClean="0">
                              <a:solidFill>
                                <a:srgbClr val="000000"/>
                              </a:solidFill>
                              <a:latin typeface="Cambria Math" panose="02040503050406030204" pitchFamily="18" charset="0"/>
                            </a:rPr>
                            <m:t>𝑉</m:t>
                          </m:r>
                          <m:r>
                            <a:rPr lang="en-US" altLang="zh-CN" sz="2400" i="1">
                              <a:solidFill>
                                <a:srgbClr val="000000"/>
                              </a:solidFill>
                              <a:latin typeface="Cambria Math" panose="02040503050406030204" pitchFamily="18" charset="0"/>
                            </a:rPr>
                            <m:t>,</m:t>
                          </m:r>
                          <m:r>
                            <m:rPr>
                              <m:sty m:val="p"/>
                            </m:rPr>
                            <a:rPr lang="el-GR" altLang="zh-CN" sz="2400" i="1">
                              <a:solidFill>
                                <a:srgbClr val="000000"/>
                              </a:solidFill>
                              <a:latin typeface="Cambria Math" panose="02040503050406030204" pitchFamily="18" charset="0"/>
                              <a:ea typeface="Cambria Math" panose="02040503050406030204" pitchFamily="18" charset="0"/>
                            </a:rPr>
                            <m:t>Θ</m:t>
                          </m:r>
                        </m:sub>
                      </m:sSub>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𝑙</m:t>
                          </m:r>
                          <m:r>
                            <a:rPr lang="en-US" altLang="zh-CN" sz="2400" i="1">
                              <a:solidFill>
                                <a:srgbClr val="000000"/>
                              </a:solidFill>
                              <a:latin typeface="Cambria Math" panose="02040503050406030204" pitchFamily="18" charset="0"/>
                            </a:rPr>
                            <m:t>=1</m:t>
                          </m:r>
                        </m:sub>
                        <m:sup>
                          <m:r>
                            <a:rPr lang="en-US" altLang="zh-CN" sz="2400" i="1">
                              <a:solidFill>
                                <a:srgbClr val="000000"/>
                              </a:solidFill>
                              <a:latin typeface="Cambria Math" panose="02040503050406030204" pitchFamily="18" charset="0"/>
                            </a:rPr>
                            <m:t>𝐿</m:t>
                          </m:r>
                        </m:sup>
                        <m:e>
                          <m:sSub>
                            <m:sSubPr>
                              <m:ctrlPr>
                                <a:rPr lang="en-US" altLang="zh-CN"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𝜃</m:t>
                              </m:r>
                            </m:e>
                            <m:sub>
                              <m:r>
                                <a:rPr lang="en-US" altLang="zh-CN" sz="2400" i="1">
                                  <a:solidFill>
                                    <a:srgbClr val="000000"/>
                                  </a:solidFill>
                                  <a:latin typeface="Cambria Math" panose="02040503050406030204" pitchFamily="18" charset="0"/>
                                </a:rPr>
                                <m:t>𝑙</m:t>
                              </m:r>
                            </m:sub>
                          </m:sSub>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=1</m:t>
                              </m:r>
                            </m:sub>
                            <m:sup>
                              <m:r>
                                <a:rPr lang="en-US" altLang="zh-CN" sz="2400" i="1">
                                  <a:solidFill>
                                    <a:srgbClr val="000000"/>
                                  </a:solidFill>
                                  <a:latin typeface="Cambria Math" panose="02040503050406030204" pitchFamily="18" charset="0"/>
                                </a:rPr>
                                <m:t>𝑚</m:t>
                              </m:r>
                            </m:sup>
                            <m:e>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𝑗</m:t>
                                  </m:r>
                                  <m:r>
                                    <a:rPr lang="en-US" altLang="zh-CN" sz="2400" i="1">
                                      <a:solidFill>
                                        <a:srgbClr val="000000"/>
                                      </a:solidFill>
                                      <a:latin typeface="Cambria Math" panose="02040503050406030204" pitchFamily="18" charset="0"/>
                                    </a:rPr>
                                    <m:t>=1</m:t>
                                  </m:r>
                                </m:sub>
                                <m:sup>
                                  <m:r>
                                    <a:rPr lang="en-US" altLang="zh-CN" sz="2400" i="1">
                                      <a:solidFill>
                                        <a:srgbClr val="000000"/>
                                      </a:solidFill>
                                      <a:latin typeface="Cambria Math" panose="02040503050406030204" pitchFamily="18" charset="0"/>
                                    </a:rPr>
                                    <m:t>𝑚</m:t>
                                  </m:r>
                                </m:sup>
                                <m:e>
                                  <m:sSubSup>
                                    <m:sSubSupPr>
                                      <m:ctrlPr>
                                        <a:rPr lang="en-US" altLang="zh-CN" sz="2400" i="1">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rPr>
                                        <m:t>𝑆</m:t>
                                      </m:r>
                                    </m:e>
                                    <m:sub>
                                      <m: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𝑗</m:t>
                                      </m:r>
                                    </m:sub>
                                    <m:sup>
                                      <m:r>
                                        <a:rPr lang="en-US" altLang="zh-CN" sz="2400" i="1">
                                          <a:solidFill>
                                            <a:srgbClr val="000000"/>
                                          </a:solidFill>
                                          <a:latin typeface="Cambria Math" panose="02040503050406030204" pitchFamily="18" charset="0"/>
                                        </a:rPr>
                                        <m:t>𝑙</m:t>
                                      </m:r>
                                    </m:sup>
                                  </m:sSubSup>
                                  <m:sSubSup>
                                    <m:sSubSupPr>
                                      <m:ctrlPr>
                                        <a:rPr lang="en-US" altLang="zh-CN" sz="2400" i="1">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ea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i="1">
                                              <a:solidFill>
                                                <a:srgbClr val="000000"/>
                                              </a:solidFill>
                                              <a:latin typeface="Cambria Math" panose="02040503050406030204" pitchFamily="18" charset="0"/>
                                            </a:rPr>
                                            <m:t>𝑖</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i="1">
                                              <a:solidFill>
                                                <a:srgbClr val="000000"/>
                                              </a:solidFill>
                                              <a:latin typeface="Cambria Math" panose="02040503050406030204" pitchFamily="18" charset="0"/>
                                            </a:rPr>
                                            <m:t>𝑗</m:t>
                                          </m:r>
                                        </m:sub>
                                      </m:sSub>
                                      <m:r>
                                        <a:rPr lang="en-US" altLang="zh-CN" sz="2400" i="1">
                                          <a:solidFill>
                                            <a:srgbClr val="000000"/>
                                          </a:solidFill>
                                          <a:latin typeface="Cambria Math" panose="02040503050406030204" pitchFamily="18" charset="0"/>
                                          <a:ea typeface="Cambria Math" panose="02040503050406030204" pitchFamily="18" charset="0"/>
                                        </a:rPr>
                                        <m:t>∥</m:t>
                                      </m:r>
                                    </m:e>
                                    <m:sub>
                                      <m:r>
                                        <a:rPr lang="en-US" altLang="zh-CN" sz="2400" i="1">
                                          <a:solidFill>
                                            <a:srgbClr val="000000"/>
                                          </a:solidFill>
                                          <a:latin typeface="Cambria Math" panose="02040503050406030204" pitchFamily="18" charset="0"/>
                                        </a:rPr>
                                        <m:t>𝐹</m:t>
                                      </m:r>
                                    </m:sub>
                                    <m:sup>
                                      <m:r>
                                        <a:rPr lang="en-US" altLang="zh-CN" sz="2400" i="1">
                                          <a:solidFill>
                                            <a:srgbClr val="000000"/>
                                          </a:solidFill>
                                          <a:latin typeface="Cambria Math" panose="02040503050406030204" pitchFamily="18" charset="0"/>
                                        </a:rPr>
                                        <m:t>2</m:t>
                                      </m:r>
                                    </m:sup>
                                  </m:sSubSup>
                                </m:e>
                              </m:nary>
                            </m:e>
                          </m:nary>
                        </m:e>
                      </m:nary>
                    </m:oMath>
                  </m:oMathPara>
                </a14:m>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User-Item Similarity:</a:t>
                </a:r>
                <a:endParaRPr lang="en-US" altLang="zh-CN" sz="2400" b="1" dirty="0">
                  <a:solidFill>
                    <a:srgbClr val="000000"/>
                  </a:solidFill>
                  <a:latin typeface="URWPalladioL-Roma"/>
                </a:endParaRPr>
              </a:p>
              <a:p>
                <a:pPr algn="ctr"/>
                <a14:m>
                  <m:oMathPara xmlns:m="http://schemas.openxmlformats.org/officeDocument/2006/math">
                    <m:oMathParaPr>
                      <m:jc m:val="centerGroup"/>
                    </m:oMathParaPr>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𝑚𝑖𝑛</m:t>
                          </m:r>
                        </m:e>
                        <m:sub>
                          <m:r>
                            <a:rPr lang="en-US" altLang="zh-CN" sz="2400" i="1">
                              <a:solidFill>
                                <a:srgbClr val="000000"/>
                              </a:solidFill>
                              <a:latin typeface="Cambria Math" panose="02040503050406030204" pitchFamily="18" charset="0"/>
                            </a:rPr>
                            <m:t>𝑈</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𝑉</m:t>
                          </m:r>
                          <m:r>
                            <a:rPr lang="en-US" altLang="zh-CN" sz="2400" i="1">
                              <a:solidFill>
                                <a:srgbClr val="000000"/>
                              </a:solidFill>
                              <a:latin typeface="Cambria Math" panose="02040503050406030204" pitchFamily="18" charset="0"/>
                            </a:rPr>
                            <m:t>,</m:t>
                          </m:r>
                          <m:r>
                            <m:rPr>
                              <m:sty m:val="p"/>
                            </m:rPr>
                            <a:rPr lang="el-GR" altLang="zh-CN" sz="2400" i="1">
                              <a:solidFill>
                                <a:srgbClr val="000000"/>
                              </a:solidFill>
                              <a:latin typeface="Cambria Math" panose="02040503050406030204" pitchFamily="18" charset="0"/>
                              <a:ea typeface="Cambria Math" panose="02040503050406030204" pitchFamily="18" charset="0"/>
                            </a:rPr>
                            <m:t>Θ</m:t>
                          </m:r>
                        </m:sub>
                      </m:sSub>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𝑙</m:t>
                          </m:r>
                          <m:r>
                            <a:rPr lang="en-US" altLang="zh-CN" sz="2400" i="1">
                              <a:solidFill>
                                <a:srgbClr val="000000"/>
                              </a:solidFill>
                              <a:latin typeface="Cambria Math" panose="02040503050406030204" pitchFamily="18" charset="0"/>
                            </a:rPr>
                            <m:t>=1</m:t>
                          </m:r>
                        </m:sub>
                        <m:sup>
                          <m:r>
                            <a:rPr lang="en-US" altLang="zh-CN" sz="2400" i="1">
                              <a:solidFill>
                                <a:srgbClr val="000000"/>
                              </a:solidFill>
                              <a:latin typeface="Cambria Math" panose="02040503050406030204" pitchFamily="18" charset="0"/>
                            </a:rPr>
                            <m:t>𝐿</m:t>
                          </m:r>
                        </m:sup>
                        <m:e>
                          <m:sSub>
                            <m:sSubPr>
                              <m:ctrlPr>
                                <a:rPr lang="en-US" altLang="zh-CN"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𝜃</m:t>
                              </m:r>
                            </m:e>
                            <m:sub>
                              <m:r>
                                <a:rPr lang="en-US" altLang="zh-CN" sz="2400" i="1">
                                  <a:solidFill>
                                    <a:srgbClr val="000000"/>
                                  </a:solidFill>
                                  <a:latin typeface="Cambria Math" panose="02040503050406030204" pitchFamily="18" charset="0"/>
                                </a:rPr>
                                <m:t>𝑙</m:t>
                              </m:r>
                            </m:sub>
                          </m:sSub>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=1</m:t>
                              </m:r>
                            </m:sub>
                            <m:sup>
                              <m:r>
                                <a:rPr lang="en-US" altLang="zh-CN" sz="2400" i="1">
                                  <a:solidFill>
                                    <a:srgbClr val="000000"/>
                                  </a:solidFill>
                                  <a:latin typeface="Cambria Math" panose="02040503050406030204" pitchFamily="18" charset="0"/>
                                </a:rPr>
                                <m:t>𝑚</m:t>
                              </m:r>
                            </m:sup>
                            <m:e>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𝑗</m:t>
                                  </m:r>
                                  <m:r>
                                    <a:rPr lang="en-US" altLang="zh-CN" sz="2400" i="1">
                                      <a:solidFill>
                                        <a:srgbClr val="000000"/>
                                      </a:solidFill>
                                      <a:latin typeface="Cambria Math" panose="02040503050406030204" pitchFamily="18" charset="0"/>
                                    </a:rPr>
                                    <m:t>=1</m:t>
                                  </m:r>
                                </m:sub>
                                <m:sup>
                                  <m:r>
                                    <a:rPr lang="en-US" altLang="zh-CN" sz="2400" i="1">
                                      <a:solidFill>
                                        <a:srgbClr val="000000"/>
                                      </a:solidFill>
                                      <a:latin typeface="Cambria Math" panose="02040503050406030204" pitchFamily="18" charset="0"/>
                                    </a:rPr>
                                    <m:t>𝑚</m:t>
                                  </m:r>
                                </m:sup>
                                <m:e>
                                  <m:sSup>
                                    <m:sSupPr>
                                      <m:ctrlPr>
                                        <a:rPr lang="en-US" altLang="zh-CN" sz="240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m:t>
                                      </m:r>
                                      <m:sSubSup>
                                        <m:sSubSupPr>
                                          <m:ctrlPr>
                                            <a:rPr lang="en-US" altLang="zh-CN" sz="2400" b="0" i="1" smtClean="0">
                                              <a:solidFill>
                                                <a:srgbClr val="000000"/>
                                              </a:solidFill>
                                              <a:latin typeface="Cambria Math" panose="02040503050406030204" pitchFamily="18" charset="0"/>
                                            </a:rPr>
                                          </m:ctrlPr>
                                        </m:sSubSupPr>
                                        <m:e>
                                          <m:r>
                                            <a:rPr lang="en-US" altLang="zh-CN" sz="2400" b="0" i="1" smtClean="0">
                                              <a:solidFill>
                                                <a:srgbClr val="000000"/>
                                              </a:solidFill>
                                              <a:latin typeface="Cambria Math" panose="02040503050406030204" pitchFamily="18" charset="0"/>
                                            </a:rPr>
                                            <m:t>𝑢</m:t>
                                          </m:r>
                                        </m:e>
                                        <m:sub>
                                          <m:r>
                                            <a:rPr lang="en-US" altLang="zh-CN" sz="2400" b="0" i="1" smtClean="0">
                                              <a:solidFill>
                                                <a:srgbClr val="000000"/>
                                              </a:solidFill>
                                              <a:latin typeface="Cambria Math" panose="02040503050406030204" pitchFamily="18" charset="0"/>
                                            </a:rPr>
                                            <m:t>𝑖</m:t>
                                          </m:r>
                                        </m:sub>
                                        <m:sup>
                                          <m:r>
                                            <a:rPr lang="en-US" altLang="zh-CN" sz="2400" b="0" i="1" smtClean="0">
                                              <a:solidFill>
                                                <a:srgbClr val="000000"/>
                                              </a:solidFill>
                                              <a:latin typeface="Cambria Math" panose="02040503050406030204" pitchFamily="18" charset="0"/>
                                            </a:rPr>
                                            <m:t>𝑇</m:t>
                                          </m:r>
                                        </m:sup>
                                      </m:sSubSup>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𝑣</m:t>
                                          </m:r>
                                        </m:e>
                                        <m:sub>
                                          <m:r>
                                            <a:rPr lang="en-US" altLang="zh-CN" sz="2400" i="1">
                                              <a:solidFill>
                                                <a:srgbClr val="000000"/>
                                              </a:solidFill>
                                              <a:latin typeface="Cambria Math" panose="02040503050406030204" pitchFamily="18" charset="0"/>
                                            </a:rPr>
                                            <m:t>𝑗</m:t>
                                          </m:r>
                                        </m:sub>
                                      </m:sSub>
                                      <m:r>
                                        <a:rPr lang="en-US" altLang="zh-CN" sz="2400" b="0" i="1" smtClean="0">
                                          <a:solidFill>
                                            <a:srgbClr val="000000"/>
                                          </a:solidFill>
                                          <a:latin typeface="Cambria Math" panose="02040503050406030204" pitchFamily="18" charset="0"/>
                                        </a:rPr>
                                        <m:t>−</m:t>
                                      </m:r>
                                      <m:sSubSup>
                                        <m:sSubSupPr>
                                          <m:ctrlPr>
                                            <a:rPr lang="en-US" altLang="zh-CN" sz="2400" i="1">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rPr>
                                            <m:t>𝑆</m:t>
                                          </m:r>
                                        </m:e>
                                        <m:sub>
                                          <m: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𝑗</m:t>
                                          </m:r>
                                        </m:sub>
                                        <m:sup>
                                          <m:r>
                                            <a:rPr lang="en-US" altLang="zh-CN" sz="2400" i="1">
                                              <a:solidFill>
                                                <a:srgbClr val="000000"/>
                                              </a:solidFill>
                                              <a:latin typeface="Cambria Math" panose="02040503050406030204" pitchFamily="18" charset="0"/>
                                            </a:rPr>
                                            <m:t>𝑙</m:t>
                                          </m:r>
                                        </m:sup>
                                      </m:sSubSup>
                                      <m:r>
                                        <a:rPr lang="en-US" altLang="zh-CN" sz="2400" b="0" i="1" smtClean="0">
                                          <a:solidFill>
                                            <a:srgbClr val="000000"/>
                                          </a:solidFill>
                                          <a:latin typeface="Cambria Math" panose="02040503050406030204" pitchFamily="18" charset="0"/>
                                        </a:rPr>
                                        <m:t>)</m:t>
                                      </m:r>
                                    </m:e>
                                    <m:sup>
                                      <m:r>
                                        <a:rPr lang="en-US" altLang="zh-CN" sz="2400" b="0" i="1" smtClean="0">
                                          <a:solidFill>
                                            <a:srgbClr val="000000"/>
                                          </a:solidFill>
                                          <a:latin typeface="Cambria Math" panose="02040503050406030204" pitchFamily="18" charset="0"/>
                                        </a:rPr>
                                        <m:t>2</m:t>
                                      </m:r>
                                    </m:sup>
                                  </m:sSup>
                                </m:e>
                              </m:nary>
                            </m:e>
                          </m:nary>
                        </m:e>
                      </m:nary>
                    </m:oMath>
                  </m:oMathPara>
                </a14:m>
                <a:endParaRPr lang="en-US" altLang="zh-CN" sz="2400" dirty="0">
                  <a:solidFill>
                    <a:srgbClr val="000000"/>
                  </a:solidFill>
                  <a:latin typeface="URWPalladioL-Roma"/>
                </a:endParaRPr>
              </a:p>
              <a:p>
                <a:r>
                  <a:rPr lang="en-US" altLang="zh-CN" sz="2400" dirty="0">
                    <a:solidFill>
                      <a:srgbClr val="000000"/>
                    </a:solidFill>
                    <a:latin typeface="URWPalladioL-Roma"/>
                  </a:rPr>
                  <a:t>Where, </a:t>
                </a:r>
                <a14:m>
                  <m:oMath xmlns:m="http://schemas.openxmlformats.org/officeDocument/2006/math">
                    <m:r>
                      <m:rPr>
                        <m:sty m:val="p"/>
                      </m:rPr>
                      <a:rPr lang="el-GR" altLang="zh-CN" sz="2400">
                        <a:solidFill>
                          <a:srgbClr val="000000"/>
                        </a:solidFill>
                        <a:latin typeface="URWPalladioL-Roma"/>
                      </a:rPr>
                      <m:t>Θ</m:t>
                    </m:r>
                  </m:oMath>
                </a14:m>
                <a:r>
                  <a:rPr lang="en-US" altLang="zh-CN" sz="2400" dirty="0">
                    <a:solidFill>
                      <a:srgbClr val="000000"/>
                    </a:solidFill>
                    <a:latin typeface="URWPalladioL-Roma"/>
                  </a:rPr>
                  <a:t> denotes the weight for each meta-path, </a:t>
                </a:r>
                <a14:m>
                  <m:oMath xmlns:m="http://schemas.openxmlformats.org/officeDocument/2006/math">
                    <m:r>
                      <a:rPr lang="en-US" altLang="zh-CN" sz="2400">
                        <a:solidFill>
                          <a:srgbClr val="000000"/>
                        </a:solidFill>
                        <a:latin typeface="URWPalladioL-Roma"/>
                      </a:rPr>
                      <m:t>𝑈</m:t>
                    </m:r>
                  </m:oMath>
                </a14:m>
                <a:r>
                  <a:rPr lang="en-US" altLang="zh-CN" sz="2400" dirty="0">
                    <a:solidFill>
                      <a:srgbClr val="000000"/>
                    </a:solidFill>
                    <a:latin typeface="URWPalladioL-Roma"/>
                  </a:rPr>
                  <a:t> denotes latent vectors of all users, </a:t>
                </a:r>
                <a14:m>
                  <m:oMath xmlns:m="http://schemas.openxmlformats.org/officeDocument/2006/math">
                    <m:r>
                      <a:rPr lang="en-US" altLang="zh-CN" sz="2400">
                        <a:solidFill>
                          <a:srgbClr val="000000"/>
                        </a:solidFill>
                        <a:latin typeface="URWPalladioL-Roma"/>
                      </a:rPr>
                      <m:t>𝑉</m:t>
                    </m:r>
                  </m:oMath>
                </a14:m>
                <a:r>
                  <a:rPr lang="en-US" altLang="zh-CN" sz="2400" dirty="0">
                    <a:solidFill>
                      <a:srgbClr val="000000"/>
                    </a:solidFill>
                    <a:latin typeface="URWPalladioL-Roma"/>
                  </a:rPr>
                  <a:t> denotes latent vectors of all items. </a:t>
                </a:r>
                <a14:m>
                  <m:oMath xmlns:m="http://schemas.openxmlformats.org/officeDocument/2006/math">
                    <m:sSubSup>
                      <m:sSubSupPr>
                        <m:ctrlPr>
                          <a:rPr lang="en-US" altLang="zh-CN" sz="2400">
                            <a:solidFill>
                              <a:srgbClr val="000000"/>
                            </a:solidFill>
                            <a:latin typeface="URWPalladioL-Roma"/>
                          </a:rPr>
                        </m:ctrlPr>
                      </m:sSubSupPr>
                      <m:e>
                        <m:r>
                          <a:rPr lang="en-US" altLang="zh-CN" sz="2400">
                            <a:solidFill>
                              <a:srgbClr val="000000"/>
                            </a:solidFill>
                            <a:latin typeface="URWPalladioL-Roma"/>
                          </a:rPr>
                          <m:t>𝑆</m:t>
                        </m:r>
                      </m:e>
                      <m:sub>
                        <m:r>
                          <a:rPr lang="en-US" altLang="zh-CN" sz="2400">
                            <a:solidFill>
                              <a:srgbClr val="000000"/>
                            </a:solidFill>
                            <a:latin typeface="URWPalladioL-Roma"/>
                          </a:rPr>
                          <m:t>𝑖</m:t>
                        </m:r>
                        <m:r>
                          <a:rPr lang="en-US" altLang="zh-CN" sz="2400">
                            <a:solidFill>
                              <a:srgbClr val="000000"/>
                            </a:solidFill>
                            <a:latin typeface="URWPalladioL-Roma"/>
                          </a:rPr>
                          <m:t>,</m:t>
                        </m:r>
                        <m:r>
                          <a:rPr lang="en-US" altLang="zh-CN" sz="2400">
                            <a:solidFill>
                              <a:srgbClr val="000000"/>
                            </a:solidFill>
                            <a:latin typeface="URWPalladioL-Roma"/>
                          </a:rPr>
                          <m:t>𝑗</m:t>
                        </m:r>
                      </m:sub>
                      <m:sup>
                        <m:r>
                          <a:rPr lang="en-US" altLang="zh-CN" sz="2400">
                            <a:solidFill>
                              <a:srgbClr val="000000"/>
                            </a:solidFill>
                            <a:latin typeface="URWPalladioL-Roma"/>
                          </a:rPr>
                          <m:t>𝑙</m:t>
                        </m:r>
                      </m:sup>
                    </m:sSubSup>
                    <m:r>
                      <a:rPr lang="en-US" altLang="zh-CN" sz="2400">
                        <a:solidFill>
                          <a:srgbClr val="000000"/>
                        </a:solidFill>
                        <a:latin typeface="URWPalladioL-Roma"/>
                      </a:rPr>
                      <m:t> </m:t>
                    </m:r>
                  </m:oMath>
                </a14:m>
                <a:r>
                  <a:rPr lang="en-US" altLang="zh-CN" sz="2400" dirty="0">
                    <a:solidFill>
                      <a:srgbClr val="000000"/>
                    </a:solidFill>
                    <a:latin typeface="URWPalladioL-Roma"/>
                  </a:rPr>
                  <a:t>denotes the similarity score of user </a:t>
                </a:r>
                <a14:m>
                  <m:oMath xmlns:m="http://schemas.openxmlformats.org/officeDocument/2006/math">
                    <m:r>
                      <a:rPr lang="en-US" altLang="zh-CN" sz="2400">
                        <a:solidFill>
                          <a:srgbClr val="000000"/>
                        </a:solidFill>
                        <a:latin typeface="URWPalladioL-Roma"/>
                      </a:rPr>
                      <m:t>𝑖</m:t>
                    </m:r>
                  </m:oMath>
                </a14:m>
                <a:r>
                  <a:rPr lang="en-US" altLang="zh-CN" sz="2400" dirty="0">
                    <a:solidFill>
                      <a:srgbClr val="000000"/>
                    </a:solidFill>
                    <a:latin typeface="URWPalladioL-Roma"/>
                  </a:rPr>
                  <a:t> and </a:t>
                </a:r>
                <a14:m>
                  <m:oMath xmlns:m="http://schemas.openxmlformats.org/officeDocument/2006/math">
                    <m:r>
                      <a:rPr lang="en-US" altLang="zh-CN" sz="2400">
                        <a:solidFill>
                          <a:srgbClr val="000000"/>
                        </a:solidFill>
                        <a:latin typeface="URWPalladioL-Roma"/>
                      </a:rPr>
                      <m:t>𝑗</m:t>
                    </m:r>
                  </m:oMath>
                </a14:m>
                <a:r>
                  <a:rPr lang="en-US" altLang="zh-CN" sz="2400" dirty="0">
                    <a:solidFill>
                      <a:srgbClr val="000000"/>
                    </a:solidFill>
                    <a:latin typeface="URWPalladioL-Roma"/>
                  </a:rPr>
                  <a:t> in meta-path </a:t>
                </a:r>
                <a14:m>
                  <m:oMath xmlns:m="http://schemas.openxmlformats.org/officeDocument/2006/math">
                    <m:r>
                      <a:rPr lang="en-US" altLang="zh-CN" sz="2400">
                        <a:solidFill>
                          <a:srgbClr val="000000"/>
                        </a:solidFill>
                        <a:latin typeface="URWPalladioL-Roma"/>
                      </a:rPr>
                      <m:t>𝑙</m:t>
                    </m:r>
                  </m:oMath>
                </a14:m>
                <a:r>
                  <a:rPr lang="en-US" altLang="zh-CN" sz="2400" dirty="0">
                    <a:solidFill>
                      <a:srgbClr val="000000"/>
                    </a:solidFill>
                    <a:latin typeface="URWPalladioL-Roma"/>
                  </a:rPr>
                  <a:t>. </a:t>
                </a:r>
                <a14:m>
                  <m:oMath xmlns:m="http://schemas.openxmlformats.org/officeDocument/2006/math">
                    <m:sSubSup>
                      <m:sSubSupPr>
                        <m:ctrlPr>
                          <a:rPr lang="en-US" altLang="zh-CN" sz="2400">
                            <a:solidFill>
                              <a:srgbClr val="000000"/>
                            </a:solidFill>
                            <a:latin typeface="URWPalladioL-Roma"/>
                          </a:rPr>
                        </m:ctrlPr>
                      </m:sSubSupPr>
                      <m:e>
                        <m:r>
                          <a:rPr lang="en-US" altLang="zh-CN" sz="2400">
                            <a:solidFill>
                              <a:srgbClr val="000000"/>
                            </a:solidFill>
                            <a:latin typeface="URWPalladioL-Roma"/>
                          </a:rPr>
                          <m:t>∥∙∥</m:t>
                        </m:r>
                      </m:e>
                      <m:sub>
                        <m:r>
                          <a:rPr lang="en-US" altLang="zh-CN" sz="2400">
                            <a:solidFill>
                              <a:srgbClr val="000000"/>
                            </a:solidFill>
                            <a:latin typeface="URWPalladioL-Roma"/>
                          </a:rPr>
                          <m:t>𝐹</m:t>
                        </m:r>
                      </m:sub>
                      <m:sup>
                        <m:r>
                          <a:rPr lang="en-US" altLang="zh-CN" sz="2400">
                            <a:solidFill>
                              <a:srgbClr val="000000"/>
                            </a:solidFill>
                            <a:latin typeface="URWPalladioL-Roma"/>
                          </a:rPr>
                          <m:t>2</m:t>
                        </m:r>
                      </m:sup>
                    </m:sSubSup>
                  </m:oMath>
                </a14:m>
                <a:r>
                  <a:rPr lang="en-US" altLang="zh-CN" sz="2400" dirty="0">
                    <a:solidFill>
                      <a:srgbClr val="000000"/>
                    </a:solidFill>
                    <a:latin typeface="URWPalladioL-Roma"/>
                  </a:rPr>
                  <a:t> denotes the matrix </a:t>
                </a:r>
                <a:r>
                  <a:rPr lang="en-US" altLang="zh-CN" sz="2400" dirty="0" err="1">
                    <a:solidFill>
                      <a:srgbClr val="000000"/>
                    </a:solidFill>
                    <a:latin typeface="URWPalladioL-Roma"/>
                  </a:rPr>
                  <a:t>Frobenius</a:t>
                </a:r>
                <a:r>
                  <a:rPr lang="en-US" altLang="zh-CN" sz="2400" dirty="0">
                    <a:solidFill>
                      <a:srgbClr val="000000"/>
                    </a:solidFill>
                    <a:latin typeface="URWPalladioL-Roma"/>
                  </a:rPr>
                  <a:t> norm. </a:t>
                </a:r>
                <a:br>
                  <a:rPr lang="en-US" altLang="zh-CN" sz="2400" dirty="0"/>
                </a:br>
                <a:br>
                  <a:rPr lang="en-US" altLang="zh-CN" sz="2400" dirty="0"/>
                </a:br>
                <a:endParaRPr lang="en-US" altLang="zh-CN" sz="2400" dirty="0">
                  <a:solidFill>
                    <a:srgbClr val="000000"/>
                  </a:solidFill>
                  <a:latin typeface="URWPalladioL-Roma"/>
                </a:endParaRPr>
              </a:p>
            </p:txBody>
          </p:sp>
        </mc:Choice>
        <mc:Fallback>
          <p:sp>
            <p:nvSpPr>
              <p:cNvPr id="3" name="矩形 2">
                <a:extLst>
                  <a:ext uri="{FF2B5EF4-FFF2-40B4-BE49-F238E27FC236}">
                    <a16:creationId xmlns:a16="http://schemas.microsoft.com/office/drawing/2014/main" id="{E2E459F8-2368-438F-B8EC-F878354DCFB5}"/>
                  </a:ext>
                </a:extLst>
              </p:cNvPr>
              <p:cNvSpPr>
                <a:spLocks noRot="1" noChangeAspect="1" noMove="1" noResize="1" noEditPoints="1" noAdjustHandles="1" noChangeArrowheads="1" noChangeShapeType="1" noTextEdit="1"/>
              </p:cNvSpPr>
              <p:nvPr/>
            </p:nvSpPr>
            <p:spPr>
              <a:xfrm>
                <a:off x="50799" y="773906"/>
                <a:ext cx="12090401" cy="6448497"/>
              </a:xfrm>
              <a:prstGeom prst="rect">
                <a:avLst/>
              </a:prstGeom>
              <a:blipFill>
                <a:blip r:embed="rId2"/>
                <a:stretch>
                  <a:fillRect l="-756" t="-756" r="-1966"/>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C1C2CD69-003E-49FB-8CEB-D90A2FAD843A}"/>
              </a:ext>
            </a:extLst>
          </p:cNvPr>
          <p:cNvSpPr/>
          <p:nvPr/>
        </p:nvSpPr>
        <p:spPr>
          <a:xfrm>
            <a:off x="35569" y="6375308"/>
            <a:ext cx="12192000" cy="369332"/>
          </a:xfrm>
          <a:prstGeom prst="rect">
            <a:avLst/>
          </a:prstGeom>
        </p:spPr>
        <p:txBody>
          <a:bodyPr wrap="square">
            <a:spAutoFit/>
          </a:bodyPr>
          <a:lstStyle/>
          <a:p>
            <a:endParaRPr lang="zh-CN" altLang="en-US" dirty="0"/>
          </a:p>
        </p:txBody>
      </p:sp>
    </p:spTree>
    <p:extLst>
      <p:ext uri="{BB962C8B-B14F-4D97-AF65-F5344CB8AC3E}">
        <p14:creationId xmlns:p14="http://schemas.microsoft.com/office/powerpoint/2010/main" val="343099058"/>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Typical works</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13</a:t>
            </a:fld>
            <a:endParaRPr lang="zh-CN" altLang="en-US"/>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2E459F8-2368-438F-B8EC-F878354DCFB5}"/>
                  </a:ext>
                </a:extLst>
              </p:cNvPr>
              <p:cNvSpPr/>
              <p:nvPr/>
            </p:nvSpPr>
            <p:spPr>
              <a:xfrm>
                <a:off x="50799" y="773906"/>
                <a:ext cx="12090401" cy="602581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URWPalladioL-Roma"/>
                  </a:rPr>
                  <a:t>Yu et al. proposed the </a:t>
                </a:r>
                <a:r>
                  <a:rPr lang="en-US" altLang="zh-CN" sz="2400" dirty="0" err="1">
                    <a:solidFill>
                      <a:srgbClr val="000000"/>
                    </a:solidFill>
                    <a:latin typeface="URWPalladioL-Roma"/>
                  </a:rPr>
                  <a:t>Hete</a:t>
                </a:r>
                <a:r>
                  <a:rPr lang="en-US" altLang="zh-CN" sz="2400" dirty="0">
                    <a:solidFill>
                      <a:srgbClr val="000000"/>
                    </a:solidFill>
                    <a:latin typeface="URWPalladioL-Roma"/>
                  </a:rPr>
                  <a:t>-MF, which extracts different meta-paths and calculates item-item similarity in each path. The item-item regularization is integrated with the weighted non-negative matrix factorization method to refine low-rank representation of users and items for better recommendation;</a:t>
                </a:r>
              </a:p>
              <a:p>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Luo et al. proposed </a:t>
                </a:r>
                <a:r>
                  <a:rPr lang="en-US" altLang="zh-CN" sz="2400" dirty="0" err="1">
                    <a:solidFill>
                      <a:srgbClr val="000000"/>
                    </a:solidFill>
                    <a:latin typeface="URWPalladioL-Roma"/>
                  </a:rPr>
                  <a:t>HeteCF</a:t>
                </a:r>
                <a:r>
                  <a:rPr lang="en-US" altLang="zh-CN" sz="2400" dirty="0">
                    <a:solidFill>
                      <a:srgbClr val="000000"/>
                    </a:solidFill>
                    <a:latin typeface="URWPalladioL-Roma"/>
                  </a:rPr>
                  <a:t> to find the user’s affinity to unrated items by taking the user-user similarity, item-item similarity, and user-item similarity together as regularization terms. Therefore, the </a:t>
                </a:r>
                <a:r>
                  <a:rPr lang="en-US" altLang="zh-CN" sz="2400" dirty="0" err="1">
                    <a:solidFill>
                      <a:srgbClr val="000000"/>
                    </a:solidFill>
                    <a:latin typeface="URWPalladioL-Roma"/>
                  </a:rPr>
                  <a:t>Hete</a:t>
                </a:r>
                <a:r>
                  <a:rPr lang="en-US" altLang="zh-CN" sz="2400" dirty="0">
                    <a:solidFill>
                      <a:srgbClr val="000000"/>
                    </a:solidFill>
                    <a:latin typeface="URWPalladioL-Roma"/>
                  </a:rPr>
                  <a:t>-CF outperforms the </a:t>
                </a:r>
                <a:r>
                  <a:rPr lang="en-US" altLang="zh-CN" sz="2400" dirty="0" err="1">
                    <a:solidFill>
                      <a:srgbClr val="000000"/>
                    </a:solidFill>
                    <a:latin typeface="URWPalladioL-Roma"/>
                  </a:rPr>
                  <a:t>Hete</a:t>
                </a:r>
                <a:r>
                  <a:rPr lang="en-US" altLang="zh-CN" sz="2400" dirty="0">
                    <a:solidFill>
                      <a:srgbClr val="000000"/>
                    </a:solidFill>
                    <a:latin typeface="URWPalladioL-Roma"/>
                  </a:rPr>
                  <a:t>-MF model;</a:t>
                </a:r>
              </a:p>
              <a:p>
                <a:pPr marL="342900" indent="-342900">
                  <a:buFont typeface="Arial" panose="020B0604020202020204" pitchFamily="34" charset="0"/>
                  <a:buChar char="•"/>
                </a:pPr>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t>Yu et al. proposed </a:t>
                </a:r>
                <a:r>
                  <a:rPr lang="en-US" altLang="zh-CN" sz="2400" dirty="0" err="1"/>
                  <a:t>HeteRec</a:t>
                </a:r>
                <a:r>
                  <a:rPr lang="en-US" altLang="zh-CN" sz="2400" dirty="0"/>
                  <a:t>, which leverages the meta-path similarities to enrich the user-item interaction matrix R, so that more comprehensive representations of users and items can be extracted.</a:t>
                </a:r>
                <a:br>
                  <a:rPr lang="en-US" altLang="zh-CN" sz="2400" dirty="0"/>
                </a:br>
                <a14:m>
                  <m:oMath xmlns:m="http://schemas.openxmlformats.org/officeDocument/2006/math">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𝑈</m:t>
                                </m:r>
                              </m:e>
                            </m:acc>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𝑙</m:t>
                                </m:r>
                              </m:e>
                            </m:d>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𝑉</m:t>
                                </m:r>
                              </m:e>
                            </m:acc>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𝑙</m:t>
                                </m:r>
                              </m:e>
                            </m:d>
                          </m:sup>
                        </m:sSup>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𝑎𝑟𝑔𝑚𝑖𝑛</m:t>
                        </m:r>
                        <m:r>
                          <m:rPr>
                            <m:nor/>
                          </m:rPr>
                          <a:rPr lang="en-US" altLang="zh-CN" sz="2400" dirty="0"/>
                          <m:t> </m:t>
                        </m:r>
                      </m:e>
                      <m:sub>
                        <m:r>
                          <a:rPr lang="en-US" altLang="zh-CN" sz="2400" b="0" i="1" smtClean="0">
                            <a:latin typeface="Cambria Math" panose="02040503050406030204" pitchFamily="18" charset="0"/>
                          </a:rPr>
                          <m:t>𝑈</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m:t>
                        </m:r>
                      </m:sub>
                    </m:sSub>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𝑅</m:t>
                                </m:r>
                              </m:e>
                            </m:acc>
                          </m:e>
                          <m:sup>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𝑙</m:t>
                                </m:r>
                              </m:e>
                            </m:d>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𝑈</m:t>
                            </m:r>
                          </m:e>
                          <m:sup>
                            <m:r>
                              <a:rPr lang="en-US" altLang="zh-CN" sz="2400" i="1">
                                <a:latin typeface="Cambria Math" panose="02040503050406030204" pitchFamily="18" charset="0"/>
                                <a:ea typeface="Cambria Math" panose="02040503050406030204" pitchFamily="18" charset="0"/>
                              </a:rPr>
                              <m:t>𝑇</m:t>
                            </m:r>
                          </m:sup>
                        </m:sSup>
                        <m:r>
                          <a:rPr lang="en-US" altLang="zh-CN" sz="2400" i="1">
                            <a:latin typeface="Cambria Math" panose="02040503050406030204" pitchFamily="18" charset="0"/>
                            <a:ea typeface="Cambria Math" panose="02040503050406030204" pitchFamily="18" charset="0"/>
                          </a:rPr>
                          <m:t>𝑉</m:t>
                        </m:r>
                        <m:r>
                          <a:rPr lang="en-US" altLang="zh-CN" sz="2400" i="1">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ea typeface="Cambria Math" panose="02040503050406030204" pitchFamily="18" charset="0"/>
                          </a:rPr>
                          <m:t>𝐹</m:t>
                        </m:r>
                      </m:sub>
                      <m:sup>
                        <m:r>
                          <a:rPr lang="en-US" altLang="zh-CN" sz="2400" b="0" i="1" smtClean="0">
                            <a:latin typeface="Cambria Math" panose="02040503050406030204" pitchFamily="18" charset="0"/>
                            <a:ea typeface="Cambria Math" panose="02040503050406030204" pitchFamily="18" charset="0"/>
                          </a:rPr>
                          <m:t>2</m:t>
                        </m:r>
                      </m:sup>
                    </m:sSubSup>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𝑈</m:t>
                    </m:r>
                    <m:r>
                      <a:rPr lang="en-US" altLang="zh-CN" sz="2400" b="0" i="1" smtClean="0">
                        <a:latin typeface="Cambria Math" panose="02040503050406030204" pitchFamily="18" charset="0"/>
                        <a:ea typeface="Cambria Math" panose="02040503050406030204" pitchFamily="18" charset="0"/>
                      </a:rPr>
                      <m:t>≥0, </m:t>
                    </m:r>
                    <m:r>
                      <a:rPr lang="en-US" altLang="zh-CN" sz="2400" b="0" i="1" smtClean="0">
                        <a:latin typeface="Cambria Math" panose="02040503050406030204" pitchFamily="18" charset="0"/>
                        <a:ea typeface="Cambria Math" panose="02040503050406030204" pitchFamily="18" charset="0"/>
                      </a:rPr>
                      <m:t>𝑉</m:t>
                    </m:r>
                    <m:r>
                      <a:rPr lang="en-US" altLang="zh-CN" sz="2400" b="0" i="1" smtClean="0">
                        <a:latin typeface="Cambria Math" panose="02040503050406030204" pitchFamily="18" charset="0"/>
                        <a:ea typeface="Cambria Math" panose="02040503050406030204" pitchFamily="18" charset="0"/>
                      </a:rPr>
                      <m:t>≥0</m:t>
                    </m:r>
                  </m:oMath>
                </a14:m>
                <a:endParaRPr lang="en-US" altLang="zh-CN" sz="2400"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𝑅</m:t>
                              </m:r>
                            </m:e>
                          </m:acc>
                        </m:e>
                        <m:sup>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𝑙</m:t>
                              </m:r>
                            </m:e>
                          </m:d>
                        </m:sup>
                      </m:sSup>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𝑅</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𝑆</m:t>
                          </m:r>
                        </m:e>
                        <m:sup>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 </m:t>
                      </m:r>
                      <m:sSub>
                        <m:sSubPr>
                          <m:ctrlPr>
                            <a:rPr lang="en-US" altLang="zh-CN" sz="2400" b="0" i="1" smtClean="0">
                              <a:latin typeface="Cambria Math" panose="02040503050406030204" pitchFamily="18" charset="0"/>
                              <a:ea typeface="Cambria Math" panose="02040503050406030204" pitchFamily="18" charset="0"/>
                            </a:rPr>
                          </m:ctrlPr>
                        </m:sSubPr>
                        <m:e>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𝑦</m:t>
                              </m:r>
                            </m:e>
                          </m:acc>
                        </m:e>
                        <m:sub>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𝐿</m:t>
                          </m:r>
                        </m:sup>
                        <m:e>
                          <m:sSub>
                            <m:sSubPr>
                              <m:ctrlPr>
                                <a:rPr lang="en-US" altLang="zh-CN" sz="2400" b="0" i="1" smtClean="0">
                                  <a:latin typeface="Cambria Math" panose="02040503050406030204" pitchFamily="18" charset="0"/>
                                  <a:ea typeface="Cambria Math" panose="02040503050406030204" pitchFamily="18" charset="0"/>
                                </a:rPr>
                              </m:ctrlPr>
                            </m:sSubPr>
                            <m:e>
                              <m:r>
                                <a:rPr lang="zh-CN" altLang="en-US" sz="2400" b="0" i="1" smtClean="0">
                                  <a:latin typeface="Cambria Math" panose="02040503050406030204" pitchFamily="18" charset="0"/>
                                  <a:ea typeface="Cambria Math" panose="02040503050406030204" pitchFamily="18" charset="0"/>
                                </a:rPr>
                                <m:t>𝜃</m:t>
                              </m:r>
                            </m:e>
                            <m:sub>
                              <m:r>
                                <a:rPr lang="en-US" altLang="zh-CN" sz="2400" b="0" i="1" smtClean="0">
                                  <a:latin typeface="Cambria Math" panose="02040503050406030204" pitchFamily="18" charset="0"/>
                                  <a:ea typeface="Cambria Math" panose="02040503050406030204" pitchFamily="18" charset="0"/>
                                </a:rPr>
                                <m:t>𝑙</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𝑢</m:t>
                                  </m:r>
                                </m:e>
                              </m:acc>
                            </m:e>
                            <m:sub>
                              <m:r>
                                <a:rPr lang="en-US" altLang="zh-CN" sz="2400" b="0" i="1" smtClean="0">
                                  <a:latin typeface="Cambria Math" panose="02040503050406030204" pitchFamily="18" charset="0"/>
                                  <a:ea typeface="Cambria Math" panose="02040503050406030204" pitchFamily="18" charset="0"/>
                                </a:rPr>
                                <m:t>𝑖</m:t>
                              </m:r>
                            </m:sub>
                            <m:sup>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𝑙</m:t>
                                  </m:r>
                                </m:e>
                              </m:d>
                              <m:r>
                                <a:rPr lang="en-US" altLang="zh-CN" sz="2400" b="0" i="1" smtClean="0">
                                  <a:latin typeface="Cambria Math" panose="02040503050406030204" pitchFamily="18" charset="0"/>
                                  <a:ea typeface="Cambria Math" panose="02040503050406030204" pitchFamily="18" charset="0"/>
                                </a:rPr>
                                <m:t>𝑇</m:t>
                              </m:r>
                            </m:sup>
                          </m:sSubSup>
                          <m:sSubSup>
                            <m:sSubSupPr>
                              <m:ctrlPr>
                                <a:rPr lang="en-US" altLang="zh-CN" sz="2400" i="1">
                                  <a:latin typeface="Cambria Math" panose="02040503050406030204" pitchFamily="18" charset="0"/>
                                  <a:ea typeface="Cambria Math" panose="02040503050406030204" pitchFamily="18" charset="0"/>
                                </a:rPr>
                              </m:ctrlPr>
                            </m:sSubSupPr>
                            <m:e>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𝑣</m:t>
                                  </m:r>
                                </m:e>
                              </m:acc>
                            </m:e>
                            <m:sub>
                              <m:r>
                                <a:rPr lang="en-US" altLang="zh-CN" sz="2400" b="0" i="1" smtClean="0">
                                  <a:latin typeface="Cambria Math" panose="02040503050406030204" pitchFamily="18" charset="0"/>
                                  <a:ea typeface="Cambria Math" panose="02040503050406030204" pitchFamily="18" charset="0"/>
                                </a:rPr>
                                <m:t>𝑗</m:t>
                              </m:r>
                            </m:sub>
                            <m:sup>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𝑙</m:t>
                                  </m:r>
                                </m:e>
                              </m:d>
                            </m:sup>
                          </m:sSubSup>
                        </m:e>
                      </m:nary>
                    </m:oMath>
                  </m:oMathPara>
                </a14:m>
                <a:br>
                  <a:rPr lang="en-US" altLang="zh-CN" sz="2400" dirty="0"/>
                </a:br>
                <a:endParaRPr lang="en-US" altLang="zh-CN" sz="2400" dirty="0">
                  <a:solidFill>
                    <a:srgbClr val="000000"/>
                  </a:solidFill>
                  <a:latin typeface="URWPalladioL-Roma"/>
                </a:endParaRPr>
              </a:p>
            </p:txBody>
          </p:sp>
        </mc:Choice>
        <mc:Fallback>
          <p:sp>
            <p:nvSpPr>
              <p:cNvPr id="3" name="矩形 2">
                <a:extLst>
                  <a:ext uri="{FF2B5EF4-FFF2-40B4-BE49-F238E27FC236}">
                    <a16:creationId xmlns:a16="http://schemas.microsoft.com/office/drawing/2014/main" id="{E2E459F8-2368-438F-B8EC-F878354DCFB5}"/>
                  </a:ext>
                </a:extLst>
              </p:cNvPr>
              <p:cNvSpPr>
                <a:spLocks noRot="1" noChangeAspect="1" noMove="1" noResize="1" noEditPoints="1" noAdjustHandles="1" noChangeArrowheads="1" noChangeShapeType="1" noTextEdit="1"/>
              </p:cNvSpPr>
              <p:nvPr/>
            </p:nvSpPr>
            <p:spPr>
              <a:xfrm>
                <a:off x="50799" y="773906"/>
                <a:ext cx="12090401" cy="6025817"/>
              </a:xfrm>
              <a:prstGeom prst="rect">
                <a:avLst/>
              </a:prstGeom>
              <a:blipFill>
                <a:blip r:embed="rId2"/>
                <a:stretch>
                  <a:fillRect l="-655" t="-810" r="-806"/>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C1C2CD69-003E-49FB-8CEB-D90A2FAD843A}"/>
              </a:ext>
            </a:extLst>
          </p:cNvPr>
          <p:cNvSpPr/>
          <p:nvPr/>
        </p:nvSpPr>
        <p:spPr>
          <a:xfrm>
            <a:off x="35569" y="6375308"/>
            <a:ext cx="12192000" cy="369332"/>
          </a:xfrm>
          <a:prstGeom prst="rect">
            <a:avLst/>
          </a:prstGeom>
        </p:spPr>
        <p:txBody>
          <a:bodyPr wrap="square">
            <a:spAutoFit/>
          </a:bodyPr>
          <a:lstStyle/>
          <a:p>
            <a:endParaRPr lang="zh-CN" altLang="en-US" dirty="0"/>
          </a:p>
        </p:txBody>
      </p:sp>
    </p:spTree>
    <p:extLst>
      <p:ext uri="{BB962C8B-B14F-4D97-AF65-F5344CB8AC3E}">
        <p14:creationId xmlns:p14="http://schemas.microsoft.com/office/powerpoint/2010/main" val="598368687"/>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Unified Methods</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14</a:t>
            </a:fld>
            <a:endParaRPr lang="zh-CN" altLang="en-US"/>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2E459F8-2368-438F-B8EC-F878354DCFB5}"/>
                  </a:ext>
                </a:extLst>
              </p:cNvPr>
              <p:cNvSpPr/>
              <p:nvPr/>
            </p:nvSpPr>
            <p:spPr>
              <a:xfrm>
                <a:off x="50799" y="773906"/>
                <a:ext cx="12090401" cy="6061083"/>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URWPalladioL-Roma"/>
                  </a:rPr>
                  <a:t>To fully exploit the information in the KG for better recommendations, unified methods which integrate both the semantic representation of entities and relations, which is fully explored in embedding based methods and the connectivity information (path based methods) have been proposed. The unified method is based on the idea of embedding propagation. </a:t>
                </a:r>
              </a:p>
              <a:p>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Wang et al. proposed </a:t>
                </a:r>
                <a:r>
                  <a:rPr lang="en-US" altLang="zh-CN" sz="2400" dirty="0" err="1">
                    <a:solidFill>
                      <a:srgbClr val="000000"/>
                    </a:solidFill>
                    <a:latin typeface="URWPalladioL-Roma"/>
                  </a:rPr>
                  <a:t>RippleNet</a:t>
                </a:r>
                <a:r>
                  <a:rPr lang="en-US" altLang="zh-CN" sz="2400" dirty="0">
                    <a:solidFill>
                      <a:srgbClr val="000000"/>
                    </a:solidFill>
                    <a:latin typeface="URWPalladioL-Roma"/>
                  </a:rPr>
                  <a:t>, which is first assigns entities in the KG with initial embeddings. </a:t>
                </a:r>
              </a:p>
              <a:p>
                <a:pPr algn="ct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𝑢</m:t>
                          </m:r>
                        </m:e>
                        <m:sub>
                          <m:r>
                            <a:rPr lang="en-US" altLang="zh-CN" sz="2400" b="0" i="1" smtClean="0">
                              <a:solidFill>
                                <a:srgbClr val="000000"/>
                              </a:solidFill>
                              <a:latin typeface="Cambria Math" panose="02040503050406030204" pitchFamily="18" charset="0"/>
                            </a:rPr>
                            <m:t>𝑖</m:t>
                          </m:r>
                        </m:sub>
                      </m:sSub>
                      <m:r>
                        <a:rPr lang="en-US" altLang="zh-CN" sz="2400" b="0" i="1" smtClean="0">
                          <a:solidFill>
                            <a:srgbClr val="000000"/>
                          </a:solidFill>
                          <a:latin typeface="Cambria Math" panose="02040503050406030204" pitchFamily="18" charset="0"/>
                        </a:rPr>
                        <m:t>=</m:t>
                      </m:r>
                      <m:sSubSup>
                        <m:sSubSupPr>
                          <m:ctrlPr>
                            <a:rPr lang="en-US" altLang="zh-CN" sz="2400" b="0" i="1" smtClean="0">
                              <a:solidFill>
                                <a:srgbClr val="000000"/>
                              </a:solidFill>
                              <a:latin typeface="Cambria Math" panose="02040503050406030204" pitchFamily="18" charset="0"/>
                            </a:rPr>
                          </m:ctrlPr>
                        </m:sSubSupPr>
                        <m:e>
                          <m:r>
                            <a:rPr lang="en-US" altLang="zh-CN" sz="2400" b="0" i="1" smtClean="0">
                              <a:solidFill>
                                <a:srgbClr val="000000"/>
                              </a:solidFill>
                              <a:latin typeface="Cambria Math" panose="02040503050406030204" pitchFamily="18" charset="0"/>
                            </a:rPr>
                            <m:t>𝑜</m:t>
                          </m:r>
                        </m:e>
                        <m:sub>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𝑢</m:t>
                              </m:r>
                            </m:e>
                            <m:sub>
                              <m:r>
                                <a:rPr lang="en-US" altLang="zh-CN" sz="2400" b="0" i="1" smtClean="0">
                                  <a:solidFill>
                                    <a:srgbClr val="000000"/>
                                  </a:solidFill>
                                  <a:latin typeface="Cambria Math" panose="02040503050406030204" pitchFamily="18" charset="0"/>
                                </a:rPr>
                                <m:t>𝑖</m:t>
                              </m:r>
                            </m:sub>
                          </m:sSub>
                        </m:sub>
                        <m:sup>
                          <m:r>
                            <a:rPr lang="en-US" altLang="zh-CN" sz="2400" b="0" i="1" smtClean="0">
                              <a:solidFill>
                                <a:srgbClr val="000000"/>
                              </a:solidFill>
                              <a:latin typeface="Cambria Math" panose="02040503050406030204" pitchFamily="18" charset="0"/>
                            </a:rPr>
                            <m:t>1</m:t>
                          </m:r>
                        </m:sup>
                      </m:sSubSup>
                      <m:r>
                        <a:rPr lang="en-US" altLang="zh-CN" sz="2400" b="0" i="1" smtClean="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m:t>
                      </m:r>
                      <m:sSubSup>
                        <m:sSubSupPr>
                          <m:ctrlPr>
                            <a:rPr lang="en-US" altLang="zh-CN" sz="2400" i="1">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rPr>
                            <m:t>𝑜</m:t>
                          </m:r>
                        </m:e>
                        <m: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𝑢</m:t>
                              </m:r>
                            </m:e>
                            <m:sub>
                              <m:r>
                                <a:rPr lang="en-US" altLang="zh-CN" sz="2400" i="1">
                                  <a:solidFill>
                                    <a:srgbClr val="000000"/>
                                  </a:solidFill>
                                  <a:latin typeface="Cambria Math" panose="02040503050406030204" pitchFamily="18" charset="0"/>
                                </a:rPr>
                                <m:t>𝑖</m:t>
                              </m:r>
                            </m:sub>
                          </m:sSub>
                        </m:sub>
                        <m:sup>
                          <m:r>
                            <a:rPr lang="en-US" altLang="zh-CN" sz="2400" b="0" i="1" smtClean="0">
                              <a:solidFill>
                                <a:srgbClr val="000000"/>
                              </a:solidFill>
                              <a:latin typeface="Cambria Math" panose="02040503050406030204" pitchFamily="18" charset="0"/>
                            </a:rPr>
                            <m:t>𝐻</m:t>
                          </m:r>
                        </m:sup>
                      </m:sSubSup>
                    </m:oMath>
                  </m:oMathPara>
                </a14:m>
                <a:endParaRPr lang="en-US" altLang="zh-CN" sz="2400" dirty="0">
                  <a:solidFill>
                    <a:srgbClr val="000000"/>
                  </a:solidFill>
                  <a:latin typeface="URWPalladioL-Roma"/>
                </a:endParaRPr>
              </a:p>
              <a:p>
                <a:pPr algn="ctr"/>
                <a14:m>
                  <m:oMathPara xmlns:m="http://schemas.openxmlformats.org/officeDocument/2006/math">
                    <m:oMathParaPr>
                      <m:jc m:val="centerGroup"/>
                    </m:oMathParaPr>
                    <m:oMath xmlns:m="http://schemas.openxmlformats.org/officeDocument/2006/math">
                      <m:sSubSup>
                        <m:sSubSupPr>
                          <m:ctrlPr>
                            <a:rPr lang="en-US" altLang="zh-CN" sz="2400" i="1">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rPr>
                            <m:t>𝑜</m:t>
                          </m:r>
                        </m:e>
                        <m: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𝑢</m:t>
                              </m:r>
                            </m:e>
                            <m:sub>
                              <m:r>
                                <a:rPr lang="en-US" altLang="zh-CN" sz="2400" i="1">
                                  <a:solidFill>
                                    <a:srgbClr val="000000"/>
                                  </a:solidFill>
                                  <a:latin typeface="Cambria Math" panose="02040503050406030204" pitchFamily="18" charset="0"/>
                                </a:rPr>
                                <m:t>𝑖</m:t>
                              </m:r>
                            </m:sub>
                          </m:sSub>
                        </m:sub>
                        <m:sup>
                          <m:r>
                            <a:rPr lang="en-US" altLang="zh-CN" sz="2400" i="1">
                              <a:solidFill>
                                <a:srgbClr val="000000"/>
                              </a:solidFill>
                              <a:latin typeface="Cambria Math" panose="02040503050406030204" pitchFamily="18" charset="0"/>
                            </a:rPr>
                            <m:t>1</m:t>
                          </m:r>
                        </m:sup>
                      </m:sSubSup>
                      <m:r>
                        <a:rPr lang="en-US" altLang="zh-CN" sz="2400" b="0" i="1" smtClean="0">
                          <a:solidFill>
                            <a:srgbClr val="000000"/>
                          </a:solidFill>
                          <a:latin typeface="Cambria Math" panose="02040503050406030204" pitchFamily="18" charset="0"/>
                        </a:rPr>
                        <m:t>=</m:t>
                      </m:r>
                      <m:nary>
                        <m:naryPr>
                          <m:chr m:val="∑"/>
                          <m:limLoc m:val="subSup"/>
                          <m:supHide m:val="on"/>
                          <m:ctrlPr>
                            <a:rPr lang="en-US" altLang="zh-CN" sz="2400" i="1">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𝑒</m:t>
                              </m:r>
                            </m:e>
                            <m: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h</m:t>
                                  </m:r>
                                </m:e>
                                <m:sub>
                                  <m:r>
                                    <a:rPr lang="en-US" altLang="zh-CN" sz="2400" i="1">
                                      <a:solidFill>
                                        <a:srgbClr val="000000"/>
                                      </a:solidFill>
                                      <a:latin typeface="Cambria Math" panose="02040503050406030204" pitchFamily="18" charset="0"/>
                                    </a:rPr>
                                    <m:t>𝑖</m:t>
                                  </m:r>
                                </m:sub>
                              </m:sSub>
                            </m:sub>
                          </m:sSub>
                          <m:r>
                            <m:rPr>
                              <m:brk m:alnAt="7"/>
                            </m:rP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𝑟</m:t>
                              </m:r>
                            </m:e>
                            <m:sub>
                              <m:r>
                                <a:rPr lang="en-US" altLang="zh-CN" sz="2400" i="1">
                                  <a:solidFill>
                                    <a:srgbClr val="000000"/>
                                  </a:solidFill>
                                  <a:latin typeface="Cambria Math" panose="02040503050406030204" pitchFamily="18" charset="0"/>
                                </a:rPr>
                                <m:t>𝑖</m:t>
                              </m:r>
                            </m:sub>
                          </m:sSub>
                          <m:r>
                            <m:rPr>
                              <m:brk m:alnAt="7"/>
                            </m:rP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𝑒</m:t>
                              </m:r>
                            </m:e>
                            <m: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𝑡</m:t>
                                  </m:r>
                                </m:e>
                                <m:sub>
                                  <m:r>
                                    <a:rPr lang="en-US" altLang="zh-CN" sz="2400" i="1">
                                      <a:solidFill>
                                        <a:srgbClr val="000000"/>
                                      </a:solidFill>
                                      <a:latin typeface="Cambria Math" panose="02040503050406030204" pitchFamily="18" charset="0"/>
                                    </a:rPr>
                                    <m:t>𝑖</m:t>
                                  </m:r>
                                </m:sub>
                              </m:sSub>
                            </m:sub>
                          </m:sSub>
                          <m:r>
                            <m:rPr>
                              <m:brk m:alnAt="7"/>
                            </m:rP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ea typeface="Cambria Math" panose="02040503050406030204" pitchFamily="18" charset="0"/>
                            </a:rPr>
                            <m:t>∈</m:t>
                          </m:r>
                          <m:sSubSup>
                            <m:sSubSupPr>
                              <m:ctrlPr>
                                <a:rPr lang="en-US" altLang="zh-CN" sz="2400" i="1">
                                  <a:solidFill>
                                    <a:srgbClr val="000000"/>
                                  </a:solidFill>
                                  <a:latin typeface="Cambria Math" panose="02040503050406030204" pitchFamily="18" charset="0"/>
                                  <a:ea typeface="Cambria Math" panose="02040503050406030204" pitchFamily="18" charset="0"/>
                                </a:rPr>
                              </m:ctrlPr>
                            </m:sSubSupPr>
                            <m:e>
                              <m:r>
                                <a:rPr lang="en-US" altLang="zh-CN" sz="2400" i="1">
                                  <a:solidFill>
                                    <a:srgbClr val="000000"/>
                                  </a:solidFill>
                                  <a:latin typeface="Cambria Math" panose="02040503050406030204" pitchFamily="18" charset="0"/>
                                  <a:ea typeface="Cambria Math" panose="02040503050406030204" pitchFamily="18" charset="0"/>
                                </a:rPr>
                                <m:t>𝑆</m:t>
                              </m:r>
                            </m:e>
                            <m:sub>
                              <m:sSub>
                                <m:sSubPr>
                                  <m:ctrlPr>
                                    <a:rPr lang="en-US" altLang="zh-CN" sz="2400" i="1">
                                      <a:solidFill>
                                        <a:srgbClr val="000000"/>
                                      </a:solidFill>
                                      <a:latin typeface="Cambria Math" panose="02040503050406030204" pitchFamily="18" charset="0"/>
                                      <a:ea typeface="Cambria Math" panose="02040503050406030204" pitchFamily="18" charset="0"/>
                                    </a:rPr>
                                  </m:ctrlPr>
                                </m:sSubPr>
                                <m:e>
                                  <m:r>
                                    <a:rPr lang="en-US" altLang="zh-CN" sz="2400" i="1">
                                      <a:solidFill>
                                        <a:srgbClr val="000000"/>
                                      </a:solidFill>
                                      <a:latin typeface="Cambria Math" panose="02040503050406030204" pitchFamily="18" charset="0"/>
                                      <a:ea typeface="Cambria Math" panose="02040503050406030204" pitchFamily="18" charset="0"/>
                                    </a:rPr>
                                    <m:t>𝑢</m:t>
                                  </m:r>
                                </m:e>
                                <m:sub>
                                  <m:r>
                                    <a:rPr lang="en-US" altLang="zh-CN" sz="2400" i="1">
                                      <a:solidFill>
                                        <a:srgbClr val="000000"/>
                                      </a:solidFill>
                                      <a:latin typeface="Cambria Math" panose="02040503050406030204" pitchFamily="18" charset="0"/>
                                      <a:ea typeface="Cambria Math" panose="02040503050406030204" pitchFamily="18" charset="0"/>
                                    </a:rPr>
                                    <m:t>𝑖</m:t>
                                  </m:r>
                                </m:sub>
                              </m:sSub>
                            </m:sub>
                            <m:sup>
                              <m:r>
                                <a:rPr lang="en-US" altLang="zh-CN" sz="2400" i="1">
                                  <a:solidFill>
                                    <a:srgbClr val="000000"/>
                                  </a:solidFill>
                                  <a:latin typeface="Cambria Math" panose="02040503050406030204" pitchFamily="18" charset="0"/>
                                  <a:ea typeface="Cambria Math" panose="02040503050406030204" pitchFamily="18" charset="0"/>
                                </a:rPr>
                                <m:t>1</m:t>
                              </m:r>
                            </m:sup>
                          </m:sSubSup>
                        </m:sub>
                        <m:sup/>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𝑝</m:t>
                              </m:r>
                            </m:e>
                            <m:sub>
                              <m:r>
                                <a:rPr lang="en-US" altLang="zh-CN" sz="2400" i="1">
                                  <a:solidFill>
                                    <a:srgbClr val="000000"/>
                                  </a:solidFill>
                                  <a:latin typeface="Cambria Math" panose="02040503050406030204" pitchFamily="18" charset="0"/>
                                </a:rPr>
                                <m:t>𝑖</m:t>
                              </m:r>
                            </m:sub>
                          </m:s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𝑒</m:t>
                              </m:r>
                            </m:e>
                            <m: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𝑡</m:t>
                                  </m:r>
                                </m:e>
                                <m:sub>
                                  <m:r>
                                    <a:rPr lang="en-US" altLang="zh-CN" sz="2400" i="1">
                                      <a:solidFill>
                                        <a:srgbClr val="000000"/>
                                      </a:solidFill>
                                      <a:latin typeface="Cambria Math" panose="02040503050406030204" pitchFamily="18" charset="0"/>
                                    </a:rPr>
                                    <m:t>𝑖</m:t>
                                  </m:r>
                                </m:sub>
                              </m:sSub>
                            </m:sub>
                          </m:sSub>
                        </m:e>
                      </m:nary>
                    </m:oMath>
                  </m:oMathPara>
                </a14:m>
                <a:endParaRPr lang="en-US" altLang="zh-CN" sz="2400" dirty="0">
                  <a:solidFill>
                    <a:srgbClr val="000000"/>
                  </a:solidFill>
                  <a:latin typeface="URWPalladioL-Roma"/>
                </a:endParaRPr>
              </a:p>
              <a:p>
                <a:pPr algn="ct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𝑝</m:t>
                          </m:r>
                        </m:e>
                        <m:sub>
                          <m:r>
                            <a:rPr lang="en-US" altLang="zh-CN" sz="2400" b="0" i="1" smtClean="0">
                              <a:solidFill>
                                <a:srgbClr val="000000"/>
                              </a:solidFill>
                              <a:latin typeface="Cambria Math" panose="02040503050406030204" pitchFamily="18" charset="0"/>
                            </a:rPr>
                            <m:t>𝑖</m:t>
                          </m:r>
                        </m:sub>
                      </m:sSub>
                      <m:r>
                        <a:rPr lang="en-US" altLang="zh-CN" sz="2400" b="0" i="1" smtClean="0">
                          <a:solidFill>
                            <a:srgbClr val="000000"/>
                          </a:solidFill>
                          <a:latin typeface="Cambria Math" panose="02040503050406030204" pitchFamily="18" charset="0"/>
                        </a:rPr>
                        <m:t>=</m:t>
                      </m:r>
                      <m:f>
                        <m:fPr>
                          <m:ctrlPr>
                            <a:rPr lang="en-US" altLang="zh-CN" sz="2400" i="1" smtClean="0">
                              <a:solidFill>
                                <a:srgbClr val="000000"/>
                              </a:solidFill>
                              <a:latin typeface="Cambria Math" panose="02040503050406030204" pitchFamily="18" charset="0"/>
                            </a:rPr>
                          </m:ctrlPr>
                        </m:fPr>
                        <m:num>
                          <m:r>
                            <m:rPr>
                              <m:sty m:val="p"/>
                            </m:rPr>
                            <a:rPr lang="en-US" altLang="zh-CN" sz="2400" b="0" i="0" smtClean="0">
                              <a:solidFill>
                                <a:srgbClr val="000000"/>
                              </a:solidFill>
                              <a:latin typeface="Cambria Math" panose="02040503050406030204" pitchFamily="18" charset="0"/>
                            </a:rPr>
                            <m:t>exp</m:t>
                          </m:r>
                          <m:r>
                            <a:rPr lang="en-US" altLang="zh-CN" sz="2400" b="0" i="1" smtClean="0">
                              <a:solidFill>
                                <a:srgbClr val="000000"/>
                              </a:solidFill>
                              <a:latin typeface="Cambria Math" panose="02040503050406030204" pitchFamily="18" charset="0"/>
                            </a:rPr>
                            <m:t>⁡(</m:t>
                          </m:r>
                          <m:sSubSup>
                            <m:sSubSupPr>
                              <m:ctrlPr>
                                <a:rPr lang="en-US" altLang="zh-CN" sz="2400" b="0" i="1" smtClean="0">
                                  <a:solidFill>
                                    <a:srgbClr val="000000"/>
                                  </a:solidFill>
                                  <a:latin typeface="Cambria Math" panose="02040503050406030204" pitchFamily="18" charset="0"/>
                                </a:rPr>
                              </m:ctrlPr>
                            </m:sSubSup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𝑗</m:t>
                              </m:r>
                            </m:sub>
                            <m:sup>
                              <m:r>
                                <a:rPr lang="en-US" altLang="zh-CN" sz="2400" b="0" i="1" smtClean="0">
                                  <a:solidFill>
                                    <a:srgbClr val="000000"/>
                                  </a:solidFill>
                                  <a:latin typeface="Cambria Math" panose="02040503050406030204" pitchFamily="18" charset="0"/>
                                </a:rPr>
                                <m:t>𝑇</m:t>
                              </m:r>
                            </m:sup>
                          </m:sSubSup>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𝑅</m:t>
                              </m:r>
                            </m:e>
                            <m:sub>
                              <m:r>
                                <a:rPr lang="en-US" altLang="zh-CN" sz="2400" b="0" i="1" smtClean="0">
                                  <a:solidFill>
                                    <a:srgbClr val="000000"/>
                                  </a:solidFill>
                                  <a:latin typeface="Cambria Math" panose="02040503050406030204" pitchFamily="18" charset="0"/>
                                </a:rPr>
                                <m:t>𝑖</m:t>
                              </m:r>
                            </m:sub>
                          </m:sSub>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𝑒</m:t>
                              </m:r>
                            </m:e>
                            <m:sub>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h</m:t>
                                  </m:r>
                                </m:e>
                                <m:sub>
                                  <m:r>
                                    <a:rPr lang="en-US" altLang="zh-CN" sz="2400" b="0" i="1" smtClean="0">
                                      <a:solidFill>
                                        <a:srgbClr val="000000"/>
                                      </a:solidFill>
                                      <a:latin typeface="Cambria Math" panose="02040503050406030204" pitchFamily="18" charset="0"/>
                                    </a:rPr>
                                    <m:t>𝑖</m:t>
                                  </m:r>
                                </m:sub>
                              </m:sSub>
                            </m:sub>
                          </m:sSub>
                          <m:r>
                            <a:rPr lang="en-US" altLang="zh-CN" sz="2400" b="0" i="1" smtClean="0">
                              <a:solidFill>
                                <a:srgbClr val="000000"/>
                              </a:solidFill>
                              <a:latin typeface="Cambria Math" panose="02040503050406030204" pitchFamily="18" charset="0"/>
                            </a:rPr>
                            <m:t>)</m:t>
                          </m:r>
                        </m:num>
                        <m:den>
                          <m:nary>
                            <m:naryPr>
                              <m:chr m:val="∑"/>
                              <m:limLoc m:val="subSup"/>
                              <m:supHide m:val="on"/>
                              <m:ctrlPr>
                                <a:rPr lang="en-US" altLang="zh-CN" sz="2400" i="1" smtClean="0">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𝑒</m:t>
                                  </m:r>
                                </m:e>
                                <m:sub>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𝑡</m:t>
                                      </m:r>
                                    </m:e>
                                    <m:sub>
                                      <m:r>
                                        <a:rPr lang="en-US" altLang="zh-CN" sz="2400" b="0" i="1" smtClean="0">
                                          <a:solidFill>
                                            <a:srgbClr val="000000"/>
                                          </a:solidFill>
                                          <a:latin typeface="Cambria Math" panose="02040503050406030204" pitchFamily="18" charset="0"/>
                                        </a:rPr>
                                        <m:t>𝑘</m:t>
                                      </m:r>
                                    </m:sub>
                                  </m:sSub>
                                </m:sub>
                              </m:sSub>
                              <m:r>
                                <m:rPr>
                                  <m:brk m:alnAt="7"/>
                                </m:rP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𝑟</m:t>
                                  </m:r>
                                </m:e>
                                <m:sub>
                                  <m:r>
                                    <a:rPr lang="en-US" altLang="zh-CN" sz="2400" b="0" i="1" smtClean="0">
                                      <a:solidFill>
                                        <a:srgbClr val="000000"/>
                                      </a:solidFill>
                                      <a:latin typeface="Cambria Math" panose="02040503050406030204" pitchFamily="18" charset="0"/>
                                    </a:rPr>
                                    <m:t>𝑘</m:t>
                                  </m:r>
                                </m:sub>
                              </m:sSub>
                              <m:r>
                                <m:rPr>
                                  <m:brk m:alnAt="7"/>
                                </m:rP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𝑒</m:t>
                                  </m:r>
                                </m:e>
                                <m:sub>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𝑡</m:t>
                                      </m:r>
                                    </m:e>
                                    <m:sub>
                                      <m:r>
                                        <a:rPr lang="en-US" altLang="zh-CN" sz="2400" b="0" i="1" smtClean="0">
                                          <a:solidFill>
                                            <a:srgbClr val="000000"/>
                                          </a:solidFill>
                                          <a:latin typeface="Cambria Math" panose="02040503050406030204" pitchFamily="18" charset="0"/>
                                        </a:rPr>
                                        <m:t>𝑘</m:t>
                                      </m:r>
                                    </m:sub>
                                  </m:sSub>
                                </m:sub>
                              </m:sSub>
                              <m:r>
                                <m:rPr>
                                  <m:brk m:alnAt="7"/>
                                </m:rPr>
                                <a:rPr lang="en-US" altLang="zh-CN" sz="2400" i="1">
                                  <a:solidFill>
                                    <a:srgbClr val="000000"/>
                                  </a:solidFill>
                                  <a:latin typeface="Cambria Math" panose="02040503050406030204" pitchFamily="18" charset="0"/>
                                </a:rPr>
                                <m:t>)</m:t>
                              </m:r>
                            </m:sub>
                            <m:sup/>
                            <m:e>
                              <m:r>
                                <a:rPr lang="en-US" altLang="zh-CN" sz="2400" i="1" smtClean="0">
                                  <a:solidFill>
                                    <a:srgbClr val="000000"/>
                                  </a:solidFill>
                                  <a:latin typeface="Cambria Math" panose="02040503050406030204" pitchFamily="18" charset="0"/>
                                  <a:ea typeface="Cambria Math" panose="02040503050406030204" pitchFamily="18" charset="0"/>
                                </a:rPr>
                                <m:t>∈</m:t>
                              </m:r>
                              <m:sSubSup>
                                <m:sSubSupPr>
                                  <m:ctrlPr>
                                    <a:rPr lang="en-US" altLang="zh-CN" sz="2400" i="1">
                                      <a:solidFill>
                                        <a:srgbClr val="000000"/>
                                      </a:solidFill>
                                      <a:latin typeface="Cambria Math" panose="02040503050406030204" pitchFamily="18" charset="0"/>
                                      <a:ea typeface="Cambria Math" panose="02040503050406030204" pitchFamily="18" charset="0"/>
                                    </a:rPr>
                                  </m:ctrlPr>
                                </m:sSubSupPr>
                                <m:e>
                                  <m:r>
                                    <a:rPr lang="en-US" altLang="zh-CN" sz="2400" i="1">
                                      <a:solidFill>
                                        <a:srgbClr val="000000"/>
                                      </a:solidFill>
                                      <a:latin typeface="Cambria Math" panose="02040503050406030204" pitchFamily="18" charset="0"/>
                                      <a:ea typeface="Cambria Math" panose="02040503050406030204" pitchFamily="18" charset="0"/>
                                    </a:rPr>
                                    <m:t>𝑆</m:t>
                                  </m:r>
                                </m:e>
                                <m:sub>
                                  <m:sSub>
                                    <m:sSubPr>
                                      <m:ctrlPr>
                                        <a:rPr lang="en-US" altLang="zh-CN" sz="2400" i="1">
                                          <a:solidFill>
                                            <a:srgbClr val="000000"/>
                                          </a:solidFill>
                                          <a:latin typeface="Cambria Math" panose="02040503050406030204" pitchFamily="18" charset="0"/>
                                          <a:ea typeface="Cambria Math" panose="02040503050406030204" pitchFamily="18" charset="0"/>
                                        </a:rPr>
                                      </m:ctrlPr>
                                    </m:sSubPr>
                                    <m:e>
                                      <m:r>
                                        <a:rPr lang="en-US" altLang="zh-CN" sz="2400" i="1">
                                          <a:solidFill>
                                            <a:srgbClr val="000000"/>
                                          </a:solidFill>
                                          <a:latin typeface="Cambria Math" panose="02040503050406030204" pitchFamily="18" charset="0"/>
                                          <a:ea typeface="Cambria Math" panose="02040503050406030204" pitchFamily="18" charset="0"/>
                                        </a:rPr>
                                        <m:t>𝑢</m:t>
                                      </m:r>
                                    </m:e>
                                    <m:sub>
                                      <m:r>
                                        <a:rPr lang="en-US" altLang="zh-CN" sz="2400" i="1">
                                          <a:solidFill>
                                            <a:srgbClr val="000000"/>
                                          </a:solidFill>
                                          <a:latin typeface="Cambria Math" panose="02040503050406030204" pitchFamily="18" charset="0"/>
                                          <a:ea typeface="Cambria Math" panose="02040503050406030204" pitchFamily="18" charset="0"/>
                                        </a:rPr>
                                        <m:t>𝑖</m:t>
                                      </m:r>
                                    </m:sub>
                                  </m:sSub>
                                </m:sub>
                                <m:sup>
                                  <m:r>
                                    <a:rPr lang="en-US" altLang="zh-CN" sz="2400" i="1">
                                      <a:solidFill>
                                        <a:srgbClr val="000000"/>
                                      </a:solidFill>
                                      <a:latin typeface="Cambria Math" panose="02040503050406030204" pitchFamily="18" charset="0"/>
                                      <a:ea typeface="Cambria Math" panose="02040503050406030204" pitchFamily="18" charset="0"/>
                                    </a:rPr>
                                    <m:t>1</m:t>
                                  </m:r>
                                </m:sup>
                              </m:sSubSup>
                            </m:e>
                          </m:nary>
                          <m:r>
                            <m:rPr>
                              <m:sty m:val="p"/>
                            </m:rPr>
                            <a:rPr lang="en-US" altLang="zh-CN" sz="2400">
                              <a:solidFill>
                                <a:srgbClr val="000000"/>
                              </a:solidFill>
                              <a:latin typeface="Cambria Math" panose="02040503050406030204" pitchFamily="18" charset="0"/>
                            </a:rPr>
                            <m:t>exp</m:t>
                          </m:r>
                          <m:r>
                            <a:rPr lang="en-US" altLang="zh-CN" sz="2400" i="1">
                              <a:solidFill>
                                <a:srgbClr val="000000"/>
                              </a:solidFill>
                              <a:latin typeface="Cambria Math" panose="02040503050406030204" pitchFamily="18" charset="0"/>
                            </a:rPr>
                            <m:t>⁡(</m:t>
                          </m:r>
                          <m:sSubSup>
                            <m:sSubSupPr>
                              <m:ctrlPr>
                                <a:rPr lang="en-US" altLang="zh-CN" sz="2400" i="1">
                                  <a:solidFill>
                                    <a:srgbClr val="000000"/>
                                  </a:solidFill>
                                  <a:latin typeface="Cambria Math" panose="02040503050406030204" pitchFamily="18" charset="0"/>
                                </a:rPr>
                              </m:ctrlPr>
                            </m:sSubSupPr>
                            <m:e>
                              <m:r>
                                <a:rPr lang="en-US" altLang="zh-CN" sz="2400" b="0" i="1" smtClean="0">
                                  <a:solidFill>
                                    <a:srgbClr val="000000"/>
                                  </a:solidFill>
                                  <a:latin typeface="Cambria Math" panose="02040503050406030204" pitchFamily="18" charset="0"/>
                                </a:rPr>
                                <m:t>𝑣</m:t>
                              </m:r>
                            </m:e>
                            <m:sub>
                              <m:r>
                                <a:rPr lang="en-US" altLang="zh-CN" sz="2400" i="1">
                                  <a:solidFill>
                                    <a:srgbClr val="000000"/>
                                  </a:solidFill>
                                  <a:latin typeface="Cambria Math" panose="02040503050406030204" pitchFamily="18" charset="0"/>
                                </a:rPr>
                                <m:t>𝑗</m:t>
                              </m:r>
                            </m:sub>
                            <m:sup>
                              <m:r>
                                <a:rPr lang="en-US" altLang="zh-CN" sz="2400" i="1">
                                  <a:solidFill>
                                    <a:srgbClr val="000000"/>
                                  </a:solidFill>
                                  <a:latin typeface="Cambria Math" panose="02040503050406030204" pitchFamily="18" charset="0"/>
                                </a:rPr>
                                <m:t>𝑇</m:t>
                              </m:r>
                            </m:sup>
                          </m:sSubSup>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𝑅</m:t>
                              </m:r>
                            </m:e>
                            <m:sub>
                              <m:r>
                                <a:rPr lang="en-US" altLang="zh-CN" sz="2400" b="0" i="1" smtClean="0">
                                  <a:solidFill>
                                    <a:srgbClr val="000000"/>
                                  </a:solidFill>
                                  <a:latin typeface="Cambria Math" panose="02040503050406030204" pitchFamily="18" charset="0"/>
                                </a:rPr>
                                <m:t>𝑘</m:t>
                              </m:r>
                            </m:sub>
                          </m:s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𝑒</m:t>
                              </m:r>
                            </m:e>
                            <m: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h</m:t>
                                  </m:r>
                                </m:e>
                                <m:sub>
                                  <m:r>
                                    <a:rPr lang="en-US" altLang="zh-CN" sz="2400" b="0" i="1" smtClean="0">
                                      <a:solidFill>
                                        <a:srgbClr val="000000"/>
                                      </a:solidFill>
                                      <a:latin typeface="Cambria Math" panose="02040503050406030204" pitchFamily="18" charset="0"/>
                                    </a:rPr>
                                    <m:t>𝑘</m:t>
                                  </m:r>
                                </m:sub>
                              </m:sSub>
                            </m:sub>
                          </m:sSub>
                          <m:r>
                            <a:rPr lang="en-US" altLang="zh-CN" sz="2400" i="1">
                              <a:solidFill>
                                <a:srgbClr val="000000"/>
                              </a:solidFill>
                              <a:latin typeface="Cambria Math" panose="02040503050406030204" pitchFamily="18" charset="0"/>
                            </a:rPr>
                            <m:t>)</m:t>
                          </m:r>
                        </m:den>
                      </m:f>
                    </m:oMath>
                  </m:oMathPara>
                </a14:m>
                <a:endParaRPr lang="en-US" altLang="zh-CN" sz="2400" dirty="0">
                  <a:solidFill>
                    <a:srgbClr val="000000"/>
                  </a:solidFill>
                  <a:latin typeface="URWPalladioL-Roma"/>
                </a:endParaRPr>
              </a:p>
              <a:p>
                <a:r>
                  <a:rPr lang="en-US" altLang="zh-CN" sz="2400" dirty="0">
                    <a:solidFill>
                      <a:srgbClr val="000000"/>
                    </a:solidFill>
                    <a:latin typeface="URWPalladioL-Roma"/>
                  </a:rPr>
                  <a:t>Where, </a:t>
                </a:r>
                <a14:m>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𝑢</m:t>
                        </m:r>
                      </m:e>
                      <m:sub>
                        <m:r>
                          <a:rPr lang="en-US" altLang="zh-CN" sz="2400" i="1">
                            <a:solidFill>
                              <a:srgbClr val="000000"/>
                            </a:solidFill>
                            <a:latin typeface="Cambria Math" panose="02040503050406030204" pitchFamily="18" charset="0"/>
                          </a:rPr>
                          <m:t>𝑖</m:t>
                        </m:r>
                      </m:sub>
                    </m:sSub>
                    <m:r>
                      <a:rPr lang="en-US" altLang="zh-CN" sz="2400" b="0" i="1" smtClean="0">
                        <a:solidFill>
                          <a:srgbClr val="000000"/>
                        </a:solidFill>
                        <a:latin typeface="Cambria Math" panose="02040503050406030204" pitchFamily="18" charset="0"/>
                      </a:rPr>
                      <m:t>, </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𝑗</m:t>
                        </m:r>
                      </m:sub>
                    </m:sSub>
                  </m:oMath>
                </a14:m>
                <a:r>
                  <a:rPr lang="en-US" altLang="zh-CN" sz="2400" dirty="0">
                    <a:solidFill>
                      <a:srgbClr val="000000"/>
                    </a:solidFill>
                    <a:latin typeface="URWPalladioL-Roma"/>
                  </a:rPr>
                  <a:t> is the embedding of user and item, </a:t>
                </a:r>
                <a14:m>
                  <m:oMath xmlns:m="http://schemas.openxmlformats.org/officeDocument/2006/math">
                    <m:sSub>
                      <m:sSubPr>
                        <m:ctrlPr>
                          <a:rPr lang="en-US" altLang="zh-CN" sz="2400">
                            <a:solidFill>
                              <a:srgbClr val="000000"/>
                            </a:solidFill>
                            <a:latin typeface="URWPalladioL-Roma"/>
                          </a:rPr>
                        </m:ctrlPr>
                      </m:sSubPr>
                      <m:e>
                        <m:r>
                          <a:rPr lang="en-US" altLang="zh-CN" sz="2400">
                            <a:solidFill>
                              <a:srgbClr val="000000"/>
                            </a:solidFill>
                            <a:latin typeface="URWPalladioL-Roma"/>
                          </a:rPr>
                          <m:t>𝑒</m:t>
                        </m:r>
                      </m:e>
                      <m:sub>
                        <m:r>
                          <a:rPr lang="en-US" altLang="zh-CN" sz="2400">
                            <a:solidFill>
                              <a:srgbClr val="000000"/>
                            </a:solidFill>
                            <a:latin typeface="URWPalladioL-Roma"/>
                          </a:rPr>
                          <m:t>𝑡</m:t>
                        </m:r>
                      </m:sub>
                    </m:sSub>
                    <m:r>
                      <a:rPr lang="en-US" altLang="zh-CN" sz="2400">
                        <a:solidFill>
                          <a:srgbClr val="000000"/>
                        </a:solidFill>
                        <a:latin typeface="URWPalladioL-Roma"/>
                      </a:rPr>
                      <m:t>, </m:t>
                    </m:r>
                    <m:sSub>
                      <m:sSubPr>
                        <m:ctrlPr>
                          <a:rPr lang="en-US" altLang="zh-CN" sz="2400">
                            <a:solidFill>
                              <a:srgbClr val="000000"/>
                            </a:solidFill>
                            <a:latin typeface="URWPalladioL-Roma"/>
                          </a:rPr>
                        </m:ctrlPr>
                      </m:sSubPr>
                      <m:e>
                        <m:r>
                          <a:rPr lang="en-US" altLang="zh-CN" sz="2400">
                            <a:solidFill>
                              <a:srgbClr val="000000"/>
                            </a:solidFill>
                            <a:latin typeface="URWPalladioL-Roma"/>
                          </a:rPr>
                          <m:t>𝑒</m:t>
                        </m:r>
                      </m:e>
                      <m:sub>
                        <m:r>
                          <a:rPr lang="en-US" altLang="zh-CN" sz="2400">
                            <a:solidFill>
                              <a:srgbClr val="000000"/>
                            </a:solidFill>
                            <a:latin typeface="URWPalladioL-Roma"/>
                          </a:rPr>
                          <m:t>h</m:t>
                        </m:r>
                      </m:sub>
                    </m:sSub>
                    <m:r>
                      <a:rPr lang="en-US" altLang="zh-CN" sz="2400">
                        <a:solidFill>
                          <a:srgbClr val="000000"/>
                        </a:solidFill>
                        <a:latin typeface="URWPalladioL-Roma"/>
                      </a:rPr>
                      <m:t>, </m:t>
                    </m:r>
                    <m:r>
                      <a:rPr lang="en-US" altLang="zh-CN" sz="2400">
                        <a:solidFill>
                          <a:srgbClr val="000000"/>
                        </a:solidFill>
                        <a:latin typeface="URWPalladioL-Roma"/>
                      </a:rPr>
                      <m:t>𝑟</m:t>
                    </m:r>
                  </m:oMath>
                </a14:m>
                <a:r>
                  <a:rPr lang="en-US" altLang="zh-CN" sz="2400" dirty="0">
                    <a:solidFill>
                      <a:srgbClr val="000000"/>
                    </a:solidFill>
                    <a:latin typeface="URWPalladioL-Roma"/>
                  </a:rPr>
                  <a:t> is the embedding of tail entity, head entity, and relation. </a:t>
                </a:r>
                <a14:m>
                  <m:oMath xmlns:m="http://schemas.openxmlformats.org/officeDocument/2006/math">
                    <m:sSubSup>
                      <m:sSubSupPr>
                        <m:ctrlPr>
                          <a:rPr lang="en-US" altLang="zh-CN" sz="2400">
                            <a:solidFill>
                              <a:srgbClr val="000000"/>
                            </a:solidFill>
                            <a:latin typeface="URWPalladioL-Roma"/>
                          </a:rPr>
                        </m:ctrlPr>
                      </m:sSubSupPr>
                      <m:e>
                        <m:r>
                          <a:rPr lang="en-US" altLang="zh-CN" sz="2400">
                            <a:solidFill>
                              <a:srgbClr val="000000"/>
                            </a:solidFill>
                            <a:latin typeface="URWPalladioL-Roma"/>
                          </a:rPr>
                          <m:t>𝑆</m:t>
                        </m:r>
                      </m:e>
                      <m:sub>
                        <m:sSub>
                          <m:sSubPr>
                            <m:ctrlPr>
                              <a:rPr lang="en-US" altLang="zh-CN" sz="2400">
                                <a:solidFill>
                                  <a:srgbClr val="000000"/>
                                </a:solidFill>
                                <a:latin typeface="URWPalladioL-Roma"/>
                              </a:rPr>
                            </m:ctrlPr>
                          </m:sSubPr>
                          <m:e>
                            <m:r>
                              <a:rPr lang="en-US" altLang="zh-CN" sz="2400">
                                <a:solidFill>
                                  <a:srgbClr val="000000"/>
                                </a:solidFill>
                                <a:latin typeface="URWPalladioL-Roma"/>
                              </a:rPr>
                              <m:t>𝑢</m:t>
                            </m:r>
                          </m:e>
                          <m:sub>
                            <m:r>
                              <a:rPr lang="en-US" altLang="zh-CN" sz="2400">
                                <a:solidFill>
                                  <a:srgbClr val="000000"/>
                                </a:solidFill>
                                <a:latin typeface="URWPalladioL-Roma"/>
                              </a:rPr>
                              <m:t>𝑖</m:t>
                            </m:r>
                          </m:sub>
                        </m:sSub>
                      </m:sub>
                      <m:sup>
                        <m:r>
                          <a:rPr lang="en-US" altLang="zh-CN" sz="2400">
                            <a:solidFill>
                              <a:srgbClr val="000000"/>
                            </a:solidFill>
                            <a:latin typeface="URWPalladioL-Roma"/>
                          </a:rPr>
                          <m:t>𝑘</m:t>
                        </m:r>
                      </m:sup>
                    </m:sSubSup>
                    <m:d>
                      <m:dPr>
                        <m:ctrlPr>
                          <a:rPr lang="en-US" altLang="zh-CN" sz="2400">
                            <a:solidFill>
                              <a:srgbClr val="000000"/>
                            </a:solidFill>
                            <a:latin typeface="URWPalladioL-Roma"/>
                          </a:rPr>
                        </m:ctrlPr>
                      </m:dPr>
                      <m:e>
                        <m:r>
                          <a:rPr lang="en-US" altLang="zh-CN" sz="2400">
                            <a:solidFill>
                              <a:srgbClr val="000000"/>
                            </a:solidFill>
                            <a:latin typeface="URWPalladioL-Roma"/>
                          </a:rPr>
                          <m:t>𝑘</m:t>
                        </m:r>
                        <m:r>
                          <a:rPr lang="en-US" altLang="zh-CN" sz="2400">
                            <a:solidFill>
                              <a:srgbClr val="000000"/>
                            </a:solidFill>
                            <a:latin typeface="URWPalladioL-Roma"/>
                          </a:rPr>
                          <m:t>=1,2,…,</m:t>
                        </m:r>
                        <m:r>
                          <a:rPr lang="en-US" altLang="zh-CN" sz="2400">
                            <a:solidFill>
                              <a:srgbClr val="000000"/>
                            </a:solidFill>
                            <a:latin typeface="URWPalladioL-Roma"/>
                          </a:rPr>
                          <m:t>𝐻</m:t>
                        </m:r>
                      </m:e>
                    </m:d>
                  </m:oMath>
                </a14:m>
                <a:r>
                  <a:rPr lang="en-US" altLang="zh-CN" sz="2400" dirty="0">
                    <a:solidFill>
                      <a:srgbClr val="000000"/>
                    </a:solidFill>
                    <a:latin typeface="URWPalladioL-Roma"/>
                  </a:rPr>
                  <a:t> is the samples ripple sets from KG.</a:t>
                </a:r>
                <a:br>
                  <a:rPr lang="en-US" altLang="zh-CN" sz="2400" dirty="0"/>
                </a:br>
                <a:endParaRPr lang="en-US" altLang="zh-CN" sz="2400" dirty="0">
                  <a:solidFill>
                    <a:srgbClr val="000000"/>
                  </a:solidFill>
                  <a:latin typeface="URWPalladioL-Roma"/>
                </a:endParaRPr>
              </a:p>
            </p:txBody>
          </p:sp>
        </mc:Choice>
        <mc:Fallback>
          <p:sp>
            <p:nvSpPr>
              <p:cNvPr id="3" name="矩形 2">
                <a:extLst>
                  <a:ext uri="{FF2B5EF4-FFF2-40B4-BE49-F238E27FC236}">
                    <a16:creationId xmlns:a16="http://schemas.microsoft.com/office/drawing/2014/main" id="{E2E459F8-2368-438F-B8EC-F878354DCFB5}"/>
                  </a:ext>
                </a:extLst>
              </p:cNvPr>
              <p:cNvSpPr>
                <a:spLocks noRot="1" noChangeAspect="1" noMove="1" noResize="1" noEditPoints="1" noAdjustHandles="1" noChangeArrowheads="1" noChangeShapeType="1" noTextEdit="1"/>
              </p:cNvSpPr>
              <p:nvPr/>
            </p:nvSpPr>
            <p:spPr>
              <a:xfrm>
                <a:off x="50799" y="773906"/>
                <a:ext cx="12090401" cy="6061083"/>
              </a:xfrm>
              <a:prstGeom prst="rect">
                <a:avLst/>
              </a:prstGeom>
              <a:blipFill>
                <a:blip r:embed="rId2"/>
                <a:stretch>
                  <a:fillRect l="-756" t="-805" r="-1210"/>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C1C2CD69-003E-49FB-8CEB-D90A2FAD843A}"/>
              </a:ext>
            </a:extLst>
          </p:cNvPr>
          <p:cNvSpPr/>
          <p:nvPr/>
        </p:nvSpPr>
        <p:spPr>
          <a:xfrm>
            <a:off x="35569" y="6375308"/>
            <a:ext cx="12192000" cy="369332"/>
          </a:xfrm>
          <a:prstGeom prst="rect">
            <a:avLst/>
          </a:prstGeom>
        </p:spPr>
        <p:txBody>
          <a:bodyPr wrap="square">
            <a:spAutoFit/>
          </a:bodyPr>
          <a:lstStyle/>
          <a:p>
            <a:endParaRPr lang="zh-CN" altLang="en-US" dirty="0"/>
          </a:p>
        </p:txBody>
      </p:sp>
    </p:spTree>
    <p:extLst>
      <p:ext uri="{BB962C8B-B14F-4D97-AF65-F5344CB8AC3E}">
        <p14:creationId xmlns:p14="http://schemas.microsoft.com/office/powerpoint/2010/main" val="3378359565"/>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err="1"/>
              <a:t>RippleNet</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15</a:t>
            </a:fld>
            <a:endParaRPr lang="zh-CN" altLang="en-US"/>
          </a:p>
        </p:txBody>
      </p:sp>
      <p:sp>
        <p:nvSpPr>
          <p:cNvPr id="7" name="矩形 6">
            <a:extLst>
              <a:ext uri="{FF2B5EF4-FFF2-40B4-BE49-F238E27FC236}">
                <a16:creationId xmlns:a16="http://schemas.microsoft.com/office/drawing/2014/main" id="{C1C2CD69-003E-49FB-8CEB-D90A2FAD843A}"/>
              </a:ext>
            </a:extLst>
          </p:cNvPr>
          <p:cNvSpPr/>
          <p:nvPr/>
        </p:nvSpPr>
        <p:spPr>
          <a:xfrm>
            <a:off x="35569" y="6375308"/>
            <a:ext cx="12192000" cy="369332"/>
          </a:xfrm>
          <a:prstGeom prst="rect">
            <a:avLst/>
          </a:prstGeom>
        </p:spPr>
        <p:txBody>
          <a:bodyPr wrap="square">
            <a:spAutoFit/>
          </a:bodyPr>
          <a:lstStyle/>
          <a:p>
            <a:endParaRPr lang="zh-CN" altLang="en-US" dirty="0"/>
          </a:p>
        </p:txBody>
      </p:sp>
      <p:pic>
        <p:nvPicPr>
          <p:cNvPr id="2" name="图片 1">
            <a:extLst>
              <a:ext uri="{FF2B5EF4-FFF2-40B4-BE49-F238E27FC236}">
                <a16:creationId xmlns:a16="http://schemas.microsoft.com/office/drawing/2014/main" id="{9492411E-D7A1-49CF-A879-5008477B37A0}"/>
              </a:ext>
            </a:extLst>
          </p:cNvPr>
          <p:cNvPicPr>
            <a:picLocks noChangeAspect="1"/>
          </p:cNvPicPr>
          <p:nvPr/>
        </p:nvPicPr>
        <p:blipFill>
          <a:blip r:embed="rId2"/>
          <a:stretch>
            <a:fillRect/>
          </a:stretch>
        </p:blipFill>
        <p:spPr>
          <a:xfrm>
            <a:off x="121402" y="1020655"/>
            <a:ext cx="11949195" cy="4465707"/>
          </a:xfrm>
          <a:prstGeom prst="rect">
            <a:avLst/>
          </a:prstGeom>
        </p:spPr>
      </p:pic>
      <p:sp>
        <p:nvSpPr>
          <p:cNvPr id="4" name="矩形 3">
            <a:extLst>
              <a:ext uri="{FF2B5EF4-FFF2-40B4-BE49-F238E27FC236}">
                <a16:creationId xmlns:a16="http://schemas.microsoft.com/office/drawing/2014/main" id="{726AACD6-7E79-4E31-9102-AB8580CC7310}"/>
              </a:ext>
            </a:extLst>
          </p:cNvPr>
          <p:cNvSpPr/>
          <p:nvPr/>
        </p:nvSpPr>
        <p:spPr>
          <a:xfrm>
            <a:off x="3288145" y="5728977"/>
            <a:ext cx="6096000" cy="369332"/>
          </a:xfrm>
          <a:prstGeom prst="rect">
            <a:avLst/>
          </a:prstGeom>
        </p:spPr>
        <p:txBody>
          <a:bodyPr>
            <a:spAutoFit/>
          </a:bodyPr>
          <a:lstStyle/>
          <a:p>
            <a:endParaRPr lang="zh-CN" altLang="en-US"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F66E251-7AE1-491D-B3C4-C9A2E70AEC9C}"/>
                  </a:ext>
                </a:extLst>
              </p:cNvPr>
              <p:cNvSpPr txBox="1"/>
              <p:nvPr/>
            </p:nvSpPr>
            <p:spPr>
              <a:xfrm>
                <a:off x="3024908" y="5642072"/>
                <a:ext cx="6622473" cy="520399"/>
              </a:xfrm>
              <a:prstGeom prst="rect">
                <a:avLst/>
              </a:prstGeom>
              <a:noFill/>
            </p:spPr>
            <p:txBody>
              <a:bodyPr wrap="square" rtlCol="0">
                <a:spAutoFit/>
              </a:bodyPr>
              <a:lstStyle/>
              <a:p>
                <a:pPr algn="ctr"/>
                <a14:m>
                  <m:oMath xmlns:m="http://schemas.openxmlformats.org/officeDocument/2006/math">
                    <m:sSub>
                      <m:sSubPr>
                        <m:ctrlPr>
                          <a:rPr lang="en-US" altLang="zh-CN" sz="2400">
                            <a:solidFill>
                              <a:srgbClr val="000000"/>
                            </a:solidFill>
                            <a:latin typeface="URWPalladioL-Roma"/>
                          </a:rPr>
                        </m:ctrlPr>
                      </m:sSubPr>
                      <m:e>
                        <m:acc>
                          <m:accPr>
                            <m:chr m:val="̂"/>
                            <m:ctrlPr>
                              <a:rPr lang="en-US" altLang="zh-CN" sz="2400">
                                <a:solidFill>
                                  <a:srgbClr val="000000"/>
                                </a:solidFill>
                                <a:latin typeface="URWPalladioL-Roma"/>
                              </a:rPr>
                            </m:ctrlPr>
                          </m:accPr>
                          <m:e>
                            <m:r>
                              <a:rPr lang="en-US" altLang="zh-CN" sz="2400">
                                <a:solidFill>
                                  <a:srgbClr val="000000"/>
                                </a:solidFill>
                                <a:latin typeface="URWPalladioL-Roma"/>
                              </a:rPr>
                              <m:t>𝑦</m:t>
                            </m:r>
                          </m:e>
                        </m:acc>
                      </m:e>
                      <m:sub>
                        <m:r>
                          <a:rPr lang="en-US" altLang="zh-CN" sz="2400">
                            <a:solidFill>
                              <a:srgbClr val="000000"/>
                            </a:solidFill>
                            <a:latin typeface="URWPalladioL-Roma"/>
                          </a:rPr>
                          <m:t>𝑖𝑗</m:t>
                        </m:r>
                      </m:sub>
                    </m:sSub>
                    <m:r>
                      <a:rPr lang="en-US" altLang="zh-CN" sz="2400">
                        <a:solidFill>
                          <a:srgbClr val="000000"/>
                        </a:solidFill>
                        <a:latin typeface="URWPalladioL-Roma"/>
                      </a:rPr>
                      <m:t>=</m:t>
                    </m:r>
                    <m:r>
                      <a:rPr lang="zh-CN" altLang="en-US" sz="2400">
                        <a:solidFill>
                          <a:srgbClr val="000000"/>
                        </a:solidFill>
                        <a:latin typeface="URWPalladioL-Roma"/>
                      </a:rPr>
                      <m:t>𝜎</m:t>
                    </m:r>
                    <m:r>
                      <a:rPr lang="en-US" altLang="zh-CN" sz="2400">
                        <a:solidFill>
                          <a:srgbClr val="000000"/>
                        </a:solidFill>
                        <a:latin typeface="URWPalladioL-Roma"/>
                      </a:rPr>
                      <m:t>(</m:t>
                    </m:r>
                    <m:sSubSup>
                      <m:sSubSupPr>
                        <m:ctrlPr>
                          <a:rPr lang="en-US" altLang="zh-CN" sz="2400">
                            <a:solidFill>
                              <a:srgbClr val="000000"/>
                            </a:solidFill>
                            <a:latin typeface="URWPalladioL-Roma"/>
                          </a:rPr>
                        </m:ctrlPr>
                      </m:sSubSupPr>
                      <m:e>
                        <m:r>
                          <a:rPr lang="en-US" altLang="zh-CN" sz="2400">
                            <a:solidFill>
                              <a:srgbClr val="000000"/>
                            </a:solidFill>
                            <a:latin typeface="URWPalladioL-Roma"/>
                          </a:rPr>
                          <m:t>𝑢</m:t>
                        </m:r>
                      </m:e>
                      <m:sub>
                        <m:r>
                          <a:rPr lang="en-US" altLang="zh-CN" sz="2400">
                            <a:solidFill>
                              <a:srgbClr val="000000"/>
                            </a:solidFill>
                            <a:latin typeface="URWPalladioL-Roma"/>
                          </a:rPr>
                          <m:t>𝑖</m:t>
                        </m:r>
                      </m:sub>
                      <m:sup>
                        <m:r>
                          <a:rPr lang="en-US" altLang="zh-CN" sz="2400">
                            <a:solidFill>
                              <a:srgbClr val="000000"/>
                            </a:solidFill>
                            <a:latin typeface="URWPalladioL-Roma"/>
                          </a:rPr>
                          <m:t>𝑇</m:t>
                        </m:r>
                      </m:sup>
                    </m:sSubSup>
                    <m:sSub>
                      <m:sSubPr>
                        <m:ctrlPr>
                          <a:rPr lang="en-US" altLang="zh-CN" sz="2400">
                            <a:solidFill>
                              <a:srgbClr val="000000"/>
                            </a:solidFill>
                            <a:latin typeface="URWPalladioL-Roma"/>
                          </a:rPr>
                        </m:ctrlPr>
                      </m:sSubPr>
                      <m:e>
                        <m:r>
                          <a:rPr lang="en-US" altLang="zh-CN" sz="2400">
                            <a:solidFill>
                              <a:srgbClr val="000000"/>
                            </a:solidFill>
                            <a:latin typeface="URWPalladioL-Roma"/>
                          </a:rPr>
                          <m:t>𝑣</m:t>
                        </m:r>
                      </m:e>
                      <m:sub>
                        <m:r>
                          <a:rPr lang="en-US" altLang="zh-CN" sz="2400">
                            <a:solidFill>
                              <a:srgbClr val="000000"/>
                            </a:solidFill>
                            <a:latin typeface="URWPalladioL-Roma"/>
                          </a:rPr>
                          <m:t>𝑗</m:t>
                        </m:r>
                      </m:sub>
                    </m:sSub>
                    <m:r>
                      <a:rPr lang="en-US" altLang="zh-CN" sz="2400">
                        <a:solidFill>
                          <a:srgbClr val="000000"/>
                        </a:solidFill>
                        <a:latin typeface="URWPalladioL-Roma"/>
                      </a:rPr>
                      <m:t>)</m:t>
                    </m:r>
                  </m:oMath>
                </a14:m>
                <a:r>
                  <a:rPr lang="zh-CN" altLang="en-US" dirty="0"/>
                  <a:t>   </a:t>
                </a:r>
              </a:p>
            </p:txBody>
          </p:sp>
        </mc:Choice>
        <mc:Fallback>
          <p:sp>
            <p:nvSpPr>
              <p:cNvPr id="8" name="文本框 7">
                <a:extLst>
                  <a:ext uri="{FF2B5EF4-FFF2-40B4-BE49-F238E27FC236}">
                    <a16:creationId xmlns:a16="http://schemas.microsoft.com/office/drawing/2014/main" id="{EF66E251-7AE1-491D-B3C4-C9A2E70AEC9C}"/>
                  </a:ext>
                </a:extLst>
              </p:cNvPr>
              <p:cNvSpPr txBox="1">
                <a:spLocks noRot="1" noChangeAspect="1" noMove="1" noResize="1" noEditPoints="1" noAdjustHandles="1" noChangeArrowheads="1" noChangeShapeType="1" noTextEdit="1"/>
              </p:cNvSpPr>
              <p:nvPr/>
            </p:nvSpPr>
            <p:spPr>
              <a:xfrm>
                <a:off x="3024908" y="5642072"/>
                <a:ext cx="6622473" cy="520399"/>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3334943"/>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KG for recommendation</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16</a:t>
            </a:fld>
            <a:endParaRPr lang="zh-CN" altLang="en-US"/>
          </a:p>
        </p:txBody>
      </p:sp>
      <p:pic>
        <p:nvPicPr>
          <p:cNvPr id="2" name="图片 1">
            <a:extLst>
              <a:ext uri="{FF2B5EF4-FFF2-40B4-BE49-F238E27FC236}">
                <a16:creationId xmlns:a16="http://schemas.microsoft.com/office/drawing/2014/main" id="{061EAB97-6B09-4238-A0A1-6E4052D38A6E}"/>
              </a:ext>
            </a:extLst>
          </p:cNvPr>
          <p:cNvPicPr>
            <a:picLocks noChangeAspect="1"/>
          </p:cNvPicPr>
          <p:nvPr/>
        </p:nvPicPr>
        <p:blipFill rotWithShape="1">
          <a:blip r:embed="rId2"/>
          <a:srcRect t="7732"/>
          <a:stretch/>
        </p:blipFill>
        <p:spPr>
          <a:xfrm>
            <a:off x="4941455" y="710118"/>
            <a:ext cx="6809362" cy="6089297"/>
          </a:xfrm>
          <a:prstGeom prst="rect">
            <a:avLst/>
          </a:prstGeom>
        </p:spPr>
      </p:pic>
      <p:sp>
        <p:nvSpPr>
          <p:cNvPr id="4" name="矩形 3">
            <a:extLst>
              <a:ext uri="{FF2B5EF4-FFF2-40B4-BE49-F238E27FC236}">
                <a16:creationId xmlns:a16="http://schemas.microsoft.com/office/drawing/2014/main" id="{B4DE6DBF-53F8-496C-A387-598039AB28DA}"/>
              </a:ext>
            </a:extLst>
          </p:cNvPr>
          <p:cNvSpPr/>
          <p:nvPr/>
        </p:nvSpPr>
        <p:spPr>
          <a:xfrm>
            <a:off x="221673" y="1182838"/>
            <a:ext cx="4424217" cy="4154984"/>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URWPalladioL-Roma"/>
              </a:rPr>
              <a:t>‘</a:t>
            </a:r>
            <a:r>
              <a:rPr lang="en-US" altLang="zh-CN" sz="2400" dirty="0" err="1">
                <a:solidFill>
                  <a:srgbClr val="000000"/>
                </a:solidFill>
                <a:latin typeface="URWPalladioL-Roma"/>
              </a:rPr>
              <a:t>Emb</a:t>
            </a:r>
            <a:r>
              <a:rPr lang="en-US" altLang="zh-CN" sz="2400" dirty="0">
                <a:solidFill>
                  <a:srgbClr val="000000"/>
                </a:solidFill>
                <a:latin typeface="URWPalladioL-Roma"/>
              </a:rPr>
              <a:t>.’ stands for embedding-based Method;</a:t>
            </a:r>
          </a:p>
          <a:p>
            <a:pPr marL="342900" indent="-342900">
              <a:buFont typeface="Arial" panose="020B0604020202020204" pitchFamily="34" charset="0"/>
              <a:buChar char="•"/>
            </a:pPr>
            <a:r>
              <a:rPr lang="en-US" altLang="zh-CN" sz="2400" dirty="0">
                <a:solidFill>
                  <a:srgbClr val="000000"/>
                </a:solidFill>
                <a:latin typeface="URWPalladioL-Roma"/>
              </a:rPr>
              <a:t>‘Uni.’ stands for unified method, </a:t>
            </a:r>
          </a:p>
          <a:p>
            <a:pPr marL="342900" indent="-342900">
              <a:buFont typeface="Arial" panose="020B0604020202020204" pitchFamily="34" charset="0"/>
              <a:buChar char="•"/>
            </a:pPr>
            <a:r>
              <a:rPr lang="en-US" altLang="zh-CN" sz="2400" dirty="0">
                <a:solidFill>
                  <a:srgbClr val="000000"/>
                </a:solidFill>
                <a:latin typeface="URWPalladioL-Roma"/>
              </a:rPr>
              <a:t>‘Att.’ stands for attention mechanism;</a:t>
            </a:r>
          </a:p>
          <a:p>
            <a:pPr marL="342900" indent="-342900">
              <a:buFont typeface="Arial" panose="020B0604020202020204" pitchFamily="34" charset="0"/>
              <a:buChar char="•"/>
            </a:pPr>
            <a:r>
              <a:rPr lang="en-US" altLang="zh-CN" sz="2400" dirty="0">
                <a:solidFill>
                  <a:srgbClr val="000000"/>
                </a:solidFill>
                <a:latin typeface="URWPalladioL-Roma"/>
              </a:rPr>
              <a:t>‘RL’ stands for reinforcement learning;</a:t>
            </a:r>
          </a:p>
          <a:p>
            <a:pPr marL="342900" indent="-342900">
              <a:buFont typeface="Arial" panose="020B0604020202020204" pitchFamily="34" charset="0"/>
              <a:buChar char="•"/>
            </a:pPr>
            <a:r>
              <a:rPr lang="en-US" altLang="zh-CN" sz="2400" dirty="0">
                <a:solidFill>
                  <a:srgbClr val="000000"/>
                </a:solidFill>
                <a:latin typeface="URWPalladioL-Roma"/>
              </a:rPr>
              <a:t>‘AE’ stands for autoencoder;</a:t>
            </a:r>
          </a:p>
          <a:p>
            <a:pPr marL="342900" indent="-342900">
              <a:buFont typeface="Arial" panose="020B0604020202020204" pitchFamily="34" charset="0"/>
              <a:buChar char="•"/>
            </a:pPr>
            <a:r>
              <a:rPr lang="en-US" altLang="zh-CN" sz="2400" dirty="0">
                <a:solidFill>
                  <a:srgbClr val="000000"/>
                </a:solidFill>
                <a:latin typeface="URWPalladioL-Roma"/>
              </a:rPr>
              <a:t>‘MF’ stands for matrix factorization;</a:t>
            </a:r>
            <a:endParaRPr lang="zh-CN" altLang="en-US" sz="2400" dirty="0">
              <a:solidFill>
                <a:srgbClr val="000000"/>
              </a:solidFill>
              <a:latin typeface="URWPalladioL-Roma"/>
            </a:endParaRPr>
          </a:p>
        </p:txBody>
      </p:sp>
    </p:spTree>
    <p:extLst>
      <p:ext uri="{BB962C8B-B14F-4D97-AF65-F5344CB8AC3E}">
        <p14:creationId xmlns:p14="http://schemas.microsoft.com/office/powerpoint/2010/main" val="2642335950"/>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11790906" cy="646331"/>
          </a:xfrm>
          <a:prstGeom prst="rect">
            <a:avLst/>
          </a:prstGeom>
          <a:noFill/>
        </p:spPr>
        <p:txBody>
          <a:bodyPr wrap="square" rtlCol="0">
            <a:spAutoFit/>
          </a:bodyPr>
          <a:lstStyle/>
          <a:p>
            <a:r>
              <a:rPr lang="en-US" altLang="zh-CN" sz="3600" dirty="0"/>
              <a:t>Application of Recommender with Knowledge Graph</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17</a:t>
            </a:fld>
            <a:endParaRPr lang="zh-CN" altLang="en-US"/>
          </a:p>
        </p:txBody>
      </p:sp>
      <p:pic>
        <p:nvPicPr>
          <p:cNvPr id="3" name="图片 2">
            <a:extLst>
              <a:ext uri="{FF2B5EF4-FFF2-40B4-BE49-F238E27FC236}">
                <a16:creationId xmlns:a16="http://schemas.microsoft.com/office/drawing/2014/main" id="{E44D90CB-9FA9-46BD-A862-DBDED3B6F0CE}"/>
              </a:ext>
            </a:extLst>
          </p:cNvPr>
          <p:cNvPicPr>
            <a:picLocks noChangeAspect="1"/>
          </p:cNvPicPr>
          <p:nvPr/>
        </p:nvPicPr>
        <p:blipFill>
          <a:blip r:embed="rId2"/>
          <a:stretch>
            <a:fillRect/>
          </a:stretch>
        </p:blipFill>
        <p:spPr>
          <a:xfrm>
            <a:off x="1032019" y="773906"/>
            <a:ext cx="10127961" cy="5465621"/>
          </a:xfrm>
          <a:prstGeom prst="rect">
            <a:avLst/>
          </a:prstGeom>
        </p:spPr>
      </p:pic>
    </p:spTree>
    <p:extLst>
      <p:ext uri="{BB962C8B-B14F-4D97-AF65-F5344CB8AC3E}">
        <p14:creationId xmlns:p14="http://schemas.microsoft.com/office/powerpoint/2010/main" val="2705612075"/>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Future </a:t>
            </a:r>
            <a:r>
              <a:rPr lang="en-US" altLang="zh-CN" sz="3600" dirty="0" err="1"/>
              <a:t>Discusions</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18</a:t>
            </a:fld>
            <a:endParaRPr lang="zh-CN" altLang="en-US"/>
          </a:p>
        </p:txBody>
      </p:sp>
      <p:sp>
        <p:nvSpPr>
          <p:cNvPr id="8" name="文本框 7">
            <a:extLst>
              <a:ext uri="{FF2B5EF4-FFF2-40B4-BE49-F238E27FC236}">
                <a16:creationId xmlns:a16="http://schemas.microsoft.com/office/drawing/2014/main" id="{3DCA9F53-09C0-D74E-B94B-D34FC0E3C34C}"/>
              </a:ext>
            </a:extLst>
          </p:cNvPr>
          <p:cNvSpPr txBox="1"/>
          <p:nvPr/>
        </p:nvSpPr>
        <p:spPr>
          <a:xfrm>
            <a:off x="0" y="868719"/>
            <a:ext cx="12192000" cy="5632311"/>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srgbClr val="000000"/>
                </a:solidFill>
                <a:latin typeface="URWPalladioL-Roma"/>
              </a:rPr>
              <a:t>Knowledge Enhanced Language Representation. </a:t>
            </a:r>
            <a:r>
              <a:rPr lang="en-US" altLang="zh-CN" sz="2400" dirty="0">
                <a:solidFill>
                  <a:srgbClr val="000000"/>
                </a:solidFill>
                <a:latin typeface="URWPalladioL-Roma"/>
              </a:rPr>
              <a:t>To improve the performance of various natural language processing tasks, there is a trend to integrate external knowledge into the language representation model. The knowledge representation and the text representation can be refined mutually;</a:t>
            </a:r>
          </a:p>
          <a:p>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b="1" dirty="0">
                <a:solidFill>
                  <a:srgbClr val="000000"/>
                </a:solidFill>
                <a:latin typeface="URWPalladioL-Roma"/>
              </a:rPr>
              <a:t>Dynamic Recommendation. </a:t>
            </a:r>
            <a:r>
              <a:rPr lang="en-US" altLang="zh-CN" sz="2400" dirty="0">
                <a:solidFill>
                  <a:srgbClr val="000000"/>
                </a:solidFill>
                <a:latin typeface="URWPalladioL-Roma"/>
              </a:rPr>
              <a:t>In some scenarios, such as online shopping, news recommendation, Twitter, and forums, a user’s interest can be influenced by social events or friends very quickly. In order to capture dynamic preference, leveraging the dynamic graph network can be a solution;</a:t>
            </a:r>
          </a:p>
          <a:p>
            <a:pPr marL="342900" indent="-342900">
              <a:buFont typeface="Arial" panose="020B0604020202020204" pitchFamily="34" charset="0"/>
              <a:buChar char="•"/>
            </a:pPr>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b="1" dirty="0">
                <a:solidFill>
                  <a:srgbClr val="000000"/>
                </a:solidFill>
                <a:latin typeface="URWPalladioL-Roma"/>
              </a:rPr>
              <a:t> User Side Information. </a:t>
            </a:r>
            <a:r>
              <a:rPr lang="en-US" altLang="zh-CN" sz="2400" dirty="0">
                <a:solidFill>
                  <a:srgbClr val="000000"/>
                </a:solidFill>
                <a:latin typeface="URWPalladioL-Roma"/>
              </a:rPr>
              <a:t>Currently, most KG-based recommender systems build the graph by incorporating item side information, while few models consider user side information. However, user side information, such as the user network, and user’s demographic information, can also be naturally integrated into the framework of current KG based recommender systems. </a:t>
            </a:r>
          </a:p>
        </p:txBody>
      </p:sp>
    </p:spTree>
    <p:extLst>
      <p:ext uri="{BB962C8B-B14F-4D97-AF65-F5344CB8AC3E}">
        <p14:creationId xmlns:p14="http://schemas.microsoft.com/office/powerpoint/2010/main" val="1128097794"/>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dirty="0"/>
              <a:t>Reference</a:t>
            </a:r>
            <a:endParaRPr lang="zh-CN" altLang="en-US" sz="3600" dirty="0"/>
          </a:p>
        </p:txBody>
      </p:sp>
      <p:sp>
        <p:nvSpPr>
          <p:cNvPr id="4" name="文本框 3">
            <a:extLst>
              <a:ext uri="{FF2B5EF4-FFF2-40B4-BE49-F238E27FC236}">
                <a16:creationId xmlns:a16="http://schemas.microsoft.com/office/drawing/2014/main" id="{0782B221-6ED8-446C-8484-E553669BF7AA}"/>
              </a:ext>
            </a:extLst>
          </p:cNvPr>
          <p:cNvSpPr txBox="1"/>
          <p:nvPr/>
        </p:nvSpPr>
        <p:spPr>
          <a:xfrm>
            <a:off x="26396" y="653004"/>
            <a:ext cx="12139208" cy="6186309"/>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F. Zhang, N. J. Yuan, D. Lian, X. </a:t>
            </a:r>
            <a:r>
              <a:rPr lang="en-US" altLang="zh-CN" dirty="0" err="1"/>
              <a:t>Xie</a:t>
            </a:r>
            <a:r>
              <a:rPr lang="en-US" altLang="zh-CN" dirty="0"/>
              <a:t>, and W.-Y. Ma, “Collaborative knowledge base embedding for recommender systems,” in Proceedings of the 22Nd ACM SIGKDD International Conference on Knowledge Discovery and Data Mining, ser. KDD ’16. New York, NY, USA: ACM, 2016, pp. 353–362.</a:t>
            </a:r>
          </a:p>
          <a:p>
            <a:pPr marL="342900" indent="-342900">
              <a:buFont typeface="Arial" panose="020B0604020202020204" pitchFamily="34" charset="0"/>
              <a:buChar char="•"/>
            </a:pPr>
            <a:r>
              <a:rPr lang="en-US" altLang="zh-CN" dirty="0"/>
              <a:t>H. Wang, F. Zhang, X. </a:t>
            </a:r>
            <a:r>
              <a:rPr lang="en-US" altLang="zh-CN" dirty="0" err="1"/>
              <a:t>Xie</a:t>
            </a:r>
            <a:r>
              <a:rPr lang="en-US" altLang="zh-CN" dirty="0"/>
              <a:t>, and M. Guo, “</a:t>
            </a:r>
            <a:r>
              <a:rPr lang="en-US" altLang="zh-CN" dirty="0" err="1"/>
              <a:t>Dkn</a:t>
            </a:r>
            <a:r>
              <a:rPr lang="en-US" altLang="zh-CN" dirty="0"/>
              <a:t>: Deep </a:t>
            </a:r>
            <a:r>
              <a:rPr lang="en-US" altLang="zh-CN" dirty="0" err="1"/>
              <a:t>knowledgeaware</a:t>
            </a:r>
            <a:r>
              <a:rPr lang="en-US" altLang="zh-CN" dirty="0"/>
              <a:t> network for news recommendation,” in Proceedings of the 2018 World Wide Web Conference, ser. WWW ’18. Republic and Canton of Geneva, Switzerland: International World Wide Web Conferences Steering Committee, 2018, pp. 1835–1844.</a:t>
            </a:r>
          </a:p>
          <a:p>
            <a:pPr marL="342900" indent="-342900">
              <a:buFont typeface="Arial" panose="020B0604020202020204" pitchFamily="34" charset="0"/>
              <a:buChar char="•"/>
            </a:pPr>
            <a:r>
              <a:rPr lang="en-US" altLang="zh-CN" dirty="0"/>
              <a:t>J. Huang, W. X. Zhao, H. Dou, J.-R. Wen, and E. Y. Chang, “Improving sequential recommendation with knowledge-enhanced memory networks,” in The 41st International ACM SIGIR Conference on Research &amp; Development in Information Retrieval. ACM, 2018, pp. 505–514.</a:t>
            </a:r>
          </a:p>
          <a:p>
            <a:pPr marL="342900" indent="-342900">
              <a:buFont typeface="Arial" panose="020B0604020202020204" pitchFamily="34" charset="0"/>
              <a:buChar char="•"/>
            </a:pPr>
            <a:r>
              <a:rPr lang="en-US" altLang="zh-CN" dirty="0"/>
              <a:t> Y. Zhang, Q. Ai, X. Chen, and P. Wang, “Learning over knowledge-base embeddings for recommendation,” </a:t>
            </a:r>
            <a:r>
              <a:rPr lang="en-US" altLang="zh-CN" dirty="0" err="1"/>
              <a:t>arXiv</a:t>
            </a:r>
            <a:r>
              <a:rPr lang="en-US" altLang="zh-CN" dirty="0"/>
              <a:t> preprint arXiv:1803.06540, 2018.</a:t>
            </a:r>
          </a:p>
          <a:p>
            <a:pPr marL="342900" indent="-342900">
              <a:buFont typeface="Arial" panose="020B0604020202020204" pitchFamily="34" charset="0"/>
              <a:buChar char="•"/>
            </a:pPr>
            <a:r>
              <a:rPr lang="en-US" altLang="zh-CN" dirty="0"/>
              <a:t>X. Yu, X. Ren, Q. Gu, Y. Sun, and J. Han, “Collaborative filtering with entity similarity regularization in heterogeneous information networks,” IJCAI HINA, vol. 27, 2013.</a:t>
            </a:r>
          </a:p>
          <a:p>
            <a:pPr marL="342900" indent="-342900">
              <a:buFont typeface="Arial" panose="020B0604020202020204" pitchFamily="34" charset="0"/>
              <a:buChar char="•"/>
            </a:pPr>
            <a:r>
              <a:rPr lang="en-US" altLang="zh-CN" dirty="0"/>
              <a:t>X. Yu, X. Ren, Y. Sun, B. Sturt, U. Khandelwal, Q. Gu, B. </a:t>
            </a:r>
            <a:r>
              <a:rPr lang="en-US" altLang="zh-CN" dirty="0" err="1"/>
              <a:t>Norick</a:t>
            </a:r>
            <a:r>
              <a:rPr lang="en-US" altLang="zh-CN" dirty="0"/>
              <a:t>, and J. Han, “Recommendation in heterogeneous information networks with implicit user feedback,” in Proceedings of the 7</a:t>
            </a:r>
            <a:r>
              <a:rPr lang="en-US" altLang="zh-CN" baseline="30000" dirty="0"/>
              <a:t>th</a:t>
            </a:r>
            <a:r>
              <a:rPr lang="en-US" altLang="zh-CN" dirty="0"/>
              <a:t> ACM conference on Recommender systems. ACM, 2013, pp. 347–350.</a:t>
            </a:r>
          </a:p>
          <a:p>
            <a:pPr marL="342900" indent="-342900">
              <a:buFont typeface="Arial" panose="020B0604020202020204" pitchFamily="34" charset="0"/>
              <a:buChar char="•"/>
            </a:pPr>
            <a:r>
              <a:rPr lang="en-US" altLang="zh-CN" dirty="0"/>
              <a:t>X. Yu, X. Ren, Y. Sun, Q. Gu, B. Sturt, U. Khandelwal, B. </a:t>
            </a:r>
            <a:r>
              <a:rPr lang="en-US" altLang="zh-CN" dirty="0" err="1"/>
              <a:t>Norick</a:t>
            </a:r>
            <a:r>
              <a:rPr lang="en-US" altLang="zh-CN" dirty="0"/>
              <a:t>, and J. Han, “Personalized entity recommendation: A heterogeneous information network approach,” in Proceedings of the 7</a:t>
            </a:r>
            <a:r>
              <a:rPr lang="en-US" altLang="zh-CN" baseline="30000" dirty="0"/>
              <a:t>th</a:t>
            </a:r>
            <a:r>
              <a:rPr lang="en-US" altLang="zh-CN" dirty="0"/>
              <a:t> ACM international conference on Web search and data mining. ACM, 2014, pp. 283–292.</a:t>
            </a:r>
          </a:p>
          <a:p>
            <a:pPr marL="342900" indent="-342900">
              <a:buFont typeface="Arial" panose="020B0604020202020204" pitchFamily="34" charset="0"/>
              <a:buChar char="•"/>
            </a:pPr>
            <a:r>
              <a:rPr lang="en-US" altLang="zh-CN" dirty="0"/>
              <a:t>X. Wang, X. He, Y. Cao, M. Liu, and T.-S. Chua, “</a:t>
            </a:r>
            <a:r>
              <a:rPr lang="en-US" altLang="zh-CN" dirty="0" err="1"/>
              <a:t>Kgat</a:t>
            </a:r>
            <a:r>
              <a:rPr lang="en-US" altLang="zh-CN" dirty="0"/>
              <a:t>: Knowledge graph attention network for recommendation,” in Proceedings of the 25th ACM SIGKDD International Conference on Knowledge17 Discovery &amp; Data Mining, ser. KDD ’19. New York, NY, USA: ACM, 2019, pp. 950–958.</a:t>
            </a:r>
          </a:p>
        </p:txBody>
      </p:sp>
      <p:sp>
        <p:nvSpPr>
          <p:cNvPr id="7" name="灯片编号占位符 6">
            <a:extLst>
              <a:ext uri="{FF2B5EF4-FFF2-40B4-BE49-F238E27FC236}">
                <a16:creationId xmlns:a16="http://schemas.microsoft.com/office/drawing/2014/main" id="{0770B41A-83F0-4B8B-859B-0FF5F33B1C15}"/>
              </a:ext>
            </a:extLst>
          </p:cNvPr>
          <p:cNvSpPr>
            <a:spLocks noGrp="1"/>
          </p:cNvSpPr>
          <p:nvPr>
            <p:ph type="sldNum" sz="quarter" idx="12"/>
          </p:nvPr>
        </p:nvSpPr>
        <p:spPr/>
        <p:txBody>
          <a:bodyPr/>
          <a:lstStyle/>
          <a:p>
            <a:fld id="{661ED27B-0111-4FCA-A1FD-6B615F5E45DE}" type="slidenum">
              <a:rPr lang="zh-CN" altLang="en-US" smtClean="0"/>
              <a:t>19</a:t>
            </a:fld>
            <a:endParaRPr lang="zh-CN" altLang="en-US"/>
          </a:p>
        </p:txBody>
      </p:sp>
    </p:spTree>
    <p:extLst>
      <p:ext uri="{BB962C8B-B14F-4D97-AF65-F5344CB8AC3E}">
        <p14:creationId xmlns:p14="http://schemas.microsoft.com/office/powerpoint/2010/main" val="153472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dirty="0"/>
              <a:t>About Authors</a:t>
            </a:r>
            <a:endParaRPr lang="zh-CN" altLang="en-US" sz="3600" dirty="0"/>
          </a:p>
        </p:txBody>
      </p:sp>
      <p:sp>
        <p:nvSpPr>
          <p:cNvPr id="14" name="文本框 13">
            <a:extLst>
              <a:ext uri="{FF2B5EF4-FFF2-40B4-BE49-F238E27FC236}">
                <a16:creationId xmlns:a16="http://schemas.microsoft.com/office/drawing/2014/main" id="{3C647935-24AE-4432-B9E1-B23210C57682}"/>
              </a:ext>
            </a:extLst>
          </p:cNvPr>
          <p:cNvSpPr txBox="1"/>
          <p:nvPr/>
        </p:nvSpPr>
        <p:spPr>
          <a:xfrm>
            <a:off x="264268" y="989445"/>
            <a:ext cx="11663463" cy="5093702"/>
          </a:xfrm>
          <a:prstGeom prst="rect">
            <a:avLst/>
          </a:prstGeom>
          <a:noFill/>
        </p:spPr>
        <p:txBody>
          <a:bodyPr wrap="square" rtlCol="0">
            <a:spAutoFit/>
          </a:bodyPr>
          <a:lstStyle/>
          <a:p>
            <a:pPr marL="342900" indent="-342900">
              <a:buFont typeface="Arial" panose="020B0604020202020204" pitchFamily="34" charset="0"/>
              <a:buChar char="•"/>
            </a:pPr>
            <a:r>
              <a:rPr lang="en-US" altLang="zh-CN" sz="2500" b="1" i="1" dirty="0" err="1"/>
              <a:t>Qingyu</a:t>
            </a:r>
            <a:r>
              <a:rPr lang="en-US" altLang="zh-CN" sz="2500" b="1" i="1" dirty="0"/>
              <a:t> Guo, </a:t>
            </a:r>
            <a:r>
              <a:rPr lang="en-US" altLang="zh-CN" sz="2500" b="1" i="1" dirty="0" err="1"/>
              <a:t>Fuzhen</a:t>
            </a:r>
            <a:r>
              <a:rPr lang="en-US" altLang="zh-CN" sz="2500" b="1" i="1" dirty="0"/>
              <a:t> Zhuang, Qing He </a:t>
            </a:r>
            <a:r>
              <a:rPr lang="en-US" altLang="zh-CN" sz="2500" i="1" dirty="0"/>
              <a:t>are with Key Lab of Intelligent Information Processing of Chinese Academy of Sciences (CAS), Institute of Computing Technology, CAS. </a:t>
            </a:r>
            <a:r>
              <a:rPr lang="en-US" altLang="zh-CN" sz="2500" b="1" i="1" dirty="0" err="1"/>
              <a:t>Qingyu</a:t>
            </a:r>
            <a:r>
              <a:rPr lang="en-US" altLang="zh-CN" sz="2500" b="1" i="1" dirty="0"/>
              <a:t> Guo </a:t>
            </a:r>
            <a:r>
              <a:rPr lang="en-US" altLang="zh-CN" sz="2500" i="1" dirty="0"/>
              <a:t>is also with Hong Kong University of Science and Technology.</a:t>
            </a:r>
            <a:br>
              <a:rPr lang="en-US" altLang="zh-CN" sz="2500" dirty="0"/>
            </a:br>
            <a:endParaRPr lang="en-US" altLang="zh-CN" sz="2500" dirty="0"/>
          </a:p>
          <a:p>
            <a:pPr marL="342900" indent="-342900">
              <a:buFont typeface="Arial" panose="020B0604020202020204" pitchFamily="34" charset="0"/>
              <a:buChar char="•"/>
            </a:pPr>
            <a:r>
              <a:rPr lang="en-US" altLang="zh-CN" sz="2500" b="1" i="1" dirty="0" err="1"/>
              <a:t>Chuan</a:t>
            </a:r>
            <a:r>
              <a:rPr lang="en-US" altLang="zh-CN" sz="2500" b="1" i="1" dirty="0"/>
              <a:t> Qin </a:t>
            </a:r>
            <a:r>
              <a:rPr lang="en-US" altLang="zh-CN" sz="2500" i="1" dirty="0"/>
              <a:t>is with University of Science and Technology of China and Baidu Talent Intelligence Center, Baidu Inc.</a:t>
            </a:r>
            <a:br>
              <a:rPr lang="en-US" altLang="zh-CN" sz="2500" i="1" dirty="0"/>
            </a:br>
            <a:endParaRPr lang="en-US" altLang="zh-CN" sz="2500" i="1" dirty="0"/>
          </a:p>
          <a:p>
            <a:pPr marL="342900" indent="-342900">
              <a:buFont typeface="Arial" panose="020B0604020202020204" pitchFamily="34" charset="0"/>
              <a:buChar char="•"/>
            </a:pPr>
            <a:r>
              <a:rPr lang="en-US" altLang="zh-CN" sz="2500" b="1" i="1" dirty="0" err="1"/>
              <a:t>Hengshu</a:t>
            </a:r>
            <a:r>
              <a:rPr lang="en-US" altLang="zh-CN" sz="2500" b="1" i="1" dirty="0"/>
              <a:t> Zhu and Hui </a:t>
            </a:r>
            <a:r>
              <a:rPr lang="en-US" altLang="zh-CN" sz="2500" b="1" i="1" dirty="0" err="1"/>
              <a:t>Xiong</a:t>
            </a:r>
            <a:r>
              <a:rPr lang="en-US" altLang="zh-CN" sz="2500" b="1" i="1" dirty="0"/>
              <a:t> </a:t>
            </a:r>
            <a:r>
              <a:rPr lang="en-US" altLang="zh-CN" sz="2500" i="1" dirty="0"/>
              <a:t>is with Baidu Talent Intelligence Center, Baidu Inc. </a:t>
            </a:r>
            <a:r>
              <a:rPr lang="en-US" altLang="zh-CN" sz="2500" b="1" i="1" dirty="0"/>
              <a:t>Hui </a:t>
            </a:r>
            <a:r>
              <a:rPr lang="en-US" altLang="zh-CN" sz="2500" b="1" i="1" dirty="0" err="1"/>
              <a:t>Xiong</a:t>
            </a:r>
            <a:r>
              <a:rPr lang="en-US" altLang="zh-CN" sz="2500" b="1" i="1" dirty="0"/>
              <a:t> </a:t>
            </a:r>
            <a:r>
              <a:rPr lang="en-US" altLang="zh-CN" sz="2500" i="1" dirty="0"/>
              <a:t>is also with Business Intelligence Lab, Baidu Research. </a:t>
            </a:r>
            <a:br>
              <a:rPr lang="en-US" altLang="zh-CN" sz="2500" dirty="0"/>
            </a:br>
            <a:endParaRPr lang="en" altLang="zh-CN" sz="2500" dirty="0"/>
          </a:p>
          <a:p>
            <a:pPr marL="342900" indent="-342900">
              <a:buFont typeface="Arial" panose="020B0604020202020204" pitchFamily="34" charset="0"/>
              <a:buChar char="•"/>
            </a:pPr>
            <a:r>
              <a:rPr lang="en-US" altLang="zh-CN" sz="2500" b="1" i="1" dirty="0"/>
              <a:t>Xing </a:t>
            </a:r>
            <a:r>
              <a:rPr lang="en-US" altLang="zh-CN" sz="2500" b="1" i="1" dirty="0" err="1"/>
              <a:t>Xie</a:t>
            </a:r>
            <a:r>
              <a:rPr lang="en-US" altLang="zh-CN" sz="2500" b="1" i="1" dirty="0"/>
              <a:t> </a:t>
            </a:r>
            <a:r>
              <a:rPr lang="en-US" altLang="zh-CN" sz="2500" i="1" dirty="0"/>
              <a:t>is with Microsoft Research Asia, Beijing, China.</a:t>
            </a:r>
            <a:r>
              <a:rPr lang="en-US" altLang="zh-CN" sz="2500" dirty="0"/>
              <a:t> </a:t>
            </a:r>
            <a:br>
              <a:rPr lang="en-US" altLang="zh-CN" sz="2500" dirty="0"/>
            </a:br>
            <a:endParaRPr lang="en" altLang="zh-CN" sz="2500" dirty="0"/>
          </a:p>
          <a:p>
            <a:pPr marL="342900" indent="-342900">
              <a:buFont typeface="Arial" panose="020B0604020202020204" pitchFamily="34" charset="0"/>
              <a:buChar char="•"/>
            </a:pPr>
            <a:r>
              <a:rPr lang="en-US" altLang="zh-CN" sz="2500" b="1" i="1" dirty="0" err="1"/>
              <a:t>Fuzhen</a:t>
            </a:r>
            <a:r>
              <a:rPr lang="en-US" altLang="zh-CN" sz="2500" b="1" i="1" dirty="0"/>
              <a:t> Zhuang </a:t>
            </a:r>
            <a:r>
              <a:rPr lang="en-US" altLang="zh-CN" sz="2500" i="1" dirty="0"/>
              <a:t>is the corresponding author.</a:t>
            </a:r>
            <a:endParaRPr lang="en-US" altLang="zh-CN" sz="2500" b="1"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2</a:t>
            </a:fld>
            <a:endParaRPr lang="zh-CN" altLang="en-US"/>
          </a:p>
        </p:txBody>
      </p:sp>
    </p:spTree>
    <p:extLst>
      <p:ext uri="{BB962C8B-B14F-4D97-AF65-F5344CB8AC3E}">
        <p14:creationId xmlns:p14="http://schemas.microsoft.com/office/powerpoint/2010/main" val="3593368691"/>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624E92-BF56-4C7D-8218-84B95D40B40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F74C46F-A208-4F6B-A354-434BEAFA4220}"/>
              </a:ext>
            </a:extLst>
          </p:cNvPr>
          <p:cNvSpPr txBox="1"/>
          <p:nvPr/>
        </p:nvSpPr>
        <p:spPr>
          <a:xfrm>
            <a:off x="77821" y="63787"/>
            <a:ext cx="5243209" cy="646331"/>
          </a:xfrm>
          <a:prstGeom prst="rect">
            <a:avLst/>
          </a:prstGeom>
          <a:noFill/>
        </p:spPr>
        <p:txBody>
          <a:bodyPr wrap="square" rtlCol="0">
            <a:spAutoFit/>
          </a:bodyPr>
          <a:lstStyle/>
          <a:p>
            <a:r>
              <a:rPr lang="en-US" altLang="zh-CN" sz="3600" dirty="0"/>
              <a:t>Reference</a:t>
            </a:r>
            <a:endParaRPr lang="zh-CN" altLang="en-US" sz="3600" dirty="0"/>
          </a:p>
        </p:txBody>
      </p:sp>
      <p:sp>
        <p:nvSpPr>
          <p:cNvPr id="5" name="标题 4">
            <a:extLst>
              <a:ext uri="{FF2B5EF4-FFF2-40B4-BE49-F238E27FC236}">
                <a16:creationId xmlns:a16="http://schemas.microsoft.com/office/drawing/2014/main" id="{F8F87D62-A990-4EE8-B055-C7902ACB4F14}"/>
              </a:ext>
            </a:extLst>
          </p:cNvPr>
          <p:cNvSpPr>
            <a:spLocks noGrp="1"/>
          </p:cNvSpPr>
          <p:nvPr>
            <p:ph type="title"/>
          </p:nvPr>
        </p:nvSpPr>
        <p:spPr/>
        <p:txBody>
          <a:bodyPr/>
          <a:lstStyle/>
          <a:p>
            <a:pPr algn="ctr"/>
            <a:r>
              <a:rPr lang="en-US" altLang="zh-CN" sz="6600" dirty="0">
                <a:solidFill>
                  <a:schemeClr val="tx1"/>
                </a:solidFill>
              </a:rPr>
              <a:t>Q&amp;A</a:t>
            </a:r>
            <a:endParaRPr lang="zh-CN" altLang="en-US" sz="6600" dirty="0">
              <a:solidFill>
                <a:schemeClr val="tx1"/>
              </a:solidFill>
            </a:endParaRPr>
          </a:p>
        </p:txBody>
      </p:sp>
      <p:pic>
        <p:nvPicPr>
          <p:cNvPr id="9" name="图片占位符 8">
            <a:extLst>
              <a:ext uri="{FF2B5EF4-FFF2-40B4-BE49-F238E27FC236}">
                <a16:creationId xmlns:a16="http://schemas.microsoft.com/office/drawing/2014/main" id="{5449148A-B3AC-44B4-AE2D-0E2203E40A6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4167" b="14167"/>
          <a:stretch>
            <a:fillRect/>
          </a:stretch>
        </p:blipFill>
        <p:spPr/>
      </p:pic>
      <p:sp>
        <p:nvSpPr>
          <p:cNvPr id="7" name="文本占位符 6">
            <a:extLst>
              <a:ext uri="{FF2B5EF4-FFF2-40B4-BE49-F238E27FC236}">
                <a16:creationId xmlns:a16="http://schemas.microsoft.com/office/drawing/2014/main" id="{FD22A023-6680-40A8-A158-A95F9C313A96}"/>
              </a:ext>
            </a:extLst>
          </p:cNvPr>
          <p:cNvSpPr>
            <a:spLocks noGrp="1"/>
          </p:cNvSpPr>
          <p:nvPr>
            <p:ph type="body" sz="half" idx="2"/>
          </p:nvPr>
        </p:nvSpPr>
        <p:spPr/>
        <p:txBody>
          <a:bodyPr>
            <a:noAutofit/>
          </a:bodyPr>
          <a:lstStyle/>
          <a:p>
            <a:pPr algn="ctr"/>
            <a:r>
              <a:rPr lang="en-US" altLang="zh-CN" sz="4800" dirty="0">
                <a:solidFill>
                  <a:schemeClr val="tx1"/>
                </a:solidFill>
              </a:rPr>
              <a:t>Thanks</a:t>
            </a:r>
            <a:endParaRPr lang="zh-CN" altLang="en-US" sz="4800" dirty="0">
              <a:solidFill>
                <a:schemeClr val="tx1"/>
              </a:solidFill>
            </a:endParaRPr>
          </a:p>
        </p:txBody>
      </p:sp>
      <p:sp>
        <p:nvSpPr>
          <p:cNvPr id="12" name="灯片编号占位符 11">
            <a:extLst>
              <a:ext uri="{FF2B5EF4-FFF2-40B4-BE49-F238E27FC236}">
                <a16:creationId xmlns:a16="http://schemas.microsoft.com/office/drawing/2014/main" id="{CC7A40E9-21F4-453D-90F1-190B12A33E32}"/>
              </a:ext>
            </a:extLst>
          </p:cNvPr>
          <p:cNvSpPr>
            <a:spLocks noGrp="1"/>
          </p:cNvSpPr>
          <p:nvPr>
            <p:ph type="sldNum" sz="quarter" idx="12"/>
          </p:nvPr>
        </p:nvSpPr>
        <p:spPr/>
        <p:txBody>
          <a:bodyPr/>
          <a:lstStyle/>
          <a:p>
            <a:fld id="{661ED27B-0111-4FCA-A1FD-6B615F5E45DE}" type="slidenum">
              <a:rPr lang="zh-CN" altLang="en-US" smtClean="0"/>
              <a:t>20</a:t>
            </a:fld>
            <a:endParaRPr lang="zh-CN" altLang="en-US"/>
          </a:p>
        </p:txBody>
      </p:sp>
    </p:spTree>
    <p:extLst>
      <p:ext uri="{BB962C8B-B14F-4D97-AF65-F5344CB8AC3E}">
        <p14:creationId xmlns:p14="http://schemas.microsoft.com/office/powerpoint/2010/main" val="3978562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a:t>Appendix</a:t>
            </a:r>
            <a:endParaRPr lang="zh-CN" altLang="en-US" sz="3600" dirty="0"/>
          </a:p>
        </p:txBody>
      </p:sp>
      <p:sp>
        <p:nvSpPr>
          <p:cNvPr id="7" name="灯片编号占位符 6">
            <a:extLst>
              <a:ext uri="{FF2B5EF4-FFF2-40B4-BE49-F238E27FC236}">
                <a16:creationId xmlns:a16="http://schemas.microsoft.com/office/drawing/2014/main" id="{0770B41A-83F0-4B8B-859B-0FF5F33B1C15}"/>
              </a:ext>
            </a:extLst>
          </p:cNvPr>
          <p:cNvSpPr>
            <a:spLocks noGrp="1"/>
          </p:cNvSpPr>
          <p:nvPr>
            <p:ph type="sldNum" sz="quarter" idx="12"/>
          </p:nvPr>
        </p:nvSpPr>
        <p:spPr/>
        <p:txBody>
          <a:bodyPr/>
          <a:lstStyle/>
          <a:p>
            <a:fld id="{661ED27B-0111-4FCA-A1FD-6B615F5E45DE}" type="slidenum">
              <a:rPr lang="zh-CN" altLang="en-US" smtClean="0"/>
              <a:t>21</a:t>
            </a:fld>
            <a:endParaRPr lang="zh-CN" altLang="en-US"/>
          </a:p>
        </p:txBody>
      </p:sp>
      <p:pic>
        <p:nvPicPr>
          <p:cNvPr id="4" name="图片 3">
            <a:extLst>
              <a:ext uri="{FF2B5EF4-FFF2-40B4-BE49-F238E27FC236}">
                <a16:creationId xmlns:a16="http://schemas.microsoft.com/office/drawing/2014/main" id="{54B80069-405B-46D3-B4F1-B3AD5FF51A22}"/>
              </a:ext>
            </a:extLst>
          </p:cNvPr>
          <p:cNvPicPr>
            <a:picLocks noChangeAspect="1"/>
          </p:cNvPicPr>
          <p:nvPr/>
        </p:nvPicPr>
        <p:blipFill>
          <a:blip r:embed="rId3"/>
          <a:stretch>
            <a:fillRect/>
          </a:stretch>
        </p:blipFill>
        <p:spPr>
          <a:xfrm>
            <a:off x="0" y="792252"/>
            <a:ext cx="6034157" cy="2856112"/>
          </a:xfrm>
          <a:prstGeom prst="rect">
            <a:avLst/>
          </a:prstGeom>
        </p:spPr>
      </p:pic>
      <p:pic>
        <p:nvPicPr>
          <p:cNvPr id="8" name="图片 7">
            <a:extLst>
              <a:ext uri="{FF2B5EF4-FFF2-40B4-BE49-F238E27FC236}">
                <a16:creationId xmlns:a16="http://schemas.microsoft.com/office/drawing/2014/main" id="{2DD370B1-DF7B-451F-B0EC-5EBAB211F9F3}"/>
              </a:ext>
            </a:extLst>
          </p:cNvPr>
          <p:cNvPicPr>
            <a:picLocks noChangeAspect="1"/>
          </p:cNvPicPr>
          <p:nvPr/>
        </p:nvPicPr>
        <p:blipFill>
          <a:blip r:embed="rId4"/>
          <a:stretch>
            <a:fillRect/>
          </a:stretch>
        </p:blipFill>
        <p:spPr>
          <a:xfrm>
            <a:off x="6157844" y="792252"/>
            <a:ext cx="6034156" cy="2856113"/>
          </a:xfrm>
          <a:prstGeom prst="rect">
            <a:avLst/>
          </a:prstGeom>
        </p:spPr>
      </p:pic>
      <p:pic>
        <p:nvPicPr>
          <p:cNvPr id="9" name="图片 8">
            <a:extLst>
              <a:ext uri="{FF2B5EF4-FFF2-40B4-BE49-F238E27FC236}">
                <a16:creationId xmlns:a16="http://schemas.microsoft.com/office/drawing/2014/main" id="{47C96139-6E5C-46DD-B9F8-E01F264F7D81}"/>
              </a:ext>
            </a:extLst>
          </p:cNvPr>
          <p:cNvPicPr>
            <a:picLocks noChangeAspect="1"/>
          </p:cNvPicPr>
          <p:nvPr/>
        </p:nvPicPr>
        <p:blipFill>
          <a:blip r:embed="rId5"/>
          <a:stretch>
            <a:fillRect/>
          </a:stretch>
        </p:blipFill>
        <p:spPr>
          <a:xfrm>
            <a:off x="1642265" y="3715933"/>
            <a:ext cx="8783783" cy="3150222"/>
          </a:xfrm>
          <a:prstGeom prst="rect">
            <a:avLst/>
          </a:prstGeom>
        </p:spPr>
      </p:pic>
    </p:spTree>
    <p:extLst>
      <p:ext uri="{BB962C8B-B14F-4D97-AF65-F5344CB8AC3E}">
        <p14:creationId xmlns:p14="http://schemas.microsoft.com/office/powerpoint/2010/main" val="325118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dirty="0"/>
              <a:t>Introduction</a:t>
            </a:r>
            <a:endParaRPr lang="zh-CN" altLang="en-US" sz="3600" dirty="0"/>
          </a:p>
        </p:txBody>
      </p:sp>
      <p:sp>
        <p:nvSpPr>
          <p:cNvPr id="14" name="文本框 13">
            <a:extLst>
              <a:ext uri="{FF2B5EF4-FFF2-40B4-BE49-F238E27FC236}">
                <a16:creationId xmlns:a16="http://schemas.microsoft.com/office/drawing/2014/main" id="{3C647935-24AE-4432-B9E1-B23210C57682}"/>
              </a:ext>
            </a:extLst>
          </p:cNvPr>
          <p:cNvSpPr txBox="1"/>
          <p:nvPr/>
        </p:nvSpPr>
        <p:spPr>
          <a:xfrm>
            <a:off x="264268" y="868719"/>
            <a:ext cx="11663463" cy="5632311"/>
          </a:xfrm>
          <a:prstGeom prst="rect">
            <a:avLst/>
          </a:prstGeom>
          <a:noFill/>
        </p:spPr>
        <p:txBody>
          <a:bodyPr wrap="square" rtlCol="0">
            <a:spAutoFit/>
          </a:bodyPr>
          <a:lstStyle/>
          <a:p>
            <a:pPr marL="342900" indent="-342900">
              <a:buFont typeface="Arial" panose="020B0604020202020204" pitchFamily="34" charset="0"/>
              <a:buChar char="•"/>
            </a:pPr>
            <a:r>
              <a:rPr lang="en-US" altLang="zh-CN" sz="2800" dirty="0"/>
              <a:t>Recommender is an effective method to resolve  information explosion problem;</a:t>
            </a:r>
          </a:p>
          <a:p>
            <a:pPr marL="342900" indent="-342900">
              <a:buFont typeface="Arial" panose="020B0604020202020204" pitchFamily="34" charset="0"/>
              <a:buChar char="•"/>
            </a:pPr>
            <a:endParaRPr lang="en-US" altLang="zh-CN" sz="2800" dirty="0"/>
          </a:p>
          <a:p>
            <a:pPr marL="342900" indent="-342900">
              <a:buFont typeface="Arial" panose="020B0604020202020204" pitchFamily="34" charset="0"/>
              <a:buChar char="•"/>
            </a:pPr>
            <a:r>
              <a:rPr lang="en-US" altLang="zh-CN" sz="2800" dirty="0"/>
              <a:t>By introducing more external information, KG can improve accuracy, explanation and alleviate cold start, data sparse problem, especially for collaborative filtering models, dramatically; </a:t>
            </a:r>
          </a:p>
          <a:p>
            <a:pPr marL="342900" indent="-342900">
              <a:buFont typeface="Arial" panose="020B0604020202020204" pitchFamily="34" charset="0"/>
              <a:buChar char="•"/>
            </a:pPr>
            <a:endParaRPr lang="en" altLang="zh-CN" sz="2800" dirty="0"/>
          </a:p>
          <a:p>
            <a:pPr marL="342900" indent="-342900">
              <a:buFont typeface="Arial" panose="020B0604020202020204" pitchFamily="34" charset="0"/>
              <a:buChar char="•"/>
            </a:pPr>
            <a:r>
              <a:rPr lang="en-US" altLang="zh-CN" sz="2800" dirty="0"/>
              <a:t>This paper introduced recent works based on the embedding-based method, the </a:t>
            </a:r>
            <a:r>
              <a:rPr lang="en-US" altLang="zh-CN" sz="2800" dirty="0" err="1"/>
              <a:t>pathbased</a:t>
            </a:r>
            <a:r>
              <a:rPr lang="en-US" altLang="zh-CN" sz="2800" dirty="0"/>
              <a:t> method, and the unified method;</a:t>
            </a:r>
          </a:p>
          <a:p>
            <a:pPr marL="342900" indent="-342900">
              <a:buFont typeface="Arial" panose="020B0604020202020204" pitchFamily="34" charset="0"/>
              <a:buChar char="•"/>
            </a:pPr>
            <a:endParaRPr lang="en-US" altLang="zh-CN" sz="2800" dirty="0"/>
          </a:p>
          <a:p>
            <a:pPr marL="342900" indent="-342900">
              <a:buFont typeface="Arial" panose="020B0604020202020204" pitchFamily="34" charset="0"/>
              <a:buChar char="•"/>
            </a:pPr>
            <a:r>
              <a:rPr lang="en-US" altLang="zh-CN" sz="2800" dirty="0"/>
              <a:t>Focusing on how to apply the KG for explainable recommendation and categorizing recent works by the application; </a:t>
            </a:r>
            <a:br>
              <a:rPr lang="en-US" altLang="zh-CN" sz="2400" dirty="0"/>
            </a:br>
            <a:endParaRPr lang="en-US" altLang="zh-CN" sz="2400" b="1"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3</a:t>
            </a:fld>
            <a:endParaRPr lang="zh-CN" altLang="en-US"/>
          </a:p>
        </p:txBody>
      </p:sp>
    </p:spTree>
    <p:extLst>
      <p:ext uri="{BB962C8B-B14F-4D97-AF65-F5344CB8AC3E}">
        <p14:creationId xmlns:p14="http://schemas.microsoft.com/office/powerpoint/2010/main" val="2345847527"/>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8539706" cy="646331"/>
          </a:xfrm>
          <a:prstGeom prst="rect">
            <a:avLst/>
          </a:prstGeom>
          <a:noFill/>
        </p:spPr>
        <p:txBody>
          <a:bodyPr wrap="square" rtlCol="0">
            <a:spAutoFit/>
          </a:bodyPr>
          <a:lstStyle/>
          <a:p>
            <a:r>
              <a:rPr lang="en-US" altLang="zh-CN" sz="3600" dirty="0"/>
              <a:t>Example of KG-based Recommendation</a:t>
            </a:r>
            <a:endParaRPr lang="zh-CN" altLang="en-US" sz="3600"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4</a:t>
            </a:fld>
            <a:endParaRPr lang="zh-CN" altLang="en-US"/>
          </a:p>
        </p:txBody>
      </p:sp>
      <p:pic>
        <p:nvPicPr>
          <p:cNvPr id="2" name="图片 1">
            <a:extLst>
              <a:ext uri="{FF2B5EF4-FFF2-40B4-BE49-F238E27FC236}">
                <a16:creationId xmlns:a16="http://schemas.microsoft.com/office/drawing/2014/main" id="{CFCBD50D-771D-41AC-BC39-89A1020AE346}"/>
              </a:ext>
            </a:extLst>
          </p:cNvPr>
          <p:cNvPicPr>
            <a:picLocks noChangeAspect="1"/>
          </p:cNvPicPr>
          <p:nvPr/>
        </p:nvPicPr>
        <p:blipFill>
          <a:blip r:embed="rId2"/>
          <a:stretch>
            <a:fillRect/>
          </a:stretch>
        </p:blipFill>
        <p:spPr>
          <a:xfrm>
            <a:off x="2235090" y="920172"/>
            <a:ext cx="9956910" cy="5017655"/>
          </a:xfrm>
          <a:prstGeom prst="rect">
            <a:avLst/>
          </a:prstGeom>
        </p:spPr>
      </p:pic>
      <p:sp>
        <p:nvSpPr>
          <p:cNvPr id="3" name="文本框 2">
            <a:extLst>
              <a:ext uri="{FF2B5EF4-FFF2-40B4-BE49-F238E27FC236}">
                <a16:creationId xmlns:a16="http://schemas.microsoft.com/office/drawing/2014/main" id="{A389351B-6FAF-48DB-9436-96A257849241}"/>
              </a:ext>
            </a:extLst>
          </p:cNvPr>
          <p:cNvSpPr txBox="1"/>
          <p:nvPr/>
        </p:nvSpPr>
        <p:spPr>
          <a:xfrm>
            <a:off x="0" y="797509"/>
            <a:ext cx="2613891" cy="5262979"/>
          </a:xfrm>
          <a:prstGeom prst="rect">
            <a:avLst/>
          </a:prstGeom>
          <a:noFill/>
        </p:spPr>
        <p:txBody>
          <a:bodyPr wrap="square" rtlCol="0">
            <a:spAutoFit/>
          </a:bodyPr>
          <a:lstStyle/>
          <a:p>
            <a:r>
              <a:rPr lang="en-US" altLang="zh-CN" sz="2800" b="1" dirty="0"/>
              <a:t>(1) Entity:</a:t>
            </a:r>
          </a:p>
          <a:p>
            <a:pPr marL="457200" indent="-457200">
              <a:buFont typeface="Arial" panose="020B0604020202020204" pitchFamily="34" charset="0"/>
              <a:buChar char="•"/>
            </a:pPr>
            <a:r>
              <a:rPr lang="en-US" altLang="zh-CN" sz="2800" dirty="0"/>
              <a:t>users</a:t>
            </a:r>
          </a:p>
          <a:p>
            <a:pPr marL="457200" indent="-457200">
              <a:buFont typeface="Arial" panose="020B0604020202020204" pitchFamily="34" charset="0"/>
              <a:buChar char="•"/>
            </a:pPr>
            <a:r>
              <a:rPr lang="en-US" altLang="zh-CN" sz="2800" dirty="0"/>
              <a:t>movies </a:t>
            </a:r>
          </a:p>
          <a:p>
            <a:pPr marL="457200" indent="-457200">
              <a:buFont typeface="Arial" panose="020B0604020202020204" pitchFamily="34" charset="0"/>
              <a:buChar char="•"/>
            </a:pPr>
            <a:r>
              <a:rPr lang="en-US" altLang="zh-CN" sz="2800" dirty="0"/>
              <a:t>Actors</a:t>
            </a:r>
          </a:p>
          <a:p>
            <a:pPr marL="457200" indent="-457200">
              <a:buFont typeface="Arial" panose="020B0604020202020204" pitchFamily="34" charset="0"/>
              <a:buChar char="•"/>
            </a:pPr>
            <a:r>
              <a:rPr lang="en-US" altLang="zh-CN" sz="2800" dirty="0"/>
              <a:t>directors</a:t>
            </a:r>
          </a:p>
          <a:p>
            <a:pPr marL="457200" indent="-457200">
              <a:buFont typeface="Arial" panose="020B0604020202020204" pitchFamily="34" charset="0"/>
              <a:buChar char="•"/>
            </a:pPr>
            <a:r>
              <a:rPr lang="en-US" altLang="zh-CN" sz="2800" dirty="0"/>
              <a:t>genres</a:t>
            </a:r>
          </a:p>
          <a:p>
            <a:r>
              <a:rPr lang="en-US" altLang="zh-CN" sz="2800" b="1" dirty="0"/>
              <a:t>(2) Relations:</a:t>
            </a:r>
          </a:p>
          <a:p>
            <a:pPr marL="457200" indent="-457200">
              <a:buFont typeface="Arial" panose="020B0604020202020204" pitchFamily="34" charset="0"/>
              <a:buChar char="•"/>
            </a:pPr>
            <a:r>
              <a:rPr lang="en-US" altLang="zh-CN" sz="2800" dirty="0"/>
              <a:t>Interaction</a:t>
            </a:r>
          </a:p>
          <a:p>
            <a:pPr marL="457200" indent="-457200">
              <a:buFont typeface="Arial" panose="020B0604020202020204" pitchFamily="34" charset="0"/>
              <a:buChar char="•"/>
            </a:pPr>
            <a:r>
              <a:rPr lang="en-US" altLang="zh-CN" sz="2800" dirty="0"/>
              <a:t>belonging</a:t>
            </a:r>
          </a:p>
          <a:p>
            <a:pPr marL="457200" indent="-457200">
              <a:buFont typeface="Arial" panose="020B0604020202020204" pitchFamily="34" charset="0"/>
              <a:buChar char="•"/>
            </a:pPr>
            <a:r>
              <a:rPr lang="en-US" altLang="zh-CN" sz="2800" dirty="0"/>
              <a:t>acting</a:t>
            </a:r>
          </a:p>
          <a:p>
            <a:pPr marL="457200" indent="-457200">
              <a:buFont typeface="Arial" panose="020B0604020202020204" pitchFamily="34" charset="0"/>
              <a:buChar char="•"/>
            </a:pPr>
            <a:r>
              <a:rPr lang="en-US" altLang="zh-CN" sz="2800" dirty="0"/>
              <a:t>directing</a:t>
            </a:r>
          </a:p>
          <a:p>
            <a:pPr marL="457200" indent="-457200">
              <a:buFont typeface="Arial" panose="020B0604020202020204" pitchFamily="34" charset="0"/>
              <a:buChar char="•"/>
            </a:pPr>
            <a:r>
              <a:rPr lang="en-US" altLang="zh-CN" sz="2800" dirty="0"/>
              <a:t>friendship</a:t>
            </a:r>
            <a:endParaRPr lang="zh-CN" altLang="en-US" sz="2800" dirty="0"/>
          </a:p>
        </p:txBody>
      </p:sp>
    </p:spTree>
    <p:extLst>
      <p:ext uri="{BB962C8B-B14F-4D97-AF65-F5344CB8AC3E}">
        <p14:creationId xmlns:p14="http://schemas.microsoft.com/office/powerpoint/2010/main" val="2038803592"/>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Knowledge Graph</a:t>
            </a:r>
            <a:endParaRPr lang="zh-CN" altLang="en-US" sz="3600"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5</a:t>
            </a:fld>
            <a:endParaRPr lang="zh-CN" altLang="en-US"/>
          </a:p>
        </p:txBody>
      </p:sp>
      <p:sp>
        <p:nvSpPr>
          <p:cNvPr id="3" name="文本框 2">
            <a:extLst>
              <a:ext uri="{FF2B5EF4-FFF2-40B4-BE49-F238E27FC236}">
                <a16:creationId xmlns:a16="http://schemas.microsoft.com/office/drawing/2014/main" id="{12580D29-BF29-4258-B0CD-3F226DA50E11}"/>
              </a:ext>
            </a:extLst>
          </p:cNvPr>
          <p:cNvSpPr txBox="1"/>
          <p:nvPr/>
        </p:nvSpPr>
        <p:spPr>
          <a:xfrm>
            <a:off x="38910" y="773906"/>
            <a:ext cx="12114179"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Following the Resource Description Framework (RDF) standard, KG is a set of triples (head entity, relation, tail entity)  essentially.</a:t>
            </a:r>
            <a:endParaRPr lang="zh-CN" altLang="en-US" sz="2400" dirty="0"/>
          </a:p>
        </p:txBody>
      </p:sp>
      <p:pic>
        <p:nvPicPr>
          <p:cNvPr id="11" name="图片 10">
            <a:extLst>
              <a:ext uri="{FF2B5EF4-FFF2-40B4-BE49-F238E27FC236}">
                <a16:creationId xmlns:a16="http://schemas.microsoft.com/office/drawing/2014/main" id="{AC61D516-1726-40AC-8BDC-C5D69358C321}"/>
              </a:ext>
            </a:extLst>
          </p:cNvPr>
          <p:cNvPicPr>
            <a:picLocks noChangeAspect="1"/>
          </p:cNvPicPr>
          <p:nvPr/>
        </p:nvPicPr>
        <p:blipFill>
          <a:blip r:embed="rId2"/>
          <a:stretch>
            <a:fillRect/>
          </a:stretch>
        </p:blipFill>
        <p:spPr>
          <a:xfrm>
            <a:off x="835891" y="1604903"/>
            <a:ext cx="10520218" cy="4685650"/>
          </a:xfrm>
          <a:prstGeom prst="rect">
            <a:avLst/>
          </a:prstGeom>
        </p:spPr>
      </p:pic>
    </p:spTree>
    <p:extLst>
      <p:ext uri="{BB962C8B-B14F-4D97-AF65-F5344CB8AC3E}">
        <p14:creationId xmlns:p14="http://schemas.microsoft.com/office/powerpoint/2010/main" val="3542434586"/>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Some Popular KGs </a:t>
            </a:r>
            <a:endParaRPr lang="zh-CN" altLang="en-US" sz="3600"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6</a:t>
            </a:fld>
            <a:endParaRPr lang="zh-CN" altLang="en-US"/>
          </a:p>
        </p:txBody>
      </p:sp>
      <p:pic>
        <p:nvPicPr>
          <p:cNvPr id="8" name="图片 7">
            <a:extLst>
              <a:ext uri="{FF2B5EF4-FFF2-40B4-BE49-F238E27FC236}">
                <a16:creationId xmlns:a16="http://schemas.microsoft.com/office/drawing/2014/main" id="{BC17EDE7-2136-4150-90C2-C9C93462617A}"/>
              </a:ext>
            </a:extLst>
          </p:cNvPr>
          <p:cNvPicPr>
            <a:picLocks noChangeAspect="1"/>
          </p:cNvPicPr>
          <p:nvPr/>
        </p:nvPicPr>
        <p:blipFill>
          <a:blip r:embed="rId2"/>
          <a:stretch>
            <a:fillRect/>
          </a:stretch>
        </p:blipFill>
        <p:spPr>
          <a:xfrm>
            <a:off x="157163" y="1124888"/>
            <a:ext cx="11877673" cy="4121367"/>
          </a:xfrm>
          <a:prstGeom prst="rect">
            <a:avLst/>
          </a:prstGeom>
        </p:spPr>
      </p:pic>
    </p:spTree>
    <p:extLst>
      <p:ext uri="{BB962C8B-B14F-4D97-AF65-F5344CB8AC3E}">
        <p14:creationId xmlns:p14="http://schemas.microsoft.com/office/powerpoint/2010/main" val="1114498761"/>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Recommender</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7</a:t>
            </a:fld>
            <a:endParaRPr lang="zh-CN" altLang="en-US"/>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52E5761-6C52-F643-800A-1AD7DEF404DF}"/>
                  </a:ext>
                </a:extLst>
              </p:cNvPr>
              <p:cNvSpPr txBox="1"/>
              <p:nvPr/>
            </p:nvSpPr>
            <p:spPr>
              <a:xfrm>
                <a:off x="0" y="933669"/>
                <a:ext cx="12192000" cy="1382943"/>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First, the system learns a representation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𝑖</m:t>
                        </m:r>
                      </m:sub>
                    </m:sSub>
                  </m:oMath>
                </a14:m>
                <a:r>
                  <a:rPr lang="en-US" altLang="zh-CN" sz="2400" dirty="0"/>
                  <a:t>and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oMath>
                </a14:m>
                <a:r>
                  <a:rPr lang="en-US" altLang="zh-CN" sz="2400" i="1" dirty="0"/>
                  <a:t> </a:t>
                </a:r>
                <a:r>
                  <a:rPr lang="en-US" altLang="zh-CN" sz="2400" dirty="0"/>
                  <a:t>for the given user and an item. Then, it learns a scoring function </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𝑣</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𝑖𝑗</m:t>
                            </m:r>
                          </m:sub>
                        </m:sSub>
                      </m:e>
                    </m:acc>
                  </m:oMath>
                </a14:m>
                <a:r>
                  <a:rPr lang="en-US" altLang="zh-CN" sz="2400" dirty="0"/>
                  <a:t>, which models the preference of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𝑖</m:t>
                        </m:r>
                      </m:sub>
                    </m:sSub>
                  </m:oMath>
                </a14:m>
                <a:r>
                  <a:rPr lang="en-US" altLang="zh-CN" sz="2400" dirty="0"/>
                  <a:t>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oMath>
                </a14:m>
                <a:r>
                  <a:rPr lang="en-US" altLang="zh-CN" sz="2400" dirty="0"/>
                  <a:t>. Finally, the</a:t>
                </a:r>
                <a:r>
                  <a:rPr lang="en-US" altLang="zh-CN" sz="3200" dirty="0"/>
                  <a:t> </a:t>
                </a:r>
                <a:r>
                  <a:rPr lang="en-US" altLang="zh-CN" sz="2400" dirty="0"/>
                  <a:t>recommendation can be generated by sorting the preference scores for items. </a:t>
                </a:r>
                <a:endParaRPr kumimoji="1" lang="zh-CN" altLang="en-US" sz="3200" dirty="0"/>
              </a:p>
            </p:txBody>
          </p:sp>
        </mc:Choice>
        <mc:Fallback>
          <p:sp>
            <p:nvSpPr>
              <p:cNvPr id="2" name="文本框 1">
                <a:extLst>
                  <a:ext uri="{FF2B5EF4-FFF2-40B4-BE49-F238E27FC236}">
                    <a16:creationId xmlns:a16="http://schemas.microsoft.com/office/drawing/2014/main" id="{952E5761-6C52-F643-800A-1AD7DEF404DF}"/>
                  </a:ext>
                </a:extLst>
              </p:cNvPr>
              <p:cNvSpPr txBox="1">
                <a:spLocks noRot="1" noChangeAspect="1" noMove="1" noResize="1" noEditPoints="1" noAdjustHandles="1" noChangeArrowheads="1" noChangeShapeType="1" noTextEdit="1"/>
              </p:cNvSpPr>
              <p:nvPr/>
            </p:nvSpPr>
            <p:spPr>
              <a:xfrm>
                <a:off x="0" y="933669"/>
                <a:ext cx="12192000" cy="1382943"/>
              </a:xfrm>
              <a:prstGeom prst="rect">
                <a:avLst/>
              </a:prstGeom>
              <a:blipFill>
                <a:blip r:embed="rId2"/>
                <a:stretch>
                  <a:fillRect l="-650" t="-3084" b="-704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00D2C0E-7C9D-4F4B-B267-A7D69A2D845B}"/>
              </a:ext>
            </a:extLst>
          </p:cNvPr>
          <p:cNvPicPr>
            <a:picLocks noChangeAspect="1"/>
          </p:cNvPicPr>
          <p:nvPr/>
        </p:nvPicPr>
        <p:blipFill rotWithShape="1">
          <a:blip r:embed="rId3"/>
          <a:srcRect b="1501"/>
          <a:stretch/>
        </p:blipFill>
        <p:spPr>
          <a:xfrm>
            <a:off x="0" y="3429000"/>
            <a:ext cx="12192000" cy="2473036"/>
          </a:xfrm>
          <a:prstGeom prst="rect">
            <a:avLst/>
          </a:prstGeom>
        </p:spPr>
      </p:pic>
      <p:sp>
        <p:nvSpPr>
          <p:cNvPr id="9" name="文本框 8">
            <a:extLst>
              <a:ext uri="{FF2B5EF4-FFF2-40B4-BE49-F238E27FC236}">
                <a16:creationId xmlns:a16="http://schemas.microsoft.com/office/drawing/2014/main" id="{4F5567AD-799A-445C-B221-AB8F58CDFDCA}"/>
              </a:ext>
            </a:extLst>
          </p:cNvPr>
          <p:cNvSpPr txBox="1"/>
          <p:nvPr/>
        </p:nvSpPr>
        <p:spPr>
          <a:xfrm>
            <a:off x="0" y="2529809"/>
            <a:ext cx="1219200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Main approaches about recommendation system:</a:t>
            </a:r>
            <a:endParaRPr kumimoji="1" lang="zh-CN" altLang="en-US" sz="3200" dirty="0"/>
          </a:p>
        </p:txBody>
      </p:sp>
    </p:spTree>
    <p:extLst>
      <p:ext uri="{BB962C8B-B14F-4D97-AF65-F5344CB8AC3E}">
        <p14:creationId xmlns:p14="http://schemas.microsoft.com/office/powerpoint/2010/main" val="2120244546"/>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Embedding Method</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8</a:t>
            </a:fld>
            <a:endParaRPr lang="zh-CN" altLang="en-US"/>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57705010-3B74-44B2-933F-7E0670A92567}"/>
                  </a:ext>
                </a:extLst>
              </p:cNvPr>
              <p:cNvSpPr/>
              <p:nvPr/>
            </p:nvSpPr>
            <p:spPr>
              <a:xfrm>
                <a:off x="438727" y="773906"/>
                <a:ext cx="11314545" cy="4982903"/>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URWPalladioL-Roma"/>
                  </a:rPr>
                  <a:t>The embedding-based methods generally use the information from the KG directly to enrich the representation of items or users. </a:t>
                </a:r>
              </a:p>
              <a:p>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In order to exploit the KG information, knowledge graph embedding (KGE) algorithms (distance models and  semantic matching models) need to be applied to encode the KG into low-rank embedding. </a:t>
                </a:r>
              </a:p>
              <a:p>
                <a:pPr marL="342900" indent="-342900">
                  <a:buFont typeface="Arial" panose="020B0604020202020204" pitchFamily="34" charset="0"/>
                  <a:buChar char="•"/>
                </a:pPr>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 The latent vector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oMath>
                </a14:m>
                <a:r>
                  <a:rPr lang="en-US" altLang="zh-CN" sz="2400" dirty="0">
                    <a:solidFill>
                      <a:srgbClr val="000000"/>
                    </a:solidFill>
                    <a:latin typeface="URWPalladioL-Roma"/>
                  </a:rPr>
                  <a:t> of each item is obtained by aggregating information from multiple sources, such as the KG, the user-item interaction matrix, item’s content, and item’s attributes. The latent vector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𝑖</m:t>
                        </m:r>
                      </m:sub>
                    </m:sSub>
                  </m:oMath>
                </a14:m>
                <a:r>
                  <a:rPr lang="en-US" altLang="zh-CN" sz="2400" dirty="0">
                    <a:solidFill>
                      <a:srgbClr val="000000"/>
                    </a:solidFill>
                    <a:latin typeface="URWPalladioL-Roma"/>
                  </a:rPr>
                  <a:t> of each user can either be extracted from the user-item interaction matrix, or the combination of interacted items’ embedding.  Thus, the probability of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𝑖</m:t>
                        </m:r>
                      </m:sub>
                    </m:sSub>
                  </m:oMath>
                </a14:m>
                <a:r>
                  <a:rPr lang="en-US" altLang="zh-CN" sz="2400" dirty="0">
                    <a:solidFill>
                      <a:srgbClr val="000000"/>
                    </a:solidFill>
                    <a:latin typeface="URWPalladioL-Roma"/>
                  </a:rPr>
                  <a:t> selecting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oMath>
                </a14:m>
                <a:r>
                  <a:rPr lang="en-US" altLang="zh-CN" sz="2400" dirty="0">
                    <a:solidFill>
                      <a:srgbClr val="000000"/>
                    </a:solidFill>
                    <a:latin typeface="URWPalladioL-Roma"/>
                  </a:rPr>
                  <a:t> can be calculated with:</a:t>
                </a:r>
                <a:br>
                  <a:rPr lang="en-US" altLang="zh-CN" sz="2400" dirty="0">
                    <a:solidFill>
                      <a:srgbClr val="000000"/>
                    </a:solidFill>
                    <a:latin typeface="URWPalladioL-Roma"/>
                  </a:rPr>
                </a:br>
                <a14:m>
                  <m:oMath xmlns:m="http://schemas.openxmlformats.org/officeDocument/2006/math">
                    <m:sSub>
                      <m:sSubPr>
                        <m:ctrlPr>
                          <a:rPr lang="en-US" altLang="zh-CN" sz="2400" i="1" smtClean="0">
                            <a:solidFill>
                              <a:srgbClr val="000000"/>
                            </a:solidFill>
                            <a:latin typeface="Cambria Math" panose="02040503050406030204" pitchFamily="18" charset="0"/>
                          </a:rPr>
                        </m:ctrlPr>
                      </m:sSubPr>
                      <m:e>
                        <m:acc>
                          <m:accPr>
                            <m:chr m:val="̂"/>
                            <m:ctrlPr>
                              <a:rPr lang="en-US" altLang="zh-CN" sz="240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pitchFamily="18" charset="0"/>
                              </a:rPr>
                              <m:t>𝑦</m:t>
                            </m:r>
                          </m:e>
                        </m:acc>
                      </m:e>
                      <m:sub>
                        <m:r>
                          <a:rPr lang="en-US" altLang="zh-CN" sz="2400" b="0" i="1" smtClean="0">
                            <a:solidFill>
                              <a:srgbClr val="000000"/>
                            </a:solidFill>
                            <a:latin typeface="Cambria Math" panose="02040503050406030204" pitchFamily="18" charset="0"/>
                          </a:rPr>
                          <m:t>𝑖𝑗</m:t>
                        </m:r>
                      </m:sub>
                    </m:sSub>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𝑓</m:t>
                    </m:r>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𝑢</m:t>
                        </m:r>
                      </m:e>
                      <m:sub>
                        <m:r>
                          <a:rPr lang="en-US" altLang="zh-CN" sz="2400" b="0" i="1" smtClean="0">
                            <a:solidFill>
                              <a:srgbClr val="000000"/>
                            </a:solidFill>
                            <a:latin typeface="Cambria Math" panose="02040503050406030204" pitchFamily="18" charset="0"/>
                          </a:rPr>
                          <m:t>𝑖</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𝑗</m:t>
                        </m:r>
                      </m:sub>
                    </m:sSub>
                    <m:r>
                      <a:rPr lang="en-US" altLang="zh-CN" sz="2400" b="0" i="1" smtClean="0">
                        <a:solidFill>
                          <a:srgbClr val="000000"/>
                        </a:solidFill>
                        <a:latin typeface="Cambria Math" panose="02040503050406030204" pitchFamily="18" charset="0"/>
                      </a:rPr>
                      <m:t>)</m:t>
                    </m:r>
                  </m:oMath>
                </a14:m>
                <a:endParaRPr lang="zh-CN" altLang="en-US" sz="2400" dirty="0">
                  <a:solidFill>
                    <a:srgbClr val="000000"/>
                  </a:solidFill>
                  <a:latin typeface="URWPalladioL-Roma"/>
                </a:endParaRPr>
              </a:p>
            </p:txBody>
          </p:sp>
        </mc:Choice>
        <mc:Fallback>
          <p:sp>
            <p:nvSpPr>
              <p:cNvPr id="2" name="矩形 1">
                <a:extLst>
                  <a:ext uri="{FF2B5EF4-FFF2-40B4-BE49-F238E27FC236}">
                    <a16:creationId xmlns:a16="http://schemas.microsoft.com/office/drawing/2014/main" id="{57705010-3B74-44B2-933F-7E0670A92567}"/>
                  </a:ext>
                </a:extLst>
              </p:cNvPr>
              <p:cNvSpPr>
                <a:spLocks noRot="1" noChangeAspect="1" noMove="1" noResize="1" noEditPoints="1" noAdjustHandles="1" noChangeArrowheads="1" noChangeShapeType="1" noTextEdit="1"/>
              </p:cNvSpPr>
              <p:nvPr/>
            </p:nvSpPr>
            <p:spPr>
              <a:xfrm>
                <a:off x="438727" y="773906"/>
                <a:ext cx="11314545" cy="4982903"/>
              </a:xfrm>
              <a:prstGeom prst="rect">
                <a:avLst/>
              </a:prstGeom>
              <a:blipFill>
                <a:blip r:embed="rId3"/>
                <a:stretch>
                  <a:fillRect l="-754" t="-979" r="-1078" b="-245"/>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0EE1DA92-8536-4A0C-ABDD-2A0FD2520C93}"/>
              </a:ext>
            </a:extLst>
          </p:cNvPr>
          <p:cNvGraphicFramePr>
            <a:graphicFrameLocks noChangeAspect="1"/>
          </p:cNvGraphicFramePr>
          <p:nvPr>
            <p:extLst>
              <p:ext uri="{D42A27DB-BD31-4B8C-83A1-F6EECF244321}">
                <p14:modId xmlns:p14="http://schemas.microsoft.com/office/powerpoint/2010/main" val="1818717722"/>
              </p:ext>
            </p:extLst>
          </p:nvPr>
        </p:nvGraphicFramePr>
        <p:xfrm>
          <a:off x="5327650" y="2701925"/>
          <a:ext cx="114300" cy="177800"/>
        </p:xfrm>
        <a:graphic>
          <a:graphicData uri="http://schemas.openxmlformats.org/presentationml/2006/ole">
            <mc:AlternateContent xmlns:mc="http://schemas.openxmlformats.org/markup-compatibility/2006">
              <mc:Choice xmlns:v="urn:schemas-microsoft-com:vml" Requires="v">
                <p:oleObj spid="_x0000_s1031"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5327650" y="27019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795857696"/>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Typical works</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9</a:t>
            </a:fld>
            <a:endParaRPr lang="zh-CN" altLang="en-US"/>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2E459F8-2368-438F-B8EC-F878354DCFB5}"/>
                  </a:ext>
                </a:extLst>
              </p:cNvPr>
              <p:cNvSpPr/>
              <p:nvPr/>
            </p:nvSpPr>
            <p:spPr>
              <a:xfrm>
                <a:off x="50799" y="773906"/>
                <a:ext cx="12090401" cy="6071214"/>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URWPalladioL-Roma"/>
                  </a:rPr>
                  <a:t>Zhang et al. proposed CKE, which unifies various types of side information in the CF framework. The final representation of each item can be written as:</a:t>
                </a:r>
              </a:p>
              <a:p>
                <a:pPr algn="ct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𝑗</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zh-CN" altLang="en-US" sz="2400" b="0" i="1" smtClean="0">
                              <a:solidFill>
                                <a:srgbClr val="000000"/>
                              </a:solidFill>
                              <a:latin typeface="Cambria Math" panose="02040503050406030204" pitchFamily="18" charset="0"/>
                            </a:rPr>
                            <m:t>𝜂</m:t>
                          </m:r>
                        </m:e>
                        <m:sub>
                          <m:r>
                            <a:rPr lang="en-US" altLang="zh-CN" sz="2400" b="0" i="1" smtClean="0">
                              <a:solidFill>
                                <a:srgbClr val="000000"/>
                              </a:solidFill>
                              <a:latin typeface="Cambria Math" panose="02040503050406030204" pitchFamily="18" charset="0"/>
                            </a:rPr>
                            <m:t>𝑗</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𝑥</m:t>
                          </m:r>
                        </m:e>
                        <m:sub>
                          <m:r>
                            <a:rPr lang="en-US" altLang="zh-CN" sz="2400" b="0" i="1" smtClean="0">
                              <a:solidFill>
                                <a:srgbClr val="000000"/>
                              </a:solidFill>
                              <a:latin typeface="Cambria Math" panose="02040503050406030204" pitchFamily="18" charset="0"/>
                            </a:rPr>
                            <m:t>𝑗</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𝑧</m:t>
                          </m:r>
                        </m:e>
                        <m:sub>
                          <m:r>
                            <a:rPr lang="en-US" altLang="zh-CN" sz="2400" b="0" i="1" smtClean="0">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𝑧</m:t>
                          </m:r>
                        </m:e>
                        <m:sub>
                          <m:r>
                            <a:rPr lang="en-US" altLang="zh-CN" sz="2400" b="0" i="1" smtClean="0">
                              <a:solidFill>
                                <a:srgbClr val="000000"/>
                              </a:solidFill>
                              <a:latin typeface="Cambria Math" panose="02040503050406030204" pitchFamily="18" charset="0"/>
                            </a:rPr>
                            <m:t>𝑣</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sub>
                      </m:sSub>
                    </m:oMath>
                  </m:oMathPara>
                </a14:m>
                <a:endParaRPr lang="en-US" altLang="zh-CN" sz="2400" dirty="0">
                  <a:solidFill>
                    <a:srgbClr val="000000"/>
                  </a:solidFill>
                  <a:latin typeface="URWPalladioL-Roma"/>
                </a:endParaRPr>
              </a:p>
              <a:p>
                <a:r>
                  <a:rPr lang="en-US" altLang="zh-CN" sz="2400" dirty="0">
                    <a:solidFill>
                      <a:srgbClr val="000000"/>
                    </a:solidFill>
                    <a:latin typeface="URWPalladioL-Roma"/>
                  </a:rPr>
                  <a:t>Where, </a:t>
                </a:r>
                <a14:m>
                  <m:oMath xmlns:m="http://schemas.openxmlformats.org/officeDocument/2006/math">
                    <m:sSub>
                      <m:sSubPr>
                        <m:ctrlPr>
                          <a:rPr lang="en-US" altLang="zh-CN" sz="2400">
                            <a:solidFill>
                              <a:srgbClr val="000000"/>
                            </a:solidFill>
                            <a:latin typeface="URWPalladioL-Roma"/>
                          </a:rPr>
                        </m:ctrlPr>
                      </m:sSubPr>
                      <m:e>
                        <m:r>
                          <a:rPr lang="zh-CN" altLang="en-US" sz="2400">
                            <a:solidFill>
                              <a:srgbClr val="000000"/>
                            </a:solidFill>
                            <a:latin typeface="URWPalladioL-Roma"/>
                          </a:rPr>
                          <m:t>𝜂</m:t>
                        </m:r>
                      </m:e>
                      <m:sub>
                        <m:r>
                          <a:rPr lang="en-US" altLang="zh-CN" sz="2400">
                            <a:solidFill>
                              <a:srgbClr val="000000"/>
                            </a:solidFill>
                            <a:latin typeface="URWPalladioL-Roma"/>
                          </a:rPr>
                          <m:t>𝑗</m:t>
                        </m:r>
                      </m:sub>
                    </m:sSub>
                    <m:r>
                      <a:rPr lang="en-US" altLang="zh-CN" sz="2400">
                        <a:solidFill>
                          <a:srgbClr val="000000"/>
                        </a:solidFill>
                        <a:latin typeface="URWPalladioL-Roma"/>
                      </a:rPr>
                      <m:t>, </m:t>
                    </m:r>
                    <m:sSub>
                      <m:sSubPr>
                        <m:ctrlPr>
                          <a:rPr lang="en-US" altLang="zh-CN" sz="2400">
                            <a:solidFill>
                              <a:srgbClr val="000000"/>
                            </a:solidFill>
                            <a:latin typeface="URWPalladioL-Roma"/>
                          </a:rPr>
                        </m:ctrlPr>
                      </m:sSubPr>
                      <m:e>
                        <m:r>
                          <a:rPr lang="en-US" altLang="zh-CN" sz="2400">
                            <a:solidFill>
                              <a:srgbClr val="000000"/>
                            </a:solidFill>
                            <a:latin typeface="URWPalladioL-Roma"/>
                          </a:rPr>
                          <m:t>𝑥</m:t>
                        </m:r>
                      </m:e>
                      <m:sub>
                        <m:r>
                          <a:rPr lang="en-US" altLang="zh-CN" sz="2400">
                            <a:solidFill>
                              <a:srgbClr val="000000"/>
                            </a:solidFill>
                            <a:latin typeface="URWPalladioL-Roma"/>
                          </a:rPr>
                          <m:t>𝑗</m:t>
                        </m:r>
                      </m:sub>
                    </m:sSub>
                    <m:r>
                      <a:rPr lang="en-US" altLang="zh-CN" sz="2400">
                        <a:solidFill>
                          <a:srgbClr val="000000"/>
                        </a:solidFill>
                        <a:latin typeface="URWPalladioL-Roma"/>
                      </a:rPr>
                      <m:t>, </m:t>
                    </m:r>
                    <m:sSub>
                      <m:sSubPr>
                        <m:ctrlPr>
                          <a:rPr lang="en-US" altLang="zh-CN" sz="2400">
                            <a:solidFill>
                              <a:srgbClr val="000000"/>
                            </a:solidFill>
                            <a:latin typeface="URWPalladioL-Roma"/>
                          </a:rPr>
                        </m:ctrlPr>
                      </m:sSubPr>
                      <m:e>
                        <m:r>
                          <a:rPr lang="en-US" altLang="zh-CN" sz="2400">
                            <a:solidFill>
                              <a:srgbClr val="000000"/>
                            </a:solidFill>
                            <a:latin typeface="URWPalladioL-Roma"/>
                          </a:rPr>
                          <m:t>𝑧</m:t>
                        </m:r>
                      </m:e>
                      <m:sub>
                        <m:r>
                          <a:rPr lang="en-US" altLang="zh-CN" sz="2400">
                            <a:solidFill>
                              <a:srgbClr val="000000"/>
                            </a:solidFill>
                            <a:latin typeface="URWPalladioL-Roma"/>
                          </a:rPr>
                          <m:t>𝑡</m:t>
                        </m:r>
                        <m:r>
                          <a:rPr lang="en-US" altLang="zh-CN" sz="2400">
                            <a:solidFill>
                              <a:srgbClr val="000000"/>
                            </a:solidFill>
                            <a:latin typeface="URWPalladioL-Roma"/>
                          </a:rPr>
                          <m:t>,</m:t>
                        </m:r>
                        <m:r>
                          <a:rPr lang="en-US" altLang="zh-CN" sz="2400">
                            <a:solidFill>
                              <a:srgbClr val="000000"/>
                            </a:solidFill>
                            <a:latin typeface="URWPalladioL-Roma"/>
                          </a:rPr>
                          <m:t>𝑗</m:t>
                        </m:r>
                      </m:sub>
                    </m:sSub>
                    <m:r>
                      <a:rPr lang="en-US" altLang="zh-CN" sz="2400">
                        <a:solidFill>
                          <a:srgbClr val="000000"/>
                        </a:solidFill>
                        <a:latin typeface="URWPalladioL-Roma"/>
                      </a:rPr>
                      <m:t>, </m:t>
                    </m:r>
                    <m:sSub>
                      <m:sSubPr>
                        <m:ctrlPr>
                          <a:rPr lang="en-US" altLang="zh-CN" sz="2400">
                            <a:solidFill>
                              <a:srgbClr val="000000"/>
                            </a:solidFill>
                            <a:latin typeface="URWPalladioL-Roma"/>
                          </a:rPr>
                        </m:ctrlPr>
                      </m:sSubPr>
                      <m:e>
                        <m:r>
                          <a:rPr lang="en-US" altLang="zh-CN" sz="2400">
                            <a:solidFill>
                              <a:srgbClr val="000000"/>
                            </a:solidFill>
                            <a:latin typeface="URWPalladioL-Roma"/>
                          </a:rPr>
                          <m:t>𝑧</m:t>
                        </m:r>
                      </m:e>
                      <m:sub>
                        <m:r>
                          <a:rPr lang="en-US" altLang="zh-CN" sz="2400">
                            <a:solidFill>
                              <a:srgbClr val="000000"/>
                            </a:solidFill>
                            <a:latin typeface="URWPalladioL-Roma"/>
                          </a:rPr>
                          <m:t>𝑣</m:t>
                        </m:r>
                        <m:r>
                          <a:rPr lang="en-US" altLang="zh-CN" sz="2400">
                            <a:solidFill>
                              <a:srgbClr val="000000"/>
                            </a:solidFill>
                            <a:latin typeface="URWPalladioL-Roma"/>
                          </a:rPr>
                          <m:t>,</m:t>
                        </m:r>
                        <m:r>
                          <a:rPr lang="en-US" altLang="zh-CN" sz="2400">
                            <a:solidFill>
                              <a:srgbClr val="000000"/>
                            </a:solidFill>
                            <a:latin typeface="URWPalladioL-Roma"/>
                          </a:rPr>
                          <m:t>𝑗</m:t>
                        </m:r>
                      </m:sub>
                    </m:sSub>
                  </m:oMath>
                </a14:m>
                <a:r>
                  <a:rPr lang="en-US" altLang="zh-CN" sz="2400" dirty="0">
                    <a:solidFill>
                      <a:srgbClr val="000000"/>
                    </a:solidFill>
                    <a:latin typeface="URWPalladioL-Roma"/>
                  </a:rPr>
                  <a:t> represents offset vector of the user-item interaction matrix, latent vector of the item’s structural knowledge encoded by </a:t>
                </a:r>
                <a:r>
                  <a:rPr lang="en-US" altLang="zh-CN" sz="2400" dirty="0" err="1">
                    <a:solidFill>
                      <a:srgbClr val="000000"/>
                    </a:solidFill>
                    <a:latin typeface="URWPalladioL-Roma"/>
                  </a:rPr>
                  <a:t>TransR</a:t>
                </a:r>
                <a:r>
                  <a:rPr lang="en-US" altLang="zh-CN" sz="2400" dirty="0">
                    <a:solidFill>
                      <a:srgbClr val="000000"/>
                    </a:solidFill>
                    <a:latin typeface="URWPalladioL-Roma"/>
                  </a:rPr>
                  <a:t>, the textual feature and the visual feature extracted with the autoencoder architecture respectively.</a:t>
                </a:r>
              </a:p>
              <a:p>
                <a:endParaRPr lang="en-US" altLang="zh-CN" sz="2400" dirty="0">
                  <a:solidFill>
                    <a:srgbClr val="000000"/>
                  </a:solidFill>
                  <a:latin typeface="URWPalladioL-Roma"/>
                </a:endParaRPr>
              </a:p>
              <a:p>
                <a:pPr marL="342900" indent="-342900">
                  <a:buFont typeface="Arial" panose="020B0604020202020204" pitchFamily="34" charset="0"/>
                  <a:buChar char="•"/>
                </a:pPr>
                <a:r>
                  <a:rPr lang="en-US" altLang="zh-CN" sz="2400" dirty="0">
                    <a:solidFill>
                      <a:srgbClr val="000000"/>
                    </a:solidFill>
                    <a:latin typeface="URWPalladioL-Roma"/>
                  </a:rPr>
                  <a:t> Wang et al, models the news by combining the textual embedding of sentences learned with Kim CNN and the knowledge-level embedding of entities in news content via </a:t>
                </a:r>
                <a:r>
                  <a:rPr lang="en-US" altLang="zh-CN" sz="2400" dirty="0" err="1">
                    <a:solidFill>
                      <a:srgbClr val="000000"/>
                    </a:solidFill>
                    <a:latin typeface="URWPalladioL-Roma"/>
                  </a:rPr>
                  <a:t>TransD</a:t>
                </a:r>
                <a:r>
                  <a:rPr lang="en-US" altLang="zh-CN" sz="2400" dirty="0">
                    <a:solidFill>
                      <a:srgbClr val="000000"/>
                    </a:solidFill>
                    <a:latin typeface="URWPalladioL-Roma"/>
                  </a:rPr>
                  <a:t>. In order to capture the user’s dynamic interest, the attention weight is calculated via:</a:t>
                </a:r>
              </a:p>
              <a:p>
                <a:pPr algn="ct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𝑆</m:t>
                          </m:r>
                        </m:e>
                        <m:sub>
                          <m:sSub>
                            <m:sSubPr>
                              <m:ctrlPr>
                                <a:rPr lang="en-US" altLang="zh-CN"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𝑘</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𝑗</m:t>
                              </m:r>
                            </m:sub>
                          </m:sSub>
                        </m:sub>
                      </m:sSub>
                      <m:r>
                        <a:rPr lang="en-US" altLang="zh-CN" sz="2400" b="0" i="1" smtClean="0">
                          <a:solidFill>
                            <a:srgbClr val="000000"/>
                          </a:solidFill>
                          <a:latin typeface="Cambria Math" panose="02040503050406030204" pitchFamily="18" charset="0"/>
                        </a:rPr>
                        <m:t>=</m:t>
                      </m:r>
                      <m:f>
                        <m:fPr>
                          <m:ctrlPr>
                            <a:rPr lang="en-US" altLang="zh-CN" sz="2400" b="0" i="1" smtClean="0">
                              <a:solidFill>
                                <a:srgbClr val="000000"/>
                              </a:solidFill>
                              <a:latin typeface="Cambria Math" panose="02040503050406030204" pitchFamily="18" charset="0"/>
                            </a:rPr>
                          </m:ctrlPr>
                        </m:fPr>
                        <m:num>
                          <m:r>
                            <m:rPr>
                              <m:sty m:val="p"/>
                            </m:rPr>
                            <a:rPr lang="en-US" altLang="zh-CN" sz="2400" b="0" i="0" smtClean="0">
                              <a:solidFill>
                                <a:srgbClr val="000000"/>
                              </a:solidFill>
                              <a:latin typeface="Cambria Math" panose="02040503050406030204" pitchFamily="18" charset="0"/>
                            </a:rPr>
                            <m:t>exp</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𝑔</m:t>
                          </m:r>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𝑘</m:t>
                              </m:r>
                            </m:sub>
                          </m:sSub>
                          <m:r>
                            <a:rPr lang="en-US" altLang="zh-CN" sz="2400" b="0" i="1" smtClean="0">
                              <a:solidFill>
                                <a:srgbClr val="000000"/>
                              </a:solidFill>
                              <a:latin typeface="Cambria Math" panose="02040503050406030204" pitchFamily="18" charset="0"/>
                            </a:rPr>
                            <m:t>,</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𝑣</m:t>
                              </m:r>
                            </m:e>
                            <m:sub>
                              <m:r>
                                <a:rPr lang="en-US" altLang="zh-CN" sz="2400" b="0" i="1" smtClean="0">
                                  <a:solidFill>
                                    <a:srgbClr val="000000"/>
                                  </a:solidFill>
                                  <a:latin typeface="Cambria Math" panose="02040503050406030204" pitchFamily="18" charset="0"/>
                                </a:rPr>
                                <m:t>𝑗</m:t>
                              </m:r>
                            </m:sub>
                          </m:sSub>
                          <m:r>
                            <a:rPr lang="en-US" altLang="zh-CN" sz="2400" b="0" i="1" smtClean="0">
                              <a:solidFill>
                                <a:srgbClr val="000000"/>
                              </a:solidFill>
                              <a:latin typeface="Cambria Math" panose="02040503050406030204" pitchFamily="18" charset="0"/>
                            </a:rPr>
                            <m:t>))</m:t>
                          </m:r>
                        </m:num>
                        <m:den>
                          <m:nary>
                            <m:naryPr>
                              <m:chr m:val="∑"/>
                              <m:limLoc m:val="subSup"/>
                              <m:ctrlPr>
                                <a:rPr lang="en-US" altLang="zh-CN" sz="2400" b="0" i="1" smtClean="0">
                                  <a:solidFill>
                                    <a:srgbClr val="000000"/>
                                  </a:solidFill>
                                  <a:latin typeface="Cambria Math" panose="02040503050406030204" pitchFamily="18" charset="0"/>
                                </a:rPr>
                              </m:ctrlPr>
                            </m:naryPr>
                            <m:sub>
                              <m:r>
                                <m:rPr>
                                  <m:brk m:alnAt="25"/>
                                </m:rPr>
                                <a:rPr lang="en-US" altLang="zh-CN" sz="2400" b="0" i="1" smtClean="0">
                                  <a:solidFill>
                                    <a:srgbClr val="000000"/>
                                  </a:solidFill>
                                  <a:latin typeface="Cambria Math" panose="02040503050406030204" pitchFamily="18" charset="0"/>
                                </a:rPr>
                                <m:t>𝑘</m:t>
                              </m:r>
                              <m:r>
                                <a:rPr lang="en-US" altLang="zh-CN" sz="2400" b="0" i="1" smtClean="0">
                                  <a:solidFill>
                                    <a:srgbClr val="000000"/>
                                  </a:solidFill>
                                  <a:latin typeface="Cambria Math" panose="02040503050406030204" pitchFamily="18" charset="0"/>
                                </a:rPr>
                                <m:t>=1</m:t>
                              </m:r>
                            </m:sub>
                            <m:sup>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𝑁</m:t>
                                  </m:r>
                                </m:e>
                                <m:sub>
                                  <m:r>
                                    <a:rPr lang="en-US" altLang="zh-CN" sz="2400" b="0" i="1" smtClean="0">
                                      <a:solidFill>
                                        <a:srgbClr val="000000"/>
                                      </a:solidFill>
                                      <a:latin typeface="Cambria Math" panose="02040503050406030204" pitchFamily="18" charset="0"/>
                                    </a:rPr>
                                    <m:t>𝑖</m:t>
                                  </m:r>
                                </m:sub>
                              </m:sSub>
                            </m:sup>
                            <m:e>
                              <m:r>
                                <m:rPr>
                                  <m:sty m:val="p"/>
                                </m:rPr>
                                <a:rPr lang="en-US" altLang="zh-CN" sz="2400">
                                  <a:solidFill>
                                    <a:srgbClr val="000000"/>
                                  </a:solidFill>
                                  <a:latin typeface="Cambria Math" panose="02040503050406030204" pitchFamily="18" charset="0"/>
                                </a:rPr>
                                <m:t>exp</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𝑔</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𝑣</m:t>
                                  </m:r>
                                </m:e>
                                <m:sub>
                                  <m:r>
                                    <a:rPr lang="en-US" altLang="zh-CN" sz="2400" i="1">
                                      <a:solidFill>
                                        <a:srgbClr val="000000"/>
                                      </a:solidFill>
                                      <a:latin typeface="Cambria Math" panose="02040503050406030204" pitchFamily="18" charset="0"/>
                                    </a:rPr>
                                    <m:t>𝑘</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𝑣</m:t>
                                  </m:r>
                                </m:e>
                                <m:sub>
                                  <m:r>
                                    <a:rPr lang="en-US" altLang="zh-CN" sz="2400" i="1">
                                      <a:solidFill>
                                        <a:srgbClr val="000000"/>
                                      </a:solidFill>
                                      <a:latin typeface="Cambria Math" panose="02040503050406030204" pitchFamily="18" charset="0"/>
                                    </a:rPr>
                                    <m:t>𝑗</m:t>
                                  </m:r>
                                </m:sub>
                              </m:sSub>
                              <m:r>
                                <a:rPr lang="en-US" altLang="zh-CN" sz="2400" i="1">
                                  <a:solidFill>
                                    <a:srgbClr val="000000"/>
                                  </a:solidFill>
                                  <a:latin typeface="Cambria Math" panose="02040503050406030204" pitchFamily="18" charset="0"/>
                                </a:rPr>
                                <m:t>))</m:t>
                              </m:r>
                            </m:e>
                          </m:nary>
                        </m:den>
                      </m:f>
                    </m:oMath>
                  </m:oMathPara>
                </a14:m>
                <a:endParaRPr lang="en-US" altLang="zh-CN" sz="2400" dirty="0">
                  <a:solidFill>
                    <a:srgbClr val="000000"/>
                  </a:solidFill>
                  <a:latin typeface="URWPalladioL-Roma"/>
                </a:endParaRPr>
              </a:p>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nary>
                        <m:naryPr>
                          <m:chr m:val="∑"/>
                          <m:limLoc m:val="subSup"/>
                          <m:ctrlPr>
                            <a:rPr lang="en-US" altLang="zh-CN" sz="2000" b="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𝑖</m:t>
                              </m:r>
                            </m:sub>
                          </m:sSub>
                        </m:sup>
                        <m:e>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𝑆</m:t>
                              </m:r>
                            </m:e>
                            <m:sub>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𝑣</m:t>
                                  </m:r>
                                </m:e>
                                <m:sub>
                                  <m:r>
                                    <a:rPr lang="en-US" altLang="zh-CN" sz="2000" i="1">
                                      <a:solidFill>
                                        <a:srgbClr val="000000"/>
                                      </a:solidFill>
                                      <a:latin typeface="Cambria Math" panose="02040503050406030204" pitchFamily="18" charset="0"/>
                                    </a:rPr>
                                    <m:t>𝑘</m:t>
                                  </m:r>
                                </m:sub>
                              </m:sSub>
                              <m:r>
                                <a:rPr lang="en-US" altLang="zh-CN"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𝑣</m:t>
                                  </m:r>
                                </m:e>
                                <m:sub>
                                  <m:r>
                                    <a:rPr lang="en-US" altLang="zh-CN" sz="2000" i="1">
                                      <a:solidFill>
                                        <a:srgbClr val="000000"/>
                                      </a:solidFill>
                                      <a:latin typeface="Cambria Math" panose="02040503050406030204" pitchFamily="18" charset="0"/>
                                    </a:rPr>
                                    <m:t>𝑗</m:t>
                                  </m:r>
                                </m:sub>
                              </m:sSub>
                            </m:sub>
                          </m:sSub>
                        </m:e>
                      </m:nary>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𝑘</m:t>
                          </m:r>
                        </m:sub>
                      </m:sSub>
                    </m:oMath>
                  </m:oMathPara>
                </a14:m>
                <a:endParaRPr lang="en-US" altLang="zh-CN" sz="2000" dirty="0"/>
              </a:p>
              <a:p>
                <a:r>
                  <a:rPr lang="en-US" altLang="zh-CN" sz="2400" dirty="0">
                    <a:solidFill>
                      <a:srgbClr val="000000"/>
                    </a:solidFill>
                    <a:latin typeface="URWPalladioL-Roma"/>
                  </a:rPr>
                  <a:t>Finally, user’s preference for candidate news </a:t>
                </a:r>
                <a14:m>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𝑣</m:t>
                        </m:r>
                      </m:e>
                      <m:sub>
                        <m:r>
                          <a:rPr lang="en-US" altLang="zh-CN" sz="2400" i="1">
                            <a:solidFill>
                              <a:srgbClr val="000000"/>
                            </a:solidFill>
                            <a:latin typeface="Cambria Math" panose="02040503050406030204" pitchFamily="18" charset="0"/>
                          </a:rPr>
                          <m:t>𝑗</m:t>
                        </m:r>
                      </m:sub>
                    </m:sSub>
                  </m:oMath>
                </a14:m>
                <a:r>
                  <a:rPr lang="en-US" altLang="zh-CN" sz="2400" dirty="0">
                    <a:solidFill>
                      <a:srgbClr val="000000"/>
                    </a:solidFill>
                    <a:latin typeface="URWPalladioL-Roma"/>
                  </a:rPr>
                  <a:t> can be calculated with </a:t>
                </a:r>
                <a14:m>
                  <m:oMath xmlns:m="http://schemas.openxmlformats.org/officeDocument/2006/math">
                    <m:r>
                      <a:rPr lang="en-US" altLang="zh-CN" sz="2400" b="0" i="1" smtClean="0">
                        <a:solidFill>
                          <a:srgbClr val="000000"/>
                        </a:solidFill>
                        <a:latin typeface="Cambria Math" panose="02040503050406030204" pitchFamily="18" charset="0"/>
                      </a:rPr>
                      <m:t>𝑓</m:t>
                    </m:r>
                    <m:r>
                      <a:rPr lang="en-US" altLang="zh-CN" sz="2400" b="0" i="1" smtClean="0">
                        <a:solidFill>
                          <a:srgbClr val="000000"/>
                        </a:solidFill>
                        <a:latin typeface="Cambria Math" panose="02040503050406030204" pitchFamily="18" charset="0"/>
                      </a:rPr>
                      <m:t>(∙)</m:t>
                    </m:r>
                  </m:oMath>
                </a14:m>
                <a:r>
                  <a:rPr lang="en-US" altLang="zh-CN" sz="2400" dirty="0">
                    <a:solidFill>
                      <a:srgbClr val="000000"/>
                    </a:solidFill>
                    <a:latin typeface="URWPalladioL-Roma"/>
                  </a:rPr>
                  <a:t>, which is a DNN layer.</a:t>
                </a:r>
                <a:br>
                  <a:rPr lang="en-US" altLang="zh-CN" sz="2000" dirty="0"/>
                </a:br>
                <a:endParaRPr lang="zh-CN" altLang="en-US" sz="2000" dirty="0"/>
              </a:p>
            </p:txBody>
          </p:sp>
        </mc:Choice>
        <mc:Fallback>
          <p:sp>
            <p:nvSpPr>
              <p:cNvPr id="3" name="矩形 2">
                <a:extLst>
                  <a:ext uri="{FF2B5EF4-FFF2-40B4-BE49-F238E27FC236}">
                    <a16:creationId xmlns:a16="http://schemas.microsoft.com/office/drawing/2014/main" id="{E2E459F8-2368-438F-B8EC-F878354DCFB5}"/>
                  </a:ext>
                </a:extLst>
              </p:cNvPr>
              <p:cNvSpPr>
                <a:spLocks noRot="1" noChangeAspect="1" noMove="1" noResize="1" noEditPoints="1" noAdjustHandles="1" noChangeArrowheads="1" noChangeShapeType="1" noTextEdit="1"/>
              </p:cNvSpPr>
              <p:nvPr/>
            </p:nvSpPr>
            <p:spPr>
              <a:xfrm>
                <a:off x="50799" y="773906"/>
                <a:ext cx="12090401" cy="6071214"/>
              </a:xfrm>
              <a:prstGeom prst="rect">
                <a:avLst/>
              </a:prstGeom>
              <a:blipFill>
                <a:blip r:embed="rId2"/>
                <a:stretch>
                  <a:fillRect l="-756" t="-803" r="-1462"/>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C1C2CD69-003E-49FB-8CEB-D90A2FAD843A}"/>
              </a:ext>
            </a:extLst>
          </p:cNvPr>
          <p:cNvSpPr/>
          <p:nvPr/>
        </p:nvSpPr>
        <p:spPr>
          <a:xfrm>
            <a:off x="35569" y="6375308"/>
            <a:ext cx="12192000" cy="369332"/>
          </a:xfrm>
          <a:prstGeom prst="rect">
            <a:avLst/>
          </a:prstGeom>
        </p:spPr>
        <p:txBody>
          <a:bodyPr wrap="square">
            <a:spAutoFit/>
          </a:bodyPr>
          <a:lstStyle/>
          <a:p>
            <a:endParaRPr lang="zh-CN" altLang="en-US" dirty="0"/>
          </a:p>
        </p:txBody>
      </p:sp>
    </p:spTree>
    <p:extLst>
      <p:ext uri="{BB962C8B-B14F-4D97-AF65-F5344CB8AC3E}">
        <p14:creationId xmlns:p14="http://schemas.microsoft.com/office/powerpoint/2010/main" val="223983555"/>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6.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4957</TotalTime>
  <Words>2051</Words>
  <Application>Microsoft Office PowerPoint</Application>
  <PresentationFormat>宽屏</PresentationFormat>
  <Paragraphs>146</Paragraphs>
  <Slides>21</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9" baseType="lpstr">
      <vt:lpstr>URWPalladioL-Roma</vt:lpstr>
      <vt:lpstr>等线</vt:lpstr>
      <vt:lpstr>Arial</vt:lpstr>
      <vt:lpstr>Calibri</vt:lpstr>
      <vt:lpstr>Calibri Light</vt:lpstr>
      <vt:lpstr>Cambria Math</vt:lpstr>
      <vt:lpstr>回顾</vt:lpstr>
      <vt:lpstr>MathType 6.0 Equation</vt:lpstr>
      <vt:lpstr>A Survey on Knowledge Graph-Based Recommender Systems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products recommendation based on probabilistic relevance model</dc:title>
  <dc:creator>自豪 李</dc:creator>
  <cp:lastModifiedBy>Peter</cp:lastModifiedBy>
  <cp:revision>165</cp:revision>
  <dcterms:created xsi:type="dcterms:W3CDTF">2019-10-25T00:59:36Z</dcterms:created>
  <dcterms:modified xsi:type="dcterms:W3CDTF">2020-04-25T14:00:03Z</dcterms:modified>
</cp:coreProperties>
</file>