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86" r:id="rId2"/>
    <p:sldId id="258" r:id="rId3"/>
    <p:sldId id="299" r:id="rId4"/>
    <p:sldId id="279" r:id="rId5"/>
    <p:sldId id="287" r:id="rId6"/>
    <p:sldId id="278" r:id="rId7"/>
    <p:sldId id="260" r:id="rId8"/>
    <p:sldId id="300" r:id="rId9"/>
    <p:sldId id="302" r:id="rId10"/>
    <p:sldId id="303" r:id="rId11"/>
    <p:sldId id="304" r:id="rId12"/>
    <p:sldId id="288" r:id="rId13"/>
    <p:sldId id="305" r:id="rId14"/>
    <p:sldId id="263" r:id="rId15"/>
    <p:sldId id="298" r:id="rId16"/>
    <p:sldId id="276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>
      <p:cViewPr varScale="1">
        <p:scale>
          <a:sx n="79" d="100"/>
          <a:sy n="79" d="100"/>
        </p:scale>
        <p:origin x="11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865BC-4779-430A-A047-280CB81B5E52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3C70B-D24B-444E-8D28-1F47D2248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6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6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3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0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1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8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1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17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3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2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686F-AA65-4E99-B85F-51C534D1D6E0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9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4BBA-AE9C-40D7-A687-B42F5CF18574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4F1-293A-4CED-ABD7-47AA93A42D07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A358-302D-47DB-9047-3E04BA54FF82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2EC-AFF1-4741-B2F5-1DDDA5823D77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8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D5C9-7054-4983-A018-147F442439D0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5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B46-D36E-4694-9B80-F8E670DB5028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65F-E42A-4F2D-9EA9-4CF5C1EA8AD8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FD0F-876A-4C5A-B500-3577338DD329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7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A7681-582C-4465-80DA-9ABA57F7DD45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B902-9D65-4E34-B1FA-1DE2CAE0D6D2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4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619CC5-8D69-4B05-9950-8F25D25ACE83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50103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661ED27B-0111-4FCA-A1FD-6B615F5E45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ro%E2%80%93Winkler_dista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252CC-B847-4728-A90C-9CA29215DE58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86319" y="1119619"/>
            <a:ext cx="10619362" cy="1868369"/>
          </a:xfrm>
        </p:spPr>
        <p:txBody>
          <a:bodyPr>
            <a:normAutofit/>
          </a:bodyPr>
          <a:lstStyle/>
          <a:p>
            <a:pPr algn="just"/>
            <a:r>
              <a:rPr lang="en-US" altLang="zh-CN" sz="6600" dirty="0"/>
              <a:t>Bootstrapping pay-as-you-go data integration systems</a:t>
            </a:r>
            <a:endParaRPr lang="zh-CN" altLang="en-US" sz="6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73BC36-7219-4A14-ACAB-0B0FAEC18A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895093" y="5507548"/>
            <a:ext cx="276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Zihao</a:t>
            </a:r>
            <a:r>
              <a:rPr lang="en-US" altLang="zh-CN" sz="2400" dirty="0"/>
              <a:t> Li, 2020.07.19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09F41-ADC6-426B-BCE3-B66F097F4C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0583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640623-6D28-4423-9CBA-B71083BDD51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0" y="-38911"/>
            <a:ext cx="4601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Literature Report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2CFA1C-67A1-4CFF-A533-098984B5CB6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69267" y="4498677"/>
            <a:ext cx="9809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SIGMOD '08: Proceedings of the 2008 ACM SIGMOD international conference on Management of data June 2008</a:t>
            </a:r>
            <a:endParaRPr lang="zh-CN" altLang="en-US" sz="28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C9119-790B-4694-BBF0-D280F065490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42F2DF-3746-4DB8-9529-FA53914968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811" y="3135152"/>
            <a:ext cx="9434378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82"/>
    </mc:Choice>
    <mc:Fallback xmlns="">
      <p:transition spd="slow" advTm="542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0" y="63787"/>
            <a:ext cx="1237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P-mapping generation — Generating p-mappings 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FC9C31-E004-4A5D-BD50-99C05CC13B25}"/>
              </a:ext>
            </a:extLst>
          </p:cNvPr>
          <p:cNvSpPr txBox="1"/>
          <p:nvPr/>
        </p:nvSpPr>
        <p:spPr>
          <a:xfrm>
            <a:off x="586090" y="877562"/>
            <a:ext cx="11019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correspondence of each attribute pairwise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j), then how to realize the assignment (mapping) of each attribute from source data to intermediate mediate ?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cross entropy: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62C9D6-6B99-4844-80ED-144261B38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693" y="2614666"/>
            <a:ext cx="6920613" cy="28036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7EE0447-5CE8-4722-AC1A-7F17A731F46E}"/>
              </a:ext>
            </a:extLst>
          </p:cNvPr>
          <p:cNvSpPr/>
          <p:nvPr/>
        </p:nvSpPr>
        <p:spPr>
          <a:xfrm>
            <a:off x="586090" y="5585750"/>
            <a:ext cx="11019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Using </a:t>
            </a:r>
            <a:r>
              <a:rPr lang="en-US" altLang="zh-CN" sz="2400" dirty="0" err="1">
                <a:solidFill>
                  <a:srgbClr val="000000"/>
                </a:solidFill>
                <a:latin typeface="Times-Roman"/>
              </a:rPr>
              <a:t>Knitro</a:t>
            </a: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 (software) to solve the entropy maximization problem in p-mapping construction.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17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54"/>
    </mc:Choice>
    <mc:Fallback xmlns="">
      <p:transition spd="slow" advTm="8545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0" y="63787"/>
            <a:ext cx="1237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P-mediated-schema consolidation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FC9C31-E004-4A5D-BD50-99C05CC13B25}"/>
              </a:ext>
            </a:extLst>
          </p:cNvPr>
          <p:cNvSpPr txBox="1"/>
          <p:nvPr/>
        </p:nvSpPr>
        <p:spPr>
          <a:xfrm>
            <a:off x="586090" y="877562"/>
            <a:ext cx="11019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multi mediate schema to create a integrated schema T: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EC9C46-E384-4027-994C-824908083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82" y="1452285"/>
            <a:ext cx="7278657" cy="30148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089D27E-8BBE-446F-B1F6-7419F2213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928" y="4580229"/>
            <a:ext cx="7755363" cy="17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4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54"/>
    </mc:Choice>
    <mc:Fallback xmlns="">
      <p:transition spd="slow" advTm="854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680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Experiments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536DFC-023B-1345-8A60-C6902DDED199}"/>
              </a:ext>
            </a:extLst>
          </p:cNvPr>
          <p:cNvSpPr/>
          <p:nvPr/>
        </p:nvSpPr>
        <p:spPr>
          <a:xfrm>
            <a:off x="75239" y="917363"/>
            <a:ext cx="7395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dataset: tables from five domain: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2A62AD-5248-4257-905C-23256603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39" y="1388757"/>
            <a:ext cx="7512121" cy="45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54"/>
    </mc:Choice>
    <mc:Fallback xmlns="">
      <p:transition spd="slow" advTm="8545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-77821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680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Experiments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536DFC-023B-1345-8A60-C6902DDED199}"/>
              </a:ext>
            </a:extLst>
          </p:cNvPr>
          <p:cNvSpPr/>
          <p:nvPr/>
        </p:nvSpPr>
        <p:spPr>
          <a:xfrm>
            <a:off x="212087" y="880034"/>
            <a:ext cx="576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experiment, compared with manual results (golden standard)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D73F2E-BF40-4270-A775-79B58AC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" y="1847219"/>
            <a:ext cx="6646574" cy="43979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06162A-DDE5-4F68-B605-740CE1CB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59" y="2547610"/>
            <a:ext cx="5540220" cy="3314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820889E-2A95-4180-8071-4445D029D5F8}"/>
              </a:ext>
            </a:extLst>
          </p:cNvPr>
          <p:cNvSpPr/>
          <p:nvPr/>
        </p:nvSpPr>
        <p:spPr>
          <a:xfrm>
            <a:off x="7620001" y="1969973"/>
            <a:ext cx="3751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The time to set up the system</a:t>
            </a:r>
            <a:r>
              <a:rPr lang="en-US" altLang="zh-CN" dirty="0">
                <a:solidFill>
                  <a:srgbClr val="000000"/>
                </a:solidFill>
                <a:latin typeface="Times-Roman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8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54"/>
    </mc:Choice>
    <mc:Fallback xmlns="">
      <p:transition spd="slow" advTm="8545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2632D2-2D88-4F3F-9236-FB2F0AB338BF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93A656-777A-4C60-8211-E3F705E81D7E}"/>
              </a:ext>
            </a:extLst>
          </p:cNvPr>
          <p:cNvSpPr txBox="1"/>
          <p:nvPr/>
        </p:nvSpPr>
        <p:spPr>
          <a:xfrm>
            <a:off x="77820" y="63787"/>
            <a:ext cx="1211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82B221-6ED8-446C-8484-E553669BF7AA}"/>
              </a:ext>
            </a:extLst>
          </p:cNvPr>
          <p:cNvSpPr txBox="1"/>
          <p:nvPr/>
        </p:nvSpPr>
        <p:spPr>
          <a:xfrm>
            <a:off x="364786" y="1390737"/>
            <a:ext cx="115402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set up a data integration application that obtains answers with high precision and recall; </a:t>
            </a:r>
            <a:br>
              <a:rPr lang="en-US" altLang="zh-CN" sz="2800" dirty="0"/>
            </a:b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should be optimized in the future work;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interaction or feedback should be considered in the integration process;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0B41A-83F0-4B8B-859B-0FF5F33B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7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2632D2-2D88-4F3F-9236-FB2F0AB338BF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93A656-777A-4C60-8211-E3F705E81D7E}"/>
              </a:ext>
            </a:extLst>
          </p:cNvPr>
          <p:cNvSpPr txBox="1"/>
          <p:nvPr/>
        </p:nvSpPr>
        <p:spPr>
          <a:xfrm>
            <a:off x="77820" y="63787"/>
            <a:ext cx="1211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Reference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82B221-6ED8-446C-8484-E553669BF7AA}"/>
              </a:ext>
            </a:extLst>
          </p:cNvPr>
          <p:cNvSpPr txBox="1"/>
          <p:nvPr/>
        </p:nvSpPr>
        <p:spPr>
          <a:xfrm>
            <a:off x="325877" y="982176"/>
            <a:ext cx="11540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Das </a:t>
            </a:r>
            <a:r>
              <a:rPr lang="en-US" altLang="zh-CN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Sarma</a:t>
            </a: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 A, Dong X, Halevy A. Bootstrapping pay-as-you-go data integration systems[C]//Proceedings of the 2008 ACM SIGMOD international conference on Management of data. 2008: 861-874.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Jaro</a:t>
            </a: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–Winkler distance – Wikipedia. </a:t>
            </a:r>
            <a:r>
              <a:rPr lang="en-US" altLang="zh-CN" sz="2400" dirty="0">
                <a:hlinkClick r:id="rId3"/>
              </a:rPr>
              <a:t>https://en.wikipedia.org/wiki/Jaro%E2%80%93Winkler_distance</a:t>
            </a:r>
            <a:endParaRPr lang="en-US" altLang="zh-CN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Dong X L, Halevy A, Yu C. Data integration with uncertainty[J]. The VLDB Journal, 2009, 18(2): 469-500.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Jeffery S R, Franklin M J, Halevy A Y. Pay-as-you-go user feedback for dataspace systems[C]//Proceedings of the 2008 ACM SIGMOD international conference on Management of data. 2008: 847-860.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Franklin M, Halevy A, Maier D. From databases to dataspaces: a new abstraction for information management[J]. ACM </a:t>
            </a:r>
            <a:r>
              <a:rPr lang="en-US" altLang="zh-CN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Sigmod</a:t>
            </a: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 Record, 2005, 34(4): 27-33.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0B41A-83F0-4B8B-859B-0FF5F33B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2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624E92-BF56-4C7D-8218-84B95D40B40F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74C46F-A208-4F6B-A354-434BEAFA4220}"/>
              </a:ext>
            </a:extLst>
          </p:cNvPr>
          <p:cNvSpPr txBox="1"/>
          <p:nvPr/>
        </p:nvSpPr>
        <p:spPr>
          <a:xfrm>
            <a:off x="77821" y="63787"/>
            <a:ext cx="524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Reference</a:t>
            </a:r>
            <a:endParaRPr lang="zh-CN" altLang="en-US" sz="36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8F87D62-A990-4EE8-B055-C7902ACB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Q&amp;A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5449148A-B3AC-44B4-AE2D-0E2203E40A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4167"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D22A023-6680-40A8-A158-A95F9C313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Thanks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CC7A40E9-21F4-453D-90F1-190B12A3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6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2632D2-2D88-4F3F-9236-FB2F0AB338BF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93A656-777A-4C60-8211-E3F705E81D7E}"/>
              </a:ext>
            </a:extLst>
          </p:cNvPr>
          <p:cNvSpPr txBox="1"/>
          <p:nvPr/>
        </p:nvSpPr>
        <p:spPr>
          <a:xfrm>
            <a:off x="77820" y="63787"/>
            <a:ext cx="1211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Appendix</a:t>
            </a:r>
            <a:endParaRPr lang="zh-CN" altLang="en-US" sz="36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0B41A-83F0-4B8B-859B-0FF5F33B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03365C-8D10-4A9F-8E4E-C45DE153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3" y="873656"/>
            <a:ext cx="11705334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8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2632D2-2D88-4F3F-9236-FB2F0AB338BF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93A656-777A-4C60-8211-E3F705E81D7E}"/>
              </a:ext>
            </a:extLst>
          </p:cNvPr>
          <p:cNvSpPr txBox="1"/>
          <p:nvPr/>
        </p:nvSpPr>
        <p:spPr>
          <a:xfrm>
            <a:off x="77820" y="63787"/>
            <a:ext cx="1211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Appendix</a:t>
            </a:r>
            <a:endParaRPr lang="zh-CN" altLang="en-US" sz="36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0B41A-83F0-4B8B-859B-0FF5F33B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E5DE98-7CA7-4CDE-B458-02F18469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4" y="957928"/>
            <a:ext cx="11895851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9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983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Problem description</a:t>
            </a:r>
            <a:endParaRPr lang="zh-CN" altLang="en-US" sz="3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647935-24AE-4432-B9E1-B23210C57682}"/>
              </a:ext>
            </a:extLst>
          </p:cNvPr>
          <p:cNvSpPr txBox="1"/>
          <p:nvPr/>
        </p:nvSpPr>
        <p:spPr>
          <a:xfrm>
            <a:off x="264268" y="989445"/>
            <a:ext cx="1166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application contexts involve multiple data sources (e.g., the web, personal information management, enterprise intranets), how to integrate those data automatically?</a:t>
            </a:r>
            <a:endParaRPr lang="en-US" altLang="zh-CN" sz="24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EED33-1C38-4EF8-80A4-9987D84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ED6521-8266-4D17-B0E5-729640C9A30B}"/>
              </a:ext>
            </a:extLst>
          </p:cNvPr>
          <p:cNvSpPr txBox="1"/>
          <p:nvPr/>
        </p:nvSpPr>
        <p:spPr>
          <a:xfrm>
            <a:off x="326097" y="1789945"/>
            <a:ext cx="115398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Algerian" panose="04020705040A02060702" pitchFamily="82" charset="0"/>
              </a:rPr>
              <a:t>Example 1.</a:t>
            </a:r>
            <a:r>
              <a:rPr lang="en-US" altLang="zh-CN" sz="2400" i="1" dirty="0"/>
              <a:t>  Consider two source schemas both describing people:</a:t>
            </a:r>
          </a:p>
          <a:p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S1(name, </a:t>
            </a:r>
            <a:r>
              <a:rPr lang="en-US" altLang="zh-CN" sz="2400" dirty="0" err="1"/>
              <a:t>hPhone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hAddr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oPhone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oAddr</a:t>
            </a:r>
            <a:r>
              <a:rPr lang="en-US" altLang="zh-CN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S2(name, phone, address)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the attributes of S1 and S2: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/>
              <a:t>M1({name}, {phone, </a:t>
            </a:r>
            <a:r>
              <a:rPr lang="en-US" altLang="zh-CN" sz="2400" i="1" dirty="0" err="1"/>
              <a:t>hP</a:t>
            </a:r>
            <a:r>
              <a:rPr lang="en-US" altLang="zh-CN" sz="2400" i="1" dirty="0"/>
              <a:t>, </a:t>
            </a:r>
            <a:r>
              <a:rPr lang="en-US" altLang="zh-CN" sz="2400" i="1" dirty="0" err="1"/>
              <a:t>oP</a:t>
            </a:r>
            <a:r>
              <a:rPr lang="en-US" altLang="zh-CN" sz="2400" i="1" dirty="0"/>
              <a:t>}, {address, </a:t>
            </a:r>
            <a:r>
              <a:rPr lang="en-US" altLang="zh-CN" sz="2400" i="1" dirty="0" err="1"/>
              <a:t>hA</a:t>
            </a:r>
            <a:r>
              <a:rPr lang="en-US" altLang="zh-CN" sz="2400" i="1" dirty="0"/>
              <a:t>, </a:t>
            </a:r>
            <a:r>
              <a:rPr lang="en-US" altLang="zh-CN" sz="2400" i="1" dirty="0" err="1"/>
              <a:t>oA</a:t>
            </a:r>
            <a:r>
              <a:rPr lang="en-US" altLang="zh-CN" sz="2400" i="1" dirty="0"/>
              <a:t>})</a:t>
            </a:r>
            <a:br>
              <a:rPr lang="en-US" altLang="zh-CN" sz="2400" i="1" dirty="0"/>
            </a:br>
            <a:r>
              <a:rPr lang="en-US" altLang="zh-CN" sz="2400" i="1" dirty="0"/>
              <a:t>M2({name}, {phone, </a:t>
            </a:r>
            <a:r>
              <a:rPr lang="en-US" altLang="zh-CN" sz="2400" i="1" dirty="0" err="1"/>
              <a:t>hP</a:t>
            </a:r>
            <a:r>
              <a:rPr lang="en-US" altLang="zh-CN" sz="2400" i="1" dirty="0"/>
              <a:t>}, {</a:t>
            </a:r>
            <a:r>
              <a:rPr lang="en-US" altLang="zh-CN" sz="2400" i="1" dirty="0" err="1"/>
              <a:t>oP</a:t>
            </a:r>
            <a:r>
              <a:rPr lang="en-US" altLang="zh-CN" sz="2400" i="1" dirty="0"/>
              <a:t>}, {address, </a:t>
            </a:r>
            <a:r>
              <a:rPr lang="en-US" altLang="zh-CN" sz="2400" i="1" dirty="0" err="1"/>
              <a:t>oA</a:t>
            </a:r>
            <a:r>
              <a:rPr lang="en-US" altLang="zh-CN" sz="2400" i="1" dirty="0"/>
              <a:t>}, {</a:t>
            </a:r>
            <a:r>
              <a:rPr lang="en-US" altLang="zh-CN" sz="2400" i="1" dirty="0" err="1"/>
              <a:t>hA</a:t>
            </a:r>
            <a:r>
              <a:rPr lang="en-US" altLang="zh-CN" sz="2400" i="1" dirty="0"/>
              <a:t>})</a:t>
            </a:r>
            <a:br>
              <a:rPr lang="en-US" altLang="zh-CN" sz="2400" i="1" dirty="0"/>
            </a:br>
            <a:r>
              <a:rPr lang="en-US" altLang="zh-CN" sz="2400" i="1" dirty="0"/>
              <a:t>M3({name}, {phone, </a:t>
            </a:r>
            <a:r>
              <a:rPr lang="en-US" altLang="zh-CN" sz="2400" i="1" dirty="0" err="1"/>
              <a:t>hP</a:t>
            </a:r>
            <a:r>
              <a:rPr lang="en-US" altLang="zh-CN" sz="2400" i="1" dirty="0"/>
              <a:t>}, {</a:t>
            </a:r>
            <a:r>
              <a:rPr lang="en-US" altLang="zh-CN" sz="2400" i="1" dirty="0" err="1"/>
              <a:t>oP</a:t>
            </a:r>
            <a:r>
              <a:rPr lang="en-US" altLang="zh-CN" sz="2400" i="1" dirty="0"/>
              <a:t>}, {address, </a:t>
            </a:r>
            <a:r>
              <a:rPr lang="en-US" altLang="zh-CN" sz="2400" i="1" dirty="0" err="1"/>
              <a:t>hA</a:t>
            </a:r>
            <a:r>
              <a:rPr lang="en-US" altLang="zh-CN" sz="2400" i="1" dirty="0"/>
              <a:t>}, {</a:t>
            </a:r>
            <a:r>
              <a:rPr lang="en-US" altLang="zh-CN" sz="2400" i="1" dirty="0" err="1"/>
              <a:t>oA</a:t>
            </a:r>
            <a:r>
              <a:rPr lang="en-US" altLang="zh-CN" sz="2400" i="1" dirty="0"/>
              <a:t>})</a:t>
            </a:r>
            <a:br>
              <a:rPr lang="en-US" altLang="zh-CN" sz="2400" i="1" dirty="0"/>
            </a:br>
            <a:r>
              <a:rPr lang="en-US" altLang="zh-CN" sz="2400" i="1" dirty="0"/>
              <a:t>M4({name}, {phone, </a:t>
            </a:r>
            <a:r>
              <a:rPr lang="en-US" altLang="zh-CN" sz="2400" i="1" dirty="0" err="1"/>
              <a:t>oP</a:t>
            </a:r>
            <a:r>
              <a:rPr lang="en-US" altLang="zh-CN" sz="2400" i="1" dirty="0"/>
              <a:t>}, {</a:t>
            </a:r>
            <a:r>
              <a:rPr lang="en-US" altLang="zh-CN" sz="2400" i="1" dirty="0" err="1"/>
              <a:t>hP</a:t>
            </a:r>
            <a:r>
              <a:rPr lang="en-US" altLang="zh-CN" sz="2400" i="1" dirty="0"/>
              <a:t>}, {address, </a:t>
            </a:r>
            <a:r>
              <a:rPr lang="en-US" altLang="zh-CN" sz="2400" i="1" dirty="0" err="1"/>
              <a:t>oA</a:t>
            </a:r>
            <a:r>
              <a:rPr lang="en-US" altLang="zh-CN" sz="2400" i="1" dirty="0"/>
              <a:t>}, {</a:t>
            </a:r>
            <a:r>
              <a:rPr lang="en-US" altLang="zh-CN" sz="2400" i="1" dirty="0" err="1"/>
              <a:t>hA</a:t>
            </a:r>
            <a:r>
              <a:rPr lang="en-US" altLang="zh-CN" sz="2400" i="1" dirty="0"/>
              <a:t>})</a:t>
            </a:r>
            <a:br>
              <a:rPr lang="en-US" altLang="zh-CN" sz="2400" i="1" dirty="0"/>
            </a:br>
            <a:r>
              <a:rPr lang="en-US" altLang="zh-CN" sz="2400" i="1" dirty="0"/>
              <a:t>M5({name}, {phone}, {</a:t>
            </a:r>
            <a:r>
              <a:rPr lang="en-US" altLang="zh-CN" sz="2400" i="1" dirty="0" err="1"/>
              <a:t>hP</a:t>
            </a:r>
            <a:r>
              <a:rPr lang="en-US" altLang="zh-CN" sz="2400" i="1" dirty="0"/>
              <a:t>}, {</a:t>
            </a:r>
            <a:r>
              <a:rPr lang="en-US" altLang="zh-CN" sz="2400" i="1" dirty="0" err="1"/>
              <a:t>oP</a:t>
            </a:r>
            <a:r>
              <a:rPr lang="en-US" altLang="zh-CN" sz="2400" i="1" dirty="0"/>
              <a:t>}, {address}, {</a:t>
            </a:r>
            <a:r>
              <a:rPr lang="en-US" altLang="zh-CN" sz="2400" i="1" dirty="0" err="1"/>
              <a:t>hA</a:t>
            </a:r>
            <a:r>
              <a:rPr lang="en-US" altLang="zh-CN" sz="2400" i="1" dirty="0"/>
              <a:t>}, {</a:t>
            </a:r>
            <a:r>
              <a:rPr lang="en-US" altLang="zh-CN" sz="2400" i="1" dirty="0" err="1"/>
              <a:t>oA</a:t>
            </a:r>
            <a:r>
              <a:rPr lang="en-US" altLang="zh-CN" sz="2400" i="1" dirty="0"/>
              <a:t>})</a:t>
            </a:r>
            <a:r>
              <a:rPr lang="en-US" altLang="zh-CN" sz="2400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E3030E-4564-4B37-BC5F-0CFC42229A9A}"/>
              </a:ext>
            </a:extLst>
          </p:cNvPr>
          <p:cNvSpPr txBox="1"/>
          <p:nvPr/>
        </p:nvSpPr>
        <p:spPr>
          <a:xfrm>
            <a:off x="409225" y="3821269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gency FB" panose="020B0503020202020204" pitchFamily="34" charset="0"/>
              </a:rPr>
              <a:t>Which mediate schema is perfect?</a:t>
            </a:r>
            <a:endParaRPr lang="zh-CN" altLang="en-US" sz="24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7"/>
    </mc:Choice>
    <mc:Fallback xmlns="">
      <p:transition spd="slow" advTm="4795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983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Problem description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EED33-1C38-4EF8-80A4-9987D84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ED6521-8266-4D17-B0E5-729640C9A30B}"/>
              </a:ext>
            </a:extLst>
          </p:cNvPr>
          <p:cNvSpPr txBox="1"/>
          <p:nvPr/>
        </p:nvSpPr>
        <p:spPr>
          <a:xfrm>
            <a:off x="326098" y="927917"/>
            <a:ext cx="1153980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Algerian" panose="04020705040A02060702" pitchFamily="82" charset="0"/>
              </a:rPr>
              <a:t>Example 2.</a:t>
            </a:r>
            <a:r>
              <a:rPr lang="en-US" altLang="zh-CN" sz="2400" i="1" dirty="0"/>
              <a:t> Consider an instance of </a:t>
            </a:r>
            <a:r>
              <a:rPr lang="en-US" altLang="zh-CN" sz="2400" dirty="0"/>
              <a:t>S1 </a:t>
            </a:r>
            <a:r>
              <a:rPr lang="en-US" altLang="zh-CN" sz="2400" i="1" dirty="0"/>
              <a:t>with a tuple: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S1: (name, </a:t>
            </a:r>
            <a:r>
              <a:rPr lang="en-US" altLang="zh-CN" sz="2400" dirty="0" err="1"/>
              <a:t>hPhone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hAddr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oPhone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oAddr</a:t>
            </a:r>
            <a:r>
              <a:rPr lang="en-US" altLang="zh-CN" sz="2400" dirty="0"/>
              <a:t>)</a:t>
            </a:r>
          </a:p>
          <a:p>
            <a:r>
              <a:rPr lang="pt-BR" altLang="zh-CN" sz="2400" dirty="0"/>
              <a:t>(’Alice’, ’123-4567’, ’123, A Ave.’, ’765-4321’, ’456, B Ave.’) </a:t>
            </a:r>
            <a:br>
              <a:rPr lang="pt-BR" altLang="zh-CN" sz="2400" dirty="0"/>
            </a:br>
            <a:endParaRPr lang="pt-BR" altLang="zh-CN" sz="2400" dirty="0"/>
          </a:p>
          <a:p>
            <a:r>
              <a:rPr lang="en-US" altLang="zh-CN" sz="2400" i="1" dirty="0"/>
              <a:t>and a query:</a:t>
            </a:r>
          </a:p>
          <a:p>
            <a:br>
              <a:rPr lang="en-US" altLang="zh-CN" i="1" dirty="0"/>
            </a:br>
            <a:r>
              <a:rPr lang="en-US" altLang="zh-CN" sz="2400" dirty="0"/>
              <a:t>SELECT name, phone, address FROM People </a:t>
            </a:r>
            <a:br>
              <a:rPr lang="en-US" altLang="zh-CN" sz="2400" dirty="0"/>
            </a:br>
            <a:endParaRPr lang="en-US" altLang="zh-CN" sz="2400" dirty="0"/>
          </a:p>
          <a:p>
            <a:endParaRPr lang="pt-BR" altLang="zh-CN" sz="2400" dirty="0"/>
          </a:p>
          <a:p>
            <a:r>
              <a:rPr lang="en-US" altLang="zh-CN" sz="2400" dirty="0"/>
              <a:t>A1: (’Alice’, ’123-4567’, ’123, A Ave.’) </a:t>
            </a:r>
          </a:p>
          <a:p>
            <a:r>
              <a:rPr lang="en-US" altLang="zh-CN" sz="2400" dirty="0"/>
              <a:t>A2: (’Alice’, ’765-4321’, ’456, B Ave.’)</a:t>
            </a:r>
            <a:br>
              <a:rPr lang="en-US" altLang="zh-CN" sz="2400" dirty="0"/>
            </a:br>
            <a:r>
              <a:rPr lang="en-US" altLang="zh-CN" sz="2400" dirty="0"/>
              <a:t>A3: (’Alice’, ’765-4321’, ’123, A Ave.’) </a:t>
            </a:r>
          </a:p>
          <a:p>
            <a:r>
              <a:rPr lang="en-US" altLang="zh-CN" sz="2400" dirty="0"/>
              <a:t>A4: (’Alice’, ’123-4567’, ’456, B Ave.’) </a:t>
            </a:r>
            <a:br>
              <a:rPr lang="en-US" altLang="zh-CN" sz="2400" dirty="0"/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E3030E-4564-4B37-BC5F-0CFC42229A9A}"/>
              </a:ext>
            </a:extLst>
          </p:cNvPr>
          <p:cNvSpPr txBox="1"/>
          <p:nvPr/>
        </p:nvSpPr>
        <p:spPr>
          <a:xfrm>
            <a:off x="326098" y="3928923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gency FB" panose="020B0503020202020204" pitchFamily="34" charset="0"/>
              </a:rPr>
              <a:t>Which answer is perfect?</a:t>
            </a:r>
            <a:endParaRPr lang="zh-CN" altLang="en-US" sz="24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1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7"/>
    </mc:Choice>
    <mc:Fallback xmlns="">
      <p:transition spd="slow" advTm="479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680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Motivation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EED33-1C38-4EF8-80A4-9987D84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79F635-2F83-864A-8134-8911272FAEAA}"/>
              </a:ext>
            </a:extLst>
          </p:cNvPr>
          <p:cNvSpPr/>
          <p:nvPr/>
        </p:nvSpPr>
        <p:spPr>
          <a:xfrm>
            <a:off x="450617" y="978622"/>
            <a:ext cx="11290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8BF194-05F8-4E32-BB0B-B5E019500423}"/>
              </a:ext>
            </a:extLst>
          </p:cNvPr>
          <p:cNvSpPr txBox="1"/>
          <p:nvPr/>
        </p:nvSpPr>
        <p:spPr>
          <a:xfrm>
            <a:off x="447473" y="978622"/>
            <a:ext cx="1129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the notion of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schema mappings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provides a foundation for answering queries in a data integration system with uncertainty about semi-automatically created mappings.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353831-5F3F-41E3-9501-62970CAB4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3" y="2848227"/>
            <a:ext cx="5787445" cy="29835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7BD86D-21E2-430C-B37F-881D201E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58" y="3527092"/>
            <a:ext cx="5636746" cy="16257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991598-42FD-4FC2-9861-929B02D4AEBE}"/>
              </a:ext>
            </a:extLst>
          </p:cNvPr>
          <p:cNvSpPr txBox="1"/>
          <p:nvPr/>
        </p:nvSpPr>
        <p:spPr>
          <a:xfrm>
            <a:off x="447473" y="2321077"/>
            <a:ext cx="525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78F5A3-DE8C-4C21-8554-0748CEA59340}"/>
              </a:ext>
            </a:extLst>
          </p:cNvPr>
          <p:cNvSpPr txBox="1"/>
          <p:nvPr/>
        </p:nvSpPr>
        <p:spPr>
          <a:xfrm>
            <a:off x="6402958" y="3006744"/>
            <a:ext cx="408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– Answer: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7"/>
    </mc:Choice>
    <mc:Fallback xmlns="">
      <p:transition spd="slow" advTm="479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-1" y="-1"/>
            <a:ext cx="1155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Architecture of our automatic-setup data integration system 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EED33-1C38-4EF8-80A4-9987D84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77B4DF-B159-B94D-9FB5-66997DA702CA}"/>
              </a:ext>
            </a:extLst>
          </p:cNvPr>
          <p:cNvSpPr txBox="1"/>
          <p:nvPr/>
        </p:nvSpPr>
        <p:spPr>
          <a:xfrm>
            <a:off x="252282" y="1499111"/>
            <a:ext cx="62316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Step 1.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probabilistic mediated schema (Preparing the original data source and get the probability distribution). 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kumimoji="1" lang="en-US" altLang="zh-CN" sz="2800" b="1" dirty="0"/>
              <a:t>Step 2.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best probabilistic schema mappings (Integration based on probability).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800" b="1" dirty="0"/>
              <a:t>Step 3.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single mediated schema to expose to the user (Query Answering based on probability)</a:t>
            </a:r>
            <a:endParaRPr kumimoji="1"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41A192-83E3-4E83-B7A8-E4AF9943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1" y="646330"/>
            <a:ext cx="5289537" cy="56736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84AF11F-D6DD-4118-ADE0-4EFF78394EDB}"/>
              </a:ext>
            </a:extLst>
          </p:cNvPr>
          <p:cNvSpPr/>
          <p:nvPr/>
        </p:nvSpPr>
        <p:spPr>
          <a:xfrm>
            <a:off x="6650181" y="2350870"/>
            <a:ext cx="3472874" cy="386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ECD1C4-864C-4057-A867-3DC1143CCD79}"/>
              </a:ext>
            </a:extLst>
          </p:cNvPr>
          <p:cNvSpPr/>
          <p:nvPr/>
        </p:nvSpPr>
        <p:spPr>
          <a:xfrm>
            <a:off x="6650180" y="1196501"/>
            <a:ext cx="3472875" cy="1118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8B53C-B535-448E-AD69-B1A577F2E1A4}"/>
              </a:ext>
            </a:extLst>
          </p:cNvPr>
          <p:cNvSpPr/>
          <p:nvPr/>
        </p:nvSpPr>
        <p:spPr>
          <a:xfrm>
            <a:off x="9951396" y="646330"/>
            <a:ext cx="2130357" cy="43536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3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7"/>
    </mc:Choice>
    <mc:Fallback xmlns="">
      <p:transition spd="slow" advTm="4795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680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Definition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EED33-1C38-4EF8-80A4-9987D84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957EF-BAD5-4E89-A6AF-88C14182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9" y="1696759"/>
            <a:ext cx="5723116" cy="26824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69AB4B-7FAF-4C08-822B-84DD6985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657" y="1287388"/>
            <a:ext cx="5692633" cy="24614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4040B1C-857C-4E91-8108-2DDD9ECC99BB}"/>
              </a:ext>
            </a:extLst>
          </p:cNvPr>
          <p:cNvSpPr txBox="1"/>
          <p:nvPr/>
        </p:nvSpPr>
        <p:spPr>
          <a:xfrm>
            <a:off x="372884" y="787940"/>
            <a:ext cx="5531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distribution of original probabilistic mediated schema from multi-data source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9E0D45-DCDD-46D0-B26B-EB78A92D5D57}"/>
              </a:ext>
            </a:extLst>
          </p:cNvPr>
          <p:cNvSpPr txBox="1"/>
          <p:nvPr/>
        </p:nvSpPr>
        <p:spPr>
          <a:xfrm>
            <a:off x="6287312" y="825723"/>
            <a:ext cx="553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probability of each mapping schema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843ECF-D1B6-4E90-A669-708CAF69C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57" y="4210526"/>
            <a:ext cx="5723116" cy="241574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FDEAD28-FF94-4B0D-AB0F-FF093E883354}"/>
              </a:ext>
            </a:extLst>
          </p:cNvPr>
          <p:cNvSpPr txBox="1"/>
          <p:nvPr/>
        </p:nvSpPr>
        <p:spPr>
          <a:xfrm>
            <a:off x="3218235" y="4669500"/>
            <a:ext cx="2782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Query – Answer pairs based on probability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44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7"/>
    </mc:Choice>
    <mc:Fallback xmlns="">
      <p:transition spd="slow" advTm="4795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0" y="63787"/>
            <a:ext cx="1237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Mediate schema generation – Creating a single mediate schema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66DE6E-670C-4A7D-89B5-A3AC5815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13" y="807493"/>
            <a:ext cx="5996487" cy="5457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976807-7A79-47E2-8D2B-3981FCDB80E6}"/>
              </a:ext>
            </a:extLst>
          </p:cNvPr>
          <p:cNvSpPr txBox="1"/>
          <p:nvPr/>
        </p:nvSpPr>
        <p:spPr>
          <a:xfrm>
            <a:off x="123216" y="1052224"/>
            <a:ext cx="56906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noise data (rare data) based on threshold;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generation. Nodes are attributes and edges are the similarity of connecting notes, isolated notes were deleted (similarity is small than threshold);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nodes based on uncertain edges;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2E2D1F-8997-46F3-9E2D-5DEDEDC076AD}"/>
              </a:ext>
            </a:extLst>
          </p:cNvPr>
          <p:cNvSpPr/>
          <p:nvPr/>
        </p:nvSpPr>
        <p:spPr>
          <a:xfrm>
            <a:off x="6195514" y="1391055"/>
            <a:ext cx="5925150" cy="1070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F62D7B-9753-4960-8007-C466A44DD8A7}"/>
              </a:ext>
            </a:extLst>
          </p:cNvPr>
          <p:cNvSpPr/>
          <p:nvPr/>
        </p:nvSpPr>
        <p:spPr>
          <a:xfrm>
            <a:off x="6195513" y="2461099"/>
            <a:ext cx="5925150" cy="9679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2F05FE-22DC-42AB-AAFF-335C70949E4C}"/>
              </a:ext>
            </a:extLst>
          </p:cNvPr>
          <p:cNvSpPr/>
          <p:nvPr/>
        </p:nvSpPr>
        <p:spPr>
          <a:xfrm>
            <a:off x="6195511" y="3429001"/>
            <a:ext cx="5925151" cy="2514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A1E174-88B9-4087-8D19-090D285A7777}"/>
              </a:ext>
            </a:extLst>
          </p:cNvPr>
          <p:cNvSpPr txBox="1"/>
          <p:nvPr/>
        </p:nvSpPr>
        <p:spPr>
          <a:xfrm>
            <a:off x="239949" y="4982153"/>
            <a:ext cx="545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similarity: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–Winkler Similarity</a:t>
            </a:r>
          </a:p>
        </p:txBody>
      </p:sp>
    </p:spTree>
    <p:extLst>
      <p:ext uri="{BB962C8B-B14F-4D97-AF65-F5344CB8AC3E}">
        <p14:creationId xmlns:p14="http://schemas.microsoft.com/office/powerpoint/2010/main" val="21202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54"/>
    </mc:Choice>
    <mc:Fallback xmlns="">
      <p:transition spd="slow" advTm="8545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0" y="63787"/>
            <a:ext cx="1237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Mediate schema generation – Creating a p-med-schema 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D44F49-9104-43DC-805A-B60B9923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" y="2223579"/>
            <a:ext cx="5761219" cy="22099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FC9C31-E004-4A5D-BD50-99C05CC13B25}"/>
              </a:ext>
            </a:extLst>
          </p:cNvPr>
          <p:cNvSpPr txBox="1"/>
          <p:nvPr/>
        </p:nvSpPr>
        <p:spPr>
          <a:xfrm>
            <a:off x="77819" y="972766"/>
            <a:ext cx="594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calculation of the probability of mediated schemas (let frequency as probability):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67FB5E7-1C42-445B-BB20-D0449F301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014" y="710118"/>
            <a:ext cx="5608806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54"/>
    </mc:Choice>
    <mc:Fallback xmlns="">
      <p:transition spd="slow" advTm="854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0" y="63787"/>
            <a:ext cx="1237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P-mapping generation — computing weighted correspondences 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FC9C31-E004-4A5D-BD50-99C05CC13B25}"/>
              </a:ext>
            </a:extLst>
          </p:cNvPr>
          <p:cNvSpPr txBox="1"/>
          <p:nvPr/>
        </p:nvSpPr>
        <p:spPr>
          <a:xfrm>
            <a:off x="77819" y="972766"/>
            <a:ext cx="594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is the correspondence of source attribute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mediated schema attribute j: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90A92-83C4-4F77-85A5-C192685C9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2" y="2218614"/>
            <a:ext cx="5692633" cy="27739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BA09D3-5915-49A8-84C1-CC43A8780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362" y="1130728"/>
            <a:ext cx="5585944" cy="34521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B6D7AA-9493-40E7-A79C-8D2B22B13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611" y="5021608"/>
            <a:ext cx="5624047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54"/>
    </mc:Choice>
    <mc:Fallback xmlns="">
      <p:transition spd="slow" advTm="8545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4964</TotalTime>
  <Words>886</Words>
  <Application>Microsoft Office PowerPoint</Application>
  <PresentationFormat>宽屏</PresentationFormat>
  <Paragraphs>106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Times-Roman</vt:lpstr>
      <vt:lpstr>等线</vt:lpstr>
      <vt:lpstr>Agency FB</vt:lpstr>
      <vt:lpstr>Algerian</vt:lpstr>
      <vt:lpstr>Arial</vt:lpstr>
      <vt:lpstr>Calibri</vt:lpstr>
      <vt:lpstr>Calibri Light</vt:lpstr>
      <vt:lpstr>Times New Roman</vt:lpstr>
      <vt:lpstr>回顾</vt:lpstr>
      <vt:lpstr>Bootstrapping pay-as-you-go data integration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Customized products recommendation based on probabilistic relevance model</dc:title>
  <dc:creator>自豪 李</dc:creator>
  <cp:lastModifiedBy>Peter</cp:lastModifiedBy>
  <cp:revision>152</cp:revision>
  <dcterms:created xsi:type="dcterms:W3CDTF">2019-10-25T00:59:36Z</dcterms:created>
  <dcterms:modified xsi:type="dcterms:W3CDTF">2020-07-18T13:38:30Z</dcterms:modified>
</cp:coreProperties>
</file>