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6"/>
  </p:notesMasterIdLst>
  <p:sldIdLst>
    <p:sldId id="277" r:id="rId2"/>
    <p:sldId id="258" r:id="rId3"/>
    <p:sldId id="279" r:id="rId4"/>
    <p:sldId id="286" r:id="rId5"/>
    <p:sldId id="278" r:id="rId6"/>
    <p:sldId id="260" r:id="rId7"/>
    <p:sldId id="288" r:id="rId8"/>
    <p:sldId id="281" r:id="rId9"/>
    <p:sldId id="282" r:id="rId10"/>
    <p:sldId id="287" r:id="rId11"/>
    <p:sldId id="283" r:id="rId12"/>
    <p:sldId id="263" r:id="rId13"/>
    <p:sldId id="289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6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865BC-4779-430A-A047-280CB81B5E52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3C70B-D24B-444E-8D28-1F47D2248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73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3C70B-D24B-444E-8D28-1F47D224807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710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3C70B-D24B-444E-8D28-1F47D224807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5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3C70B-D24B-444E-8D28-1F47D224807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53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686F-AA65-4E99-B85F-51C534D1D6E0}" type="datetime1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99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4BBA-AE9C-40D7-A687-B42F5CF18574}" type="datetime1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2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54F1-293A-4CED-ABD7-47AA93A42D07}" type="datetime1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53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A358-302D-47DB-9047-3E04BA54FF82}" type="datetime1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22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62EC-AFF1-4741-B2F5-1DDDA5823D77}" type="datetime1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48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D5C9-7054-4983-A018-147F442439D0}" type="datetime1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52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AB46-D36E-4694-9B80-F8E670DB5028}" type="datetime1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59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A65F-E42A-4F2D-9EA9-4CF5C1EA8AD8}" type="datetime1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56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FD0F-876A-4C5A-B500-3577338DD329}" type="datetime1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67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5A7681-582C-4465-80DA-9ABA57F7DD45}" type="datetime1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1ED27B-0111-4FCA-A1FD-6B615F5E4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05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B902-9D65-4E34-B1FA-1DE2CAE0D6D2}" type="datetime1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84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619CC5-8D69-4B05-9950-8F25D25ACE83}" type="datetime1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9975" y="650103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661ED27B-0111-4FCA-A1FD-6B615F5E45D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3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773BC36-7219-4A14-ACAB-0B0FAEC18AA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682576" y="5728055"/>
            <a:ext cx="360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Zihao</a:t>
            </a:r>
            <a:r>
              <a:rPr lang="en-US" altLang="zh-CN" sz="2400" dirty="0"/>
              <a:t> Li, 2020.08.21</a:t>
            </a:r>
            <a:endParaRPr lang="zh-CN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4B09F41-ADC6-426B-BCE3-B66F097F4C7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505838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1640623-6D28-4423-9CBA-B71083BDD51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0" y="-38911"/>
            <a:ext cx="4601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Literature Report</a:t>
            </a:r>
            <a:endParaRPr lang="zh-CN" altLang="en-US" sz="28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AC9119-790B-4694-BBF0-D280F065490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1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F694DD-3371-4DF8-B210-AE152232AA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319" y="899112"/>
            <a:ext cx="10285362" cy="400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7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282"/>
    </mc:Choice>
    <mc:Fallback xmlns="">
      <p:transition spd="slow" advTm="5428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AC2703D-6965-4380-B99F-E72031FE1F25}"/>
              </a:ext>
            </a:extLst>
          </p:cNvPr>
          <p:cNvSpPr/>
          <p:nvPr/>
        </p:nvSpPr>
        <p:spPr>
          <a:xfrm>
            <a:off x="0" y="-1"/>
            <a:ext cx="12192000" cy="710119"/>
          </a:xfrm>
          <a:prstGeom prst="rect">
            <a:avLst/>
          </a:prstGeom>
          <a:gradFill>
            <a:gsLst>
              <a:gs pos="0">
                <a:schemeClr val="accent6">
                  <a:tint val="65000"/>
                  <a:shade val="92000"/>
                  <a:satMod val="130000"/>
                </a:schemeClr>
              </a:gs>
              <a:gs pos="0">
                <a:schemeClr val="accent6">
                  <a:tint val="60000"/>
                  <a:shade val="99000"/>
                  <a:satMod val="120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1A49E7-3986-488F-A965-058FB7EF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FAE249-02EE-4ADF-B83B-DF76F79477B9}"/>
              </a:ext>
            </a:extLst>
          </p:cNvPr>
          <p:cNvSpPr txBox="1"/>
          <p:nvPr/>
        </p:nvSpPr>
        <p:spPr>
          <a:xfrm>
            <a:off x="77820" y="63787"/>
            <a:ext cx="8142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Network-based deep transfer learning</a:t>
            </a:r>
            <a:endParaRPr lang="zh-CN" altLang="en-US" sz="3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6DD50A3-6907-4812-B6C5-D26083833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314" y="1051354"/>
            <a:ext cx="8138865" cy="475529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53871F1-D454-4E97-B0ED-636364ED44CB}"/>
              </a:ext>
            </a:extLst>
          </p:cNvPr>
          <p:cNvSpPr txBox="1"/>
          <p:nvPr/>
        </p:nvSpPr>
        <p:spPr>
          <a:xfrm>
            <a:off x="77820" y="953663"/>
            <a:ext cx="367214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/>
              <a:t>Neural network is similar to the processing mechanism of the human brain, and it is an iterative and continuous abstraction process. The front-layers of the network can be treated as a feature extractor, and the extracted features are versatile.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37620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454"/>
    </mc:Choice>
    <mc:Fallback>
      <p:transition spd="slow" advTm="8545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AC2703D-6965-4380-B99F-E72031FE1F25}"/>
              </a:ext>
            </a:extLst>
          </p:cNvPr>
          <p:cNvSpPr/>
          <p:nvPr/>
        </p:nvSpPr>
        <p:spPr>
          <a:xfrm>
            <a:off x="0" y="-1"/>
            <a:ext cx="12192000" cy="710119"/>
          </a:xfrm>
          <a:prstGeom prst="rect">
            <a:avLst/>
          </a:prstGeom>
          <a:gradFill>
            <a:gsLst>
              <a:gs pos="0">
                <a:schemeClr val="accent6">
                  <a:tint val="65000"/>
                  <a:shade val="92000"/>
                  <a:satMod val="130000"/>
                </a:schemeClr>
              </a:gs>
              <a:gs pos="0">
                <a:schemeClr val="accent6">
                  <a:tint val="60000"/>
                  <a:shade val="99000"/>
                  <a:satMod val="120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11BB28-223D-4370-9DE6-19F5DF2ED8FE}"/>
              </a:ext>
            </a:extLst>
          </p:cNvPr>
          <p:cNvSpPr txBox="1"/>
          <p:nvPr/>
        </p:nvSpPr>
        <p:spPr>
          <a:xfrm>
            <a:off x="77820" y="63787"/>
            <a:ext cx="8207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Adversarial-based deep transfer learning</a:t>
            </a:r>
            <a:endParaRPr lang="zh-CN" altLang="en-US" sz="36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1A49E7-3986-488F-A965-058FB7EF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B0A50A-A990-4244-A156-270AFD6B3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728" y="891777"/>
            <a:ext cx="8388072" cy="531505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EFDD4BD-C298-497D-9800-1470D211A09D}"/>
              </a:ext>
            </a:extLst>
          </p:cNvPr>
          <p:cNvSpPr txBox="1"/>
          <p:nvPr/>
        </p:nvSpPr>
        <p:spPr>
          <a:xfrm>
            <a:off x="113200" y="1443841"/>
            <a:ext cx="34158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i="1" dirty="0"/>
              <a:t>For effective transfer, good representation should be discriminative for the main learning task and indiscriminate between the source domain and target domain.</a:t>
            </a:r>
            <a:endParaRPr lang="zh-CN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19394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54"/>
    </mc:Choice>
    <mc:Fallback xmlns="">
      <p:transition spd="slow" advTm="8545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52632D2-2D88-4F3F-9236-FB2F0AB338BF}"/>
              </a:ext>
            </a:extLst>
          </p:cNvPr>
          <p:cNvSpPr/>
          <p:nvPr/>
        </p:nvSpPr>
        <p:spPr>
          <a:xfrm>
            <a:off x="0" y="-1"/>
            <a:ext cx="12192000" cy="710119"/>
          </a:xfrm>
          <a:prstGeom prst="rect">
            <a:avLst/>
          </a:prstGeom>
          <a:gradFill>
            <a:gsLst>
              <a:gs pos="0">
                <a:schemeClr val="accent6">
                  <a:tint val="65000"/>
                  <a:shade val="92000"/>
                  <a:satMod val="130000"/>
                </a:schemeClr>
              </a:gs>
              <a:gs pos="0">
                <a:schemeClr val="accent6">
                  <a:tint val="60000"/>
                  <a:shade val="99000"/>
                  <a:satMod val="120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93A656-777A-4C60-8211-E3F705E81D7E}"/>
              </a:ext>
            </a:extLst>
          </p:cNvPr>
          <p:cNvSpPr txBox="1"/>
          <p:nvPr/>
        </p:nvSpPr>
        <p:spPr>
          <a:xfrm>
            <a:off x="77820" y="63787"/>
            <a:ext cx="1211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Summary &amp; Conclusion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82B221-6ED8-446C-8484-E553669BF7AA}"/>
              </a:ext>
            </a:extLst>
          </p:cNvPr>
          <p:cNvSpPr txBox="1"/>
          <p:nvPr/>
        </p:nvSpPr>
        <p:spPr>
          <a:xfrm>
            <a:off x="364786" y="878745"/>
            <a:ext cx="1154024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dirty="0"/>
              <a:t>Deep transfer learning is classified into four categories: instances-based deep transfer learning, mapping-based transfer learning, network-based deep transfer learning, and adversarial-based deep transfer learning;</a:t>
            </a:r>
            <a:r>
              <a:rPr lang="en-US" altLang="zh-CN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dirty="0"/>
              <a:t> In most practical applications, the above multiple technologies are often used in combination to achieve better results;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dirty="0"/>
              <a:t>Network-based deep transfer learning are widely used, especially for pre-training and fine tuning.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70B41A-83F0-4B8B-859B-0FF5F33B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676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52632D2-2D88-4F3F-9236-FB2F0AB338BF}"/>
              </a:ext>
            </a:extLst>
          </p:cNvPr>
          <p:cNvSpPr/>
          <p:nvPr/>
        </p:nvSpPr>
        <p:spPr>
          <a:xfrm>
            <a:off x="0" y="-1"/>
            <a:ext cx="12192000" cy="710119"/>
          </a:xfrm>
          <a:prstGeom prst="rect">
            <a:avLst/>
          </a:prstGeom>
          <a:gradFill>
            <a:gsLst>
              <a:gs pos="0">
                <a:schemeClr val="accent6">
                  <a:tint val="65000"/>
                  <a:shade val="92000"/>
                  <a:satMod val="130000"/>
                </a:schemeClr>
              </a:gs>
              <a:gs pos="0">
                <a:schemeClr val="accent6">
                  <a:tint val="60000"/>
                  <a:shade val="99000"/>
                  <a:satMod val="120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93A656-777A-4C60-8211-E3F705E81D7E}"/>
              </a:ext>
            </a:extLst>
          </p:cNvPr>
          <p:cNvSpPr txBox="1"/>
          <p:nvPr/>
        </p:nvSpPr>
        <p:spPr>
          <a:xfrm>
            <a:off x="77820" y="63787"/>
            <a:ext cx="1211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References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82B221-6ED8-446C-8484-E553669BF7AA}"/>
              </a:ext>
            </a:extLst>
          </p:cNvPr>
          <p:cNvSpPr txBox="1"/>
          <p:nvPr/>
        </p:nvSpPr>
        <p:spPr>
          <a:xfrm>
            <a:off x="364786" y="1166842"/>
            <a:ext cx="115402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[1] Tan C, Sun F, Kong T, et al. A survey on deep transfer learning[C]//International conference on artificial neural networks. Springer, Cham, 2018: 270-279. </a:t>
            </a:r>
          </a:p>
          <a:p>
            <a:r>
              <a:rPr lang="en-US" altLang="zh-CN" sz="2400" dirty="0"/>
              <a:t>[2] Dai, W., Yang, Q., </a:t>
            </a:r>
            <a:r>
              <a:rPr lang="en-US" altLang="zh-CN" sz="2400" dirty="0" err="1"/>
              <a:t>Xue</a:t>
            </a:r>
            <a:r>
              <a:rPr lang="en-US" altLang="zh-CN" sz="2400" dirty="0"/>
              <a:t>, G.R., Yu, Y.: Boosting for transfer learning. In: Proceedings of the 24th international conference on Machine learning. pp. 193{200. ACM (2007).</a:t>
            </a:r>
          </a:p>
          <a:p>
            <a:r>
              <a:rPr lang="en-US" altLang="zh-CN" sz="2400" dirty="0"/>
              <a:t>[3] Pan, S.J., Tsang, I.W., Kwok, J.T., Yang, Q.: Domain adaptation via transfer component analysis. IEEE Transactions on Neural Networks 22(2), 199{210 (2011).</a:t>
            </a:r>
          </a:p>
          <a:p>
            <a:r>
              <a:rPr lang="en-US" altLang="zh-CN" sz="2400" dirty="0"/>
              <a:t>[4] Zhang, J., Li, W., </a:t>
            </a:r>
            <a:r>
              <a:rPr lang="en-US" altLang="zh-CN" sz="2400" dirty="0" err="1"/>
              <a:t>Ogunbona</a:t>
            </a:r>
            <a:r>
              <a:rPr lang="en-US" altLang="zh-CN" sz="2400" dirty="0"/>
              <a:t>, P.: Joint geometrical and statistical alignment for visual domain adaptation. In: CVPR (2017).</a:t>
            </a:r>
          </a:p>
          <a:p>
            <a:r>
              <a:rPr lang="en-US" altLang="zh-CN" sz="2400" dirty="0"/>
              <a:t>[5] Tzeng, E., Hoffman, J., Zhang, N., </a:t>
            </a:r>
            <a:r>
              <a:rPr lang="en-US" altLang="zh-CN" sz="2400" dirty="0" err="1"/>
              <a:t>Saenko</a:t>
            </a:r>
            <a:r>
              <a:rPr lang="en-US" altLang="zh-CN" sz="2400" dirty="0"/>
              <a:t>, K., Darrell, T.: Deep domain confusion: Maximizing for domain invariance. </a:t>
            </a:r>
            <a:r>
              <a:rPr lang="en-US" altLang="zh-CN" sz="2400" dirty="0" err="1"/>
              <a:t>arXiv</a:t>
            </a:r>
            <a:r>
              <a:rPr lang="en-US" altLang="zh-CN" sz="2400" dirty="0"/>
              <a:t> preprint arXiv:1412.3474 (2014).</a:t>
            </a:r>
          </a:p>
          <a:p>
            <a:r>
              <a:rPr lang="en-US" altLang="zh-CN" sz="2400" dirty="0"/>
              <a:t>[6] </a:t>
            </a:r>
            <a:r>
              <a:rPr lang="en-US" altLang="zh-CN" sz="2400" dirty="0" err="1"/>
              <a:t>Ajakan</a:t>
            </a:r>
            <a:r>
              <a:rPr lang="en-US" altLang="zh-CN" sz="2400" dirty="0"/>
              <a:t>, H., Germain, P., Larochelle, H., Laviolette, F., Marchand, M.: </a:t>
            </a:r>
            <a:r>
              <a:rPr lang="en-US" altLang="zh-CN" sz="2400" dirty="0" err="1"/>
              <a:t>Domainadversarial</a:t>
            </a:r>
            <a:r>
              <a:rPr lang="en-US" altLang="zh-CN" sz="2400" dirty="0"/>
              <a:t> neural networks. </a:t>
            </a:r>
            <a:r>
              <a:rPr lang="en-US" altLang="zh-CN" sz="2400" dirty="0" err="1"/>
              <a:t>arXiv</a:t>
            </a:r>
            <a:r>
              <a:rPr lang="en-US" altLang="zh-CN" sz="2400" dirty="0"/>
              <a:t> preprint arXiv:1412.4446 (2014);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70B41A-83F0-4B8B-859B-0FF5F33B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522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B624E92-BF56-4C7D-8218-84B95D40B40F}"/>
              </a:ext>
            </a:extLst>
          </p:cNvPr>
          <p:cNvSpPr/>
          <p:nvPr/>
        </p:nvSpPr>
        <p:spPr>
          <a:xfrm>
            <a:off x="0" y="-1"/>
            <a:ext cx="12192000" cy="710119"/>
          </a:xfrm>
          <a:prstGeom prst="rect">
            <a:avLst/>
          </a:prstGeom>
          <a:gradFill>
            <a:gsLst>
              <a:gs pos="0">
                <a:schemeClr val="accent6">
                  <a:tint val="65000"/>
                  <a:shade val="92000"/>
                  <a:satMod val="130000"/>
                </a:schemeClr>
              </a:gs>
              <a:gs pos="0">
                <a:schemeClr val="accent6">
                  <a:tint val="60000"/>
                  <a:shade val="99000"/>
                  <a:satMod val="120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74C46F-A208-4F6B-A354-434BEAFA4220}"/>
              </a:ext>
            </a:extLst>
          </p:cNvPr>
          <p:cNvSpPr txBox="1"/>
          <p:nvPr/>
        </p:nvSpPr>
        <p:spPr>
          <a:xfrm>
            <a:off x="77821" y="63787"/>
            <a:ext cx="524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Reference</a:t>
            </a:r>
            <a:endParaRPr lang="zh-CN" altLang="en-US" sz="3600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8F87D62-A990-4EE8-B055-C7902ACB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Q&amp;A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5449148A-B3AC-44B4-AE2D-0E2203E40A6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 b="14167"/>
          <a:stretch>
            <a:fillRect/>
          </a:stretch>
        </p:blipFill>
        <p:spPr/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D22A023-6680-40A8-A158-A95F9C313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sz="4800" dirty="0">
                <a:solidFill>
                  <a:schemeClr val="tx1"/>
                </a:solidFill>
              </a:rPr>
              <a:t>Thanks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CC7A40E9-21F4-453D-90F1-190B12A3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56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AC2703D-6965-4380-B99F-E72031FE1F25}"/>
              </a:ext>
            </a:extLst>
          </p:cNvPr>
          <p:cNvSpPr/>
          <p:nvPr/>
        </p:nvSpPr>
        <p:spPr>
          <a:xfrm>
            <a:off x="0" y="-1"/>
            <a:ext cx="12192000" cy="710119"/>
          </a:xfrm>
          <a:prstGeom prst="rect">
            <a:avLst/>
          </a:prstGeom>
          <a:gradFill>
            <a:gsLst>
              <a:gs pos="0">
                <a:schemeClr val="accent6">
                  <a:tint val="65000"/>
                  <a:shade val="92000"/>
                  <a:satMod val="130000"/>
                </a:schemeClr>
              </a:gs>
              <a:gs pos="0">
                <a:schemeClr val="accent6">
                  <a:tint val="60000"/>
                  <a:shade val="99000"/>
                  <a:satMod val="120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11BB28-223D-4370-9DE6-19F5DF2ED8FE}"/>
              </a:ext>
            </a:extLst>
          </p:cNvPr>
          <p:cNvSpPr txBox="1"/>
          <p:nvPr/>
        </p:nvSpPr>
        <p:spPr>
          <a:xfrm>
            <a:off x="77821" y="63787"/>
            <a:ext cx="680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Why Transfer Learning</a:t>
            </a:r>
            <a:endParaRPr lang="zh-CN" altLang="en-US" sz="3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C647935-24AE-4432-B9E1-B23210C57682}"/>
              </a:ext>
            </a:extLst>
          </p:cNvPr>
          <p:cNvSpPr txBox="1"/>
          <p:nvPr/>
        </p:nvSpPr>
        <p:spPr>
          <a:xfrm>
            <a:off x="264268" y="912797"/>
            <a:ext cx="116634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dirty="0"/>
              <a:t>In some domains, like bioinformatics and robotics, it is very difficult to construct a large-scale well-annotated dataset due to the expense of data acquisition and costly annotation, which limits its development;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dirty="0"/>
              <a:t>Transfer learning relaxes the hypothesis that the training data must be independent and identically distributed (</a:t>
            </a:r>
            <a:r>
              <a:rPr lang="en-US" altLang="zh-CN" sz="3200" dirty="0" err="1"/>
              <a:t>i.i.d</a:t>
            </a:r>
            <a:r>
              <a:rPr lang="en-US" altLang="zh-CN" sz="3200" dirty="0"/>
              <a:t>.) with the test data, which motivates us to use transfer learning to solve the problem of insufficient training data.</a:t>
            </a:r>
          </a:p>
          <a:p>
            <a:pPr marL="514350" indent="-514350">
              <a:buFont typeface="+mj-lt"/>
              <a:buAutoNum type="alphaLcParenR"/>
            </a:pPr>
            <a:endParaRPr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8EED33-1C38-4EF8-80A4-9987D846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36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957"/>
    </mc:Choice>
    <mc:Fallback xmlns="">
      <p:transition spd="slow" advTm="4795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AC2703D-6965-4380-B99F-E72031FE1F25}"/>
              </a:ext>
            </a:extLst>
          </p:cNvPr>
          <p:cNvSpPr/>
          <p:nvPr/>
        </p:nvSpPr>
        <p:spPr>
          <a:xfrm>
            <a:off x="0" y="-1"/>
            <a:ext cx="12192000" cy="710119"/>
          </a:xfrm>
          <a:prstGeom prst="rect">
            <a:avLst/>
          </a:prstGeom>
          <a:gradFill>
            <a:gsLst>
              <a:gs pos="0">
                <a:schemeClr val="accent6">
                  <a:tint val="65000"/>
                  <a:shade val="92000"/>
                  <a:satMod val="130000"/>
                </a:schemeClr>
              </a:gs>
              <a:gs pos="0">
                <a:schemeClr val="accent6">
                  <a:tint val="60000"/>
                  <a:shade val="99000"/>
                  <a:satMod val="120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11BB28-223D-4370-9DE6-19F5DF2ED8FE}"/>
              </a:ext>
            </a:extLst>
          </p:cNvPr>
          <p:cNvSpPr txBox="1"/>
          <p:nvPr/>
        </p:nvSpPr>
        <p:spPr>
          <a:xfrm>
            <a:off x="77821" y="63787"/>
            <a:ext cx="680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Definitions</a:t>
            </a:r>
            <a:endParaRPr lang="zh-CN" altLang="en-US" sz="3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8EED33-1C38-4EF8-80A4-9987D846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3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80B695E-E3C9-4BEA-8C6C-29B49A791B5F}"/>
                  </a:ext>
                </a:extLst>
              </p:cNvPr>
              <p:cNvSpPr txBox="1"/>
              <p:nvPr/>
            </p:nvSpPr>
            <p:spPr>
              <a:xfrm>
                <a:off x="144197" y="850974"/>
                <a:ext cx="7115586" cy="5509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l"/>
                </a:pPr>
                <a:r>
                  <a:rPr lang="en-US" altLang="zh-CN" sz="3200" dirty="0"/>
                  <a:t>A domain can be represented by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zh-CN" altLang="en-US" sz="3200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altLang="zh-CN" sz="3200" dirty="0"/>
                  <a:t>, which contains two parts: the feature space </a:t>
                </a:r>
                <a14:m>
                  <m:oMath xmlns:m="http://schemas.openxmlformats.org/officeDocument/2006/math">
                    <m:r>
                      <a:rPr lang="zh-CN" altLang="en-US" sz="3200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altLang="zh-CN" sz="3200" dirty="0"/>
                  <a:t> and the edge probability distribution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dirty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i="1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altLang="zh-CN" sz="3200" dirty="0"/>
                  <a:t>;</a:t>
                </a:r>
              </a:p>
              <a:p>
                <a:pPr marL="457200" indent="-457200">
                  <a:buFont typeface="Wingdings" panose="05000000000000000000" pitchFamily="2" charset="2"/>
                  <a:buChar char="l"/>
                </a:pPr>
                <a:endParaRPr lang="en-US" altLang="zh-CN" sz="3200" dirty="0"/>
              </a:p>
              <a:p>
                <a:pPr marL="457200" indent="-457200">
                  <a:buFont typeface="Wingdings" panose="05000000000000000000" pitchFamily="2" charset="2"/>
                  <a:buChar char="l"/>
                </a:pPr>
                <a:r>
                  <a:rPr lang="en-US" altLang="zh-CN" sz="3200" dirty="0"/>
                  <a:t>A task can be represented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altLang="zh-CN" sz="3200" dirty="0"/>
                  <a:t>. It consists of two parts: label space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3200" dirty="0"/>
                  <a:t> and target prediction function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dirty="0"/>
                  <a:t>.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dirty="0"/>
                  <a:t> can also be regarded as conditional probability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dirty="0"/>
                  <a:t>.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80B695E-E3C9-4BEA-8C6C-29B49A791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7" y="850974"/>
                <a:ext cx="7115586" cy="5509200"/>
              </a:xfrm>
              <a:prstGeom prst="rect">
                <a:avLst/>
              </a:prstGeom>
              <a:blipFill>
                <a:blip r:embed="rId3"/>
                <a:stretch>
                  <a:fillRect l="-1971" t="-1329" r="-3599" b="-2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F40DB20-F92A-4A93-954D-D84A5952C0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310103"/>
              </p:ext>
            </p:extLst>
          </p:nvPr>
        </p:nvGraphicFramePr>
        <p:xfrm>
          <a:off x="4927600" y="26924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4" imgW="914400" imgH="216000" progId="Equation.DSMT4">
                  <p:embed/>
                </p:oleObj>
              </mc:Choice>
              <mc:Fallback>
                <p:oleObj name="Equation" r:id="rId4" imgW="914400" imgH="216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27600" y="26924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05E3ED24-A68F-4129-9A6D-62B4539754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9783" y="1452928"/>
            <a:ext cx="4920720" cy="395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0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957"/>
    </mc:Choice>
    <mc:Fallback xmlns="">
      <p:transition spd="slow" advTm="4795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AC2703D-6965-4380-B99F-E72031FE1F25}"/>
              </a:ext>
            </a:extLst>
          </p:cNvPr>
          <p:cNvSpPr/>
          <p:nvPr/>
        </p:nvSpPr>
        <p:spPr>
          <a:xfrm>
            <a:off x="0" y="-1"/>
            <a:ext cx="12192000" cy="710119"/>
          </a:xfrm>
          <a:prstGeom prst="rect">
            <a:avLst/>
          </a:prstGeom>
          <a:gradFill>
            <a:gsLst>
              <a:gs pos="0">
                <a:schemeClr val="accent6">
                  <a:tint val="65000"/>
                  <a:shade val="92000"/>
                  <a:satMod val="130000"/>
                </a:schemeClr>
              </a:gs>
              <a:gs pos="0">
                <a:schemeClr val="accent6">
                  <a:tint val="60000"/>
                  <a:shade val="99000"/>
                  <a:satMod val="120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11BB28-223D-4370-9DE6-19F5DF2ED8FE}"/>
              </a:ext>
            </a:extLst>
          </p:cNvPr>
          <p:cNvSpPr txBox="1"/>
          <p:nvPr/>
        </p:nvSpPr>
        <p:spPr>
          <a:xfrm>
            <a:off x="77821" y="63787"/>
            <a:ext cx="680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Definitions</a:t>
            </a:r>
            <a:endParaRPr lang="zh-CN" altLang="en-US" sz="3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8EED33-1C38-4EF8-80A4-9987D846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4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80B695E-E3C9-4BEA-8C6C-29B49A791B5F}"/>
                  </a:ext>
                </a:extLst>
              </p:cNvPr>
              <p:cNvSpPr txBox="1"/>
              <p:nvPr/>
            </p:nvSpPr>
            <p:spPr>
              <a:xfrm>
                <a:off x="353807" y="852203"/>
                <a:ext cx="11484385" cy="5509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l"/>
                </a:pPr>
                <a:r>
                  <a:rPr lang="en-US" altLang="zh-CN" sz="3200" b="1" dirty="0"/>
                  <a:t>Transfer Learning.</a:t>
                </a:r>
                <a:r>
                  <a:rPr lang="en-US" altLang="zh-CN" sz="3200" dirty="0"/>
                  <a:t> Given a learning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3200" dirty="0"/>
                  <a:t>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3200" dirty="0"/>
                  <a:t>, and we can get the help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3200" dirty="0"/>
                  <a:t> for the learning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3200" dirty="0"/>
                  <a:t>. Transfer learning aims to improve the performance of predictive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dirty="0"/>
                  <a:t> for learning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3200" dirty="0"/>
                  <a:t> by discover and transfer latent knowledge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3200" dirty="0"/>
                  <a:t> and/or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3200" dirty="0"/>
                  <a:t>. In addition, in the most case, the 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3200" dirty="0"/>
                  <a:t> is much larger than the 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3200" dirty="0"/>
                  <a:t>;</a:t>
                </a:r>
              </a:p>
              <a:p>
                <a:pPr marL="457200" indent="-457200">
                  <a:buFont typeface="Wingdings" panose="05000000000000000000" pitchFamily="2" charset="2"/>
                  <a:buChar char="l"/>
                </a:pPr>
                <a:r>
                  <a:rPr lang="en-US" altLang="zh-CN" sz="3200" b="1" dirty="0"/>
                  <a:t>Deep Transfer Learning. </a:t>
                </a:r>
                <a:r>
                  <a:rPr lang="en-US" altLang="zh-CN" sz="3200" dirty="0"/>
                  <a:t>Given a transfer learning task defined by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)&gt;</m:t>
                    </m:r>
                  </m:oMath>
                </a14:m>
                <a:r>
                  <a:rPr lang="en-US" altLang="zh-CN" sz="3200" dirty="0"/>
                  <a:t>. It is a deep transfer learning task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dirty="0"/>
                  <a:t> is a non-linear function that reflected a deep neural network;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80B695E-E3C9-4BEA-8C6C-29B49A791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07" y="852203"/>
                <a:ext cx="11484385" cy="5509200"/>
              </a:xfrm>
              <a:prstGeom prst="rect">
                <a:avLst/>
              </a:prstGeom>
              <a:blipFill>
                <a:blip r:embed="rId2"/>
                <a:stretch>
                  <a:fillRect l="-1168" t="-1327" r="-1221" b="-2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703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957"/>
    </mc:Choice>
    <mc:Fallback>
      <p:transition spd="slow" advTm="4795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AC2703D-6965-4380-B99F-E72031FE1F25}"/>
              </a:ext>
            </a:extLst>
          </p:cNvPr>
          <p:cNvSpPr/>
          <p:nvPr/>
        </p:nvSpPr>
        <p:spPr>
          <a:xfrm>
            <a:off x="0" y="-1"/>
            <a:ext cx="12192000" cy="710119"/>
          </a:xfrm>
          <a:prstGeom prst="rect">
            <a:avLst/>
          </a:prstGeom>
          <a:gradFill>
            <a:gsLst>
              <a:gs pos="0">
                <a:schemeClr val="accent6">
                  <a:tint val="65000"/>
                  <a:shade val="92000"/>
                  <a:satMod val="130000"/>
                </a:schemeClr>
              </a:gs>
              <a:gs pos="0">
                <a:schemeClr val="accent6">
                  <a:tint val="60000"/>
                  <a:shade val="99000"/>
                  <a:satMod val="120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11BB28-223D-4370-9DE6-19F5DF2ED8FE}"/>
              </a:ext>
            </a:extLst>
          </p:cNvPr>
          <p:cNvSpPr txBox="1"/>
          <p:nvPr/>
        </p:nvSpPr>
        <p:spPr>
          <a:xfrm>
            <a:off x="77821" y="63787"/>
            <a:ext cx="680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Categorizes</a:t>
            </a:r>
            <a:endParaRPr lang="zh-CN" altLang="en-US" sz="3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8EED33-1C38-4EF8-80A4-9987D846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98018E8-3D83-4543-B796-E9ED2A344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8" y="1148479"/>
            <a:ext cx="11681264" cy="470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9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957"/>
    </mc:Choice>
    <mc:Fallback xmlns="">
      <p:transition spd="slow" advTm="4795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AC2703D-6965-4380-B99F-E72031FE1F25}"/>
              </a:ext>
            </a:extLst>
          </p:cNvPr>
          <p:cNvSpPr/>
          <p:nvPr/>
        </p:nvSpPr>
        <p:spPr>
          <a:xfrm>
            <a:off x="0" y="-1"/>
            <a:ext cx="12192000" cy="710119"/>
          </a:xfrm>
          <a:prstGeom prst="rect">
            <a:avLst/>
          </a:prstGeom>
          <a:gradFill>
            <a:gsLst>
              <a:gs pos="0">
                <a:schemeClr val="accent6">
                  <a:tint val="65000"/>
                  <a:shade val="92000"/>
                  <a:satMod val="130000"/>
                </a:schemeClr>
              </a:gs>
              <a:gs pos="0">
                <a:schemeClr val="accent6">
                  <a:tint val="60000"/>
                  <a:shade val="99000"/>
                  <a:satMod val="120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11BB28-223D-4370-9DE6-19F5DF2ED8FE}"/>
              </a:ext>
            </a:extLst>
          </p:cNvPr>
          <p:cNvSpPr txBox="1"/>
          <p:nvPr/>
        </p:nvSpPr>
        <p:spPr>
          <a:xfrm>
            <a:off x="77821" y="63787"/>
            <a:ext cx="867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Instances-based deep transfer learning</a:t>
            </a:r>
            <a:endParaRPr lang="zh-CN" altLang="en-US" sz="36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1A49E7-3986-488F-A965-058FB7EF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3658E5B-9FFD-475B-AB3A-E9E190CE1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655" y="1837985"/>
            <a:ext cx="9800687" cy="437530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DDA8148-6937-4936-B6E5-0F3626885F5B}"/>
              </a:ext>
            </a:extLst>
          </p:cNvPr>
          <p:cNvSpPr txBox="1"/>
          <p:nvPr/>
        </p:nvSpPr>
        <p:spPr>
          <a:xfrm>
            <a:off x="207817" y="796998"/>
            <a:ext cx="117763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i="1" dirty="0"/>
              <a:t>Although there are different between two domains, partial instances in the source domain can be utilized by the target domain with appropriate weights.</a:t>
            </a:r>
            <a:endParaRPr lang="zh-CN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12024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54"/>
    </mc:Choice>
    <mc:Fallback xmlns="">
      <p:transition spd="slow" advTm="8545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AC2703D-6965-4380-B99F-E72031FE1F25}"/>
              </a:ext>
            </a:extLst>
          </p:cNvPr>
          <p:cNvSpPr/>
          <p:nvPr/>
        </p:nvSpPr>
        <p:spPr>
          <a:xfrm>
            <a:off x="0" y="-1"/>
            <a:ext cx="12192000" cy="710119"/>
          </a:xfrm>
          <a:prstGeom prst="rect">
            <a:avLst/>
          </a:prstGeom>
          <a:gradFill>
            <a:gsLst>
              <a:gs pos="0">
                <a:schemeClr val="accent6">
                  <a:tint val="65000"/>
                  <a:shade val="92000"/>
                  <a:satMod val="130000"/>
                </a:schemeClr>
              </a:gs>
              <a:gs pos="0">
                <a:schemeClr val="accent6">
                  <a:tint val="60000"/>
                  <a:shade val="99000"/>
                  <a:satMod val="120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11BB28-223D-4370-9DE6-19F5DF2ED8FE}"/>
              </a:ext>
            </a:extLst>
          </p:cNvPr>
          <p:cNvSpPr txBox="1"/>
          <p:nvPr/>
        </p:nvSpPr>
        <p:spPr>
          <a:xfrm>
            <a:off x="77821" y="63787"/>
            <a:ext cx="867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TrAdaBoost</a:t>
            </a:r>
            <a:endParaRPr lang="zh-CN" altLang="en-US" sz="36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1A49E7-3986-488F-A965-058FB7EF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C6EFD2-5455-4068-8DEE-3229A4609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1" y="1049661"/>
            <a:ext cx="6461256" cy="47586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F8FE3B-37FA-473F-9AA3-E1F9042AA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077" y="838901"/>
            <a:ext cx="5632260" cy="518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38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454"/>
    </mc:Choice>
    <mc:Fallback>
      <p:transition spd="slow" advTm="8545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AC2703D-6965-4380-B99F-E72031FE1F25}"/>
              </a:ext>
            </a:extLst>
          </p:cNvPr>
          <p:cNvSpPr/>
          <p:nvPr/>
        </p:nvSpPr>
        <p:spPr>
          <a:xfrm>
            <a:off x="0" y="-1"/>
            <a:ext cx="12192000" cy="710119"/>
          </a:xfrm>
          <a:prstGeom prst="rect">
            <a:avLst/>
          </a:prstGeom>
          <a:gradFill>
            <a:gsLst>
              <a:gs pos="0">
                <a:schemeClr val="accent6">
                  <a:tint val="65000"/>
                  <a:shade val="92000"/>
                  <a:satMod val="130000"/>
                </a:schemeClr>
              </a:gs>
              <a:gs pos="0">
                <a:schemeClr val="accent6">
                  <a:tint val="60000"/>
                  <a:shade val="99000"/>
                  <a:satMod val="120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11BB28-223D-4370-9DE6-19F5DF2ED8FE}"/>
              </a:ext>
            </a:extLst>
          </p:cNvPr>
          <p:cNvSpPr txBox="1"/>
          <p:nvPr/>
        </p:nvSpPr>
        <p:spPr>
          <a:xfrm>
            <a:off x="77820" y="63787"/>
            <a:ext cx="8142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Mapping-based deep transfer learning</a:t>
            </a:r>
            <a:endParaRPr lang="zh-CN" altLang="en-US" sz="36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1A49E7-3986-488F-A965-058FB7EF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0704E19-DCB6-4659-B3EB-93B47E346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134" y="1621935"/>
            <a:ext cx="8161727" cy="46486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4491AB5-9C59-4892-9F66-52CCF6CFEE4B}"/>
              </a:ext>
            </a:extLst>
          </p:cNvPr>
          <p:cNvSpPr txBox="1"/>
          <p:nvPr/>
        </p:nvSpPr>
        <p:spPr>
          <a:xfrm>
            <a:off x="457199" y="667828"/>
            <a:ext cx="112775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i="1" dirty="0"/>
              <a:t>Although there are different between two origin domains, they can be more similarly in an elaborate new data space.</a:t>
            </a:r>
            <a:endParaRPr lang="zh-CN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8893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54"/>
    </mc:Choice>
    <mc:Fallback xmlns="">
      <p:transition spd="slow" advTm="8545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AC2703D-6965-4380-B99F-E72031FE1F25}"/>
              </a:ext>
            </a:extLst>
          </p:cNvPr>
          <p:cNvSpPr/>
          <p:nvPr/>
        </p:nvSpPr>
        <p:spPr>
          <a:xfrm>
            <a:off x="0" y="-1"/>
            <a:ext cx="12192000" cy="710119"/>
          </a:xfrm>
          <a:prstGeom prst="rect">
            <a:avLst/>
          </a:prstGeom>
          <a:gradFill>
            <a:gsLst>
              <a:gs pos="0">
                <a:schemeClr val="accent6">
                  <a:tint val="65000"/>
                  <a:shade val="92000"/>
                  <a:satMod val="130000"/>
                </a:schemeClr>
              </a:gs>
              <a:gs pos="0">
                <a:schemeClr val="accent6">
                  <a:tint val="60000"/>
                  <a:shade val="99000"/>
                  <a:satMod val="120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1A49E7-3986-488F-A965-058FB7EF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D27B-0111-4FCA-A1FD-6B615F5E45D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6B766E-C31F-4668-9ED3-5B3E22652BC0}"/>
              </a:ext>
            </a:extLst>
          </p:cNvPr>
          <p:cNvSpPr txBox="1"/>
          <p:nvPr/>
        </p:nvSpPr>
        <p:spPr>
          <a:xfrm>
            <a:off x="170873" y="773906"/>
            <a:ext cx="1185025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dirty="0"/>
              <a:t>A natural idea is extend the TCA (Transfer component analysis) method to deep neural network extend MMD to comparing distributions in a deep neural network, by introduces an adaptation layer and an additional domain confusion loss to learn a representation that is both semantically meaningful and domain invariant. The MMD distance used in this work is defined as</a:t>
            </a:r>
            <a:endParaRPr lang="zh-CN" altLang="en-US" sz="3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FAE249-02EE-4ADF-B83B-DF76F79477B9}"/>
              </a:ext>
            </a:extLst>
          </p:cNvPr>
          <p:cNvSpPr txBox="1"/>
          <p:nvPr/>
        </p:nvSpPr>
        <p:spPr>
          <a:xfrm>
            <a:off x="77820" y="63787"/>
            <a:ext cx="8142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Mapping-based deep transfer learning</a:t>
            </a:r>
            <a:endParaRPr lang="zh-CN" altLang="en-US" sz="36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6D3D0AE-F090-4EA4-9B3B-741AF9C777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047"/>
          <a:stretch/>
        </p:blipFill>
        <p:spPr>
          <a:xfrm>
            <a:off x="1175523" y="3884682"/>
            <a:ext cx="9840954" cy="97364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706AB20-287E-4E1D-8A4D-60E73482AF9F}"/>
              </a:ext>
            </a:extLst>
          </p:cNvPr>
          <p:cNvSpPr txBox="1"/>
          <p:nvPr/>
        </p:nvSpPr>
        <p:spPr>
          <a:xfrm>
            <a:off x="170873" y="4802516"/>
            <a:ext cx="118502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dirty="0"/>
              <a:t>The loss function is defined as</a:t>
            </a:r>
            <a:endParaRPr lang="zh-CN" altLang="en-US" sz="32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169C41D-39E5-447A-A8DA-C825C1BF3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572" y="5534827"/>
            <a:ext cx="8194855" cy="4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3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54"/>
    </mc:Choice>
    <mc:Fallback xmlns="">
      <p:transition spd="slow" advTm="8545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3024</TotalTime>
  <Words>845</Words>
  <Application>Microsoft Office PowerPoint</Application>
  <PresentationFormat>宽屏</PresentationFormat>
  <Paragraphs>59</Paragraphs>
  <Slides>14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Arial</vt:lpstr>
      <vt:lpstr>Calibri</vt:lpstr>
      <vt:lpstr>Calibri Light</vt:lpstr>
      <vt:lpstr>Cambria Math</vt:lpstr>
      <vt:lpstr>Wingdings</vt:lpstr>
      <vt:lpstr>回顾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Customized products recommendation based on probabilistic relevance model</dc:title>
  <dc:creator>自豪 李</dc:creator>
  <cp:lastModifiedBy>Peter</cp:lastModifiedBy>
  <cp:revision>107</cp:revision>
  <dcterms:created xsi:type="dcterms:W3CDTF">2019-10-25T00:59:36Z</dcterms:created>
  <dcterms:modified xsi:type="dcterms:W3CDTF">2020-08-21T13:48:25Z</dcterms:modified>
</cp:coreProperties>
</file>