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9"/>
  </p:notesMasterIdLst>
  <p:sldIdLst>
    <p:sldId id="286" r:id="rId2"/>
    <p:sldId id="258" r:id="rId3"/>
    <p:sldId id="310" r:id="rId4"/>
    <p:sldId id="311" r:id="rId5"/>
    <p:sldId id="312" r:id="rId6"/>
    <p:sldId id="313" r:id="rId7"/>
    <p:sldId id="314" r:id="rId8"/>
    <p:sldId id="315" r:id="rId9"/>
    <p:sldId id="316" r:id="rId10"/>
    <p:sldId id="317" r:id="rId11"/>
    <p:sldId id="318" r:id="rId12"/>
    <p:sldId id="319" r:id="rId13"/>
    <p:sldId id="308" r:id="rId14"/>
    <p:sldId id="309" r:id="rId15"/>
    <p:sldId id="320" r:id="rId16"/>
    <p:sldId id="298"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71"/>
  </p:normalViewPr>
  <p:slideViewPr>
    <p:cSldViewPr snapToGrid="0">
      <p:cViewPr varScale="1">
        <p:scale>
          <a:sx n="79" d="100"/>
          <a:sy n="79" d="100"/>
        </p:scale>
        <p:origin x="101" y="1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5865BC-4779-430A-A047-280CB81B5E52}" type="datetimeFigureOut">
              <a:rPr lang="zh-CN" altLang="en-US" smtClean="0"/>
              <a:t>2020/9/23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3C70B-D24B-444E-8D28-1F47D224807F}" type="slidenum">
              <a:rPr lang="zh-CN" altLang="en-US" smtClean="0"/>
              <a:t>‹#›</a:t>
            </a:fld>
            <a:endParaRPr lang="zh-CN" altLang="en-US"/>
          </a:p>
        </p:txBody>
      </p:sp>
    </p:spTree>
    <p:extLst>
      <p:ext uri="{BB962C8B-B14F-4D97-AF65-F5344CB8AC3E}">
        <p14:creationId xmlns:p14="http://schemas.microsoft.com/office/powerpoint/2010/main" val="2776735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D3C70B-D24B-444E-8D28-1F47D224807F}" type="slidenum">
              <a:rPr lang="zh-CN" altLang="en-US" smtClean="0"/>
              <a:t>4</a:t>
            </a:fld>
            <a:endParaRPr lang="zh-CN" altLang="en-US"/>
          </a:p>
        </p:txBody>
      </p:sp>
    </p:spTree>
    <p:extLst>
      <p:ext uri="{BB962C8B-B14F-4D97-AF65-F5344CB8AC3E}">
        <p14:creationId xmlns:p14="http://schemas.microsoft.com/office/powerpoint/2010/main" val="3574580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D3C70B-D24B-444E-8D28-1F47D224807F}" type="slidenum">
              <a:rPr lang="zh-CN" altLang="en-US" smtClean="0"/>
              <a:t>16</a:t>
            </a:fld>
            <a:endParaRPr lang="zh-CN" altLang="en-US"/>
          </a:p>
        </p:txBody>
      </p:sp>
    </p:spTree>
    <p:extLst>
      <p:ext uri="{BB962C8B-B14F-4D97-AF65-F5344CB8AC3E}">
        <p14:creationId xmlns:p14="http://schemas.microsoft.com/office/powerpoint/2010/main" val="2760417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D3C70B-D24B-444E-8D28-1F47D224807F}" type="slidenum">
              <a:rPr lang="zh-CN" altLang="en-US" smtClean="0"/>
              <a:t>17</a:t>
            </a:fld>
            <a:endParaRPr lang="zh-CN" altLang="en-US"/>
          </a:p>
        </p:txBody>
      </p:sp>
    </p:spTree>
    <p:extLst>
      <p:ext uri="{BB962C8B-B14F-4D97-AF65-F5344CB8AC3E}">
        <p14:creationId xmlns:p14="http://schemas.microsoft.com/office/powerpoint/2010/main" val="1221536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D3C70B-D24B-444E-8D28-1F47D224807F}" type="slidenum">
              <a:rPr lang="zh-CN" altLang="en-US" smtClean="0"/>
              <a:t>5</a:t>
            </a:fld>
            <a:endParaRPr lang="zh-CN" altLang="en-US"/>
          </a:p>
        </p:txBody>
      </p:sp>
    </p:spTree>
    <p:extLst>
      <p:ext uri="{BB962C8B-B14F-4D97-AF65-F5344CB8AC3E}">
        <p14:creationId xmlns:p14="http://schemas.microsoft.com/office/powerpoint/2010/main" val="2665333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D3C70B-D24B-444E-8D28-1F47D224807F}" type="slidenum">
              <a:rPr lang="zh-CN" altLang="en-US" smtClean="0"/>
              <a:t>6</a:t>
            </a:fld>
            <a:endParaRPr lang="zh-CN" altLang="en-US"/>
          </a:p>
        </p:txBody>
      </p:sp>
    </p:spTree>
    <p:extLst>
      <p:ext uri="{BB962C8B-B14F-4D97-AF65-F5344CB8AC3E}">
        <p14:creationId xmlns:p14="http://schemas.microsoft.com/office/powerpoint/2010/main" val="50141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D3C70B-D24B-444E-8D28-1F47D224807F}" type="slidenum">
              <a:rPr lang="zh-CN" altLang="en-US" smtClean="0"/>
              <a:t>7</a:t>
            </a:fld>
            <a:endParaRPr lang="zh-CN" altLang="en-US"/>
          </a:p>
        </p:txBody>
      </p:sp>
    </p:spTree>
    <p:extLst>
      <p:ext uri="{BB962C8B-B14F-4D97-AF65-F5344CB8AC3E}">
        <p14:creationId xmlns:p14="http://schemas.microsoft.com/office/powerpoint/2010/main" val="1682069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D3C70B-D24B-444E-8D28-1F47D224807F}" type="slidenum">
              <a:rPr lang="zh-CN" altLang="en-US" smtClean="0"/>
              <a:t>8</a:t>
            </a:fld>
            <a:endParaRPr lang="zh-CN" altLang="en-US"/>
          </a:p>
        </p:txBody>
      </p:sp>
    </p:spTree>
    <p:extLst>
      <p:ext uri="{BB962C8B-B14F-4D97-AF65-F5344CB8AC3E}">
        <p14:creationId xmlns:p14="http://schemas.microsoft.com/office/powerpoint/2010/main" val="2012289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D3C70B-D24B-444E-8D28-1F47D224807F}" type="slidenum">
              <a:rPr lang="zh-CN" altLang="en-US" smtClean="0"/>
              <a:t>9</a:t>
            </a:fld>
            <a:endParaRPr lang="zh-CN" altLang="en-US"/>
          </a:p>
        </p:txBody>
      </p:sp>
    </p:spTree>
    <p:extLst>
      <p:ext uri="{BB962C8B-B14F-4D97-AF65-F5344CB8AC3E}">
        <p14:creationId xmlns:p14="http://schemas.microsoft.com/office/powerpoint/2010/main" val="1541654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D3C70B-D24B-444E-8D28-1F47D224807F}" type="slidenum">
              <a:rPr lang="zh-CN" altLang="en-US" smtClean="0"/>
              <a:t>10</a:t>
            </a:fld>
            <a:endParaRPr lang="zh-CN" altLang="en-US"/>
          </a:p>
        </p:txBody>
      </p:sp>
    </p:spTree>
    <p:extLst>
      <p:ext uri="{BB962C8B-B14F-4D97-AF65-F5344CB8AC3E}">
        <p14:creationId xmlns:p14="http://schemas.microsoft.com/office/powerpoint/2010/main" val="3783308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D3C70B-D24B-444E-8D28-1F47D224807F}" type="slidenum">
              <a:rPr lang="zh-CN" altLang="en-US" smtClean="0"/>
              <a:t>11</a:t>
            </a:fld>
            <a:endParaRPr lang="zh-CN" altLang="en-US"/>
          </a:p>
        </p:txBody>
      </p:sp>
    </p:spTree>
    <p:extLst>
      <p:ext uri="{BB962C8B-B14F-4D97-AF65-F5344CB8AC3E}">
        <p14:creationId xmlns:p14="http://schemas.microsoft.com/office/powerpoint/2010/main" val="74663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D3C70B-D24B-444E-8D28-1F47D224807F}" type="slidenum">
              <a:rPr lang="zh-CN" altLang="en-US" smtClean="0"/>
              <a:t>12</a:t>
            </a:fld>
            <a:endParaRPr lang="zh-CN" altLang="en-US"/>
          </a:p>
        </p:txBody>
      </p:sp>
    </p:spTree>
    <p:extLst>
      <p:ext uri="{BB962C8B-B14F-4D97-AF65-F5344CB8AC3E}">
        <p14:creationId xmlns:p14="http://schemas.microsoft.com/office/powerpoint/2010/main" val="650974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56E686F-AA65-4E99-B85F-51C534D1D6E0}" type="datetime1">
              <a:rPr lang="zh-CN" altLang="en-US" smtClean="0"/>
              <a:t>2020/9/23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ED27B-0111-4FCA-A1FD-6B615F5E45DE}" type="slidenum">
              <a:rPr lang="zh-CN" altLang="en-US" smtClean="0"/>
              <a:t>‹#›</a:t>
            </a:fld>
            <a:endParaRPr lang="zh-CN" alt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8991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3ED4BBA-AE9C-40D7-A687-B42F5CF18574}" type="datetime1">
              <a:rPr lang="zh-CN" altLang="en-US" smtClean="0"/>
              <a:t>2020/9/23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ED27B-0111-4FCA-A1FD-6B615F5E45DE}" type="slidenum">
              <a:rPr lang="zh-CN" altLang="en-US" smtClean="0"/>
              <a:t>‹#›</a:t>
            </a:fld>
            <a:endParaRPr lang="zh-CN" altLang="en-US"/>
          </a:p>
        </p:txBody>
      </p:sp>
    </p:spTree>
    <p:extLst>
      <p:ext uri="{BB962C8B-B14F-4D97-AF65-F5344CB8AC3E}">
        <p14:creationId xmlns:p14="http://schemas.microsoft.com/office/powerpoint/2010/main" val="2446520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2DB54F1-293A-4CED-ABD7-47AA93A42D07}" type="datetime1">
              <a:rPr lang="zh-CN" altLang="en-US" smtClean="0"/>
              <a:t>2020/9/23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ED27B-0111-4FCA-A1FD-6B615F5E45DE}" type="slidenum">
              <a:rPr lang="zh-CN" altLang="en-US" smtClean="0"/>
              <a:t>‹#›</a:t>
            </a:fld>
            <a:endParaRPr lang="zh-CN" altLang="en-US"/>
          </a:p>
        </p:txBody>
      </p:sp>
    </p:spTree>
    <p:extLst>
      <p:ext uri="{BB962C8B-B14F-4D97-AF65-F5344CB8AC3E}">
        <p14:creationId xmlns:p14="http://schemas.microsoft.com/office/powerpoint/2010/main" val="1616533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AF1A358-302D-47DB-9047-3E04BA54FF82}" type="datetime1">
              <a:rPr lang="zh-CN" altLang="en-US" smtClean="0"/>
              <a:t>2020/9/23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ED27B-0111-4FCA-A1FD-6B615F5E45DE}" type="slidenum">
              <a:rPr lang="zh-CN" altLang="en-US" smtClean="0"/>
              <a:t>‹#›</a:t>
            </a:fld>
            <a:endParaRPr lang="zh-CN" altLang="en-US"/>
          </a:p>
        </p:txBody>
      </p:sp>
    </p:spTree>
    <p:extLst>
      <p:ext uri="{BB962C8B-B14F-4D97-AF65-F5344CB8AC3E}">
        <p14:creationId xmlns:p14="http://schemas.microsoft.com/office/powerpoint/2010/main" val="2063225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FD562EC-AFF1-4741-B2F5-1DDDA5823D77}" type="datetime1">
              <a:rPr lang="zh-CN" altLang="en-US" smtClean="0"/>
              <a:t>2020/9/23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1ED27B-0111-4FCA-A1FD-6B615F5E45DE}"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4487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8D5D5C9-7054-4983-A018-147F442439D0}" type="datetime1">
              <a:rPr lang="zh-CN" altLang="en-US" smtClean="0"/>
              <a:t>2020/9/23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1ED27B-0111-4FCA-A1FD-6B615F5E45DE}" type="slidenum">
              <a:rPr lang="zh-CN" altLang="en-US" smtClean="0"/>
              <a:t>‹#›</a:t>
            </a:fld>
            <a:endParaRPr lang="zh-CN" altLang="en-US"/>
          </a:p>
        </p:txBody>
      </p:sp>
    </p:spTree>
    <p:extLst>
      <p:ext uri="{BB962C8B-B14F-4D97-AF65-F5344CB8AC3E}">
        <p14:creationId xmlns:p14="http://schemas.microsoft.com/office/powerpoint/2010/main" val="4040524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1CDAB46-D36E-4694-9B80-F8E670DB5028}" type="datetime1">
              <a:rPr lang="zh-CN" altLang="en-US" smtClean="0"/>
              <a:t>2020/9/23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61ED27B-0111-4FCA-A1FD-6B615F5E45DE}" type="slidenum">
              <a:rPr lang="zh-CN" altLang="en-US" smtClean="0"/>
              <a:t>‹#›</a:t>
            </a:fld>
            <a:endParaRPr lang="zh-CN" altLang="en-US"/>
          </a:p>
        </p:txBody>
      </p:sp>
    </p:spTree>
    <p:extLst>
      <p:ext uri="{BB962C8B-B14F-4D97-AF65-F5344CB8AC3E}">
        <p14:creationId xmlns:p14="http://schemas.microsoft.com/office/powerpoint/2010/main" val="499594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EE8A65F-E42A-4F2D-9EA9-4CF5C1EA8AD8}" type="datetime1">
              <a:rPr lang="zh-CN" altLang="en-US" smtClean="0"/>
              <a:t>2020/9/23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61ED27B-0111-4FCA-A1FD-6B615F5E45DE}" type="slidenum">
              <a:rPr lang="zh-CN" altLang="en-US" smtClean="0"/>
              <a:t>‹#›</a:t>
            </a:fld>
            <a:endParaRPr lang="zh-CN" altLang="en-US"/>
          </a:p>
        </p:txBody>
      </p:sp>
    </p:spTree>
    <p:extLst>
      <p:ext uri="{BB962C8B-B14F-4D97-AF65-F5344CB8AC3E}">
        <p14:creationId xmlns:p14="http://schemas.microsoft.com/office/powerpoint/2010/main" val="110356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273FD0F-876A-4C5A-B500-3577338DD329}" type="datetime1">
              <a:rPr lang="zh-CN" altLang="en-US" smtClean="0"/>
              <a:t>2020/9/23</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661ED27B-0111-4FCA-A1FD-6B615F5E45DE}" type="slidenum">
              <a:rPr lang="zh-CN" altLang="en-US" smtClean="0"/>
              <a:t>‹#›</a:t>
            </a:fld>
            <a:endParaRPr lang="zh-CN" altLang="en-US"/>
          </a:p>
        </p:txBody>
      </p:sp>
    </p:spTree>
    <p:extLst>
      <p:ext uri="{BB962C8B-B14F-4D97-AF65-F5344CB8AC3E}">
        <p14:creationId xmlns:p14="http://schemas.microsoft.com/office/powerpoint/2010/main" val="2409675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A5A7681-582C-4465-80DA-9ABA57F7DD45}" type="datetime1">
              <a:rPr lang="zh-CN" altLang="en-US" smtClean="0"/>
              <a:t>2020/9/23</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61ED27B-0111-4FCA-A1FD-6B615F5E45DE}" type="slidenum">
              <a:rPr lang="zh-CN" altLang="en-US" smtClean="0"/>
              <a:t>‹#›</a:t>
            </a:fld>
            <a:endParaRPr lang="zh-CN" altLang="en-US"/>
          </a:p>
        </p:txBody>
      </p:sp>
    </p:spTree>
    <p:extLst>
      <p:ext uri="{BB962C8B-B14F-4D97-AF65-F5344CB8AC3E}">
        <p14:creationId xmlns:p14="http://schemas.microsoft.com/office/powerpoint/2010/main" val="2595053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607B902-9D65-4E34-B1FA-1DE2CAE0D6D2}" type="datetime1">
              <a:rPr lang="zh-CN" altLang="en-US" smtClean="0"/>
              <a:t>2020/9/23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1ED27B-0111-4FCA-A1FD-6B615F5E45DE}" type="slidenum">
              <a:rPr lang="zh-CN" altLang="en-US" smtClean="0"/>
              <a:t>‹#›</a:t>
            </a:fld>
            <a:endParaRPr lang="zh-CN" altLang="en-US"/>
          </a:p>
        </p:txBody>
      </p:sp>
    </p:spTree>
    <p:extLst>
      <p:ext uri="{BB962C8B-B14F-4D97-AF65-F5344CB8AC3E}">
        <p14:creationId xmlns:p14="http://schemas.microsoft.com/office/powerpoint/2010/main" val="1414845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dirty="0"/>
          </a:p>
        </p:txBody>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D619CC5-8D69-4B05-9950-8F25D25ACE83}" type="datetime1">
              <a:rPr lang="zh-CN" altLang="en-US" smtClean="0"/>
              <a:t>2020/9/23</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10879975" y="6501030"/>
            <a:ext cx="1312025" cy="365125"/>
          </a:xfrm>
          <a:prstGeom prst="rect">
            <a:avLst/>
          </a:prstGeom>
        </p:spPr>
        <p:txBody>
          <a:bodyPr vert="horz" lIns="91440" tIns="45720" rIns="91440" bIns="45720" rtlCol="0" anchor="ctr"/>
          <a:lstStyle>
            <a:lvl1pPr algn="r">
              <a:defRPr sz="1800">
                <a:solidFill>
                  <a:schemeClr val="tx1"/>
                </a:solidFill>
              </a:defRPr>
            </a:lvl1pPr>
          </a:lstStyle>
          <a:p>
            <a:fld id="{661ED27B-0111-4FCA-A1FD-6B615F5E45DE}" type="slidenum">
              <a:rPr lang="zh-CN" altLang="en-US" smtClean="0"/>
              <a:pPr/>
              <a:t>‹#›</a:t>
            </a:fld>
            <a:endParaRPr lang="zh-CN" alt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138990"/>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2.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hyperlink" Target="https://www.aclweb.org/anthology/P14-1119/" TargetMode="External"/><Relationship Id="rId5" Type="http://schemas.openxmlformats.org/officeDocument/2006/relationships/slideLayout" Target="../slideLayouts/slideLayout1.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notesSlide" Target="../notesSlides/notesSlide6.xml"/><Relationship Id="rId7"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oleObject" Target="../embeddings/oleObject1.bin"/><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773BC36-7219-4A14-ACAB-0B0FAEC18AAC}"/>
              </a:ext>
            </a:extLst>
          </p:cNvPr>
          <p:cNvSpPr txBox="1"/>
          <p:nvPr>
            <p:custDataLst>
              <p:tags r:id="rId1"/>
            </p:custDataLst>
          </p:nvPr>
        </p:nvSpPr>
        <p:spPr>
          <a:xfrm>
            <a:off x="8895093" y="5507548"/>
            <a:ext cx="2768172" cy="461665"/>
          </a:xfrm>
          <a:prstGeom prst="rect">
            <a:avLst/>
          </a:prstGeom>
          <a:noFill/>
        </p:spPr>
        <p:txBody>
          <a:bodyPr wrap="square" rtlCol="0">
            <a:spAutoFit/>
          </a:bodyPr>
          <a:lstStyle/>
          <a:p>
            <a:r>
              <a:rPr lang="en-US" altLang="zh-CN" sz="2400" dirty="0" err="1"/>
              <a:t>Zihao</a:t>
            </a:r>
            <a:r>
              <a:rPr lang="en-US" altLang="zh-CN" sz="2400" dirty="0"/>
              <a:t> Li, 2020.09.28</a:t>
            </a:r>
            <a:endParaRPr lang="zh-CN" altLang="en-US" sz="2400" dirty="0"/>
          </a:p>
        </p:txBody>
      </p:sp>
      <p:sp>
        <p:nvSpPr>
          <p:cNvPr id="12" name="矩形 11">
            <a:extLst>
              <a:ext uri="{FF2B5EF4-FFF2-40B4-BE49-F238E27FC236}">
                <a16:creationId xmlns:a16="http://schemas.microsoft.com/office/drawing/2014/main" id="{84B09F41-ADC6-426B-BCE3-B66F097F4C75}"/>
              </a:ext>
            </a:extLst>
          </p:cNvPr>
          <p:cNvSpPr/>
          <p:nvPr>
            <p:custDataLst>
              <p:tags r:id="rId2"/>
            </p:custDataLst>
          </p:nvPr>
        </p:nvSpPr>
        <p:spPr>
          <a:xfrm>
            <a:off x="0" y="0"/>
            <a:ext cx="12192000" cy="505838"/>
          </a:xfrm>
          <a:prstGeom prst="rect">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C1640623-6D28-4423-9CBA-B71083BDD516}"/>
              </a:ext>
            </a:extLst>
          </p:cNvPr>
          <p:cNvSpPr txBox="1"/>
          <p:nvPr>
            <p:custDataLst>
              <p:tags r:id="rId3"/>
            </p:custDataLst>
          </p:nvPr>
        </p:nvSpPr>
        <p:spPr>
          <a:xfrm>
            <a:off x="0" y="-38911"/>
            <a:ext cx="4601183" cy="523220"/>
          </a:xfrm>
          <a:prstGeom prst="rect">
            <a:avLst/>
          </a:prstGeom>
          <a:noFill/>
        </p:spPr>
        <p:txBody>
          <a:bodyPr wrap="square" rtlCol="0">
            <a:spAutoFit/>
          </a:bodyPr>
          <a:lstStyle/>
          <a:p>
            <a:r>
              <a:rPr lang="en-US" altLang="zh-CN" sz="2800" dirty="0"/>
              <a:t>Literature Report</a:t>
            </a:r>
            <a:endParaRPr lang="zh-CN" altLang="en-US" sz="2800" dirty="0"/>
          </a:p>
        </p:txBody>
      </p:sp>
      <p:sp>
        <p:nvSpPr>
          <p:cNvPr id="6" name="灯片编号占位符 5">
            <a:extLst>
              <a:ext uri="{FF2B5EF4-FFF2-40B4-BE49-F238E27FC236}">
                <a16:creationId xmlns:a16="http://schemas.microsoft.com/office/drawing/2014/main" id="{DEAC9119-790B-4694-BBF0-D280F0654906}"/>
              </a:ext>
            </a:extLst>
          </p:cNvPr>
          <p:cNvSpPr>
            <a:spLocks noGrp="1"/>
          </p:cNvSpPr>
          <p:nvPr>
            <p:ph type="sldNum" sz="quarter" idx="12"/>
            <p:custDataLst>
              <p:tags r:id="rId4"/>
            </p:custDataLst>
          </p:nvPr>
        </p:nvSpPr>
        <p:spPr/>
        <p:txBody>
          <a:bodyPr/>
          <a:lstStyle/>
          <a:p>
            <a:fld id="{661ED27B-0111-4FCA-A1FD-6B615F5E45DE}" type="slidenum">
              <a:rPr lang="zh-CN" altLang="en-US" smtClean="0"/>
              <a:t>1</a:t>
            </a:fld>
            <a:endParaRPr lang="zh-CN" altLang="en-US" dirty="0"/>
          </a:p>
        </p:txBody>
      </p:sp>
      <p:sp>
        <p:nvSpPr>
          <p:cNvPr id="5" name="矩形 4">
            <a:extLst>
              <a:ext uri="{FF2B5EF4-FFF2-40B4-BE49-F238E27FC236}">
                <a16:creationId xmlns:a16="http://schemas.microsoft.com/office/drawing/2014/main" id="{9272D06F-B25F-47CF-AF7A-E306FC80824A}"/>
              </a:ext>
            </a:extLst>
          </p:cNvPr>
          <p:cNvSpPr/>
          <p:nvPr/>
        </p:nvSpPr>
        <p:spPr>
          <a:xfrm>
            <a:off x="98558" y="6412407"/>
            <a:ext cx="4578176" cy="369332"/>
          </a:xfrm>
          <a:prstGeom prst="rect">
            <a:avLst/>
          </a:prstGeom>
        </p:spPr>
        <p:txBody>
          <a:bodyPr wrap="none">
            <a:spAutoFit/>
          </a:bodyPr>
          <a:lstStyle/>
          <a:p>
            <a:r>
              <a:rPr lang="en-US" altLang="zh-CN" dirty="0">
                <a:hlinkClick r:id="rId6"/>
              </a:rPr>
              <a:t>https://www.aclweb.org/anthology/P14-1119/</a:t>
            </a:r>
            <a:endParaRPr lang="zh-CN" altLang="en-US" dirty="0"/>
          </a:p>
        </p:txBody>
      </p:sp>
      <p:pic>
        <p:nvPicPr>
          <p:cNvPr id="8" name="图片 7">
            <a:extLst>
              <a:ext uri="{FF2B5EF4-FFF2-40B4-BE49-F238E27FC236}">
                <a16:creationId xmlns:a16="http://schemas.microsoft.com/office/drawing/2014/main" id="{DA579D4D-E574-488B-82CE-7173F71D20EB}"/>
              </a:ext>
            </a:extLst>
          </p:cNvPr>
          <p:cNvPicPr>
            <a:picLocks noChangeAspect="1"/>
          </p:cNvPicPr>
          <p:nvPr/>
        </p:nvPicPr>
        <p:blipFill>
          <a:blip r:embed="rId7"/>
          <a:stretch>
            <a:fillRect/>
          </a:stretch>
        </p:blipFill>
        <p:spPr>
          <a:xfrm>
            <a:off x="0" y="1184618"/>
            <a:ext cx="12192000" cy="3140140"/>
          </a:xfrm>
          <a:prstGeom prst="rect">
            <a:avLst/>
          </a:prstGeom>
        </p:spPr>
      </p:pic>
    </p:spTree>
    <p:extLst>
      <p:ext uri="{BB962C8B-B14F-4D97-AF65-F5344CB8AC3E}">
        <p14:creationId xmlns:p14="http://schemas.microsoft.com/office/powerpoint/2010/main" val="2765354532"/>
      </p:ext>
    </p:extLst>
  </p:cSld>
  <p:clrMapOvr>
    <a:masterClrMapping/>
  </p:clrMapOvr>
  <mc:AlternateContent xmlns:mc="http://schemas.openxmlformats.org/markup-compatibility/2006" xmlns:p14="http://schemas.microsoft.com/office/powerpoint/2010/main">
    <mc:Choice Requires="p14">
      <p:transition spd="slow" p14:dur="2000" advTm="54282"/>
    </mc:Choice>
    <mc:Fallback xmlns="">
      <p:transition spd="slow" advTm="5428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1" y="63787"/>
            <a:ext cx="9830454" cy="646331"/>
          </a:xfrm>
          <a:prstGeom prst="rect">
            <a:avLst/>
          </a:prstGeom>
          <a:noFill/>
        </p:spPr>
        <p:txBody>
          <a:bodyPr wrap="square" rtlCol="0">
            <a:spAutoFit/>
          </a:bodyPr>
          <a:lstStyle/>
          <a:p>
            <a:r>
              <a:rPr lang="en-US" altLang="zh-CN" sz="3600" b="0" dirty="0">
                <a:effectLst/>
                <a:latin typeface="Times New Roman" panose="02020603050405020304" pitchFamily="18" charset="0"/>
                <a:cs typeface="Times New Roman" panose="02020603050405020304" pitchFamily="18" charset="0"/>
              </a:rPr>
              <a:t>Unsupervised Approaches (</a:t>
            </a:r>
            <a:r>
              <a:rPr lang="en-US" altLang="zh-CN" sz="3600" dirty="0">
                <a:latin typeface="Times New Roman" panose="02020603050405020304" pitchFamily="18" charset="0"/>
                <a:cs typeface="Times New Roman" panose="02020603050405020304" pitchFamily="18" charset="0"/>
              </a:rPr>
              <a:t>Language Modeling</a:t>
            </a:r>
            <a:r>
              <a:rPr lang="en-US" altLang="zh-CN" sz="3600" b="0" dirty="0">
                <a:effectLst/>
                <a:latin typeface="Times New Roman" panose="02020603050405020304" pitchFamily="18" charset="0"/>
                <a:cs typeface="Times New Roman" panose="02020603050405020304" pitchFamily="18" charset="0"/>
              </a:rPr>
              <a:t>)</a:t>
            </a:r>
          </a:p>
        </p:txBody>
      </p:sp>
      <p:sp>
        <p:nvSpPr>
          <p:cNvPr id="4" name="灯片编号占位符 3">
            <a:extLst>
              <a:ext uri="{FF2B5EF4-FFF2-40B4-BE49-F238E27FC236}">
                <a16:creationId xmlns:a16="http://schemas.microsoft.com/office/drawing/2014/main" id="{F58EED33-1C38-4EF8-80A4-9987D846D220}"/>
              </a:ext>
            </a:extLst>
          </p:cNvPr>
          <p:cNvSpPr>
            <a:spLocks noGrp="1"/>
          </p:cNvSpPr>
          <p:nvPr>
            <p:ph type="sldNum" sz="quarter" idx="12"/>
          </p:nvPr>
        </p:nvSpPr>
        <p:spPr/>
        <p:txBody>
          <a:bodyPr/>
          <a:lstStyle/>
          <a:p>
            <a:fld id="{661ED27B-0111-4FCA-A1FD-6B615F5E45DE}" type="slidenum">
              <a:rPr lang="zh-CN" altLang="en-US" smtClean="0"/>
              <a:pPr/>
              <a:t>10</a:t>
            </a:fld>
            <a:endParaRPr lang="zh-CN" altLang="en-US"/>
          </a:p>
        </p:txBody>
      </p:sp>
      <p:sp>
        <p:nvSpPr>
          <p:cNvPr id="3" name="文本框 2">
            <a:extLst>
              <a:ext uri="{FF2B5EF4-FFF2-40B4-BE49-F238E27FC236}">
                <a16:creationId xmlns:a16="http://schemas.microsoft.com/office/drawing/2014/main" id="{B94BCC26-3AB3-4D2A-B48C-35CBA8AEBFC7}"/>
              </a:ext>
            </a:extLst>
          </p:cNvPr>
          <p:cNvSpPr txBox="1"/>
          <p:nvPr/>
        </p:nvSpPr>
        <p:spPr>
          <a:xfrm>
            <a:off x="126460" y="765405"/>
            <a:ext cx="8453336" cy="2308324"/>
          </a:xfrm>
          <a:prstGeom prst="rect">
            <a:avLst/>
          </a:prstGeom>
          <a:noFill/>
        </p:spPr>
        <p:txBody>
          <a:bodyPr wrap="square" rtlCol="0">
            <a:spAutoFit/>
          </a:bodyPr>
          <a:lstStyle/>
          <a:p>
            <a:r>
              <a:rPr lang="en-US" altLang="zh-CN" sz="2400" dirty="0"/>
              <a:t>Assumption:</a:t>
            </a:r>
          </a:p>
          <a:p>
            <a:pPr marL="285750" indent="-285750">
              <a:buFont typeface="Arial" panose="020B0604020202020204" pitchFamily="34" charset="0"/>
              <a:buChar char="•"/>
            </a:pPr>
            <a:r>
              <a:rPr lang="en-US" altLang="zh-CN" sz="2400" dirty="0"/>
              <a:t>a sentence is important if it contains important words, and important words appear in important sentences;</a:t>
            </a:r>
          </a:p>
          <a:p>
            <a:pPr marL="285750" indent="-285750">
              <a:buFont typeface="Arial" panose="020B0604020202020204" pitchFamily="34" charset="0"/>
              <a:buChar char="•"/>
            </a:pPr>
            <a:r>
              <a:rPr lang="en-US" altLang="zh-CN" sz="2400" dirty="0"/>
              <a:t>an important sentence is connected to other important sentences;</a:t>
            </a:r>
          </a:p>
          <a:p>
            <a:pPr marL="285750" indent="-285750">
              <a:buFont typeface="Arial" panose="020B0604020202020204" pitchFamily="34" charset="0"/>
              <a:buChar char="•"/>
            </a:pPr>
            <a:r>
              <a:rPr lang="en-US" altLang="zh-CN" sz="2400" dirty="0"/>
              <a:t>an important word is linked to other important words;</a:t>
            </a:r>
            <a:endParaRPr lang="zh-CN" altLang="en-US" sz="2400" dirty="0"/>
          </a:p>
        </p:txBody>
      </p:sp>
      <p:grpSp>
        <p:nvGrpSpPr>
          <p:cNvPr id="14" name="组合 13">
            <a:extLst>
              <a:ext uri="{FF2B5EF4-FFF2-40B4-BE49-F238E27FC236}">
                <a16:creationId xmlns:a16="http://schemas.microsoft.com/office/drawing/2014/main" id="{DD1272E0-B05D-44DE-9DB1-4E2F5CEE4612}"/>
              </a:ext>
            </a:extLst>
          </p:cNvPr>
          <p:cNvGrpSpPr/>
          <p:nvPr/>
        </p:nvGrpSpPr>
        <p:grpSpPr>
          <a:xfrm>
            <a:off x="8142467" y="773906"/>
            <a:ext cx="3899358" cy="5407608"/>
            <a:chOff x="7636629" y="828592"/>
            <a:chExt cx="3899358" cy="5407608"/>
          </a:xfrm>
        </p:grpSpPr>
        <p:pic>
          <p:nvPicPr>
            <p:cNvPr id="10" name="图片 9">
              <a:extLst>
                <a:ext uri="{FF2B5EF4-FFF2-40B4-BE49-F238E27FC236}">
                  <a16:creationId xmlns:a16="http://schemas.microsoft.com/office/drawing/2014/main" id="{EA574260-377D-4858-8907-58C7166618C6}"/>
                </a:ext>
              </a:extLst>
            </p:cNvPr>
            <p:cNvPicPr>
              <a:picLocks noChangeAspect="1"/>
            </p:cNvPicPr>
            <p:nvPr/>
          </p:nvPicPr>
          <p:blipFill>
            <a:blip r:embed="rId3"/>
            <a:stretch>
              <a:fillRect/>
            </a:stretch>
          </p:blipFill>
          <p:spPr>
            <a:xfrm>
              <a:off x="7636629" y="828592"/>
              <a:ext cx="3899357" cy="2828945"/>
            </a:xfrm>
            <a:prstGeom prst="rect">
              <a:avLst/>
            </a:prstGeom>
          </p:spPr>
        </p:pic>
        <p:pic>
          <p:nvPicPr>
            <p:cNvPr id="11" name="图片 10">
              <a:extLst>
                <a:ext uri="{FF2B5EF4-FFF2-40B4-BE49-F238E27FC236}">
                  <a16:creationId xmlns:a16="http://schemas.microsoft.com/office/drawing/2014/main" id="{41789BCD-22F2-459C-B545-7DC6EA49BE7A}"/>
                </a:ext>
              </a:extLst>
            </p:cNvPr>
            <p:cNvPicPr>
              <a:picLocks noChangeAspect="1"/>
            </p:cNvPicPr>
            <p:nvPr/>
          </p:nvPicPr>
          <p:blipFill>
            <a:blip r:embed="rId4"/>
            <a:stretch>
              <a:fillRect/>
            </a:stretch>
          </p:blipFill>
          <p:spPr>
            <a:xfrm>
              <a:off x="7636630" y="3922367"/>
              <a:ext cx="3899357" cy="2313833"/>
            </a:xfrm>
            <a:prstGeom prst="rect">
              <a:avLst/>
            </a:prstGeom>
          </p:spPr>
        </p:pic>
      </p:grpSp>
      <p:pic>
        <p:nvPicPr>
          <p:cNvPr id="15" name="图片 14">
            <a:extLst>
              <a:ext uri="{FF2B5EF4-FFF2-40B4-BE49-F238E27FC236}">
                <a16:creationId xmlns:a16="http://schemas.microsoft.com/office/drawing/2014/main" id="{F7AEDC7A-E742-48B8-8B22-7BE0E8ACF30C}"/>
              </a:ext>
            </a:extLst>
          </p:cNvPr>
          <p:cNvPicPr>
            <a:picLocks noChangeAspect="1"/>
          </p:cNvPicPr>
          <p:nvPr/>
        </p:nvPicPr>
        <p:blipFill>
          <a:blip r:embed="rId5"/>
          <a:stretch>
            <a:fillRect/>
          </a:stretch>
        </p:blipFill>
        <p:spPr>
          <a:xfrm>
            <a:off x="77821" y="3129016"/>
            <a:ext cx="4951379" cy="3125455"/>
          </a:xfrm>
          <a:prstGeom prst="rect">
            <a:avLst/>
          </a:prstGeom>
        </p:spPr>
      </p:pic>
      <p:sp>
        <p:nvSpPr>
          <p:cNvPr id="16" name="文本框 15">
            <a:extLst>
              <a:ext uri="{FF2B5EF4-FFF2-40B4-BE49-F238E27FC236}">
                <a16:creationId xmlns:a16="http://schemas.microsoft.com/office/drawing/2014/main" id="{4D3BC160-26D0-477A-9B8A-BAA6204DE6FF}"/>
              </a:ext>
            </a:extLst>
          </p:cNvPr>
          <p:cNvSpPr txBox="1"/>
          <p:nvPr/>
        </p:nvSpPr>
        <p:spPr>
          <a:xfrm>
            <a:off x="5128410" y="3352915"/>
            <a:ext cx="2914847" cy="2677656"/>
          </a:xfrm>
          <a:prstGeom prst="rect">
            <a:avLst/>
          </a:prstGeom>
          <a:noFill/>
        </p:spPr>
        <p:txBody>
          <a:bodyPr wrap="square" rtlCol="0">
            <a:spAutoFit/>
          </a:bodyPr>
          <a:lstStyle/>
          <a:p>
            <a:r>
              <a:rPr lang="en-US" altLang="zh-CN" sz="2400" dirty="0"/>
              <a:t>Denote:</a:t>
            </a:r>
          </a:p>
          <a:p>
            <a:r>
              <a:rPr lang="en-US" altLang="zh-CN" sz="2400" dirty="0"/>
              <a:t>U, V, W: each entry corresponding to the weight of a link in</a:t>
            </a:r>
          </a:p>
          <a:p>
            <a:r>
              <a:rPr lang="en-US" altLang="zh-CN" sz="2400" dirty="0"/>
              <a:t>SS-Graph, WW-Graph and SW-Graph respectively;</a:t>
            </a:r>
            <a:endParaRPr lang="zh-CN" altLang="en-US" sz="2400" dirty="0"/>
          </a:p>
        </p:txBody>
      </p:sp>
    </p:spTree>
    <p:extLst>
      <p:ext uri="{BB962C8B-B14F-4D97-AF65-F5344CB8AC3E}">
        <p14:creationId xmlns:p14="http://schemas.microsoft.com/office/powerpoint/2010/main" val="1999284330"/>
      </p:ext>
    </p:extLst>
  </p:cSld>
  <p:clrMapOvr>
    <a:masterClrMapping/>
  </p:clrMapOvr>
  <mc:AlternateContent xmlns:mc="http://schemas.openxmlformats.org/markup-compatibility/2006">
    <mc:Choice xmlns:p14="http://schemas.microsoft.com/office/powerpoint/2010/main" Requires="p14">
      <p:transition spd="slow" p14:dur="2000" advTm="47957"/>
    </mc:Choice>
    <mc:Fallback>
      <p:transition spd="slow" advTm="4795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1" y="63787"/>
            <a:ext cx="9830454" cy="646331"/>
          </a:xfrm>
          <a:prstGeom prst="rect">
            <a:avLst/>
          </a:prstGeom>
          <a:noFill/>
        </p:spPr>
        <p:txBody>
          <a:bodyPr wrap="square" rtlCol="0">
            <a:spAutoFit/>
          </a:bodyPr>
          <a:lstStyle/>
          <a:p>
            <a:r>
              <a:rPr lang="en-US" altLang="zh-CN" sz="3600" b="0" dirty="0">
                <a:effectLst/>
                <a:latin typeface="Times New Roman" panose="02020603050405020304" pitchFamily="18" charset="0"/>
                <a:cs typeface="Times New Roman" panose="02020603050405020304" pitchFamily="18" charset="0"/>
              </a:rPr>
              <a:t>Unsupervised Approaches (</a:t>
            </a:r>
            <a:r>
              <a:rPr lang="en-US" altLang="zh-CN" sz="3600" dirty="0">
                <a:latin typeface="Times New Roman" panose="02020603050405020304" pitchFamily="18" charset="0"/>
                <a:cs typeface="Times New Roman" panose="02020603050405020304" pitchFamily="18" charset="0"/>
              </a:rPr>
              <a:t>Language Modeling</a:t>
            </a:r>
            <a:r>
              <a:rPr lang="en-US" altLang="zh-CN" sz="3600" b="0" dirty="0">
                <a:effectLst/>
                <a:latin typeface="Times New Roman" panose="02020603050405020304" pitchFamily="18" charset="0"/>
                <a:cs typeface="Times New Roman" panose="02020603050405020304" pitchFamily="18" charset="0"/>
              </a:rPr>
              <a:t>)</a:t>
            </a:r>
          </a:p>
        </p:txBody>
      </p:sp>
      <p:sp>
        <p:nvSpPr>
          <p:cNvPr id="4" name="灯片编号占位符 3">
            <a:extLst>
              <a:ext uri="{FF2B5EF4-FFF2-40B4-BE49-F238E27FC236}">
                <a16:creationId xmlns:a16="http://schemas.microsoft.com/office/drawing/2014/main" id="{F58EED33-1C38-4EF8-80A4-9987D846D220}"/>
              </a:ext>
            </a:extLst>
          </p:cNvPr>
          <p:cNvSpPr>
            <a:spLocks noGrp="1"/>
          </p:cNvSpPr>
          <p:nvPr>
            <p:ph type="sldNum" sz="quarter" idx="12"/>
          </p:nvPr>
        </p:nvSpPr>
        <p:spPr/>
        <p:txBody>
          <a:bodyPr/>
          <a:lstStyle/>
          <a:p>
            <a:fld id="{661ED27B-0111-4FCA-A1FD-6B615F5E45DE}" type="slidenum">
              <a:rPr lang="zh-CN" altLang="en-US" smtClean="0"/>
              <a:pPr/>
              <a:t>11</a:t>
            </a:fld>
            <a:endParaRPr lang="zh-CN" altLang="en-US"/>
          </a:p>
        </p:txBody>
      </p:sp>
      <p:sp>
        <p:nvSpPr>
          <p:cNvPr id="3" name="文本框 2">
            <a:extLst>
              <a:ext uri="{FF2B5EF4-FFF2-40B4-BE49-F238E27FC236}">
                <a16:creationId xmlns:a16="http://schemas.microsoft.com/office/drawing/2014/main" id="{B94BCC26-3AB3-4D2A-B48C-35CBA8AEBFC7}"/>
              </a:ext>
            </a:extLst>
          </p:cNvPr>
          <p:cNvSpPr txBox="1"/>
          <p:nvPr/>
        </p:nvSpPr>
        <p:spPr>
          <a:xfrm>
            <a:off x="237378" y="4511545"/>
            <a:ext cx="7238700" cy="1938992"/>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err="1"/>
              <a:t>Phraseness</a:t>
            </a:r>
            <a:r>
              <a:rPr lang="en-US" altLang="zh-CN" sz="2400" dirty="0"/>
              <a:t>: the extent to which a word sequence can be treated as a phrase;</a:t>
            </a:r>
          </a:p>
          <a:p>
            <a:pPr marL="342900" indent="-342900">
              <a:buFont typeface="Arial" panose="020B0604020202020204" pitchFamily="34" charset="0"/>
              <a:buChar char="•"/>
            </a:pPr>
            <a:r>
              <a:rPr lang="en-US" altLang="zh-CN" sz="2400" dirty="0"/>
              <a:t>Informativeness: the extent to which a word sequence captures the central idea of the document it appears in;</a:t>
            </a:r>
          </a:p>
        </p:txBody>
      </p:sp>
      <p:pic>
        <p:nvPicPr>
          <p:cNvPr id="2" name="图片 1">
            <a:extLst>
              <a:ext uri="{FF2B5EF4-FFF2-40B4-BE49-F238E27FC236}">
                <a16:creationId xmlns:a16="http://schemas.microsoft.com/office/drawing/2014/main" id="{0A4C3AB0-0563-46DF-930A-B842F252C292}"/>
              </a:ext>
            </a:extLst>
          </p:cNvPr>
          <p:cNvPicPr>
            <a:picLocks noChangeAspect="1"/>
          </p:cNvPicPr>
          <p:nvPr/>
        </p:nvPicPr>
        <p:blipFill>
          <a:blip r:embed="rId3"/>
          <a:stretch>
            <a:fillRect/>
          </a:stretch>
        </p:blipFill>
        <p:spPr>
          <a:xfrm>
            <a:off x="408643" y="834506"/>
            <a:ext cx="6128344" cy="2790244"/>
          </a:xfrm>
          <a:prstGeom prst="rect">
            <a:avLst/>
          </a:prstGeom>
        </p:spPr>
      </p:pic>
      <p:pic>
        <p:nvPicPr>
          <p:cNvPr id="6" name="图片 5">
            <a:extLst>
              <a:ext uri="{FF2B5EF4-FFF2-40B4-BE49-F238E27FC236}">
                <a16:creationId xmlns:a16="http://schemas.microsoft.com/office/drawing/2014/main" id="{B8FFF8F4-CA4A-43CB-B63B-49D86003D521}"/>
              </a:ext>
            </a:extLst>
          </p:cNvPr>
          <p:cNvPicPr>
            <a:picLocks noChangeAspect="1"/>
          </p:cNvPicPr>
          <p:nvPr/>
        </p:nvPicPr>
        <p:blipFill>
          <a:blip r:embed="rId4"/>
          <a:stretch>
            <a:fillRect/>
          </a:stretch>
        </p:blipFill>
        <p:spPr>
          <a:xfrm>
            <a:off x="1634550" y="3749138"/>
            <a:ext cx="3188377" cy="776007"/>
          </a:xfrm>
          <a:prstGeom prst="rect">
            <a:avLst/>
          </a:prstGeom>
        </p:spPr>
      </p:pic>
      <p:pic>
        <p:nvPicPr>
          <p:cNvPr id="7" name="图片 6">
            <a:extLst>
              <a:ext uri="{FF2B5EF4-FFF2-40B4-BE49-F238E27FC236}">
                <a16:creationId xmlns:a16="http://schemas.microsoft.com/office/drawing/2014/main" id="{A2F190A9-1EED-4A4D-BDAA-F2D3CCD37D93}"/>
              </a:ext>
            </a:extLst>
          </p:cNvPr>
          <p:cNvPicPr>
            <a:picLocks noChangeAspect="1"/>
          </p:cNvPicPr>
          <p:nvPr/>
        </p:nvPicPr>
        <p:blipFill>
          <a:blip r:embed="rId5"/>
          <a:stretch>
            <a:fillRect/>
          </a:stretch>
        </p:blipFill>
        <p:spPr>
          <a:xfrm>
            <a:off x="7476078" y="897997"/>
            <a:ext cx="4589462" cy="5180106"/>
          </a:xfrm>
          <a:prstGeom prst="rect">
            <a:avLst/>
          </a:prstGeom>
        </p:spPr>
      </p:pic>
    </p:spTree>
    <p:extLst>
      <p:ext uri="{BB962C8B-B14F-4D97-AF65-F5344CB8AC3E}">
        <p14:creationId xmlns:p14="http://schemas.microsoft.com/office/powerpoint/2010/main" val="963419499"/>
      </p:ext>
    </p:extLst>
  </p:cSld>
  <p:clrMapOvr>
    <a:masterClrMapping/>
  </p:clrMapOvr>
  <mc:AlternateContent xmlns:mc="http://schemas.openxmlformats.org/markup-compatibility/2006">
    <mc:Choice xmlns:p14="http://schemas.microsoft.com/office/powerpoint/2010/main" Requires="p14">
      <p:transition spd="slow" p14:dur="2000" advTm="47957"/>
    </mc:Choice>
    <mc:Fallback>
      <p:transition spd="slow" advTm="4795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1" y="63787"/>
            <a:ext cx="9830454" cy="646331"/>
          </a:xfrm>
          <a:prstGeom prst="rect">
            <a:avLst/>
          </a:prstGeom>
          <a:noFill/>
        </p:spPr>
        <p:txBody>
          <a:bodyPr wrap="square" rtlCol="0">
            <a:spAutoFit/>
          </a:bodyPr>
          <a:lstStyle/>
          <a:p>
            <a:r>
              <a:rPr lang="en-US" altLang="zh-CN" sz="3600" b="0" dirty="0">
                <a:effectLst/>
                <a:latin typeface="Times New Roman" panose="02020603050405020304" pitchFamily="18" charset="0"/>
                <a:cs typeface="Times New Roman" panose="02020603050405020304" pitchFamily="18" charset="0"/>
              </a:rPr>
              <a:t>SOTA (The State of the Art)</a:t>
            </a:r>
          </a:p>
        </p:txBody>
      </p:sp>
      <p:sp>
        <p:nvSpPr>
          <p:cNvPr id="4" name="灯片编号占位符 3">
            <a:extLst>
              <a:ext uri="{FF2B5EF4-FFF2-40B4-BE49-F238E27FC236}">
                <a16:creationId xmlns:a16="http://schemas.microsoft.com/office/drawing/2014/main" id="{F58EED33-1C38-4EF8-80A4-9987D846D220}"/>
              </a:ext>
            </a:extLst>
          </p:cNvPr>
          <p:cNvSpPr>
            <a:spLocks noGrp="1"/>
          </p:cNvSpPr>
          <p:nvPr>
            <p:ph type="sldNum" sz="quarter" idx="12"/>
          </p:nvPr>
        </p:nvSpPr>
        <p:spPr/>
        <p:txBody>
          <a:bodyPr/>
          <a:lstStyle/>
          <a:p>
            <a:fld id="{661ED27B-0111-4FCA-A1FD-6B615F5E45DE}" type="slidenum">
              <a:rPr lang="zh-CN" altLang="en-US" smtClean="0"/>
              <a:pPr/>
              <a:t>12</a:t>
            </a:fld>
            <a:endParaRPr lang="zh-CN" altLang="en-US"/>
          </a:p>
        </p:txBody>
      </p:sp>
      <p:pic>
        <p:nvPicPr>
          <p:cNvPr id="5" name="图片 4">
            <a:extLst>
              <a:ext uri="{FF2B5EF4-FFF2-40B4-BE49-F238E27FC236}">
                <a16:creationId xmlns:a16="http://schemas.microsoft.com/office/drawing/2014/main" id="{524C6E59-F85E-46E6-B254-C25EFDEDCB47}"/>
              </a:ext>
            </a:extLst>
          </p:cNvPr>
          <p:cNvPicPr>
            <a:picLocks noChangeAspect="1"/>
          </p:cNvPicPr>
          <p:nvPr/>
        </p:nvPicPr>
        <p:blipFill>
          <a:blip r:embed="rId3"/>
          <a:stretch>
            <a:fillRect/>
          </a:stretch>
        </p:blipFill>
        <p:spPr>
          <a:xfrm>
            <a:off x="1849254" y="1185343"/>
            <a:ext cx="8493491" cy="4758257"/>
          </a:xfrm>
          <a:prstGeom prst="rect">
            <a:avLst/>
          </a:prstGeom>
        </p:spPr>
      </p:pic>
    </p:spTree>
    <p:extLst>
      <p:ext uri="{BB962C8B-B14F-4D97-AF65-F5344CB8AC3E}">
        <p14:creationId xmlns:p14="http://schemas.microsoft.com/office/powerpoint/2010/main" val="4040657697"/>
      </p:ext>
    </p:extLst>
  </p:cSld>
  <p:clrMapOvr>
    <a:masterClrMapping/>
  </p:clrMapOvr>
  <mc:AlternateContent xmlns:mc="http://schemas.openxmlformats.org/markup-compatibility/2006">
    <mc:Choice xmlns:p14="http://schemas.microsoft.com/office/powerpoint/2010/main" Requires="p14">
      <p:transition spd="slow" p14:dur="2000" advTm="47957"/>
    </mc:Choice>
    <mc:Fallback>
      <p:transition spd="slow" advTm="4795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1" y="63787"/>
            <a:ext cx="9830454" cy="646331"/>
          </a:xfrm>
          <a:prstGeom prst="rect">
            <a:avLst/>
          </a:prstGeom>
          <a:noFill/>
        </p:spPr>
        <p:txBody>
          <a:bodyPr wrap="square" rtlCol="0">
            <a:spAutoFit/>
          </a:bodyPr>
          <a:lstStyle/>
          <a:p>
            <a:r>
              <a:rPr lang="en-US" altLang="zh-CN" sz="3600" b="0" dirty="0">
                <a:effectLst/>
                <a:latin typeface="Times New Roman" panose="02020603050405020304" pitchFamily="18" charset="0"/>
                <a:cs typeface="Times New Roman" panose="02020603050405020304" pitchFamily="18" charset="0"/>
              </a:rPr>
              <a:t>Challenge</a:t>
            </a:r>
          </a:p>
        </p:txBody>
      </p:sp>
      <p:sp>
        <p:nvSpPr>
          <p:cNvPr id="14" name="文本框 13">
            <a:extLst>
              <a:ext uri="{FF2B5EF4-FFF2-40B4-BE49-F238E27FC236}">
                <a16:creationId xmlns:a16="http://schemas.microsoft.com/office/drawing/2014/main" id="{3C647935-24AE-4432-B9E1-B23210C57682}"/>
              </a:ext>
            </a:extLst>
          </p:cNvPr>
          <p:cNvSpPr txBox="1"/>
          <p:nvPr/>
        </p:nvSpPr>
        <p:spPr>
          <a:xfrm>
            <a:off x="166254" y="773906"/>
            <a:ext cx="11859492" cy="5262979"/>
          </a:xfrm>
          <a:prstGeom prst="rect">
            <a:avLst/>
          </a:prstGeom>
          <a:noFill/>
        </p:spPr>
        <p:txBody>
          <a:bodyPr wrap="square" rtlCol="0">
            <a:spAutoFit/>
          </a:bodyPr>
          <a:lstStyle/>
          <a:p>
            <a:pPr marL="342900" indent="-342900" algn="just">
              <a:buFont typeface="Arial" panose="020B0604020202020204" pitchFamily="34" charset="0"/>
              <a:buChar char="•"/>
            </a:pPr>
            <a:r>
              <a:rPr lang="en-US" altLang="zh-CN" sz="2400" b="1" i="1" dirty="0">
                <a:latin typeface="Times New Roman" panose="02020603050405020304" pitchFamily="18" charset="0"/>
                <a:cs typeface="Times New Roman" panose="02020603050405020304" pitchFamily="18" charset="0"/>
              </a:rPr>
              <a:t>Length:</a:t>
            </a:r>
            <a:r>
              <a:rPr lang="zh-CN" altLang="en-US" sz="2400" b="1" i="1"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The difficulty of the task increases with the length of the input document as longer documents yield more candidate </a:t>
            </a:r>
            <a:r>
              <a:rPr lang="en-US" altLang="zh-CN" sz="2400" dirty="0" err="1">
                <a:latin typeface="Times New Roman" panose="02020603050405020304" pitchFamily="18" charset="0"/>
                <a:cs typeface="Times New Roman" panose="02020603050405020304" pitchFamily="18" charset="0"/>
              </a:rPr>
              <a:t>keyphrases</a:t>
            </a:r>
            <a:r>
              <a:rPr lang="en-US" altLang="zh-CN" sz="2400" dirty="0">
                <a:latin typeface="Times New Roman" panose="02020603050405020304" pitchFamily="18" charset="0"/>
                <a:cs typeface="Times New Roman" panose="02020603050405020304" pitchFamily="18" charset="0"/>
              </a:rPr>
              <a:t>. Consequently, it is harder to extract </a:t>
            </a:r>
            <a:r>
              <a:rPr lang="en-US" altLang="zh-CN" sz="2400" dirty="0" err="1">
                <a:latin typeface="Times New Roman" panose="02020603050405020304" pitchFamily="18" charset="0"/>
                <a:cs typeface="Times New Roman" panose="02020603050405020304" pitchFamily="18" charset="0"/>
              </a:rPr>
              <a:t>keyphrases</a:t>
            </a:r>
            <a:r>
              <a:rPr lang="en-US" altLang="zh-CN" sz="2400" dirty="0">
                <a:latin typeface="Times New Roman" panose="02020603050405020304" pitchFamily="18" charset="0"/>
                <a:cs typeface="Times New Roman" panose="02020603050405020304" pitchFamily="18" charset="0"/>
              </a:rPr>
              <a:t> from scientific papers, technical reports, and meeting transcripts than abstracts, emails, and news articles;</a:t>
            </a:r>
          </a:p>
          <a:p>
            <a:pPr algn="just"/>
            <a:endParaRPr lang="en-US" altLang="zh-CN" sz="2400" b="1" i="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zh-CN" sz="2400" b="1" i="1" dirty="0">
                <a:latin typeface="Times New Roman" panose="02020603050405020304" pitchFamily="18" charset="0"/>
                <a:cs typeface="Times New Roman" panose="02020603050405020304" pitchFamily="18" charset="0"/>
              </a:rPr>
              <a:t>Structural consistency:</a:t>
            </a:r>
            <a:r>
              <a:rPr lang="zh-CN" altLang="en-US" sz="2400" b="1" i="1"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In a structured document, there are certain locations where a </a:t>
            </a:r>
            <a:r>
              <a:rPr lang="en-US" altLang="zh-CN" sz="2400" dirty="0" err="1">
                <a:latin typeface="Times New Roman" panose="02020603050405020304" pitchFamily="18" charset="0"/>
                <a:cs typeface="Times New Roman" panose="02020603050405020304" pitchFamily="18" charset="0"/>
              </a:rPr>
              <a:t>keyphrase</a:t>
            </a:r>
            <a:r>
              <a:rPr lang="en-US" altLang="zh-CN" sz="2400" dirty="0">
                <a:latin typeface="Times New Roman" panose="02020603050405020304" pitchFamily="18" charset="0"/>
                <a:cs typeface="Times New Roman" panose="02020603050405020304" pitchFamily="18" charset="0"/>
              </a:rPr>
              <a:t> is most likely to appear. In contrast, the lack of structural consistency in other types of structured documents (e.g., web pages, which can be blogs, forums, or reviews) may render structural information less useful;</a:t>
            </a:r>
          </a:p>
          <a:p>
            <a:pPr marL="342900" indent="-342900" algn="just">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zh-CN" sz="2400" b="1" i="1" dirty="0">
                <a:latin typeface="Times New Roman" panose="02020603050405020304" pitchFamily="18" charset="0"/>
                <a:cs typeface="Times New Roman" panose="02020603050405020304" pitchFamily="18" charset="0"/>
              </a:rPr>
              <a:t>Topic change: </a:t>
            </a:r>
            <a:r>
              <a:rPr lang="en-US" altLang="zh-CN" sz="2400" dirty="0">
                <a:latin typeface="Times New Roman" panose="02020603050405020304" pitchFamily="18" charset="0"/>
                <a:cs typeface="Times New Roman" panose="02020603050405020304" pitchFamily="18" charset="0"/>
              </a:rPr>
              <a:t>An observation commonly exploited in </a:t>
            </a:r>
            <a:r>
              <a:rPr lang="en-US" altLang="zh-CN" sz="2400" dirty="0" err="1">
                <a:latin typeface="Times New Roman" panose="02020603050405020304" pitchFamily="18" charset="0"/>
                <a:cs typeface="Times New Roman" panose="02020603050405020304" pitchFamily="18" charset="0"/>
              </a:rPr>
              <a:t>keyphrase</a:t>
            </a:r>
            <a:r>
              <a:rPr lang="en-US" altLang="zh-CN" sz="2400" dirty="0">
                <a:latin typeface="Times New Roman" panose="02020603050405020304" pitchFamily="18" charset="0"/>
                <a:cs typeface="Times New Roman" panose="02020603050405020304" pitchFamily="18" charset="0"/>
              </a:rPr>
              <a:t> extraction from scientific articles and news articles is that </a:t>
            </a:r>
            <a:r>
              <a:rPr lang="en-US" altLang="zh-CN" sz="2400" dirty="0" err="1">
                <a:latin typeface="Times New Roman" panose="02020603050405020304" pitchFamily="18" charset="0"/>
                <a:cs typeface="Times New Roman" panose="02020603050405020304" pitchFamily="18" charset="0"/>
              </a:rPr>
              <a:t>keyphrases</a:t>
            </a:r>
            <a:r>
              <a:rPr lang="en-US" altLang="zh-CN" sz="2400" dirty="0">
                <a:latin typeface="Times New Roman" panose="02020603050405020304" pitchFamily="18" charset="0"/>
                <a:cs typeface="Times New Roman" panose="02020603050405020304" pitchFamily="18" charset="0"/>
              </a:rPr>
              <a:t> typically appear not only at the beginning (Witten et al., 1999) but also at the end (</a:t>
            </a:r>
            <a:r>
              <a:rPr lang="en-US" altLang="zh-CN" sz="2400" dirty="0" err="1">
                <a:latin typeface="Times New Roman" panose="02020603050405020304" pitchFamily="18" charset="0"/>
                <a:cs typeface="Times New Roman" panose="02020603050405020304" pitchFamily="18" charset="0"/>
              </a:rPr>
              <a:t>Medelyan</a:t>
            </a:r>
            <a:r>
              <a:rPr lang="en-US" altLang="zh-CN" sz="2400" dirty="0">
                <a:latin typeface="Times New Roman" panose="02020603050405020304" pitchFamily="18" charset="0"/>
                <a:cs typeface="Times New Roman" panose="02020603050405020304" pitchFamily="18" charset="0"/>
              </a:rPr>
              <a:t> et al., 2009) of a document. This observation does not necessarily hold for conversational text (e.g., meetings, chats), however;</a:t>
            </a:r>
          </a:p>
        </p:txBody>
      </p:sp>
      <p:sp>
        <p:nvSpPr>
          <p:cNvPr id="4" name="灯片编号占位符 3">
            <a:extLst>
              <a:ext uri="{FF2B5EF4-FFF2-40B4-BE49-F238E27FC236}">
                <a16:creationId xmlns:a16="http://schemas.microsoft.com/office/drawing/2014/main" id="{F58EED33-1C38-4EF8-80A4-9987D846D220}"/>
              </a:ext>
            </a:extLst>
          </p:cNvPr>
          <p:cNvSpPr>
            <a:spLocks noGrp="1"/>
          </p:cNvSpPr>
          <p:nvPr>
            <p:ph type="sldNum" sz="quarter" idx="12"/>
          </p:nvPr>
        </p:nvSpPr>
        <p:spPr/>
        <p:txBody>
          <a:bodyPr/>
          <a:lstStyle/>
          <a:p>
            <a:fld id="{661ED27B-0111-4FCA-A1FD-6B615F5E45DE}" type="slidenum">
              <a:rPr lang="zh-CN" altLang="en-US" smtClean="0"/>
              <a:t>13</a:t>
            </a:fld>
            <a:endParaRPr lang="zh-CN" altLang="en-US"/>
          </a:p>
        </p:txBody>
      </p:sp>
    </p:spTree>
    <p:extLst>
      <p:ext uri="{BB962C8B-B14F-4D97-AF65-F5344CB8AC3E}">
        <p14:creationId xmlns:p14="http://schemas.microsoft.com/office/powerpoint/2010/main" val="3971516237"/>
      </p:ext>
    </p:extLst>
  </p:cSld>
  <p:clrMapOvr>
    <a:masterClrMapping/>
  </p:clrMapOvr>
  <mc:AlternateContent xmlns:mc="http://schemas.openxmlformats.org/markup-compatibility/2006">
    <mc:Choice xmlns:p14="http://schemas.microsoft.com/office/powerpoint/2010/main" Requires="p14">
      <p:transition spd="slow" p14:dur="2000" advTm="47957"/>
    </mc:Choice>
    <mc:Fallback>
      <p:transition spd="slow" advTm="47957"/>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1" y="63787"/>
            <a:ext cx="9830454" cy="646331"/>
          </a:xfrm>
          <a:prstGeom prst="rect">
            <a:avLst/>
          </a:prstGeom>
          <a:noFill/>
        </p:spPr>
        <p:txBody>
          <a:bodyPr wrap="square" rtlCol="0">
            <a:spAutoFit/>
          </a:bodyPr>
          <a:lstStyle/>
          <a:p>
            <a:r>
              <a:rPr lang="en-US" altLang="zh-CN" sz="3600" b="0" dirty="0">
                <a:effectLst/>
                <a:latin typeface="Times New Roman" panose="02020603050405020304" pitchFamily="18" charset="0"/>
                <a:cs typeface="Times New Roman" panose="02020603050405020304" pitchFamily="18" charset="0"/>
              </a:rPr>
              <a:t>Challenge</a:t>
            </a:r>
          </a:p>
        </p:txBody>
      </p:sp>
      <p:sp>
        <p:nvSpPr>
          <p:cNvPr id="14" name="文本框 13">
            <a:extLst>
              <a:ext uri="{FF2B5EF4-FFF2-40B4-BE49-F238E27FC236}">
                <a16:creationId xmlns:a16="http://schemas.microsoft.com/office/drawing/2014/main" id="{3C647935-24AE-4432-B9E1-B23210C57682}"/>
              </a:ext>
            </a:extLst>
          </p:cNvPr>
          <p:cNvSpPr txBox="1"/>
          <p:nvPr/>
        </p:nvSpPr>
        <p:spPr>
          <a:xfrm>
            <a:off x="166254" y="926820"/>
            <a:ext cx="11859492" cy="5262979"/>
          </a:xfrm>
          <a:prstGeom prst="rect">
            <a:avLst/>
          </a:prstGeom>
          <a:noFill/>
        </p:spPr>
        <p:txBody>
          <a:bodyPr wrap="square" rtlCol="0">
            <a:spAutoFit/>
          </a:bodyPr>
          <a:lstStyle/>
          <a:p>
            <a:pPr marL="342900" indent="-342900" algn="just">
              <a:buFont typeface="Arial" panose="020B0604020202020204" pitchFamily="34" charset="0"/>
              <a:buChar char="•"/>
            </a:pPr>
            <a:r>
              <a:rPr lang="en-US" altLang="zh-CN" sz="2400" b="1" i="1" dirty="0">
                <a:latin typeface="Times New Roman" panose="02020603050405020304" pitchFamily="18" charset="0"/>
                <a:cs typeface="Times New Roman" panose="02020603050405020304" pitchFamily="18" charset="0"/>
              </a:rPr>
              <a:t>Overgeneration and Redundancy:</a:t>
            </a:r>
            <a:r>
              <a:rPr lang="zh-CN" altLang="en-US" sz="2400" b="1" i="1"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are a major type of precision error, contributing to 36–59% of the overall error. Overgeneration errors occur when a system correctly predicts a candidate as a </a:t>
            </a:r>
            <a:r>
              <a:rPr lang="en-US" altLang="zh-CN" sz="2400" dirty="0" err="1">
                <a:latin typeface="Times New Roman" panose="02020603050405020304" pitchFamily="18" charset="0"/>
                <a:cs typeface="Times New Roman" panose="02020603050405020304" pitchFamily="18" charset="0"/>
              </a:rPr>
              <a:t>keyphrase</a:t>
            </a:r>
            <a:r>
              <a:rPr lang="en-US" altLang="zh-CN" sz="2400" dirty="0">
                <a:latin typeface="Times New Roman" panose="02020603050405020304" pitchFamily="18" charset="0"/>
                <a:cs typeface="Times New Roman" panose="02020603050405020304" pitchFamily="18" charset="0"/>
              </a:rPr>
              <a:t> because it contains a word that appears frequently in the associated document, but at the same time erroneously outputs other candidates as </a:t>
            </a:r>
            <a:r>
              <a:rPr lang="en-US" altLang="zh-CN" sz="2400" dirty="0" err="1">
                <a:latin typeface="Times New Roman" panose="02020603050405020304" pitchFamily="18" charset="0"/>
                <a:cs typeface="Times New Roman" panose="02020603050405020304" pitchFamily="18" charset="0"/>
              </a:rPr>
              <a:t>keyphrases</a:t>
            </a:r>
            <a:r>
              <a:rPr lang="en-US" altLang="zh-CN" sz="2400" dirty="0">
                <a:latin typeface="Times New Roman" panose="02020603050405020304" pitchFamily="18" charset="0"/>
                <a:cs typeface="Times New Roman" panose="02020603050405020304" pitchFamily="18" charset="0"/>
              </a:rPr>
              <a:t> because they contain the same word. Redundancy errors occur when a system correctly identifies a candidate as a </a:t>
            </a:r>
            <a:r>
              <a:rPr lang="en-US" altLang="zh-CN" sz="2400" dirty="0" err="1">
                <a:latin typeface="Times New Roman" panose="02020603050405020304" pitchFamily="18" charset="0"/>
                <a:cs typeface="Times New Roman" panose="02020603050405020304" pitchFamily="18" charset="0"/>
              </a:rPr>
              <a:t>keyphrase</a:t>
            </a:r>
            <a:r>
              <a:rPr lang="en-US" altLang="zh-CN" sz="2400" dirty="0">
                <a:latin typeface="Times New Roman" panose="02020603050405020304" pitchFamily="18" charset="0"/>
                <a:cs typeface="Times New Roman" panose="02020603050405020304" pitchFamily="18" charset="0"/>
              </a:rPr>
              <a:t>, but at the same time outputs a semantically equivalent candidate (e.g., its alias) as a </a:t>
            </a:r>
            <a:r>
              <a:rPr lang="en-US" altLang="zh-CN" sz="2400" dirty="0" err="1">
                <a:latin typeface="Times New Roman" panose="02020603050405020304" pitchFamily="18" charset="0"/>
                <a:cs typeface="Times New Roman" panose="02020603050405020304" pitchFamily="18" charset="0"/>
              </a:rPr>
              <a:t>keyphrase</a:t>
            </a:r>
            <a:r>
              <a:rPr lang="en-US" altLang="zh-CN" sz="2400" dirty="0">
                <a:latin typeface="Times New Roman" panose="02020603050405020304" pitchFamily="18" charset="0"/>
                <a:cs typeface="Times New Roman" panose="02020603050405020304" pitchFamily="18" charset="0"/>
              </a:rPr>
              <a:t>. For instance, </a:t>
            </a:r>
            <a:r>
              <a:rPr lang="en-US" altLang="zh-CN" sz="2400" i="1" dirty="0">
                <a:latin typeface="Times New Roman" panose="02020603050405020304" pitchFamily="18" charset="0"/>
                <a:cs typeface="Times New Roman" panose="02020603050405020304" pitchFamily="18" charset="0"/>
              </a:rPr>
              <a:t>Olympic(s) </a:t>
            </a:r>
            <a:r>
              <a:rPr lang="en-US" altLang="zh-CN" sz="2400" dirty="0">
                <a:latin typeface="Times New Roman" panose="02020603050405020304" pitchFamily="18" charset="0"/>
                <a:cs typeface="Times New Roman" panose="02020603050405020304" pitchFamily="18" charset="0"/>
              </a:rPr>
              <a:t>and </a:t>
            </a:r>
            <a:r>
              <a:rPr lang="en-US" altLang="zh-CN" sz="2400" i="1" dirty="0">
                <a:latin typeface="Times New Roman" panose="02020603050405020304" pitchFamily="18" charset="0"/>
                <a:cs typeface="Times New Roman" panose="02020603050405020304" pitchFamily="18" charset="0"/>
              </a:rPr>
              <a:t>Olympic movement and Olympic games</a:t>
            </a:r>
            <a:r>
              <a:rPr lang="en-US" altLang="zh-CN" sz="2400" dirty="0">
                <a:latin typeface="Times New Roman" panose="02020603050405020304" pitchFamily="18" charset="0"/>
                <a:cs typeface="Times New Roman" panose="02020603050405020304" pitchFamily="18" charset="0"/>
              </a:rPr>
              <a:t>;</a:t>
            </a:r>
          </a:p>
          <a:p>
            <a:pPr algn="just"/>
            <a:endParaRPr lang="en-US" altLang="zh-CN" sz="2400" b="1" i="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zh-CN" sz="2400" b="1" i="1" dirty="0">
                <a:latin typeface="Times New Roman" panose="02020603050405020304" pitchFamily="18" charset="0"/>
                <a:cs typeface="Times New Roman" panose="02020603050405020304" pitchFamily="18" charset="0"/>
              </a:rPr>
              <a:t>Infrequency:</a:t>
            </a:r>
            <a:r>
              <a:rPr lang="zh-CN" altLang="en-US" sz="2400" b="1" i="1"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are a major type of recall error contributing to 24-27% of the overall error. Infrequency errors occur when a system fails to identify a </a:t>
            </a:r>
            <a:r>
              <a:rPr lang="en-US" altLang="zh-CN" sz="2400" dirty="0" err="1">
                <a:latin typeface="Times New Roman" panose="02020603050405020304" pitchFamily="18" charset="0"/>
                <a:cs typeface="Times New Roman" panose="02020603050405020304" pitchFamily="18" charset="0"/>
              </a:rPr>
              <a:t>keyphrase</a:t>
            </a:r>
            <a:r>
              <a:rPr lang="en-US" altLang="zh-CN" sz="2400" dirty="0">
                <a:latin typeface="Times New Roman" panose="02020603050405020304" pitchFamily="18" charset="0"/>
                <a:cs typeface="Times New Roman" panose="02020603050405020304" pitchFamily="18" charset="0"/>
              </a:rPr>
              <a:t> owing to its infrequent presence in the associated document (Liu et al., 2011). Like, </a:t>
            </a:r>
            <a:r>
              <a:rPr lang="en-US" altLang="zh-CN" sz="2400" i="1" dirty="0">
                <a:latin typeface="Times New Roman" panose="02020603050405020304" pitchFamily="18" charset="0"/>
                <a:cs typeface="Times New Roman" panose="02020603050405020304" pitchFamily="18" charset="0"/>
              </a:rPr>
              <a:t>100-meter dash </a:t>
            </a:r>
            <a:r>
              <a:rPr lang="en-US" altLang="zh-CN" sz="2400" dirty="0">
                <a:latin typeface="Times New Roman" panose="02020603050405020304" pitchFamily="18" charset="0"/>
                <a:cs typeface="Times New Roman" panose="02020603050405020304" pitchFamily="18" charset="0"/>
              </a:rPr>
              <a:t>and </a:t>
            </a:r>
            <a:r>
              <a:rPr lang="en-US" altLang="zh-CN" sz="2400" i="1" dirty="0">
                <a:latin typeface="Times New Roman" panose="02020603050405020304" pitchFamily="18" charset="0"/>
                <a:cs typeface="Times New Roman" panose="02020603050405020304" pitchFamily="18" charset="0"/>
              </a:rPr>
              <a:t>gold medal</a:t>
            </a:r>
            <a:r>
              <a:rPr lang="en-US" altLang="zh-CN" sz="24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zh-CN" sz="2400" b="1" i="1" dirty="0">
                <a:latin typeface="Times New Roman" panose="02020603050405020304" pitchFamily="18" charset="0"/>
                <a:cs typeface="Times New Roman" panose="02020603050405020304" pitchFamily="18" charset="0"/>
              </a:rPr>
              <a:t>Evaluation: </a:t>
            </a:r>
            <a:r>
              <a:rPr lang="en-US" altLang="zh-CN" sz="2400" dirty="0">
                <a:latin typeface="Times New Roman" panose="02020603050405020304" pitchFamily="18" charset="0"/>
                <a:cs typeface="Times New Roman" panose="02020603050405020304" pitchFamily="18" charset="0"/>
              </a:rPr>
              <a:t>are a type of recall error contributing to 7–10% of the overall error;</a:t>
            </a:r>
          </a:p>
        </p:txBody>
      </p:sp>
      <p:sp>
        <p:nvSpPr>
          <p:cNvPr id="4" name="灯片编号占位符 3">
            <a:extLst>
              <a:ext uri="{FF2B5EF4-FFF2-40B4-BE49-F238E27FC236}">
                <a16:creationId xmlns:a16="http://schemas.microsoft.com/office/drawing/2014/main" id="{F58EED33-1C38-4EF8-80A4-9987D846D220}"/>
              </a:ext>
            </a:extLst>
          </p:cNvPr>
          <p:cNvSpPr>
            <a:spLocks noGrp="1"/>
          </p:cNvSpPr>
          <p:nvPr>
            <p:ph type="sldNum" sz="quarter" idx="12"/>
          </p:nvPr>
        </p:nvSpPr>
        <p:spPr/>
        <p:txBody>
          <a:bodyPr/>
          <a:lstStyle/>
          <a:p>
            <a:fld id="{661ED27B-0111-4FCA-A1FD-6B615F5E45DE}" type="slidenum">
              <a:rPr lang="zh-CN" altLang="en-US" smtClean="0"/>
              <a:t>14</a:t>
            </a:fld>
            <a:endParaRPr lang="zh-CN" altLang="en-US"/>
          </a:p>
        </p:txBody>
      </p:sp>
    </p:spTree>
    <p:extLst>
      <p:ext uri="{BB962C8B-B14F-4D97-AF65-F5344CB8AC3E}">
        <p14:creationId xmlns:p14="http://schemas.microsoft.com/office/powerpoint/2010/main" val="3233674853"/>
      </p:ext>
    </p:extLst>
  </p:cSld>
  <p:clrMapOvr>
    <a:masterClrMapping/>
  </p:clrMapOvr>
  <mc:AlternateContent xmlns:mc="http://schemas.openxmlformats.org/markup-compatibility/2006">
    <mc:Choice xmlns:p14="http://schemas.microsoft.com/office/powerpoint/2010/main" Requires="p14">
      <p:transition spd="slow" p14:dur="2000" advTm="47957"/>
    </mc:Choice>
    <mc:Fallback>
      <p:transition spd="slow" advTm="47957"/>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1" y="63787"/>
            <a:ext cx="9830454" cy="646331"/>
          </a:xfrm>
          <a:prstGeom prst="rect">
            <a:avLst/>
          </a:prstGeom>
          <a:noFill/>
        </p:spPr>
        <p:txBody>
          <a:bodyPr wrap="square" rtlCol="0">
            <a:spAutoFit/>
          </a:bodyPr>
          <a:lstStyle/>
          <a:p>
            <a:r>
              <a:rPr lang="en-US" altLang="zh-CN" sz="3600" b="0" dirty="0">
                <a:effectLst/>
                <a:latin typeface="Times New Roman" panose="02020603050405020304" pitchFamily="18" charset="0"/>
                <a:cs typeface="Times New Roman" panose="02020603050405020304" pitchFamily="18" charset="0"/>
              </a:rPr>
              <a:t>Conclusion and Future Directions</a:t>
            </a:r>
          </a:p>
        </p:txBody>
      </p:sp>
      <p:sp>
        <p:nvSpPr>
          <p:cNvPr id="14" name="文本框 13">
            <a:extLst>
              <a:ext uri="{FF2B5EF4-FFF2-40B4-BE49-F238E27FC236}">
                <a16:creationId xmlns:a16="http://schemas.microsoft.com/office/drawing/2014/main" id="{3C647935-24AE-4432-B9E1-B23210C57682}"/>
              </a:ext>
            </a:extLst>
          </p:cNvPr>
          <p:cNvSpPr txBox="1"/>
          <p:nvPr/>
        </p:nvSpPr>
        <p:spPr>
          <a:xfrm>
            <a:off x="166254" y="926820"/>
            <a:ext cx="11859492" cy="5262979"/>
          </a:xfrm>
          <a:prstGeom prst="rect">
            <a:avLst/>
          </a:prstGeom>
          <a:noFill/>
        </p:spPr>
        <p:txBody>
          <a:bodyPr wrap="square" rtlCol="0">
            <a:spAutoFit/>
          </a:bodyPr>
          <a:lstStyle/>
          <a:p>
            <a:pPr marL="342900" indent="-342900" algn="just">
              <a:buFont typeface="Arial" panose="020B0604020202020204" pitchFamily="34" charset="0"/>
              <a:buChar char="•"/>
            </a:pPr>
            <a:r>
              <a:rPr lang="en-US" altLang="zh-CN" sz="2400" b="1" i="1" dirty="0">
                <a:latin typeface="Times New Roman" panose="02020603050405020304" pitchFamily="18" charset="0"/>
                <a:cs typeface="Times New Roman" panose="02020603050405020304" pitchFamily="18" charset="0"/>
              </a:rPr>
              <a:t>Incorporating background knowledge. </a:t>
            </a:r>
            <a:r>
              <a:rPr lang="en-US" altLang="zh-CN" sz="2400" dirty="0">
                <a:latin typeface="Times New Roman" panose="02020603050405020304" pitchFamily="18" charset="0"/>
                <a:cs typeface="Times New Roman" panose="02020603050405020304" pitchFamily="18" charset="0"/>
              </a:rPr>
              <a:t>While much recent work has focused on algorithmic development, </a:t>
            </a:r>
            <a:r>
              <a:rPr lang="en-US" altLang="zh-CN" sz="2400" dirty="0" err="1">
                <a:latin typeface="Times New Roman" panose="02020603050405020304" pitchFamily="18" charset="0"/>
                <a:cs typeface="Times New Roman" panose="02020603050405020304" pitchFamily="18" charset="0"/>
              </a:rPr>
              <a:t>keyphrase</a:t>
            </a:r>
            <a:r>
              <a:rPr lang="en-US" altLang="zh-CN" sz="2400" dirty="0">
                <a:latin typeface="Times New Roman" panose="02020603050405020304" pitchFamily="18" charset="0"/>
                <a:cs typeface="Times New Roman" panose="02020603050405020304" pitchFamily="18" charset="0"/>
              </a:rPr>
              <a:t> extractors need to have a deeper “understanding” of a document in order to reach the next level of performance. Such an understanding can be facilitated by the incorporation of background knowledge;</a:t>
            </a:r>
          </a:p>
          <a:p>
            <a:pPr marL="342900" indent="-342900" algn="just">
              <a:buFont typeface="Arial" panose="020B0604020202020204" pitchFamily="34" charset="0"/>
              <a:buChar char="•"/>
            </a:pPr>
            <a:endParaRPr lang="en-US" altLang="zh-CN" sz="2400" b="1" i="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zh-CN" sz="2400" b="1" i="1" dirty="0">
                <a:latin typeface="Times New Roman" panose="02020603050405020304" pitchFamily="18" charset="0"/>
                <a:cs typeface="Times New Roman" panose="02020603050405020304" pitchFamily="18" charset="0"/>
              </a:rPr>
              <a:t>Handling long documents. </a:t>
            </a:r>
            <a:r>
              <a:rPr lang="en-US" altLang="zh-CN" sz="2400" dirty="0">
                <a:latin typeface="Times New Roman" panose="02020603050405020304" pitchFamily="18" charset="0"/>
                <a:cs typeface="Times New Roman" panose="02020603050405020304" pitchFamily="18" charset="0"/>
              </a:rPr>
              <a:t>While it may be possible to design better algorithms to handle the large number of candidates in long documents, we believe that employing sophisticated features, especially those that encode background knowledge, will enable </a:t>
            </a:r>
            <a:r>
              <a:rPr lang="en-US" altLang="zh-CN" sz="2400" dirty="0" err="1">
                <a:latin typeface="Times New Roman" panose="02020603050405020304" pitchFamily="18" charset="0"/>
                <a:cs typeface="Times New Roman" panose="02020603050405020304" pitchFamily="18" charset="0"/>
              </a:rPr>
              <a:t>keyphrases</a:t>
            </a:r>
            <a:r>
              <a:rPr lang="en-US" altLang="zh-CN" sz="2400" dirty="0">
                <a:latin typeface="Times New Roman" panose="02020603050405020304" pitchFamily="18" charset="0"/>
                <a:cs typeface="Times New Roman" panose="02020603050405020304" pitchFamily="18" charset="0"/>
              </a:rPr>
              <a:t> and non-</a:t>
            </a:r>
            <a:r>
              <a:rPr lang="en-US" altLang="zh-CN" sz="2400" dirty="0" err="1">
                <a:latin typeface="Times New Roman" panose="02020603050405020304" pitchFamily="18" charset="0"/>
                <a:cs typeface="Times New Roman" panose="02020603050405020304" pitchFamily="18" charset="0"/>
              </a:rPr>
              <a:t>keyphrases</a:t>
            </a:r>
            <a:r>
              <a:rPr lang="en-US" altLang="zh-CN" sz="2400" dirty="0">
                <a:latin typeface="Times New Roman" panose="02020603050405020304" pitchFamily="18" charset="0"/>
                <a:cs typeface="Times New Roman" panose="02020603050405020304" pitchFamily="18" charset="0"/>
              </a:rPr>
              <a:t> to be distinguished more easily even in the presence of a large number of candidates;</a:t>
            </a:r>
          </a:p>
          <a:p>
            <a:pPr marL="342900" indent="-342900" algn="just">
              <a:buFont typeface="Arial" panose="020B0604020202020204" pitchFamily="34" charset="0"/>
              <a:buChar char="•"/>
            </a:pPr>
            <a:endParaRPr lang="en-US" altLang="zh-CN" sz="2400" b="1" i="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zh-CN" sz="2400" b="1" i="1" dirty="0">
                <a:latin typeface="Times New Roman" panose="02020603050405020304" pitchFamily="18" charset="0"/>
                <a:cs typeface="Times New Roman" panose="02020603050405020304" pitchFamily="18" charset="0"/>
              </a:rPr>
              <a:t>Improving evaluation schemes. </a:t>
            </a:r>
            <a:r>
              <a:rPr lang="en-US" altLang="zh-CN" sz="2400" dirty="0">
                <a:latin typeface="Times New Roman" panose="02020603050405020304" pitchFamily="18" charset="0"/>
                <a:cs typeface="Times New Roman" panose="02020603050405020304" pitchFamily="18" charset="0"/>
              </a:rPr>
              <a:t>To more accurately measure the performance of </a:t>
            </a:r>
            <a:r>
              <a:rPr lang="en-US" altLang="zh-CN" sz="2400" dirty="0" err="1">
                <a:latin typeface="Times New Roman" panose="02020603050405020304" pitchFamily="18" charset="0"/>
                <a:cs typeface="Times New Roman" panose="02020603050405020304" pitchFamily="18" charset="0"/>
              </a:rPr>
              <a:t>keyphrase</a:t>
            </a:r>
            <a:r>
              <a:rPr lang="en-US" altLang="zh-CN" sz="2400" dirty="0">
                <a:latin typeface="Times New Roman" panose="02020603050405020304" pitchFamily="18" charset="0"/>
                <a:cs typeface="Times New Roman" panose="02020603050405020304" pitchFamily="18" charset="0"/>
              </a:rPr>
              <a:t> extractors, they should not be penalized for evaluation errors. We have suggested several possibilities as to how this problem can be addressed;</a:t>
            </a:r>
          </a:p>
        </p:txBody>
      </p:sp>
      <p:sp>
        <p:nvSpPr>
          <p:cNvPr id="4" name="灯片编号占位符 3">
            <a:extLst>
              <a:ext uri="{FF2B5EF4-FFF2-40B4-BE49-F238E27FC236}">
                <a16:creationId xmlns:a16="http://schemas.microsoft.com/office/drawing/2014/main" id="{F58EED33-1C38-4EF8-80A4-9987D846D220}"/>
              </a:ext>
            </a:extLst>
          </p:cNvPr>
          <p:cNvSpPr>
            <a:spLocks noGrp="1"/>
          </p:cNvSpPr>
          <p:nvPr>
            <p:ph type="sldNum" sz="quarter" idx="12"/>
          </p:nvPr>
        </p:nvSpPr>
        <p:spPr/>
        <p:txBody>
          <a:bodyPr/>
          <a:lstStyle/>
          <a:p>
            <a:fld id="{661ED27B-0111-4FCA-A1FD-6B615F5E45DE}" type="slidenum">
              <a:rPr lang="zh-CN" altLang="en-US" smtClean="0"/>
              <a:t>15</a:t>
            </a:fld>
            <a:endParaRPr lang="zh-CN" altLang="en-US"/>
          </a:p>
        </p:txBody>
      </p:sp>
    </p:spTree>
    <p:extLst>
      <p:ext uri="{BB962C8B-B14F-4D97-AF65-F5344CB8AC3E}">
        <p14:creationId xmlns:p14="http://schemas.microsoft.com/office/powerpoint/2010/main" val="4132328524"/>
      </p:ext>
    </p:extLst>
  </p:cSld>
  <p:clrMapOvr>
    <a:masterClrMapping/>
  </p:clrMapOvr>
  <mc:AlternateContent xmlns:mc="http://schemas.openxmlformats.org/markup-compatibility/2006">
    <mc:Choice xmlns:p14="http://schemas.microsoft.com/office/powerpoint/2010/main" Requires="p14">
      <p:transition spd="slow" p14:dur="2000" advTm="47957"/>
    </mc:Choice>
    <mc:Fallback>
      <p:transition spd="slow" advTm="47957"/>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52632D2-2D88-4F3F-9236-FB2F0AB338BF}"/>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0993A656-777A-4C60-8211-E3F705E81D7E}"/>
              </a:ext>
            </a:extLst>
          </p:cNvPr>
          <p:cNvSpPr txBox="1"/>
          <p:nvPr/>
        </p:nvSpPr>
        <p:spPr>
          <a:xfrm>
            <a:off x="77820" y="63787"/>
            <a:ext cx="12114179" cy="646331"/>
          </a:xfrm>
          <a:prstGeom prst="rect">
            <a:avLst/>
          </a:prstGeom>
          <a:noFill/>
        </p:spPr>
        <p:txBody>
          <a:bodyPr wrap="square" rtlCol="0">
            <a:spAutoFit/>
          </a:bodyPr>
          <a:lstStyle/>
          <a:p>
            <a:r>
              <a:rPr lang="en-US" altLang="zh-CN" sz="3600" dirty="0"/>
              <a:t>Reference</a:t>
            </a:r>
            <a:endParaRPr lang="zh-CN" altLang="en-US" sz="3600" dirty="0"/>
          </a:p>
        </p:txBody>
      </p:sp>
      <p:sp>
        <p:nvSpPr>
          <p:cNvPr id="4" name="文本框 3">
            <a:extLst>
              <a:ext uri="{FF2B5EF4-FFF2-40B4-BE49-F238E27FC236}">
                <a16:creationId xmlns:a16="http://schemas.microsoft.com/office/drawing/2014/main" id="{0782B221-6ED8-446C-8484-E553669BF7AA}"/>
              </a:ext>
            </a:extLst>
          </p:cNvPr>
          <p:cNvSpPr txBox="1"/>
          <p:nvPr/>
        </p:nvSpPr>
        <p:spPr>
          <a:xfrm>
            <a:off x="26396" y="710118"/>
            <a:ext cx="12139208" cy="5632311"/>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a:t>Bharti S K, Babu K S. Automatic keyword extraction for text summarization: A survey[J]. </a:t>
            </a:r>
            <a:r>
              <a:rPr lang="en-US" altLang="zh-CN" sz="2000" dirty="0" err="1"/>
              <a:t>arXiv</a:t>
            </a:r>
            <a:r>
              <a:rPr lang="en-US" altLang="zh-CN" sz="2000" dirty="0"/>
              <a:t> preprint arXiv:1704.03242, 2017.</a:t>
            </a:r>
          </a:p>
          <a:p>
            <a:endParaRPr lang="en-US" altLang="zh-CN" sz="2000" dirty="0"/>
          </a:p>
          <a:p>
            <a:pPr marL="342900" indent="-342900">
              <a:buFont typeface="Arial" panose="020B0604020202020204" pitchFamily="34" charset="0"/>
              <a:buChar char="•"/>
            </a:pPr>
            <a:r>
              <a:rPr lang="en-US" altLang="zh-CN" sz="2000" dirty="0" err="1"/>
              <a:t>Mihalcea</a:t>
            </a:r>
            <a:r>
              <a:rPr lang="en-US" altLang="zh-CN" sz="2000" dirty="0"/>
              <a:t> R, </a:t>
            </a:r>
            <a:r>
              <a:rPr lang="en-US" altLang="zh-CN" sz="2000" dirty="0" err="1"/>
              <a:t>Tarau</a:t>
            </a:r>
            <a:r>
              <a:rPr lang="en-US" altLang="zh-CN" sz="2000" dirty="0"/>
              <a:t> P. </a:t>
            </a:r>
            <a:r>
              <a:rPr lang="en-US" altLang="zh-CN" sz="2000" dirty="0" err="1"/>
              <a:t>Textrank</a:t>
            </a:r>
            <a:r>
              <a:rPr lang="en-US" altLang="zh-CN" sz="2000" dirty="0"/>
              <a:t>: Bringing order into text[C]//Proceedings of the 2004 conference on empirical methods in natural language processing. 2004: 404-411.</a:t>
            </a:r>
          </a:p>
          <a:p>
            <a:endParaRPr lang="en-US" altLang="zh-CN" sz="2000" dirty="0"/>
          </a:p>
          <a:p>
            <a:pPr marL="342900" indent="-342900">
              <a:buFont typeface="Arial" panose="020B0604020202020204" pitchFamily="34" charset="0"/>
              <a:buChar char="•"/>
            </a:pPr>
            <a:r>
              <a:rPr lang="en-US" altLang="zh-CN" sz="2000" dirty="0"/>
              <a:t>Liu Z, Huang W, Zheng Y, et al. Automatic </a:t>
            </a:r>
            <a:r>
              <a:rPr lang="en-US" altLang="zh-CN" sz="2000" dirty="0" err="1"/>
              <a:t>keyphrase</a:t>
            </a:r>
            <a:r>
              <a:rPr lang="en-US" altLang="zh-CN" sz="2000" dirty="0"/>
              <a:t> extraction via topic decomposition[C]//Proceedings of the 2010 conference on empirical methods in natural language processing. 2010: 366-376.</a:t>
            </a:r>
          </a:p>
          <a:p>
            <a:endParaRPr lang="en-US" altLang="zh-CN" sz="2000" dirty="0"/>
          </a:p>
          <a:p>
            <a:pPr marL="342900" indent="-342900">
              <a:buFont typeface="Arial" panose="020B0604020202020204" pitchFamily="34" charset="0"/>
              <a:buChar char="•"/>
            </a:pPr>
            <a:r>
              <a:rPr lang="en-US" altLang="zh-CN" sz="2000" dirty="0"/>
              <a:t>Wan X, Yang J, Xiao J. Towards an iterative reinforcement approach for simultaneous document summarization and keyword extraction[C]//Proceedings of the 45th annual meeting of the association of computational linguistics. 2007: 552-559.</a:t>
            </a:r>
          </a:p>
          <a:p>
            <a:endParaRPr lang="en-US" altLang="zh-CN" sz="2000" dirty="0"/>
          </a:p>
          <a:p>
            <a:pPr marL="342900" indent="-342900">
              <a:buFont typeface="Arial" panose="020B0604020202020204" pitchFamily="34" charset="0"/>
              <a:buChar char="•"/>
            </a:pPr>
            <a:r>
              <a:rPr lang="en-US" altLang="zh-CN" sz="2000" b="0" i="0" dirty="0" err="1">
                <a:solidFill>
                  <a:srgbClr val="222222"/>
                </a:solidFill>
                <a:effectLst/>
                <a:latin typeface="Arial" panose="020B0604020202020204" pitchFamily="34" charset="0"/>
              </a:rPr>
              <a:t>Tomokiyo</a:t>
            </a:r>
            <a:r>
              <a:rPr lang="en-US" altLang="zh-CN" sz="2000" b="0" i="0" dirty="0">
                <a:solidFill>
                  <a:srgbClr val="222222"/>
                </a:solidFill>
                <a:effectLst/>
                <a:latin typeface="Arial" panose="020B0604020202020204" pitchFamily="34" charset="0"/>
              </a:rPr>
              <a:t> T, Hurst M. A language model approach to </a:t>
            </a:r>
            <a:r>
              <a:rPr lang="en-US" altLang="zh-CN" sz="2000" b="0" i="0" dirty="0" err="1">
                <a:solidFill>
                  <a:srgbClr val="222222"/>
                </a:solidFill>
                <a:effectLst/>
                <a:latin typeface="Arial" panose="020B0604020202020204" pitchFamily="34" charset="0"/>
              </a:rPr>
              <a:t>keyphrase</a:t>
            </a:r>
            <a:r>
              <a:rPr lang="en-US" altLang="zh-CN" sz="2000" b="0" i="0" dirty="0">
                <a:solidFill>
                  <a:srgbClr val="222222"/>
                </a:solidFill>
                <a:effectLst/>
                <a:latin typeface="Arial" panose="020B0604020202020204" pitchFamily="34" charset="0"/>
              </a:rPr>
              <a:t> extraction[C]//Proceedings of the ACL 2003 workshop on Multiword expressions: analysis, acquisition and treatment. 2003: 33-40</a:t>
            </a:r>
            <a:r>
              <a:rPr lang="en-US" altLang="zh-CN" sz="2000" dirty="0"/>
              <a:t>.</a:t>
            </a:r>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r>
              <a:rPr lang="en-US" altLang="zh-CN" sz="2000" b="0" i="0" dirty="0">
                <a:solidFill>
                  <a:srgbClr val="222222"/>
                </a:solidFill>
                <a:effectLst/>
                <a:latin typeface="Arial" panose="020B0604020202020204" pitchFamily="34" charset="0"/>
              </a:rPr>
              <a:t>Siddiqi S, Sharan A. Keyword and </a:t>
            </a:r>
            <a:r>
              <a:rPr lang="en-US" altLang="zh-CN" sz="2000" b="0" i="0" dirty="0" err="1">
                <a:solidFill>
                  <a:srgbClr val="222222"/>
                </a:solidFill>
                <a:effectLst/>
                <a:latin typeface="Arial" panose="020B0604020202020204" pitchFamily="34" charset="0"/>
              </a:rPr>
              <a:t>keyphrase</a:t>
            </a:r>
            <a:r>
              <a:rPr lang="en-US" altLang="zh-CN" sz="2000" b="0" i="0" dirty="0">
                <a:solidFill>
                  <a:srgbClr val="222222"/>
                </a:solidFill>
                <a:effectLst/>
                <a:latin typeface="Arial" panose="020B0604020202020204" pitchFamily="34" charset="0"/>
              </a:rPr>
              <a:t> extraction techniques: a literature review[J]. International Journal of Computer Applications, 2015, 109(2).</a:t>
            </a:r>
            <a:endParaRPr lang="en-US" altLang="zh-CN" sz="2000" dirty="0"/>
          </a:p>
        </p:txBody>
      </p:sp>
      <p:sp>
        <p:nvSpPr>
          <p:cNvPr id="7" name="灯片编号占位符 6">
            <a:extLst>
              <a:ext uri="{FF2B5EF4-FFF2-40B4-BE49-F238E27FC236}">
                <a16:creationId xmlns:a16="http://schemas.microsoft.com/office/drawing/2014/main" id="{0770B41A-83F0-4B8B-859B-0FF5F33B1C15}"/>
              </a:ext>
            </a:extLst>
          </p:cNvPr>
          <p:cNvSpPr>
            <a:spLocks noGrp="1"/>
          </p:cNvSpPr>
          <p:nvPr>
            <p:ph type="sldNum" sz="quarter" idx="12"/>
          </p:nvPr>
        </p:nvSpPr>
        <p:spPr/>
        <p:txBody>
          <a:bodyPr/>
          <a:lstStyle/>
          <a:p>
            <a:fld id="{661ED27B-0111-4FCA-A1FD-6B615F5E45DE}" type="slidenum">
              <a:rPr lang="zh-CN" altLang="en-US" smtClean="0"/>
              <a:t>16</a:t>
            </a:fld>
            <a:endParaRPr lang="zh-CN" altLang="en-US"/>
          </a:p>
        </p:txBody>
      </p:sp>
    </p:spTree>
    <p:extLst>
      <p:ext uri="{BB962C8B-B14F-4D97-AF65-F5344CB8AC3E}">
        <p14:creationId xmlns:p14="http://schemas.microsoft.com/office/powerpoint/2010/main" val="1534726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B624E92-BF56-4C7D-8218-84B95D40B40F}"/>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3" name="文本框 2">
            <a:extLst>
              <a:ext uri="{FF2B5EF4-FFF2-40B4-BE49-F238E27FC236}">
                <a16:creationId xmlns:a16="http://schemas.microsoft.com/office/drawing/2014/main" id="{2F74C46F-A208-4F6B-A354-434BEAFA4220}"/>
              </a:ext>
            </a:extLst>
          </p:cNvPr>
          <p:cNvSpPr txBox="1"/>
          <p:nvPr/>
        </p:nvSpPr>
        <p:spPr>
          <a:xfrm>
            <a:off x="77821" y="63787"/>
            <a:ext cx="5243209" cy="646331"/>
          </a:xfrm>
          <a:prstGeom prst="rect">
            <a:avLst/>
          </a:prstGeom>
          <a:noFill/>
        </p:spPr>
        <p:txBody>
          <a:bodyPr wrap="square" rtlCol="0">
            <a:spAutoFit/>
          </a:bodyPr>
          <a:lstStyle/>
          <a:p>
            <a:r>
              <a:rPr lang="en-US" altLang="zh-CN" sz="3600" dirty="0"/>
              <a:t>Reference</a:t>
            </a:r>
            <a:endParaRPr lang="zh-CN" altLang="en-US" sz="3600" dirty="0"/>
          </a:p>
        </p:txBody>
      </p:sp>
      <p:sp>
        <p:nvSpPr>
          <p:cNvPr id="5" name="标题 4">
            <a:extLst>
              <a:ext uri="{FF2B5EF4-FFF2-40B4-BE49-F238E27FC236}">
                <a16:creationId xmlns:a16="http://schemas.microsoft.com/office/drawing/2014/main" id="{F8F87D62-A990-4EE8-B055-C7902ACB4F14}"/>
              </a:ext>
            </a:extLst>
          </p:cNvPr>
          <p:cNvSpPr>
            <a:spLocks noGrp="1"/>
          </p:cNvSpPr>
          <p:nvPr>
            <p:ph type="title"/>
          </p:nvPr>
        </p:nvSpPr>
        <p:spPr/>
        <p:txBody>
          <a:bodyPr/>
          <a:lstStyle/>
          <a:p>
            <a:pPr algn="ctr"/>
            <a:r>
              <a:rPr lang="en-US" altLang="zh-CN" sz="6600" dirty="0">
                <a:solidFill>
                  <a:schemeClr val="tx1"/>
                </a:solidFill>
              </a:rPr>
              <a:t>Q&amp;A</a:t>
            </a:r>
            <a:endParaRPr lang="zh-CN" altLang="en-US" sz="6600" dirty="0">
              <a:solidFill>
                <a:schemeClr val="tx1"/>
              </a:solidFill>
            </a:endParaRPr>
          </a:p>
        </p:txBody>
      </p:sp>
      <p:pic>
        <p:nvPicPr>
          <p:cNvPr id="9" name="图片占位符 8">
            <a:extLst>
              <a:ext uri="{FF2B5EF4-FFF2-40B4-BE49-F238E27FC236}">
                <a16:creationId xmlns:a16="http://schemas.microsoft.com/office/drawing/2014/main" id="{5449148A-B3AC-44B4-AE2D-0E2203E40A6F}"/>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14167" b="14167"/>
          <a:stretch>
            <a:fillRect/>
          </a:stretch>
        </p:blipFill>
        <p:spPr/>
      </p:pic>
      <p:sp>
        <p:nvSpPr>
          <p:cNvPr id="7" name="文本占位符 6">
            <a:extLst>
              <a:ext uri="{FF2B5EF4-FFF2-40B4-BE49-F238E27FC236}">
                <a16:creationId xmlns:a16="http://schemas.microsoft.com/office/drawing/2014/main" id="{FD22A023-6680-40A8-A158-A95F9C313A96}"/>
              </a:ext>
            </a:extLst>
          </p:cNvPr>
          <p:cNvSpPr>
            <a:spLocks noGrp="1"/>
          </p:cNvSpPr>
          <p:nvPr>
            <p:ph type="body" sz="half" idx="2"/>
          </p:nvPr>
        </p:nvSpPr>
        <p:spPr/>
        <p:txBody>
          <a:bodyPr>
            <a:noAutofit/>
          </a:bodyPr>
          <a:lstStyle/>
          <a:p>
            <a:pPr algn="ctr"/>
            <a:r>
              <a:rPr lang="en-US" altLang="zh-CN" sz="4800" dirty="0">
                <a:solidFill>
                  <a:schemeClr val="tx1"/>
                </a:solidFill>
              </a:rPr>
              <a:t>Thanks</a:t>
            </a:r>
            <a:endParaRPr lang="zh-CN" altLang="en-US" sz="4800" dirty="0">
              <a:solidFill>
                <a:schemeClr val="tx1"/>
              </a:solidFill>
            </a:endParaRPr>
          </a:p>
        </p:txBody>
      </p:sp>
      <p:sp>
        <p:nvSpPr>
          <p:cNvPr id="12" name="灯片编号占位符 11">
            <a:extLst>
              <a:ext uri="{FF2B5EF4-FFF2-40B4-BE49-F238E27FC236}">
                <a16:creationId xmlns:a16="http://schemas.microsoft.com/office/drawing/2014/main" id="{CC7A40E9-21F4-453D-90F1-190B12A33E32}"/>
              </a:ext>
            </a:extLst>
          </p:cNvPr>
          <p:cNvSpPr>
            <a:spLocks noGrp="1"/>
          </p:cNvSpPr>
          <p:nvPr>
            <p:ph type="sldNum" sz="quarter" idx="12"/>
          </p:nvPr>
        </p:nvSpPr>
        <p:spPr/>
        <p:txBody>
          <a:bodyPr/>
          <a:lstStyle/>
          <a:p>
            <a:fld id="{661ED27B-0111-4FCA-A1FD-6B615F5E45DE}" type="slidenum">
              <a:rPr lang="zh-CN" altLang="en-US" smtClean="0"/>
              <a:t>17</a:t>
            </a:fld>
            <a:endParaRPr lang="zh-CN" altLang="en-US"/>
          </a:p>
        </p:txBody>
      </p:sp>
    </p:spTree>
    <p:extLst>
      <p:ext uri="{BB962C8B-B14F-4D97-AF65-F5344CB8AC3E}">
        <p14:creationId xmlns:p14="http://schemas.microsoft.com/office/powerpoint/2010/main" val="3978562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1" y="63787"/>
            <a:ext cx="9830454" cy="646331"/>
          </a:xfrm>
          <a:prstGeom prst="rect">
            <a:avLst/>
          </a:prstGeom>
          <a:noFill/>
        </p:spPr>
        <p:txBody>
          <a:bodyPr wrap="square" rtlCol="0">
            <a:spAutoFit/>
          </a:bodyPr>
          <a:lstStyle/>
          <a:p>
            <a:r>
              <a:rPr lang="en-US" altLang="zh-CN" sz="3600" b="0" dirty="0">
                <a:effectLst/>
                <a:latin typeface="Times New Roman" panose="02020603050405020304" pitchFamily="18" charset="0"/>
                <a:cs typeface="Times New Roman" panose="02020603050405020304" pitchFamily="18" charset="0"/>
              </a:rPr>
              <a:t>Concept Definition</a:t>
            </a:r>
          </a:p>
        </p:txBody>
      </p:sp>
      <p:sp>
        <p:nvSpPr>
          <p:cNvPr id="14" name="文本框 13">
            <a:extLst>
              <a:ext uri="{FF2B5EF4-FFF2-40B4-BE49-F238E27FC236}">
                <a16:creationId xmlns:a16="http://schemas.microsoft.com/office/drawing/2014/main" id="{3C647935-24AE-4432-B9E1-B23210C57682}"/>
              </a:ext>
            </a:extLst>
          </p:cNvPr>
          <p:cNvSpPr txBox="1"/>
          <p:nvPr/>
        </p:nvSpPr>
        <p:spPr>
          <a:xfrm>
            <a:off x="163601" y="974084"/>
            <a:ext cx="11864797" cy="5262979"/>
          </a:xfrm>
          <a:prstGeom prst="rect">
            <a:avLst/>
          </a:prstGeom>
          <a:noFill/>
        </p:spPr>
        <p:txBody>
          <a:bodyPr wrap="square" rtlCol="0">
            <a:spAutoFit/>
          </a:bodyPr>
          <a:lstStyle/>
          <a:p>
            <a:pPr marL="342900" indent="-342900" algn="just">
              <a:buFont typeface="Arial" panose="020B0604020202020204" pitchFamily="34" charset="0"/>
              <a:buChar char="•"/>
            </a:pPr>
            <a:r>
              <a:rPr lang="en-US" altLang="zh-CN" sz="2400" b="1" i="1" dirty="0">
                <a:latin typeface="Times New Roman" panose="02020603050405020304" pitchFamily="18" charset="0"/>
                <a:cs typeface="Times New Roman" panose="02020603050405020304" pitchFamily="18" charset="0"/>
              </a:rPr>
              <a:t>What is a </a:t>
            </a:r>
            <a:r>
              <a:rPr lang="en-US" altLang="zh-CN" sz="2400" b="1" i="1" dirty="0" err="1">
                <a:latin typeface="Times New Roman" panose="02020603050405020304" pitchFamily="18" charset="0"/>
                <a:cs typeface="Times New Roman" panose="02020603050405020304" pitchFamily="18" charset="0"/>
              </a:rPr>
              <a:t>Keyphrase</a:t>
            </a:r>
            <a:r>
              <a:rPr lang="en-US" altLang="zh-CN" sz="2400" b="1" i="1" dirty="0">
                <a:latin typeface="Times New Roman" panose="02020603050405020304" pitchFamily="18" charset="0"/>
                <a:cs typeface="Times New Roman" panose="02020603050405020304" pitchFamily="18" charset="0"/>
              </a:rPr>
              <a:t>:</a:t>
            </a:r>
            <a:r>
              <a:rPr lang="zh-CN" altLang="en-US" sz="2400" b="1" i="1"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 set of phrases that are related to the main topics discussed in a given document (</a:t>
            </a:r>
            <a:r>
              <a:rPr lang="en-US" altLang="zh-CN" sz="2400" dirty="0" err="1">
                <a:latin typeface="Times New Roman" panose="02020603050405020304" pitchFamily="18" charset="0"/>
                <a:cs typeface="Times New Roman" panose="02020603050405020304" pitchFamily="18" charset="0"/>
              </a:rPr>
              <a:t>Tomokiyo</a:t>
            </a:r>
            <a:r>
              <a:rPr lang="en-US" altLang="zh-CN" sz="2400" dirty="0">
                <a:latin typeface="Times New Roman" panose="02020603050405020304" pitchFamily="18" charset="0"/>
                <a:cs typeface="Times New Roman" panose="02020603050405020304" pitchFamily="18" charset="0"/>
              </a:rPr>
              <a:t> and Hurst, 2003; Liu et al., 2009b; Ding et al., 2011; Zhao et al., 2011);</a:t>
            </a:r>
          </a:p>
          <a:p>
            <a:pPr algn="just"/>
            <a:endParaRPr lang="en-US" altLang="zh-CN" sz="2400" b="1" i="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zh-CN" sz="2400" b="1" i="1" dirty="0">
                <a:latin typeface="Times New Roman" panose="02020603050405020304" pitchFamily="18" charset="0"/>
                <a:cs typeface="Times New Roman" panose="02020603050405020304" pitchFamily="18" charset="0"/>
              </a:rPr>
              <a:t>What is the Automatic </a:t>
            </a:r>
            <a:r>
              <a:rPr lang="en-US" altLang="zh-CN" sz="2400" b="1" i="1" dirty="0" err="1">
                <a:latin typeface="Times New Roman" panose="02020603050405020304" pitchFamily="18" charset="0"/>
                <a:cs typeface="Times New Roman" panose="02020603050405020304" pitchFamily="18" charset="0"/>
              </a:rPr>
              <a:t>Keyphrase</a:t>
            </a:r>
            <a:r>
              <a:rPr lang="en-US" altLang="zh-CN" sz="2400" b="1" i="1" dirty="0">
                <a:latin typeface="Times New Roman" panose="02020603050405020304" pitchFamily="18" charset="0"/>
                <a:cs typeface="Times New Roman" panose="02020603050405020304" pitchFamily="18" charset="0"/>
              </a:rPr>
              <a:t> Extraction:</a:t>
            </a:r>
            <a:r>
              <a:rPr lang="zh-CN" altLang="en-US" sz="2400" b="1" i="1"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“the automatic selection of important and topical phrases from the body of a document” (Turney, 2000);</a:t>
            </a:r>
          </a:p>
          <a:p>
            <a:pPr marL="342900" indent="-342900" algn="just">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What is a Keyword: International Encyclopedia of Information and Library Science defines “keyword” as “A word that succinctly and accurately describes the subject, or an aspect of the subject, discussed in a document.” Both single words (keywords) and phrases (</a:t>
            </a:r>
            <a:r>
              <a:rPr lang="en-US" altLang="zh-CN" sz="2400" dirty="0" err="1">
                <a:latin typeface="Times New Roman" panose="02020603050405020304" pitchFamily="18" charset="0"/>
                <a:cs typeface="Times New Roman" panose="02020603050405020304" pitchFamily="18" charset="0"/>
              </a:rPr>
              <a:t>keyphrases</a:t>
            </a:r>
            <a:r>
              <a:rPr lang="en-US" altLang="zh-CN" sz="2400" dirty="0">
                <a:latin typeface="Times New Roman" panose="02020603050405020304" pitchFamily="18" charset="0"/>
                <a:cs typeface="Times New Roman" panose="02020603050405020304" pitchFamily="18" charset="0"/>
              </a:rPr>
              <a:t>) may be referred to as “key terms”;</a:t>
            </a:r>
          </a:p>
          <a:p>
            <a:pPr marL="342900" indent="-342900" algn="just">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400" b="1" i="1" dirty="0">
                <a:latin typeface="Times New Roman" panose="02020603050405020304" pitchFamily="18" charset="0"/>
                <a:cs typeface="Times New Roman" panose="02020603050405020304" pitchFamily="18" charset="0"/>
              </a:rPr>
              <a:t>What is the difference between </a:t>
            </a:r>
            <a:r>
              <a:rPr lang="en-US" altLang="zh-CN" sz="2400" b="1" i="1" dirty="0" err="1">
                <a:latin typeface="Times New Roman" panose="02020603050405020304" pitchFamily="18" charset="0"/>
                <a:cs typeface="Times New Roman" panose="02020603050405020304" pitchFamily="18" charset="0"/>
              </a:rPr>
              <a:t>Keyphrase</a:t>
            </a:r>
            <a:r>
              <a:rPr lang="en-US" altLang="zh-CN" sz="2400" b="1" i="1" dirty="0">
                <a:latin typeface="Times New Roman" panose="02020603050405020304" pitchFamily="18" charset="0"/>
                <a:cs typeface="Times New Roman" panose="02020603050405020304" pitchFamily="18" charset="0"/>
              </a:rPr>
              <a:t> and Keyword: </a:t>
            </a:r>
            <a:r>
              <a:rPr lang="en-US" altLang="zh-CN" sz="2400" dirty="0">
                <a:latin typeface="Times New Roman" panose="02020603050405020304" pitchFamily="18" charset="0"/>
                <a:cs typeface="Times New Roman" panose="02020603050405020304" pitchFamily="18" charset="0"/>
              </a:rPr>
              <a:t>A </a:t>
            </a:r>
            <a:r>
              <a:rPr lang="en-US" altLang="zh-CN" sz="2400" dirty="0" err="1">
                <a:latin typeface="Times New Roman" panose="02020603050405020304" pitchFamily="18" charset="0"/>
                <a:cs typeface="Times New Roman" panose="02020603050405020304" pitchFamily="18" charset="0"/>
              </a:rPr>
              <a:t>keyphrase</a:t>
            </a:r>
            <a:r>
              <a:rPr lang="en-US" altLang="zh-CN" sz="2400" dirty="0">
                <a:latin typeface="Times New Roman" panose="02020603050405020304" pitchFamily="18" charset="0"/>
                <a:cs typeface="Times New Roman" panose="02020603050405020304" pitchFamily="18" charset="0"/>
              </a:rPr>
              <a:t> connotes a multi-word lexeme (e.g. computer science engineering, hard disk), whereas a keyword is a single word term (e.g. computer, disk);</a:t>
            </a:r>
          </a:p>
        </p:txBody>
      </p:sp>
      <p:sp>
        <p:nvSpPr>
          <p:cNvPr id="4" name="灯片编号占位符 3">
            <a:extLst>
              <a:ext uri="{FF2B5EF4-FFF2-40B4-BE49-F238E27FC236}">
                <a16:creationId xmlns:a16="http://schemas.microsoft.com/office/drawing/2014/main" id="{F58EED33-1C38-4EF8-80A4-9987D846D220}"/>
              </a:ext>
            </a:extLst>
          </p:cNvPr>
          <p:cNvSpPr>
            <a:spLocks noGrp="1"/>
          </p:cNvSpPr>
          <p:nvPr>
            <p:ph type="sldNum" sz="quarter" idx="12"/>
          </p:nvPr>
        </p:nvSpPr>
        <p:spPr/>
        <p:txBody>
          <a:bodyPr/>
          <a:lstStyle/>
          <a:p>
            <a:fld id="{661ED27B-0111-4FCA-A1FD-6B615F5E45DE}" type="slidenum">
              <a:rPr lang="zh-CN" altLang="en-US" smtClean="0"/>
              <a:t>2</a:t>
            </a:fld>
            <a:endParaRPr lang="zh-CN" altLang="en-US"/>
          </a:p>
        </p:txBody>
      </p:sp>
    </p:spTree>
    <p:extLst>
      <p:ext uri="{BB962C8B-B14F-4D97-AF65-F5344CB8AC3E}">
        <p14:creationId xmlns:p14="http://schemas.microsoft.com/office/powerpoint/2010/main" val="3593368691"/>
      </p:ext>
    </p:extLst>
  </p:cSld>
  <p:clrMapOvr>
    <a:masterClrMapping/>
  </p:clrMapOvr>
  <mc:AlternateContent xmlns:mc="http://schemas.openxmlformats.org/markup-compatibility/2006" xmlns:p14="http://schemas.microsoft.com/office/powerpoint/2010/main">
    <mc:Choice Requires="p14">
      <p:transition spd="slow" p14:dur="2000" advTm="47957"/>
    </mc:Choice>
    <mc:Fallback xmlns="">
      <p:transition spd="slow" advTm="4795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1" y="63787"/>
            <a:ext cx="9830454" cy="646331"/>
          </a:xfrm>
          <a:prstGeom prst="rect">
            <a:avLst/>
          </a:prstGeom>
          <a:noFill/>
        </p:spPr>
        <p:txBody>
          <a:bodyPr wrap="square" rtlCol="0">
            <a:spAutoFit/>
          </a:bodyPr>
          <a:lstStyle/>
          <a:p>
            <a:r>
              <a:rPr lang="en-US" altLang="zh-CN" sz="3600" b="0" dirty="0">
                <a:effectLst/>
                <a:latin typeface="Times New Roman" panose="02020603050405020304" pitchFamily="18" charset="0"/>
                <a:cs typeface="Times New Roman" panose="02020603050405020304" pitchFamily="18" charset="0"/>
              </a:rPr>
              <a:t>Research Values</a:t>
            </a:r>
          </a:p>
        </p:txBody>
      </p:sp>
      <p:sp>
        <p:nvSpPr>
          <p:cNvPr id="14" name="文本框 13">
            <a:extLst>
              <a:ext uri="{FF2B5EF4-FFF2-40B4-BE49-F238E27FC236}">
                <a16:creationId xmlns:a16="http://schemas.microsoft.com/office/drawing/2014/main" id="{3C647935-24AE-4432-B9E1-B23210C57682}"/>
              </a:ext>
            </a:extLst>
          </p:cNvPr>
          <p:cNvSpPr txBox="1"/>
          <p:nvPr/>
        </p:nvSpPr>
        <p:spPr>
          <a:xfrm>
            <a:off x="290947" y="1166842"/>
            <a:ext cx="4983018" cy="4524315"/>
          </a:xfrm>
          <a:prstGeom prst="rect">
            <a:avLst/>
          </a:prstGeom>
          <a:noFill/>
        </p:spPr>
        <p:txBody>
          <a:bodyPr wrap="square" rtlCol="0">
            <a:spAutoFit/>
          </a:bodyPr>
          <a:lstStyle/>
          <a:p>
            <a:pPr algn="just"/>
            <a:r>
              <a:rPr lang="en-US" altLang="zh-CN" sz="2400" dirty="0">
                <a:latin typeface="Times New Roman" panose="02020603050405020304" pitchFamily="18" charset="0"/>
                <a:cs typeface="Times New Roman" panose="02020603050405020304" pitchFamily="18" charset="0"/>
              </a:rPr>
              <a:t>Document </a:t>
            </a:r>
            <a:r>
              <a:rPr lang="en-US" altLang="zh-CN" sz="2400" dirty="0" err="1">
                <a:latin typeface="Times New Roman" panose="02020603050405020304" pitchFamily="18" charset="0"/>
                <a:cs typeface="Times New Roman" panose="02020603050405020304" pitchFamily="18" charset="0"/>
              </a:rPr>
              <a:t>keyphrases</a:t>
            </a:r>
            <a:r>
              <a:rPr lang="en-US" altLang="zh-CN" sz="2400" dirty="0">
                <a:latin typeface="Times New Roman" panose="02020603050405020304" pitchFamily="18" charset="0"/>
                <a:cs typeface="Times New Roman" panose="02020603050405020304" pitchFamily="18" charset="0"/>
              </a:rPr>
              <a:t> have enabled fast and accurate searching for a given document from a large text collection, and have exhibited their potential in improving many natural language processing (NLP) and information retrieval (IR) tasks, such as text summarization (Zhang et al., 2004), text categorization (</a:t>
            </a:r>
            <a:r>
              <a:rPr lang="en-US" altLang="zh-CN" sz="2400" dirty="0" err="1">
                <a:latin typeface="Times New Roman" panose="02020603050405020304" pitchFamily="18" charset="0"/>
                <a:cs typeface="Times New Roman" panose="02020603050405020304" pitchFamily="18" charset="0"/>
              </a:rPr>
              <a:t>Hulth</a:t>
            </a:r>
            <a:r>
              <a:rPr lang="en-US" altLang="zh-CN" sz="2400" dirty="0">
                <a:latin typeface="Times New Roman" panose="02020603050405020304" pitchFamily="18" charset="0"/>
                <a:cs typeface="Times New Roman" panose="02020603050405020304" pitchFamily="18" charset="0"/>
              </a:rPr>
              <a:t> and </a:t>
            </a:r>
            <a:r>
              <a:rPr lang="en-US" altLang="zh-CN" sz="2400" dirty="0" err="1">
                <a:latin typeface="Times New Roman" panose="02020603050405020304" pitchFamily="18" charset="0"/>
                <a:cs typeface="Times New Roman" panose="02020603050405020304" pitchFamily="18" charset="0"/>
              </a:rPr>
              <a:t>Megyesi</a:t>
            </a:r>
            <a:r>
              <a:rPr lang="en-US" altLang="zh-CN" sz="2400" dirty="0">
                <a:latin typeface="Times New Roman" panose="02020603050405020304" pitchFamily="18" charset="0"/>
                <a:cs typeface="Times New Roman" panose="02020603050405020304" pitchFamily="18" charset="0"/>
              </a:rPr>
              <a:t>, 2006), opinion mining (Berend, 2011), and document indexing (</a:t>
            </a:r>
            <a:r>
              <a:rPr lang="en-US" altLang="zh-CN" sz="2400" dirty="0" err="1">
                <a:latin typeface="Times New Roman" panose="02020603050405020304" pitchFamily="18" charset="0"/>
                <a:cs typeface="Times New Roman" panose="02020603050405020304" pitchFamily="18" charset="0"/>
              </a:rPr>
              <a:t>Gutwin</a:t>
            </a:r>
            <a:r>
              <a:rPr lang="en-US" altLang="zh-CN" sz="2400" dirty="0">
                <a:latin typeface="Times New Roman" panose="02020603050405020304" pitchFamily="18" charset="0"/>
                <a:cs typeface="Times New Roman" panose="02020603050405020304" pitchFamily="18" charset="0"/>
              </a:rPr>
              <a:t> et al., 1999);</a:t>
            </a:r>
          </a:p>
        </p:txBody>
      </p:sp>
      <p:sp>
        <p:nvSpPr>
          <p:cNvPr id="4" name="灯片编号占位符 3">
            <a:extLst>
              <a:ext uri="{FF2B5EF4-FFF2-40B4-BE49-F238E27FC236}">
                <a16:creationId xmlns:a16="http://schemas.microsoft.com/office/drawing/2014/main" id="{F58EED33-1C38-4EF8-80A4-9987D846D220}"/>
              </a:ext>
            </a:extLst>
          </p:cNvPr>
          <p:cNvSpPr>
            <a:spLocks noGrp="1"/>
          </p:cNvSpPr>
          <p:nvPr>
            <p:ph type="sldNum" sz="quarter" idx="12"/>
          </p:nvPr>
        </p:nvSpPr>
        <p:spPr/>
        <p:txBody>
          <a:bodyPr/>
          <a:lstStyle/>
          <a:p>
            <a:fld id="{661ED27B-0111-4FCA-A1FD-6B615F5E45DE}" type="slidenum">
              <a:rPr lang="zh-CN" altLang="en-US" smtClean="0"/>
              <a:t>3</a:t>
            </a:fld>
            <a:endParaRPr lang="zh-CN" altLang="en-US"/>
          </a:p>
        </p:txBody>
      </p:sp>
      <p:pic>
        <p:nvPicPr>
          <p:cNvPr id="3" name="图片 2">
            <a:extLst>
              <a:ext uri="{FF2B5EF4-FFF2-40B4-BE49-F238E27FC236}">
                <a16:creationId xmlns:a16="http://schemas.microsoft.com/office/drawing/2014/main" id="{96223896-A2BC-4090-9080-90BEE94EBA55}"/>
              </a:ext>
            </a:extLst>
          </p:cNvPr>
          <p:cNvPicPr>
            <a:picLocks noChangeAspect="1"/>
          </p:cNvPicPr>
          <p:nvPr/>
        </p:nvPicPr>
        <p:blipFill>
          <a:blip r:embed="rId2"/>
          <a:stretch>
            <a:fillRect/>
          </a:stretch>
        </p:blipFill>
        <p:spPr>
          <a:xfrm>
            <a:off x="5455747" y="973403"/>
            <a:ext cx="6569999" cy="4911191"/>
          </a:xfrm>
          <a:prstGeom prst="rect">
            <a:avLst/>
          </a:prstGeom>
        </p:spPr>
      </p:pic>
    </p:spTree>
    <p:extLst>
      <p:ext uri="{BB962C8B-B14F-4D97-AF65-F5344CB8AC3E}">
        <p14:creationId xmlns:p14="http://schemas.microsoft.com/office/powerpoint/2010/main" val="787239428"/>
      </p:ext>
    </p:extLst>
  </p:cSld>
  <p:clrMapOvr>
    <a:masterClrMapping/>
  </p:clrMapOvr>
  <mc:AlternateContent xmlns:mc="http://schemas.openxmlformats.org/markup-compatibility/2006">
    <mc:Choice xmlns:p14="http://schemas.microsoft.com/office/powerpoint/2010/main" Requires="p14">
      <p:transition spd="slow" p14:dur="2000" advTm="47957"/>
    </mc:Choice>
    <mc:Fallback>
      <p:transition spd="slow" advTm="4795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1" y="63787"/>
            <a:ext cx="9830454" cy="646331"/>
          </a:xfrm>
          <a:prstGeom prst="rect">
            <a:avLst/>
          </a:prstGeom>
          <a:noFill/>
        </p:spPr>
        <p:txBody>
          <a:bodyPr wrap="square" rtlCol="0">
            <a:spAutoFit/>
          </a:bodyPr>
          <a:lstStyle/>
          <a:p>
            <a:r>
              <a:rPr lang="en-US" altLang="zh-CN" sz="3600" b="0" dirty="0">
                <a:effectLst/>
                <a:latin typeface="Times New Roman" panose="02020603050405020304" pitchFamily="18" charset="0"/>
                <a:cs typeface="Times New Roman" panose="02020603050405020304" pitchFamily="18" charset="0"/>
              </a:rPr>
              <a:t>The Pipeline of </a:t>
            </a:r>
            <a:r>
              <a:rPr lang="en-US" altLang="zh-CN" sz="3600" b="0" dirty="0" err="1">
                <a:effectLst/>
                <a:latin typeface="Times New Roman" panose="02020603050405020304" pitchFamily="18" charset="0"/>
                <a:cs typeface="Times New Roman" panose="02020603050405020304" pitchFamily="18" charset="0"/>
              </a:rPr>
              <a:t>Keyphrase</a:t>
            </a:r>
            <a:r>
              <a:rPr lang="en-US" altLang="zh-CN" sz="3600" b="0" dirty="0">
                <a:effectLst/>
                <a:latin typeface="Times New Roman" panose="02020603050405020304" pitchFamily="18" charset="0"/>
                <a:cs typeface="Times New Roman" panose="02020603050405020304" pitchFamily="18" charset="0"/>
              </a:rPr>
              <a:t> Extraction </a:t>
            </a:r>
          </a:p>
        </p:txBody>
      </p:sp>
      <p:sp>
        <p:nvSpPr>
          <p:cNvPr id="14" name="文本框 13">
            <a:extLst>
              <a:ext uri="{FF2B5EF4-FFF2-40B4-BE49-F238E27FC236}">
                <a16:creationId xmlns:a16="http://schemas.microsoft.com/office/drawing/2014/main" id="{3C647935-24AE-4432-B9E1-B23210C57682}"/>
              </a:ext>
            </a:extLst>
          </p:cNvPr>
          <p:cNvSpPr txBox="1"/>
          <p:nvPr/>
        </p:nvSpPr>
        <p:spPr>
          <a:xfrm>
            <a:off x="182418" y="678211"/>
            <a:ext cx="11494653" cy="2677656"/>
          </a:xfrm>
          <a:prstGeom prst="rect">
            <a:avLst/>
          </a:prstGeom>
          <a:noFill/>
        </p:spPr>
        <p:txBody>
          <a:bodyPr wrap="square" rtlCol="0">
            <a:spAutoFit/>
          </a:bodyPr>
          <a:lstStyle/>
          <a:p>
            <a:pPr algn="just"/>
            <a:r>
              <a:rPr lang="en-US" altLang="zh-CN" sz="2400" dirty="0">
                <a:latin typeface="Times New Roman" panose="02020603050405020304" pitchFamily="18" charset="0"/>
                <a:cs typeface="Times New Roman" panose="02020603050405020304" pitchFamily="18" charset="0"/>
              </a:rPr>
              <a:t>A </a:t>
            </a:r>
            <a:r>
              <a:rPr lang="en-US" altLang="zh-CN" sz="2400" dirty="0" err="1">
                <a:latin typeface="Times New Roman" panose="02020603050405020304" pitchFamily="18" charset="0"/>
                <a:cs typeface="Times New Roman" panose="02020603050405020304" pitchFamily="18" charset="0"/>
              </a:rPr>
              <a:t>keyphrase</a:t>
            </a:r>
            <a:r>
              <a:rPr lang="en-US" altLang="zh-CN" sz="2400" dirty="0">
                <a:latin typeface="Times New Roman" panose="02020603050405020304" pitchFamily="18" charset="0"/>
                <a:cs typeface="Times New Roman" panose="02020603050405020304" pitchFamily="18" charset="0"/>
              </a:rPr>
              <a:t> extraction system typically operates in two steps: </a:t>
            </a:r>
          </a:p>
          <a:p>
            <a:pPr algn="just"/>
            <a:endParaRPr lang="en-US" altLang="zh-C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Candidate Selecting: extracting a list of words/phrases that serve as candidate </a:t>
            </a:r>
            <a:r>
              <a:rPr lang="en-US" altLang="zh-CN" sz="2400" dirty="0" err="1">
                <a:latin typeface="Times New Roman" panose="02020603050405020304" pitchFamily="18" charset="0"/>
                <a:cs typeface="Times New Roman" panose="02020603050405020304" pitchFamily="18" charset="0"/>
              </a:rPr>
              <a:t>keyphrases</a:t>
            </a:r>
            <a:r>
              <a:rPr lang="en-US" altLang="zh-CN" sz="2400" dirty="0">
                <a:latin typeface="Times New Roman" panose="02020603050405020304" pitchFamily="18" charset="0"/>
                <a:cs typeface="Times New Roman" panose="02020603050405020304" pitchFamily="18" charset="0"/>
              </a:rPr>
              <a:t> using some heuristics;</a:t>
            </a:r>
          </a:p>
          <a:p>
            <a:pPr algn="just"/>
            <a:endParaRPr lang="en-US" altLang="zh-C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Pruning: determining which of these candidate </a:t>
            </a:r>
            <a:r>
              <a:rPr lang="en-US" altLang="zh-CN" sz="2400" dirty="0" err="1">
                <a:latin typeface="Times New Roman" panose="02020603050405020304" pitchFamily="18" charset="0"/>
                <a:cs typeface="Times New Roman" panose="02020603050405020304" pitchFamily="18" charset="0"/>
              </a:rPr>
              <a:t>keyphrases</a:t>
            </a:r>
            <a:r>
              <a:rPr lang="en-US" altLang="zh-CN" sz="2400" dirty="0">
                <a:latin typeface="Times New Roman" panose="02020603050405020304" pitchFamily="18" charset="0"/>
                <a:cs typeface="Times New Roman" panose="02020603050405020304" pitchFamily="18" charset="0"/>
              </a:rPr>
              <a:t> are correct </a:t>
            </a:r>
            <a:r>
              <a:rPr lang="en-US" altLang="zh-CN" sz="2400" dirty="0" err="1">
                <a:latin typeface="Times New Roman" panose="02020603050405020304" pitchFamily="18" charset="0"/>
                <a:cs typeface="Times New Roman" panose="02020603050405020304" pitchFamily="18" charset="0"/>
              </a:rPr>
              <a:t>keyphrases</a:t>
            </a:r>
            <a:r>
              <a:rPr lang="en-US" altLang="zh-CN" sz="2400" dirty="0">
                <a:latin typeface="Times New Roman" panose="02020603050405020304" pitchFamily="18" charset="0"/>
                <a:cs typeface="Times New Roman" panose="02020603050405020304" pitchFamily="18" charset="0"/>
              </a:rPr>
              <a:t> using supervised or unsupervised approaches;</a:t>
            </a:r>
          </a:p>
        </p:txBody>
      </p:sp>
      <p:sp>
        <p:nvSpPr>
          <p:cNvPr id="4" name="灯片编号占位符 3">
            <a:extLst>
              <a:ext uri="{FF2B5EF4-FFF2-40B4-BE49-F238E27FC236}">
                <a16:creationId xmlns:a16="http://schemas.microsoft.com/office/drawing/2014/main" id="{F58EED33-1C38-4EF8-80A4-9987D846D220}"/>
              </a:ext>
            </a:extLst>
          </p:cNvPr>
          <p:cNvSpPr>
            <a:spLocks noGrp="1"/>
          </p:cNvSpPr>
          <p:nvPr>
            <p:ph type="sldNum" sz="quarter" idx="12"/>
          </p:nvPr>
        </p:nvSpPr>
        <p:spPr/>
        <p:txBody>
          <a:bodyPr/>
          <a:lstStyle/>
          <a:p>
            <a:fld id="{661ED27B-0111-4FCA-A1FD-6B615F5E45DE}" type="slidenum">
              <a:rPr lang="zh-CN" altLang="en-US" smtClean="0"/>
              <a:t>4</a:t>
            </a:fld>
            <a:endParaRPr lang="zh-CN" altLang="en-US"/>
          </a:p>
        </p:txBody>
      </p:sp>
      <p:grpSp>
        <p:nvGrpSpPr>
          <p:cNvPr id="11" name="组合 10">
            <a:extLst>
              <a:ext uri="{FF2B5EF4-FFF2-40B4-BE49-F238E27FC236}">
                <a16:creationId xmlns:a16="http://schemas.microsoft.com/office/drawing/2014/main" id="{C7B8E43D-7ABE-434F-9AC1-1980F0194459}"/>
              </a:ext>
            </a:extLst>
          </p:cNvPr>
          <p:cNvGrpSpPr/>
          <p:nvPr/>
        </p:nvGrpSpPr>
        <p:grpSpPr>
          <a:xfrm>
            <a:off x="1116412" y="3429000"/>
            <a:ext cx="9959176" cy="2955545"/>
            <a:chOff x="1336897" y="3642488"/>
            <a:chExt cx="9518205" cy="2742057"/>
          </a:xfrm>
        </p:grpSpPr>
        <p:grpSp>
          <p:nvGrpSpPr>
            <p:cNvPr id="7" name="组合 6">
              <a:extLst>
                <a:ext uri="{FF2B5EF4-FFF2-40B4-BE49-F238E27FC236}">
                  <a16:creationId xmlns:a16="http://schemas.microsoft.com/office/drawing/2014/main" id="{E0D5F8E4-7A41-4D63-8D5A-322C32CC2AC5}"/>
                </a:ext>
              </a:extLst>
            </p:cNvPr>
            <p:cNvGrpSpPr/>
            <p:nvPr/>
          </p:nvGrpSpPr>
          <p:grpSpPr>
            <a:xfrm>
              <a:off x="1336897" y="3642488"/>
              <a:ext cx="9518205" cy="2362405"/>
              <a:chOff x="1170641" y="3577834"/>
              <a:chExt cx="9518205" cy="2362405"/>
            </a:xfrm>
          </p:grpSpPr>
          <p:pic>
            <p:nvPicPr>
              <p:cNvPr id="5" name="图片 4">
                <a:extLst>
                  <a:ext uri="{FF2B5EF4-FFF2-40B4-BE49-F238E27FC236}">
                    <a16:creationId xmlns:a16="http://schemas.microsoft.com/office/drawing/2014/main" id="{0734245D-FDD8-47D6-80E4-7247A6F24551}"/>
                  </a:ext>
                </a:extLst>
              </p:cNvPr>
              <p:cNvPicPr>
                <a:picLocks noChangeAspect="1"/>
              </p:cNvPicPr>
              <p:nvPr/>
            </p:nvPicPr>
            <p:blipFill>
              <a:blip r:embed="rId3"/>
              <a:stretch>
                <a:fillRect/>
              </a:stretch>
            </p:blipFill>
            <p:spPr>
              <a:xfrm>
                <a:off x="1170641" y="3577834"/>
                <a:ext cx="9518205" cy="2362405"/>
              </a:xfrm>
              <a:prstGeom prst="rect">
                <a:avLst/>
              </a:prstGeom>
            </p:spPr>
          </p:pic>
          <p:pic>
            <p:nvPicPr>
              <p:cNvPr id="6" name="图片 5">
                <a:extLst>
                  <a:ext uri="{FF2B5EF4-FFF2-40B4-BE49-F238E27FC236}">
                    <a16:creationId xmlns:a16="http://schemas.microsoft.com/office/drawing/2014/main" id="{0B19F2FB-CBF6-43FD-B166-811E17DA997F}"/>
                  </a:ext>
                </a:extLst>
              </p:cNvPr>
              <p:cNvPicPr>
                <a:picLocks noChangeAspect="1"/>
              </p:cNvPicPr>
              <p:nvPr/>
            </p:nvPicPr>
            <p:blipFill>
              <a:blip r:embed="rId4"/>
              <a:stretch>
                <a:fillRect/>
              </a:stretch>
            </p:blipFill>
            <p:spPr>
              <a:xfrm>
                <a:off x="5647778" y="4648536"/>
                <a:ext cx="563929" cy="220999"/>
              </a:xfrm>
              <a:prstGeom prst="rect">
                <a:avLst/>
              </a:prstGeom>
            </p:spPr>
          </p:pic>
        </p:grpSp>
        <p:sp>
          <p:nvSpPr>
            <p:cNvPr id="8" name="文本框 7">
              <a:extLst>
                <a:ext uri="{FF2B5EF4-FFF2-40B4-BE49-F238E27FC236}">
                  <a16:creationId xmlns:a16="http://schemas.microsoft.com/office/drawing/2014/main" id="{15020D9E-AD73-45EF-B537-249A5E1733E2}"/>
                </a:ext>
              </a:extLst>
            </p:cNvPr>
            <p:cNvSpPr txBox="1"/>
            <p:nvPr/>
          </p:nvSpPr>
          <p:spPr>
            <a:xfrm>
              <a:off x="2854035" y="6004893"/>
              <a:ext cx="1487055" cy="369332"/>
            </a:xfrm>
            <a:prstGeom prst="rect">
              <a:avLst/>
            </a:prstGeom>
            <a:noFill/>
          </p:spPr>
          <p:txBody>
            <a:bodyPr wrap="square" rtlCol="0">
              <a:spAutoFit/>
            </a:bodyPr>
            <a:lstStyle/>
            <a:p>
              <a:r>
                <a:rPr lang="en-US" altLang="zh-CN" dirty="0"/>
                <a:t>Preprocessing</a:t>
              </a:r>
              <a:endParaRPr lang="zh-CN" altLang="en-US" dirty="0"/>
            </a:p>
          </p:txBody>
        </p:sp>
        <p:sp>
          <p:nvSpPr>
            <p:cNvPr id="9" name="文本框 8">
              <a:extLst>
                <a:ext uri="{FF2B5EF4-FFF2-40B4-BE49-F238E27FC236}">
                  <a16:creationId xmlns:a16="http://schemas.microsoft.com/office/drawing/2014/main" id="{4111C7DC-5D91-44DA-8426-135D2F754D8C}"/>
                </a:ext>
              </a:extLst>
            </p:cNvPr>
            <p:cNvSpPr txBox="1"/>
            <p:nvPr/>
          </p:nvSpPr>
          <p:spPr>
            <a:xfrm>
              <a:off x="5583251" y="6015213"/>
              <a:ext cx="1025493" cy="369332"/>
            </a:xfrm>
            <a:prstGeom prst="rect">
              <a:avLst/>
            </a:prstGeom>
            <a:noFill/>
          </p:spPr>
          <p:txBody>
            <a:bodyPr wrap="square" rtlCol="0">
              <a:spAutoFit/>
            </a:bodyPr>
            <a:lstStyle/>
            <a:p>
              <a:r>
                <a:rPr lang="en-US" altLang="zh-CN" dirty="0"/>
                <a:t>Selecting</a:t>
              </a:r>
              <a:endParaRPr lang="zh-CN" altLang="en-US" dirty="0"/>
            </a:p>
          </p:txBody>
        </p:sp>
        <p:sp>
          <p:nvSpPr>
            <p:cNvPr id="10" name="文本框 9">
              <a:extLst>
                <a:ext uri="{FF2B5EF4-FFF2-40B4-BE49-F238E27FC236}">
                  <a16:creationId xmlns:a16="http://schemas.microsoft.com/office/drawing/2014/main" id="{24454F12-BDE0-466A-AFC2-62684C8915F9}"/>
                </a:ext>
              </a:extLst>
            </p:cNvPr>
            <p:cNvSpPr txBox="1"/>
            <p:nvPr/>
          </p:nvSpPr>
          <p:spPr>
            <a:xfrm>
              <a:off x="8238706" y="6004893"/>
              <a:ext cx="923767" cy="369332"/>
            </a:xfrm>
            <a:prstGeom prst="rect">
              <a:avLst/>
            </a:prstGeom>
            <a:noFill/>
          </p:spPr>
          <p:txBody>
            <a:bodyPr wrap="square" rtlCol="0">
              <a:spAutoFit/>
            </a:bodyPr>
            <a:lstStyle/>
            <a:p>
              <a:r>
                <a:rPr lang="en-US" altLang="zh-CN" dirty="0"/>
                <a:t>Pruning</a:t>
              </a:r>
              <a:endParaRPr lang="zh-CN" altLang="en-US" dirty="0"/>
            </a:p>
          </p:txBody>
        </p:sp>
      </p:grpSp>
    </p:spTree>
    <p:extLst>
      <p:ext uri="{BB962C8B-B14F-4D97-AF65-F5344CB8AC3E}">
        <p14:creationId xmlns:p14="http://schemas.microsoft.com/office/powerpoint/2010/main" val="2266703436"/>
      </p:ext>
    </p:extLst>
  </p:cSld>
  <p:clrMapOvr>
    <a:masterClrMapping/>
  </p:clrMapOvr>
  <mc:AlternateContent xmlns:mc="http://schemas.openxmlformats.org/markup-compatibility/2006">
    <mc:Choice xmlns:p14="http://schemas.microsoft.com/office/powerpoint/2010/main" Requires="p14">
      <p:transition spd="slow" p14:dur="2000" advTm="47957"/>
    </mc:Choice>
    <mc:Fallback>
      <p:transition spd="slow" advTm="4795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1" y="63787"/>
            <a:ext cx="9830454" cy="646331"/>
          </a:xfrm>
          <a:prstGeom prst="rect">
            <a:avLst/>
          </a:prstGeom>
          <a:noFill/>
        </p:spPr>
        <p:txBody>
          <a:bodyPr wrap="square" rtlCol="0">
            <a:spAutoFit/>
          </a:bodyPr>
          <a:lstStyle/>
          <a:p>
            <a:r>
              <a:rPr lang="en-US" altLang="zh-CN" sz="3600" b="0" dirty="0">
                <a:effectLst/>
                <a:latin typeface="Times New Roman" panose="02020603050405020304" pitchFamily="18" charset="0"/>
                <a:cs typeface="Times New Roman" panose="02020603050405020304" pitchFamily="18" charset="0"/>
              </a:rPr>
              <a:t>Selecting Candidate Words and Phrases</a:t>
            </a:r>
          </a:p>
        </p:txBody>
      </p:sp>
      <p:sp>
        <p:nvSpPr>
          <p:cNvPr id="14" name="文本框 13">
            <a:extLst>
              <a:ext uri="{FF2B5EF4-FFF2-40B4-BE49-F238E27FC236}">
                <a16:creationId xmlns:a16="http://schemas.microsoft.com/office/drawing/2014/main" id="{3C647935-24AE-4432-B9E1-B23210C57682}"/>
              </a:ext>
            </a:extLst>
          </p:cNvPr>
          <p:cNvSpPr txBox="1"/>
          <p:nvPr/>
        </p:nvSpPr>
        <p:spPr>
          <a:xfrm>
            <a:off x="348673" y="773906"/>
            <a:ext cx="11494653" cy="5262979"/>
          </a:xfrm>
          <a:prstGeom prst="rect">
            <a:avLst/>
          </a:prstGeom>
          <a:noFill/>
        </p:spPr>
        <p:txBody>
          <a:bodyPr wrap="square" rtlCol="0">
            <a:spAutoFit/>
          </a:bodyPr>
          <a:lstStyle/>
          <a:p>
            <a:pPr algn="just"/>
            <a:r>
              <a:rPr lang="en-US" altLang="zh-CN" sz="2400" dirty="0">
                <a:latin typeface="Times New Roman" panose="02020603050405020304" pitchFamily="18" charset="0"/>
                <a:cs typeface="Times New Roman" panose="02020603050405020304" pitchFamily="18" charset="0"/>
              </a:rPr>
              <a:t>Applying heuristic rules to extract a set of phrases and words as candidate </a:t>
            </a:r>
            <a:r>
              <a:rPr lang="en-US" altLang="zh-CN" sz="2400" dirty="0" err="1">
                <a:latin typeface="Times New Roman" panose="02020603050405020304" pitchFamily="18" charset="0"/>
                <a:cs typeface="Times New Roman" panose="02020603050405020304" pitchFamily="18" charset="0"/>
              </a:rPr>
              <a:t>keyphrases</a:t>
            </a:r>
            <a:r>
              <a:rPr lang="en-US" altLang="zh-CN" sz="24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Using a stop word list to remove stop words (Liu et al., 2009b): meaningless words such as the, is, at, on, etc.;</a:t>
            </a:r>
          </a:p>
          <a:p>
            <a:pPr marL="342900" indent="-342900" algn="just">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Allowing words with certain part-of-speech tags (POS) to be candidate keywords (</a:t>
            </a:r>
            <a:r>
              <a:rPr lang="en-US" altLang="zh-CN" sz="2400" dirty="0" err="1">
                <a:latin typeface="Times New Roman" panose="02020603050405020304" pitchFamily="18" charset="0"/>
                <a:cs typeface="Times New Roman" panose="02020603050405020304" pitchFamily="18" charset="0"/>
              </a:rPr>
              <a:t>Mihalcea</a:t>
            </a:r>
            <a:r>
              <a:rPr lang="en-US" altLang="zh-CN" sz="2400" dirty="0">
                <a:latin typeface="Times New Roman" panose="02020603050405020304" pitchFamily="18" charset="0"/>
                <a:cs typeface="Times New Roman" panose="02020603050405020304" pitchFamily="18" charset="0"/>
              </a:rPr>
              <a:t> and </a:t>
            </a:r>
            <a:r>
              <a:rPr lang="en-US" altLang="zh-CN" sz="2400" dirty="0" err="1">
                <a:latin typeface="Times New Roman" panose="02020603050405020304" pitchFamily="18" charset="0"/>
                <a:cs typeface="Times New Roman" panose="02020603050405020304" pitchFamily="18" charset="0"/>
              </a:rPr>
              <a:t>Tarau</a:t>
            </a:r>
            <a:r>
              <a:rPr lang="en-US" altLang="zh-CN" sz="2400" dirty="0">
                <a:latin typeface="Times New Roman" panose="02020603050405020304" pitchFamily="18" charset="0"/>
                <a:cs typeface="Times New Roman" panose="02020603050405020304" pitchFamily="18" charset="0"/>
              </a:rPr>
              <a:t>, 2004; Wan and Xiao, 2008b; Liu et al., 2009a): regard nouns or noun phrases as candidate of </a:t>
            </a:r>
            <a:r>
              <a:rPr lang="en-US" altLang="zh-CN" sz="2400" dirty="0" err="1">
                <a:latin typeface="Times New Roman" panose="02020603050405020304" pitchFamily="18" charset="0"/>
                <a:cs typeface="Times New Roman" panose="02020603050405020304" pitchFamily="18" charset="0"/>
              </a:rPr>
              <a:t>keyphrases</a:t>
            </a:r>
            <a:r>
              <a:rPr lang="en-US" altLang="zh-CN" sz="24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Allowing n-grams that appear in Wikipedia article titles to be candidate (</a:t>
            </a:r>
            <a:r>
              <a:rPr lang="en-US" altLang="zh-CN" sz="2400" dirty="0" err="1">
                <a:latin typeface="Times New Roman" panose="02020603050405020304" pitchFamily="18" charset="0"/>
                <a:cs typeface="Times New Roman" panose="02020603050405020304" pitchFamily="18" charset="0"/>
              </a:rPr>
              <a:t>Grineva</a:t>
            </a:r>
            <a:r>
              <a:rPr lang="en-US" altLang="zh-CN" sz="2400" dirty="0">
                <a:latin typeface="Times New Roman" panose="02020603050405020304" pitchFamily="18" charset="0"/>
                <a:cs typeface="Times New Roman" panose="02020603050405020304" pitchFamily="18" charset="0"/>
              </a:rPr>
              <a:t> et al., 2009): incorporating background knowledge;</a:t>
            </a:r>
          </a:p>
          <a:p>
            <a:pPr marL="342900" indent="-342900" algn="just">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Extracting n-grams (Witten et al., 1999; </a:t>
            </a:r>
            <a:r>
              <a:rPr lang="en-US" altLang="zh-CN" sz="2400" dirty="0" err="1">
                <a:latin typeface="Times New Roman" panose="02020603050405020304" pitchFamily="18" charset="0"/>
                <a:cs typeface="Times New Roman" panose="02020603050405020304" pitchFamily="18" charset="0"/>
              </a:rPr>
              <a:t>Hulth</a:t>
            </a:r>
            <a:r>
              <a:rPr lang="en-US" altLang="zh-CN" sz="2400" dirty="0">
                <a:latin typeface="Times New Roman" panose="02020603050405020304" pitchFamily="18" charset="0"/>
                <a:cs typeface="Times New Roman" panose="02020603050405020304" pitchFamily="18" charset="0"/>
              </a:rPr>
              <a:t>, 2003; </a:t>
            </a:r>
            <a:r>
              <a:rPr lang="en-US" altLang="zh-CN" sz="2400" dirty="0" err="1">
                <a:latin typeface="Times New Roman" panose="02020603050405020304" pitchFamily="18" charset="0"/>
                <a:cs typeface="Times New Roman" panose="02020603050405020304" pitchFamily="18" charset="0"/>
              </a:rPr>
              <a:t>Medelyan</a:t>
            </a:r>
            <a:r>
              <a:rPr lang="en-US" altLang="zh-CN" sz="2400" dirty="0">
                <a:latin typeface="Times New Roman" panose="02020603050405020304" pitchFamily="18" charset="0"/>
                <a:cs typeface="Times New Roman" panose="02020603050405020304" pitchFamily="18" charset="0"/>
              </a:rPr>
              <a:t> et al., 2009) or noun phrases (Barker and </a:t>
            </a:r>
            <a:r>
              <a:rPr lang="en-US" altLang="zh-CN" sz="2400" dirty="0" err="1">
                <a:latin typeface="Times New Roman" panose="02020603050405020304" pitchFamily="18" charset="0"/>
                <a:cs typeface="Times New Roman" panose="02020603050405020304" pitchFamily="18" charset="0"/>
              </a:rPr>
              <a:t>Cornacchia</a:t>
            </a:r>
            <a:r>
              <a:rPr lang="en-US" altLang="zh-CN" sz="2400" dirty="0">
                <a:latin typeface="Times New Roman" panose="02020603050405020304" pitchFamily="18" charset="0"/>
                <a:cs typeface="Times New Roman" panose="02020603050405020304" pitchFamily="18" charset="0"/>
              </a:rPr>
              <a:t>, 2000; Wu et al., 2005) that satisfy pre-defined </a:t>
            </a:r>
            <a:r>
              <a:rPr lang="en-US" altLang="zh-CN" sz="2400" dirty="0" err="1">
                <a:latin typeface="Times New Roman" panose="02020603050405020304" pitchFamily="18" charset="0"/>
                <a:cs typeface="Times New Roman" panose="02020603050405020304" pitchFamily="18" charset="0"/>
              </a:rPr>
              <a:t>lexico</a:t>
            </a:r>
            <a:r>
              <a:rPr lang="en-US" altLang="zh-CN" sz="2400" dirty="0">
                <a:latin typeface="Times New Roman" panose="02020603050405020304" pitchFamily="18" charset="0"/>
                <a:cs typeface="Times New Roman" panose="02020603050405020304" pitchFamily="18" charset="0"/>
              </a:rPr>
              <a:t>-syntactic pattern(s) (Nguyen and Phan, 2009): AP&lt;property&gt;NP&lt;class&gt; (starry night);</a:t>
            </a:r>
          </a:p>
        </p:txBody>
      </p:sp>
      <p:sp>
        <p:nvSpPr>
          <p:cNvPr id="4" name="灯片编号占位符 3">
            <a:extLst>
              <a:ext uri="{FF2B5EF4-FFF2-40B4-BE49-F238E27FC236}">
                <a16:creationId xmlns:a16="http://schemas.microsoft.com/office/drawing/2014/main" id="{F58EED33-1C38-4EF8-80A4-9987D846D220}"/>
              </a:ext>
            </a:extLst>
          </p:cNvPr>
          <p:cNvSpPr>
            <a:spLocks noGrp="1"/>
          </p:cNvSpPr>
          <p:nvPr>
            <p:ph type="sldNum" sz="quarter" idx="12"/>
          </p:nvPr>
        </p:nvSpPr>
        <p:spPr/>
        <p:txBody>
          <a:bodyPr/>
          <a:lstStyle/>
          <a:p>
            <a:fld id="{661ED27B-0111-4FCA-A1FD-6B615F5E45DE}" type="slidenum">
              <a:rPr lang="zh-CN" altLang="en-US" smtClean="0"/>
              <a:pPr/>
              <a:t>5</a:t>
            </a:fld>
            <a:endParaRPr lang="zh-CN" altLang="en-US"/>
          </a:p>
        </p:txBody>
      </p:sp>
    </p:spTree>
    <p:extLst>
      <p:ext uri="{BB962C8B-B14F-4D97-AF65-F5344CB8AC3E}">
        <p14:creationId xmlns:p14="http://schemas.microsoft.com/office/powerpoint/2010/main" val="2352799090"/>
      </p:ext>
    </p:extLst>
  </p:cSld>
  <p:clrMapOvr>
    <a:masterClrMapping/>
  </p:clrMapOvr>
  <mc:AlternateContent xmlns:mc="http://schemas.openxmlformats.org/markup-compatibility/2006">
    <mc:Choice xmlns:p14="http://schemas.microsoft.com/office/powerpoint/2010/main" Requires="p14">
      <p:transition spd="slow" p14:dur="2000" advTm="47957"/>
    </mc:Choice>
    <mc:Fallback>
      <p:transition spd="slow" advTm="4795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1" y="63787"/>
            <a:ext cx="9830454" cy="646331"/>
          </a:xfrm>
          <a:prstGeom prst="rect">
            <a:avLst/>
          </a:prstGeom>
          <a:noFill/>
        </p:spPr>
        <p:txBody>
          <a:bodyPr wrap="square" rtlCol="0">
            <a:spAutoFit/>
          </a:bodyPr>
          <a:lstStyle/>
          <a:p>
            <a:r>
              <a:rPr lang="en-US" altLang="zh-CN" sz="3600" b="0" dirty="0">
                <a:effectLst/>
                <a:latin typeface="Times New Roman" panose="02020603050405020304" pitchFamily="18" charset="0"/>
                <a:cs typeface="Times New Roman" panose="02020603050405020304" pitchFamily="18" charset="0"/>
              </a:rPr>
              <a:t>Supervised Approaches (task reformulation)</a:t>
            </a:r>
          </a:p>
        </p:txBody>
      </p:sp>
      <p:sp>
        <p:nvSpPr>
          <p:cNvPr id="4" name="灯片编号占位符 3">
            <a:extLst>
              <a:ext uri="{FF2B5EF4-FFF2-40B4-BE49-F238E27FC236}">
                <a16:creationId xmlns:a16="http://schemas.microsoft.com/office/drawing/2014/main" id="{F58EED33-1C38-4EF8-80A4-9987D846D220}"/>
              </a:ext>
            </a:extLst>
          </p:cNvPr>
          <p:cNvSpPr>
            <a:spLocks noGrp="1"/>
          </p:cNvSpPr>
          <p:nvPr>
            <p:ph type="sldNum" sz="quarter" idx="12"/>
          </p:nvPr>
        </p:nvSpPr>
        <p:spPr/>
        <p:txBody>
          <a:bodyPr/>
          <a:lstStyle/>
          <a:p>
            <a:fld id="{661ED27B-0111-4FCA-A1FD-6B615F5E45DE}" type="slidenum">
              <a:rPr lang="zh-CN" altLang="en-US" smtClean="0"/>
              <a:pPr/>
              <a:t>6</a:t>
            </a:fld>
            <a:endParaRPr lang="zh-CN" altLang="en-US"/>
          </a:p>
        </p:txBody>
      </p:sp>
      <p:pic>
        <p:nvPicPr>
          <p:cNvPr id="5" name="图片 4">
            <a:extLst>
              <a:ext uri="{FF2B5EF4-FFF2-40B4-BE49-F238E27FC236}">
                <a16:creationId xmlns:a16="http://schemas.microsoft.com/office/drawing/2014/main" id="{C8D10873-E0A3-4A44-8B44-CF10B488F1CB}"/>
              </a:ext>
            </a:extLst>
          </p:cNvPr>
          <p:cNvPicPr>
            <a:picLocks noChangeAspect="1"/>
          </p:cNvPicPr>
          <p:nvPr/>
        </p:nvPicPr>
        <p:blipFill>
          <a:blip r:embed="rId3"/>
          <a:stretch>
            <a:fillRect/>
          </a:stretch>
        </p:blipFill>
        <p:spPr>
          <a:xfrm>
            <a:off x="1068438" y="773906"/>
            <a:ext cx="10055124" cy="5418305"/>
          </a:xfrm>
          <a:prstGeom prst="rect">
            <a:avLst/>
          </a:prstGeom>
        </p:spPr>
      </p:pic>
    </p:spTree>
    <p:extLst>
      <p:ext uri="{BB962C8B-B14F-4D97-AF65-F5344CB8AC3E}">
        <p14:creationId xmlns:p14="http://schemas.microsoft.com/office/powerpoint/2010/main" val="2757186421"/>
      </p:ext>
    </p:extLst>
  </p:cSld>
  <p:clrMapOvr>
    <a:masterClrMapping/>
  </p:clrMapOvr>
  <mc:AlternateContent xmlns:mc="http://schemas.openxmlformats.org/markup-compatibility/2006">
    <mc:Choice xmlns:p14="http://schemas.microsoft.com/office/powerpoint/2010/main" Requires="p14">
      <p:transition spd="slow" p14:dur="2000" advTm="47957"/>
    </mc:Choice>
    <mc:Fallback>
      <p:transition spd="slow" advTm="4795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1" y="63787"/>
            <a:ext cx="9830454" cy="646331"/>
          </a:xfrm>
          <a:prstGeom prst="rect">
            <a:avLst/>
          </a:prstGeom>
          <a:noFill/>
        </p:spPr>
        <p:txBody>
          <a:bodyPr wrap="square" rtlCol="0">
            <a:spAutoFit/>
          </a:bodyPr>
          <a:lstStyle/>
          <a:p>
            <a:r>
              <a:rPr lang="en-US" altLang="zh-CN" sz="3600" b="0" dirty="0">
                <a:effectLst/>
                <a:latin typeface="Times New Roman" panose="02020603050405020304" pitchFamily="18" charset="0"/>
                <a:cs typeface="Times New Roman" panose="02020603050405020304" pitchFamily="18" charset="0"/>
              </a:rPr>
              <a:t>Supervised Approaches (feature design)</a:t>
            </a:r>
          </a:p>
        </p:txBody>
      </p:sp>
      <p:sp>
        <p:nvSpPr>
          <p:cNvPr id="4" name="灯片编号占位符 3">
            <a:extLst>
              <a:ext uri="{FF2B5EF4-FFF2-40B4-BE49-F238E27FC236}">
                <a16:creationId xmlns:a16="http://schemas.microsoft.com/office/drawing/2014/main" id="{F58EED33-1C38-4EF8-80A4-9987D846D220}"/>
              </a:ext>
            </a:extLst>
          </p:cNvPr>
          <p:cNvSpPr>
            <a:spLocks noGrp="1"/>
          </p:cNvSpPr>
          <p:nvPr>
            <p:ph type="sldNum" sz="quarter" idx="12"/>
          </p:nvPr>
        </p:nvSpPr>
        <p:spPr/>
        <p:txBody>
          <a:bodyPr/>
          <a:lstStyle/>
          <a:p>
            <a:fld id="{661ED27B-0111-4FCA-A1FD-6B615F5E45DE}" type="slidenum">
              <a:rPr lang="zh-CN" altLang="en-US" smtClean="0"/>
              <a:pPr/>
              <a:t>7</a:t>
            </a:fld>
            <a:endParaRPr lang="zh-CN" altLang="en-US"/>
          </a:p>
        </p:txBody>
      </p:sp>
      <p:pic>
        <p:nvPicPr>
          <p:cNvPr id="5" name="图片 4">
            <a:extLst>
              <a:ext uri="{FF2B5EF4-FFF2-40B4-BE49-F238E27FC236}">
                <a16:creationId xmlns:a16="http://schemas.microsoft.com/office/drawing/2014/main" id="{D9BE96E6-8490-4170-A7A8-BA9B195083DF}"/>
              </a:ext>
            </a:extLst>
          </p:cNvPr>
          <p:cNvPicPr>
            <a:picLocks noChangeAspect="1"/>
          </p:cNvPicPr>
          <p:nvPr/>
        </p:nvPicPr>
        <p:blipFill>
          <a:blip r:embed="rId3"/>
          <a:stretch>
            <a:fillRect/>
          </a:stretch>
        </p:blipFill>
        <p:spPr>
          <a:xfrm>
            <a:off x="109582" y="1003672"/>
            <a:ext cx="11972835" cy="4850655"/>
          </a:xfrm>
          <a:prstGeom prst="rect">
            <a:avLst/>
          </a:prstGeom>
        </p:spPr>
      </p:pic>
    </p:spTree>
    <p:extLst>
      <p:ext uri="{BB962C8B-B14F-4D97-AF65-F5344CB8AC3E}">
        <p14:creationId xmlns:p14="http://schemas.microsoft.com/office/powerpoint/2010/main" val="907247834"/>
      </p:ext>
    </p:extLst>
  </p:cSld>
  <p:clrMapOvr>
    <a:masterClrMapping/>
  </p:clrMapOvr>
  <mc:AlternateContent xmlns:mc="http://schemas.openxmlformats.org/markup-compatibility/2006">
    <mc:Choice xmlns:p14="http://schemas.microsoft.com/office/powerpoint/2010/main" Requires="p14">
      <p:transition spd="slow" p14:dur="2000" advTm="47957"/>
    </mc:Choice>
    <mc:Fallback>
      <p:transition spd="slow" advTm="4795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1" y="63787"/>
            <a:ext cx="9830454" cy="646331"/>
          </a:xfrm>
          <a:prstGeom prst="rect">
            <a:avLst/>
          </a:prstGeom>
          <a:noFill/>
        </p:spPr>
        <p:txBody>
          <a:bodyPr wrap="square" rtlCol="0">
            <a:spAutoFit/>
          </a:bodyPr>
          <a:lstStyle/>
          <a:p>
            <a:r>
              <a:rPr lang="en-US" altLang="zh-CN" sz="3600" b="0" dirty="0">
                <a:effectLst/>
                <a:latin typeface="Times New Roman" panose="02020603050405020304" pitchFamily="18" charset="0"/>
                <a:cs typeface="Times New Roman" panose="02020603050405020304" pitchFamily="18" charset="0"/>
              </a:rPr>
              <a:t>Unsupervised Approaches (Graph-Based Ranking)</a:t>
            </a:r>
          </a:p>
        </p:txBody>
      </p:sp>
      <p:sp>
        <p:nvSpPr>
          <p:cNvPr id="4" name="灯片编号占位符 3">
            <a:extLst>
              <a:ext uri="{FF2B5EF4-FFF2-40B4-BE49-F238E27FC236}">
                <a16:creationId xmlns:a16="http://schemas.microsoft.com/office/drawing/2014/main" id="{F58EED33-1C38-4EF8-80A4-9987D846D220}"/>
              </a:ext>
            </a:extLst>
          </p:cNvPr>
          <p:cNvSpPr>
            <a:spLocks noGrp="1"/>
          </p:cNvSpPr>
          <p:nvPr>
            <p:ph type="sldNum" sz="quarter" idx="12"/>
          </p:nvPr>
        </p:nvSpPr>
        <p:spPr/>
        <p:txBody>
          <a:bodyPr/>
          <a:lstStyle/>
          <a:p>
            <a:fld id="{661ED27B-0111-4FCA-A1FD-6B615F5E45DE}" type="slidenum">
              <a:rPr lang="zh-CN" altLang="en-US" smtClean="0"/>
              <a:pPr/>
              <a:t>8</a:t>
            </a:fld>
            <a:endParaRPr lang="zh-CN" altLang="en-US"/>
          </a:p>
        </p:txBody>
      </p:sp>
      <p:pic>
        <p:nvPicPr>
          <p:cNvPr id="3074" name="Picture 2" descr="Example&#10; ">
            <a:extLst>
              <a:ext uri="{FF2B5EF4-FFF2-40B4-BE49-F238E27FC236}">
                <a16:creationId xmlns:a16="http://schemas.microsoft.com/office/drawing/2014/main" id="{7505E38C-E9C4-4563-8B08-57BC122EBCE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61" t="11259" r="3292" b="5053"/>
          <a:stretch/>
        </p:blipFill>
        <p:spPr bwMode="auto">
          <a:xfrm>
            <a:off x="2708991" y="1494710"/>
            <a:ext cx="9483009" cy="472150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9E6949C1-D225-4DC9-999B-921557E8F4ED}"/>
              </a:ext>
            </a:extLst>
          </p:cNvPr>
          <p:cNvSpPr txBox="1"/>
          <p:nvPr/>
        </p:nvSpPr>
        <p:spPr>
          <a:xfrm>
            <a:off x="4655898" y="878438"/>
            <a:ext cx="5589194" cy="523220"/>
          </a:xfrm>
          <a:prstGeom prst="rect">
            <a:avLst/>
          </a:prstGeom>
          <a:noFill/>
        </p:spPr>
        <p:txBody>
          <a:bodyPr wrap="square" rtlCol="0">
            <a:spAutoFit/>
          </a:bodyPr>
          <a:lstStyle/>
          <a:p>
            <a:r>
              <a:rPr lang="en-US" altLang="zh-CN" sz="2800" dirty="0" err="1"/>
              <a:t>TextRank</a:t>
            </a:r>
            <a:r>
              <a:rPr lang="en-US" altLang="zh-CN" sz="2800" dirty="0"/>
              <a:t> </a:t>
            </a:r>
            <a:r>
              <a:rPr lang="en-US" altLang="zh-CN" sz="2800" b="0" i="0" dirty="0">
                <a:solidFill>
                  <a:srgbClr val="000000"/>
                </a:solidFill>
                <a:effectLst/>
                <a:latin typeface="NimbusRomNo9L-Regu"/>
              </a:rPr>
              <a:t>(</a:t>
            </a:r>
            <a:r>
              <a:rPr lang="en-US" altLang="zh-CN" sz="2800" b="0" i="0" dirty="0" err="1">
                <a:solidFill>
                  <a:srgbClr val="000000"/>
                </a:solidFill>
                <a:effectLst/>
                <a:latin typeface="NimbusRomNo9L-Regu"/>
              </a:rPr>
              <a:t>Mihalcea</a:t>
            </a:r>
            <a:r>
              <a:rPr lang="en-US" altLang="zh-CN" sz="2800" b="0" i="0" dirty="0">
                <a:solidFill>
                  <a:srgbClr val="000000"/>
                </a:solidFill>
                <a:effectLst/>
                <a:latin typeface="NimbusRomNo9L-Regu"/>
              </a:rPr>
              <a:t> and </a:t>
            </a:r>
            <a:r>
              <a:rPr lang="en-US" altLang="zh-CN" sz="2800" b="0" i="0" dirty="0" err="1">
                <a:solidFill>
                  <a:srgbClr val="000000"/>
                </a:solidFill>
                <a:effectLst/>
                <a:latin typeface="NimbusRomNo9L-Regu"/>
              </a:rPr>
              <a:t>Tarau</a:t>
            </a:r>
            <a:r>
              <a:rPr lang="en-US" altLang="zh-CN" sz="2800" b="0" i="0" dirty="0">
                <a:solidFill>
                  <a:srgbClr val="000000"/>
                </a:solidFill>
                <a:effectLst/>
                <a:latin typeface="NimbusRomNo9L-Regu"/>
              </a:rPr>
              <a:t>, 2004)</a:t>
            </a:r>
            <a:r>
              <a:rPr lang="en-US" altLang="zh-CN" sz="2800" dirty="0"/>
              <a:t> </a:t>
            </a:r>
            <a:endParaRPr lang="zh-CN" altLang="en-US" sz="2800" dirty="0"/>
          </a:p>
        </p:txBody>
      </p:sp>
      <p:sp>
        <p:nvSpPr>
          <p:cNvPr id="3" name="文本框 2">
            <a:extLst>
              <a:ext uri="{FF2B5EF4-FFF2-40B4-BE49-F238E27FC236}">
                <a16:creationId xmlns:a16="http://schemas.microsoft.com/office/drawing/2014/main" id="{90E6A7E9-974C-4DC0-888E-678A1B724FE8}"/>
              </a:ext>
            </a:extLst>
          </p:cNvPr>
          <p:cNvSpPr txBox="1"/>
          <p:nvPr/>
        </p:nvSpPr>
        <p:spPr>
          <a:xfrm>
            <a:off x="0" y="893668"/>
            <a:ext cx="2708991" cy="5262979"/>
          </a:xfrm>
          <a:prstGeom prst="rect">
            <a:avLst/>
          </a:prstGeom>
          <a:noFill/>
        </p:spPr>
        <p:txBody>
          <a:bodyPr wrap="square" rtlCol="0">
            <a:spAutoFit/>
          </a:bodyPr>
          <a:lstStyle/>
          <a:p>
            <a:pPr marL="285750" indent="-285750" latinLnBrk="1">
              <a:buFont typeface="Arial" panose="020B0604020202020204" pitchFamily="34" charset="0"/>
              <a:buChar char="•"/>
            </a:pPr>
            <a:r>
              <a:rPr lang="en-US" altLang="zh-CN" sz="2400" dirty="0"/>
              <a:t>Candidate </a:t>
            </a:r>
            <a:r>
              <a:rPr lang="en-US" altLang="zh-CN" sz="2400" dirty="0" err="1"/>
              <a:t>keyphrase</a:t>
            </a:r>
            <a:r>
              <a:rPr lang="en-US" altLang="zh-CN" sz="2400" dirty="0"/>
              <a:t> as node;</a:t>
            </a:r>
          </a:p>
          <a:p>
            <a:pPr latinLnBrk="1"/>
            <a:endParaRPr lang="en-US" altLang="zh-CN" sz="2400" dirty="0"/>
          </a:p>
          <a:p>
            <a:pPr marL="285750" indent="-285750" latinLnBrk="1">
              <a:buFont typeface="Arial" panose="020B0604020202020204" pitchFamily="34" charset="0"/>
              <a:buChar char="•"/>
            </a:pPr>
            <a:r>
              <a:rPr lang="en-US" altLang="zh-CN" sz="2400" dirty="0"/>
              <a:t>Co-occurrence counts (</a:t>
            </a:r>
            <a:r>
              <a:rPr lang="en-US" altLang="zh-CN" sz="2400" dirty="0" err="1"/>
              <a:t>Mihalcea</a:t>
            </a:r>
            <a:r>
              <a:rPr lang="en-US" altLang="zh-CN" sz="2400" dirty="0"/>
              <a:t> and </a:t>
            </a:r>
            <a:r>
              <a:rPr lang="en-US" altLang="zh-CN" sz="2400" dirty="0" err="1"/>
              <a:t>Tarau</a:t>
            </a:r>
            <a:r>
              <a:rPr lang="en-US" altLang="zh-CN" sz="2400" dirty="0"/>
              <a:t>, 2004; Matsuo and Ishizuka, 2004) and semantic relatedness (</a:t>
            </a:r>
            <a:r>
              <a:rPr lang="en-US" altLang="zh-CN" sz="2400" dirty="0" err="1"/>
              <a:t>Grineva</a:t>
            </a:r>
            <a:r>
              <a:rPr lang="en-US" altLang="zh-CN" sz="2400" dirty="0"/>
              <a:t> et al., 2009) as weight of edge;</a:t>
            </a:r>
          </a:p>
          <a:p>
            <a:pPr latinLnBrk="1"/>
            <a:endParaRPr lang="en-US" altLang="zh-CN" sz="2400" dirty="0"/>
          </a:p>
          <a:p>
            <a:pPr marL="285750" indent="-285750" latinLnBrk="1">
              <a:buFont typeface="Arial" panose="020B0604020202020204" pitchFamily="34" charset="0"/>
              <a:buChar char="•"/>
            </a:pPr>
            <a:r>
              <a:rPr lang="en-US" altLang="zh-CN" sz="2400" dirty="0"/>
              <a:t>Random walk extracts </a:t>
            </a:r>
            <a:r>
              <a:rPr lang="en-US" altLang="zh-CN" sz="2400" dirty="0" err="1"/>
              <a:t>keyphrases</a:t>
            </a:r>
            <a:r>
              <a:rPr lang="en-US" altLang="zh-CN" sz="2400" dirty="0"/>
              <a:t>;</a:t>
            </a:r>
            <a:endParaRPr lang="zh-CN" altLang="en-US" sz="2400" dirty="0"/>
          </a:p>
        </p:txBody>
      </p:sp>
    </p:spTree>
    <p:extLst>
      <p:ext uri="{BB962C8B-B14F-4D97-AF65-F5344CB8AC3E}">
        <p14:creationId xmlns:p14="http://schemas.microsoft.com/office/powerpoint/2010/main" val="2017708420"/>
      </p:ext>
    </p:extLst>
  </p:cSld>
  <p:clrMapOvr>
    <a:masterClrMapping/>
  </p:clrMapOvr>
  <mc:AlternateContent xmlns:mc="http://schemas.openxmlformats.org/markup-compatibility/2006">
    <mc:Choice xmlns:p14="http://schemas.microsoft.com/office/powerpoint/2010/main" Requires="p14">
      <p:transition spd="slow" p14:dur="2000" advTm="47957"/>
    </mc:Choice>
    <mc:Fallback>
      <p:transition spd="slow" advTm="4795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DAC2703D-6965-4380-B99F-E72031FE1F25}"/>
              </a:ext>
            </a:extLst>
          </p:cNvPr>
          <p:cNvSpPr/>
          <p:nvPr/>
        </p:nvSpPr>
        <p:spPr>
          <a:xfrm>
            <a:off x="0" y="-1"/>
            <a:ext cx="12192000" cy="710119"/>
          </a:xfrm>
          <a:prstGeom prst="rect">
            <a:avLst/>
          </a:prstGeom>
          <a:gradFill>
            <a:gsLst>
              <a:gs pos="0">
                <a:schemeClr val="accent6">
                  <a:tint val="65000"/>
                  <a:shade val="92000"/>
                  <a:satMod val="130000"/>
                </a:schemeClr>
              </a:gs>
              <a:gs pos="0">
                <a:schemeClr val="accent6">
                  <a:tint val="60000"/>
                  <a:shade val="99000"/>
                  <a:satMod val="120000"/>
                </a:schemeClr>
              </a:gs>
              <a:gs pos="0">
                <a:schemeClr val="accent6">
                  <a:lumMod val="20000"/>
                  <a:lumOff val="80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911BB28-223D-4370-9DE6-19F5DF2ED8FE}"/>
              </a:ext>
            </a:extLst>
          </p:cNvPr>
          <p:cNvSpPr txBox="1"/>
          <p:nvPr/>
        </p:nvSpPr>
        <p:spPr>
          <a:xfrm>
            <a:off x="77821" y="63787"/>
            <a:ext cx="9830454" cy="646331"/>
          </a:xfrm>
          <a:prstGeom prst="rect">
            <a:avLst/>
          </a:prstGeom>
          <a:noFill/>
        </p:spPr>
        <p:txBody>
          <a:bodyPr wrap="square" rtlCol="0">
            <a:spAutoFit/>
          </a:bodyPr>
          <a:lstStyle/>
          <a:p>
            <a:r>
              <a:rPr lang="en-US" altLang="zh-CN" sz="3600" b="0" dirty="0">
                <a:effectLst/>
                <a:latin typeface="Times New Roman" panose="02020603050405020304" pitchFamily="18" charset="0"/>
                <a:cs typeface="Times New Roman" panose="02020603050405020304" pitchFamily="18" charset="0"/>
              </a:rPr>
              <a:t>Unsupervised Approaches (</a:t>
            </a:r>
            <a:r>
              <a:rPr lang="en-US" altLang="zh-CN" sz="3600" dirty="0">
                <a:latin typeface="Times New Roman" panose="02020603050405020304" pitchFamily="18" charset="0"/>
                <a:cs typeface="Times New Roman" panose="02020603050405020304" pitchFamily="18" charset="0"/>
              </a:rPr>
              <a:t>Topic-Based Clustering</a:t>
            </a:r>
            <a:r>
              <a:rPr lang="en-US" altLang="zh-CN" sz="3600" b="0" dirty="0">
                <a:effectLst/>
                <a:latin typeface="Times New Roman" panose="02020603050405020304" pitchFamily="18" charset="0"/>
                <a:cs typeface="Times New Roman" panose="02020603050405020304" pitchFamily="18" charset="0"/>
              </a:rPr>
              <a:t>)</a:t>
            </a:r>
          </a:p>
        </p:txBody>
      </p:sp>
      <p:sp>
        <p:nvSpPr>
          <p:cNvPr id="4" name="灯片编号占位符 3">
            <a:extLst>
              <a:ext uri="{FF2B5EF4-FFF2-40B4-BE49-F238E27FC236}">
                <a16:creationId xmlns:a16="http://schemas.microsoft.com/office/drawing/2014/main" id="{F58EED33-1C38-4EF8-80A4-9987D846D220}"/>
              </a:ext>
            </a:extLst>
          </p:cNvPr>
          <p:cNvSpPr>
            <a:spLocks noGrp="1"/>
          </p:cNvSpPr>
          <p:nvPr>
            <p:ph type="sldNum" sz="quarter" idx="12"/>
          </p:nvPr>
        </p:nvSpPr>
        <p:spPr/>
        <p:txBody>
          <a:bodyPr/>
          <a:lstStyle/>
          <a:p>
            <a:fld id="{661ED27B-0111-4FCA-A1FD-6B615F5E45DE}" type="slidenum">
              <a:rPr lang="zh-CN" altLang="en-US" smtClean="0"/>
              <a:pPr/>
              <a:t>9</a:t>
            </a:fld>
            <a:endParaRPr lang="zh-CN" altLang="en-US"/>
          </a:p>
        </p:txBody>
      </p:sp>
      <p:grpSp>
        <p:nvGrpSpPr>
          <p:cNvPr id="5" name="组合 4">
            <a:extLst>
              <a:ext uri="{FF2B5EF4-FFF2-40B4-BE49-F238E27FC236}">
                <a16:creationId xmlns:a16="http://schemas.microsoft.com/office/drawing/2014/main" id="{A523DE30-5D8F-4B40-9236-F1BAF798B274}"/>
              </a:ext>
            </a:extLst>
          </p:cNvPr>
          <p:cNvGrpSpPr/>
          <p:nvPr/>
        </p:nvGrpSpPr>
        <p:grpSpPr>
          <a:xfrm>
            <a:off x="789562" y="736567"/>
            <a:ext cx="10612876" cy="3470216"/>
            <a:chOff x="374074" y="1542550"/>
            <a:chExt cx="11681864" cy="4266618"/>
          </a:xfrm>
        </p:grpSpPr>
        <p:pic>
          <p:nvPicPr>
            <p:cNvPr id="4098" name="Picture 2" descr="2019年第11期Seminar报告总结| CINS">
              <a:extLst>
                <a:ext uri="{FF2B5EF4-FFF2-40B4-BE49-F238E27FC236}">
                  <a16:creationId xmlns:a16="http://schemas.microsoft.com/office/drawing/2014/main" id="{DFB202E2-146F-4F27-B45F-5EE4DD3818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074" y="1542550"/>
              <a:ext cx="11681864" cy="4266618"/>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9E6949C1-D225-4DC9-999B-921557E8F4ED}"/>
                </a:ext>
              </a:extLst>
            </p:cNvPr>
            <p:cNvSpPr txBox="1"/>
            <p:nvPr/>
          </p:nvSpPr>
          <p:spPr>
            <a:xfrm>
              <a:off x="1573480" y="2021279"/>
              <a:ext cx="6002262" cy="663858"/>
            </a:xfrm>
            <a:prstGeom prst="rect">
              <a:avLst/>
            </a:prstGeom>
            <a:noFill/>
          </p:spPr>
          <p:txBody>
            <a:bodyPr wrap="square" rtlCol="0">
              <a:spAutoFit/>
            </a:bodyPr>
            <a:lstStyle/>
            <a:p>
              <a:r>
                <a:rPr lang="en-US" altLang="zh-CN" sz="2800" dirty="0"/>
                <a:t>Topical PageRank </a:t>
              </a:r>
              <a:r>
                <a:rPr lang="en-US" altLang="zh-CN" sz="2800" b="0" i="0" dirty="0">
                  <a:solidFill>
                    <a:srgbClr val="000000"/>
                  </a:solidFill>
                  <a:effectLst/>
                  <a:latin typeface="NimbusRomNo9L-Regu"/>
                </a:rPr>
                <a:t>(</a:t>
              </a:r>
              <a:r>
                <a:rPr lang="en-US" altLang="zh-CN" sz="2800" dirty="0"/>
                <a:t>Liu et al., 2010) </a:t>
              </a:r>
              <a:endParaRPr lang="zh-CN" altLang="en-US" sz="2800" dirty="0"/>
            </a:p>
          </p:txBody>
        </p:sp>
      </p:grpSp>
      <p:sp>
        <p:nvSpPr>
          <p:cNvPr id="6" name="文本框 5">
            <a:extLst>
              <a:ext uri="{FF2B5EF4-FFF2-40B4-BE49-F238E27FC236}">
                <a16:creationId xmlns:a16="http://schemas.microsoft.com/office/drawing/2014/main" id="{A4780930-9FE1-4FA8-BCDD-421B638FD3DE}"/>
              </a:ext>
            </a:extLst>
          </p:cNvPr>
          <p:cNvSpPr txBox="1"/>
          <p:nvPr/>
        </p:nvSpPr>
        <p:spPr>
          <a:xfrm>
            <a:off x="77821" y="4138981"/>
            <a:ext cx="11816958" cy="461665"/>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t>Defining several random jump probability as topic-specific preference value:</a:t>
            </a:r>
            <a:endParaRPr lang="zh-CN" altLang="en-US" sz="2400" dirty="0"/>
          </a:p>
        </p:txBody>
      </p:sp>
      <p:graphicFrame>
        <p:nvGraphicFramePr>
          <p:cNvPr id="7" name="对象 6">
            <a:extLst>
              <a:ext uri="{FF2B5EF4-FFF2-40B4-BE49-F238E27FC236}">
                <a16:creationId xmlns:a16="http://schemas.microsoft.com/office/drawing/2014/main" id="{65BA9899-51CB-4917-8D8A-7D2ED80675AF}"/>
              </a:ext>
            </a:extLst>
          </p:cNvPr>
          <p:cNvGraphicFramePr>
            <a:graphicFrameLocks noChangeAspect="1"/>
          </p:cNvGraphicFramePr>
          <p:nvPr>
            <p:extLst>
              <p:ext uri="{D42A27DB-BD31-4B8C-83A1-F6EECF244321}">
                <p14:modId xmlns:p14="http://schemas.microsoft.com/office/powerpoint/2010/main" val="1538990467"/>
              </p:ext>
            </p:extLst>
          </p:nvPr>
        </p:nvGraphicFramePr>
        <p:xfrm>
          <a:off x="2755900" y="4531347"/>
          <a:ext cx="6680200" cy="774700"/>
        </p:xfrm>
        <a:graphic>
          <a:graphicData uri="http://schemas.openxmlformats.org/presentationml/2006/ole">
            <mc:AlternateContent xmlns:mc="http://schemas.openxmlformats.org/markup-compatibility/2006">
              <mc:Choice xmlns:v="urn:schemas-microsoft-com:vml" Requires="v">
                <p:oleObj spid="_x0000_s4120" name="Equation" r:id="rId5" imgW="6680160" imgH="774360" progId="Equation.DSMT4">
                  <p:embed/>
                </p:oleObj>
              </mc:Choice>
              <mc:Fallback>
                <p:oleObj name="Equation" r:id="rId5" imgW="6680160" imgH="774360" progId="Equation.DSMT4">
                  <p:embed/>
                  <p:pic>
                    <p:nvPicPr>
                      <p:cNvPr id="0" name=""/>
                      <p:cNvPicPr/>
                      <p:nvPr/>
                    </p:nvPicPr>
                    <p:blipFill>
                      <a:blip r:embed="rId6"/>
                      <a:stretch>
                        <a:fillRect/>
                      </a:stretch>
                    </p:blipFill>
                    <p:spPr>
                      <a:xfrm>
                        <a:off x="2755900" y="4531347"/>
                        <a:ext cx="6680200" cy="774700"/>
                      </a:xfrm>
                      <a:prstGeom prst="rect">
                        <a:avLst/>
                      </a:prstGeom>
                    </p:spPr>
                  </p:pic>
                </p:oleObj>
              </mc:Fallback>
            </mc:AlternateContent>
          </a:graphicData>
        </a:graphic>
      </p:graphicFrame>
      <p:sp>
        <p:nvSpPr>
          <p:cNvPr id="8" name="文本框 7">
            <a:extLst>
              <a:ext uri="{FF2B5EF4-FFF2-40B4-BE49-F238E27FC236}">
                <a16:creationId xmlns:a16="http://schemas.microsoft.com/office/drawing/2014/main" id="{EF175B30-7923-41A0-9C73-76081AD1164C}"/>
              </a:ext>
            </a:extLst>
          </p:cNvPr>
          <p:cNvSpPr txBox="1"/>
          <p:nvPr/>
        </p:nvSpPr>
        <p:spPr>
          <a:xfrm>
            <a:off x="77821" y="5249239"/>
            <a:ext cx="11816958" cy="461665"/>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t>Combining topic distribution(LDA) with topic-specific </a:t>
            </a:r>
            <a:r>
              <a:rPr lang="en-US" altLang="zh-CN" sz="2400" dirty="0" err="1"/>
              <a:t>keyphrases</a:t>
            </a:r>
            <a:r>
              <a:rPr lang="en-US" altLang="zh-CN" sz="2400" dirty="0"/>
              <a:t> to acquire final </a:t>
            </a:r>
            <a:r>
              <a:rPr lang="en-US" altLang="zh-CN" sz="2400" dirty="0" err="1"/>
              <a:t>keyphrases</a:t>
            </a:r>
            <a:r>
              <a:rPr lang="en-US" altLang="zh-CN" sz="2400" dirty="0"/>
              <a:t>:</a:t>
            </a:r>
            <a:endParaRPr lang="zh-CN" altLang="en-US" sz="2400" dirty="0"/>
          </a:p>
        </p:txBody>
      </p:sp>
      <p:graphicFrame>
        <p:nvGraphicFramePr>
          <p:cNvPr id="9" name="对象 8">
            <a:extLst>
              <a:ext uri="{FF2B5EF4-FFF2-40B4-BE49-F238E27FC236}">
                <a16:creationId xmlns:a16="http://schemas.microsoft.com/office/drawing/2014/main" id="{8CB5DC15-1A29-488F-B7D2-354D2EF2B48D}"/>
              </a:ext>
            </a:extLst>
          </p:cNvPr>
          <p:cNvGraphicFramePr>
            <a:graphicFrameLocks noChangeAspect="1"/>
          </p:cNvGraphicFramePr>
          <p:nvPr>
            <p:extLst>
              <p:ext uri="{D42A27DB-BD31-4B8C-83A1-F6EECF244321}">
                <p14:modId xmlns:p14="http://schemas.microsoft.com/office/powerpoint/2010/main" val="1927138760"/>
              </p:ext>
            </p:extLst>
          </p:nvPr>
        </p:nvGraphicFramePr>
        <p:xfrm>
          <a:off x="3566950" y="5648060"/>
          <a:ext cx="4838700" cy="723900"/>
        </p:xfrm>
        <a:graphic>
          <a:graphicData uri="http://schemas.openxmlformats.org/presentationml/2006/ole">
            <mc:AlternateContent xmlns:mc="http://schemas.openxmlformats.org/markup-compatibility/2006">
              <mc:Choice xmlns:v="urn:schemas-microsoft-com:vml" Requires="v">
                <p:oleObj spid="_x0000_s4121" name="Equation" r:id="rId7" imgW="4838400" imgH="723600" progId="Equation.DSMT4">
                  <p:embed/>
                </p:oleObj>
              </mc:Choice>
              <mc:Fallback>
                <p:oleObj name="Equation" r:id="rId7" imgW="4838400" imgH="723600" progId="Equation.DSMT4">
                  <p:embed/>
                  <p:pic>
                    <p:nvPicPr>
                      <p:cNvPr id="7" name="对象 6">
                        <a:extLst>
                          <a:ext uri="{FF2B5EF4-FFF2-40B4-BE49-F238E27FC236}">
                            <a16:creationId xmlns:a16="http://schemas.microsoft.com/office/drawing/2014/main" id="{65BA9899-51CB-4917-8D8A-7D2ED80675AF}"/>
                          </a:ext>
                        </a:extLst>
                      </p:cNvPr>
                      <p:cNvPicPr/>
                      <p:nvPr/>
                    </p:nvPicPr>
                    <p:blipFill>
                      <a:blip r:embed="rId8"/>
                      <a:stretch>
                        <a:fillRect/>
                      </a:stretch>
                    </p:blipFill>
                    <p:spPr>
                      <a:xfrm>
                        <a:off x="3566950" y="5648060"/>
                        <a:ext cx="4838700" cy="723900"/>
                      </a:xfrm>
                      <a:prstGeom prst="rect">
                        <a:avLst/>
                      </a:prstGeom>
                    </p:spPr>
                  </p:pic>
                </p:oleObj>
              </mc:Fallback>
            </mc:AlternateContent>
          </a:graphicData>
        </a:graphic>
      </p:graphicFrame>
    </p:spTree>
    <p:extLst>
      <p:ext uri="{BB962C8B-B14F-4D97-AF65-F5344CB8AC3E}">
        <p14:creationId xmlns:p14="http://schemas.microsoft.com/office/powerpoint/2010/main" val="688587737"/>
      </p:ext>
    </p:extLst>
  </p:cSld>
  <p:clrMapOvr>
    <a:masterClrMapping/>
  </p:clrMapOvr>
  <mc:AlternateContent xmlns:mc="http://schemas.openxmlformats.org/markup-compatibility/2006">
    <mc:Choice xmlns:p14="http://schemas.microsoft.com/office/powerpoint/2010/main" Requires="p14">
      <p:transition spd="slow" p14:dur="2000" advTm="47957"/>
    </mc:Choice>
    <mc:Fallback>
      <p:transition spd="slow" advTm="47957"/>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Lst>
</file>

<file path=ppt/tags/tag2.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Lst>
</file>

<file path=ppt/tags/tag3.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Lst>
</file>

<file path=ppt/tags/tag4.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Lst>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6806</TotalTime>
  <Words>1486</Words>
  <Application>Microsoft Office PowerPoint</Application>
  <PresentationFormat>宽屏</PresentationFormat>
  <Paragraphs>117</Paragraphs>
  <Slides>17</Slides>
  <Notes>11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17</vt:i4>
      </vt:variant>
    </vt:vector>
  </HeadingPairs>
  <TitlesOfParts>
    <vt:vector size="25" baseType="lpstr">
      <vt:lpstr>NimbusRomNo9L-Regu</vt:lpstr>
      <vt:lpstr>等线</vt:lpstr>
      <vt:lpstr>Arial</vt:lpstr>
      <vt:lpstr>Calibri</vt:lpstr>
      <vt:lpstr>Calibri Light</vt:lpstr>
      <vt:lpstr>Times New Roman</vt:lpstr>
      <vt:lpstr>回顾</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Customized products recommendation based on probabilistic relevance model</dc:title>
  <dc:creator>自豪 李</dc:creator>
  <cp:lastModifiedBy>Peter</cp:lastModifiedBy>
  <cp:revision>194</cp:revision>
  <dcterms:created xsi:type="dcterms:W3CDTF">2019-10-25T00:59:36Z</dcterms:created>
  <dcterms:modified xsi:type="dcterms:W3CDTF">2020-09-24T10:05:45Z</dcterms:modified>
</cp:coreProperties>
</file>