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0"/>
  </p:notesMasterIdLst>
  <p:sldIdLst>
    <p:sldId id="286" r:id="rId2"/>
    <p:sldId id="258" r:id="rId3"/>
    <p:sldId id="279" r:id="rId4"/>
    <p:sldId id="287" r:id="rId5"/>
    <p:sldId id="278" r:id="rId6"/>
    <p:sldId id="260" r:id="rId7"/>
    <p:sldId id="288" r:id="rId8"/>
    <p:sldId id="289" r:id="rId9"/>
    <p:sldId id="290" r:id="rId10"/>
    <p:sldId id="291" r:id="rId11"/>
    <p:sldId id="292" r:id="rId12"/>
    <p:sldId id="293" r:id="rId13"/>
    <p:sldId id="295" r:id="rId14"/>
    <p:sldId id="263" r:id="rId15"/>
    <p:sldId id="298" r:id="rId16"/>
    <p:sldId id="276" r:id="rId17"/>
    <p:sldId id="296" r:id="rId18"/>
    <p:sldId id="29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1"/>
  </p:normalViewPr>
  <p:slideViewPr>
    <p:cSldViewPr snapToGrid="0">
      <p:cViewPr>
        <p:scale>
          <a:sx n="109" d="100"/>
          <a:sy n="109" d="100"/>
        </p:scale>
        <p:origin x="216"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865BC-4779-430A-A047-280CB81B5E52}" type="datetimeFigureOut">
              <a:rPr lang="zh-CN" altLang="en-US" smtClean="0"/>
              <a:t>2020/3/21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3C70B-D24B-444E-8D28-1F47D224807F}" type="slidenum">
              <a:rPr lang="zh-CN" altLang="en-US" smtClean="0"/>
              <a:t>‹#›</a:t>
            </a:fld>
            <a:endParaRPr lang="zh-CN" altLang="en-US"/>
          </a:p>
        </p:txBody>
      </p:sp>
    </p:spTree>
    <p:extLst>
      <p:ext uri="{BB962C8B-B14F-4D97-AF65-F5344CB8AC3E}">
        <p14:creationId xmlns:p14="http://schemas.microsoft.com/office/powerpoint/2010/main" val="277673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14</a:t>
            </a:fld>
            <a:endParaRPr lang="zh-CN" altLang="en-US"/>
          </a:p>
        </p:txBody>
      </p:sp>
    </p:spTree>
    <p:extLst>
      <p:ext uri="{BB962C8B-B14F-4D97-AF65-F5344CB8AC3E}">
        <p14:creationId xmlns:p14="http://schemas.microsoft.com/office/powerpoint/2010/main" val="117171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15</a:t>
            </a:fld>
            <a:endParaRPr lang="zh-CN" altLang="en-US"/>
          </a:p>
        </p:txBody>
      </p:sp>
    </p:spTree>
    <p:extLst>
      <p:ext uri="{BB962C8B-B14F-4D97-AF65-F5344CB8AC3E}">
        <p14:creationId xmlns:p14="http://schemas.microsoft.com/office/powerpoint/2010/main" val="2760417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16</a:t>
            </a:fld>
            <a:endParaRPr lang="zh-CN" altLang="en-US"/>
          </a:p>
        </p:txBody>
      </p:sp>
    </p:spTree>
    <p:extLst>
      <p:ext uri="{BB962C8B-B14F-4D97-AF65-F5344CB8AC3E}">
        <p14:creationId xmlns:p14="http://schemas.microsoft.com/office/powerpoint/2010/main" val="1221536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17</a:t>
            </a:fld>
            <a:endParaRPr lang="zh-CN" altLang="en-US"/>
          </a:p>
        </p:txBody>
      </p:sp>
    </p:spTree>
    <p:extLst>
      <p:ext uri="{BB962C8B-B14F-4D97-AF65-F5344CB8AC3E}">
        <p14:creationId xmlns:p14="http://schemas.microsoft.com/office/powerpoint/2010/main" val="4230022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18</a:t>
            </a:fld>
            <a:endParaRPr lang="zh-CN" altLang="en-US"/>
          </a:p>
        </p:txBody>
      </p:sp>
    </p:spTree>
    <p:extLst>
      <p:ext uri="{BB962C8B-B14F-4D97-AF65-F5344CB8AC3E}">
        <p14:creationId xmlns:p14="http://schemas.microsoft.com/office/powerpoint/2010/main" val="772263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56E686F-AA65-4E99-B85F-51C534D1D6E0}" type="datetime1">
              <a:rPr lang="zh-CN" altLang="en-US" smtClean="0"/>
              <a:t>2020/3/21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99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3ED4BBA-AE9C-40D7-A687-B42F5CF18574}" type="datetime1">
              <a:rPr lang="zh-CN" altLang="en-US" smtClean="0"/>
              <a:t>2020/3/21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44652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2DB54F1-293A-4CED-ABD7-47AA93A42D07}" type="datetime1">
              <a:rPr lang="zh-CN" altLang="en-US" smtClean="0"/>
              <a:t>2020/3/21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161653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AF1A358-302D-47DB-9047-3E04BA54FF82}" type="datetime1">
              <a:rPr lang="zh-CN" altLang="en-US" smtClean="0"/>
              <a:t>2020/3/21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06322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D562EC-AFF1-4741-B2F5-1DDDA5823D77}" type="datetime1">
              <a:rPr lang="zh-CN" altLang="en-US" smtClean="0"/>
              <a:t>2020/3/21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48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8D5D5C9-7054-4983-A018-147F442439D0}" type="datetime1">
              <a:rPr lang="zh-CN" altLang="en-US" smtClean="0"/>
              <a:t>2020/3/21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404052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1CDAB46-D36E-4694-9B80-F8E670DB5028}" type="datetime1">
              <a:rPr lang="zh-CN" altLang="en-US" smtClean="0"/>
              <a:t>2020/3/21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49959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EE8A65F-E42A-4F2D-9EA9-4CF5C1EA8AD8}" type="datetime1">
              <a:rPr lang="zh-CN" altLang="en-US" smtClean="0"/>
              <a:t>2020/3/21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110356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73FD0F-876A-4C5A-B500-3577338DD329}" type="datetime1">
              <a:rPr lang="zh-CN" altLang="en-US" smtClean="0"/>
              <a:t>2020/3/21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40967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5A7681-582C-4465-80DA-9ABA57F7DD45}" type="datetime1">
              <a:rPr lang="zh-CN" altLang="en-US" smtClean="0"/>
              <a:t>2020/3/21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59505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607B902-9D65-4E34-B1FA-1DE2CAE0D6D2}" type="datetime1">
              <a:rPr lang="zh-CN" altLang="en-US" smtClean="0"/>
              <a:t>2020/3/21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1414845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dirty="0"/>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619CC5-8D69-4B05-9950-8F25D25ACE83}" type="datetime1">
              <a:rPr lang="zh-CN" altLang="en-US" smtClean="0"/>
              <a:t>2020/3/21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10879975" y="6501030"/>
            <a:ext cx="1312025" cy="365125"/>
          </a:xfrm>
          <a:prstGeom prst="rect">
            <a:avLst/>
          </a:prstGeom>
        </p:spPr>
        <p:txBody>
          <a:bodyPr vert="horz" lIns="91440" tIns="45720" rIns="91440" bIns="45720" rtlCol="0" anchor="ctr"/>
          <a:lstStyle>
            <a:lvl1pPr algn="r">
              <a:defRPr sz="1800">
                <a:solidFill>
                  <a:schemeClr val="tx1"/>
                </a:solidFill>
              </a:defRPr>
            </a:lvl1pPr>
          </a:lstStyle>
          <a:p>
            <a:fld id="{661ED27B-0111-4FCA-A1FD-6B615F5E45DE}" type="slidenum">
              <a:rPr lang="zh-CN" altLang="en-US" smtClean="0"/>
              <a:pPr/>
              <a:t>‹#›</a:t>
            </a:fld>
            <a:endParaRPr lang="zh-CN"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3899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nltk.org/)" TargetMode="External"/><Relationship Id="rId7" Type="http://schemas.openxmlformats.org/officeDocument/2006/relationships/hyperlink" Target="https://networkx.github.io/"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tps://d3js.org/" TargetMode="External"/><Relationship Id="rId5" Type="http://schemas.openxmlformats.org/officeDocument/2006/relationships/hyperlink" Target="https://www.fullstackpython.com/flask.html" TargetMode="External"/><Relationship Id="rId4" Type="http://schemas.openxmlformats.org/officeDocument/2006/relationships/hyperlink" Target="https://spacy.io/"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icdm2019contest.mlamp.cn/#/app/hom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252CC-B847-4728-A90C-9CA29215DE58}"/>
              </a:ext>
            </a:extLst>
          </p:cNvPr>
          <p:cNvSpPr>
            <a:spLocks noGrp="1"/>
          </p:cNvSpPr>
          <p:nvPr>
            <p:ph type="ctrTitle"/>
            <p:custDataLst>
              <p:tags r:id="rId1"/>
            </p:custDataLst>
          </p:nvPr>
        </p:nvSpPr>
        <p:spPr>
          <a:xfrm>
            <a:off x="786319" y="1119619"/>
            <a:ext cx="10619362" cy="1868369"/>
          </a:xfrm>
        </p:spPr>
        <p:txBody>
          <a:bodyPr>
            <a:normAutofit/>
          </a:bodyPr>
          <a:lstStyle/>
          <a:p>
            <a:pPr algn="just" latinLnBrk="1"/>
            <a:r>
              <a:rPr lang="en-US" altLang="zh-CN" sz="6600" dirty="0"/>
              <a:t>ICDM 2019 Knowledge Graph Contest: Team UWA</a:t>
            </a:r>
            <a:endParaRPr lang="zh-CN" altLang="en-US" sz="6600" dirty="0"/>
          </a:p>
        </p:txBody>
      </p:sp>
      <p:sp>
        <p:nvSpPr>
          <p:cNvPr id="4" name="文本框 3">
            <a:extLst>
              <a:ext uri="{FF2B5EF4-FFF2-40B4-BE49-F238E27FC236}">
                <a16:creationId xmlns:a16="http://schemas.microsoft.com/office/drawing/2014/main" id="{A773BC36-7219-4A14-ACAB-0B0FAEC18AAC}"/>
              </a:ext>
            </a:extLst>
          </p:cNvPr>
          <p:cNvSpPr txBox="1"/>
          <p:nvPr>
            <p:custDataLst>
              <p:tags r:id="rId2"/>
            </p:custDataLst>
          </p:nvPr>
        </p:nvSpPr>
        <p:spPr>
          <a:xfrm>
            <a:off x="8895093" y="5507548"/>
            <a:ext cx="2768172" cy="461665"/>
          </a:xfrm>
          <a:prstGeom prst="rect">
            <a:avLst/>
          </a:prstGeom>
          <a:noFill/>
        </p:spPr>
        <p:txBody>
          <a:bodyPr wrap="square" rtlCol="0">
            <a:spAutoFit/>
          </a:bodyPr>
          <a:lstStyle/>
          <a:p>
            <a:r>
              <a:rPr lang="en-US" altLang="zh-CN" sz="2400" dirty="0" err="1"/>
              <a:t>Zihao</a:t>
            </a:r>
            <a:r>
              <a:rPr lang="en-US" altLang="zh-CN" sz="2400" dirty="0"/>
              <a:t> Li, 2020.03.22</a:t>
            </a:r>
            <a:endParaRPr lang="zh-CN" altLang="en-US" sz="2400" dirty="0"/>
          </a:p>
        </p:txBody>
      </p:sp>
      <p:sp>
        <p:nvSpPr>
          <p:cNvPr id="12" name="矩形 11">
            <a:extLst>
              <a:ext uri="{FF2B5EF4-FFF2-40B4-BE49-F238E27FC236}">
                <a16:creationId xmlns:a16="http://schemas.microsoft.com/office/drawing/2014/main" id="{84B09F41-ADC6-426B-BCE3-B66F097F4C75}"/>
              </a:ext>
            </a:extLst>
          </p:cNvPr>
          <p:cNvSpPr/>
          <p:nvPr>
            <p:custDataLst>
              <p:tags r:id="rId3"/>
            </p:custDataLst>
          </p:nvPr>
        </p:nvSpPr>
        <p:spPr>
          <a:xfrm>
            <a:off x="0" y="0"/>
            <a:ext cx="12192000" cy="505838"/>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C1640623-6D28-4423-9CBA-B71083BDD516}"/>
              </a:ext>
            </a:extLst>
          </p:cNvPr>
          <p:cNvSpPr txBox="1"/>
          <p:nvPr>
            <p:custDataLst>
              <p:tags r:id="rId4"/>
            </p:custDataLst>
          </p:nvPr>
        </p:nvSpPr>
        <p:spPr>
          <a:xfrm>
            <a:off x="0" y="-38911"/>
            <a:ext cx="4601183" cy="523220"/>
          </a:xfrm>
          <a:prstGeom prst="rect">
            <a:avLst/>
          </a:prstGeom>
          <a:noFill/>
        </p:spPr>
        <p:txBody>
          <a:bodyPr wrap="square" rtlCol="0">
            <a:spAutoFit/>
          </a:bodyPr>
          <a:lstStyle/>
          <a:p>
            <a:r>
              <a:rPr lang="en-US" altLang="zh-CN" sz="2800" dirty="0"/>
              <a:t>Literature Report</a:t>
            </a:r>
            <a:endParaRPr lang="zh-CN" altLang="en-US" sz="2800" dirty="0"/>
          </a:p>
        </p:txBody>
      </p:sp>
      <p:sp>
        <p:nvSpPr>
          <p:cNvPr id="14" name="矩形 13">
            <a:extLst>
              <a:ext uri="{FF2B5EF4-FFF2-40B4-BE49-F238E27FC236}">
                <a16:creationId xmlns:a16="http://schemas.microsoft.com/office/drawing/2014/main" id="{4A2CFA1C-67A1-4CFF-A533-098984B5CB69}"/>
              </a:ext>
            </a:extLst>
          </p:cNvPr>
          <p:cNvSpPr/>
          <p:nvPr>
            <p:custDataLst>
              <p:tags r:id="rId5"/>
            </p:custDataLst>
          </p:nvPr>
        </p:nvSpPr>
        <p:spPr>
          <a:xfrm>
            <a:off x="1043903" y="3429000"/>
            <a:ext cx="10619362" cy="954107"/>
          </a:xfrm>
          <a:prstGeom prst="rect">
            <a:avLst/>
          </a:prstGeom>
        </p:spPr>
        <p:txBody>
          <a:bodyPr wrap="square">
            <a:spAutoFit/>
          </a:bodyPr>
          <a:lstStyle/>
          <a:p>
            <a:r>
              <a:rPr lang="en-US" altLang="zh-CN" sz="2800" dirty="0"/>
              <a:t>2019 IEEE International Conference on Data Mining (ICDM)</a:t>
            </a:r>
          </a:p>
          <a:p>
            <a:r>
              <a:rPr lang="en-US" altLang="zh-CN" sz="2800" dirty="0"/>
              <a:t>Michael </a:t>
            </a:r>
            <a:r>
              <a:rPr lang="en-US" altLang="zh-CN" sz="2800" dirty="0" err="1"/>
              <a:t>Steart</a:t>
            </a:r>
            <a:r>
              <a:rPr lang="en-US" altLang="zh-CN" sz="2800" dirty="0"/>
              <a:t>, </a:t>
            </a:r>
            <a:r>
              <a:rPr lang="en-US" altLang="zh-CN" sz="2800" dirty="0" err="1"/>
              <a:t>Majigsuen</a:t>
            </a:r>
            <a:r>
              <a:rPr lang="en-US" altLang="zh-CN" sz="2800" dirty="0"/>
              <a:t> </a:t>
            </a:r>
            <a:r>
              <a:rPr lang="en-US" altLang="zh-CN" sz="2800" dirty="0" err="1"/>
              <a:t>Enkhsaikhan</a:t>
            </a:r>
            <a:r>
              <a:rPr lang="en-US" altLang="zh-CN" sz="2800" dirty="0"/>
              <a:t>, Wei Liu</a:t>
            </a:r>
            <a:endParaRPr lang="zh-CN" altLang="en-US" sz="2800" dirty="0"/>
          </a:p>
        </p:txBody>
      </p:sp>
      <p:sp>
        <p:nvSpPr>
          <p:cNvPr id="6" name="灯片编号占位符 5">
            <a:extLst>
              <a:ext uri="{FF2B5EF4-FFF2-40B4-BE49-F238E27FC236}">
                <a16:creationId xmlns:a16="http://schemas.microsoft.com/office/drawing/2014/main" id="{DEAC9119-790B-4694-BBF0-D280F0654906}"/>
              </a:ext>
            </a:extLst>
          </p:cNvPr>
          <p:cNvSpPr>
            <a:spLocks noGrp="1"/>
          </p:cNvSpPr>
          <p:nvPr>
            <p:ph type="sldNum" sz="quarter" idx="12"/>
            <p:custDataLst>
              <p:tags r:id="rId6"/>
            </p:custDataLst>
          </p:nvPr>
        </p:nvSpPr>
        <p:spPr/>
        <p:txBody>
          <a:bodyPr/>
          <a:lstStyle/>
          <a:p>
            <a:fld id="{661ED27B-0111-4FCA-A1FD-6B615F5E45DE}" type="slidenum">
              <a:rPr lang="zh-CN" altLang="en-US" smtClean="0"/>
              <a:t>1</a:t>
            </a:fld>
            <a:endParaRPr lang="zh-CN" altLang="en-US" dirty="0"/>
          </a:p>
        </p:txBody>
      </p:sp>
    </p:spTree>
    <p:extLst>
      <p:ext uri="{BB962C8B-B14F-4D97-AF65-F5344CB8AC3E}">
        <p14:creationId xmlns:p14="http://schemas.microsoft.com/office/powerpoint/2010/main" val="2765354532"/>
      </p:ext>
    </p:extLst>
  </p:cSld>
  <p:clrMapOvr>
    <a:masterClrMapping/>
  </p:clrMapOvr>
  <mc:AlternateContent xmlns:mc="http://schemas.openxmlformats.org/markup-compatibility/2006" xmlns:p14="http://schemas.microsoft.com/office/powerpoint/2010/main">
    <mc:Choice Requires="p14">
      <p:transition spd="slow" p14:dur="2000" advTm="54282"/>
    </mc:Choice>
    <mc:Fallback xmlns="">
      <p:transition spd="slow" advTm="542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Triple Extraction</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10</a:t>
            </a:fld>
            <a:endParaRPr lang="zh-CN" altLang="en-US"/>
          </a:p>
        </p:txBody>
      </p:sp>
      <p:sp>
        <p:nvSpPr>
          <p:cNvPr id="8" name="文本框 7">
            <a:extLst>
              <a:ext uri="{FF2B5EF4-FFF2-40B4-BE49-F238E27FC236}">
                <a16:creationId xmlns:a16="http://schemas.microsoft.com/office/drawing/2014/main" id="{3DCA9F53-09C0-D74E-B94B-D34FC0E3C34C}"/>
              </a:ext>
            </a:extLst>
          </p:cNvPr>
          <p:cNvSpPr txBox="1"/>
          <p:nvPr/>
        </p:nvSpPr>
        <p:spPr>
          <a:xfrm>
            <a:off x="0" y="1020974"/>
            <a:ext cx="12192000" cy="2308324"/>
          </a:xfrm>
          <a:prstGeom prst="rect">
            <a:avLst/>
          </a:prstGeom>
          <a:noFill/>
        </p:spPr>
        <p:txBody>
          <a:bodyPr wrap="square" rtlCol="0">
            <a:spAutoFit/>
          </a:bodyPr>
          <a:lstStyle/>
          <a:p>
            <a:pPr marL="457200" indent="-457200">
              <a:buFont typeface="+mj-lt"/>
              <a:buAutoNum type="arabicPeriod" startAt="7"/>
            </a:pPr>
            <a:r>
              <a:rPr kumimoji="1" lang="en-US" altLang="zh-CN" sz="2400" b="1" dirty="0"/>
              <a:t>Triple Filtering: </a:t>
            </a:r>
            <a:r>
              <a:rPr kumimoji="1" lang="en-US" altLang="zh-CN" sz="2400" dirty="0"/>
              <a:t>To improve the quality of the triples, the filtering is performed to remove any triple with a stop word as a head entity. The stop words include NLTK stop words, names of days (Monday to Sunday) and names of months (January to December);</a:t>
            </a:r>
          </a:p>
          <a:p>
            <a:pPr marL="457200" indent="-457200">
              <a:buFont typeface="+mj-lt"/>
              <a:buAutoNum type="arabicPeriod" startAt="7"/>
            </a:pPr>
            <a:r>
              <a:rPr kumimoji="1" lang="en" altLang="zh-CN" sz="2400" b="1" dirty="0"/>
              <a:t>Article Removal: </a:t>
            </a:r>
            <a:r>
              <a:rPr lang="en" altLang="zh-CN" sz="2400" dirty="0"/>
              <a:t>To clean the entities we removed some tokens including articles (e.g., a, an, the), possessive pronouns (e.g., its, their) and demonstrative pronouns (e.g., that, these) from the head and tails of each triple;</a:t>
            </a:r>
            <a:endParaRPr kumimoji="1" lang="en-US" altLang="zh-CN" sz="2400" dirty="0"/>
          </a:p>
        </p:txBody>
      </p:sp>
    </p:spTree>
    <p:extLst>
      <p:ext uri="{BB962C8B-B14F-4D97-AF65-F5344CB8AC3E}">
        <p14:creationId xmlns:p14="http://schemas.microsoft.com/office/powerpoint/2010/main" val="1128097794"/>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 altLang="zh-CN" sz="3600" dirty="0"/>
              <a:t>Visualization system</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11</a:t>
            </a:fld>
            <a:endParaRPr lang="zh-CN" altLang="en-US"/>
          </a:p>
        </p:txBody>
      </p:sp>
      <p:pic>
        <p:nvPicPr>
          <p:cNvPr id="2" name="图片 1">
            <a:extLst>
              <a:ext uri="{FF2B5EF4-FFF2-40B4-BE49-F238E27FC236}">
                <a16:creationId xmlns:a16="http://schemas.microsoft.com/office/drawing/2014/main" id="{FC5F4463-2C85-064A-B3D4-2D151D1C4199}"/>
              </a:ext>
            </a:extLst>
          </p:cNvPr>
          <p:cNvPicPr>
            <a:picLocks noChangeAspect="1"/>
          </p:cNvPicPr>
          <p:nvPr/>
        </p:nvPicPr>
        <p:blipFill>
          <a:blip r:embed="rId2"/>
          <a:stretch>
            <a:fillRect/>
          </a:stretch>
        </p:blipFill>
        <p:spPr>
          <a:xfrm>
            <a:off x="3850692" y="875810"/>
            <a:ext cx="8253697" cy="5384313"/>
          </a:xfrm>
          <a:prstGeom prst="rect">
            <a:avLst/>
          </a:prstGeom>
        </p:spPr>
      </p:pic>
      <p:sp>
        <p:nvSpPr>
          <p:cNvPr id="3" name="文本框 2">
            <a:extLst>
              <a:ext uri="{FF2B5EF4-FFF2-40B4-BE49-F238E27FC236}">
                <a16:creationId xmlns:a16="http://schemas.microsoft.com/office/drawing/2014/main" id="{3C7AA912-5574-5E4B-9AD2-8627C7914F49}"/>
              </a:ext>
            </a:extLst>
          </p:cNvPr>
          <p:cNvSpPr txBox="1"/>
          <p:nvPr/>
        </p:nvSpPr>
        <p:spPr>
          <a:xfrm>
            <a:off x="87611" y="773906"/>
            <a:ext cx="3763081" cy="6001643"/>
          </a:xfrm>
          <a:prstGeom prst="rect">
            <a:avLst/>
          </a:prstGeom>
          <a:noFill/>
        </p:spPr>
        <p:txBody>
          <a:bodyPr wrap="square" rtlCol="0">
            <a:spAutoFit/>
          </a:bodyPr>
          <a:lstStyle/>
          <a:p>
            <a:pPr marL="285750" indent="-285750">
              <a:buFont typeface="Arial" panose="020B0604020202020204" pitchFamily="34" charset="0"/>
              <a:buChar char="•"/>
            </a:pPr>
            <a:r>
              <a:rPr lang="en" altLang="zh-CN" sz="2400" b="1" dirty="0"/>
              <a:t>Degree/betweenness calculation: </a:t>
            </a:r>
            <a:r>
              <a:rPr lang="en" altLang="zh-CN" sz="2400" dirty="0"/>
              <a:t>determines the degree and betweenness centrality of the head and tail of each triple;</a:t>
            </a:r>
            <a:endParaRPr lang="en" altLang="zh-CN" dirty="0"/>
          </a:p>
          <a:p>
            <a:pPr marL="285750" indent="-285750">
              <a:buFont typeface="Arial" panose="020B0604020202020204" pitchFamily="34" charset="0"/>
              <a:buChar char="•"/>
            </a:pPr>
            <a:r>
              <a:rPr lang="en" altLang="zh-CN" sz="2400" b="1" dirty="0"/>
              <a:t>Relation extraction: </a:t>
            </a:r>
            <a:r>
              <a:rPr lang="en" altLang="zh-CN" sz="2400" dirty="0"/>
              <a:t>component maps the relation phrase of each triple to one or more structured relation types;</a:t>
            </a:r>
          </a:p>
          <a:p>
            <a:pPr marL="285750" indent="-285750">
              <a:buFont typeface="Arial" panose="020B0604020202020204" pitchFamily="34" charset="0"/>
              <a:buChar char="•"/>
            </a:pPr>
            <a:r>
              <a:rPr lang="en" altLang="zh-CN" sz="2400" b="1" dirty="0"/>
              <a:t>Named entity recognition: </a:t>
            </a:r>
            <a:r>
              <a:rPr lang="en" altLang="zh-CN" sz="2400" dirty="0"/>
              <a:t>component determines the semantic type of the head and tail of each triple;</a:t>
            </a:r>
            <a:endParaRPr kumimoji="1" lang="zh-CN" altLang="en-US" sz="2400" b="1" dirty="0"/>
          </a:p>
        </p:txBody>
      </p:sp>
    </p:spTree>
    <p:extLst>
      <p:ext uri="{BB962C8B-B14F-4D97-AF65-F5344CB8AC3E}">
        <p14:creationId xmlns:p14="http://schemas.microsoft.com/office/powerpoint/2010/main" val="2623068122"/>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 altLang="zh-CN" sz="3600" dirty="0"/>
              <a:t>Visualization system</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12</a:t>
            </a:fld>
            <a:endParaRPr lang="zh-CN" altLang="en-US"/>
          </a:p>
        </p:txBody>
      </p:sp>
      <p:sp>
        <p:nvSpPr>
          <p:cNvPr id="3" name="文本框 2">
            <a:extLst>
              <a:ext uri="{FF2B5EF4-FFF2-40B4-BE49-F238E27FC236}">
                <a16:creationId xmlns:a16="http://schemas.microsoft.com/office/drawing/2014/main" id="{3C7AA912-5574-5E4B-9AD2-8627C7914F49}"/>
              </a:ext>
            </a:extLst>
          </p:cNvPr>
          <p:cNvSpPr txBox="1"/>
          <p:nvPr/>
        </p:nvSpPr>
        <p:spPr>
          <a:xfrm>
            <a:off x="248958" y="626688"/>
            <a:ext cx="11694081" cy="3416320"/>
          </a:xfrm>
          <a:prstGeom prst="rect">
            <a:avLst/>
          </a:prstGeom>
          <a:noFill/>
        </p:spPr>
        <p:txBody>
          <a:bodyPr wrap="square" rtlCol="0">
            <a:spAutoFit/>
          </a:bodyPr>
          <a:lstStyle/>
          <a:p>
            <a:pPr marL="457200" indent="-457200">
              <a:buFont typeface="+mj-lt"/>
              <a:buAutoNum type="arabicPeriod"/>
            </a:pPr>
            <a:r>
              <a:rPr lang="en" altLang="zh-CN" sz="2400" b="1" dirty="0"/>
              <a:t>Degree/betweenness calculation: </a:t>
            </a:r>
            <a:r>
              <a:rPr lang="en" altLang="zh-CN" sz="2400" dirty="0"/>
              <a:t>Degree refers to the number of edges connected to a node. Betweenness calculation measures the extent to which each vertex lies along the paths between other vertices, both of which reflects the importance of entity;</a:t>
            </a:r>
          </a:p>
          <a:p>
            <a:pPr marL="457200" indent="-457200">
              <a:buFont typeface="+mj-lt"/>
              <a:buAutoNum type="arabicPeriod"/>
            </a:pPr>
            <a:r>
              <a:rPr lang="en" altLang="zh-CN" sz="2400" b="1" dirty="0"/>
              <a:t>Relation extraction: </a:t>
            </a:r>
            <a:r>
              <a:rPr lang="en" altLang="zh-CN" sz="2400" dirty="0"/>
              <a:t>use an </a:t>
            </a:r>
            <a:r>
              <a:rPr lang="en" altLang="zh-CN" sz="2400" dirty="0" err="1"/>
              <a:t>Att</a:t>
            </a:r>
            <a:r>
              <a:rPr lang="en" altLang="zh-CN" sz="2400" dirty="0"/>
              <a:t>-LSTM model which maps a sequence of words padded with entity (the head and tail of each triple) markers to a fixed relation type. To be specific feed them into a pretrained model (trained on the </a:t>
            </a:r>
            <a:r>
              <a:rPr lang="en" altLang="zh-CN" sz="2400" dirty="0" err="1"/>
              <a:t>SemEval</a:t>
            </a:r>
            <a:r>
              <a:rPr lang="en" altLang="zh-CN" sz="2400" dirty="0"/>
              <a:t> 2010 Task 8 dataset) to obtain the corresponding </a:t>
            </a:r>
            <a:r>
              <a:rPr lang="en" altLang="zh-CN" sz="2400" dirty="0" err="1"/>
              <a:t>SemEval</a:t>
            </a:r>
            <a:r>
              <a:rPr lang="en" altLang="zh-CN" sz="2400" dirty="0"/>
              <a:t> relation;</a:t>
            </a:r>
          </a:p>
          <a:p>
            <a:pPr marL="457200" indent="-457200">
              <a:buFont typeface="+mj-lt"/>
              <a:buAutoNum type="arabicPeriod"/>
            </a:pPr>
            <a:r>
              <a:rPr lang="en" altLang="zh-CN" sz="2400" b="1" dirty="0"/>
              <a:t>Named entity recognition: </a:t>
            </a:r>
            <a:r>
              <a:rPr lang="en" altLang="zh-CN" sz="2400" dirty="0"/>
              <a:t>mapping </a:t>
            </a:r>
            <a:r>
              <a:rPr lang="en" altLang="zh-CN" sz="2400" dirty="0" err="1"/>
              <a:t>SpaCy</a:t>
            </a:r>
            <a:r>
              <a:rPr lang="en" altLang="zh-CN" sz="2400" dirty="0"/>
              <a:t> tagging to Wikipedia NER (PER, ORG, LOC, MISC, and O) by edit distance to allow for a greater level of abstraction and flexibility;</a:t>
            </a:r>
          </a:p>
        </p:txBody>
      </p:sp>
      <p:pic>
        <p:nvPicPr>
          <p:cNvPr id="7" name="图片 6">
            <a:extLst>
              <a:ext uri="{FF2B5EF4-FFF2-40B4-BE49-F238E27FC236}">
                <a16:creationId xmlns:a16="http://schemas.microsoft.com/office/drawing/2014/main" id="{4C88D30A-0F6C-2C41-88F2-36D843BCA279}"/>
              </a:ext>
            </a:extLst>
          </p:cNvPr>
          <p:cNvPicPr>
            <a:picLocks noChangeAspect="1"/>
          </p:cNvPicPr>
          <p:nvPr/>
        </p:nvPicPr>
        <p:blipFill rotWithShape="1">
          <a:blip r:embed="rId2"/>
          <a:srcRect l="718" r="10434"/>
          <a:stretch/>
        </p:blipFill>
        <p:spPr>
          <a:xfrm rot="5400000">
            <a:off x="4688503" y="-131800"/>
            <a:ext cx="2814992" cy="11164609"/>
          </a:xfrm>
          <a:prstGeom prst="rect">
            <a:avLst/>
          </a:prstGeom>
        </p:spPr>
      </p:pic>
    </p:spTree>
    <p:extLst>
      <p:ext uri="{BB962C8B-B14F-4D97-AF65-F5344CB8AC3E}">
        <p14:creationId xmlns:p14="http://schemas.microsoft.com/office/powerpoint/2010/main" val="3222510029"/>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 altLang="zh-CN" sz="3600" dirty="0"/>
              <a:t>Visualization system</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13</a:t>
            </a:fld>
            <a:endParaRPr lang="zh-CN" altLang="en-US"/>
          </a:p>
        </p:txBody>
      </p:sp>
      <p:pic>
        <p:nvPicPr>
          <p:cNvPr id="4" name="图片 3">
            <a:extLst>
              <a:ext uri="{FF2B5EF4-FFF2-40B4-BE49-F238E27FC236}">
                <a16:creationId xmlns:a16="http://schemas.microsoft.com/office/drawing/2014/main" id="{0D7A3396-5234-EF45-B374-AEDFE3452290}"/>
              </a:ext>
            </a:extLst>
          </p:cNvPr>
          <p:cNvPicPr>
            <a:picLocks noChangeAspect="1"/>
          </p:cNvPicPr>
          <p:nvPr/>
        </p:nvPicPr>
        <p:blipFill>
          <a:blip r:embed="rId2"/>
          <a:stretch>
            <a:fillRect/>
          </a:stretch>
        </p:blipFill>
        <p:spPr>
          <a:xfrm>
            <a:off x="5478918" y="626116"/>
            <a:ext cx="6635261" cy="5798765"/>
          </a:xfrm>
          <a:prstGeom prst="rect">
            <a:avLst/>
          </a:prstGeom>
        </p:spPr>
      </p:pic>
      <p:sp>
        <p:nvSpPr>
          <p:cNvPr id="3" name="矩形 2">
            <a:extLst>
              <a:ext uri="{FF2B5EF4-FFF2-40B4-BE49-F238E27FC236}">
                <a16:creationId xmlns:a16="http://schemas.microsoft.com/office/drawing/2014/main" id="{4988834A-DD66-8F4F-B9E9-3464A7C62F2C}"/>
              </a:ext>
            </a:extLst>
          </p:cNvPr>
          <p:cNvSpPr/>
          <p:nvPr/>
        </p:nvSpPr>
        <p:spPr>
          <a:xfrm>
            <a:off x="77821" y="6424881"/>
            <a:ext cx="6967748" cy="369332"/>
          </a:xfrm>
          <a:prstGeom prst="rect">
            <a:avLst/>
          </a:prstGeom>
        </p:spPr>
        <p:txBody>
          <a:bodyPr wrap="square">
            <a:spAutoFit/>
          </a:bodyPr>
          <a:lstStyle/>
          <a:p>
            <a:r>
              <a:rPr lang="zh-CN" altLang="en-US" dirty="0"/>
              <a:t>https://github.com/Michael-Stewart-Webdev/text2kg-visualisation</a:t>
            </a:r>
          </a:p>
        </p:txBody>
      </p:sp>
      <p:sp>
        <p:nvSpPr>
          <p:cNvPr id="6" name="矩形 5">
            <a:extLst>
              <a:ext uri="{FF2B5EF4-FFF2-40B4-BE49-F238E27FC236}">
                <a16:creationId xmlns:a16="http://schemas.microsoft.com/office/drawing/2014/main" id="{30B90893-EBAB-E94C-A92A-92BFE077F03C}"/>
              </a:ext>
            </a:extLst>
          </p:cNvPr>
          <p:cNvSpPr/>
          <p:nvPr/>
        </p:nvSpPr>
        <p:spPr>
          <a:xfrm>
            <a:off x="77821" y="870246"/>
            <a:ext cx="5240215" cy="2308324"/>
          </a:xfrm>
          <a:prstGeom prst="rect">
            <a:avLst/>
          </a:prstGeom>
        </p:spPr>
        <p:txBody>
          <a:bodyPr wrap="square">
            <a:spAutoFit/>
          </a:bodyPr>
          <a:lstStyle/>
          <a:p>
            <a:r>
              <a:rPr lang="zh-CN" altLang="en-US" sz="2400" dirty="0"/>
              <a:t>Ford Motor</a:t>
            </a:r>
            <a:r>
              <a:rPr lang="en-US" altLang="zh-CN" sz="2400" dirty="0"/>
              <a:t> </a:t>
            </a:r>
            <a:r>
              <a:rPr lang="zh-CN" altLang="en-US" sz="2400" dirty="0"/>
              <a:t>Company is an American multinational automaker that has</a:t>
            </a:r>
            <a:r>
              <a:rPr lang="en-US" altLang="zh-CN" sz="2400" dirty="0"/>
              <a:t> </a:t>
            </a:r>
            <a:r>
              <a:rPr lang="zh-CN" altLang="en-US" sz="2400" dirty="0"/>
              <a:t>its main headquarters in Dearborn, Michigan, a suburb of</a:t>
            </a:r>
            <a:r>
              <a:rPr lang="en-US" altLang="zh-CN" sz="2400" dirty="0"/>
              <a:t> </a:t>
            </a:r>
            <a:r>
              <a:rPr lang="zh-CN" altLang="en-US" sz="2400" dirty="0"/>
              <a:t>Detroit. It was founded by Henry Ford and incorporated on</a:t>
            </a:r>
            <a:r>
              <a:rPr lang="en-US" altLang="zh-CN" sz="2400" dirty="0"/>
              <a:t> </a:t>
            </a:r>
            <a:r>
              <a:rPr lang="zh-CN" altLang="en-US" sz="2400" dirty="0"/>
              <a:t>June 16, 1903.</a:t>
            </a:r>
          </a:p>
        </p:txBody>
      </p:sp>
      <p:sp>
        <p:nvSpPr>
          <p:cNvPr id="7" name="文本框 6">
            <a:extLst>
              <a:ext uri="{FF2B5EF4-FFF2-40B4-BE49-F238E27FC236}">
                <a16:creationId xmlns:a16="http://schemas.microsoft.com/office/drawing/2014/main" id="{A688BBEC-F116-7745-A8C2-2210CF664C62}"/>
              </a:ext>
            </a:extLst>
          </p:cNvPr>
          <p:cNvSpPr txBox="1"/>
          <p:nvPr/>
        </p:nvSpPr>
        <p:spPr>
          <a:xfrm>
            <a:off x="145228" y="3429000"/>
            <a:ext cx="5105400" cy="1938992"/>
          </a:xfrm>
          <a:prstGeom prst="rect">
            <a:avLst/>
          </a:prstGeom>
          <a:noFill/>
        </p:spPr>
        <p:txBody>
          <a:bodyPr wrap="square" rtlCol="0">
            <a:spAutoFit/>
          </a:bodyPr>
          <a:lstStyle/>
          <a:p>
            <a:pPr marL="285750" indent="-285750">
              <a:buFont typeface="Arial" panose="020B0604020202020204" pitchFamily="34" charset="0"/>
              <a:buChar char="•"/>
            </a:pPr>
            <a:r>
              <a:rPr kumimoji="1" lang="en" altLang="zh-CN" sz="2400" dirty="0"/>
              <a:t>The nodes are </a:t>
            </a:r>
            <a:r>
              <a:rPr kumimoji="1" lang="en" altLang="zh-CN" sz="2400" dirty="0" err="1"/>
              <a:t>coloured</a:t>
            </a:r>
            <a:r>
              <a:rPr kumimoji="1" lang="en" altLang="zh-CN" sz="2400" dirty="0"/>
              <a:t> based on their named entity types;</a:t>
            </a:r>
          </a:p>
          <a:p>
            <a:endParaRPr kumimoji="1" lang="en" altLang="zh-CN" sz="2400" dirty="0"/>
          </a:p>
          <a:p>
            <a:pPr marL="285750" indent="-285750">
              <a:buFont typeface="Arial" panose="020B0604020202020204" pitchFamily="34" charset="0"/>
              <a:buChar char="•"/>
            </a:pPr>
            <a:r>
              <a:rPr kumimoji="1" lang="en" altLang="zh-CN" sz="2400" dirty="0"/>
              <a:t>The node sizes are based on their degree centrality values;</a:t>
            </a:r>
            <a:endParaRPr kumimoji="1" lang="zh-CN" altLang="en-US" sz="2400" dirty="0"/>
          </a:p>
        </p:txBody>
      </p:sp>
    </p:spTree>
    <p:extLst>
      <p:ext uri="{BB962C8B-B14F-4D97-AF65-F5344CB8AC3E}">
        <p14:creationId xmlns:p14="http://schemas.microsoft.com/office/powerpoint/2010/main" val="1793513129"/>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77820" y="63787"/>
            <a:ext cx="12114179" cy="646331"/>
          </a:xfrm>
          <a:prstGeom prst="rect">
            <a:avLst/>
          </a:prstGeom>
          <a:noFill/>
        </p:spPr>
        <p:txBody>
          <a:bodyPr wrap="square" rtlCol="0">
            <a:spAutoFit/>
          </a:bodyPr>
          <a:lstStyle/>
          <a:p>
            <a:r>
              <a:rPr lang="en-US" altLang="zh-CN" sz="3600" dirty="0"/>
              <a:t>Conclusion</a:t>
            </a:r>
            <a:endParaRPr lang="zh-CN" altLang="en-US" sz="3600" dirty="0"/>
          </a:p>
        </p:txBody>
      </p:sp>
      <p:sp>
        <p:nvSpPr>
          <p:cNvPr id="4" name="文本框 3">
            <a:extLst>
              <a:ext uri="{FF2B5EF4-FFF2-40B4-BE49-F238E27FC236}">
                <a16:creationId xmlns:a16="http://schemas.microsoft.com/office/drawing/2014/main" id="{0782B221-6ED8-446C-8484-E553669BF7AA}"/>
              </a:ext>
            </a:extLst>
          </p:cNvPr>
          <p:cNvSpPr txBox="1"/>
          <p:nvPr/>
        </p:nvSpPr>
        <p:spPr>
          <a:xfrm>
            <a:off x="325877" y="982176"/>
            <a:ext cx="11540245"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The system uses a pipeline-based approach to extract a set of triples from a given document. It offers a simple and effective solution to the challenge of knowledge graph construction from domain-specific text;</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It also provides the facility to visualize useful information about each triple such as the degree, betweenness, structured relation type(s), and named entity types;</a:t>
            </a:r>
          </a:p>
          <a:p>
            <a:endParaRPr lang="en-US" altLang="zh-CN" sz="2400" dirty="0"/>
          </a:p>
          <a:p>
            <a:pPr marL="342900" indent="-342900">
              <a:buFont typeface="Arial" panose="020B0604020202020204" pitchFamily="34" charset="0"/>
              <a:buChar char="•"/>
            </a:pPr>
            <a:r>
              <a:rPr lang="en-US" altLang="zh-CN" sz="2400" dirty="0"/>
              <a:t>As for Chinese</a:t>
            </a:r>
            <a:r>
              <a:rPr lang="zh-CN" altLang="en-US" sz="2400" dirty="0"/>
              <a:t> </a:t>
            </a:r>
            <a:r>
              <a:rPr lang="en-US" altLang="zh-CN" sz="2400" dirty="0"/>
              <a:t>corpus, it has some modify to the pipeline, while the process may remain</a:t>
            </a:r>
            <a:r>
              <a:rPr lang="zh-CN" altLang="en-US" sz="2400" dirty="0"/>
              <a:t> </a:t>
            </a:r>
            <a:r>
              <a:rPr lang="en-US" altLang="zh-CN" sz="2400" dirty="0"/>
              <a:t>consistent;</a:t>
            </a:r>
          </a:p>
          <a:p>
            <a:pPr marL="342900" indent="-342900">
              <a:buFont typeface="Arial" panose="020B0604020202020204" pitchFamily="34" charset="0"/>
              <a:buChar char="•"/>
            </a:pPr>
            <a:endParaRPr lang="en-US" altLang="zh-CN" sz="2400" dirty="0"/>
          </a:p>
        </p:txBody>
      </p:sp>
      <p:sp>
        <p:nvSpPr>
          <p:cNvPr id="7" name="灯片编号占位符 6">
            <a:extLst>
              <a:ext uri="{FF2B5EF4-FFF2-40B4-BE49-F238E27FC236}">
                <a16:creationId xmlns:a16="http://schemas.microsoft.com/office/drawing/2014/main" id="{0770B41A-83F0-4B8B-859B-0FF5F33B1C15}"/>
              </a:ext>
            </a:extLst>
          </p:cNvPr>
          <p:cNvSpPr>
            <a:spLocks noGrp="1"/>
          </p:cNvSpPr>
          <p:nvPr>
            <p:ph type="sldNum" sz="quarter" idx="12"/>
          </p:nvPr>
        </p:nvSpPr>
        <p:spPr/>
        <p:txBody>
          <a:bodyPr/>
          <a:lstStyle/>
          <a:p>
            <a:fld id="{661ED27B-0111-4FCA-A1FD-6B615F5E45DE}" type="slidenum">
              <a:rPr lang="zh-CN" altLang="en-US" smtClean="0"/>
              <a:t>14</a:t>
            </a:fld>
            <a:endParaRPr lang="zh-CN" altLang="en-US"/>
          </a:p>
        </p:txBody>
      </p:sp>
    </p:spTree>
    <p:extLst>
      <p:ext uri="{BB962C8B-B14F-4D97-AF65-F5344CB8AC3E}">
        <p14:creationId xmlns:p14="http://schemas.microsoft.com/office/powerpoint/2010/main" val="2099676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77820" y="63787"/>
            <a:ext cx="12114179" cy="646331"/>
          </a:xfrm>
          <a:prstGeom prst="rect">
            <a:avLst/>
          </a:prstGeom>
          <a:noFill/>
        </p:spPr>
        <p:txBody>
          <a:bodyPr wrap="square" rtlCol="0">
            <a:spAutoFit/>
          </a:bodyPr>
          <a:lstStyle/>
          <a:p>
            <a:r>
              <a:rPr lang="en-US" altLang="zh-CN" sz="3600" dirty="0"/>
              <a:t>Reference</a:t>
            </a:r>
            <a:endParaRPr lang="zh-CN" altLang="en-US" sz="3600" dirty="0"/>
          </a:p>
        </p:txBody>
      </p:sp>
      <p:sp>
        <p:nvSpPr>
          <p:cNvPr id="4" name="文本框 3">
            <a:extLst>
              <a:ext uri="{FF2B5EF4-FFF2-40B4-BE49-F238E27FC236}">
                <a16:creationId xmlns:a16="http://schemas.microsoft.com/office/drawing/2014/main" id="{0782B221-6ED8-446C-8484-E553669BF7AA}"/>
              </a:ext>
            </a:extLst>
          </p:cNvPr>
          <p:cNvSpPr txBox="1"/>
          <p:nvPr/>
        </p:nvSpPr>
        <p:spPr>
          <a:xfrm>
            <a:off x="325877" y="982176"/>
            <a:ext cx="11540245" cy="4893647"/>
          </a:xfrm>
          <a:prstGeom prst="rect">
            <a:avLst/>
          </a:prstGeom>
          <a:noFill/>
        </p:spPr>
        <p:txBody>
          <a:bodyPr wrap="square" rtlCol="0">
            <a:spAutoFit/>
          </a:bodyPr>
          <a:lstStyle/>
          <a:p>
            <a:pPr marL="342900" indent="-342900">
              <a:buFont typeface="Arial" panose="020B0604020202020204" pitchFamily="34" charset="0"/>
              <a:buChar char="•"/>
            </a:pPr>
            <a:r>
              <a:rPr lang="en" altLang="zh-CN" sz="2400" dirty="0"/>
              <a:t>Stewart M, </a:t>
            </a:r>
            <a:r>
              <a:rPr lang="en" altLang="zh-CN" sz="2400" dirty="0" err="1"/>
              <a:t>Enkhsaikhan</a:t>
            </a:r>
            <a:r>
              <a:rPr lang="en" altLang="zh-CN" sz="2400" dirty="0"/>
              <a:t> M, Liu W. ICDM 2019 Knowledge Graph Contest: Team UWA[J]. </a:t>
            </a:r>
            <a:r>
              <a:rPr lang="en" altLang="zh-CN" sz="2400" dirty="0" err="1"/>
              <a:t>arXiv</a:t>
            </a:r>
            <a:r>
              <a:rPr lang="en" altLang="zh-CN" sz="2400" dirty="0"/>
              <a:t> preprint arXiv:1909.01807, 2019.</a:t>
            </a:r>
          </a:p>
          <a:p>
            <a:pPr marL="342900" indent="-342900">
              <a:buFont typeface="Arial" panose="020B0604020202020204" pitchFamily="34" charset="0"/>
              <a:buChar char="•"/>
            </a:pPr>
            <a:r>
              <a:rPr lang="en-US" altLang="zh-CN" sz="2400" dirty="0"/>
              <a:t>Triple extraction system: NLTK (</a:t>
            </a:r>
            <a:r>
              <a:rPr lang="en-US" altLang="zh-CN" sz="2400" dirty="0">
                <a:hlinkClick r:id="rId3"/>
              </a:rPr>
              <a:t>https://www.nltk.org/) </a:t>
            </a:r>
            <a:r>
              <a:rPr lang="en-US" altLang="zh-CN" sz="2400" dirty="0"/>
              <a:t>and </a:t>
            </a:r>
            <a:r>
              <a:rPr lang="en-US" altLang="zh-CN" sz="2400" dirty="0" err="1"/>
              <a:t>SpaCy</a:t>
            </a:r>
            <a:r>
              <a:rPr lang="en-US" altLang="zh-CN" sz="2400" dirty="0"/>
              <a:t> (</a:t>
            </a:r>
            <a:r>
              <a:rPr lang="en-US" altLang="zh-CN" sz="2400" dirty="0">
                <a:hlinkClick r:id="rId4"/>
              </a:rPr>
              <a:t>https://spacy.io/</a:t>
            </a:r>
            <a:r>
              <a:rPr lang="en-US" altLang="zh-CN" sz="2400" dirty="0"/>
              <a:t>).</a:t>
            </a:r>
          </a:p>
          <a:p>
            <a:pPr marL="342900" indent="-342900">
              <a:buFont typeface="Arial" panose="020B0604020202020204" pitchFamily="34" charset="0"/>
              <a:buChar char="•"/>
            </a:pPr>
            <a:r>
              <a:rPr lang="en-US" altLang="zh-CN" sz="2400" dirty="0"/>
              <a:t>Visualization system is written in Flask7 (</a:t>
            </a:r>
            <a:r>
              <a:rPr lang="en-US" altLang="zh-CN" sz="2400" dirty="0">
                <a:hlinkClick r:id="rId5"/>
              </a:rPr>
              <a:t>https://</a:t>
            </a:r>
            <a:r>
              <a:rPr lang="en-US" altLang="zh-CN" sz="2400" dirty="0" err="1">
                <a:hlinkClick r:id="rId5"/>
              </a:rPr>
              <a:t>www.fullstackpython.com</a:t>
            </a:r>
            <a:r>
              <a:rPr lang="en-US" altLang="zh-CN" sz="2400" dirty="0">
                <a:hlinkClick r:id="rId5"/>
              </a:rPr>
              <a:t>/</a:t>
            </a:r>
            <a:r>
              <a:rPr lang="en-US" altLang="zh-CN" sz="2400" dirty="0" err="1">
                <a:hlinkClick r:id="rId5"/>
              </a:rPr>
              <a:t>flask.html</a:t>
            </a:r>
            <a:r>
              <a:rPr lang="en-US" altLang="zh-CN" sz="2400" dirty="0"/>
              <a:t>). </a:t>
            </a:r>
          </a:p>
          <a:p>
            <a:pPr marL="342900" indent="-342900">
              <a:buFont typeface="Arial" panose="020B0604020202020204" pitchFamily="34" charset="0"/>
              <a:buChar char="•"/>
            </a:pPr>
            <a:r>
              <a:rPr lang="en-US" altLang="zh-CN" sz="2400" dirty="0"/>
              <a:t>The front-end visualizations are written primarily in D3.js8 (</a:t>
            </a:r>
            <a:r>
              <a:rPr lang="en-US" altLang="zh-CN" sz="2400" dirty="0">
                <a:hlinkClick r:id="rId6"/>
              </a:rPr>
              <a:t>https://d3js.org/</a:t>
            </a:r>
            <a:r>
              <a:rPr lang="en-US" altLang="zh-CN" sz="2400" dirty="0"/>
              <a:t>).</a:t>
            </a:r>
          </a:p>
          <a:p>
            <a:pPr marL="342900" indent="-342900">
              <a:buFont typeface="Arial" panose="020B0604020202020204" pitchFamily="34" charset="0"/>
              <a:buChar char="•"/>
            </a:pPr>
            <a:r>
              <a:rPr lang="en-US" altLang="zh-CN" sz="2400" dirty="0"/>
              <a:t>The </a:t>
            </a:r>
            <a:r>
              <a:rPr lang="en-US" altLang="zh-CN" sz="2400" dirty="0" err="1"/>
              <a:t>attentionbased</a:t>
            </a:r>
            <a:r>
              <a:rPr lang="en-US" altLang="zh-CN" sz="2400" dirty="0"/>
              <a:t> Bi-LSTM for relation extraction is implemented in </a:t>
            </a:r>
            <a:r>
              <a:rPr lang="en-US" altLang="zh-CN" sz="2400" dirty="0" err="1"/>
              <a:t>Tensorflow</a:t>
            </a:r>
            <a:r>
              <a:rPr lang="en-US" altLang="zh-CN" sz="2400" dirty="0"/>
              <a:t>, and trained on the </a:t>
            </a:r>
            <a:r>
              <a:rPr lang="en-US" altLang="zh-CN" sz="2400" dirty="0" err="1"/>
              <a:t>SemEval</a:t>
            </a:r>
            <a:r>
              <a:rPr lang="en-US" altLang="zh-CN" sz="2400" dirty="0"/>
              <a:t> 2010 Task 8 dataset. </a:t>
            </a:r>
          </a:p>
          <a:p>
            <a:pPr marL="342900" indent="-342900">
              <a:buFont typeface="Arial" panose="020B0604020202020204" pitchFamily="34" charset="0"/>
              <a:buChar char="•"/>
            </a:pPr>
            <a:r>
              <a:rPr lang="en-US" altLang="zh-CN" sz="2400" dirty="0"/>
              <a:t>P. Zhou, W. Shi, J. Tian, Z. Qi, B. Li, H. Hao, and B. Xu, “</a:t>
            </a:r>
            <a:r>
              <a:rPr lang="en-US" altLang="zh-CN" sz="2400" dirty="0" err="1"/>
              <a:t>Attentionbased</a:t>
            </a:r>
            <a:r>
              <a:rPr lang="en-US" altLang="zh-CN" sz="2400" dirty="0"/>
              <a:t> bidirectional long short-term memory networks for relation classification,” in Proceedings of the 54th Annual Meeting of the Association for Computational Linguistics (Volume 2: Short Papers), 2016, pp. 207–212.</a:t>
            </a:r>
          </a:p>
          <a:p>
            <a:pPr marL="342900" indent="-342900">
              <a:buFont typeface="Arial" panose="020B0604020202020204" pitchFamily="34" charset="0"/>
              <a:buChar char="•"/>
            </a:pPr>
            <a:r>
              <a:rPr lang="en-US" altLang="zh-CN" sz="2400" dirty="0"/>
              <a:t>The degree and betweenness calculations are performed via NetworkX9 (</a:t>
            </a:r>
            <a:r>
              <a:rPr lang="en-US" altLang="zh-CN" sz="2400" dirty="0">
                <a:hlinkClick r:id="rId7"/>
              </a:rPr>
              <a:t>https://</a:t>
            </a:r>
            <a:r>
              <a:rPr lang="en-US" altLang="zh-CN" sz="2400" dirty="0" err="1">
                <a:hlinkClick r:id="rId7"/>
              </a:rPr>
              <a:t>networkx.github.io</a:t>
            </a:r>
            <a:r>
              <a:rPr lang="en-US" altLang="zh-CN" sz="2400" dirty="0"/>
              <a:t>).</a:t>
            </a:r>
          </a:p>
        </p:txBody>
      </p:sp>
      <p:sp>
        <p:nvSpPr>
          <p:cNvPr id="7" name="灯片编号占位符 6">
            <a:extLst>
              <a:ext uri="{FF2B5EF4-FFF2-40B4-BE49-F238E27FC236}">
                <a16:creationId xmlns:a16="http://schemas.microsoft.com/office/drawing/2014/main" id="{0770B41A-83F0-4B8B-859B-0FF5F33B1C15}"/>
              </a:ext>
            </a:extLst>
          </p:cNvPr>
          <p:cNvSpPr>
            <a:spLocks noGrp="1"/>
          </p:cNvSpPr>
          <p:nvPr>
            <p:ph type="sldNum" sz="quarter" idx="12"/>
          </p:nvPr>
        </p:nvSpPr>
        <p:spPr/>
        <p:txBody>
          <a:bodyPr/>
          <a:lstStyle/>
          <a:p>
            <a:fld id="{661ED27B-0111-4FCA-A1FD-6B615F5E45DE}" type="slidenum">
              <a:rPr lang="zh-CN" altLang="en-US" smtClean="0"/>
              <a:t>15</a:t>
            </a:fld>
            <a:endParaRPr lang="zh-CN" altLang="en-US"/>
          </a:p>
        </p:txBody>
      </p:sp>
    </p:spTree>
    <p:extLst>
      <p:ext uri="{BB962C8B-B14F-4D97-AF65-F5344CB8AC3E}">
        <p14:creationId xmlns:p14="http://schemas.microsoft.com/office/powerpoint/2010/main" val="153472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624E92-BF56-4C7D-8218-84B95D40B40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2F74C46F-A208-4F6B-A354-434BEAFA4220}"/>
              </a:ext>
            </a:extLst>
          </p:cNvPr>
          <p:cNvSpPr txBox="1"/>
          <p:nvPr/>
        </p:nvSpPr>
        <p:spPr>
          <a:xfrm>
            <a:off x="77821" y="63787"/>
            <a:ext cx="5243209" cy="646331"/>
          </a:xfrm>
          <a:prstGeom prst="rect">
            <a:avLst/>
          </a:prstGeom>
          <a:noFill/>
        </p:spPr>
        <p:txBody>
          <a:bodyPr wrap="square" rtlCol="0">
            <a:spAutoFit/>
          </a:bodyPr>
          <a:lstStyle/>
          <a:p>
            <a:r>
              <a:rPr lang="en-US" altLang="zh-CN" sz="3600" dirty="0"/>
              <a:t>Reference</a:t>
            </a:r>
            <a:endParaRPr lang="zh-CN" altLang="en-US" sz="3600" dirty="0"/>
          </a:p>
        </p:txBody>
      </p:sp>
      <p:sp>
        <p:nvSpPr>
          <p:cNvPr id="5" name="标题 4">
            <a:extLst>
              <a:ext uri="{FF2B5EF4-FFF2-40B4-BE49-F238E27FC236}">
                <a16:creationId xmlns:a16="http://schemas.microsoft.com/office/drawing/2014/main" id="{F8F87D62-A990-4EE8-B055-C7902ACB4F14}"/>
              </a:ext>
            </a:extLst>
          </p:cNvPr>
          <p:cNvSpPr>
            <a:spLocks noGrp="1"/>
          </p:cNvSpPr>
          <p:nvPr>
            <p:ph type="title"/>
          </p:nvPr>
        </p:nvSpPr>
        <p:spPr/>
        <p:txBody>
          <a:bodyPr/>
          <a:lstStyle/>
          <a:p>
            <a:pPr algn="ctr"/>
            <a:r>
              <a:rPr lang="en-US" altLang="zh-CN" sz="6600" dirty="0">
                <a:solidFill>
                  <a:schemeClr val="tx1"/>
                </a:solidFill>
              </a:rPr>
              <a:t>Q&amp;A</a:t>
            </a:r>
            <a:endParaRPr lang="zh-CN" altLang="en-US" sz="6600" dirty="0">
              <a:solidFill>
                <a:schemeClr val="tx1"/>
              </a:solidFill>
            </a:endParaRPr>
          </a:p>
        </p:txBody>
      </p:sp>
      <p:pic>
        <p:nvPicPr>
          <p:cNvPr id="9" name="图片占位符 8">
            <a:extLst>
              <a:ext uri="{FF2B5EF4-FFF2-40B4-BE49-F238E27FC236}">
                <a16:creationId xmlns:a16="http://schemas.microsoft.com/office/drawing/2014/main" id="{5449148A-B3AC-44B4-AE2D-0E2203E40A6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4167" b="14167"/>
          <a:stretch>
            <a:fillRect/>
          </a:stretch>
        </p:blipFill>
        <p:spPr/>
      </p:pic>
      <p:sp>
        <p:nvSpPr>
          <p:cNvPr id="7" name="文本占位符 6">
            <a:extLst>
              <a:ext uri="{FF2B5EF4-FFF2-40B4-BE49-F238E27FC236}">
                <a16:creationId xmlns:a16="http://schemas.microsoft.com/office/drawing/2014/main" id="{FD22A023-6680-40A8-A158-A95F9C313A96}"/>
              </a:ext>
            </a:extLst>
          </p:cNvPr>
          <p:cNvSpPr>
            <a:spLocks noGrp="1"/>
          </p:cNvSpPr>
          <p:nvPr>
            <p:ph type="body" sz="half" idx="2"/>
          </p:nvPr>
        </p:nvSpPr>
        <p:spPr/>
        <p:txBody>
          <a:bodyPr>
            <a:noAutofit/>
          </a:bodyPr>
          <a:lstStyle/>
          <a:p>
            <a:pPr algn="ctr"/>
            <a:r>
              <a:rPr lang="en-US" altLang="zh-CN" sz="4800" dirty="0">
                <a:solidFill>
                  <a:schemeClr val="tx1"/>
                </a:solidFill>
              </a:rPr>
              <a:t>Thanks</a:t>
            </a:r>
            <a:endParaRPr lang="zh-CN" altLang="en-US" sz="4800" dirty="0">
              <a:solidFill>
                <a:schemeClr val="tx1"/>
              </a:solidFill>
            </a:endParaRPr>
          </a:p>
        </p:txBody>
      </p:sp>
      <p:sp>
        <p:nvSpPr>
          <p:cNvPr id="12" name="灯片编号占位符 11">
            <a:extLst>
              <a:ext uri="{FF2B5EF4-FFF2-40B4-BE49-F238E27FC236}">
                <a16:creationId xmlns:a16="http://schemas.microsoft.com/office/drawing/2014/main" id="{CC7A40E9-21F4-453D-90F1-190B12A33E32}"/>
              </a:ext>
            </a:extLst>
          </p:cNvPr>
          <p:cNvSpPr>
            <a:spLocks noGrp="1"/>
          </p:cNvSpPr>
          <p:nvPr>
            <p:ph type="sldNum" sz="quarter" idx="12"/>
          </p:nvPr>
        </p:nvSpPr>
        <p:spPr/>
        <p:txBody>
          <a:bodyPr/>
          <a:lstStyle/>
          <a:p>
            <a:fld id="{661ED27B-0111-4FCA-A1FD-6B615F5E45DE}" type="slidenum">
              <a:rPr lang="zh-CN" altLang="en-US" smtClean="0"/>
              <a:t>16</a:t>
            </a:fld>
            <a:endParaRPr lang="zh-CN" altLang="en-US"/>
          </a:p>
        </p:txBody>
      </p:sp>
    </p:spTree>
    <p:extLst>
      <p:ext uri="{BB962C8B-B14F-4D97-AF65-F5344CB8AC3E}">
        <p14:creationId xmlns:p14="http://schemas.microsoft.com/office/powerpoint/2010/main" val="3978562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77820" y="63787"/>
            <a:ext cx="12114179" cy="646331"/>
          </a:xfrm>
          <a:prstGeom prst="rect">
            <a:avLst/>
          </a:prstGeom>
          <a:noFill/>
        </p:spPr>
        <p:txBody>
          <a:bodyPr wrap="square" rtlCol="0">
            <a:spAutoFit/>
          </a:bodyPr>
          <a:lstStyle/>
          <a:p>
            <a:r>
              <a:rPr lang="en-US" altLang="zh-CN" sz="3600" dirty="0" err="1"/>
              <a:t>Appendiex</a:t>
            </a:r>
            <a:endParaRPr lang="zh-CN" altLang="en-US" sz="3600" dirty="0"/>
          </a:p>
        </p:txBody>
      </p:sp>
      <p:sp>
        <p:nvSpPr>
          <p:cNvPr id="7" name="灯片编号占位符 6">
            <a:extLst>
              <a:ext uri="{FF2B5EF4-FFF2-40B4-BE49-F238E27FC236}">
                <a16:creationId xmlns:a16="http://schemas.microsoft.com/office/drawing/2014/main" id="{0770B41A-83F0-4B8B-859B-0FF5F33B1C15}"/>
              </a:ext>
            </a:extLst>
          </p:cNvPr>
          <p:cNvSpPr>
            <a:spLocks noGrp="1"/>
          </p:cNvSpPr>
          <p:nvPr>
            <p:ph type="sldNum" sz="quarter" idx="12"/>
          </p:nvPr>
        </p:nvSpPr>
        <p:spPr/>
        <p:txBody>
          <a:bodyPr/>
          <a:lstStyle/>
          <a:p>
            <a:fld id="{661ED27B-0111-4FCA-A1FD-6B615F5E45DE}" type="slidenum">
              <a:rPr lang="zh-CN" altLang="en-US" smtClean="0"/>
              <a:t>17</a:t>
            </a:fld>
            <a:endParaRPr lang="zh-CN" altLang="en-US"/>
          </a:p>
        </p:txBody>
      </p:sp>
      <p:pic>
        <p:nvPicPr>
          <p:cNvPr id="5" name="图片 4">
            <a:extLst>
              <a:ext uri="{FF2B5EF4-FFF2-40B4-BE49-F238E27FC236}">
                <a16:creationId xmlns:a16="http://schemas.microsoft.com/office/drawing/2014/main" id="{732958D9-715D-A548-BC95-C92B50F8EAAE}"/>
              </a:ext>
            </a:extLst>
          </p:cNvPr>
          <p:cNvPicPr>
            <a:picLocks noChangeAspect="1"/>
          </p:cNvPicPr>
          <p:nvPr/>
        </p:nvPicPr>
        <p:blipFill>
          <a:blip r:embed="rId3"/>
          <a:stretch>
            <a:fillRect/>
          </a:stretch>
        </p:blipFill>
        <p:spPr>
          <a:xfrm>
            <a:off x="1519758" y="773906"/>
            <a:ext cx="10209335" cy="6020890"/>
          </a:xfrm>
          <a:prstGeom prst="rect">
            <a:avLst/>
          </a:prstGeom>
        </p:spPr>
      </p:pic>
      <p:sp>
        <p:nvSpPr>
          <p:cNvPr id="6" name="矩形 5">
            <a:extLst>
              <a:ext uri="{FF2B5EF4-FFF2-40B4-BE49-F238E27FC236}">
                <a16:creationId xmlns:a16="http://schemas.microsoft.com/office/drawing/2014/main" id="{01950F77-E9A8-A643-9BDA-85B2E0B3147A}"/>
              </a:ext>
            </a:extLst>
          </p:cNvPr>
          <p:cNvSpPr/>
          <p:nvPr/>
        </p:nvSpPr>
        <p:spPr>
          <a:xfrm>
            <a:off x="77820" y="773906"/>
            <a:ext cx="6546606" cy="830997"/>
          </a:xfrm>
          <a:prstGeom prst="rect">
            <a:avLst/>
          </a:prstGeom>
        </p:spPr>
        <p:txBody>
          <a:bodyPr wrap="square">
            <a:spAutoFit/>
          </a:bodyPr>
          <a:lstStyle/>
          <a:p>
            <a:r>
              <a:rPr kumimoji="1" lang="en" altLang="zh-CN" sz="2400" b="1" dirty="0"/>
              <a:t>Dependency parsing : </a:t>
            </a:r>
            <a:r>
              <a:rPr lang="en" altLang="zh-CN" sz="2400" dirty="0" err="1"/>
              <a:t>Vinken</a:t>
            </a:r>
            <a:r>
              <a:rPr lang="en" altLang="zh-CN" sz="2400" dirty="0"/>
              <a:t> will join the board as a nonexecutive director Nov 29 </a:t>
            </a:r>
            <a:endParaRPr lang="en" altLang="zh-CN" sz="2400" dirty="0">
              <a:effectLst/>
            </a:endParaRPr>
          </a:p>
        </p:txBody>
      </p:sp>
    </p:spTree>
    <p:extLst>
      <p:ext uri="{BB962C8B-B14F-4D97-AF65-F5344CB8AC3E}">
        <p14:creationId xmlns:p14="http://schemas.microsoft.com/office/powerpoint/2010/main" val="3251188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77820" y="63787"/>
            <a:ext cx="12114179" cy="646331"/>
          </a:xfrm>
          <a:prstGeom prst="rect">
            <a:avLst/>
          </a:prstGeom>
          <a:noFill/>
        </p:spPr>
        <p:txBody>
          <a:bodyPr wrap="square" rtlCol="0">
            <a:spAutoFit/>
          </a:bodyPr>
          <a:lstStyle/>
          <a:p>
            <a:r>
              <a:rPr lang="en-US" altLang="zh-CN" sz="3600" dirty="0" err="1"/>
              <a:t>Appendiex</a:t>
            </a:r>
            <a:endParaRPr lang="zh-CN" altLang="en-US" sz="3600" dirty="0"/>
          </a:p>
        </p:txBody>
      </p:sp>
      <p:sp>
        <p:nvSpPr>
          <p:cNvPr id="7" name="灯片编号占位符 6">
            <a:extLst>
              <a:ext uri="{FF2B5EF4-FFF2-40B4-BE49-F238E27FC236}">
                <a16:creationId xmlns:a16="http://schemas.microsoft.com/office/drawing/2014/main" id="{0770B41A-83F0-4B8B-859B-0FF5F33B1C15}"/>
              </a:ext>
            </a:extLst>
          </p:cNvPr>
          <p:cNvSpPr>
            <a:spLocks noGrp="1"/>
          </p:cNvSpPr>
          <p:nvPr>
            <p:ph type="sldNum" sz="quarter" idx="12"/>
          </p:nvPr>
        </p:nvSpPr>
        <p:spPr/>
        <p:txBody>
          <a:bodyPr/>
          <a:lstStyle/>
          <a:p>
            <a:fld id="{661ED27B-0111-4FCA-A1FD-6B615F5E45DE}" type="slidenum">
              <a:rPr lang="zh-CN" altLang="en-US" smtClean="0"/>
              <a:t>18</a:t>
            </a:fld>
            <a:endParaRPr lang="zh-CN" altLang="en-US"/>
          </a:p>
        </p:txBody>
      </p:sp>
      <p:sp>
        <p:nvSpPr>
          <p:cNvPr id="6" name="矩形 5">
            <a:extLst>
              <a:ext uri="{FF2B5EF4-FFF2-40B4-BE49-F238E27FC236}">
                <a16:creationId xmlns:a16="http://schemas.microsoft.com/office/drawing/2014/main" id="{01950F77-E9A8-A643-9BDA-85B2E0B3147A}"/>
              </a:ext>
            </a:extLst>
          </p:cNvPr>
          <p:cNvSpPr/>
          <p:nvPr/>
        </p:nvSpPr>
        <p:spPr>
          <a:xfrm>
            <a:off x="77820" y="773906"/>
            <a:ext cx="6546606" cy="461665"/>
          </a:xfrm>
          <a:prstGeom prst="rect">
            <a:avLst/>
          </a:prstGeom>
        </p:spPr>
        <p:txBody>
          <a:bodyPr wrap="square">
            <a:spAutoFit/>
          </a:bodyPr>
          <a:lstStyle/>
          <a:p>
            <a:r>
              <a:rPr kumimoji="1" lang="en" altLang="zh-CN" sz="2400" b="1" dirty="0"/>
              <a:t>Attention-based LSTM model</a:t>
            </a:r>
            <a:endParaRPr lang="en" altLang="zh-CN" sz="2400" dirty="0">
              <a:effectLst/>
            </a:endParaRPr>
          </a:p>
        </p:txBody>
      </p:sp>
      <p:pic>
        <p:nvPicPr>
          <p:cNvPr id="4" name="图片 3">
            <a:extLst>
              <a:ext uri="{FF2B5EF4-FFF2-40B4-BE49-F238E27FC236}">
                <a16:creationId xmlns:a16="http://schemas.microsoft.com/office/drawing/2014/main" id="{17E39AC6-C640-9F4C-8A30-337EEA7C706D}"/>
              </a:ext>
            </a:extLst>
          </p:cNvPr>
          <p:cNvPicPr>
            <a:picLocks noChangeAspect="1"/>
          </p:cNvPicPr>
          <p:nvPr/>
        </p:nvPicPr>
        <p:blipFill>
          <a:blip r:embed="rId3"/>
          <a:stretch>
            <a:fillRect/>
          </a:stretch>
        </p:blipFill>
        <p:spPr>
          <a:xfrm>
            <a:off x="1715309" y="1235571"/>
            <a:ext cx="8839200" cy="5118100"/>
          </a:xfrm>
          <a:prstGeom prst="rect">
            <a:avLst/>
          </a:prstGeom>
        </p:spPr>
      </p:pic>
    </p:spTree>
    <p:extLst>
      <p:ext uri="{BB962C8B-B14F-4D97-AF65-F5344CB8AC3E}">
        <p14:creationId xmlns:p14="http://schemas.microsoft.com/office/powerpoint/2010/main" val="93719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dirty="0"/>
              <a:t>Introduction about ICDM/ICBK</a:t>
            </a:r>
            <a:r>
              <a:rPr lang="zh-CN" altLang="en-US" sz="3600" dirty="0"/>
              <a:t> </a:t>
            </a:r>
            <a:r>
              <a:rPr lang="en-US" altLang="zh-CN" sz="3600" dirty="0"/>
              <a:t>2019</a:t>
            </a:r>
            <a:r>
              <a:rPr lang="zh-CN" altLang="en-US" sz="3600" dirty="0"/>
              <a:t> </a:t>
            </a:r>
            <a:r>
              <a:rPr lang="en-US" altLang="zh-CN" sz="3600" dirty="0"/>
              <a:t>Contest</a:t>
            </a:r>
            <a:endParaRPr lang="zh-CN" altLang="en-US" sz="3600" dirty="0"/>
          </a:p>
        </p:txBody>
      </p:sp>
      <p:sp>
        <p:nvSpPr>
          <p:cNvPr id="14" name="文本框 13">
            <a:extLst>
              <a:ext uri="{FF2B5EF4-FFF2-40B4-BE49-F238E27FC236}">
                <a16:creationId xmlns:a16="http://schemas.microsoft.com/office/drawing/2014/main" id="{3C647935-24AE-4432-B9E1-B23210C57682}"/>
              </a:ext>
            </a:extLst>
          </p:cNvPr>
          <p:cNvSpPr txBox="1"/>
          <p:nvPr/>
        </p:nvSpPr>
        <p:spPr>
          <a:xfrm>
            <a:off x="264268" y="989445"/>
            <a:ext cx="11663463" cy="4770537"/>
          </a:xfrm>
          <a:prstGeom prst="rect">
            <a:avLst/>
          </a:prstGeom>
          <a:noFill/>
        </p:spPr>
        <p:txBody>
          <a:bodyPr wrap="square" rtlCol="0">
            <a:spAutoFit/>
          </a:bodyPr>
          <a:lstStyle/>
          <a:p>
            <a:pPr marL="342900" indent="-342900">
              <a:buFont typeface="Arial" panose="020B0604020202020204" pitchFamily="34" charset="0"/>
              <a:buChar char="•"/>
            </a:pPr>
            <a:r>
              <a:rPr lang="en-US" altLang="zh-CN" sz="2800" b="1" dirty="0"/>
              <a:t>Practical engineering background: </a:t>
            </a:r>
            <a:r>
              <a:rPr lang="en-US" altLang="zh-CN" sz="2400" dirty="0"/>
              <a:t>Automobile Engineering, Catering Service, Cosmetics, Public Security;</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800" b="1" dirty="0"/>
              <a:t>Requirements: </a:t>
            </a:r>
            <a:r>
              <a:rPr lang="en" altLang="zh-CN" sz="2400" dirty="0"/>
              <a:t>Each competition team is invited to build a model that takes an article as input and outputs a graph;</a:t>
            </a:r>
          </a:p>
          <a:p>
            <a:pPr marL="342900" indent="-342900">
              <a:buFont typeface="Arial" panose="020B0604020202020204" pitchFamily="34" charset="0"/>
              <a:buChar char="•"/>
            </a:pPr>
            <a:endParaRPr lang="en" altLang="zh-CN" sz="2400" dirty="0"/>
          </a:p>
          <a:p>
            <a:pPr marL="342900" indent="-342900">
              <a:buFont typeface="Arial" panose="020B0604020202020204" pitchFamily="34" charset="0"/>
              <a:buChar char="•"/>
            </a:pPr>
            <a:r>
              <a:rPr lang="en" altLang="zh-CN" sz="2800" b="1" dirty="0"/>
              <a:t>Evaluation: </a:t>
            </a:r>
            <a:r>
              <a:rPr lang="en" altLang="zh-CN" sz="2400" dirty="0"/>
              <a:t>Team submissions will be judged by competition organizers on (a) their overall quality of the constructed knowledge graphs, and (b) generalization ability of their methodology in multiple domains;</a:t>
            </a:r>
          </a:p>
          <a:p>
            <a:pPr marL="342900" indent="-342900">
              <a:buFont typeface="Arial" panose="020B0604020202020204" pitchFamily="34" charset="0"/>
              <a:buChar char="•"/>
            </a:pPr>
            <a:endParaRPr lang="en" altLang="zh-CN" sz="2400" dirty="0"/>
          </a:p>
          <a:p>
            <a:pPr marL="342900" indent="-342900">
              <a:buFont typeface="Arial" panose="020B0604020202020204" pitchFamily="34" charset="0"/>
              <a:buChar char="•"/>
            </a:pPr>
            <a:r>
              <a:rPr lang="en" altLang="zh-CN" sz="2800" b="1" dirty="0"/>
              <a:t>Dataset: </a:t>
            </a:r>
            <a:r>
              <a:rPr lang="en" altLang="zh-CN" sz="2400" dirty="0"/>
              <a:t>The dataset consists of 300 recent published articles from news media of 4 industries. Each article is of 150 to 250 words, contains around 8-20 entities;</a:t>
            </a:r>
            <a:endParaRPr lang="en-US" altLang="zh-CN" sz="2400" b="1" dirty="0"/>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2</a:t>
            </a:fld>
            <a:endParaRPr lang="zh-CN" altLang="en-US"/>
          </a:p>
        </p:txBody>
      </p:sp>
      <p:sp>
        <p:nvSpPr>
          <p:cNvPr id="2" name="文本框 1">
            <a:extLst>
              <a:ext uri="{FF2B5EF4-FFF2-40B4-BE49-F238E27FC236}">
                <a16:creationId xmlns:a16="http://schemas.microsoft.com/office/drawing/2014/main" id="{D5C57FCA-E9D6-F945-B442-D4897D5630DA}"/>
              </a:ext>
            </a:extLst>
          </p:cNvPr>
          <p:cNvSpPr txBox="1"/>
          <p:nvPr/>
        </p:nvSpPr>
        <p:spPr>
          <a:xfrm>
            <a:off x="77821" y="6411477"/>
            <a:ext cx="4702506" cy="369332"/>
          </a:xfrm>
          <a:prstGeom prst="rect">
            <a:avLst/>
          </a:prstGeom>
          <a:noFill/>
        </p:spPr>
        <p:txBody>
          <a:bodyPr wrap="none" rtlCol="0">
            <a:spAutoFit/>
          </a:bodyPr>
          <a:lstStyle/>
          <a:p>
            <a:r>
              <a:rPr lang="en" altLang="zh-CN" dirty="0">
                <a:hlinkClick r:id="rId2"/>
              </a:rPr>
              <a:t>http://icdm2019contest.mlamp.cn/#/app/home</a:t>
            </a:r>
            <a:endParaRPr kumimoji="1" lang="zh-CN" altLang="en-US" dirty="0"/>
          </a:p>
        </p:txBody>
      </p:sp>
    </p:spTree>
    <p:extLst>
      <p:ext uri="{BB962C8B-B14F-4D97-AF65-F5344CB8AC3E}">
        <p14:creationId xmlns:p14="http://schemas.microsoft.com/office/powerpoint/2010/main" val="3593368691"/>
      </p:ext>
    </p:extLst>
  </p:cSld>
  <p:clrMapOvr>
    <a:masterClrMapping/>
  </p:clrMapOvr>
  <mc:AlternateContent xmlns:mc="http://schemas.openxmlformats.org/markup-compatibility/2006" xmlns:p14="http://schemas.microsoft.com/office/powerpoint/2010/main">
    <mc:Choice Requires="p14">
      <p:transition spd="slow" p14:dur="2000" advTm="47957"/>
    </mc:Choice>
    <mc:Fallback xmlns="">
      <p:transition spd="slow" advTm="4795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Example</a:t>
            </a:r>
            <a:endParaRPr lang="zh-CN" altLang="en-US" sz="3600" dirty="0"/>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3</a:t>
            </a:fld>
            <a:endParaRPr lang="zh-CN" altLang="en-US"/>
          </a:p>
        </p:txBody>
      </p:sp>
      <p:sp>
        <p:nvSpPr>
          <p:cNvPr id="6" name="矩形 5">
            <a:extLst>
              <a:ext uri="{FF2B5EF4-FFF2-40B4-BE49-F238E27FC236}">
                <a16:creationId xmlns:a16="http://schemas.microsoft.com/office/drawing/2014/main" id="{8D79F635-2F83-864A-8134-8911272FAEAA}"/>
              </a:ext>
            </a:extLst>
          </p:cNvPr>
          <p:cNvSpPr/>
          <p:nvPr/>
        </p:nvSpPr>
        <p:spPr>
          <a:xfrm>
            <a:off x="450617" y="978622"/>
            <a:ext cx="11290765" cy="4216539"/>
          </a:xfrm>
          <a:prstGeom prst="rect">
            <a:avLst/>
          </a:prstGeom>
        </p:spPr>
        <p:txBody>
          <a:bodyPr wrap="square">
            <a:spAutoFit/>
          </a:bodyPr>
          <a:lstStyle/>
          <a:p>
            <a:pPr algn="just"/>
            <a:r>
              <a:rPr lang="en" altLang="zh-CN" sz="2800" b="1" dirty="0">
                <a:solidFill>
                  <a:srgbClr val="212529"/>
                </a:solidFill>
                <a:latin typeface="siyuan"/>
              </a:rPr>
              <a:t>Input: </a:t>
            </a:r>
            <a:r>
              <a:rPr lang="en" altLang="zh-CN" sz="2400" dirty="0">
                <a:solidFill>
                  <a:srgbClr val="212529"/>
                </a:solidFill>
                <a:latin typeface="siyuan"/>
              </a:rPr>
              <a:t>BYD debuted its E-SEED GT concept car and Song Pro SUV alongside its all-new e-series models at the Shanghai International Automobile Industry Exhibition. The company also showcased its latest Dynasty series of vehicles, which were recently unveiled at the company’s spring product launch in Beijing. A total of 23 new car models were exhibited at the event, held at Shanghai’s National Convention and Exhibition Center, fully demonstrating the BYD New Architecture (BNA) design, the 3rd generation of Dual Mode technology, plus the e-platform framework. Today, China’s new energy vehicles have entered the ‘fast lane’, ushering in an even larger market outbreak. Presently, we stand at the intersection of old and new kinetic energy conversion for mobility, but also a new starting point for high-quality development. To meet the arrival of complete electrification, BYD has formulated a series of strategies, and is well prepared.</a:t>
            </a:r>
            <a:endParaRPr lang="zh-CN" altLang="en-US" sz="2400" dirty="0"/>
          </a:p>
        </p:txBody>
      </p:sp>
    </p:spTree>
    <p:extLst>
      <p:ext uri="{BB962C8B-B14F-4D97-AF65-F5344CB8AC3E}">
        <p14:creationId xmlns:p14="http://schemas.microsoft.com/office/powerpoint/2010/main" val="2038803592"/>
      </p:ext>
    </p:extLst>
  </p:cSld>
  <p:clrMapOvr>
    <a:masterClrMapping/>
  </p:clrMapOvr>
  <mc:AlternateContent xmlns:mc="http://schemas.openxmlformats.org/markup-compatibility/2006" xmlns:p14="http://schemas.microsoft.com/office/powerpoint/2010/main">
    <mc:Choice Requires="p14">
      <p:transition spd="slow" p14:dur="2000" advTm="47957"/>
    </mc:Choice>
    <mc:Fallback xmlns="">
      <p:transition spd="slow" advTm="4795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Example</a:t>
            </a:r>
            <a:endParaRPr lang="zh-CN" altLang="en-US" sz="3600" dirty="0"/>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4</a:t>
            </a:fld>
            <a:endParaRPr lang="zh-CN" altLang="en-US"/>
          </a:p>
        </p:txBody>
      </p:sp>
      <p:pic>
        <p:nvPicPr>
          <p:cNvPr id="8" name="图片 7">
            <a:extLst>
              <a:ext uri="{FF2B5EF4-FFF2-40B4-BE49-F238E27FC236}">
                <a16:creationId xmlns:a16="http://schemas.microsoft.com/office/drawing/2014/main" id="{56E21581-E1E5-DE4E-B011-66DFC6D1AF9E}"/>
              </a:ext>
            </a:extLst>
          </p:cNvPr>
          <p:cNvPicPr>
            <a:picLocks noChangeAspect="1"/>
          </p:cNvPicPr>
          <p:nvPr/>
        </p:nvPicPr>
        <p:blipFill>
          <a:blip r:embed="rId2"/>
          <a:stretch>
            <a:fillRect/>
          </a:stretch>
        </p:blipFill>
        <p:spPr>
          <a:xfrm>
            <a:off x="44905" y="741448"/>
            <a:ext cx="12102189" cy="5759582"/>
          </a:xfrm>
          <a:prstGeom prst="rect">
            <a:avLst/>
          </a:prstGeom>
        </p:spPr>
      </p:pic>
      <p:sp>
        <p:nvSpPr>
          <p:cNvPr id="2" name="文本框 1">
            <a:extLst>
              <a:ext uri="{FF2B5EF4-FFF2-40B4-BE49-F238E27FC236}">
                <a16:creationId xmlns:a16="http://schemas.microsoft.com/office/drawing/2014/main" id="{0C77B4DF-B159-B94D-9FB5-66997DA702CA}"/>
              </a:ext>
            </a:extLst>
          </p:cNvPr>
          <p:cNvSpPr txBox="1"/>
          <p:nvPr/>
        </p:nvSpPr>
        <p:spPr>
          <a:xfrm>
            <a:off x="382137" y="1009934"/>
            <a:ext cx="1596788" cy="523220"/>
          </a:xfrm>
          <a:prstGeom prst="rect">
            <a:avLst/>
          </a:prstGeom>
          <a:noFill/>
        </p:spPr>
        <p:txBody>
          <a:bodyPr wrap="square" rtlCol="0">
            <a:spAutoFit/>
          </a:bodyPr>
          <a:lstStyle/>
          <a:p>
            <a:r>
              <a:rPr kumimoji="1" lang="en-US" altLang="zh-CN" sz="2800" b="1" dirty="0"/>
              <a:t>Output</a:t>
            </a:r>
            <a:endParaRPr kumimoji="1" lang="zh-CN" altLang="en-US" sz="2800" b="1" dirty="0"/>
          </a:p>
        </p:txBody>
      </p:sp>
    </p:spTree>
    <p:extLst>
      <p:ext uri="{BB962C8B-B14F-4D97-AF65-F5344CB8AC3E}">
        <p14:creationId xmlns:p14="http://schemas.microsoft.com/office/powerpoint/2010/main" val="3542434586"/>
      </p:ext>
    </p:extLst>
  </p:cSld>
  <p:clrMapOvr>
    <a:masterClrMapping/>
  </p:clrMapOvr>
  <mc:AlternateContent xmlns:mc="http://schemas.openxmlformats.org/markup-compatibility/2006" xmlns:p14="http://schemas.microsoft.com/office/powerpoint/2010/main">
    <mc:Choice Requires="p14">
      <p:transition spd="slow" p14:dur="2000" advTm="47957"/>
    </mc:Choice>
    <mc:Fallback xmlns="">
      <p:transition spd="slow" advTm="479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The Pipeline of Triple Extraction</a:t>
            </a:r>
            <a:endParaRPr lang="zh-CN" altLang="en-US" sz="3600" dirty="0"/>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5</a:t>
            </a:fld>
            <a:endParaRPr lang="zh-CN" altLang="en-US"/>
          </a:p>
        </p:txBody>
      </p:sp>
      <p:pic>
        <p:nvPicPr>
          <p:cNvPr id="2" name="图片 1">
            <a:extLst>
              <a:ext uri="{FF2B5EF4-FFF2-40B4-BE49-F238E27FC236}">
                <a16:creationId xmlns:a16="http://schemas.microsoft.com/office/drawing/2014/main" id="{34B9B1E6-15F1-4544-AF7E-66D4C7D8B94A}"/>
              </a:ext>
            </a:extLst>
          </p:cNvPr>
          <p:cNvPicPr>
            <a:picLocks noChangeAspect="1"/>
          </p:cNvPicPr>
          <p:nvPr/>
        </p:nvPicPr>
        <p:blipFill>
          <a:blip r:embed="rId2"/>
          <a:stretch>
            <a:fillRect/>
          </a:stretch>
        </p:blipFill>
        <p:spPr>
          <a:xfrm>
            <a:off x="4535607" y="899238"/>
            <a:ext cx="7533563" cy="5059524"/>
          </a:xfrm>
          <a:prstGeom prst="rect">
            <a:avLst/>
          </a:prstGeom>
        </p:spPr>
      </p:pic>
      <p:sp>
        <p:nvSpPr>
          <p:cNvPr id="3" name="文本框 2">
            <a:extLst>
              <a:ext uri="{FF2B5EF4-FFF2-40B4-BE49-F238E27FC236}">
                <a16:creationId xmlns:a16="http://schemas.microsoft.com/office/drawing/2014/main" id="{15EC9039-8F60-C549-B702-2A1E33F815D8}"/>
              </a:ext>
            </a:extLst>
          </p:cNvPr>
          <p:cNvSpPr txBox="1"/>
          <p:nvPr/>
        </p:nvSpPr>
        <p:spPr>
          <a:xfrm>
            <a:off x="0" y="773906"/>
            <a:ext cx="4425940" cy="6001643"/>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400" b="1" dirty="0"/>
              <a:t>Raw text: </a:t>
            </a:r>
            <a:r>
              <a:rPr kumimoji="1" lang="en-US" altLang="zh-CN" sz="2000" dirty="0"/>
              <a:t>Input;</a:t>
            </a:r>
          </a:p>
          <a:p>
            <a:endParaRPr kumimoji="1" lang="en-US" altLang="zh-CN" sz="2000" dirty="0"/>
          </a:p>
          <a:p>
            <a:pPr marL="285750" indent="-285750">
              <a:buFont typeface="Arial" panose="020B0604020202020204" pitchFamily="34" charset="0"/>
              <a:buChar char="•"/>
            </a:pPr>
            <a:r>
              <a:rPr kumimoji="1" lang="en-US" altLang="zh-CN" sz="2400" b="1" dirty="0"/>
              <a:t>Text Cleaning, Text Processing, Chunking: </a:t>
            </a:r>
            <a:r>
              <a:rPr kumimoji="1" lang="en-US" altLang="zh-CN" sz="2000" dirty="0"/>
              <a:t>delete noise, POS tagging, NER;</a:t>
            </a:r>
          </a:p>
          <a:p>
            <a:endParaRPr kumimoji="1" lang="en-US" altLang="zh-CN" sz="2000" dirty="0"/>
          </a:p>
          <a:p>
            <a:pPr marL="285750" indent="-285750">
              <a:buFont typeface="Arial" panose="020B0604020202020204" pitchFamily="34" charset="0"/>
              <a:buChar char="•"/>
            </a:pPr>
            <a:r>
              <a:rPr kumimoji="1" lang="en-US" altLang="zh-CN" sz="2400" b="1" dirty="0"/>
              <a:t>Coreference Resolution: </a:t>
            </a:r>
            <a:r>
              <a:rPr kumimoji="1" lang="en-US" altLang="zh-CN" sz="2000" dirty="0"/>
              <a:t>merging</a:t>
            </a:r>
            <a:r>
              <a:rPr kumimoji="1" lang="zh-CN" altLang="en-US" sz="2000" dirty="0"/>
              <a:t> </a:t>
            </a:r>
            <a:r>
              <a:rPr kumimoji="1" lang="en-US" altLang="zh-CN" sz="2000" dirty="0"/>
              <a:t>the same entity with different descriptions;</a:t>
            </a:r>
          </a:p>
          <a:p>
            <a:endParaRPr kumimoji="1" lang="en-US" altLang="zh-CN" sz="2000" dirty="0"/>
          </a:p>
          <a:p>
            <a:pPr marL="285750" indent="-285750">
              <a:buFont typeface="Arial" panose="020B0604020202020204" pitchFamily="34" charset="0"/>
              <a:buChar char="•"/>
            </a:pPr>
            <a:r>
              <a:rPr kumimoji="1" lang="en-US" altLang="zh-CN" sz="2400" b="1" dirty="0"/>
              <a:t>Triple Mapping, Triple Filtering and Article Removal: </a:t>
            </a:r>
            <a:r>
              <a:rPr kumimoji="1" lang="en-US" altLang="zh-CN" sz="2000" dirty="0"/>
              <a:t>Extract relations, remove stop words, unmeaning tokens;</a:t>
            </a:r>
          </a:p>
          <a:p>
            <a:endParaRPr kumimoji="1" lang="en-US" altLang="zh-CN" sz="2000" dirty="0"/>
          </a:p>
          <a:p>
            <a:pPr marL="285750" indent="-285750">
              <a:buFont typeface="Arial" panose="020B0604020202020204" pitchFamily="34" charset="0"/>
              <a:buChar char="•"/>
            </a:pPr>
            <a:r>
              <a:rPr kumimoji="1" lang="en-US" altLang="zh-CN" sz="2400" b="1" dirty="0"/>
              <a:t>Triples: </a:t>
            </a:r>
            <a:r>
              <a:rPr kumimoji="1" lang="en-US" altLang="zh-CN" sz="2000" dirty="0"/>
              <a:t>output</a:t>
            </a:r>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endParaRPr kumimoji="1" lang="en-US" altLang="zh-CN" dirty="0"/>
          </a:p>
        </p:txBody>
      </p:sp>
    </p:spTree>
    <p:extLst>
      <p:ext uri="{BB962C8B-B14F-4D97-AF65-F5344CB8AC3E}">
        <p14:creationId xmlns:p14="http://schemas.microsoft.com/office/powerpoint/2010/main" val="1114498761"/>
      </p:ext>
    </p:extLst>
  </p:cSld>
  <p:clrMapOvr>
    <a:masterClrMapping/>
  </p:clrMapOvr>
  <mc:AlternateContent xmlns:mc="http://schemas.openxmlformats.org/markup-compatibility/2006" xmlns:p14="http://schemas.microsoft.com/office/powerpoint/2010/main">
    <mc:Choice Requires="p14">
      <p:transition spd="slow" p14:dur="2000" advTm="47957"/>
    </mc:Choice>
    <mc:Fallback xmlns="">
      <p:transition spd="slow" advTm="4795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Triple Extraction</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6</a:t>
            </a:fld>
            <a:endParaRPr lang="zh-CN" altLang="en-US"/>
          </a:p>
        </p:txBody>
      </p:sp>
      <p:sp>
        <p:nvSpPr>
          <p:cNvPr id="2" name="文本框 1">
            <a:extLst>
              <a:ext uri="{FF2B5EF4-FFF2-40B4-BE49-F238E27FC236}">
                <a16:creationId xmlns:a16="http://schemas.microsoft.com/office/drawing/2014/main" id="{952E5761-6C52-F643-800A-1AD7DEF404DF}"/>
              </a:ext>
            </a:extLst>
          </p:cNvPr>
          <p:cNvSpPr txBox="1"/>
          <p:nvPr/>
        </p:nvSpPr>
        <p:spPr>
          <a:xfrm>
            <a:off x="0" y="751344"/>
            <a:ext cx="12192000" cy="5262979"/>
          </a:xfrm>
          <a:prstGeom prst="rect">
            <a:avLst/>
          </a:prstGeom>
          <a:noFill/>
        </p:spPr>
        <p:txBody>
          <a:bodyPr wrap="square" rtlCol="0">
            <a:spAutoFit/>
          </a:bodyPr>
          <a:lstStyle/>
          <a:p>
            <a:pPr marL="457200" indent="-457200">
              <a:buFont typeface="+mj-lt"/>
              <a:buAutoNum type="arabicPeriod"/>
            </a:pPr>
            <a:r>
              <a:rPr kumimoji="1" lang="en-US" altLang="zh-CN" sz="2400" b="1" dirty="0"/>
              <a:t>Text Cleaning: </a:t>
            </a:r>
            <a:r>
              <a:rPr kumimoji="1" lang="en-US" altLang="zh-CN" sz="2400" dirty="0"/>
              <a:t>Text data is cleaned to manage special characters such as hyphen and quotation marks and also break sentences joined together with no space between them;</a:t>
            </a:r>
          </a:p>
          <a:p>
            <a:pPr marL="457200" indent="-457200">
              <a:buFont typeface="+mj-lt"/>
              <a:buAutoNum type="arabicPeriod"/>
            </a:pPr>
            <a:r>
              <a:rPr kumimoji="1" lang="en-US" altLang="zh-CN" sz="2400" b="1" dirty="0"/>
              <a:t>Text Processing:</a:t>
            </a:r>
          </a:p>
          <a:p>
            <a:pPr marL="342900" indent="-342900">
              <a:buFont typeface="Arial" panose="020B0604020202020204" pitchFamily="34" charset="0"/>
              <a:buChar char="•"/>
            </a:pPr>
            <a:r>
              <a:rPr kumimoji="1" lang="en-US" altLang="zh-CN" sz="2400" b="1" dirty="0" err="1"/>
              <a:t>Tokenisation</a:t>
            </a:r>
            <a:r>
              <a:rPr kumimoji="1" lang="en-US" altLang="zh-CN" sz="2400" b="1" dirty="0"/>
              <a:t>: </a:t>
            </a:r>
            <a:r>
              <a:rPr kumimoji="1" lang="en-US" altLang="zh-CN" sz="2400" dirty="0"/>
              <a:t>word segmentation</a:t>
            </a:r>
            <a:r>
              <a:rPr kumimoji="1" lang="zh-CN" altLang="en-US" sz="2400" dirty="0"/>
              <a:t> </a:t>
            </a:r>
            <a:r>
              <a:rPr kumimoji="1" lang="en-US" altLang="zh-CN" sz="2400" dirty="0"/>
              <a:t>based on blank or other specific characters;</a:t>
            </a:r>
          </a:p>
          <a:p>
            <a:pPr marL="342900" indent="-342900">
              <a:buFont typeface="Arial" panose="020B0604020202020204" pitchFamily="34" charset="0"/>
              <a:buChar char="•"/>
            </a:pPr>
            <a:r>
              <a:rPr kumimoji="1" lang="en-US" altLang="zh-CN" sz="2400" b="1" dirty="0"/>
              <a:t>POS tagging: </a:t>
            </a:r>
            <a:r>
              <a:rPr kumimoji="1" lang="en-US" altLang="zh-CN" sz="2400" dirty="0"/>
              <a:t>apply </a:t>
            </a:r>
            <a:r>
              <a:rPr kumimoji="1" lang="en-US" altLang="zh-CN" sz="2400" dirty="0" err="1"/>
              <a:t>SpaCy</a:t>
            </a:r>
            <a:r>
              <a:rPr kumimoji="1" lang="en-US" altLang="zh-CN" sz="2400" dirty="0"/>
              <a:t> tool kit to realize part-of-speech tagging;</a:t>
            </a:r>
          </a:p>
          <a:p>
            <a:pPr marL="342900" indent="-342900">
              <a:buFont typeface="Arial" panose="020B0604020202020204" pitchFamily="34" charset="0"/>
              <a:buChar char="•"/>
            </a:pPr>
            <a:r>
              <a:rPr kumimoji="1" lang="en-US" altLang="zh-CN" sz="2400" b="1" dirty="0"/>
              <a:t>NER: </a:t>
            </a:r>
            <a:r>
              <a:rPr kumimoji="1" lang="en-US" altLang="zh-CN" sz="2400" dirty="0"/>
              <a:t>recognize proper</a:t>
            </a:r>
            <a:r>
              <a:rPr kumimoji="1" lang="zh-CN" altLang="en-US" sz="2400" dirty="0"/>
              <a:t> </a:t>
            </a:r>
            <a:r>
              <a:rPr kumimoji="1" lang="en-US" altLang="zh-CN" sz="2400" dirty="0"/>
              <a:t>nouns, such as data, organization, address, </a:t>
            </a:r>
            <a:r>
              <a:rPr kumimoji="1" lang="en-US" altLang="zh-CN" sz="2400" dirty="0" err="1"/>
              <a:t>etc</a:t>
            </a:r>
            <a:r>
              <a:rPr kumimoji="1" lang="en-US" altLang="zh-CN" sz="2400" dirty="0"/>
              <a:t>,</a:t>
            </a:r>
            <a:r>
              <a:rPr kumimoji="1" lang="zh-CN" altLang="en-US" sz="2400" dirty="0"/>
              <a:t> </a:t>
            </a:r>
            <a:r>
              <a:rPr kumimoji="1" lang="en-US" altLang="zh-CN" sz="2400" dirty="0"/>
              <a:t>based on </a:t>
            </a:r>
            <a:r>
              <a:rPr kumimoji="1" lang="en-US" altLang="zh-CN" sz="2400" dirty="0" err="1"/>
              <a:t>SpaCy</a:t>
            </a:r>
            <a:r>
              <a:rPr kumimoji="1" lang="en-US" altLang="zh-CN" sz="2400" dirty="0"/>
              <a:t>;</a:t>
            </a:r>
          </a:p>
          <a:p>
            <a:pPr marL="457200" indent="-457200">
              <a:buFont typeface="+mj-lt"/>
              <a:buAutoNum type="arabicPeriod" startAt="3"/>
            </a:pPr>
            <a:r>
              <a:rPr kumimoji="1" lang="en-US" altLang="zh-CN" sz="2400" b="1" dirty="0"/>
              <a:t>Chunking: </a:t>
            </a:r>
            <a:r>
              <a:rPr kumimoji="1" lang="en" altLang="zh-CN" sz="2400" dirty="0"/>
              <a:t>In order to avoid missing salient information</a:t>
            </a:r>
            <a:r>
              <a:rPr kumimoji="1" lang="zh-CN" altLang="en-US" sz="2400" dirty="0"/>
              <a:t> </a:t>
            </a:r>
            <a:r>
              <a:rPr kumimoji="1" lang="en" altLang="zh-CN" sz="2400" dirty="0"/>
              <a:t>units, chunking of noun phrases for entities and chunking of</a:t>
            </a:r>
            <a:r>
              <a:rPr kumimoji="1" lang="zh-CN" altLang="en-US" sz="2400" dirty="0"/>
              <a:t> </a:t>
            </a:r>
            <a:r>
              <a:rPr kumimoji="1" lang="en" altLang="zh-CN" sz="2400" dirty="0"/>
              <a:t>action related phrases for relations are performance</a:t>
            </a:r>
            <a:r>
              <a:rPr kumimoji="1" lang="zh-CN" altLang="en-US" sz="2400" dirty="0"/>
              <a:t> </a:t>
            </a:r>
            <a:r>
              <a:rPr kumimoji="1" lang="en-US" altLang="zh-CN" sz="2400" dirty="0"/>
              <a:t>in</a:t>
            </a:r>
            <a:r>
              <a:rPr kumimoji="1" lang="zh-CN" altLang="en-US" sz="2400" dirty="0"/>
              <a:t> </a:t>
            </a:r>
            <a:r>
              <a:rPr kumimoji="1" lang="en-US" altLang="zh-CN" sz="2400" dirty="0"/>
              <a:t>their</a:t>
            </a:r>
            <a:r>
              <a:rPr kumimoji="1" lang="zh-CN" altLang="en-US" sz="2400" dirty="0"/>
              <a:t> </a:t>
            </a:r>
            <a:r>
              <a:rPr kumimoji="1" lang="en-US" altLang="zh-CN" sz="2400" dirty="0"/>
              <a:t>work</a:t>
            </a:r>
            <a:r>
              <a:rPr kumimoji="1" lang="zh-CN" altLang="en-US" sz="2400" dirty="0"/>
              <a:t>；</a:t>
            </a:r>
            <a:endParaRPr kumimoji="1" lang="en-US" altLang="zh-CN" sz="2400" dirty="0"/>
          </a:p>
          <a:p>
            <a:pPr marL="342900" indent="-342900">
              <a:buFont typeface="Arial" panose="020B0604020202020204" pitchFamily="34" charset="0"/>
              <a:buChar char="•"/>
            </a:pPr>
            <a:r>
              <a:rPr kumimoji="1" lang="en-US" altLang="zh-CN" sz="2400" b="1" dirty="0"/>
              <a:t>Noun chunks</a:t>
            </a:r>
            <a:r>
              <a:rPr kumimoji="1" lang="en-US" altLang="zh-CN" sz="2400" dirty="0"/>
              <a:t>: phrases that have a noun and the words describing the noun, a suburb of Detroit;</a:t>
            </a:r>
          </a:p>
          <a:p>
            <a:pPr marL="342900" indent="-342900">
              <a:buFont typeface="Arial" panose="020B0604020202020204" pitchFamily="34" charset="0"/>
              <a:buChar char="•"/>
            </a:pPr>
            <a:r>
              <a:rPr kumimoji="1" lang="en" altLang="zh-CN" sz="2400" b="1" dirty="0"/>
              <a:t>chunking of action words: </a:t>
            </a:r>
            <a:r>
              <a:rPr kumimoji="1" lang="en" altLang="zh-CN" sz="2400" dirty="0"/>
              <a:t>verb phrases can contain verbs, particles and/or adverbs that represent more meaningful relations between entities. For example, was founded by;</a:t>
            </a:r>
          </a:p>
          <a:p>
            <a:pPr marL="457200" indent="-457200">
              <a:buFont typeface="+mj-lt"/>
              <a:buAutoNum type="arabicPeriod" startAt="4"/>
            </a:pPr>
            <a:r>
              <a:rPr kumimoji="1" lang="en" altLang="zh-CN" sz="2400" b="1" dirty="0"/>
              <a:t>Dependency parsing: </a:t>
            </a:r>
            <a:r>
              <a:rPr kumimoji="1" lang="en" altLang="zh-CN" sz="2400" dirty="0"/>
              <a:t>There exists semantic association (affiliation) between each words</a:t>
            </a:r>
            <a:r>
              <a:rPr kumimoji="1" lang="en-US" altLang="zh-CN" sz="2400" dirty="0"/>
              <a:t>, </a:t>
            </a:r>
            <a:r>
              <a:rPr kumimoji="1" lang="en" altLang="zh-CN" sz="2400" dirty="0"/>
              <a:t>using Spacy;</a:t>
            </a:r>
            <a:endParaRPr kumimoji="1" lang="zh-CN" altLang="en-US" sz="2400" dirty="0"/>
          </a:p>
        </p:txBody>
      </p:sp>
      <p:sp>
        <p:nvSpPr>
          <p:cNvPr id="6" name="矩形 5">
            <a:extLst>
              <a:ext uri="{FF2B5EF4-FFF2-40B4-BE49-F238E27FC236}">
                <a16:creationId xmlns:a16="http://schemas.microsoft.com/office/drawing/2014/main" id="{205DAEA5-E938-4145-8BC4-0FB1D20E0581}"/>
              </a:ext>
            </a:extLst>
          </p:cNvPr>
          <p:cNvSpPr/>
          <p:nvPr/>
        </p:nvSpPr>
        <p:spPr>
          <a:xfrm>
            <a:off x="206495" y="6424881"/>
            <a:ext cx="1734257" cy="369332"/>
          </a:xfrm>
          <a:prstGeom prst="rect">
            <a:avLst/>
          </a:prstGeom>
        </p:spPr>
        <p:txBody>
          <a:bodyPr wrap="none">
            <a:spAutoFit/>
          </a:bodyPr>
          <a:lstStyle/>
          <a:p>
            <a:r>
              <a:rPr lang="zh-CN" altLang="en-US" dirty="0"/>
              <a:t>https://spacy.io/</a:t>
            </a:r>
          </a:p>
        </p:txBody>
      </p:sp>
    </p:spTree>
    <p:extLst>
      <p:ext uri="{BB962C8B-B14F-4D97-AF65-F5344CB8AC3E}">
        <p14:creationId xmlns:p14="http://schemas.microsoft.com/office/powerpoint/2010/main" val="2120244546"/>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Triple Extraction</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7</a:t>
            </a:fld>
            <a:endParaRPr lang="zh-CN" altLang="en-US"/>
          </a:p>
        </p:txBody>
      </p:sp>
      <p:pic>
        <p:nvPicPr>
          <p:cNvPr id="3" name="图片 2">
            <a:extLst>
              <a:ext uri="{FF2B5EF4-FFF2-40B4-BE49-F238E27FC236}">
                <a16:creationId xmlns:a16="http://schemas.microsoft.com/office/drawing/2014/main" id="{BEC312C9-5319-FD4D-AC78-1B269662824C}"/>
              </a:ext>
            </a:extLst>
          </p:cNvPr>
          <p:cNvPicPr>
            <a:picLocks noChangeAspect="1"/>
          </p:cNvPicPr>
          <p:nvPr/>
        </p:nvPicPr>
        <p:blipFill>
          <a:blip r:embed="rId2"/>
          <a:stretch>
            <a:fillRect/>
          </a:stretch>
        </p:blipFill>
        <p:spPr>
          <a:xfrm>
            <a:off x="4970714" y="805591"/>
            <a:ext cx="7064613" cy="5246817"/>
          </a:xfrm>
          <a:prstGeom prst="rect">
            <a:avLst/>
          </a:prstGeom>
        </p:spPr>
      </p:pic>
      <p:pic>
        <p:nvPicPr>
          <p:cNvPr id="10" name="图片 9">
            <a:extLst>
              <a:ext uri="{FF2B5EF4-FFF2-40B4-BE49-F238E27FC236}">
                <a16:creationId xmlns:a16="http://schemas.microsoft.com/office/drawing/2014/main" id="{24FD4B7B-3B71-7E49-8C7F-B02A8B384DC8}"/>
              </a:ext>
            </a:extLst>
          </p:cNvPr>
          <p:cNvPicPr>
            <a:picLocks noChangeAspect="1"/>
          </p:cNvPicPr>
          <p:nvPr/>
        </p:nvPicPr>
        <p:blipFill>
          <a:blip r:embed="rId3"/>
          <a:stretch>
            <a:fillRect/>
          </a:stretch>
        </p:blipFill>
        <p:spPr>
          <a:xfrm>
            <a:off x="-6194" y="2490164"/>
            <a:ext cx="4976908" cy="3786555"/>
          </a:xfrm>
          <a:prstGeom prst="rect">
            <a:avLst/>
          </a:prstGeom>
        </p:spPr>
      </p:pic>
      <p:sp>
        <p:nvSpPr>
          <p:cNvPr id="11" name="矩形 10">
            <a:extLst>
              <a:ext uri="{FF2B5EF4-FFF2-40B4-BE49-F238E27FC236}">
                <a16:creationId xmlns:a16="http://schemas.microsoft.com/office/drawing/2014/main" id="{FF536DFC-023B-1345-8A60-C6902DDED199}"/>
              </a:ext>
            </a:extLst>
          </p:cNvPr>
          <p:cNvSpPr/>
          <p:nvPr/>
        </p:nvSpPr>
        <p:spPr>
          <a:xfrm>
            <a:off x="75239" y="917363"/>
            <a:ext cx="4814041" cy="1477328"/>
          </a:xfrm>
          <a:prstGeom prst="rect">
            <a:avLst/>
          </a:prstGeom>
        </p:spPr>
        <p:txBody>
          <a:bodyPr wrap="square">
            <a:spAutoFit/>
          </a:bodyPr>
          <a:lstStyle/>
          <a:p>
            <a:pPr algn="just"/>
            <a:r>
              <a:rPr lang="zh-CN" altLang="en-US" dirty="0"/>
              <a:t>Ford Motor Company is an American</a:t>
            </a:r>
            <a:r>
              <a:rPr lang="en-US" altLang="zh-CN" dirty="0"/>
              <a:t> multinational automaker that has its main headquarters in Dearborn, Michigan, a suburb of Detroit. The company was founded by Henry Ford and incorporated on June 16, 1903.</a:t>
            </a:r>
            <a:endParaRPr lang="zh-CN" altLang="en-US" dirty="0"/>
          </a:p>
        </p:txBody>
      </p:sp>
    </p:spTree>
    <p:extLst>
      <p:ext uri="{BB962C8B-B14F-4D97-AF65-F5344CB8AC3E}">
        <p14:creationId xmlns:p14="http://schemas.microsoft.com/office/powerpoint/2010/main" val="795857696"/>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Triple Extraction</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8</a:t>
            </a:fld>
            <a:endParaRPr lang="zh-CN" altLang="en-US"/>
          </a:p>
        </p:txBody>
      </p:sp>
      <p:sp>
        <p:nvSpPr>
          <p:cNvPr id="6" name="矩形 5">
            <a:extLst>
              <a:ext uri="{FF2B5EF4-FFF2-40B4-BE49-F238E27FC236}">
                <a16:creationId xmlns:a16="http://schemas.microsoft.com/office/drawing/2014/main" id="{205DAEA5-E938-4145-8BC4-0FB1D20E0581}"/>
              </a:ext>
            </a:extLst>
          </p:cNvPr>
          <p:cNvSpPr/>
          <p:nvPr/>
        </p:nvSpPr>
        <p:spPr>
          <a:xfrm>
            <a:off x="206495" y="6424881"/>
            <a:ext cx="1734257" cy="369332"/>
          </a:xfrm>
          <a:prstGeom prst="rect">
            <a:avLst/>
          </a:prstGeom>
        </p:spPr>
        <p:txBody>
          <a:bodyPr wrap="none">
            <a:spAutoFit/>
          </a:bodyPr>
          <a:lstStyle/>
          <a:p>
            <a:r>
              <a:rPr lang="zh-CN" altLang="en-US" dirty="0"/>
              <a:t>https://spacy.io/</a:t>
            </a:r>
          </a:p>
        </p:txBody>
      </p:sp>
      <p:pic>
        <p:nvPicPr>
          <p:cNvPr id="2" name="图片 1">
            <a:extLst>
              <a:ext uri="{FF2B5EF4-FFF2-40B4-BE49-F238E27FC236}">
                <a16:creationId xmlns:a16="http://schemas.microsoft.com/office/drawing/2014/main" id="{DBD52472-FA54-1149-A146-F2E73FCE724E}"/>
              </a:ext>
            </a:extLst>
          </p:cNvPr>
          <p:cNvPicPr>
            <a:picLocks noChangeAspect="1"/>
          </p:cNvPicPr>
          <p:nvPr/>
        </p:nvPicPr>
        <p:blipFill>
          <a:blip r:embed="rId2"/>
          <a:stretch>
            <a:fillRect/>
          </a:stretch>
        </p:blipFill>
        <p:spPr>
          <a:xfrm>
            <a:off x="4836415" y="78553"/>
            <a:ext cx="7277764" cy="6715660"/>
          </a:xfrm>
          <a:prstGeom prst="rect">
            <a:avLst/>
          </a:prstGeom>
        </p:spPr>
      </p:pic>
      <p:sp>
        <p:nvSpPr>
          <p:cNvPr id="4" name="文本框 3">
            <a:extLst>
              <a:ext uri="{FF2B5EF4-FFF2-40B4-BE49-F238E27FC236}">
                <a16:creationId xmlns:a16="http://schemas.microsoft.com/office/drawing/2014/main" id="{77EF2F88-6D35-EB47-AA3E-B6BC70BC1A65}"/>
              </a:ext>
            </a:extLst>
          </p:cNvPr>
          <p:cNvSpPr txBox="1"/>
          <p:nvPr/>
        </p:nvSpPr>
        <p:spPr>
          <a:xfrm>
            <a:off x="77821" y="773906"/>
            <a:ext cx="4452002" cy="5078313"/>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ORG: </a:t>
            </a:r>
            <a:r>
              <a:rPr lang="en" altLang="zh-CN" dirty="0"/>
              <a:t>Companies, agencies, institutions, </a:t>
            </a:r>
            <a:r>
              <a:rPr lang="en" altLang="zh-CN" dirty="0" err="1"/>
              <a:t>etc</a:t>
            </a:r>
            <a:endParaRPr kumimoji="1" lang="en-US" altLang="zh-CN" dirty="0"/>
          </a:p>
          <a:p>
            <a:pPr marL="285750" indent="-285750">
              <a:buFont typeface="Arial" panose="020B0604020202020204" pitchFamily="34" charset="0"/>
              <a:buChar char="•"/>
            </a:pPr>
            <a:r>
              <a:rPr kumimoji="1" lang="en-US" altLang="zh-CN" dirty="0"/>
              <a:t>NORP: </a:t>
            </a:r>
            <a:r>
              <a:rPr lang="en" altLang="zh-CN" dirty="0"/>
              <a:t>Nationalities or religious or political groups</a:t>
            </a:r>
          </a:p>
          <a:p>
            <a:pPr marL="285750" indent="-285750">
              <a:buFont typeface="Arial" panose="020B0604020202020204" pitchFamily="34" charset="0"/>
              <a:buChar char="•"/>
            </a:pPr>
            <a:r>
              <a:rPr lang="en" altLang="zh-CN" dirty="0"/>
              <a:t>GPE: Countries, cities, states;</a:t>
            </a:r>
          </a:p>
          <a:p>
            <a:pPr marL="285750" indent="-285750">
              <a:buFont typeface="Arial" panose="020B0604020202020204" pitchFamily="34" charset="0"/>
              <a:buChar char="•"/>
            </a:pPr>
            <a:r>
              <a:rPr kumimoji="1" lang="en-US" altLang="zh-CN" dirty="0"/>
              <a:t>GPE: </a:t>
            </a:r>
            <a:r>
              <a:rPr lang="en" altLang="zh-CN" dirty="0"/>
              <a:t>Geopolitical Entity</a:t>
            </a:r>
          </a:p>
          <a:p>
            <a:pPr marL="285750" indent="-285750">
              <a:buFont typeface="Arial" panose="020B0604020202020204" pitchFamily="34" charset="0"/>
              <a:buChar char="•"/>
            </a:pPr>
            <a:r>
              <a:rPr kumimoji="1" lang="en-US" altLang="zh-CN" dirty="0"/>
              <a:t>NNP: </a:t>
            </a:r>
            <a:r>
              <a:rPr lang="en" altLang="zh-CN" dirty="0"/>
              <a:t>proper noun</a:t>
            </a:r>
          </a:p>
          <a:p>
            <a:pPr marL="285750" indent="-285750">
              <a:buFont typeface="Arial" panose="020B0604020202020204" pitchFamily="34" charset="0"/>
              <a:buChar char="•"/>
            </a:pPr>
            <a:r>
              <a:rPr kumimoji="1" lang="en" altLang="zh-CN" dirty="0"/>
              <a:t>VBZ: </a:t>
            </a:r>
            <a:r>
              <a:rPr lang="en" altLang="zh-CN" dirty="0"/>
              <a:t>verb, 3rd person sing</a:t>
            </a:r>
          </a:p>
          <a:p>
            <a:pPr marL="285750" indent="-285750">
              <a:buFont typeface="Arial" panose="020B0604020202020204" pitchFamily="34" charset="0"/>
              <a:buChar char="•"/>
            </a:pPr>
            <a:r>
              <a:rPr kumimoji="1" lang="en" altLang="zh-CN" dirty="0"/>
              <a:t>DT: </a:t>
            </a:r>
            <a:r>
              <a:rPr lang="en" altLang="zh-CN" dirty="0"/>
              <a:t>determiner</a:t>
            </a:r>
            <a:endParaRPr kumimoji="1" lang="en" altLang="zh-CN" dirty="0"/>
          </a:p>
          <a:p>
            <a:pPr marL="285750" indent="-285750">
              <a:buFont typeface="Arial" panose="020B0604020202020204" pitchFamily="34" charset="0"/>
              <a:buChar char="•"/>
            </a:pPr>
            <a:r>
              <a:rPr kumimoji="1" lang="en-US" altLang="zh-CN" dirty="0"/>
              <a:t>JJ: </a:t>
            </a:r>
            <a:r>
              <a:rPr lang="en" altLang="zh-CN" dirty="0"/>
              <a:t>adjective</a:t>
            </a:r>
          </a:p>
          <a:p>
            <a:pPr marL="285750" indent="-285750">
              <a:buFont typeface="Arial" panose="020B0604020202020204" pitchFamily="34" charset="0"/>
              <a:buChar char="•"/>
            </a:pPr>
            <a:r>
              <a:rPr kumimoji="1" lang="en" altLang="zh-CN" dirty="0"/>
              <a:t>NN: </a:t>
            </a:r>
            <a:r>
              <a:rPr lang="en" altLang="zh-CN" dirty="0"/>
              <a:t>noun, singular </a:t>
            </a:r>
          </a:p>
          <a:p>
            <a:pPr marL="285750" indent="-285750">
              <a:buFont typeface="Arial" panose="020B0604020202020204" pitchFamily="34" charset="0"/>
              <a:buChar char="•"/>
            </a:pPr>
            <a:r>
              <a:rPr kumimoji="1" lang="en" altLang="zh-CN" dirty="0"/>
              <a:t>WDT: </a:t>
            </a:r>
            <a:r>
              <a:rPr lang="en" altLang="zh-CN" dirty="0" err="1"/>
              <a:t>wh</a:t>
            </a:r>
            <a:r>
              <a:rPr lang="en" altLang="zh-CN" dirty="0"/>
              <a:t>-determiner which</a:t>
            </a:r>
          </a:p>
          <a:p>
            <a:pPr marL="285750" indent="-285750">
              <a:buFont typeface="Arial" panose="020B0604020202020204" pitchFamily="34" charset="0"/>
              <a:buChar char="•"/>
            </a:pPr>
            <a:r>
              <a:rPr kumimoji="1" lang="en" altLang="zh-CN" dirty="0"/>
              <a:t>PRP:  </a:t>
            </a:r>
            <a:r>
              <a:rPr lang="en" altLang="zh-CN" dirty="0"/>
              <a:t>personal pronoun</a:t>
            </a:r>
          </a:p>
          <a:p>
            <a:pPr marL="285750" indent="-285750">
              <a:buFont typeface="Arial" panose="020B0604020202020204" pitchFamily="34" charset="0"/>
              <a:buChar char="•"/>
            </a:pPr>
            <a:r>
              <a:rPr lang="en" altLang="zh-CN" dirty="0"/>
              <a:t>IN: preposition/subordinating conjunction</a:t>
            </a:r>
          </a:p>
          <a:p>
            <a:pPr marL="285750" indent="-285750">
              <a:buFont typeface="Arial" panose="020B0604020202020204" pitchFamily="34" charset="0"/>
              <a:buChar char="•"/>
            </a:pPr>
            <a:r>
              <a:rPr lang="en" altLang="zh-CN" dirty="0"/>
              <a:t>VBD: verb, past tense</a:t>
            </a:r>
          </a:p>
          <a:p>
            <a:pPr marL="285750" indent="-285750">
              <a:buFont typeface="Arial" panose="020B0604020202020204" pitchFamily="34" charset="0"/>
              <a:buChar char="•"/>
            </a:pPr>
            <a:r>
              <a:rPr lang="en" altLang="zh-CN" dirty="0"/>
              <a:t>VBN: verb, past participle</a:t>
            </a:r>
          </a:p>
          <a:p>
            <a:pPr marL="285750" indent="-285750">
              <a:buFont typeface="Arial" panose="020B0604020202020204" pitchFamily="34" charset="0"/>
              <a:buChar char="•"/>
            </a:pPr>
            <a:r>
              <a:rPr lang="en" altLang="zh-CN" dirty="0"/>
              <a:t>CC: coordinating conjunction</a:t>
            </a:r>
          </a:p>
          <a:p>
            <a:pPr marL="285750" indent="-285750">
              <a:buFont typeface="Arial" panose="020B0604020202020204" pitchFamily="34" charset="0"/>
              <a:buChar char="•"/>
            </a:pPr>
            <a:r>
              <a:rPr lang="en" altLang="zh-CN" dirty="0"/>
              <a:t>CD: cardinal digit</a:t>
            </a:r>
          </a:p>
        </p:txBody>
      </p:sp>
    </p:spTree>
    <p:extLst>
      <p:ext uri="{BB962C8B-B14F-4D97-AF65-F5344CB8AC3E}">
        <p14:creationId xmlns:p14="http://schemas.microsoft.com/office/powerpoint/2010/main" val="223983555"/>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Triple Extraction</a:t>
            </a:r>
            <a:endParaRPr lang="zh-CN" altLang="en-US" sz="3600" dirty="0"/>
          </a:p>
        </p:txBody>
      </p:sp>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9</a:t>
            </a:fld>
            <a:endParaRPr lang="zh-CN" altLang="en-US"/>
          </a:p>
        </p:txBody>
      </p:sp>
      <p:sp>
        <p:nvSpPr>
          <p:cNvPr id="8" name="文本框 7">
            <a:extLst>
              <a:ext uri="{FF2B5EF4-FFF2-40B4-BE49-F238E27FC236}">
                <a16:creationId xmlns:a16="http://schemas.microsoft.com/office/drawing/2014/main" id="{3DCA9F53-09C0-D74E-B94B-D34FC0E3C34C}"/>
              </a:ext>
            </a:extLst>
          </p:cNvPr>
          <p:cNvSpPr txBox="1"/>
          <p:nvPr/>
        </p:nvSpPr>
        <p:spPr>
          <a:xfrm>
            <a:off x="0" y="751344"/>
            <a:ext cx="12192000" cy="1569660"/>
          </a:xfrm>
          <a:prstGeom prst="rect">
            <a:avLst/>
          </a:prstGeom>
          <a:noFill/>
        </p:spPr>
        <p:txBody>
          <a:bodyPr wrap="square" rtlCol="0">
            <a:spAutoFit/>
          </a:bodyPr>
          <a:lstStyle/>
          <a:p>
            <a:pPr marL="457200" indent="-457200">
              <a:buFont typeface="+mj-lt"/>
              <a:buAutoNum type="arabicPeriod" startAt="5"/>
            </a:pPr>
            <a:r>
              <a:rPr kumimoji="1" lang="en-US" altLang="zh-CN" sz="2400" b="1" dirty="0"/>
              <a:t>Coreference Resolution : </a:t>
            </a:r>
            <a:r>
              <a:rPr kumimoji="1" lang="en-US" altLang="zh-CN" sz="2400" dirty="0"/>
              <a:t>A list of </a:t>
            </a:r>
            <a:r>
              <a:rPr kumimoji="1" lang="en-US" altLang="zh-CN" sz="2400" dirty="0" err="1"/>
              <a:t>coreferenced</a:t>
            </a:r>
            <a:r>
              <a:rPr kumimoji="1" lang="en-US" altLang="zh-CN" sz="2400" dirty="0"/>
              <a:t> items is created using </a:t>
            </a:r>
            <a:r>
              <a:rPr kumimoji="1" lang="en-US" altLang="zh-CN" sz="2400" dirty="0" err="1"/>
              <a:t>NeuralCoref</a:t>
            </a:r>
            <a:r>
              <a:rPr kumimoji="1" lang="en-US" altLang="zh-CN" sz="2400" dirty="0"/>
              <a:t>. Ford Motor Company - The company. In the case of pronouns such as its, her, his or their, we ignore the coreference items; </a:t>
            </a:r>
          </a:p>
          <a:p>
            <a:pPr marL="457200" indent="-457200">
              <a:buFont typeface="+mj-lt"/>
              <a:buAutoNum type="arabicPeriod" startAt="5"/>
            </a:pPr>
            <a:r>
              <a:rPr kumimoji="1" lang="en-US" altLang="zh-CN" sz="2400" b="1" dirty="0"/>
              <a:t>Triple Mapping : </a:t>
            </a:r>
            <a:r>
              <a:rPr kumimoji="1" lang="en-US" altLang="zh-CN" sz="2400" dirty="0"/>
              <a:t>extract triples;</a:t>
            </a:r>
          </a:p>
        </p:txBody>
      </p:sp>
      <p:pic>
        <p:nvPicPr>
          <p:cNvPr id="3" name="图片 2">
            <a:extLst>
              <a:ext uri="{FF2B5EF4-FFF2-40B4-BE49-F238E27FC236}">
                <a16:creationId xmlns:a16="http://schemas.microsoft.com/office/drawing/2014/main" id="{65778DC7-6E75-4548-8DE7-AEE98D99F458}"/>
              </a:ext>
            </a:extLst>
          </p:cNvPr>
          <p:cNvPicPr>
            <a:picLocks noChangeAspect="1"/>
          </p:cNvPicPr>
          <p:nvPr/>
        </p:nvPicPr>
        <p:blipFill>
          <a:blip r:embed="rId2"/>
          <a:stretch>
            <a:fillRect/>
          </a:stretch>
        </p:blipFill>
        <p:spPr>
          <a:xfrm>
            <a:off x="1695450" y="2273013"/>
            <a:ext cx="8801100" cy="4521200"/>
          </a:xfrm>
          <a:prstGeom prst="rect">
            <a:avLst/>
          </a:prstGeom>
        </p:spPr>
      </p:pic>
    </p:spTree>
    <p:extLst>
      <p:ext uri="{BB962C8B-B14F-4D97-AF65-F5344CB8AC3E}">
        <p14:creationId xmlns:p14="http://schemas.microsoft.com/office/powerpoint/2010/main" val="2642335950"/>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2.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3.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4.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5.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6.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3267</TotalTime>
  <Words>1457</Words>
  <Application>Microsoft Macintosh PowerPoint</Application>
  <PresentationFormat>宽屏</PresentationFormat>
  <Paragraphs>123</Paragraphs>
  <Slides>18</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siyuan</vt:lpstr>
      <vt:lpstr>Arial</vt:lpstr>
      <vt:lpstr>Calibri</vt:lpstr>
      <vt:lpstr>Calibri Light</vt:lpstr>
      <vt:lpstr>回顾</vt:lpstr>
      <vt:lpstr>ICDM 2019 Knowledge Graph Contest: Team UWA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Customized products recommendation based on probabilistic relevance model</dc:title>
  <dc:creator>自豪 李</dc:creator>
  <cp:lastModifiedBy>李 自豪</cp:lastModifiedBy>
  <cp:revision>124</cp:revision>
  <dcterms:created xsi:type="dcterms:W3CDTF">2019-10-25T00:59:36Z</dcterms:created>
  <dcterms:modified xsi:type="dcterms:W3CDTF">2020-03-21T09:30:52Z</dcterms:modified>
</cp:coreProperties>
</file>