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userId="aedb3711a5651216" providerId="LiveId" clId="{A57DB166-A140-46ED-8BC8-59CEA654EB53}"/>
    <pc:docChg chg="custSel addSld modSld">
      <pc:chgData name="Peter" userId="aedb3711a5651216" providerId="LiveId" clId="{A57DB166-A140-46ED-8BC8-59CEA654EB53}" dt="2021-11-22T02:13:54.694" v="943" actId="1076"/>
      <pc:docMkLst>
        <pc:docMk/>
      </pc:docMkLst>
      <pc:sldChg chg="delSp modSp mod">
        <pc:chgData name="Peter" userId="aedb3711a5651216" providerId="LiveId" clId="{A57DB166-A140-46ED-8BC8-59CEA654EB53}" dt="2021-11-21T08:33:17.627" v="327" actId="1076"/>
        <pc:sldMkLst>
          <pc:docMk/>
          <pc:sldMk cId="1033565056" sldId="263"/>
        </pc:sldMkLst>
        <pc:spChg chg="mod">
          <ac:chgData name="Peter" userId="aedb3711a5651216" providerId="LiveId" clId="{A57DB166-A140-46ED-8BC8-59CEA654EB53}" dt="2021-11-21T08:33:17.627" v="327" actId="1076"/>
          <ac:spMkLst>
            <pc:docMk/>
            <pc:sldMk cId="1033565056" sldId="263"/>
            <ac:spMk id="5" creationId="{7534BE23-19C8-4957-9967-6FC0ECA49A24}"/>
          </ac:spMkLst>
        </pc:spChg>
        <pc:graphicFrameChg chg="del">
          <ac:chgData name="Peter" userId="aedb3711a5651216" providerId="LiveId" clId="{A57DB166-A140-46ED-8BC8-59CEA654EB53}" dt="2021-11-21T08:23:09.499" v="0" actId="478"/>
          <ac:graphicFrameMkLst>
            <pc:docMk/>
            <pc:sldMk cId="1033565056" sldId="263"/>
            <ac:graphicFrameMk id="2" creationId="{D84594E4-1D7E-4812-8762-53107EE1DE22}"/>
          </ac:graphicFrameMkLst>
        </pc:graphicFrameChg>
      </pc:sldChg>
      <pc:sldChg chg="modSp add mod">
        <pc:chgData name="Peter" userId="aedb3711a5651216" providerId="LiveId" clId="{A57DB166-A140-46ED-8BC8-59CEA654EB53}" dt="2021-11-21T08:50:38.504" v="801" actId="1076"/>
        <pc:sldMkLst>
          <pc:docMk/>
          <pc:sldMk cId="3924727114" sldId="264"/>
        </pc:sldMkLst>
        <pc:spChg chg="mod">
          <ac:chgData name="Peter" userId="aedb3711a5651216" providerId="LiveId" clId="{A57DB166-A140-46ED-8BC8-59CEA654EB53}" dt="2021-11-21T08:33:58.486" v="353" actId="20577"/>
          <ac:spMkLst>
            <pc:docMk/>
            <pc:sldMk cId="3924727114" sldId="264"/>
            <ac:spMk id="4" creationId="{8370DA24-7FBB-4D2F-9E2A-9C809D52658C}"/>
          </ac:spMkLst>
        </pc:spChg>
        <pc:spChg chg="mod">
          <ac:chgData name="Peter" userId="aedb3711a5651216" providerId="LiveId" clId="{A57DB166-A140-46ED-8BC8-59CEA654EB53}" dt="2021-11-21T08:50:38.504" v="801" actId="1076"/>
          <ac:spMkLst>
            <pc:docMk/>
            <pc:sldMk cId="3924727114" sldId="264"/>
            <ac:spMk id="5" creationId="{7534BE23-19C8-4957-9967-6FC0ECA49A24}"/>
          </ac:spMkLst>
        </pc:spChg>
      </pc:sldChg>
      <pc:sldChg chg="addSp delSp modSp add mod">
        <pc:chgData name="Peter" userId="aedb3711a5651216" providerId="LiveId" clId="{A57DB166-A140-46ED-8BC8-59CEA654EB53}" dt="2021-11-21T08:54:06.767" v="904" actId="14100"/>
        <pc:sldMkLst>
          <pc:docMk/>
          <pc:sldMk cId="3534590638" sldId="265"/>
        </pc:sldMkLst>
        <pc:spChg chg="mod">
          <ac:chgData name="Peter" userId="aedb3711a5651216" providerId="LiveId" clId="{A57DB166-A140-46ED-8BC8-59CEA654EB53}" dt="2021-11-21T08:51:04.221" v="833" actId="20577"/>
          <ac:spMkLst>
            <pc:docMk/>
            <pc:sldMk cId="3534590638" sldId="265"/>
            <ac:spMk id="4" creationId="{8370DA24-7FBB-4D2F-9E2A-9C809D52658C}"/>
          </ac:spMkLst>
        </pc:spChg>
        <pc:spChg chg="del">
          <ac:chgData name="Peter" userId="aedb3711a5651216" providerId="LiveId" clId="{A57DB166-A140-46ED-8BC8-59CEA654EB53}" dt="2021-11-21T08:51:57.894" v="834" actId="478"/>
          <ac:spMkLst>
            <pc:docMk/>
            <pc:sldMk cId="3534590638" sldId="265"/>
            <ac:spMk id="5" creationId="{7534BE23-19C8-4957-9967-6FC0ECA49A24}"/>
          </ac:spMkLst>
        </pc:spChg>
        <pc:spChg chg="add del mod">
          <ac:chgData name="Peter" userId="aedb3711a5651216" providerId="LiveId" clId="{A57DB166-A140-46ED-8BC8-59CEA654EB53}" dt="2021-11-21T08:53:51.789" v="902" actId="478"/>
          <ac:spMkLst>
            <pc:docMk/>
            <pc:sldMk cId="3534590638" sldId="265"/>
            <ac:spMk id="6" creationId="{1649D8F0-1F93-4BC5-BFBC-E8EAFD919677}"/>
          </ac:spMkLst>
        </pc:spChg>
        <pc:spChg chg="add mod">
          <ac:chgData name="Peter" userId="aedb3711a5651216" providerId="LiveId" clId="{A57DB166-A140-46ED-8BC8-59CEA654EB53}" dt="2021-11-21T08:54:01.973" v="903" actId="1076"/>
          <ac:spMkLst>
            <pc:docMk/>
            <pc:sldMk cId="3534590638" sldId="265"/>
            <ac:spMk id="8" creationId="{2C81E1E8-43D8-4669-B03B-7680B92C268E}"/>
          </ac:spMkLst>
        </pc:spChg>
        <pc:picChg chg="add mod">
          <ac:chgData name="Peter" userId="aedb3711a5651216" providerId="LiveId" clId="{A57DB166-A140-46ED-8BC8-59CEA654EB53}" dt="2021-11-21T08:54:06.767" v="904" actId="14100"/>
          <ac:picMkLst>
            <pc:docMk/>
            <pc:sldMk cId="3534590638" sldId="265"/>
            <ac:picMk id="2" creationId="{5BE8E454-D706-4B6D-B859-D44CDC62C3DB}"/>
          </ac:picMkLst>
        </pc:picChg>
      </pc:sldChg>
      <pc:sldChg chg="addSp delSp modSp add mod">
        <pc:chgData name="Peter" userId="aedb3711a5651216" providerId="LiveId" clId="{A57DB166-A140-46ED-8BC8-59CEA654EB53}" dt="2021-11-21T09:29:10.153" v="923" actId="1076"/>
        <pc:sldMkLst>
          <pc:docMk/>
          <pc:sldMk cId="3866602798" sldId="266"/>
        </pc:sldMkLst>
        <pc:spChg chg="mod">
          <ac:chgData name="Peter" userId="aedb3711a5651216" providerId="LiveId" clId="{A57DB166-A140-46ED-8BC8-59CEA654EB53}" dt="2021-11-21T08:54:43.705" v="918" actId="20577"/>
          <ac:spMkLst>
            <pc:docMk/>
            <pc:sldMk cId="3866602798" sldId="266"/>
            <ac:spMk id="4" creationId="{8370DA24-7FBB-4D2F-9E2A-9C809D52658C}"/>
          </ac:spMkLst>
        </pc:spChg>
        <pc:spChg chg="del">
          <ac:chgData name="Peter" userId="aedb3711a5651216" providerId="LiveId" clId="{A57DB166-A140-46ED-8BC8-59CEA654EB53}" dt="2021-11-21T08:54:26.035" v="907" actId="478"/>
          <ac:spMkLst>
            <pc:docMk/>
            <pc:sldMk cId="3866602798" sldId="266"/>
            <ac:spMk id="8" creationId="{2C81E1E8-43D8-4669-B03B-7680B92C268E}"/>
          </ac:spMkLst>
        </pc:spChg>
        <pc:picChg chg="del">
          <ac:chgData name="Peter" userId="aedb3711a5651216" providerId="LiveId" clId="{A57DB166-A140-46ED-8BC8-59CEA654EB53}" dt="2021-11-21T08:54:23.589" v="906" actId="478"/>
          <ac:picMkLst>
            <pc:docMk/>
            <pc:sldMk cId="3866602798" sldId="266"/>
            <ac:picMk id="2" creationId="{5BE8E454-D706-4B6D-B859-D44CDC62C3DB}"/>
          </ac:picMkLst>
        </pc:picChg>
        <pc:picChg chg="add mod">
          <ac:chgData name="Peter" userId="aedb3711a5651216" providerId="LiveId" clId="{A57DB166-A140-46ED-8BC8-59CEA654EB53}" dt="2021-11-21T09:29:10.153" v="923" actId="1076"/>
          <ac:picMkLst>
            <pc:docMk/>
            <pc:sldMk cId="3866602798" sldId="266"/>
            <ac:picMk id="3" creationId="{48D7A23D-9C8C-4361-B3AF-47D9B5CC0127}"/>
          </ac:picMkLst>
        </pc:picChg>
      </pc:sldChg>
      <pc:sldChg chg="addSp modSp add mod">
        <pc:chgData name="Peter" userId="aedb3711a5651216" providerId="LiveId" clId="{A57DB166-A140-46ED-8BC8-59CEA654EB53}" dt="2021-11-21T09:39:57.384" v="941" actId="1076"/>
        <pc:sldMkLst>
          <pc:docMk/>
          <pc:sldMk cId="4136814200" sldId="267"/>
        </pc:sldMkLst>
        <pc:picChg chg="add mod">
          <ac:chgData name="Peter" userId="aedb3711a5651216" providerId="LiveId" clId="{A57DB166-A140-46ED-8BC8-59CEA654EB53}" dt="2021-11-21T09:39:57.384" v="941" actId="1076"/>
          <ac:picMkLst>
            <pc:docMk/>
            <pc:sldMk cId="4136814200" sldId="267"/>
            <ac:picMk id="2" creationId="{452C612B-2E3D-46D8-A0EF-7E258EC4181F}"/>
          </ac:picMkLst>
        </pc:picChg>
      </pc:sldChg>
      <pc:sldChg chg="addSp delSp modSp add mod">
        <pc:chgData name="Peter" userId="aedb3711a5651216" providerId="LiveId" clId="{A57DB166-A140-46ED-8BC8-59CEA654EB53}" dt="2021-11-22T02:13:54.694" v="943" actId="1076"/>
        <pc:sldMkLst>
          <pc:docMk/>
          <pc:sldMk cId="4223778394" sldId="268"/>
        </pc:sldMkLst>
        <pc:picChg chg="add mod">
          <ac:chgData name="Peter" userId="aedb3711a5651216" providerId="LiveId" clId="{A57DB166-A140-46ED-8BC8-59CEA654EB53}" dt="2021-11-22T02:13:54.694" v="943" actId="1076"/>
          <ac:picMkLst>
            <pc:docMk/>
            <pc:sldMk cId="4223778394" sldId="268"/>
            <ac:picMk id="2" creationId="{23EDB2F2-3A3E-48F8-8DDD-F72AE3B311BF}"/>
          </ac:picMkLst>
        </pc:picChg>
        <pc:picChg chg="add del mod">
          <ac:chgData name="Peter" userId="aedb3711a5651216" providerId="LiveId" clId="{A57DB166-A140-46ED-8BC8-59CEA654EB53}" dt="2021-11-22T02:13:52.289" v="942" actId="478"/>
          <ac:picMkLst>
            <pc:docMk/>
            <pc:sldMk cId="4223778394" sldId="268"/>
            <ac:picMk id="3" creationId="{BA854F70-0893-492D-94E4-F2279BBAC37F}"/>
          </ac:picMkLst>
        </pc:picChg>
      </pc:sldChg>
    </pc:docChg>
  </pc:docChgLst>
  <pc:docChgLst>
    <pc:chgData name="Peter" userId="aedb3711a5651216" providerId="LiveId" clId="{B03AB2C5-570C-4F67-8223-20A01C2C8CBC}"/>
    <pc:docChg chg="modSld sldOrd">
      <pc:chgData name="Peter" userId="aedb3711a5651216" providerId="LiveId" clId="{B03AB2C5-570C-4F67-8223-20A01C2C8CBC}" dt="2021-11-22T05:25:38.119" v="52" actId="20577"/>
      <pc:docMkLst>
        <pc:docMk/>
      </pc:docMkLst>
      <pc:sldChg chg="modSp mod">
        <pc:chgData name="Peter" userId="aedb3711a5651216" providerId="LiveId" clId="{B03AB2C5-570C-4F67-8223-20A01C2C8CBC}" dt="2021-11-22T05:25:38.119" v="52" actId="20577"/>
        <pc:sldMkLst>
          <pc:docMk/>
          <pc:sldMk cId="2400262794" sldId="258"/>
        </pc:sldMkLst>
        <pc:spChg chg="mod">
          <ac:chgData name="Peter" userId="aedb3711a5651216" providerId="LiveId" clId="{B03AB2C5-570C-4F67-8223-20A01C2C8CBC}" dt="2021-11-22T05:25:38.119" v="52" actId="20577"/>
          <ac:spMkLst>
            <pc:docMk/>
            <pc:sldMk cId="2400262794" sldId="258"/>
            <ac:spMk id="5" creationId="{565BFEBC-DDE7-40BE-B0A0-9DD3BD31A8DD}"/>
          </ac:spMkLst>
        </pc:spChg>
      </pc:sldChg>
      <pc:sldChg chg="modSp mod ord">
        <pc:chgData name="Peter" userId="aedb3711a5651216" providerId="LiveId" clId="{B03AB2C5-570C-4F67-8223-20A01C2C8CBC}" dt="2021-11-22T02:26:46.107" v="29" actId="20577"/>
        <pc:sldMkLst>
          <pc:docMk/>
          <pc:sldMk cId="2491493578" sldId="259"/>
        </pc:sldMkLst>
        <pc:spChg chg="mod">
          <ac:chgData name="Peter" userId="aedb3711a5651216" providerId="LiveId" clId="{B03AB2C5-570C-4F67-8223-20A01C2C8CBC}" dt="2021-11-22T02:26:46.107" v="29" actId="20577"/>
          <ac:spMkLst>
            <pc:docMk/>
            <pc:sldMk cId="2491493578" sldId="259"/>
            <ac:spMk id="5" creationId="{565BFEBC-DDE7-40BE-B0A0-9DD3BD31A8DD}"/>
          </ac:spMkLst>
        </pc:spChg>
      </pc:sldChg>
      <pc:sldChg chg="modSp">
        <pc:chgData name="Peter" userId="aedb3711a5651216" providerId="LiveId" clId="{B03AB2C5-570C-4F67-8223-20A01C2C8CBC}" dt="2021-11-22T02:48:54.655" v="49" actId="20577"/>
        <pc:sldMkLst>
          <pc:docMk/>
          <pc:sldMk cId="3775729173" sldId="261"/>
        </pc:sldMkLst>
        <pc:spChg chg="mod">
          <ac:chgData name="Peter" userId="aedb3711a5651216" providerId="LiveId" clId="{B03AB2C5-570C-4F67-8223-20A01C2C8CBC}" dt="2021-11-22T02:48:54.655" v="49" actId="20577"/>
          <ac:spMkLst>
            <pc:docMk/>
            <pc:sldMk cId="3775729173" sldId="261"/>
            <ac:spMk id="5" creationId="{7534BE23-19C8-4957-9967-6FC0ECA49A24}"/>
          </ac:spMkLst>
        </pc:spChg>
      </pc:sldChg>
      <pc:sldChg chg="modSp">
        <pc:chgData name="Peter" userId="aedb3711a5651216" providerId="LiveId" clId="{B03AB2C5-570C-4F67-8223-20A01C2C8CBC}" dt="2021-11-22T02:44:57.576" v="45" actId="5793"/>
        <pc:sldMkLst>
          <pc:docMk/>
          <pc:sldMk cId="3657453967" sldId="262"/>
        </pc:sldMkLst>
        <pc:spChg chg="mod">
          <ac:chgData name="Peter" userId="aedb3711a5651216" providerId="LiveId" clId="{B03AB2C5-570C-4F67-8223-20A01C2C8CBC}" dt="2021-11-22T02:44:57.576" v="45" actId="5793"/>
          <ac:spMkLst>
            <pc:docMk/>
            <pc:sldMk cId="3657453967" sldId="262"/>
            <ac:spMk id="5" creationId="{7534BE23-19C8-4957-9967-6FC0ECA49A24}"/>
          </ac:spMkLst>
        </pc:spChg>
      </pc:sldChg>
      <pc:sldChg chg="modSp mod">
        <pc:chgData name="Peter" userId="aedb3711a5651216" providerId="LiveId" clId="{B03AB2C5-570C-4F67-8223-20A01C2C8CBC}" dt="2021-11-22T03:22:04.048" v="51" actId="1076"/>
        <pc:sldMkLst>
          <pc:docMk/>
          <pc:sldMk cId="4223778394" sldId="268"/>
        </pc:sldMkLst>
        <pc:picChg chg="mod">
          <ac:chgData name="Peter" userId="aedb3711a5651216" providerId="LiveId" clId="{B03AB2C5-570C-4F67-8223-20A01C2C8CBC}" dt="2021-11-22T03:22:04.048" v="51" actId="1076"/>
          <ac:picMkLst>
            <pc:docMk/>
            <pc:sldMk cId="4223778394" sldId="268"/>
            <ac:picMk id="2" creationId="{23EDB2F2-3A3E-48F8-8DDD-F72AE3B311B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2BDF4-EDDB-45C0-8A00-85219CB3023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F8C307E-70E9-463F-9784-3213538B1AA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88014484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56064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F7D5B4D-29E4-43B6-8584-4A5544B25FAF}"/>
              </a:ext>
            </a:extLst>
          </p:cNvPr>
          <p:cNvPicPr>
            <a:picLocks noChangeAspect="1"/>
          </p:cNvPicPr>
          <p:nvPr/>
        </p:nvPicPr>
        <p:blipFill>
          <a:blip r:embed="rId2"/>
          <a:stretch>
            <a:fillRect/>
          </a:stretch>
        </p:blipFill>
        <p:spPr>
          <a:xfrm>
            <a:off x="0" y="1859870"/>
            <a:ext cx="12192000" cy="3138260"/>
          </a:xfrm>
          <a:prstGeom prst="rect">
            <a:avLst/>
          </a:prstGeom>
        </p:spPr>
      </p:pic>
    </p:spTree>
    <p:extLst>
      <p:ext uri="{BB962C8B-B14F-4D97-AF65-F5344CB8AC3E}">
        <p14:creationId xmlns:p14="http://schemas.microsoft.com/office/powerpoint/2010/main" val="359380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8D7A23D-9C8C-4361-B3AF-47D9B5CC0127}"/>
              </a:ext>
            </a:extLst>
          </p:cNvPr>
          <p:cNvPicPr>
            <a:picLocks noChangeAspect="1"/>
          </p:cNvPicPr>
          <p:nvPr/>
        </p:nvPicPr>
        <p:blipFill>
          <a:blip r:embed="rId2"/>
          <a:stretch>
            <a:fillRect/>
          </a:stretch>
        </p:blipFill>
        <p:spPr>
          <a:xfrm>
            <a:off x="2142120" y="749073"/>
            <a:ext cx="7907760" cy="5956057"/>
          </a:xfrm>
          <a:prstGeom prst="rect">
            <a:avLst/>
          </a:prstGeom>
        </p:spPr>
      </p:pic>
    </p:spTree>
    <p:extLst>
      <p:ext uri="{BB962C8B-B14F-4D97-AF65-F5344CB8AC3E}">
        <p14:creationId xmlns:p14="http://schemas.microsoft.com/office/powerpoint/2010/main" val="386660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452C612B-2E3D-46D8-A0EF-7E258EC4181F}"/>
              </a:ext>
            </a:extLst>
          </p:cNvPr>
          <p:cNvPicPr>
            <a:picLocks noChangeAspect="1"/>
          </p:cNvPicPr>
          <p:nvPr/>
        </p:nvPicPr>
        <p:blipFill>
          <a:blip r:embed="rId2"/>
          <a:stretch>
            <a:fillRect/>
          </a:stretch>
        </p:blipFill>
        <p:spPr>
          <a:xfrm>
            <a:off x="3022203" y="682003"/>
            <a:ext cx="6147594" cy="6032272"/>
          </a:xfrm>
          <a:prstGeom prst="rect">
            <a:avLst/>
          </a:prstGeom>
        </p:spPr>
      </p:pic>
    </p:spTree>
    <p:extLst>
      <p:ext uri="{BB962C8B-B14F-4D97-AF65-F5344CB8AC3E}">
        <p14:creationId xmlns:p14="http://schemas.microsoft.com/office/powerpoint/2010/main" val="413681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3EDB2F2-3A3E-48F8-8DDD-F72AE3B311BF}"/>
              </a:ext>
            </a:extLst>
          </p:cNvPr>
          <p:cNvPicPr>
            <a:picLocks noChangeAspect="1"/>
          </p:cNvPicPr>
          <p:nvPr/>
        </p:nvPicPr>
        <p:blipFill>
          <a:blip r:embed="rId2"/>
          <a:stretch>
            <a:fillRect/>
          </a:stretch>
        </p:blipFill>
        <p:spPr>
          <a:xfrm>
            <a:off x="293716" y="1964059"/>
            <a:ext cx="11604567" cy="3405867"/>
          </a:xfrm>
          <a:prstGeom prst="rect">
            <a:avLst/>
          </a:prstGeom>
        </p:spPr>
      </p:pic>
    </p:spTree>
    <p:extLst>
      <p:ext uri="{BB962C8B-B14F-4D97-AF65-F5344CB8AC3E}">
        <p14:creationId xmlns:p14="http://schemas.microsoft.com/office/powerpoint/2010/main" val="422377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2364750"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Motivation</a:t>
            </a:r>
            <a:endParaRPr lang="zh-CN" altLang="en-US" sz="36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65BFEBC-DDE7-40BE-B0A0-9DD3BD31A8DD}"/>
              </a:ext>
            </a:extLst>
          </p:cNvPr>
          <p:cNvSpPr txBox="1"/>
          <p:nvPr/>
        </p:nvSpPr>
        <p:spPr>
          <a:xfrm>
            <a:off x="532148" y="1255102"/>
            <a:ext cx="11127703" cy="390395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negative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samples paly a decisive role in the performance of (GNN-based) recommendation models. However, existing works (e.g., </a:t>
            </a:r>
            <a:r>
              <a:rPr lang="en-US" altLang="zh-CN" sz="2400" dirty="0" err="1">
                <a:latin typeface="Times New Roman" panose="02020603050405020304" pitchFamily="18" charset="0"/>
                <a:cs typeface="Times New Roman" panose="02020603050405020304" pitchFamily="18" charset="0"/>
              </a:rPr>
              <a:t>PinSage</a:t>
            </a:r>
            <a:r>
              <a:rPr lang="en-US" altLang="zh-CN" sz="2400" dirty="0">
                <a:latin typeface="Times New Roman" panose="02020603050405020304" pitchFamily="18" charset="0"/>
                <a:cs typeface="Times New Roman" panose="02020603050405020304" pitchFamily="18" charset="0"/>
              </a:rPr>
              <a:t>, MCNS)  only focus on improving negative sampling in the discrete graph space, ignoring GNN’s unique neighborhood aggregation process in the embedding space.</a:t>
            </a:r>
          </a:p>
          <a:p>
            <a:pPr algn="just">
              <a:lnSpc>
                <a:spcPct val="150000"/>
              </a:lnSpc>
            </a:pPr>
            <a:endParaRPr lang="en-US" altLang="zh-CN" sz="24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zh-CN" sz="2400" dirty="0" err="1">
                <a:latin typeface="Times New Roman" panose="02020603050405020304" pitchFamily="18" charset="0"/>
                <a:cs typeface="Times New Roman" panose="02020603050405020304" pitchFamily="18" charset="0"/>
              </a:rPr>
              <a:t>MixGCF</a:t>
            </a:r>
            <a:r>
              <a:rPr lang="en-US" altLang="zh-CN" sz="2400" dirty="0">
                <a:latin typeface="Times New Roman" panose="02020603050405020304" pitchFamily="18" charset="0"/>
                <a:cs typeface="Times New Roman" panose="02020603050405020304" pitchFamily="18" charset="0"/>
              </a:rPr>
              <a:t> synthesizes negative samples rather than directly sampling negatives from the data for improving GNN-based recommender systems.</a:t>
            </a:r>
          </a:p>
        </p:txBody>
      </p:sp>
    </p:spTree>
    <p:extLst>
      <p:ext uri="{BB962C8B-B14F-4D97-AF65-F5344CB8AC3E}">
        <p14:creationId xmlns:p14="http://schemas.microsoft.com/office/powerpoint/2010/main" val="240026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7609776"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Optimization with Negative Sampling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65BFEBC-DDE7-40BE-B0A0-9DD3BD31A8DD}"/>
                  </a:ext>
                </a:extLst>
              </p:cNvPr>
              <p:cNvSpPr txBox="1"/>
              <p:nvPr/>
            </p:nvSpPr>
            <p:spPr>
              <a:xfrm>
                <a:off x="450819" y="1315632"/>
                <a:ext cx="11290361" cy="422673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For learning to rank task, we often assume that users prefer the observed (positive) items over all unobserved (negative) ones. Due to the large size of unobserved items, the learning objective is usually simplified by negative sampling as the BPR loss.</a:t>
                </a:r>
              </a:p>
              <a:p>
                <a:pPr algn="just">
                  <a:lnSpc>
                    <a:spcPct val="150000"/>
                  </a:lnSpc>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max</m:t>
                          </m:r>
                        </m:fName>
                        <m:e>
                          <m:nary>
                            <m:naryPr>
                              <m:chr m:val="∏"/>
                              <m:supHide m:val="on"/>
                              <m:ctrlPr>
                                <a:rPr lang="en-US" altLang="zh-CN" sz="2400" b="0" i="1" smtClean="0">
                                  <a:latin typeface="Cambria Math" panose="02040503050406030204" pitchFamily="18" charset="0"/>
                                  <a:cs typeface="Times New Roman" panose="02020603050405020304" pitchFamily="18" charset="0"/>
                                </a:rPr>
                              </m:ctrlPr>
                            </m:naryPr>
                            <m:sub>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r>
                                <m:rPr>
                                  <m:brk m:alnAt="7"/>
                                </m:rP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r>
                                <m:rPr>
                                  <m:brk m:alnAt="7"/>
                                </m:rP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𝑠</m:t>
                                  </m:r>
                                </m:sub>
                              </m:sSub>
                              <m:r>
                                <m:rPr>
                                  <m:brk m:alnAt="7"/>
                                </m:rP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cs typeface="Times New Roman" panose="02020603050405020304" pitchFamily="18" charset="0"/>
                                </a:rPr>
                                <m:t>)</m:t>
                              </m:r>
                            </m:sub>
                            <m:sup/>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𝑃</m:t>
                                  </m:r>
                                </m:e>
                                <m:sub>
                                  <m:r>
                                    <a:rPr lang="en-US" altLang="zh-CN" sz="2400" b="0" i="1" smtClean="0">
                                      <a:latin typeface="Cambria Math" panose="02040503050406030204" pitchFamily="18" charset="0"/>
                                      <a:cs typeface="Times New Roman" panose="02020603050405020304" pitchFamily="18" charset="0"/>
                                    </a:rPr>
                                    <m:t>𝑢</m:t>
                                  </m:r>
                                </m:sub>
                              </m:sSub>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cs typeface="Times New Roman" panose="02020603050405020304" pitchFamily="18" charset="0"/>
                                </a:rPr>
                                <m:t>&gt;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cs typeface="Times New Roman" panose="02020603050405020304" pitchFamily="18" charset="0"/>
                                </a:rPr>
                                <m:t>|</m:t>
                              </m:r>
                              <m:r>
                                <m:rPr>
                                  <m:sty m:val="p"/>
                                </m:rPr>
                                <a:rPr lang="el-GR" altLang="zh-CN" sz="2400" b="0" i="1" smtClean="0">
                                  <a:latin typeface="Cambria Math" panose="02040503050406030204" pitchFamily="18" charset="0"/>
                                  <a:ea typeface="Cambria Math" panose="02040503050406030204" pitchFamily="18" charset="0"/>
                                  <a:cs typeface="Times New Roman" panose="02020603050405020304" pitchFamily="18" charset="0"/>
                                </a:rPr>
                                <m:t>Θ</m:t>
                              </m:r>
                              <m:r>
                                <a:rPr lang="en-US" altLang="zh-CN" sz="2400" b="0" i="1" smtClean="0">
                                  <a:latin typeface="Cambria Math" panose="02040503050406030204" pitchFamily="18" charset="0"/>
                                  <a:cs typeface="Times New Roman" panose="02020603050405020304" pitchFamily="18" charset="0"/>
                                </a:rPr>
                                <m:t>)</m:t>
                              </m:r>
                            </m:e>
                          </m:nary>
                        </m:e>
                      </m:func>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denote the positive and negative items, respectively,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𝑃</m:t>
                        </m:r>
                      </m:e>
                      <m:sub>
                        <m:r>
                          <a:rPr lang="en-US" altLang="zh-CN" sz="2400" i="1">
                            <a:latin typeface="Cambria Math" panose="02040503050406030204" pitchFamily="18" charset="0"/>
                            <a:cs typeface="Times New Roman" panose="02020603050405020304" pitchFamily="18" charset="0"/>
                          </a:rPr>
                          <m:t>𝑢</m:t>
                        </m:r>
                      </m:sub>
                    </m:sSub>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𝑎</m:t>
                    </m:r>
                    <m:r>
                      <a:rPr lang="en-US" altLang="zh-CN" sz="2400" b="0" i="1" smtClean="0">
                        <a:latin typeface="Cambria Math" panose="02040503050406030204" pitchFamily="18" charset="0"/>
                        <a:cs typeface="Times New Roman" panose="02020603050405020304" pitchFamily="18" charset="0"/>
                      </a:rPr>
                      <m:t>&gt;</m:t>
                    </m:r>
                    <m:r>
                      <a:rPr lang="en-US" altLang="zh-CN" sz="2400" b="0" i="1" smtClean="0">
                        <a:latin typeface="Cambria Math" panose="02040503050406030204" pitchFamily="18" charset="0"/>
                        <a:cs typeface="Times New Roman" panose="02020603050405020304" pitchFamily="18" charset="0"/>
                      </a:rPr>
                      <m:t>𝑏</m:t>
                    </m:r>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represents user </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pitchFamily="18" charset="0"/>
                      </a:rPr>
                      <m:t>u</m:t>
                    </m:r>
                  </m:oMath>
                </a14:m>
                <a:r>
                  <a:rPr lang="en-US" altLang="zh-CN" sz="2400" dirty="0">
                    <a:latin typeface="Times New Roman" panose="02020603050405020304" pitchFamily="18" charset="0"/>
                    <a:cs typeface="Times New Roman" panose="02020603050405020304" pitchFamily="18" charset="0"/>
                  </a:rPr>
                  <a:t> prefers item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𝑎</m:t>
                    </m:r>
                  </m:oMath>
                </a14:m>
                <a:r>
                  <a:rPr lang="en-US" altLang="zh-CN" sz="2400" dirty="0">
                    <a:latin typeface="Times New Roman" panose="02020603050405020304" pitchFamily="18" charset="0"/>
                    <a:cs typeface="Times New Roman" panose="02020603050405020304" pitchFamily="18" charset="0"/>
                  </a:rPr>
                  <a:t> over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𝑏</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𝑆</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the distribution of negative sampling.</a:t>
                </a:r>
              </a:p>
            </p:txBody>
          </p:sp>
        </mc:Choice>
        <mc:Fallback>
          <p:sp>
            <p:nvSpPr>
              <p:cNvPr id="5" name="文本框 4">
                <a:extLst>
                  <a:ext uri="{FF2B5EF4-FFF2-40B4-BE49-F238E27FC236}">
                    <a16:creationId xmlns:a16="http://schemas.microsoft.com/office/drawing/2014/main" id="{565BFEBC-DDE7-40BE-B0A0-9DD3BD31A8DD}"/>
                  </a:ext>
                </a:extLst>
              </p:cNvPr>
              <p:cNvSpPr txBox="1">
                <a:spLocks noRot="1" noChangeAspect="1" noMove="1" noResize="1" noEditPoints="1" noAdjustHandles="1" noChangeArrowheads="1" noChangeShapeType="1" noTextEdit="1"/>
              </p:cNvSpPr>
              <p:nvPr/>
            </p:nvSpPr>
            <p:spPr>
              <a:xfrm>
                <a:off x="450819" y="1315632"/>
                <a:ext cx="11290361" cy="4226735"/>
              </a:xfrm>
              <a:prstGeom prst="rect">
                <a:avLst/>
              </a:prstGeom>
              <a:blipFill>
                <a:blip r:embed="rId2"/>
                <a:stretch>
                  <a:fillRect l="-864" r="-810" b="-24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149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5160387"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An overview of </a:t>
            </a:r>
            <a:r>
              <a:rPr lang="en-US" altLang="zh-CN" sz="3600" b="1" dirty="0" err="1">
                <a:latin typeface="Times New Roman" panose="02020603050405020304" pitchFamily="18" charset="0"/>
                <a:cs typeface="Times New Roman" panose="02020603050405020304" pitchFamily="18" charset="0"/>
              </a:rPr>
              <a:t>MixGCF</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E1AEBDE-5158-4302-8148-199C18C0B3DC}"/>
              </a:ext>
            </a:extLst>
          </p:cNvPr>
          <p:cNvPicPr>
            <a:picLocks noChangeAspect="1"/>
          </p:cNvPicPr>
          <p:nvPr/>
        </p:nvPicPr>
        <p:blipFill>
          <a:blip r:embed="rId2"/>
          <a:stretch>
            <a:fillRect/>
          </a:stretch>
        </p:blipFill>
        <p:spPr>
          <a:xfrm>
            <a:off x="3242613" y="749073"/>
            <a:ext cx="5706774" cy="6049709"/>
          </a:xfrm>
          <a:prstGeom prst="rect">
            <a:avLst/>
          </a:prstGeom>
        </p:spPr>
      </p:pic>
    </p:spTree>
    <p:extLst>
      <p:ext uri="{BB962C8B-B14F-4D97-AF65-F5344CB8AC3E}">
        <p14:creationId xmlns:p14="http://schemas.microsoft.com/office/powerpoint/2010/main" val="383437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324960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Positive Mixing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534BE23-19C8-4957-9967-6FC0ECA49A24}"/>
                  </a:ext>
                </a:extLst>
              </p:cNvPr>
              <p:cNvSpPr txBox="1"/>
              <p:nvPr/>
            </p:nvSpPr>
            <p:spPr>
              <a:xfrm>
                <a:off x="532148" y="1193555"/>
                <a:ext cx="11127703" cy="531581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For each pair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we could selected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𝑀</m:t>
                    </m:r>
                  </m:oMath>
                </a14:m>
                <a:r>
                  <a:rPr lang="en-US" altLang="zh-CN" sz="2400" dirty="0">
                    <a:latin typeface="Times New Roman" panose="02020603050405020304" pitchFamily="18" charset="0"/>
                    <a:cs typeface="Times New Roman" panose="02020603050405020304" pitchFamily="18" charset="0"/>
                  </a:rPr>
                  <a:t> candidate negative samples by uniformly sampling. Denote </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ℰ</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𝑚</m:t>
                                </m:r>
                              </m:sub>
                            </m:sSub>
                          </m:sub>
                          <m:sup>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e>
                    </m:d>
                  </m:oMath>
                </a14:m>
                <a:r>
                  <a:rPr lang="en-US" altLang="zh-CN" sz="2400" dirty="0">
                    <a:latin typeface="Times New Roman" panose="02020603050405020304" pitchFamily="18" charset="0"/>
                    <a:cs typeface="Times New Roman" panose="02020603050405020304" pitchFamily="18" charset="0"/>
                  </a:rPr>
                  <a:t>  as the candidate negative embedding set of size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𝑀</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𝐿</m:t>
                    </m:r>
                    <m:r>
                      <a:rPr lang="en-US" altLang="zh-CN" sz="2400" b="0" i="1" smtClean="0">
                        <a:latin typeface="Cambria Math" panose="02040503050406030204" pitchFamily="18" charset="0"/>
                        <a:cs typeface="Times New Roman" panose="02020603050405020304" pitchFamily="18" charset="0"/>
                      </a:rPr>
                      <m:t>+1)</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sub>
                      <m:sup>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oMath>
                </a14:m>
                <a:r>
                  <a:rPr lang="en-US" altLang="zh-CN" sz="2400" dirty="0">
                    <a:latin typeface="Times New Roman" panose="02020603050405020304" pitchFamily="18" charset="0"/>
                    <a:cs typeface="Times New Roman" panose="02020603050405020304" pitchFamily="18" charset="0"/>
                  </a:rPr>
                  <a:t> is the item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oMath>
                </a14:m>
                <a:r>
                  <a:rPr lang="en-US" altLang="zh-CN" sz="2400" dirty="0">
                    <a:latin typeface="Times New Roman" panose="02020603050405020304" pitchFamily="18" charset="0"/>
                    <a:cs typeface="Times New Roman" panose="02020603050405020304" pitchFamily="18" charset="0"/>
                  </a:rPr>
                  <a:t> embedding in layer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sz="2400" dirty="0">
                    <a:latin typeface="Times New Roman" panose="02020603050405020304" pitchFamily="18" charset="0"/>
                    <a:cs typeface="Times New Roman" panose="02020603050405020304" pitchFamily="18" charset="0"/>
                  </a:rPr>
                  <a:t>.  Thus, the positive mixing operation is formalized as: </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𝑚</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sub>
                        <m:sup>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1−</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e>
                            <m:sup>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p>
                        </m:e>
                      </m:d>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𝑚</m:t>
                              </m:r>
                            </m:sub>
                          </m:sSub>
                        </m:sub>
                        <m:sup>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∈(0,1)</m:t>
                      </m:r>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is the mixing coefficient, which can be uniformly sampled from (0, 1) . Thus, we could obtain corresponding candidate negative items embedding </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ℰ</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𝑚</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en-US" altLang="zh-CN" sz="2400" dirty="0">
                    <a:latin typeface="Times New Roman" panose="02020603050405020304" pitchFamily="18" charset="0"/>
                    <a:cs typeface="Times New Roman" panose="02020603050405020304" pitchFamily="18" charset="0"/>
                  </a:rPr>
                  <a:t> enhanced by positive mixing.</a:t>
                </a:r>
              </a:p>
            </p:txBody>
          </p:sp>
        </mc:Choice>
        <mc:Fallback>
          <p:sp>
            <p:nvSpPr>
              <p:cNvPr id="5" name="文本框 4">
                <a:extLst>
                  <a:ext uri="{FF2B5EF4-FFF2-40B4-BE49-F238E27FC236}">
                    <a16:creationId xmlns:a16="http://schemas.microsoft.com/office/drawing/2014/main" id="{7534BE23-19C8-4957-9967-6FC0ECA49A24}"/>
                  </a:ext>
                </a:extLst>
              </p:cNvPr>
              <p:cNvSpPr txBox="1">
                <a:spLocks noRot="1" noChangeAspect="1" noMove="1" noResize="1" noEditPoints="1" noAdjustHandles="1" noChangeArrowheads="1" noChangeShapeType="1" noTextEdit="1"/>
              </p:cNvSpPr>
              <p:nvPr/>
            </p:nvSpPr>
            <p:spPr>
              <a:xfrm>
                <a:off x="532148" y="1193555"/>
                <a:ext cx="11127703" cy="5315814"/>
              </a:xfrm>
              <a:prstGeom prst="rect">
                <a:avLst/>
              </a:prstGeom>
              <a:blipFill>
                <a:blip r:embed="rId2"/>
                <a:stretch>
                  <a:fillRect l="-821" r="-821" b="-2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745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2557110"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Hop Mixing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534BE23-19C8-4957-9967-6FC0ECA49A24}"/>
                  </a:ext>
                </a:extLst>
              </p:cNvPr>
              <p:cNvSpPr txBox="1"/>
              <p:nvPr/>
            </p:nvSpPr>
            <p:spPr>
              <a:xfrm>
                <a:off x="532148" y="1193555"/>
                <a:ext cx="11127703" cy="464813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For layer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sz="2400" dirty="0">
                    <a:latin typeface="Times New Roman" panose="02020603050405020304" pitchFamily="18" charset="0"/>
                    <a:cs typeface="Times New Roman" panose="02020603050405020304" pitchFamily="18" charset="0"/>
                  </a:rPr>
                  <a:t>, hop mixing operation is to sample one candidate negative embedding </a:t>
                </a:r>
                <a14:m>
                  <m:oMath xmlns:m="http://schemas.openxmlformats.org/officeDocument/2006/math">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𝑥</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 (1≤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from </a:t>
                </a:r>
                <a14:m>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ℰ</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which contains all the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th</a:t>
                </a:r>
                <a:r>
                  <a:rPr lang="en-US" altLang="zh-CN" sz="2400" dirty="0">
                    <a:latin typeface="Times New Roman" panose="02020603050405020304" pitchFamily="18" charset="0"/>
                    <a:cs typeface="Times New Roman" panose="02020603050405020304" pitchFamily="18" charset="0"/>
                  </a:rPr>
                  <a:t> layer embedding of the candidate negative items in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𝑀</m:t>
                    </m:r>
                  </m:oMath>
                </a14:m>
                <a:r>
                  <a:rPr lang="en-US" altLang="zh-CN" sz="2400" dirty="0">
                    <a:latin typeface="Times New Roman" panose="02020603050405020304" pitchFamily="18" charset="0"/>
                    <a:cs typeface="Times New Roman" panose="02020603050405020304" pitchFamily="18" charset="0"/>
                  </a:rPr>
                  <a:t>.</a:t>
                </a:r>
              </a:p>
              <a:p>
                <a:pPr algn="just">
                  <a:lnSpc>
                    <a:spcPct val="150000"/>
                  </a:lnSpc>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𝑥</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Pre>
                        <m:sPre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PrePr>
                        <m:sub>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𝑚</m:t>
                                  </m:r>
                                </m:sub>
                              </m:sSub>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ℰ</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sub>
                        <m: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r>
                                <a:rPr lang="en-US" altLang="zh-CN" b="0" i="1" smtClean="0">
                                  <a:latin typeface="Cambria Math" panose="02040503050406030204" pitchFamily="18" charset="0"/>
                                </a:rPr>
                                <m:t> </m:t>
                              </m:r>
                              <m:r>
                                <a:rPr lang="en-US" altLang="zh-CN" b="0" i="1" smtClean="0">
                                  <a:latin typeface="Cambria Math" panose="02040503050406030204" pitchFamily="18" charset="0"/>
                                </a:rPr>
                                <m:t>𝑚𝑎𝑥</m:t>
                              </m:r>
                            </m:e>
                          </m:func>
                        </m:sup>
                        <m:e>
                          <m:r>
                            <a:rPr lang="en-US" altLang="zh-CN" b="0" i="1" smtClean="0">
                              <a:latin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𝑄</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𝑢</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𝑙</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𝑚</m:t>
                                  </m:r>
                                </m:sub>
                              </m:sSub>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𝑙</m:t>
                                  </m:r>
                                </m:e>
                              </m:d>
                            </m:sup>
                          </m:sSubSup>
                        </m:e>
                      </m:sPre>
                    </m:oMath>
                  </m:oMathPara>
                </a14:m>
                <a:endParaRPr lang="en-US" altLang="zh-CN" dirty="0">
                  <a:latin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the inner product, </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𝑄</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a query mapping that returns an embedding related to the target user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oMath>
                </a14:m>
                <a:r>
                  <a:rPr lang="en-US" altLang="zh-CN" sz="2400" dirty="0">
                    <a:latin typeface="Times New Roman" panose="02020603050405020304" pitchFamily="18" charset="0"/>
                    <a:cs typeface="Times New Roman" panose="02020603050405020304" pitchFamily="18" charset="0"/>
                  </a:rPr>
                  <a:t> for the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th</a:t>
                </a:r>
                <a:r>
                  <a:rPr lang="en-US" altLang="zh-CN" sz="2400" dirty="0">
                    <a:latin typeface="Times New Roman" panose="02020603050405020304" pitchFamily="18" charset="0"/>
                    <a:cs typeface="Times New Roman" panose="02020603050405020304" pitchFamily="18" charset="0"/>
                  </a:rPr>
                  <a:t> hop. For sum based pooling, </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𝑄</m:t>
                        </m:r>
                      </m:sub>
                    </m:sSub>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concat</a:t>
                </a:r>
                <a:r>
                  <a:rPr lang="en-US" altLang="zh-CN" sz="2400" dirty="0">
                    <a:latin typeface="Times New Roman" panose="02020603050405020304" pitchFamily="18" charset="0"/>
                    <a:cs typeface="Times New Roman" panose="02020603050405020304" pitchFamily="18" charset="0"/>
                  </a:rPr>
                  <a:t> based pooling, </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𝑄</m:t>
                        </m:r>
                      </m:sub>
                    </m:sSub>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bSup>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Sub>
                  </m:oMath>
                </a14:m>
                <a:r>
                  <a:rPr lang="en-US" altLang="zh-CN" sz="2400" dirty="0">
                    <a:latin typeface="Times New Roman" panose="02020603050405020304" pitchFamily="18" charset="0"/>
                    <a:cs typeface="Times New Roman" panose="02020603050405020304" pitchFamily="18" charset="0"/>
                  </a:rPr>
                  <a:t> is the user embedding.</a:t>
                </a:r>
              </a:p>
            </p:txBody>
          </p:sp>
        </mc:Choice>
        <mc:Fallback>
          <p:sp>
            <p:nvSpPr>
              <p:cNvPr id="5" name="文本框 4">
                <a:extLst>
                  <a:ext uri="{FF2B5EF4-FFF2-40B4-BE49-F238E27FC236}">
                    <a16:creationId xmlns:a16="http://schemas.microsoft.com/office/drawing/2014/main" id="{7534BE23-19C8-4957-9967-6FC0ECA49A24}"/>
                  </a:ext>
                </a:extLst>
              </p:cNvPr>
              <p:cNvSpPr txBox="1">
                <a:spLocks noRot="1" noChangeAspect="1" noMove="1" noResize="1" noEditPoints="1" noAdjustHandles="1" noChangeArrowheads="1" noChangeShapeType="1" noTextEdit="1"/>
              </p:cNvSpPr>
              <p:nvPr/>
            </p:nvSpPr>
            <p:spPr>
              <a:xfrm>
                <a:off x="532148" y="1193555"/>
                <a:ext cx="11127703" cy="4648132"/>
              </a:xfrm>
              <a:prstGeom prst="rect">
                <a:avLst/>
              </a:prstGeom>
              <a:blipFill>
                <a:blip r:embed="rId2"/>
                <a:stretch>
                  <a:fillRect l="-821" r="-821" b="-9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57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2557110"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Hop Mixing</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34BE23-19C8-4957-9967-6FC0ECA49A24}"/>
                  </a:ext>
                </a:extLst>
              </p:cNvPr>
              <p:cNvSpPr txBox="1"/>
              <p:nvPr/>
            </p:nvSpPr>
            <p:spPr>
              <a:xfrm>
                <a:off x="493288" y="1384748"/>
                <a:ext cx="11205423" cy="394640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idea of hop mixing is then to combine all the L+1 embeddings </a:t>
                </a:r>
                <a14:m>
                  <m:oMath xmlns:m="http://schemas.openxmlformats.org/officeDocument/2006/math">
                    <m:sSubSup>
                      <m:sSub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𝑚</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e>
                        </m:d>
                      </m:sup>
                    </m:sSubSup>
                  </m:oMath>
                </a14:m>
                <a:r>
                  <a:rPr lang="en-US" altLang="zh-CN" sz="2400" dirty="0">
                    <a:latin typeface="Times New Roman" panose="02020603050405020304" pitchFamily="18" charset="0"/>
                    <a:cs typeface="Times New Roman" panose="02020603050405020304" pitchFamily="18" charset="0"/>
                  </a:rPr>
                  <a:t> selected by layer to generate the representation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𝑒</m:t>
                        </m:r>
                      </m:e>
                      <m:sub>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sub>
                    </m:sSub>
                  </m:oMath>
                </a14:m>
                <a:r>
                  <a:rPr lang="en-US" altLang="zh-CN" sz="2400" dirty="0">
                    <a:latin typeface="Times New Roman" panose="02020603050405020304" pitchFamily="18" charset="0"/>
                    <a:cs typeface="Times New Roman" panose="02020603050405020304" pitchFamily="18" charset="0"/>
                  </a:rPr>
                  <a:t> of the (fake) negative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via pooling operation </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𝑝𝑜𝑜𝑙</m:t>
                          </m:r>
                        </m:sub>
                      </m:sSub>
                      <m:r>
                        <a:rPr lang="en-US" altLang="zh-CN" sz="2400" i="1">
                          <a:latin typeface="Cambria Math" panose="02040503050406030204" pitchFamily="18" charset="0"/>
                          <a:cs typeface="Times New Roman" panose="02020603050405020304" pitchFamily="18" charset="0"/>
                        </a:rPr>
                        <m:t>(</m:t>
                      </m:r>
                      <m:sSubSup>
                        <m:sSub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𝑥</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0</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𝑦</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𝐿</m:t>
                              </m:r>
                            </m:e>
                          </m:d>
                        </m:sup>
                      </m:sSub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dirty="0">
                  <a:latin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𝑥</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0</m:t>
                            </m:r>
                          </m:e>
                        </m:d>
                      </m:sup>
                    </m:sSubSup>
                  </m:oMath>
                </a14:m>
                <a:r>
                  <a:rPr lang="en-US" altLang="zh-CN" sz="2400" dirty="0">
                    <a:latin typeface="Times New Roman" panose="02020603050405020304" pitchFamily="18" charset="0"/>
                    <a:cs typeface="Times New Roman" panose="02020603050405020304" pitchFamily="18" charset="0"/>
                  </a:rPr>
                  <a:t> denotes the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th</a:t>
                </a:r>
                <a:r>
                  <a:rPr lang="en-US" altLang="zh-CN" sz="2400" dirty="0">
                    <a:latin typeface="Times New Roman" panose="02020603050405020304" pitchFamily="18" charset="0"/>
                    <a:cs typeface="Times New Roman" panose="02020603050405020304" pitchFamily="18" charset="0"/>
                  </a:rPr>
                  <a:t> layer embedding of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cs typeface="Times New Roman" panose="02020603050405020304" pitchFamily="18" charset="0"/>
                          </a:rPr>
                          <m:t>𝑥</m:t>
                        </m:r>
                      </m:sub>
                    </m:sSub>
                  </m:oMath>
                </a14:m>
                <a:r>
                  <a:rPr lang="en-US" altLang="zh-CN" sz="2400" dirty="0">
                    <a:latin typeface="Times New Roman" panose="02020603050405020304" pitchFamily="18" charset="0"/>
                    <a:cs typeface="Times New Roman" panose="02020603050405020304" pitchFamily="18" charset="0"/>
                  </a:rPr>
                  <a:t> that is sampled at layer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𝑝𝑜𝑜𝑙</m:t>
                        </m:r>
                      </m:sub>
                    </m:sSub>
                    <m:r>
                      <a:rPr lang="en-US" altLang="zh-CN" sz="2400" i="1">
                        <a:latin typeface="Cambria Math" panose="02040503050406030204" pitchFamily="18" charset="0"/>
                        <a:cs typeface="Times New Roman" panose="02020603050405020304" pitchFamily="18" charset="0"/>
                      </a:rPr>
                      <m:t>(</m:t>
                    </m:r>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the pooling operation, which can be sum-based pooling or </a:t>
                </a:r>
                <a:r>
                  <a:rPr lang="en-US" altLang="zh-CN" sz="2400" dirty="0" err="1">
                    <a:latin typeface="Times New Roman" panose="02020603050405020304" pitchFamily="18" charset="0"/>
                    <a:cs typeface="Times New Roman" panose="02020603050405020304" pitchFamily="18" charset="0"/>
                  </a:rPr>
                  <a:t>concat</a:t>
                </a:r>
                <a:r>
                  <a:rPr lang="en-US" altLang="zh-CN" sz="2400" dirty="0">
                    <a:latin typeface="Times New Roman" panose="02020603050405020304" pitchFamily="18" charset="0"/>
                    <a:cs typeface="Times New Roman" panose="02020603050405020304" pitchFamily="18" charset="0"/>
                  </a:rPr>
                  <a:t>-based pooling.</a:t>
                </a:r>
              </a:p>
            </p:txBody>
          </p:sp>
        </mc:Choice>
        <mc:Fallback xmlns="">
          <p:sp>
            <p:nvSpPr>
              <p:cNvPr id="5" name="文本框 4">
                <a:extLst>
                  <a:ext uri="{FF2B5EF4-FFF2-40B4-BE49-F238E27FC236}">
                    <a16:creationId xmlns:a16="http://schemas.microsoft.com/office/drawing/2014/main" id="{7534BE23-19C8-4957-9967-6FC0ECA49A24}"/>
                  </a:ext>
                </a:extLst>
              </p:cNvPr>
              <p:cNvSpPr txBox="1">
                <a:spLocks noRot="1" noChangeAspect="1" noMove="1" noResize="1" noEditPoints="1" noAdjustHandles="1" noChangeArrowheads="1" noChangeShapeType="1" noTextEdit="1"/>
              </p:cNvSpPr>
              <p:nvPr/>
            </p:nvSpPr>
            <p:spPr>
              <a:xfrm>
                <a:off x="493288" y="1384748"/>
                <a:ext cx="11205423" cy="3946401"/>
              </a:xfrm>
              <a:prstGeom prst="rect">
                <a:avLst/>
              </a:prstGeom>
              <a:blipFill>
                <a:blip r:embed="rId2"/>
                <a:stretch>
                  <a:fillRect l="-871" r="-816" b="-2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356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567334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Optimization with </a:t>
            </a:r>
            <a:r>
              <a:rPr lang="en-US" altLang="zh-CN" sz="3600" b="1" dirty="0" err="1">
                <a:latin typeface="Times New Roman" panose="02020603050405020304" pitchFamily="18" charset="0"/>
                <a:cs typeface="Times New Roman" panose="02020603050405020304" pitchFamily="18" charset="0"/>
              </a:rPr>
              <a:t>MixGCF</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34BE23-19C8-4957-9967-6FC0ECA49A24}"/>
                  </a:ext>
                </a:extLst>
              </p:cNvPr>
              <p:cNvSpPr txBox="1"/>
              <p:nvPr/>
            </p:nvSpPr>
            <p:spPr>
              <a:xfrm>
                <a:off x="493288" y="931953"/>
                <a:ext cx="11205423" cy="545655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BRP loss function is applied for </a:t>
                </a:r>
                <a:r>
                  <a:rPr lang="en-US" altLang="zh-CN" sz="2400" dirty="0" err="1">
                    <a:latin typeface="Times New Roman" panose="02020603050405020304" pitchFamily="18" charset="0"/>
                    <a:cs typeface="Times New Roman" panose="02020603050405020304" pitchFamily="18" charset="0"/>
                  </a:rPr>
                  <a:t>MixGCF</a:t>
                </a:r>
                <a:r>
                  <a:rPr lang="en-US" altLang="zh-CN" sz="2400" dirty="0">
                    <a:latin typeface="Times New Roman" panose="02020603050405020304" pitchFamily="18" charset="0"/>
                    <a:cs typeface="Times New Roman" panose="02020603050405020304" pitchFamily="18" charset="0"/>
                  </a:rPr>
                  <a:t> optimization</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𝐵𝑅𝑃</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naryPr>
                        <m:sub>
                          <m:m>
                            <m:mPr>
                              <m:mcs>
                                <m:mc>
                                  <m:mcPr>
                                    <m:count m:val="1"/>
                                    <m:mcJc m:val="center"/>
                                  </m:mcPr>
                                </m:mc>
                              </m:mcs>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r>
                                  <m:rPr>
                                    <m:brk m:alnAt="7"/>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e>
                            </m:mr>
                            <m:m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a:rPr lang="en-US" altLang="zh-CN" sz="2400" b="0" i="1" smtClean="0">
                                        <a:latin typeface="Cambria Math" panose="02040503050406030204" pitchFamily="18" charset="0"/>
                                        <a:cs typeface="Times New Roman" panose="02020603050405020304" pitchFamily="18" charset="0"/>
                                      </a:rPr>
                                      <m:t>𝑀𝑖𝑥𝐺𝐶𝐹</m:t>
                                    </m:r>
                                  </m:sub>
                                </m:sSub>
                                <m:r>
                                  <a:rPr lang="en-US" altLang="zh-CN" sz="2400" b="0" i="1" smtClean="0">
                                    <a:latin typeface="Cambria Math" panose="02040503050406030204" pitchFamily="18" charset="0"/>
                                    <a:cs typeface="Times New Roman" panose="02020603050405020304" pitchFamily="18" charset="0"/>
                                  </a:rPr>
                                  <m:t>(</m:t>
                                </m:r>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cs typeface="Times New Roman" panose="02020603050405020304" pitchFamily="18" charset="0"/>
                                  </a:rPr>
                                  <m:t>)</m:t>
                                </m:r>
                              </m:e>
                            </m:mr>
                          </m:m>
                        </m:sub>
                        <m:sup/>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𝑙𝑛</m:t>
                          </m:r>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b="0" i="1" smtClean="0">
                                      <a:latin typeface="Cambria Math" panose="02040503050406030204" pitchFamily="18" charset="0"/>
                                      <a:cs typeface="Times New Roman" panose="02020603050405020304" pitchFamily="18" charset="0"/>
                                    </a:rPr>
                                    <m:t>+</m:t>
                                  </m:r>
                                </m:sup>
                              </m:sSup>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cs typeface="Times New Roman" panose="02020603050405020304" pitchFamily="18" charset="0"/>
                      </a:rPr>
                      <m:t>σ</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the sigmoid function, </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𝒪</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 is the set of the positive feedback, and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r>
                          <a:rPr lang="en-US" altLang="zh-CN" sz="2400" i="1">
                            <a:latin typeface="Cambria Math" panose="02040503050406030204" pitchFamily="18" charset="0"/>
                            <a:cs typeface="Times New Roman" panose="02020603050405020304" pitchFamily="18" charset="0"/>
                          </a:rPr>
                          <m:t>𝑀𝑖𝑥𝐺𝐶𝐹</m:t>
                        </m:r>
                      </m:sub>
                    </m:sSub>
                    <m:d>
                      <m:dPr>
                        <m:ctrlPr>
                          <a:rPr lang="en-US" altLang="zh-CN" sz="2400" i="1">
                            <a:latin typeface="Cambria Math" panose="02040503050406030204" pitchFamily="18" charset="0"/>
                            <a:cs typeface="Times New Roman" panose="02020603050405020304" pitchFamily="18" charset="0"/>
                          </a:rPr>
                        </m:ctrlPr>
                      </m:dPr>
                      <m:e>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p>
                      </m:e>
                    </m:d>
                  </m:oMath>
                </a14:m>
                <a:r>
                  <a:rPr lang="en-US" altLang="zh-CN" sz="2400" dirty="0">
                    <a:latin typeface="Times New Roman" panose="02020603050405020304" pitchFamily="18" charset="0"/>
                    <a:cs typeface="Times New Roman" panose="02020603050405020304" pitchFamily="18" charset="0"/>
                  </a:rPr>
                  <a:t> represents that the instance (embedding)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oMath>
                </a14:m>
                <a:r>
                  <a:rPr lang="en-US" altLang="zh-CN" sz="2400" dirty="0">
                    <a:latin typeface="Times New Roman" panose="02020603050405020304" pitchFamily="18" charset="0"/>
                    <a:cs typeface="Times New Roman" panose="02020603050405020304" pitchFamily="18" charset="0"/>
                  </a:rPr>
                  <a:t> is synthesized by the proposed </a:t>
                </a:r>
                <a:r>
                  <a:rPr lang="en-US" altLang="zh-CN" sz="2400" dirty="0" err="1">
                    <a:latin typeface="Times New Roman" panose="02020603050405020304" pitchFamily="18" charset="0"/>
                    <a:cs typeface="Times New Roman" panose="02020603050405020304" pitchFamily="18" charset="0"/>
                  </a:rPr>
                  <a:t>MixGCF</a:t>
                </a:r>
                <a:r>
                  <a:rPr lang="en-US" altLang="zh-CN" sz="2400" dirty="0">
                    <a:latin typeface="Times New Roman" panose="02020603050405020304" pitchFamily="18" charset="0"/>
                    <a:cs typeface="Times New Roman" panose="02020603050405020304" pitchFamily="18" charset="0"/>
                  </a:rPr>
                  <a:t> method.</a:t>
                </a:r>
              </a:p>
              <a:p>
                <a:pPr algn="just">
                  <a:lnSpc>
                    <a:spcPct val="150000"/>
                  </a:lnSpc>
                </a:pPr>
                <a:r>
                  <a:rPr lang="en-US" altLang="zh-CN" sz="2400" dirty="0">
                    <a:latin typeface="Times New Roman" panose="02020603050405020304" pitchFamily="18" charset="0"/>
                    <a:cs typeface="Times New Roman" panose="02020603050405020304" pitchFamily="18" charset="0"/>
                  </a:rPr>
                  <a:t>For sum-based pooling, </a:t>
                </a:r>
                <a14:m>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cs typeface="Times New Roman" panose="02020603050405020304" pitchFamily="18" charset="0"/>
                          </a:rPr>
                          <m:t>=0</m:t>
                        </m:r>
                      </m:sub>
                      <m:sup>
                        <m:r>
                          <a:rPr lang="en-US" altLang="zh-CN" sz="2400" b="0" i="1" smtClean="0">
                            <a:latin typeface="Cambria Math" panose="02040503050406030204" pitchFamily="18" charset="0"/>
                            <a:cs typeface="Times New Roman" panose="02020603050405020304" pitchFamily="18" charset="0"/>
                          </a:rPr>
                          <m:t>𝐿</m:t>
                        </m:r>
                      </m:sup>
                      <m:e>
                        <m:r>
                          <a:rPr lang="zh-CN" altLang="en-US" sz="2400" b="0" i="1" smtClean="0">
                            <a:latin typeface="Cambria Math" panose="02040503050406030204" pitchFamily="18" charset="0"/>
                            <a:cs typeface="Times New Roman" panose="02020603050405020304" pitchFamily="18" charset="0"/>
                          </a:rPr>
                          <m:t>𝜆</m:t>
                        </m:r>
                      </m:e>
                    </m:nary>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𝑙</m:t>
                        </m:r>
                      </m:sup>
                    </m:sSubSup>
                  </m:oMath>
                </a14:m>
                <a:r>
                  <a:rPr lang="en-US" altLang="zh-CN" sz="2400" dirty="0">
                    <a:latin typeface="Times New Roman" panose="02020603050405020304" pitchFamily="18" charset="0"/>
                    <a:cs typeface="Times New Roman" panose="02020603050405020304" pitchFamily="18" charset="0"/>
                  </a:rPr>
                  <a:t> .</a:t>
                </a:r>
              </a:p>
              <a:p>
                <a:pPr algn="just">
                  <a:lnSpc>
                    <a:spcPct val="150000"/>
                  </a:lnSpc>
                </a:pPr>
                <a:r>
                  <a:rPr lang="en-US" altLang="zh-CN" sz="2400" dirty="0">
                    <a:latin typeface="Times New Roman" panose="02020603050405020304" pitchFamily="18" charset="0"/>
                    <a:cs typeface="Times New Roman" panose="02020603050405020304" pitchFamily="18" charset="0"/>
                  </a:rPr>
                  <a:t>For </a:t>
                </a:r>
                <a:r>
                  <a:rPr lang="en-US" altLang="zh-CN" sz="2400" dirty="0" err="1">
                    <a:latin typeface="Times New Roman" panose="02020603050405020304" pitchFamily="18" charset="0"/>
                    <a:cs typeface="Times New Roman" panose="02020603050405020304" pitchFamily="18" charset="0"/>
                  </a:rPr>
                  <a:t>concat</a:t>
                </a:r>
                <a:r>
                  <a:rPr lang="en-US" altLang="zh-CN" sz="2400" dirty="0">
                    <a:latin typeface="Times New Roman" panose="02020603050405020304" pitchFamily="18" charset="0"/>
                    <a:cs typeface="Times New Roman" panose="02020603050405020304" pitchFamily="18" charset="0"/>
                  </a:rPr>
                  <a:t>-based pooling, </a:t>
                </a:r>
                <a14:m>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Sub>
                    <m:r>
                      <a:rPr lang="en-US" altLang="zh-CN" sz="2400" b="0" i="1" smtClean="0">
                        <a:latin typeface="Cambria Math" panose="02040503050406030204" pitchFamily="18" charset="0"/>
                        <a:cs typeface="Times New Roman" panose="02020603050405020304" pitchFamily="18" charset="0"/>
                      </a:rPr>
                      <m:t>=</m:t>
                    </m:r>
                    <m:nary>
                      <m:naryPr>
                        <m:chr m:val="∑"/>
                        <m:limLoc m:val="subSup"/>
                        <m:ctrlPr>
                          <a:rPr lang="en-US" altLang="zh-CN" sz="2400" b="0" i="1" smtClean="0">
                            <a:latin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cs typeface="Times New Roman" panose="02020603050405020304" pitchFamily="18" charset="0"/>
                          </a:rPr>
                          <m:t>𝑙</m:t>
                        </m:r>
                        <m:r>
                          <a:rPr lang="en-US" altLang="zh-CN" sz="2400" b="0" i="1" smtClean="0">
                            <a:latin typeface="Cambria Math" panose="02040503050406030204" pitchFamily="18" charset="0"/>
                            <a:cs typeface="Times New Roman" panose="02020603050405020304" pitchFamily="18" charset="0"/>
                          </a:rPr>
                          <m:t>=0</m:t>
                        </m:r>
                      </m:sub>
                      <m:sup>
                        <m:r>
                          <a:rPr lang="en-US" altLang="zh-CN" sz="2400" b="0" i="1" smtClean="0">
                            <a:latin typeface="Cambria Math" panose="02040503050406030204" pitchFamily="18" charset="0"/>
                            <a:cs typeface="Times New Roman" panose="02020603050405020304" pitchFamily="18" charset="0"/>
                          </a:rPr>
                          <m:t>𝐿</m:t>
                        </m:r>
                      </m:sup>
                      <m:e>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𝑢</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b>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𝑣</m:t>
                                </m:r>
                              </m:e>
                              <m:sup>
                                <m:r>
                                  <a:rPr lang="en-US" altLang="zh-CN" sz="2400" i="1">
                                    <a:latin typeface="Cambria Math" panose="02040503050406030204" pitchFamily="18" charset="0"/>
                                    <a:cs typeface="Times New Roman" panose="02020603050405020304" pitchFamily="18" charset="0"/>
                                  </a:rPr>
                                  <m:t>−</m:t>
                                </m:r>
                              </m:sup>
                            </m:sSup>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𝑙</m:t>
                            </m:r>
                          </m:sup>
                        </m:sSubSup>
                      </m:e>
                    </m:nary>
                  </m:oMath>
                </a14:m>
                <a:r>
                  <a:rPr lang="en-US" altLang="zh-CN" sz="2400" dirty="0">
                    <a:latin typeface="Times New Roman" panose="02020603050405020304" pitchFamily="18" charset="0"/>
                    <a:cs typeface="Times New Roman" panose="02020603050405020304" pitchFamily="18" charset="0"/>
                  </a:rPr>
                  <a:t> .</a:t>
                </a:r>
              </a:p>
            </p:txBody>
          </p:sp>
        </mc:Choice>
        <mc:Fallback xmlns="">
          <p:sp>
            <p:nvSpPr>
              <p:cNvPr id="5" name="文本框 4">
                <a:extLst>
                  <a:ext uri="{FF2B5EF4-FFF2-40B4-BE49-F238E27FC236}">
                    <a16:creationId xmlns:a16="http://schemas.microsoft.com/office/drawing/2014/main" id="{7534BE23-19C8-4957-9967-6FC0ECA49A24}"/>
                  </a:ext>
                </a:extLst>
              </p:cNvPr>
              <p:cNvSpPr txBox="1">
                <a:spLocks noRot="1" noChangeAspect="1" noMove="1" noResize="1" noEditPoints="1" noAdjustHandles="1" noChangeArrowheads="1" noChangeShapeType="1" noTextEdit="1"/>
              </p:cNvSpPr>
              <p:nvPr/>
            </p:nvSpPr>
            <p:spPr>
              <a:xfrm>
                <a:off x="493288" y="931953"/>
                <a:ext cx="11205423" cy="5456558"/>
              </a:xfrm>
              <a:prstGeom prst="rect">
                <a:avLst/>
              </a:prstGeom>
              <a:blipFill>
                <a:blip r:embed="rId2"/>
                <a:stretch>
                  <a:fillRect l="-871" r="-8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472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0DA24-7FBB-4D2F-9E2A-9C809D52658C}"/>
              </a:ext>
            </a:extLst>
          </p:cNvPr>
          <p:cNvSpPr txBox="1"/>
          <p:nvPr/>
        </p:nvSpPr>
        <p:spPr>
          <a:xfrm>
            <a:off x="154112" y="102742"/>
            <a:ext cx="7101303"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The training process with </a:t>
            </a:r>
            <a:r>
              <a:rPr lang="en-US" altLang="zh-CN" sz="3600" b="1" dirty="0" err="1">
                <a:latin typeface="Times New Roman" panose="02020603050405020304" pitchFamily="18" charset="0"/>
                <a:cs typeface="Times New Roman" panose="02020603050405020304" pitchFamily="18" charset="0"/>
              </a:rPr>
              <a:t>MixGCF</a:t>
            </a:r>
            <a:endParaRPr lang="zh-CN" altLang="en-US" sz="36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BE8E454-D706-4B6D-B859-D44CDC62C3DB}"/>
              </a:ext>
            </a:extLst>
          </p:cNvPr>
          <p:cNvPicPr>
            <a:picLocks noChangeAspect="1"/>
          </p:cNvPicPr>
          <p:nvPr/>
        </p:nvPicPr>
        <p:blipFill>
          <a:blip r:embed="rId2"/>
          <a:stretch>
            <a:fillRect/>
          </a:stretch>
        </p:blipFill>
        <p:spPr>
          <a:xfrm>
            <a:off x="540327" y="862081"/>
            <a:ext cx="6715088" cy="581809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C81E1E8-43D8-4669-B03B-7680B92C268E}"/>
                  </a:ext>
                </a:extLst>
              </p:cNvPr>
              <p:cNvSpPr txBox="1"/>
              <p:nvPr/>
            </p:nvSpPr>
            <p:spPr>
              <a:xfrm>
                <a:off x="7140632" y="4486579"/>
                <a:ext cx="4863427" cy="1187761"/>
              </a:xfrm>
              <a:prstGeom prst="rect">
                <a:avLst/>
              </a:prstGeom>
              <a:noFill/>
            </p:spPr>
            <p:txBody>
              <a:bodyPr wrap="square">
                <a:spAutoFit/>
              </a:bodyPr>
              <a:lstStyle/>
              <a:p>
                <a:pPr algn="just">
                  <a:lnSpc>
                    <a:spcPct val="150000"/>
                  </a:lnSpc>
                </a:pPr>
                <a14:m>
                  <m:oMath xmlns:m="http://schemas.openxmlformats.org/officeDocument/2006/math">
                    <m:sSubSup>
                      <m:sSub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𝑚</m:t>
                            </m:r>
                          </m:sub>
                        </m:sSub>
                      </m:sub>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up>
                    </m:sSup>
                    <m:sSubSup>
                      <m:sSub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𝑒</m:t>
                        </m:r>
                      </m:e>
                      <m:sub>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𝑣</m:t>
                            </m:r>
                          </m:e>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up>
                        </m:sSup>
                      </m:sub>
                      <m:sup>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smtClean="0">
                            <a:latin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cs typeface="Times New Roman" panose="02020603050405020304" pitchFamily="18" charset="0"/>
                          </a:rPr>
                          <m:t>1−</m:t>
                        </m:r>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e>
                          <m:sup>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p>
                      </m:e>
                    </m:d>
                    <m:sSubSup>
                      <m:sSub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𝑚</m:t>
                            </m:r>
                          </m:sub>
                        </m:sSub>
                      </m:sub>
                      <m:sup>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𝑙</m:t>
                            </m:r>
                          </m:e>
                        </m:d>
                      </m:sup>
                    </m:sSub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e>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𝑙</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en-US" altLang="zh-CN" sz="1800" dirty="0">
                    <a:latin typeface="Times New Roman" panose="02020603050405020304" pitchFamily="18" charset="0"/>
                    <a:cs typeface="Times New Roman" panose="02020603050405020304" pitchFamily="18" charset="0"/>
                  </a:rPr>
                  <a:t>    (5)</a:t>
                </a:r>
              </a:p>
              <a:p>
                <a:pPr algn="just">
                  <a:lnSpc>
                    <a:spcPct val="150000"/>
                  </a:lnSpc>
                </a:pPr>
                <a14:m>
                  <m:oMath xmlns:m="http://schemas.openxmlformats.org/officeDocument/2006/math">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cs typeface="Times New Roman" panose="02020603050405020304" pitchFamily="18" charset="0"/>
                          </a:rPr>
                          <m:t>𝑒</m:t>
                        </m:r>
                      </m:e>
                      <m:sub>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𝑣</m:t>
                            </m:r>
                          </m:e>
                          <m:sup>
                            <m:r>
                              <a:rPr lang="en-US" altLang="zh-CN" sz="1800" i="1">
                                <a:latin typeface="Cambria Math" panose="02040503050406030204" pitchFamily="18" charset="0"/>
                                <a:cs typeface="Times New Roman" panose="02020603050405020304" pitchFamily="18" charset="0"/>
                              </a:rPr>
                              <m:t>−</m:t>
                            </m:r>
                          </m:sup>
                        </m:sSup>
                      </m:sub>
                    </m:sSub>
                    <m:r>
                      <a:rPr lang="en-US" altLang="zh-CN" sz="1800" b="0" i="1" smtClean="0">
                        <a:latin typeface="Cambria Math" panose="02040503050406030204" pitchFamily="18" charset="0"/>
                        <a:cs typeface="Times New Roman" panose="02020603050405020304" pitchFamily="18" charset="0"/>
                      </a:rPr>
                      <m:t>=</m:t>
                    </m:r>
                    <m:sSub>
                      <m:sSubPr>
                        <m:ctrlPr>
                          <a:rPr lang="en-US" altLang="zh-CN" sz="1800" i="1">
                            <a:latin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cs typeface="Times New Roman" panose="02020603050405020304" pitchFamily="18" charset="0"/>
                          </a:rPr>
                          <m:t>𝑓</m:t>
                        </m:r>
                      </m:e>
                      <m:sub>
                        <m:r>
                          <a:rPr lang="en-US" altLang="zh-CN" sz="1800" i="1">
                            <a:latin typeface="Cambria Math" panose="02040503050406030204" pitchFamily="18" charset="0"/>
                            <a:cs typeface="Times New Roman" panose="02020603050405020304" pitchFamily="18" charset="0"/>
                          </a:rPr>
                          <m:t>𝑝𝑜𝑜𝑙</m:t>
                        </m:r>
                      </m:sub>
                    </m:sSub>
                    <m:r>
                      <a:rPr lang="en-US" altLang="zh-CN" sz="1800" i="1">
                        <a:latin typeface="Cambria Math" panose="02040503050406030204" pitchFamily="18" charset="0"/>
                        <a:cs typeface="Times New Roman" panose="02020603050405020304" pitchFamily="18" charset="0"/>
                      </a:rPr>
                      <m:t>(</m:t>
                    </m:r>
                    <m:sSubSup>
                      <m:sSub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𝑥</m:t>
                            </m:r>
                          </m:sub>
                        </m:sSub>
                      </m:sub>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0</m:t>
                            </m:r>
                          </m:e>
                        </m:d>
                      </m:sup>
                    </m:sSub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latin typeface="Cambria Math" panose="02040503050406030204" pitchFamily="18" charset="0"/>
                            <a:ea typeface="Cambria Math" panose="02040503050406030204" pitchFamily="18" charset="0"/>
                            <a:cs typeface="Times New Roman" panose="02020603050405020304" pitchFamily="18" charset="0"/>
                          </a:rPr>
                          <m:t>𝑒</m:t>
                        </m:r>
                      </m:e>
                      <m:sub>
                        <m:sSub>
                          <m:sSub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𝑦</m:t>
                            </m:r>
                          </m:sub>
                        </m:sSub>
                      </m:sub>
                      <m:sup>
                        <m:r>
                          <a:rPr lang="en-US" altLang="zh-CN"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𝐿</m:t>
                            </m:r>
                          </m:e>
                        </m:d>
                      </m:sup>
                    </m:sSub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800" dirty="0">
                    <a:latin typeface="Times New Roman" panose="02020603050405020304" pitchFamily="18" charset="0"/>
                    <a:cs typeface="Times New Roman" panose="02020603050405020304" pitchFamily="18" charset="0"/>
                  </a:rPr>
                  <a:t>                                  (6)</a:t>
                </a:r>
              </a:p>
            </p:txBody>
          </p:sp>
        </mc:Choice>
        <mc:Fallback xmlns="">
          <p:sp>
            <p:nvSpPr>
              <p:cNvPr id="8" name="文本框 7">
                <a:extLst>
                  <a:ext uri="{FF2B5EF4-FFF2-40B4-BE49-F238E27FC236}">
                    <a16:creationId xmlns:a16="http://schemas.microsoft.com/office/drawing/2014/main" id="{2C81E1E8-43D8-4669-B03B-7680B92C268E}"/>
                  </a:ext>
                </a:extLst>
              </p:cNvPr>
              <p:cNvSpPr txBox="1">
                <a:spLocks noRot="1" noChangeAspect="1" noMove="1" noResize="1" noEditPoints="1" noAdjustHandles="1" noChangeArrowheads="1" noChangeShapeType="1" noTextEdit="1"/>
              </p:cNvSpPr>
              <p:nvPr/>
            </p:nvSpPr>
            <p:spPr>
              <a:xfrm>
                <a:off x="7140632" y="4486579"/>
                <a:ext cx="4863427" cy="1187761"/>
              </a:xfrm>
              <a:prstGeom prst="rect">
                <a:avLst/>
              </a:prstGeom>
              <a:blipFill>
                <a:blip r:embed="rId3"/>
                <a:stretch>
                  <a:fillRect r="-2632" b="-2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45906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581</Words>
  <Application>Microsoft Office PowerPoint</Application>
  <PresentationFormat>宽屏</PresentationFormat>
  <Paragraphs>33</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dc:creator>
  <cp:lastModifiedBy>Peter</cp:lastModifiedBy>
  <cp:revision>30</cp:revision>
  <dcterms:created xsi:type="dcterms:W3CDTF">2021-11-21T06:01:53Z</dcterms:created>
  <dcterms:modified xsi:type="dcterms:W3CDTF">2021-11-22T06:04:46Z</dcterms:modified>
</cp:coreProperties>
</file>