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
  </p:notesMasterIdLst>
  <p:sldIdLst>
    <p:sldId id="256" r:id="rId2"/>
    <p:sldId id="257" r:id="rId3"/>
    <p:sldId id="372" r:id="rId4"/>
    <p:sldId id="368" r:id="rId5"/>
    <p:sldId id="369" r:id="rId6"/>
    <p:sldId id="370" r:id="rId7"/>
    <p:sldId id="37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08-08-2024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Zeroth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Zeroth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838200" y="2960542"/>
            <a:ext cx="10515600" cy="1325563"/>
          </a:xfrm>
          <a:prstGeom prst="rect">
            <a:avLst/>
          </a:prstGeom>
        </p:spPr>
        <p:txBody>
          <a:bodyPr vert="horz" lIns="91440" tIns="45720" rIns="91440" bIns="45720" rtlCol="0" anchor="ctr">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en-US" sz="4000" b="1" dirty="0">
                <a:solidFill>
                  <a:srgbClr val="7030A0"/>
                </a:solidFill>
                <a:latin typeface="Verdana" panose="020B0604030504040204" pitchFamily="34" charset="0"/>
                <a:ea typeface="+mn-ea"/>
                <a:cs typeface="+mn-cs"/>
              </a:rPr>
              <a:t>Automated Accessible Platform for Visually Impaired People using Deep Learning</a:t>
            </a:r>
            <a:endParaRPr lang="en-IN" sz="40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838199" y="4895554"/>
            <a:ext cx="535732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US" sz="2400" b="1" dirty="0" err="1">
                <a:solidFill>
                  <a:srgbClr val="FF0000"/>
                </a:solidFill>
              </a:rPr>
              <a:t>Dr.D</a:t>
            </a:r>
            <a:r>
              <a:rPr lang="en-IN" altLang="en-US" sz="2400" b="1" dirty="0" err="1">
                <a:solidFill>
                  <a:srgbClr val="FF0000"/>
                </a:solidFill>
              </a:rPr>
              <a:t>uraimurugan</a:t>
            </a:r>
            <a:r>
              <a:rPr lang="en-IN" altLang="en-US" sz="2400" b="1" dirty="0">
                <a:solidFill>
                  <a:srgbClr val="FF0000"/>
                </a:solidFill>
              </a:rPr>
              <a:t> N, </a:t>
            </a:r>
            <a:r>
              <a:rPr lang="en-IN" sz="2000" b="1" dirty="0" err="1">
                <a:solidFill>
                  <a:srgbClr val="FF0000"/>
                </a:solidFill>
              </a:rPr>
              <a:t>M.Tech</a:t>
            </a:r>
            <a:r>
              <a:rPr lang="en-IN" sz="2000" b="1" dirty="0">
                <a:solidFill>
                  <a:srgbClr val="FF0000"/>
                </a:solidFill>
              </a:rPr>
              <a:t>, </a:t>
            </a:r>
            <a:r>
              <a:rPr lang="en-IN" sz="2000" b="1" dirty="0" err="1">
                <a:solidFill>
                  <a:srgbClr val="FF0000"/>
                </a:solidFill>
              </a:rPr>
              <a:t>Ph.D</a:t>
            </a:r>
            <a:r>
              <a:rPr lang="en-IN" sz="2000" b="1" dirty="0">
                <a:solidFill>
                  <a:srgbClr val="FF0000"/>
                </a:solidFill>
              </a:rPr>
              <a:t> </a:t>
            </a:r>
            <a:endParaRPr lang="en-IN" altLang="en-US" sz="2400" b="1" dirty="0">
              <a:solidFill>
                <a:srgbClr val="FF0000"/>
              </a:solidFill>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6354147" y="4895554"/>
            <a:ext cx="525740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US" sz="2400" b="1" dirty="0">
                <a:solidFill>
                  <a:srgbClr val="FF0000"/>
                </a:solidFill>
              </a:rPr>
              <a:t>P</a:t>
            </a:r>
            <a:r>
              <a:rPr lang="en-IN" altLang="en-US" sz="2400" b="1" dirty="0" err="1">
                <a:solidFill>
                  <a:srgbClr val="FF0000"/>
                </a:solidFill>
              </a:rPr>
              <a:t>riyadharshini</a:t>
            </a:r>
            <a:r>
              <a:rPr lang="en-IN" altLang="en-US" sz="2400" b="1" dirty="0">
                <a:solidFill>
                  <a:srgbClr val="FF0000"/>
                </a:solidFill>
              </a:rPr>
              <a:t> G 210701198</a:t>
            </a:r>
          </a:p>
          <a:p>
            <a:pPr>
              <a:spcBef>
                <a:spcPct val="0"/>
              </a:spcBef>
              <a:buClrTx/>
              <a:buFontTx/>
              <a:buNone/>
            </a:pPr>
            <a:r>
              <a:rPr lang="en-IN" altLang="en-US" sz="2400" b="1" dirty="0">
                <a:solidFill>
                  <a:srgbClr val="FF0000"/>
                </a:solidFill>
              </a:rPr>
              <a:t>Raveena Sri R     210701210</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766233" y="587861"/>
            <a:ext cx="10668000" cy="861526"/>
          </a:xfrm>
        </p:spPr>
        <p:txBody>
          <a:bodyPr/>
          <a:lstStyle/>
          <a:p>
            <a:r>
              <a:rPr lang="en-IN" altLang="en-US" sz="3200" b="1" dirty="0">
                <a:solidFill>
                  <a:srgbClr val="FF0000"/>
                </a:solidFill>
                <a:cs typeface="Times New Roman" panose="02020603050405020304" pitchFamily="18" charset="0"/>
              </a:rPr>
              <a:t>Introduction</a:t>
            </a:r>
            <a:endParaRPr lang="en-IN" sz="2800"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11200" y="2002939"/>
            <a:ext cx="10668000" cy="4267200"/>
          </a:xfrm>
        </p:spPr>
        <p:txBody>
          <a:bodyPr/>
          <a:lstStyle/>
          <a:p>
            <a:pPr marR="0" lvl="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q"/>
              <a:tabLst/>
              <a:defRPr/>
            </a:pPr>
            <a:r>
              <a:rPr lang="en-US" sz="2400" dirty="0">
                <a:latin typeface="Times New Roman" panose="02020603050405020304" pitchFamily="18" charset="0"/>
                <a:cs typeface="Times New Roman" panose="02020603050405020304" pitchFamily="18" charset="0"/>
              </a:rPr>
              <a:t>In today’s educational landscape, inclusivity remains a crucial goal, particularly for students with visual impairments and physical challenges. The development of an integrated platform and exam portal specifically designed for these students can bridge gaps in accessibility and ensure equitable opportunities for learning and assessment. Such a platform would not only facilitate seamless access to educational resources but also provide tailored examination tools that accommodate diverse needs, thereby enhancing the overall academic experience for students who face unique challenges.</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dirty="0"/>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625022" y="1752600"/>
            <a:ext cx="10668000" cy="4968875"/>
          </a:xfrm>
        </p:spPr>
        <p:txBody>
          <a:bodyPr/>
          <a:lstStyle/>
          <a:p>
            <a:pPr marR="0" lvl="0"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q"/>
              <a:tabLst/>
              <a:defRPr/>
            </a:pPr>
            <a:r>
              <a:rPr lang="en-US" sz="2400" dirty="0">
                <a:latin typeface="Times New Roman" panose="02020603050405020304" pitchFamily="18" charset="0"/>
                <a:cs typeface="Times New Roman" panose="02020603050405020304" pitchFamily="18" charset="0"/>
              </a:rPr>
              <a:t>Despite advancements in educational technology, visually impaired and physically challenged students often encounter significant barriers in accessing learning materials and participating in exams.</a:t>
            </a:r>
          </a:p>
          <a:p>
            <a:pPr marR="0" lvl="0"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q"/>
              <a:tabLst/>
              <a:defRPr/>
            </a:pPr>
            <a:r>
              <a:rPr lang="en-US" sz="2400" dirty="0">
                <a:latin typeface="Times New Roman" panose="02020603050405020304" pitchFamily="18" charset="0"/>
                <a:cs typeface="Times New Roman" panose="02020603050405020304" pitchFamily="18" charset="0"/>
              </a:rPr>
              <a:t>Existing platforms frequently lack the necessary adaptations to support their needs effectively, leading to frustration and unequal academic performance. </a:t>
            </a:r>
          </a:p>
          <a:p>
            <a:pPr marR="0" lvl="0"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q"/>
              <a:tabLst/>
              <a:defRPr/>
            </a:pPr>
            <a:r>
              <a:rPr lang="en-US" sz="2400" dirty="0">
                <a:latin typeface="Times New Roman" panose="02020603050405020304" pitchFamily="18" charset="0"/>
                <a:cs typeface="Times New Roman" panose="02020603050405020304" pitchFamily="18" charset="0"/>
              </a:rPr>
              <a:t>The problem is exacerbated by a lack of unified systems that combine learning resources and examination tools in an accessible manner. </a:t>
            </a:r>
          </a:p>
          <a:p>
            <a:pPr marR="0" lvl="0"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q"/>
              <a:tabLst/>
              <a:defRPr/>
            </a:pPr>
            <a:r>
              <a:rPr lang="en-US" sz="2400" dirty="0">
                <a:latin typeface="Times New Roman" panose="02020603050405020304" pitchFamily="18" charset="0"/>
                <a:cs typeface="Times New Roman" panose="02020603050405020304" pitchFamily="18" charset="0"/>
              </a:rPr>
              <a:t>This situation motivates the development of a specialized integrated platform and exam portal that addresses these gaps, aiming to provide a more inclusive and supportive educational environment.</a:t>
            </a: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dirty="0"/>
          </a:p>
        </p:txBody>
      </p:sp>
    </p:spTree>
    <p:extLst>
      <p:ext uri="{BB962C8B-B14F-4D97-AF65-F5344CB8AC3E}">
        <p14:creationId xmlns:p14="http://schemas.microsoft.com/office/powerpoint/2010/main" val="285154810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711200" y="328256"/>
            <a:ext cx="10668000" cy="1216025"/>
          </a:xfrm>
        </p:spPr>
        <p:txBody>
          <a:bodyPr/>
          <a:lstStyle/>
          <a:p>
            <a:r>
              <a:rPr lang="en-IN" altLang="en-US" sz="3200" b="1" dirty="0">
                <a:solidFill>
                  <a:srgbClr val="FF0000"/>
                </a:solidFill>
              </a:rPr>
              <a:t>Existing System</a:t>
            </a:r>
            <a:endParaRPr lang="en-IN" sz="28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dirty="0"/>
          </a:p>
        </p:txBody>
      </p:sp>
      <p:sp>
        <p:nvSpPr>
          <p:cNvPr id="17" name="Rectangle 6">
            <a:extLst>
              <a:ext uri="{FF2B5EF4-FFF2-40B4-BE49-F238E27FC236}">
                <a16:creationId xmlns:a16="http://schemas.microsoft.com/office/drawing/2014/main" id="{03105D18-B582-4132-0A22-B955B65F1916}"/>
              </a:ext>
            </a:extLst>
          </p:cNvPr>
          <p:cNvSpPr>
            <a:spLocks noChangeArrowheads="1"/>
          </p:cNvSpPr>
          <p:nvPr/>
        </p:nvSpPr>
        <p:spPr bwMode="auto">
          <a:xfrm>
            <a:off x="620743" y="1909798"/>
            <a:ext cx="10950514"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
                <a:srgbClr val="C00000"/>
              </a:buClr>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Current systems for educational access and examinations typically do not offer comprehensive solutions for students with disabilities. </a:t>
            </a:r>
          </a:p>
          <a:p>
            <a:pPr marL="342900" marR="0" lvl="0" indent="-342900" algn="l" defTabSz="914400" rtl="0" eaLnBrk="0" fontAlgn="base" latinLnBrk="0" hangingPunct="0">
              <a:lnSpc>
                <a:spcPct val="100000"/>
              </a:lnSpc>
              <a:spcBef>
                <a:spcPct val="0"/>
              </a:spcBef>
              <a:spcAft>
                <a:spcPct val="0"/>
              </a:spcAft>
              <a:buClr>
                <a:srgbClr val="C00000"/>
              </a:buClr>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Most platforms are designed with a general user base in mind, which can result in inadequate support for assistive technologies and accessibility features. </a:t>
            </a:r>
          </a:p>
          <a:p>
            <a:pPr marL="342900" marR="0" lvl="0" indent="-342900" algn="l" defTabSz="914400" rtl="0" eaLnBrk="0" fontAlgn="base" latinLnBrk="0" hangingPunct="0">
              <a:lnSpc>
                <a:spcPct val="100000"/>
              </a:lnSpc>
              <a:spcBef>
                <a:spcPct val="0"/>
              </a:spcBef>
              <a:spcAft>
                <a:spcPct val="0"/>
              </a:spcAft>
              <a:buClr>
                <a:srgbClr val="C00000"/>
              </a:buClr>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instance, exam portals may lack functionality for screen readers or alternative input methods, while learning platforms might not provide content in formats suitable for all types of impairments. </a:t>
            </a:r>
          </a:p>
          <a:p>
            <a:pPr marL="342900" marR="0" lvl="0" indent="-342900" algn="l" defTabSz="914400" rtl="0" eaLnBrk="0" fontAlgn="base" latinLnBrk="0" hangingPunct="0">
              <a:lnSpc>
                <a:spcPct val="100000"/>
              </a:lnSpc>
              <a:spcBef>
                <a:spcPct val="0"/>
              </a:spcBef>
              <a:spcAft>
                <a:spcPct val="0"/>
              </a:spcAft>
              <a:buClr>
                <a:srgbClr val="C00000"/>
              </a:buClr>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Consequently, students with visual and physical challenges often struggle to engage fully with both educational content and assessments, highlighting a critical need for a more integrated and adaptable approach.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397137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sp>
        <p:nvSpPr>
          <p:cNvPr id="7" name="Rectangle 1">
            <a:extLst>
              <a:ext uri="{FF2B5EF4-FFF2-40B4-BE49-F238E27FC236}">
                <a16:creationId xmlns:a16="http://schemas.microsoft.com/office/drawing/2014/main" id="{59691672-E968-C001-AC94-C0F7BAF7A508}"/>
              </a:ext>
            </a:extLst>
          </p:cNvPr>
          <p:cNvSpPr>
            <a:spLocks noGrp="1" noChangeArrowheads="1"/>
          </p:cNvSpPr>
          <p:nvPr>
            <p:ph idx="1"/>
          </p:nvPr>
        </p:nvSpPr>
        <p:spPr bwMode="auto">
          <a:xfrm>
            <a:off x="812800" y="2011701"/>
            <a:ext cx="10906449"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spcBef>
                <a:spcPct val="0"/>
              </a:spcBef>
              <a:buClr>
                <a:srgbClr val="C00000"/>
              </a:buClr>
              <a:buFont typeface="Wingdings" panose="05000000000000000000" pitchFamily="2" charset="2"/>
              <a:buChar char="q"/>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Virtual Assistance</a:t>
            </a:r>
          </a:p>
          <a:p>
            <a:pPr algn="just">
              <a:spcBef>
                <a:spcPct val="0"/>
              </a:spcBef>
              <a:buClr>
                <a:srgbClr val="C00000"/>
              </a:buClr>
              <a:buFont typeface="Wingdings" panose="05000000000000000000" pitchFamily="2" charset="2"/>
              <a:buChar char="q"/>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Text-to-Speech Conversion</a:t>
            </a:r>
          </a:p>
          <a:p>
            <a:pPr algn="just">
              <a:spcBef>
                <a:spcPct val="0"/>
              </a:spcBef>
              <a:buClr>
                <a:srgbClr val="C00000"/>
              </a:buClr>
              <a:buFont typeface="Wingdings" panose="05000000000000000000" pitchFamily="2" charset="2"/>
              <a:buChar char="q"/>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Image-to-Speech Conversion</a:t>
            </a:r>
          </a:p>
          <a:p>
            <a:pPr algn="just">
              <a:spcBef>
                <a:spcPct val="0"/>
              </a:spcBef>
              <a:buClr>
                <a:srgbClr val="C00000"/>
              </a:buClr>
              <a:buFont typeface="Wingdings" panose="05000000000000000000" pitchFamily="2" charset="2"/>
              <a:buChar char="q"/>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Integration</a:t>
            </a:r>
          </a:p>
          <a:p>
            <a:pPr algn="just">
              <a:spcBef>
                <a:spcPct val="0"/>
              </a:spcBef>
              <a:buClr>
                <a:srgbClr val="C00000"/>
              </a:buClr>
              <a:buFont typeface="Wingdings" panose="05000000000000000000" pitchFamily="2" charset="2"/>
              <a:buChar char="q"/>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Customization and Personalization</a:t>
            </a:r>
          </a:p>
          <a:p>
            <a:pPr algn="just">
              <a:spcBef>
                <a:spcPct val="0"/>
              </a:spcBef>
              <a:buClr>
                <a:srgbClr val="C00000"/>
              </a:buClr>
              <a:buFont typeface="Wingdings" panose="05000000000000000000" pitchFamily="2" charset="2"/>
              <a:buChar char="q"/>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Assistance</a:t>
            </a:r>
          </a:p>
          <a:p>
            <a:pPr algn="just">
              <a:spcBef>
                <a:spcPct val="0"/>
              </a:spcBef>
              <a:buClr>
                <a:srgbClr val="C00000"/>
              </a:buCl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Exam Portal</a:t>
            </a:r>
          </a:p>
          <a:p>
            <a:pPr algn="just">
              <a:spcBef>
                <a:spcPct val="0"/>
              </a:spcBef>
              <a:buClr>
                <a:srgbClr val="C00000"/>
              </a:buCl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Speech-to-Text Conversion</a:t>
            </a: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6233" y="1749425"/>
            <a:ext cx="10506398" cy="4267200"/>
          </a:xfrm>
        </p:spPr>
        <p:txBody>
          <a:bodyPr/>
          <a:lstStyle/>
          <a:p>
            <a:pPr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This application is designed to enhance accessibility and support for visually impaired individuals and students with other disabilities. It features a virtual assistant to help users navigate various tasks seamlessly. Key functionalities include text-to-speech conversion, enabling users to listen to written content from websites, and image-to-speech conversion, which makes visual text accessible. The application ensures accurate data integration from multiple online sources, providing real-time or near real-time assistance. Users can customize the virtual assistant’s voice and other features for a personalized experience. An integrated exam portal allows visually impaired students to take tests with voice assistance, promoting equal educational opportunities. Additionally, the application includes speech-to-text conversion, aiding students with disabilities in transcribing their spoken words into written text. This comprehensive tool aims to create an inclusive environment, empowering users with the necessary resources and support for their daily activities and educational pursuits.</a:t>
            </a:r>
            <a:endParaRPr lang="en-IN" sz="2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7</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Zeroth Review</a:t>
            </a:r>
          </a:p>
        </p:txBody>
      </p:sp>
    </p:spTree>
    <p:extLst>
      <p:ext uri="{BB962C8B-B14F-4D97-AF65-F5344CB8AC3E}">
        <p14:creationId xmlns:p14="http://schemas.microsoft.com/office/powerpoint/2010/main" val="2273965067"/>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1065</TotalTime>
  <Words>567</Words>
  <Application>Microsoft Office PowerPoint</Application>
  <PresentationFormat>Widescreen</PresentationFormat>
  <Paragraphs>47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Times New Roman</vt:lpstr>
      <vt:lpstr>Verdana</vt:lpstr>
      <vt:lpstr>Wingdings</vt:lpstr>
      <vt:lpstr>Profile</vt:lpstr>
      <vt:lpstr>PowerPoint Presentation</vt:lpstr>
      <vt:lpstr>Introduction</vt:lpstr>
      <vt:lpstr>Problem Statement and Motivation</vt:lpstr>
      <vt:lpstr>Existing System</vt:lpstr>
      <vt:lpstr>Objectives</vt:lpstr>
      <vt:lpstr>Abstract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Priya dharshini</cp:lastModifiedBy>
  <cp:revision>13</cp:revision>
  <dcterms:created xsi:type="dcterms:W3CDTF">2023-08-03T04:32:32Z</dcterms:created>
  <dcterms:modified xsi:type="dcterms:W3CDTF">2024-08-08T04:09:56Z</dcterms:modified>
</cp:coreProperties>
</file>