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4" r:id="rId3"/>
    <p:sldId id="278" r:id="rId4"/>
    <p:sldId id="265" r:id="rId5"/>
    <p:sldId id="257" r:id="rId6"/>
    <p:sldId id="268" r:id="rId7"/>
    <p:sldId id="269" r:id="rId8"/>
    <p:sldId id="270" r:id="rId9"/>
    <p:sldId id="280" r:id="rId10"/>
    <p:sldId id="271" r:id="rId11"/>
    <p:sldId id="272" r:id="rId12"/>
    <p:sldId id="276" r:id="rId13"/>
    <p:sldId id="275"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8C19BB-2217-4D90-B179-DD8F50770006}">
          <p14:sldIdLst>
            <p14:sldId id="261"/>
            <p14:sldId id="264"/>
            <p14:sldId id="278"/>
            <p14:sldId id="265"/>
            <p14:sldId id="257"/>
            <p14:sldId id="268"/>
            <p14:sldId id="269"/>
            <p14:sldId id="270"/>
            <p14:sldId id="280"/>
            <p14:sldId id="271"/>
            <p14:sldId id="272"/>
            <p14:sldId id="276"/>
            <p14:sldId id="275"/>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wusi  Angel" initials="MA" lastIdx="1" clrIdx="0">
    <p:extLst>
      <p:ext uri="{19B8F6BF-5375-455C-9EA6-DF929625EA0E}">
        <p15:presenceInfo xmlns:p15="http://schemas.microsoft.com/office/powerpoint/2012/main" userId="Mawusi  Ang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2"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A69F-F5C4-47F1-B2F8-943F8E12A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A4D63-F0F1-44F5-893B-0766C88EF7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F41D67-8C8E-4D6F-9F5B-A32082BFF2EB}"/>
              </a:ext>
            </a:extLst>
          </p:cNvPr>
          <p:cNvSpPr>
            <a:spLocks noGrp="1"/>
          </p:cNvSpPr>
          <p:nvPr>
            <p:ph type="dt" sz="half" idx="10"/>
          </p:nvPr>
        </p:nvSpPr>
        <p:spPr/>
        <p:txBody>
          <a:bodyPr/>
          <a:lstStyle/>
          <a:p>
            <a:fld id="{71F31D44-3E2F-4726-ACD8-428E2D4ACA22}" type="datetimeFigureOut">
              <a:rPr lang="en-US" smtClean="0"/>
              <a:t>12/20/2020</a:t>
            </a:fld>
            <a:endParaRPr lang="en-US"/>
          </a:p>
        </p:txBody>
      </p:sp>
      <p:sp>
        <p:nvSpPr>
          <p:cNvPr id="5" name="Footer Placeholder 4">
            <a:extLst>
              <a:ext uri="{FF2B5EF4-FFF2-40B4-BE49-F238E27FC236}">
                <a16:creationId xmlns:a16="http://schemas.microsoft.com/office/drawing/2014/main" id="{913D15AA-7A4E-455B-AD22-E46F096F5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E1EA7-3E4E-41EA-A67E-666476D199BB}"/>
              </a:ext>
            </a:extLst>
          </p:cNvPr>
          <p:cNvSpPr>
            <a:spLocks noGrp="1"/>
          </p:cNvSpPr>
          <p:nvPr>
            <p:ph type="sldNum" sz="quarter" idx="12"/>
          </p:nvPr>
        </p:nvSpPr>
        <p:spPr/>
        <p:txBody>
          <a:bodyPr/>
          <a:lstStyle/>
          <a:p>
            <a:fld id="{8FC14EB5-99CA-4DD6-8DBB-20AFF937FAAF}" type="slidenum">
              <a:rPr lang="en-US" smtClean="0"/>
              <a:t>‹#›</a:t>
            </a:fld>
            <a:endParaRPr lang="en-US"/>
          </a:p>
        </p:txBody>
      </p:sp>
    </p:spTree>
    <p:extLst>
      <p:ext uri="{BB962C8B-B14F-4D97-AF65-F5344CB8AC3E}">
        <p14:creationId xmlns:p14="http://schemas.microsoft.com/office/powerpoint/2010/main" val="107783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E857-A34E-438F-8F52-0A171F7AC8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C62EF4-5001-4A34-82E1-8992C04FE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8D71F-BF63-425C-818A-00B7AE58A326}"/>
              </a:ext>
            </a:extLst>
          </p:cNvPr>
          <p:cNvSpPr>
            <a:spLocks noGrp="1"/>
          </p:cNvSpPr>
          <p:nvPr>
            <p:ph type="dt" sz="half" idx="10"/>
          </p:nvPr>
        </p:nvSpPr>
        <p:spPr/>
        <p:txBody>
          <a:bodyPr/>
          <a:lstStyle/>
          <a:p>
            <a:fld id="{71F31D44-3E2F-4726-ACD8-428E2D4ACA22}" type="datetimeFigureOut">
              <a:rPr lang="en-US" smtClean="0"/>
              <a:t>12/20/2020</a:t>
            </a:fld>
            <a:endParaRPr lang="en-US"/>
          </a:p>
        </p:txBody>
      </p:sp>
      <p:sp>
        <p:nvSpPr>
          <p:cNvPr id="5" name="Footer Placeholder 4">
            <a:extLst>
              <a:ext uri="{FF2B5EF4-FFF2-40B4-BE49-F238E27FC236}">
                <a16:creationId xmlns:a16="http://schemas.microsoft.com/office/drawing/2014/main" id="{2E30F581-9506-4F7E-92D9-CF24CA0BB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8A8F1-639C-4FD5-A5DA-5CD54924BB33}"/>
              </a:ext>
            </a:extLst>
          </p:cNvPr>
          <p:cNvSpPr>
            <a:spLocks noGrp="1"/>
          </p:cNvSpPr>
          <p:nvPr>
            <p:ph type="sldNum" sz="quarter" idx="12"/>
          </p:nvPr>
        </p:nvSpPr>
        <p:spPr/>
        <p:txBody>
          <a:bodyPr/>
          <a:lstStyle/>
          <a:p>
            <a:fld id="{8FC14EB5-99CA-4DD6-8DBB-20AFF937FAAF}" type="slidenum">
              <a:rPr lang="en-US" smtClean="0"/>
              <a:t>‹#›</a:t>
            </a:fld>
            <a:endParaRPr lang="en-US"/>
          </a:p>
        </p:txBody>
      </p:sp>
    </p:spTree>
    <p:extLst>
      <p:ext uri="{BB962C8B-B14F-4D97-AF65-F5344CB8AC3E}">
        <p14:creationId xmlns:p14="http://schemas.microsoft.com/office/powerpoint/2010/main" val="206574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4076A-5AF1-4D1A-84C3-51056B12FD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061A0-5287-47C3-8430-28119CBB30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E5B99-9ECB-47CE-9203-A386BB31E9B2}"/>
              </a:ext>
            </a:extLst>
          </p:cNvPr>
          <p:cNvSpPr>
            <a:spLocks noGrp="1"/>
          </p:cNvSpPr>
          <p:nvPr>
            <p:ph type="dt" sz="half" idx="10"/>
          </p:nvPr>
        </p:nvSpPr>
        <p:spPr/>
        <p:txBody>
          <a:bodyPr/>
          <a:lstStyle/>
          <a:p>
            <a:fld id="{71F31D44-3E2F-4726-ACD8-428E2D4ACA22}" type="datetimeFigureOut">
              <a:rPr lang="en-US" smtClean="0"/>
              <a:t>12/20/2020</a:t>
            </a:fld>
            <a:endParaRPr lang="en-US"/>
          </a:p>
        </p:txBody>
      </p:sp>
      <p:sp>
        <p:nvSpPr>
          <p:cNvPr id="5" name="Footer Placeholder 4">
            <a:extLst>
              <a:ext uri="{FF2B5EF4-FFF2-40B4-BE49-F238E27FC236}">
                <a16:creationId xmlns:a16="http://schemas.microsoft.com/office/drawing/2014/main" id="{D1427FB6-690B-4AA6-86FF-234CB3A58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58F3B-6BB8-478D-8A7A-24379CD60BB7}"/>
              </a:ext>
            </a:extLst>
          </p:cNvPr>
          <p:cNvSpPr>
            <a:spLocks noGrp="1"/>
          </p:cNvSpPr>
          <p:nvPr>
            <p:ph type="sldNum" sz="quarter" idx="12"/>
          </p:nvPr>
        </p:nvSpPr>
        <p:spPr/>
        <p:txBody>
          <a:bodyPr/>
          <a:lstStyle/>
          <a:p>
            <a:fld id="{8FC14EB5-99CA-4DD6-8DBB-20AFF937FAAF}" type="slidenum">
              <a:rPr lang="en-US" smtClean="0"/>
              <a:t>‹#›</a:t>
            </a:fld>
            <a:endParaRPr lang="en-US"/>
          </a:p>
        </p:txBody>
      </p:sp>
    </p:spTree>
    <p:extLst>
      <p:ext uri="{BB962C8B-B14F-4D97-AF65-F5344CB8AC3E}">
        <p14:creationId xmlns:p14="http://schemas.microsoft.com/office/powerpoint/2010/main" val="218173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C186-8FE5-47A7-9394-243423E63D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354C3-3910-45B7-A234-74C74FE115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EE3AA-2F22-44D4-8EEC-C6B2E803AFD5}"/>
              </a:ext>
            </a:extLst>
          </p:cNvPr>
          <p:cNvSpPr>
            <a:spLocks noGrp="1"/>
          </p:cNvSpPr>
          <p:nvPr>
            <p:ph type="dt" sz="half" idx="10"/>
          </p:nvPr>
        </p:nvSpPr>
        <p:spPr/>
        <p:txBody>
          <a:bodyPr/>
          <a:lstStyle/>
          <a:p>
            <a:fld id="{71F31D44-3E2F-4726-ACD8-428E2D4ACA22}" type="datetimeFigureOut">
              <a:rPr lang="en-US" smtClean="0"/>
              <a:t>12/20/2020</a:t>
            </a:fld>
            <a:endParaRPr lang="en-US"/>
          </a:p>
        </p:txBody>
      </p:sp>
      <p:sp>
        <p:nvSpPr>
          <p:cNvPr id="5" name="Footer Placeholder 4">
            <a:extLst>
              <a:ext uri="{FF2B5EF4-FFF2-40B4-BE49-F238E27FC236}">
                <a16:creationId xmlns:a16="http://schemas.microsoft.com/office/drawing/2014/main" id="{4A0AF167-69A4-4935-A831-8233C33B4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332AA-D4BC-46C9-813D-34589A294EAB}"/>
              </a:ext>
            </a:extLst>
          </p:cNvPr>
          <p:cNvSpPr>
            <a:spLocks noGrp="1"/>
          </p:cNvSpPr>
          <p:nvPr>
            <p:ph type="sldNum" sz="quarter" idx="12"/>
          </p:nvPr>
        </p:nvSpPr>
        <p:spPr/>
        <p:txBody>
          <a:bodyPr/>
          <a:lstStyle/>
          <a:p>
            <a:fld id="{8FC14EB5-99CA-4DD6-8DBB-20AFF937FAAF}" type="slidenum">
              <a:rPr lang="en-US" smtClean="0"/>
              <a:t>‹#›</a:t>
            </a:fld>
            <a:endParaRPr lang="en-US"/>
          </a:p>
        </p:txBody>
      </p:sp>
    </p:spTree>
    <p:extLst>
      <p:ext uri="{BB962C8B-B14F-4D97-AF65-F5344CB8AC3E}">
        <p14:creationId xmlns:p14="http://schemas.microsoft.com/office/powerpoint/2010/main" val="100213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8480-BC61-41AE-8F2B-D8B6B7199D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AEC46B-42CE-4678-92CF-4E90AD49E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9EAA05-B50E-4519-8628-D445EE66D4AD}"/>
              </a:ext>
            </a:extLst>
          </p:cNvPr>
          <p:cNvSpPr>
            <a:spLocks noGrp="1"/>
          </p:cNvSpPr>
          <p:nvPr>
            <p:ph type="dt" sz="half" idx="10"/>
          </p:nvPr>
        </p:nvSpPr>
        <p:spPr/>
        <p:txBody>
          <a:bodyPr/>
          <a:lstStyle/>
          <a:p>
            <a:fld id="{71F31D44-3E2F-4726-ACD8-428E2D4ACA22}" type="datetimeFigureOut">
              <a:rPr lang="en-US" smtClean="0"/>
              <a:t>12/20/2020</a:t>
            </a:fld>
            <a:endParaRPr lang="en-US"/>
          </a:p>
        </p:txBody>
      </p:sp>
      <p:sp>
        <p:nvSpPr>
          <p:cNvPr id="5" name="Footer Placeholder 4">
            <a:extLst>
              <a:ext uri="{FF2B5EF4-FFF2-40B4-BE49-F238E27FC236}">
                <a16:creationId xmlns:a16="http://schemas.microsoft.com/office/drawing/2014/main" id="{FCBD385D-BE8D-409A-B901-EE86D6924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DCFAA-D60C-4962-945D-298C14A598A4}"/>
              </a:ext>
            </a:extLst>
          </p:cNvPr>
          <p:cNvSpPr>
            <a:spLocks noGrp="1"/>
          </p:cNvSpPr>
          <p:nvPr>
            <p:ph type="sldNum" sz="quarter" idx="12"/>
          </p:nvPr>
        </p:nvSpPr>
        <p:spPr/>
        <p:txBody>
          <a:bodyPr/>
          <a:lstStyle/>
          <a:p>
            <a:fld id="{8FC14EB5-99CA-4DD6-8DBB-20AFF937FAAF}" type="slidenum">
              <a:rPr lang="en-US" smtClean="0"/>
              <a:t>‹#›</a:t>
            </a:fld>
            <a:endParaRPr lang="en-US"/>
          </a:p>
        </p:txBody>
      </p:sp>
    </p:spTree>
    <p:extLst>
      <p:ext uri="{BB962C8B-B14F-4D97-AF65-F5344CB8AC3E}">
        <p14:creationId xmlns:p14="http://schemas.microsoft.com/office/powerpoint/2010/main" val="92302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674D-2F8F-4858-8B0D-94AEFD1D55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FB9758-5F0C-473E-BD59-915AAA749B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0A442-6C92-427E-AC79-38E9E1B692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E150C8-46E9-439B-A2A9-FF42D9567DCC}"/>
              </a:ext>
            </a:extLst>
          </p:cNvPr>
          <p:cNvSpPr>
            <a:spLocks noGrp="1"/>
          </p:cNvSpPr>
          <p:nvPr>
            <p:ph type="dt" sz="half" idx="10"/>
          </p:nvPr>
        </p:nvSpPr>
        <p:spPr/>
        <p:txBody>
          <a:bodyPr/>
          <a:lstStyle/>
          <a:p>
            <a:fld id="{71F31D44-3E2F-4726-ACD8-428E2D4ACA22}" type="datetimeFigureOut">
              <a:rPr lang="en-US" smtClean="0"/>
              <a:t>12/20/2020</a:t>
            </a:fld>
            <a:endParaRPr lang="en-US"/>
          </a:p>
        </p:txBody>
      </p:sp>
      <p:sp>
        <p:nvSpPr>
          <p:cNvPr id="6" name="Footer Placeholder 5">
            <a:extLst>
              <a:ext uri="{FF2B5EF4-FFF2-40B4-BE49-F238E27FC236}">
                <a16:creationId xmlns:a16="http://schemas.microsoft.com/office/drawing/2014/main" id="{025167F9-74B4-4B29-8428-516E6600A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B6820-0D2D-4832-A924-80BACCF9F64B}"/>
              </a:ext>
            </a:extLst>
          </p:cNvPr>
          <p:cNvSpPr>
            <a:spLocks noGrp="1"/>
          </p:cNvSpPr>
          <p:nvPr>
            <p:ph type="sldNum" sz="quarter" idx="12"/>
          </p:nvPr>
        </p:nvSpPr>
        <p:spPr/>
        <p:txBody>
          <a:bodyPr/>
          <a:lstStyle/>
          <a:p>
            <a:fld id="{8FC14EB5-99CA-4DD6-8DBB-20AFF937FAAF}" type="slidenum">
              <a:rPr lang="en-US" smtClean="0"/>
              <a:t>‹#›</a:t>
            </a:fld>
            <a:endParaRPr lang="en-US"/>
          </a:p>
        </p:txBody>
      </p:sp>
    </p:spTree>
    <p:extLst>
      <p:ext uri="{BB962C8B-B14F-4D97-AF65-F5344CB8AC3E}">
        <p14:creationId xmlns:p14="http://schemas.microsoft.com/office/powerpoint/2010/main" val="40567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477E-A3B1-4B1F-9741-1ADD806C99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933477-B75D-414A-A1E6-53E10965F2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2243CC-15F0-4E65-862B-5D79B99EF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60F83A-0C78-4058-81F5-BDF687566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02DD01-823E-41CC-A952-9D0C0E2362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6AC6CD-278D-4838-AA89-5C74437E9600}"/>
              </a:ext>
            </a:extLst>
          </p:cNvPr>
          <p:cNvSpPr>
            <a:spLocks noGrp="1"/>
          </p:cNvSpPr>
          <p:nvPr>
            <p:ph type="dt" sz="half" idx="10"/>
          </p:nvPr>
        </p:nvSpPr>
        <p:spPr/>
        <p:txBody>
          <a:bodyPr/>
          <a:lstStyle/>
          <a:p>
            <a:fld id="{71F31D44-3E2F-4726-ACD8-428E2D4ACA22}" type="datetimeFigureOut">
              <a:rPr lang="en-US" smtClean="0"/>
              <a:t>12/20/2020</a:t>
            </a:fld>
            <a:endParaRPr lang="en-US"/>
          </a:p>
        </p:txBody>
      </p:sp>
      <p:sp>
        <p:nvSpPr>
          <p:cNvPr id="8" name="Footer Placeholder 7">
            <a:extLst>
              <a:ext uri="{FF2B5EF4-FFF2-40B4-BE49-F238E27FC236}">
                <a16:creationId xmlns:a16="http://schemas.microsoft.com/office/drawing/2014/main" id="{97038FD5-C241-4B2F-83E7-09DFD833FA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9B0F96-4AB0-443C-8CB2-FE57CD23038B}"/>
              </a:ext>
            </a:extLst>
          </p:cNvPr>
          <p:cNvSpPr>
            <a:spLocks noGrp="1"/>
          </p:cNvSpPr>
          <p:nvPr>
            <p:ph type="sldNum" sz="quarter" idx="12"/>
          </p:nvPr>
        </p:nvSpPr>
        <p:spPr/>
        <p:txBody>
          <a:bodyPr/>
          <a:lstStyle/>
          <a:p>
            <a:fld id="{8FC14EB5-99CA-4DD6-8DBB-20AFF937FAAF}" type="slidenum">
              <a:rPr lang="en-US" smtClean="0"/>
              <a:t>‹#›</a:t>
            </a:fld>
            <a:endParaRPr lang="en-US"/>
          </a:p>
        </p:txBody>
      </p:sp>
    </p:spTree>
    <p:extLst>
      <p:ext uri="{BB962C8B-B14F-4D97-AF65-F5344CB8AC3E}">
        <p14:creationId xmlns:p14="http://schemas.microsoft.com/office/powerpoint/2010/main" val="397247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30C6-50EC-4085-8181-A6A9556FC3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5E93D4-36C0-463B-ABDA-6DE3A66B6507}"/>
              </a:ext>
            </a:extLst>
          </p:cNvPr>
          <p:cNvSpPr>
            <a:spLocks noGrp="1"/>
          </p:cNvSpPr>
          <p:nvPr>
            <p:ph type="dt" sz="half" idx="10"/>
          </p:nvPr>
        </p:nvSpPr>
        <p:spPr/>
        <p:txBody>
          <a:bodyPr/>
          <a:lstStyle/>
          <a:p>
            <a:fld id="{71F31D44-3E2F-4726-ACD8-428E2D4ACA22}" type="datetimeFigureOut">
              <a:rPr lang="en-US" smtClean="0"/>
              <a:t>12/20/2020</a:t>
            </a:fld>
            <a:endParaRPr lang="en-US"/>
          </a:p>
        </p:txBody>
      </p:sp>
      <p:sp>
        <p:nvSpPr>
          <p:cNvPr id="4" name="Footer Placeholder 3">
            <a:extLst>
              <a:ext uri="{FF2B5EF4-FFF2-40B4-BE49-F238E27FC236}">
                <a16:creationId xmlns:a16="http://schemas.microsoft.com/office/drawing/2014/main" id="{FF4108CD-8616-4AD4-93F5-F5794BBA3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62D630-3743-4882-81B5-6E37819303DF}"/>
              </a:ext>
            </a:extLst>
          </p:cNvPr>
          <p:cNvSpPr>
            <a:spLocks noGrp="1"/>
          </p:cNvSpPr>
          <p:nvPr>
            <p:ph type="sldNum" sz="quarter" idx="12"/>
          </p:nvPr>
        </p:nvSpPr>
        <p:spPr/>
        <p:txBody>
          <a:bodyPr/>
          <a:lstStyle/>
          <a:p>
            <a:fld id="{8FC14EB5-99CA-4DD6-8DBB-20AFF937FAAF}" type="slidenum">
              <a:rPr lang="en-US" smtClean="0"/>
              <a:t>‹#›</a:t>
            </a:fld>
            <a:endParaRPr lang="en-US"/>
          </a:p>
        </p:txBody>
      </p:sp>
    </p:spTree>
    <p:extLst>
      <p:ext uri="{BB962C8B-B14F-4D97-AF65-F5344CB8AC3E}">
        <p14:creationId xmlns:p14="http://schemas.microsoft.com/office/powerpoint/2010/main" val="339940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3D6010-4579-4F0C-A7F5-FA2127D2AA01}"/>
              </a:ext>
            </a:extLst>
          </p:cNvPr>
          <p:cNvSpPr>
            <a:spLocks noGrp="1"/>
          </p:cNvSpPr>
          <p:nvPr>
            <p:ph type="dt" sz="half" idx="10"/>
          </p:nvPr>
        </p:nvSpPr>
        <p:spPr/>
        <p:txBody>
          <a:bodyPr/>
          <a:lstStyle/>
          <a:p>
            <a:fld id="{71F31D44-3E2F-4726-ACD8-428E2D4ACA22}" type="datetimeFigureOut">
              <a:rPr lang="en-US" smtClean="0"/>
              <a:t>12/20/2020</a:t>
            </a:fld>
            <a:endParaRPr lang="en-US"/>
          </a:p>
        </p:txBody>
      </p:sp>
      <p:sp>
        <p:nvSpPr>
          <p:cNvPr id="3" name="Footer Placeholder 2">
            <a:extLst>
              <a:ext uri="{FF2B5EF4-FFF2-40B4-BE49-F238E27FC236}">
                <a16:creationId xmlns:a16="http://schemas.microsoft.com/office/drawing/2014/main" id="{7F529B51-807B-43B4-8951-E6C8303442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B3ADD-5772-4E54-AF1E-09391EDEEECA}"/>
              </a:ext>
            </a:extLst>
          </p:cNvPr>
          <p:cNvSpPr>
            <a:spLocks noGrp="1"/>
          </p:cNvSpPr>
          <p:nvPr>
            <p:ph type="sldNum" sz="quarter" idx="12"/>
          </p:nvPr>
        </p:nvSpPr>
        <p:spPr/>
        <p:txBody>
          <a:bodyPr/>
          <a:lstStyle/>
          <a:p>
            <a:fld id="{8FC14EB5-99CA-4DD6-8DBB-20AFF937FAAF}" type="slidenum">
              <a:rPr lang="en-US" smtClean="0"/>
              <a:t>‹#›</a:t>
            </a:fld>
            <a:endParaRPr lang="en-US"/>
          </a:p>
        </p:txBody>
      </p:sp>
    </p:spTree>
    <p:extLst>
      <p:ext uri="{BB962C8B-B14F-4D97-AF65-F5344CB8AC3E}">
        <p14:creationId xmlns:p14="http://schemas.microsoft.com/office/powerpoint/2010/main" val="111013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107A-540A-4FA4-AF06-D926960AF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8E1037-EF86-4D08-8F21-DEC0ED6E43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7B7AC2-85F3-4D20-92DB-72A91704B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8C09D-84BB-47E1-80AC-DF56A76D16F9}"/>
              </a:ext>
            </a:extLst>
          </p:cNvPr>
          <p:cNvSpPr>
            <a:spLocks noGrp="1"/>
          </p:cNvSpPr>
          <p:nvPr>
            <p:ph type="dt" sz="half" idx="10"/>
          </p:nvPr>
        </p:nvSpPr>
        <p:spPr/>
        <p:txBody>
          <a:bodyPr/>
          <a:lstStyle/>
          <a:p>
            <a:fld id="{71F31D44-3E2F-4726-ACD8-428E2D4ACA22}" type="datetimeFigureOut">
              <a:rPr lang="en-US" smtClean="0"/>
              <a:t>12/20/2020</a:t>
            </a:fld>
            <a:endParaRPr lang="en-US"/>
          </a:p>
        </p:txBody>
      </p:sp>
      <p:sp>
        <p:nvSpPr>
          <p:cNvPr id="6" name="Footer Placeholder 5">
            <a:extLst>
              <a:ext uri="{FF2B5EF4-FFF2-40B4-BE49-F238E27FC236}">
                <a16:creationId xmlns:a16="http://schemas.microsoft.com/office/drawing/2014/main" id="{2C7D61CC-7DB3-4198-9956-8B078FAE8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64D2A-FDBC-4314-94DF-4B62F7A6DD57}"/>
              </a:ext>
            </a:extLst>
          </p:cNvPr>
          <p:cNvSpPr>
            <a:spLocks noGrp="1"/>
          </p:cNvSpPr>
          <p:nvPr>
            <p:ph type="sldNum" sz="quarter" idx="12"/>
          </p:nvPr>
        </p:nvSpPr>
        <p:spPr/>
        <p:txBody>
          <a:bodyPr/>
          <a:lstStyle/>
          <a:p>
            <a:fld id="{8FC14EB5-99CA-4DD6-8DBB-20AFF937FAAF}" type="slidenum">
              <a:rPr lang="en-US" smtClean="0"/>
              <a:t>‹#›</a:t>
            </a:fld>
            <a:endParaRPr lang="en-US"/>
          </a:p>
        </p:txBody>
      </p:sp>
    </p:spTree>
    <p:extLst>
      <p:ext uri="{BB962C8B-B14F-4D97-AF65-F5344CB8AC3E}">
        <p14:creationId xmlns:p14="http://schemas.microsoft.com/office/powerpoint/2010/main" val="330461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B66B-94A1-47C7-B525-7D700DBA1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4FB363-1A42-48DA-9B43-2EE922B18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19AA08-4F1C-476C-8041-05477C9F0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D4BF2-6731-40D5-84FC-E86BFDD9BCD5}"/>
              </a:ext>
            </a:extLst>
          </p:cNvPr>
          <p:cNvSpPr>
            <a:spLocks noGrp="1"/>
          </p:cNvSpPr>
          <p:nvPr>
            <p:ph type="dt" sz="half" idx="10"/>
          </p:nvPr>
        </p:nvSpPr>
        <p:spPr/>
        <p:txBody>
          <a:bodyPr/>
          <a:lstStyle/>
          <a:p>
            <a:fld id="{71F31D44-3E2F-4726-ACD8-428E2D4ACA22}" type="datetimeFigureOut">
              <a:rPr lang="en-US" smtClean="0"/>
              <a:t>12/20/2020</a:t>
            </a:fld>
            <a:endParaRPr lang="en-US"/>
          </a:p>
        </p:txBody>
      </p:sp>
      <p:sp>
        <p:nvSpPr>
          <p:cNvPr id="6" name="Footer Placeholder 5">
            <a:extLst>
              <a:ext uri="{FF2B5EF4-FFF2-40B4-BE49-F238E27FC236}">
                <a16:creationId xmlns:a16="http://schemas.microsoft.com/office/drawing/2014/main" id="{FE5B65AC-1F39-4E3A-80C1-6119C3400B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EF807-1FAE-408D-878F-8C0C951F0A82}"/>
              </a:ext>
            </a:extLst>
          </p:cNvPr>
          <p:cNvSpPr>
            <a:spLocks noGrp="1"/>
          </p:cNvSpPr>
          <p:nvPr>
            <p:ph type="sldNum" sz="quarter" idx="12"/>
          </p:nvPr>
        </p:nvSpPr>
        <p:spPr/>
        <p:txBody>
          <a:bodyPr/>
          <a:lstStyle/>
          <a:p>
            <a:fld id="{8FC14EB5-99CA-4DD6-8DBB-20AFF937FAAF}" type="slidenum">
              <a:rPr lang="en-US" smtClean="0"/>
              <a:t>‹#›</a:t>
            </a:fld>
            <a:endParaRPr lang="en-US"/>
          </a:p>
        </p:txBody>
      </p:sp>
    </p:spTree>
    <p:extLst>
      <p:ext uri="{BB962C8B-B14F-4D97-AF65-F5344CB8AC3E}">
        <p14:creationId xmlns:p14="http://schemas.microsoft.com/office/powerpoint/2010/main" val="1062685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BB10E1-9C94-4E01-AC86-90CE10F7D9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8EAE5D-7E78-4483-A775-7456FFAD9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56396-8FC7-48E8-A519-0B5CFBF873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31D44-3E2F-4726-ACD8-428E2D4ACA22}" type="datetimeFigureOut">
              <a:rPr lang="en-US" smtClean="0"/>
              <a:t>12/20/2020</a:t>
            </a:fld>
            <a:endParaRPr lang="en-US"/>
          </a:p>
        </p:txBody>
      </p:sp>
      <p:sp>
        <p:nvSpPr>
          <p:cNvPr id="5" name="Footer Placeholder 4">
            <a:extLst>
              <a:ext uri="{FF2B5EF4-FFF2-40B4-BE49-F238E27FC236}">
                <a16:creationId xmlns:a16="http://schemas.microsoft.com/office/drawing/2014/main" id="{0356BAAD-F2ED-4414-9D6C-6D2DDF237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44F0AF-C6F0-4B90-A44D-D1E80FE30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14EB5-99CA-4DD6-8DBB-20AFF937FAAF}" type="slidenum">
              <a:rPr lang="en-US" smtClean="0"/>
              <a:t>‹#›</a:t>
            </a:fld>
            <a:endParaRPr lang="en-US"/>
          </a:p>
        </p:txBody>
      </p:sp>
    </p:spTree>
    <p:extLst>
      <p:ext uri="{BB962C8B-B14F-4D97-AF65-F5344CB8AC3E}">
        <p14:creationId xmlns:p14="http://schemas.microsoft.com/office/powerpoint/2010/main" val="247650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8C63-9C8D-4D34-A42D-F2FB6B9E24AE}"/>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5400" b="1" kern="1200" dirty="0">
                <a:solidFill>
                  <a:schemeClr val="tx1"/>
                </a:solidFill>
                <a:latin typeface="+mj-lt"/>
                <a:ea typeface="+mj-ea"/>
                <a:cs typeface="+mj-cs"/>
              </a:rPr>
              <a:t>TELCO CUSTOMER CHURN</a:t>
            </a:r>
          </a:p>
        </p:txBody>
      </p:sp>
      <p:sp>
        <p:nvSpPr>
          <p:cNvPr id="3" name="Text Placeholder 2">
            <a:extLst>
              <a:ext uri="{FF2B5EF4-FFF2-40B4-BE49-F238E27FC236}">
                <a16:creationId xmlns:a16="http://schemas.microsoft.com/office/drawing/2014/main" id="{7C9BBEB7-FBB5-42C7-9905-C3FA7F74388E}"/>
              </a:ext>
            </a:extLst>
          </p:cNvPr>
          <p:cNvSpPr>
            <a:spLocks noGrp="1"/>
          </p:cNvSpPr>
          <p:nvPr>
            <p:ph type="body" idx="1"/>
          </p:nvPr>
        </p:nvSpPr>
        <p:spPr>
          <a:xfrm>
            <a:off x="1524000" y="3947050"/>
            <a:ext cx="9144000" cy="572583"/>
          </a:xfrm>
        </p:spPr>
        <p:txBody>
          <a:bodyPr vert="horz" lIns="91440" tIns="45720" rIns="91440" bIns="45720" rtlCol="0">
            <a:noAutofit/>
          </a:bodyPr>
          <a:lstStyle/>
          <a:p>
            <a:r>
              <a:rPr lang="en-US" sz="1600" b="1" kern="1200" dirty="0">
                <a:solidFill>
                  <a:schemeClr val="tx1"/>
                </a:solidFill>
                <a:latin typeface="+mn-lt"/>
                <a:ea typeface="+mn-ea"/>
                <a:cs typeface="+mn-cs"/>
              </a:rPr>
              <a:t>PRESENTER: Mawusi Angel</a:t>
            </a:r>
          </a:p>
          <a:p>
            <a:r>
              <a:rPr lang="en-US" sz="1600" b="1" kern="1200" dirty="0">
                <a:solidFill>
                  <a:schemeClr val="tx1"/>
                </a:solidFill>
                <a:latin typeface="+mn-lt"/>
                <a:ea typeface="+mn-ea"/>
                <a:cs typeface="+mn-cs"/>
              </a:rPr>
              <a:t>DATE: 12/01/2020</a:t>
            </a:r>
          </a:p>
        </p:txBody>
      </p:sp>
      <p:sp>
        <p:nvSpPr>
          <p:cNvPr id="24"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30"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8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D246-E027-4A2A-8E2E-079C69313930}"/>
              </a:ext>
            </a:extLst>
          </p:cNvPr>
          <p:cNvSpPr>
            <a:spLocks noGrp="1"/>
          </p:cNvSpPr>
          <p:nvPr>
            <p:ph type="title"/>
          </p:nvPr>
        </p:nvSpPr>
        <p:spPr>
          <a:xfrm>
            <a:off x="838200" y="365125"/>
            <a:ext cx="10515600" cy="539547"/>
          </a:xfrm>
        </p:spPr>
        <p:txBody>
          <a:bodyPr>
            <a:normAutofit fontScale="90000"/>
          </a:bodyPr>
          <a:lstStyle/>
          <a:p>
            <a:r>
              <a:rPr lang="en-US" b="1" dirty="0"/>
              <a:t>CHURN BY DEMOGRAPHICS</a:t>
            </a:r>
          </a:p>
        </p:txBody>
      </p:sp>
      <p:pic>
        <p:nvPicPr>
          <p:cNvPr id="9218" name="Picture 2">
            <a:extLst>
              <a:ext uri="{FF2B5EF4-FFF2-40B4-BE49-F238E27FC236}">
                <a16:creationId xmlns:a16="http://schemas.microsoft.com/office/drawing/2014/main" id="{51B5BD95-F34D-4EF9-8283-030D8C79098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20178" y="992221"/>
            <a:ext cx="5017643" cy="340468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8506565-69BD-45E5-8896-370790B8563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54178" y="1089499"/>
            <a:ext cx="5017643" cy="33074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ED6373-0B5C-411C-8767-C9854FA99D6C}"/>
              </a:ext>
            </a:extLst>
          </p:cNvPr>
          <p:cNvSpPr txBox="1"/>
          <p:nvPr/>
        </p:nvSpPr>
        <p:spPr>
          <a:xfrm>
            <a:off x="6955277" y="4834647"/>
            <a:ext cx="3424136" cy="646331"/>
          </a:xfrm>
          <a:prstGeom prst="rect">
            <a:avLst/>
          </a:prstGeom>
          <a:noFill/>
        </p:spPr>
        <p:txBody>
          <a:bodyPr wrap="square" rtlCol="0">
            <a:spAutoFit/>
          </a:bodyPr>
          <a:lstStyle/>
          <a:p>
            <a:r>
              <a:rPr lang="en-US"/>
              <a:t>Senior citizens are more likely to churn</a:t>
            </a:r>
            <a:endParaRPr lang="en-US" dirty="0"/>
          </a:p>
        </p:txBody>
      </p:sp>
      <p:sp>
        <p:nvSpPr>
          <p:cNvPr id="6" name="TextBox 5">
            <a:extLst>
              <a:ext uri="{FF2B5EF4-FFF2-40B4-BE49-F238E27FC236}">
                <a16:creationId xmlns:a16="http://schemas.microsoft.com/office/drawing/2014/main" id="{855ACAD3-AC80-4B2A-95F5-762A4EE7A87B}"/>
              </a:ext>
            </a:extLst>
          </p:cNvPr>
          <p:cNvSpPr txBox="1"/>
          <p:nvPr/>
        </p:nvSpPr>
        <p:spPr>
          <a:xfrm>
            <a:off x="1653703" y="4834647"/>
            <a:ext cx="4153710" cy="646331"/>
          </a:xfrm>
          <a:prstGeom prst="rect">
            <a:avLst/>
          </a:prstGeom>
          <a:noFill/>
        </p:spPr>
        <p:txBody>
          <a:bodyPr wrap="square" rtlCol="0">
            <a:spAutoFit/>
          </a:bodyPr>
          <a:lstStyle/>
          <a:p>
            <a:r>
              <a:rPr lang="en-US"/>
              <a:t>Customers with dependents are more likely to churn.</a:t>
            </a:r>
            <a:endParaRPr lang="en-US" dirty="0"/>
          </a:p>
        </p:txBody>
      </p:sp>
    </p:spTree>
    <p:extLst>
      <p:ext uri="{BB962C8B-B14F-4D97-AF65-F5344CB8AC3E}">
        <p14:creationId xmlns:p14="http://schemas.microsoft.com/office/powerpoint/2010/main" val="64870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2BAE-1A90-4BA3-B40E-437247397DA0}"/>
              </a:ext>
            </a:extLst>
          </p:cNvPr>
          <p:cNvSpPr>
            <a:spLocks noGrp="1"/>
          </p:cNvSpPr>
          <p:nvPr>
            <p:ph type="title"/>
          </p:nvPr>
        </p:nvSpPr>
        <p:spPr>
          <a:xfrm>
            <a:off x="838200" y="365125"/>
            <a:ext cx="10515600" cy="559435"/>
          </a:xfrm>
        </p:spPr>
        <p:txBody>
          <a:bodyPr>
            <a:normAutofit fontScale="90000"/>
          </a:bodyPr>
          <a:lstStyle/>
          <a:p>
            <a:r>
              <a:rPr lang="en-US" b="1" dirty="0"/>
              <a:t>CHURN BY SERVICES PROVIDED</a:t>
            </a:r>
          </a:p>
        </p:txBody>
      </p:sp>
      <p:pic>
        <p:nvPicPr>
          <p:cNvPr id="10244" name="Picture 4">
            <a:extLst>
              <a:ext uri="{FF2B5EF4-FFF2-40B4-BE49-F238E27FC236}">
                <a16:creationId xmlns:a16="http://schemas.microsoft.com/office/drawing/2014/main" id="{082AC533-9B7A-492C-A7C7-F81C7243048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54178" y="1686560"/>
            <a:ext cx="5017643" cy="33281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53E03A8-9727-45E5-A65B-88DD9DD4C659}"/>
              </a:ext>
            </a:extLst>
          </p:cNvPr>
          <p:cNvSpPr txBox="1"/>
          <p:nvPr/>
        </p:nvSpPr>
        <p:spPr>
          <a:xfrm>
            <a:off x="1625600" y="5171439"/>
            <a:ext cx="4312221" cy="1477328"/>
          </a:xfrm>
          <a:prstGeom prst="rect">
            <a:avLst/>
          </a:prstGeom>
          <a:noFill/>
        </p:spPr>
        <p:txBody>
          <a:bodyPr wrap="square" rtlCol="0">
            <a:spAutoFit/>
          </a:bodyPr>
          <a:lstStyle/>
          <a:p>
            <a:r>
              <a:rPr lang="en-US" dirty="0"/>
              <a:t>Customers who require tech support are more likely to be retained. Customers who do not require tech support churn, Telco should ensure customers get more tech support.</a:t>
            </a:r>
          </a:p>
        </p:txBody>
      </p:sp>
      <p:sp>
        <p:nvSpPr>
          <p:cNvPr id="8" name="TextBox 7">
            <a:extLst>
              <a:ext uri="{FF2B5EF4-FFF2-40B4-BE49-F238E27FC236}">
                <a16:creationId xmlns:a16="http://schemas.microsoft.com/office/drawing/2014/main" id="{9CC5C56D-7FD5-44C0-9FD2-08D74F8FDB8F}"/>
              </a:ext>
            </a:extLst>
          </p:cNvPr>
          <p:cNvSpPr txBox="1"/>
          <p:nvPr/>
        </p:nvSpPr>
        <p:spPr>
          <a:xfrm>
            <a:off x="7030720" y="5171439"/>
            <a:ext cx="4470400" cy="2031325"/>
          </a:xfrm>
          <a:prstGeom prst="rect">
            <a:avLst/>
          </a:prstGeom>
          <a:noFill/>
        </p:spPr>
        <p:txBody>
          <a:bodyPr wrap="square" rtlCol="0">
            <a:spAutoFit/>
          </a:bodyPr>
          <a:lstStyle/>
          <a:p>
            <a:r>
              <a:rPr lang="en-US" dirty="0"/>
              <a:t>Fiber Optics have  higher churning rate than DSL for clients who have internet services. While fiber optic, have higher churn rate, they also deliver higher total charges, hence a better investigation on why clients aren’t satisfied with fiber optic is important.</a:t>
            </a:r>
          </a:p>
          <a:p>
            <a:endParaRPr lang="en-US" dirty="0"/>
          </a:p>
        </p:txBody>
      </p:sp>
      <p:pic>
        <p:nvPicPr>
          <p:cNvPr id="12" name="Picture 2">
            <a:extLst>
              <a:ext uri="{FF2B5EF4-FFF2-40B4-BE49-F238E27FC236}">
                <a16:creationId xmlns:a16="http://schemas.microsoft.com/office/drawing/2014/main" id="{637C57A0-82EC-4511-AA5A-F0A36FE4982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920178" y="1686560"/>
            <a:ext cx="5017643" cy="3328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07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1AEC-AD45-4D1D-B1AE-E5FF9CF76A8F}"/>
              </a:ext>
            </a:extLst>
          </p:cNvPr>
          <p:cNvSpPr>
            <a:spLocks noGrp="1"/>
          </p:cNvSpPr>
          <p:nvPr>
            <p:ph type="title"/>
          </p:nvPr>
        </p:nvSpPr>
        <p:spPr>
          <a:xfrm>
            <a:off x="838200" y="365126"/>
            <a:ext cx="10515600" cy="568940"/>
          </a:xfrm>
        </p:spPr>
        <p:txBody>
          <a:bodyPr>
            <a:normAutofit/>
          </a:bodyPr>
          <a:lstStyle/>
          <a:p>
            <a:r>
              <a:rPr lang="en-US" sz="2400"/>
              <a:t>MEDIAN TENURE</a:t>
            </a:r>
            <a:endParaRPr lang="en-US" sz="2400" dirty="0"/>
          </a:p>
        </p:txBody>
      </p:sp>
      <p:pic>
        <p:nvPicPr>
          <p:cNvPr id="16386" name="Picture 2">
            <a:extLst>
              <a:ext uri="{FF2B5EF4-FFF2-40B4-BE49-F238E27FC236}">
                <a16:creationId xmlns:a16="http://schemas.microsoft.com/office/drawing/2014/main" id="{1842E9AB-E509-4426-8B48-58933592233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02747" y="1293779"/>
            <a:ext cx="4852506" cy="4371594"/>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a:extLst>
              <a:ext uri="{FF2B5EF4-FFF2-40B4-BE49-F238E27FC236}">
                <a16:creationId xmlns:a16="http://schemas.microsoft.com/office/drawing/2014/main" id="{080B10A5-2396-483D-8994-0A967A06626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92287" y="1439693"/>
            <a:ext cx="4941426" cy="37937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85A148-82CB-40AE-BDFA-738926BC0F59}"/>
              </a:ext>
            </a:extLst>
          </p:cNvPr>
          <p:cNvSpPr txBox="1"/>
          <p:nvPr/>
        </p:nvSpPr>
        <p:spPr>
          <a:xfrm>
            <a:off x="6994187" y="5554494"/>
            <a:ext cx="4239525" cy="923330"/>
          </a:xfrm>
          <a:prstGeom prst="rect">
            <a:avLst/>
          </a:prstGeom>
          <a:noFill/>
        </p:spPr>
        <p:txBody>
          <a:bodyPr wrap="square" rtlCol="0">
            <a:spAutoFit/>
          </a:bodyPr>
          <a:lstStyle/>
          <a:p>
            <a:r>
              <a:rPr lang="en-US"/>
              <a:t>It can be deduced that most customers who churn have high monthly charges, with median monthly charges above 75</a:t>
            </a:r>
            <a:endParaRPr lang="en-US" dirty="0"/>
          </a:p>
        </p:txBody>
      </p:sp>
      <p:sp>
        <p:nvSpPr>
          <p:cNvPr id="6" name="TextBox 5">
            <a:extLst>
              <a:ext uri="{FF2B5EF4-FFF2-40B4-BE49-F238E27FC236}">
                <a16:creationId xmlns:a16="http://schemas.microsoft.com/office/drawing/2014/main" id="{8BA59FD9-541F-4AFF-9447-E84E7DD0279E}"/>
              </a:ext>
            </a:extLst>
          </p:cNvPr>
          <p:cNvSpPr txBox="1"/>
          <p:nvPr/>
        </p:nvSpPr>
        <p:spPr>
          <a:xfrm>
            <a:off x="1322962" y="5924145"/>
            <a:ext cx="4387174" cy="923330"/>
          </a:xfrm>
          <a:prstGeom prst="rect">
            <a:avLst/>
          </a:prstGeom>
          <a:noFill/>
        </p:spPr>
        <p:txBody>
          <a:bodyPr wrap="square" rtlCol="0">
            <a:spAutoFit/>
          </a:bodyPr>
          <a:lstStyle/>
          <a:p>
            <a:r>
              <a:rPr lang="en-US"/>
              <a:t>From the chart above it can concluded that the customer who churn have low tenure rate with a median of 10</a:t>
            </a:r>
            <a:endParaRPr lang="en-US" dirty="0"/>
          </a:p>
        </p:txBody>
      </p:sp>
    </p:spTree>
    <p:extLst>
      <p:ext uri="{BB962C8B-B14F-4D97-AF65-F5344CB8AC3E}">
        <p14:creationId xmlns:p14="http://schemas.microsoft.com/office/powerpoint/2010/main" val="137775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6CF4-4900-4B27-A822-F1461F7AF2B0}"/>
              </a:ext>
            </a:extLst>
          </p:cNvPr>
          <p:cNvSpPr>
            <a:spLocks noGrp="1"/>
          </p:cNvSpPr>
          <p:nvPr>
            <p:ph type="title"/>
          </p:nvPr>
        </p:nvSpPr>
        <p:spPr>
          <a:xfrm>
            <a:off x="838200" y="365126"/>
            <a:ext cx="10515600" cy="657430"/>
          </a:xfrm>
        </p:spPr>
        <p:txBody>
          <a:bodyPr>
            <a:normAutofit/>
          </a:bodyPr>
          <a:lstStyle/>
          <a:p>
            <a:r>
              <a:rPr lang="en-US" sz="2800" b="1" dirty="0"/>
              <a:t>CORRELATION</a:t>
            </a:r>
          </a:p>
        </p:txBody>
      </p:sp>
      <p:pic>
        <p:nvPicPr>
          <p:cNvPr id="14338" name="Picture 2">
            <a:extLst>
              <a:ext uri="{FF2B5EF4-FFF2-40B4-BE49-F238E27FC236}">
                <a16:creationId xmlns:a16="http://schemas.microsoft.com/office/drawing/2014/main" id="{E2218373-2041-4CDA-AF4A-E6A58C2DDB5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1667" y="1147864"/>
            <a:ext cx="4674665" cy="4036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7D7B87-B3E2-4ECB-9E2F-547F9C797BB2}"/>
              </a:ext>
            </a:extLst>
          </p:cNvPr>
          <p:cNvSpPr txBox="1"/>
          <p:nvPr/>
        </p:nvSpPr>
        <p:spPr>
          <a:xfrm>
            <a:off x="1091667" y="5700409"/>
            <a:ext cx="4674665" cy="369332"/>
          </a:xfrm>
          <a:prstGeom prst="rect">
            <a:avLst/>
          </a:prstGeom>
          <a:noFill/>
        </p:spPr>
        <p:txBody>
          <a:bodyPr wrap="square" rtlCol="0">
            <a:spAutoFit/>
          </a:bodyPr>
          <a:lstStyle/>
          <a:p>
            <a:r>
              <a:rPr lang="en-US" dirty="0"/>
              <a:t>Total charges and tenure are highly correlated</a:t>
            </a:r>
          </a:p>
        </p:txBody>
      </p:sp>
      <p:pic>
        <p:nvPicPr>
          <p:cNvPr id="10" name="Content Placeholder 9">
            <a:extLst>
              <a:ext uri="{FF2B5EF4-FFF2-40B4-BE49-F238E27FC236}">
                <a16:creationId xmlns:a16="http://schemas.microsoft.com/office/drawing/2014/main" id="{C0E24319-A9BD-427A-B6CA-733FA13FFA52}"/>
              </a:ext>
            </a:extLst>
          </p:cNvPr>
          <p:cNvPicPr>
            <a:picLocks noGrp="1" noChangeAspect="1"/>
          </p:cNvPicPr>
          <p:nvPr>
            <p:ph sz="half" idx="2"/>
          </p:nvPr>
        </p:nvPicPr>
        <p:blipFill rotWithShape="1">
          <a:blip r:embed="rId3"/>
          <a:srcRect t="10444" r="2" b="6907"/>
          <a:stretch/>
        </p:blipFill>
        <p:spPr>
          <a:xfrm>
            <a:off x="6204129" y="1147864"/>
            <a:ext cx="4896204" cy="3899997"/>
          </a:xfrm>
          <a:prstGeom prst="rect">
            <a:avLst/>
          </a:prstGeom>
          <a:effectLst/>
        </p:spPr>
      </p:pic>
      <p:sp>
        <p:nvSpPr>
          <p:cNvPr id="8" name="TextBox 7">
            <a:extLst>
              <a:ext uri="{FF2B5EF4-FFF2-40B4-BE49-F238E27FC236}">
                <a16:creationId xmlns:a16="http://schemas.microsoft.com/office/drawing/2014/main" id="{3956E55F-C2B9-47B1-AF64-B5EABD7D4E80}"/>
              </a:ext>
            </a:extLst>
          </p:cNvPr>
          <p:cNvSpPr txBox="1"/>
          <p:nvPr/>
        </p:nvSpPr>
        <p:spPr>
          <a:xfrm>
            <a:off x="6624537" y="5710136"/>
            <a:ext cx="4475796" cy="923330"/>
          </a:xfrm>
          <a:prstGeom prst="rect">
            <a:avLst/>
          </a:prstGeom>
          <a:noFill/>
        </p:spPr>
        <p:txBody>
          <a:bodyPr wrap="square" rtlCol="0">
            <a:spAutoFit/>
          </a:bodyPr>
          <a:lstStyle/>
          <a:p>
            <a:r>
              <a:rPr lang="en-US" dirty="0"/>
              <a:t>Total charges increases as monthly customer bill increases  indicating a positive correlation between total charges and monthly charges</a:t>
            </a:r>
          </a:p>
        </p:txBody>
      </p:sp>
    </p:spTree>
    <p:extLst>
      <p:ext uri="{BB962C8B-B14F-4D97-AF65-F5344CB8AC3E}">
        <p14:creationId xmlns:p14="http://schemas.microsoft.com/office/powerpoint/2010/main" val="255220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DCFBE-48D5-4CA0-A16D-975B720DB54A}"/>
              </a:ext>
            </a:extLst>
          </p:cNvPr>
          <p:cNvSpPr>
            <a:spLocks noGrp="1"/>
          </p:cNvSpPr>
          <p:nvPr>
            <p:ph type="title"/>
          </p:nvPr>
        </p:nvSpPr>
        <p:spPr>
          <a:xfrm>
            <a:off x="1653363" y="365760"/>
            <a:ext cx="9367203" cy="1188720"/>
          </a:xfrm>
        </p:spPr>
        <p:txBody>
          <a:bodyPr>
            <a:normAutofit/>
          </a:bodyPr>
          <a:lstStyle/>
          <a:p>
            <a:r>
              <a:rPr lang="en-US" b="1"/>
              <a:t>CONCLUTION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74481CA-4B07-47B5-934D-8B65C592450B}"/>
              </a:ext>
            </a:extLst>
          </p:cNvPr>
          <p:cNvSpPr>
            <a:spLocks noGrp="1"/>
          </p:cNvSpPr>
          <p:nvPr>
            <p:ph idx="1"/>
          </p:nvPr>
        </p:nvSpPr>
        <p:spPr>
          <a:xfrm>
            <a:off x="1653363" y="2230016"/>
            <a:ext cx="9367204" cy="3987904"/>
          </a:xfrm>
        </p:spPr>
        <p:txBody>
          <a:bodyPr anchor="t">
            <a:normAutofit/>
          </a:bodyPr>
          <a:lstStyle/>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Although there are many reasons for customer churn, some of the major reasons are service dissatisfaction, costly subscription, and better alternatives </a:t>
            </a:r>
            <a:r>
              <a:rPr lang="en-US" sz="2000" b="0" i="0" dirty="0">
                <a:effectLst/>
              </a:rPr>
              <a:t>Features such as gender, phone services, multiple lines do not really have much effect on churn.</a:t>
            </a:r>
          </a:p>
          <a:p>
            <a:pPr>
              <a:buFont typeface="Arial" panose="020B0604020202020204" pitchFamily="34" charset="0"/>
              <a:buChar char="•"/>
            </a:pPr>
            <a:r>
              <a:rPr lang="en-US" sz="2000" b="0" i="0" dirty="0">
                <a:effectLst/>
              </a:rPr>
              <a:t>Lastly, total charges, monthly contracts, </a:t>
            </a:r>
            <a:r>
              <a:rPr lang="en-US" sz="2000" b="0" i="0" dirty="0" err="1">
                <a:effectLst/>
              </a:rPr>
              <a:t>fibre</a:t>
            </a:r>
            <a:r>
              <a:rPr lang="en-US" sz="2000" b="0" i="0" dirty="0">
                <a:effectLst/>
              </a:rPr>
              <a:t> optic internet services and seniority can lead to higher churn rates. This is interesting because although </a:t>
            </a:r>
            <a:r>
              <a:rPr lang="en-US" sz="2000" b="0" i="0" dirty="0" err="1">
                <a:effectLst/>
              </a:rPr>
              <a:t>fibre</a:t>
            </a:r>
            <a:r>
              <a:rPr lang="en-US" sz="2000" b="0" i="0" dirty="0">
                <a:effectLst/>
              </a:rPr>
              <a:t> optic services are faster, customers are likely to churn because of it. I think we need to explore more to better understand why this is happening</a:t>
            </a:r>
          </a:p>
          <a:p>
            <a:pPr>
              <a:buFont typeface="Arial" panose="020B0604020202020204" pitchFamily="34" charset="0"/>
              <a:buChar char="•"/>
            </a:pPr>
            <a:r>
              <a:rPr lang="en-US" sz="2000" b="0" i="0" dirty="0">
                <a:effectLst/>
                <a:latin typeface="Inter"/>
              </a:rPr>
              <a:t> A lot of customers have been with the telecom company for just a month, while quite a many are there for about 72 months. This could be potentially because different customers have different contracts. Thus based on the contract they are into it could be more/less easier for the customers to stay/leave the telecom company</a:t>
            </a:r>
          </a:p>
          <a:p>
            <a:pPr>
              <a:buFont typeface="Arial" panose="020B0604020202020204" pitchFamily="34" charset="0"/>
              <a:buChar char="•"/>
            </a:pPr>
            <a:r>
              <a:rPr lang="en-US" sz="2000" dirty="0">
                <a:latin typeface="Inter"/>
              </a:rPr>
              <a:t>Having DSL internet services also reduces the probability of churn.</a:t>
            </a:r>
            <a:endParaRPr lang="en-US" sz="2000" b="0" i="0" dirty="0">
              <a:effectLst/>
            </a:endParaRPr>
          </a:p>
          <a:p>
            <a:endParaRPr lang="en-US" sz="2000" dirty="0"/>
          </a:p>
        </p:txBody>
      </p:sp>
    </p:spTree>
    <p:extLst>
      <p:ext uri="{BB962C8B-B14F-4D97-AF65-F5344CB8AC3E}">
        <p14:creationId xmlns:p14="http://schemas.microsoft.com/office/powerpoint/2010/main" val="286199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53D4CC-D93D-4D68-9756-51112FD04B71}"/>
              </a:ext>
            </a:extLst>
          </p:cNvPr>
          <p:cNvPicPr>
            <a:picLocks noChangeAspect="1"/>
          </p:cNvPicPr>
          <p:nvPr/>
        </p:nvPicPr>
        <p:blipFill rotWithShape="1">
          <a:blip r:embed="rId2"/>
          <a:srcRect l="9394" r="24525" b="-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6" name="Freeform: Shape 15">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EA941E-B7AC-421E-ABBD-E9444ED27CED}"/>
              </a:ext>
            </a:extLst>
          </p:cNvPr>
          <p:cNvSpPr>
            <a:spLocks noGrp="1"/>
          </p:cNvSpPr>
          <p:nvPr>
            <p:ph type="title"/>
          </p:nvPr>
        </p:nvSpPr>
        <p:spPr>
          <a:xfrm>
            <a:off x="841248" y="365759"/>
            <a:ext cx="7769352" cy="1325880"/>
          </a:xfrm>
        </p:spPr>
        <p:txBody>
          <a:bodyPr anchor="ctr">
            <a:normAutofit/>
          </a:bodyPr>
          <a:lstStyle/>
          <a:p>
            <a:r>
              <a:rPr lang="en-US" b="1">
                <a:solidFill>
                  <a:schemeClr val="bg1"/>
                </a:solidFill>
              </a:rPr>
              <a:t>MOTIVATION</a:t>
            </a:r>
          </a:p>
        </p:txBody>
      </p:sp>
      <p:sp>
        <p:nvSpPr>
          <p:cNvPr id="18" name="Freeform: Shape 17">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9596F7B-E29F-47EA-B39A-ABDF2D982017}"/>
              </a:ext>
            </a:extLst>
          </p:cNvPr>
          <p:cNvSpPr>
            <a:spLocks noGrp="1"/>
          </p:cNvSpPr>
          <p:nvPr>
            <p:ph idx="1"/>
          </p:nvPr>
        </p:nvSpPr>
        <p:spPr>
          <a:xfrm>
            <a:off x="841248" y="2209800"/>
            <a:ext cx="5887479" cy="4010025"/>
          </a:xfrm>
        </p:spPr>
        <p:txBody>
          <a:bodyPr anchor="t">
            <a:normAutofit fontScale="92500" lnSpcReduction="20000"/>
          </a:bodyPr>
          <a:lstStyle/>
          <a:p>
            <a:r>
              <a:rPr lang="en-US" sz="1700" i="0" dirty="0">
                <a:solidFill>
                  <a:srgbClr val="FFFFFF"/>
                </a:solidFill>
                <a:effectLst/>
              </a:rPr>
              <a:t>Customer churn </a:t>
            </a:r>
            <a:r>
              <a:rPr lang="en-US" sz="1700" b="0" i="0" dirty="0">
                <a:solidFill>
                  <a:srgbClr val="FFFFFF"/>
                </a:solidFill>
                <a:effectLst/>
              </a:rPr>
              <a:t>is when a customer decides to stop using products or services from a company. </a:t>
            </a:r>
            <a:r>
              <a:rPr lang="en-US" sz="1700" i="0" dirty="0">
                <a:solidFill>
                  <a:srgbClr val="FFFFFF"/>
                </a:solidFill>
                <a:effectLst/>
              </a:rPr>
              <a:t>Churn rate</a:t>
            </a:r>
            <a:r>
              <a:rPr lang="en-US" sz="1700" b="0" i="0" dirty="0">
                <a:solidFill>
                  <a:srgbClr val="FFFFFF"/>
                </a:solidFill>
                <a:effectLst/>
              </a:rPr>
              <a:t> is the percent of subscribers that have canceled within a certain period. </a:t>
            </a:r>
            <a:r>
              <a:rPr lang="en-US" sz="1700" dirty="0">
                <a:solidFill>
                  <a:srgbClr val="FFFFFF"/>
                </a:solidFill>
                <a:ea typeface="Calibri" panose="020F0502020204030204" pitchFamily="34" charset="0"/>
                <a:cs typeface="Times New Roman" panose="02020603050405020304" pitchFamily="18" charset="0"/>
              </a:rPr>
              <a:t>In  this analysis</a:t>
            </a:r>
            <a:r>
              <a:rPr lang="en-US" sz="1700" dirty="0">
                <a:solidFill>
                  <a:srgbClr val="FFFFFF"/>
                </a:solidFill>
                <a:effectLst/>
                <a:ea typeface="Calibri" panose="020F0502020204030204" pitchFamily="34" charset="0"/>
                <a:cs typeface="Times New Roman" panose="02020603050405020304" pitchFamily="18" charset="0"/>
              </a:rPr>
              <a:t>  problem of churning is addressed and data factors affecting the churn are analyzed for their effect on the rate.</a:t>
            </a:r>
          </a:p>
          <a:p>
            <a:endParaRPr lang="en-US" sz="1700" dirty="0">
              <a:solidFill>
                <a:srgbClr val="FFFFFF"/>
              </a:solidFill>
              <a:effectLst/>
              <a:ea typeface="Calibri" panose="020F0502020204030204" pitchFamily="34" charset="0"/>
              <a:cs typeface="Times New Roman" panose="02020603050405020304" pitchFamily="18" charset="0"/>
            </a:endParaRPr>
          </a:p>
          <a:p>
            <a:r>
              <a:rPr lang="en-US" sz="1700" b="0" i="0" dirty="0">
                <a:solidFill>
                  <a:srgbClr val="FFFFFF"/>
                </a:solidFill>
                <a:effectLst/>
              </a:rPr>
              <a:t>The aim is to "Predict behavior to retain customers. </a:t>
            </a:r>
            <a:r>
              <a:rPr lang="en-US" sz="1700" dirty="0">
                <a:solidFill>
                  <a:srgbClr val="FFFFFF"/>
                </a:solidFill>
                <a:effectLst/>
                <a:ea typeface="Calibri" panose="020F0502020204030204" pitchFamily="34" charset="0"/>
                <a:cs typeface="Times New Roman" panose="02020603050405020304" pitchFamily="18" charset="0"/>
              </a:rPr>
              <a:t>Customer churn is one of the biggest fears of any industry. From various studies in the past, it is  known that the cost of acquiring a new customer has been far greater than retaining one. </a:t>
            </a:r>
            <a:r>
              <a:rPr lang="en-US" sz="1700" dirty="0">
                <a:solidFill>
                  <a:srgbClr val="FFFFFF"/>
                </a:solidFill>
                <a:ea typeface="Calibri" panose="020F0502020204030204" pitchFamily="34" charset="0"/>
                <a:cs typeface="Times New Roman" panose="02020603050405020304" pitchFamily="18" charset="0"/>
              </a:rPr>
              <a:t>The goal is to analyze</a:t>
            </a:r>
            <a:r>
              <a:rPr lang="en-US" sz="1700" b="0" i="0" dirty="0">
                <a:solidFill>
                  <a:srgbClr val="FFFFFF"/>
                </a:solidFill>
                <a:effectLst/>
              </a:rPr>
              <a:t> all relevant customer data and develop focused customer retention programs, to help boost companies' revenue</a:t>
            </a:r>
          </a:p>
          <a:p>
            <a:endParaRPr lang="en-US" sz="1700" b="1" i="0" dirty="0">
              <a:solidFill>
                <a:srgbClr val="FFFFFF"/>
              </a:solidFill>
              <a:effectLst/>
            </a:endParaRPr>
          </a:p>
          <a:p>
            <a:r>
              <a:rPr lang="en-US" sz="1700" b="0" i="0" dirty="0">
                <a:solidFill>
                  <a:srgbClr val="FFFFFF"/>
                </a:solidFill>
                <a:effectLst/>
              </a:rPr>
              <a:t>In today’s fast-paced world, mobile phone customers have many choices and can easily switch between service providers. Improving customer attrition rates and enhancing a customer’s experience are valuable ways to reduce customer acquisition costs and maintain a high-quality service.</a:t>
            </a:r>
          </a:p>
          <a:p>
            <a:pPr marL="0" indent="0">
              <a:buNone/>
            </a:pPr>
            <a:endParaRPr lang="en-US" sz="1400" dirty="0">
              <a:solidFill>
                <a:srgbClr val="FFFFFF"/>
              </a:solidFill>
            </a:endParaRPr>
          </a:p>
        </p:txBody>
      </p:sp>
    </p:spTree>
    <p:extLst>
      <p:ext uri="{BB962C8B-B14F-4D97-AF65-F5344CB8AC3E}">
        <p14:creationId xmlns:p14="http://schemas.microsoft.com/office/powerpoint/2010/main" val="37590382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BEE4-EA45-4546-9168-BBEEC75BBDF4}"/>
              </a:ext>
            </a:extLst>
          </p:cNvPr>
          <p:cNvSpPr>
            <a:spLocks noGrp="1"/>
          </p:cNvSpPr>
          <p:nvPr>
            <p:ph type="title"/>
          </p:nvPr>
        </p:nvSpPr>
        <p:spPr>
          <a:xfrm>
            <a:off x="1653363" y="365760"/>
            <a:ext cx="9367203" cy="1188720"/>
          </a:xfrm>
        </p:spPr>
        <p:txBody>
          <a:bodyPr>
            <a:normAutofit/>
          </a:bodyPr>
          <a:lstStyle/>
          <a:p>
            <a:r>
              <a:rPr lang="en-US" b="1"/>
              <a:t>QUESTIONS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7C7C5C9-3ADD-482F-8418-737335B3D5EA}"/>
              </a:ext>
            </a:extLst>
          </p:cNvPr>
          <p:cNvSpPr>
            <a:spLocks noGrp="1"/>
          </p:cNvSpPr>
          <p:nvPr>
            <p:ph idx="1"/>
          </p:nvPr>
        </p:nvSpPr>
        <p:spPr>
          <a:xfrm>
            <a:off x="1653363" y="2176272"/>
            <a:ext cx="9367204" cy="4041648"/>
          </a:xfrm>
        </p:spPr>
        <p:txBody>
          <a:bodyPr anchor="t">
            <a:normAutofit/>
          </a:bodyPr>
          <a:lstStyle/>
          <a:p>
            <a:pPr marL="0" indent="0">
              <a:buNone/>
            </a:pPr>
            <a:r>
              <a:rPr lang="en-US" sz="2400"/>
              <a:t>1.</a:t>
            </a:r>
            <a:r>
              <a:rPr lang="en-US" sz="2400" dirty="0"/>
              <a:t>Among gender, partner, dependents, phone services, internet services, contract and payment methods which variable affects churn rate the most.</a:t>
            </a:r>
          </a:p>
          <a:p>
            <a:pPr marL="0" indent="0">
              <a:buNone/>
            </a:pPr>
            <a:endParaRPr lang="en-US" sz="2400" dirty="0"/>
          </a:p>
          <a:p>
            <a:pPr marL="0" indent="0">
              <a:buNone/>
            </a:pPr>
            <a:r>
              <a:rPr lang="en-US" sz="2400" dirty="0"/>
              <a:t>2.For Subscribed customers, how long did they usually stay with the company i.e. tenure rate.</a:t>
            </a:r>
          </a:p>
          <a:p>
            <a:pPr marL="0" indent="0">
              <a:buNone/>
            </a:pPr>
            <a:endParaRPr lang="en-US" sz="2400" dirty="0"/>
          </a:p>
          <a:p>
            <a:pPr marL="0" indent="0">
              <a:buNone/>
            </a:pPr>
            <a:r>
              <a:rPr lang="en-US" sz="2400" dirty="0"/>
              <a:t>3.For subscribers paying for services, what portion of these customers using phone services with multiple lines and by how much it influences customers decision to stay.</a:t>
            </a:r>
          </a:p>
        </p:txBody>
      </p:sp>
    </p:spTree>
    <p:extLst>
      <p:ext uri="{BB962C8B-B14F-4D97-AF65-F5344CB8AC3E}">
        <p14:creationId xmlns:p14="http://schemas.microsoft.com/office/powerpoint/2010/main" val="259468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C91A-6960-4551-8544-7C4A4E10A623}"/>
              </a:ext>
            </a:extLst>
          </p:cNvPr>
          <p:cNvSpPr>
            <a:spLocks noGrp="1"/>
          </p:cNvSpPr>
          <p:nvPr>
            <p:ph type="title"/>
          </p:nvPr>
        </p:nvSpPr>
        <p:spPr>
          <a:xfrm>
            <a:off x="1653363" y="365760"/>
            <a:ext cx="9367203" cy="1188720"/>
          </a:xfrm>
        </p:spPr>
        <p:txBody>
          <a:bodyPr>
            <a:normAutofit/>
          </a:bodyPr>
          <a:lstStyle/>
          <a:p>
            <a:r>
              <a:rPr lang="en-US" b="1"/>
              <a:t>DATA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7F3DA2C-0FF9-43F0-90DC-52BEC956D3E8}"/>
              </a:ext>
            </a:extLst>
          </p:cNvPr>
          <p:cNvSpPr>
            <a:spLocks noGrp="1"/>
          </p:cNvSpPr>
          <p:nvPr>
            <p:ph idx="1"/>
          </p:nvPr>
        </p:nvSpPr>
        <p:spPr>
          <a:xfrm>
            <a:off x="1653363" y="2176272"/>
            <a:ext cx="9367204" cy="4041648"/>
          </a:xfrm>
        </p:spPr>
        <p:txBody>
          <a:bodyPr anchor="t">
            <a:normAutofit/>
          </a:bodyPr>
          <a:lstStyle/>
          <a:p>
            <a:pPr fontAlgn="base"/>
            <a:r>
              <a:rPr lang="en-US" sz="2000" b="0" i="0">
                <a:effectLst/>
              </a:rPr>
              <a:t>Each row represents a customer, each column contains customer’s attributes described on the column Metadata.</a:t>
            </a:r>
          </a:p>
          <a:p>
            <a:pPr fontAlgn="base"/>
            <a:r>
              <a:rPr lang="en-US" sz="2000" b="0" i="0">
                <a:effectLst/>
              </a:rPr>
              <a:t>The data set includes information about:</a:t>
            </a:r>
          </a:p>
          <a:p>
            <a:pPr fontAlgn="base">
              <a:buFont typeface="Arial" panose="020B0604020202020204" pitchFamily="34" charset="0"/>
              <a:buChar char="•"/>
            </a:pPr>
            <a:r>
              <a:rPr lang="en-US" sz="2000" b="0" i="0">
                <a:effectLst/>
              </a:rPr>
              <a:t>Customers who left within the last month – the column is called Churn</a:t>
            </a:r>
          </a:p>
          <a:p>
            <a:pPr fontAlgn="base">
              <a:buFont typeface="Arial" panose="020B0604020202020204" pitchFamily="34" charset="0"/>
              <a:buChar char="•"/>
            </a:pPr>
            <a:r>
              <a:rPr lang="en-US" sz="2000" b="0" i="0">
                <a:effectLst/>
              </a:rPr>
              <a:t>Services that each customer has signed up for – phone, multiple lines, internet, online security, online backup, device protection, tech support, and streaming TV and movies</a:t>
            </a:r>
          </a:p>
          <a:p>
            <a:pPr fontAlgn="base">
              <a:buFont typeface="Arial" panose="020B0604020202020204" pitchFamily="34" charset="0"/>
              <a:buChar char="•"/>
            </a:pPr>
            <a:r>
              <a:rPr lang="en-US" sz="2000" b="0" i="0">
                <a:effectLst/>
              </a:rPr>
              <a:t>Customer account information – how long they’ve been a customer, contract, payment method, paperless billing, monthly charges, and total charges</a:t>
            </a:r>
          </a:p>
          <a:p>
            <a:pPr fontAlgn="base">
              <a:buFont typeface="Arial" panose="020B0604020202020204" pitchFamily="34" charset="0"/>
              <a:buChar char="•"/>
            </a:pPr>
            <a:r>
              <a:rPr lang="en-US" sz="2000" b="0" i="0">
                <a:effectLst/>
              </a:rPr>
              <a:t>Demographic info about customers – gender, age range, and if they have partners and dependents</a:t>
            </a:r>
          </a:p>
          <a:p>
            <a:endParaRPr lang="en-US" sz="2000"/>
          </a:p>
        </p:txBody>
      </p:sp>
    </p:spTree>
    <p:extLst>
      <p:ext uri="{BB962C8B-B14F-4D97-AF65-F5344CB8AC3E}">
        <p14:creationId xmlns:p14="http://schemas.microsoft.com/office/powerpoint/2010/main" val="421716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87EA4E9-DFD6-45D4-965D-8A79984E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293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9B132-7AC2-48BD-814B-5C44958E64E6}"/>
              </a:ext>
            </a:extLst>
          </p:cNvPr>
          <p:cNvSpPr>
            <a:spLocks noGrp="1"/>
          </p:cNvSpPr>
          <p:nvPr>
            <p:ph type="title"/>
          </p:nvPr>
        </p:nvSpPr>
        <p:spPr>
          <a:xfrm>
            <a:off x="847344" y="300505"/>
            <a:ext cx="10506456" cy="1197864"/>
          </a:xfrm>
        </p:spPr>
        <p:txBody>
          <a:bodyPr vert="horz" lIns="91440" tIns="45720" rIns="91440" bIns="45720" rtlCol="0" anchor="b">
            <a:normAutofit/>
          </a:bodyPr>
          <a:lstStyle/>
          <a:p>
            <a:pPr algn="ctr"/>
            <a:r>
              <a:rPr lang="en-US" sz="5400">
                <a:solidFill>
                  <a:schemeClr val="bg1"/>
                </a:solidFill>
              </a:rPr>
              <a:t>CUSTOMER CHURN DISTRIBUTION</a:t>
            </a:r>
          </a:p>
        </p:txBody>
      </p:sp>
      <p:sp>
        <p:nvSpPr>
          <p:cNvPr id="1030" name="Content Placeholder 1029">
            <a:extLst>
              <a:ext uri="{FF2B5EF4-FFF2-40B4-BE49-F238E27FC236}">
                <a16:creationId xmlns:a16="http://schemas.microsoft.com/office/drawing/2014/main" id="{3E7AA670-3304-4E87-989B-C4B3477DE63D}"/>
              </a:ext>
            </a:extLst>
          </p:cNvPr>
          <p:cNvSpPr>
            <a:spLocks noGrp="1"/>
          </p:cNvSpPr>
          <p:nvPr>
            <p:ph idx="1"/>
          </p:nvPr>
        </p:nvSpPr>
        <p:spPr>
          <a:xfrm>
            <a:off x="847344" y="1580665"/>
            <a:ext cx="10506456" cy="530352"/>
          </a:xfrm>
        </p:spPr>
        <p:txBody>
          <a:bodyPr vert="horz" lIns="91440" tIns="45720" rIns="91440" bIns="45720" rtlCol="0">
            <a:normAutofit/>
          </a:bodyPr>
          <a:lstStyle/>
          <a:p>
            <a:pPr marL="0" indent="0" algn="ctr">
              <a:buNone/>
            </a:pPr>
            <a:r>
              <a:rPr lang="en-US" sz="2000" b="0" i="0">
                <a:solidFill>
                  <a:schemeClr val="bg1"/>
                </a:solidFill>
                <a:effectLst/>
              </a:rPr>
              <a:t>Analysis shows that </a:t>
            </a:r>
            <a:r>
              <a:rPr lang="en-US" sz="2000" b="1" i="1">
                <a:solidFill>
                  <a:schemeClr val="bg1"/>
                </a:solidFill>
                <a:effectLst/>
              </a:rPr>
              <a:t>Churn rate of the Telecom company is around 26%.</a:t>
            </a:r>
            <a:endParaRPr lang="en-US" sz="2000">
              <a:solidFill>
                <a:schemeClr val="bg1"/>
              </a:solidFill>
            </a:endParaRPr>
          </a:p>
        </p:txBody>
      </p:sp>
      <p:pic>
        <p:nvPicPr>
          <p:cNvPr id="1026" name="Picture 2" descr="Image for post">
            <a:extLst>
              <a:ext uri="{FF2B5EF4-FFF2-40B4-BE49-F238E27FC236}">
                <a16:creationId xmlns:a16="http://schemas.microsoft.com/office/drawing/2014/main" id="{C8081C0C-2711-4752-BD45-AE3287DCFE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221" y="2964045"/>
            <a:ext cx="5465162" cy="3156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787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6E40C-28C1-460E-BBBC-13BB525E2BDB}"/>
              </a:ext>
            </a:extLst>
          </p:cNvPr>
          <p:cNvSpPr>
            <a:spLocks noGrp="1"/>
          </p:cNvSpPr>
          <p:nvPr>
            <p:ph type="title"/>
          </p:nvPr>
        </p:nvSpPr>
        <p:spPr>
          <a:xfrm>
            <a:off x="838200" y="365125"/>
            <a:ext cx="10515600" cy="1306443"/>
          </a:xfrm>
        </p:spPr>
        <p:txBody>
          <a:bodyPr vert="horz" lIns="91440" tIns="45720" rIns="91440" bIns="45720" rtlCol="0" anchor="ctr">
            <a:normAutofit/>
          </a:bodyPr>
          <a:lstStyle/>
          <a:p>
            <a:r>
              <a:rPr lang="en-US" sz="4000" b="1"/>
              <a:t>CHURN BY TOTAL CHARGES</a:t>
            </a:r>
          </a:p>
        </p:txBody>
      </p:sp>
      <p:sp>
        <p:nvSpPr>
          <p:cNvPr id="5" name="Rectangle 3">
            <a:extLst>
              <a:ext uri="{FF2B5EF4-FFF2-40B4-BE49-F238E27FC236}">
                <a16:creationId xmlns:a16="http://schemas.microsoft.com/office/drawing/2014/main" id="{95990D8C-B62B-4A9A-A5A6-07B06FB716F4}"/>
              </a:ext>
            </a:extLst>
          </p:cNvPr>
          <p:cNvSpPr>
            <a:spLocks noGrp="1" noChangeArrowheads="1"/>
          </p:cNvSpPr>
          <p:nvPr>
            <p:ph sz="half" idx="2"/>
          </p:nvPr>
        </p:nvSpPr>
        <p:spPr bwMode="auto">
          <a:xfrm>
            <a:off x="838200" y="1825625"/>
            <a:ext cx="4152774" cy="4303464"/>
          </a:xfrm>
          <a:prstGeom prst="rect">
            <a:avLst/>
          </a:prstGeom>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ClrTx/>
              <a:buSzTx/>
              <a:tabLst/>
            </a:pPr>
            <a:r>
              <a:rPr kumimoji="0" lang="en-US" altLang="en-US" sz="2000" i="0" u="none" strike="noStrike" cap="none" normalizeH="0" baseline="0">
                <a:ln>
                  <a:noFill/>
                </a:ln>
                <a:effectLst/>
              </a:rPr>
              <a:t>The chart shows that the higher the total charges made to a customer, the lower the churn rate</a:t>
            </a:r>
          </a:p>
          <a:p>
            <a:pPr marL="0" marR="0" lvl="0" fontAlgn="base">
              <a:spcBef>
                <a:spcPct val="0"/>
              </a:spcBef>
              <a:spcAft>
                <a:spcPts val="600"/>
              </a:spcAft>
              <a:buClrTx/>
              <a:buSzTx/>
              <a:tabLst/>
            </a:pPr>
            <a:r>
              <a:rPr kumimoji="0" lang="en-US" altLang="en-US" sz="2000" i="0" u="none" strike="noStrike" cap="none" normalizeH="0" baseline="0">
                <a:ln>
                  <a:noFill/>
                </a:ln>
                <a:effectLst/>
              </a:rPr>
              <a:t>Customers</a:t>
            </a:r>
            <a:r>
              <a:rPr kumimoji="0" lang="en-US" altLang="en-US" sz="2000" b="0" i="0" u="none" strike="noStrike" cap="none" normalizeH="0" baseline="0">
                <a:ln>
                  <a:noFill/>
                </a:ln>
                <a:effectLst/>
              </a:rPr>
              <a:t> who didn’t churn had more Total Charges </a:t>
            </a:r>
          </a:p>
        </p:txBody>
      </p:sp>
      <p:pic>
        <p:nvPicPr>
          <p:cNvPr id="4098" name="Picture 2">
            <a:extLst>
              <a:ext uri="{FF2B5EF4-FFF2-40B4-BE49-F238E27FC236}">
                <a16:creationId xmlns:a16="http://schemas.microsoft.com/office/drawing/2014/main" id="{39947136-806D-4D75-8D8A-92FFA5F59600}"/>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r="7130" b="3"/>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41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5A00F-8791-4061-A0DE-CEB6026FB8AB}"/>
              </a:ext>
            </a:extLst>
          </p:cNvPr>
          <p:cNvSpPr>
            <a:spLocks noGrp="1"/>
          </p:cNvSpPr>
          <p:nvPr>
            <p:ph type="title"/>
          </p:nvPr>
        </p:nvSpPr>
        <p:spPr>
          <a:xfrm>
            <a:off x="838200" y="176214"/>
            <a:ext cx="10515600" cy="1481188"/>
          </a:xfrm>
        </p:spPr>
        <p:txBody>
          <a:bodyPr vert="horz" lIns="91440" tIns="45720" rIns="91440" bIns="45720" rtlCol="0" anchor="ctr">
            <a:normAutofit/>
          </a:bodyPr>
          <a:lstStyle/>
          <a:p>
            <a:pPr algn="ctr"/>
            <a:r>
              <a:rPr lang="en-US" sz="4000" b="1"/>
              <a:t>CHRUN BY MONTHLY CHARGES</a:t>
            </a:r>
          </a:p>
        </p:txBody>
      </p:sp>
      <p:sp>
        <p:nvSpPr>
          <p:cNvPr id="4" name="Content Placeholder 3">
            <a:extLst>
              <a:ext uri="{FF2B5EF4-FFF2-40B4-BE49-F238E27FC236}">
                <a16:creationId xmlns:a16="http://schemas.microsoft.com/office/drawing/2014/main" id="{23C1CBBF-3832-4117-80BE-62CCB1ED0918}"/>
              </a:ext>
            </a:extLst>
          </p:cNvPr>
          <p:cNvSpPr>
            <a:spLocks noGrp="1"/>
          </p:cNvSpPr>
          <p:nvPr>
            <p:ph sz="half" idx="2"/>
          </p:nvPr>
        </p:nvSpPr>
        <p:spPr>
          <a:xfrm>
            <a:off x="838200" y="1847128"/>
            <a:ext cx="3990968" cy="4272681"/>
          </a:xfrm>
        </p:spPr>
        <p:txBody>
          <a:bodyPr vert="horz" lIns="91440" tIns="45720" rIns="91440" bIns="45720" rtlCol="0">
            <a:normAutofit/>
          </a:bodyPr>
          <a:lstStyle/>
          <a:p>
            <a:pPr marL="0"/>
            <a:r>
              <a:rPr lang="en-US" sz="2000"/>
              <a:t>Customers who churned seemed to be more likely to pay higher monthly charges, and customers who didn’t churn where more likely to be paying the least per month.</a:t>
            </a:r>
          </a:p>
        </p:txBody>
      </p:sp>
      <p:pic>
        <p:nvPicPr>
          <p:cNvPr id="5122" name="Picture 2">
            <a:extLst>
              <a:ext uri="{FF2B5EF4-FFF2-40B4-BE49-F238E27FC236}">
                <a16:creationId xmlns:a16="http://schemas.microsoft.com/office/drawing/2014/main" id="{503316C5-8DCA-4A92-88E7-CDEE23B2CD7F}"/>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5370" r="3" b="3"/>
          <a:stretch/>
        </p:blipFill>
        <p:spPr bwMode="auto">
          <a:xfrm>
            <a:off x="5191128" y="1847129"/>
            <a:ext cx="6162670" cy="427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52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3BAB9B-8613-4BBA-8B38-CBC0FFCCBDCC}"/>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dirty="0"/>
              <a:t>CHURN BY TENURE</a:t>
            </a:r>
          </a:p>
        </p:txBody>
      </p:sp>
      <p:sp>
        <p:nvSpPr>
          <p:cNvPr id="6149"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0"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FCCCED1-A7D2-4EAE-8F3F-042FB3F03761}"/>
              </a:ext>
            </a:extLst>
          </p:cNvPr>
          <p:cNvSpPr>
            <a:spLocks noGrp="1"/>
          </p:cNvSpPr>
          <p:nvPr>
            <p:ph sz="half" idx="2"/>
          </p:nvPr>
        </p:nvSpPr>
        <p:spPr>
          <a:xfrm>
            <a:off x="793661" y="2599509"/>
            <a:ext cx="4530898" cy="3639450"/>
          </a:xfrm>
        </p:spPr>
        <p:txBody>
          <a:bodyPr vert="horz" lIns="91440" tIns="45720" rIns="91440" bIns="45720" rtlCol="0" anchor="ctr">
            <a:normAutofit/>
          </a:bodyPr>
          <a:lstStyle/>
          <a:p>
            <a:pPr marL="0"/>
            <a:r>
              <a:rPr lang="en-US" sz="2000" b="0" i="0">
                <a:effectLst/>
              </a:rPr>
              <a:t>The first few months of tenure  between months 1-10  seem to be critical, as this is when most of the churn is happening while quite a many are there for about 72 months. Customers who do not churn tend to stay for a longer tenure. </a:t>
            </a:r>
            <a:r>
              <a:rPr lang="en-US" sz="2000"/>
              <a:t>The chart shows that churn rate decreases as tenure increases, which is a good indication that the company is able to keep long-time clients.</a:t>
            </a:r>
          </a:p>
        </p:txBody>
      </p:sp>
      <p:pic>
        <p:nvPicPr>
          <p:cNvPr id="6146" name="Picture 2">
            <a:extLst>
              <a:ext uri="{FF2B5EF4-FFF2-40B4-BE49-F238E27FC236}">
                <a16:creationId xmlns:a16="http://schemas.microsoft.com/office/drawing/2014/main" id="{DDB82A01-0EE9-4475-9572-9AF74E80E7F8}"/>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8292"/>
          <a:stretch/>
        </p:blipFill>
        <p:spPr bwMode="auto">
          <a:xfrm>
            <a:off x="5911532" y="248425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6151"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45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6DA3-9023-44BA-A6DE-017D064873C4}"/>
              </a:ext>
            </a:extLst>
          </p:cNvPr>
          <p:cNvSpPr>
            <a:spLocks noGrp="1"/>
          </p:cNvSpPr>
          <p:nvPr>
            <p:ph type="title"/>
          </p:nvPr>
        </p:nvSpPr>
        <p:spPr>
          <a:xfrm>
            <a:off x="838200" y="365126"/>
            <a:ext cx="10515600" cy="474630"/>
          </a:xfrm>
        </p:spPr>
        <p:txBody>
          <a:bodyPr>
            <a:noAutofit/>
          </a:bodyPr>
          <a:lstStyle/>
          <a:p>
            <a:r>
              <a:rPr lang="en-US" sz="2800" b="1" dirty="0"/>
              <a:t>CORRELATION BETWEEN FEATURES</a:t>
            </a:r>
          </a:p>
        </p:txBody>
      </p:sp>
      <p:sp>
        <p:nvSpPr>
          <p:cNvPr id="4" name="Content Placeholder 3">
            <a:extLst>
              <a:ext uri="{FF2B5EF4-FFF2-40B4-BE49-F238E27FC236}">
                <a16:creationId xmlns:a16="http://schemas.microsoft.com/office/drawing/2014/main" id="{82D62ED2-EC18-456D-9090-1F4B5F0338CC}"/>
              </a:ext>
            </a:extLst>
          </p:cNvPr>
          <p:cNvSpPr>
            <a:spLocks noGrp="1"/>
          </p:cNvSpPr>
          <p:nvPr>
            <p:ph sz="half" idx="2"/>
          </p:nvPr>
        </p:nvSpPr>
        <p:spPr/>
        <p:txBody>
          <a:bodyPr/>
          <a:lstStyle/>
          <a:p>
            <a:r>
              <a:rPr lang="en-US" b="0" i="0" dirty="0">
                <a:solidFill>
                  <a:srgbClr val="292929"/>
                </a:solidFill>
                <a:effectLst/>
                <a:latin typeface="charter"/>
              </a:rPr>
              <a:t>From correlation matrix, features like Tenure, Monthly charges and Total charges are highly correlated with services like Multiple Phone Lines services and Internet services like Online Security, Online Backup, Device Protection, Tech Support, Streaming TV and Streaming Movies services.</a:t>
            </a:r>
            <a:endParaRPr lang="en-US" dirty="0"/>
          </a:p>
          <a:p>
            <a:endParaRPr lang="en-US" dirty="0"/>
          </a:p>
        </p:txBody>
      </p:sp>
      <p:pic>
        <p:nvPicPr>
          <p:cNvPr id="5" name="Picture 2" descr="Image for post">
            <a:extLst>
              <a:ext uri="{FF2B5EF4-FFF2-40B4-BE49-F238E27FC236}">
                <a16:creationId xmlns:a16="http://schemas.microsoft.com/office/drawing/2014/main" id="{08072CCB-93E4-40E2-ACD1-F6FFF1F14E3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22940" y="1825625"/>
            <a:ext cx="46121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77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920</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charter</vt:lpstr>
      <vt:lpstr>Inter</vt:lpstr>
      <vt:lpstr>Office Theme</vt:lpstr>
      <vt:lpstr>TELCO CUSTOMER CHURN</vt:lpstr>
      <vt:lpstr>MOTIVATION</vt:lpstr>
      <vt:lpstr>QUESTIONS</vt:lpstr>
      <vt:lpstr>DATA</vt:lpstr>
      <vt:lpstr>CUSTOMER CHURN DISTRIBUTION</vt:lpstr>
      <vt:lpstr>CHURN BY TOTAL CHARGES</vt:lpstr>
      <vt:lpstr>CHRUN BY MONTHLY CHARGES</vt:lpstr>
      <vt:lpstr>CHURN BY TENURE</vt:lpstr>
      <vt:lpstr>CORRELATION BETWEEN FEATURES</vt:lpstr>
      <vt:lpstr>CHURN BY DEMOGRAPHICS</vt:lpstr>
      <vt:lpstr>CHURN BY SERVICES PROVIDED</vt:lpstr>
      <vt:lpstr>MEDIAN TENURE</vt:lpstr>
      <vt:lpstr>CORRELATION</vt:lpstr>
      <vt:lpstr>CONCLUTION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CUSTOMER CHURN</dc:title>
  <dc:creator>Mawusi  Angel</dc:creator>
  <cp:lastModifiedBy>Mawusi  Angel</cp:lastModifiedBy>
  <cp:revision>2</cp:revision>
  <dcterms:created xsi:type="dcterms:W3CDTF">2020-12-31T14:49:41Z</dcterms:created>
  <dcterms:modified xsi:type="dcterms:W3CDTF">2020-12-31T15:22:18Z</dcterms:modified>
</cp:coreProperties>
</file>