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27"/>
  </p:notesMasterIdLst>
  <p:sldIdLst>
    <p:sldId id="361" r:id="rId2"/>
    <p:sldId id="351" r:id="rId3"/>
    <p:sldId id="261" r:id="rId4"/>
    <p:sldId id="345" r:id="rId5"/>
    <p:sldId id="264" r:id="rId6"/>
    <p:sldId id="320" r:id="rId7"/>
    <p:sldId id="275" r:id="rId8"/>
    <p:sldId id="347" r:id="rId9"/>
    <p:sldId id="348" r:id="rId10"/>
    <p:sldId id="346" r:id="rId11"/>
    <p:sldId id="257" r:id="rId12"/>
    <p:sldId id="340" r:id="rId13"/>
    <p:sldId id="341" r:id="rId14"/>
    <p:sldId id="265" r:id="rId15"/>
    <p:sldId id="269" r:id="rId16"/>
    <p:sldId id="342" r:id="rId17"/>
    <p:sldId id="359" r:id="rId18"/>
    <p:sldId id="352" r:id="rId19"/>
    <p:sldId id="356" r:id="rId20"/>
    <p:sldId id="358" r:id="rId21"/>
    <p:sldId id="278" r:id="rId22"/>
    <p:sldId id="267" r:id="rId23"/>
    <p:sldId id="360" r:id="rId24"/>
    <p:sldId id="350" r:id="rId25"/>
    <p:sldId id="262" r:id="rId26"/>
  </p:sldIdLst>
  <p:sldSz cx="9144000" cy="5143500" type="screen16x9"/>
  <p:notesSz cx="6858000" cy="9144000"/>
  <p:embeddedFontLst>
    <p:embeddedFont>
      <p:font typeface="Aldrich" panose="020B0604020202020204" charset="0"/>
      <p:regular r:id="rId28"/>
    </p:embeddedFont>
    <p:embeddedFont>
      <p:font typeface="Montserrat" panose="020B0604020202020204" charset="0"/>
      <p:regular r:id="rId29"/>
      <p:bold r:id="rId30"/>
      <p:italic r:id="rId31"/>
      <p:boldItalic r:id="rId32"/>
    </p:embeddedFont>
    <p:embeddedFont>
      <p:font typeface="Bai Jamjuree" panose="020B0604020202020204" charset="-34"/>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62E0EA-3861-427E-BD55-530E22792A53}">
  <a:tblStyle styleId="{0562E0EA-3861-427E-BD55-530E22792A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93" d="100"/>
          <a:sy n="93" d="100"/>
        </p:scale>
        <p:origin x="846" y="8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543251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13e9dbcaf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13e9dbca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0000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3"/>
        <p:cNvGrpSpPr/>
        <p:nvPr/>
      </p:nvGrpSpPr>
      <p:grpSpPr>
        <a:xfrm>
          <a:off x="0" y="0"/>
          <a:ext cx="0" cy="0"/>
          <a:chOff x="0" y="0"/>
          <a:chExt cx="0" cy="0"/>
        </a:xfrm>
      </p:grpSpPr>
      <p:sp>
        <p:nvSpPr>
          <p:cNvPr id="3004" name="Google Shape;3004;g12948bcd1fb_0_22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5" name="Google Shape;3005;g12948bcd1fb_0_22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769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3"/>
        <p:cNvGrpSpPr/>
        <p:nvPr/>
      </p:nvGrpSpPr>
      <p:grpSpPr>
        <a:xfrm>
          <a:off x="0" y="0"/>
          <a:ext cx="0" cy="0"/>
          <a:chOff x="0" y="0"/>
          <a:chExt cx="0" cy="0"/>
        </a:xfrm>
      </p:grpSpPr>
      <p:sp>
        <p:nvSpPr>
          <p:cNvPr id="3004" name="Google Shape;3004;g12948bcd1fb_0_22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5" name="Google Shape;3005;g12948bcd1fb_0_22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1386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3"/>
        <p:cNvGrpSpPr/>
        <p:nvPr/>
      </p:nvGrpSpPr>
      <p:grpSpPr>
        <a:xfrm>
          <a:off x="0" y="0"/>
          <a:ext cx="0" cy="0"/>
          <a:chOff x="0" y="0"/>
          <a:chExt cx="0" cy="0"/>
        </a:xfrm>
      </p:grpSpPr>
      <p:sp>
        <p:nvSpPr>
          <p:cNvPr id="3294" name="Google Shape;3294;g11be10ac1ab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5" name="Google Shape;3295;g11be10ac1a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13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1"/>
        <p:cNvGrpSpPr/>
        <p:nvPr/>
      </p:nvGrpSpPr>
      <p:grpSpPr>
        <a:xfrm>
          <a:off x="0" y="0"/>
          <a:ext cx="0" cy="0"/>
          <a:chOff x="0" y="0"/>
          <a:chExt cx="0" cy="0"/>
        </a:xfrm>
      </p:grpSpPr>
      <p:sp>
        <p:nvSpPr>
          <p:cNvPr id="2972" name="Google Shape;2972;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3" name="Google Shape;2973;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05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427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13e9dbcaf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13e9dbca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731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g13e9dbcaf0c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7" name="Google Shape;2867;g13e9dbcaf0c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908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3"/>
        <p:cNvGrpSpPr/>
        <p:nvPr/>
      </p:nvGrpSpPr>
      <p:grpSpPr>
        <a:xfrm>
          <a:off x="0" y="0"/>
          <a:ext cx="0" cy="0"/>
          <a:chOff x="0" y="0"/>
          <a:chExt cx="0" cy="0"/>
        </a:xfrm>
      </p:grpSpPr>
      <p:sp>
        <p:nvSpPr>
          <p:cNvPr id="7294" name="Google Shape;7294;g12948bcd1fb_0_22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5" name="Google Shape;7295;g12948bcd1fb_0_22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37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9"/>
        <p:cNvGrpSpPr/>
        <p:nvPr/>
      </p:nvGrpSpPr>
      <p:grpSpPr>
        <a:xfrm>
          <a:off x="0" y="0"/>
          <a:ext cx="0" cy="0"/>
          <a:chOff x="0" y="0"/>
          <a:chExt cx="0" cy="0"/>
        </a:xfrm>
      </p:grpSpPr>
      <p:sp>
        <p:nvSpPr>
          <p:cNvPr id="3140" name="Google Shape;3140;g13e437834e8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1" name="Google Shape;3141;g13e437834e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874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Google Shape;2596;g127f379f98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7" name="Google Shape;2597;g127f379f98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9327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Google Shape;2596;g127f379f98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7" name="Google Shape;2597;g127f379f98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427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Google Shape;2596;g127f379f98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7" name="Google Shape;2597;g127f379f98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621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0"/>
        <p:cNvGrpSpPr/>
        <p:nvPr/>
      </p:nvGrpSpPr>
      <p:grpSpPr>
        <a:xfrm>
          <a:off x="0" y="0"/>
          <a:ext cx="0" cy="0"/>
          <a:chOff x="0" y="0"/>
          <a:chExt cx="0" cy="0"/>
        </a:xfrm>
      </p:grpSpPr>
      <p:sp>
        <p:nvSpPr>
          <p:cNvPr id="2921" name="Google Shape;2921;g127f379f98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2" name="Google Shape;2922;g127f379f98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7478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6" name="Google Shape;96;p3"/>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2748300" y="965501"/>
            <a:ext cx="36474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 name="Google Shape;98;p3"/>
          <p:cNvSpPr txBox="1">
            <a:spLocks noGrp="1"/>
          </p:cNvSpPr>
          <p:nvPr>
            <p:ph type="subTitle" idx="1"/>
          </p:nvPr>
        </p:nvSpPr>
        <p:spPr>
          <a:xfrm>
            <a:off x="2181900" y="3792111"/>
            <a:ext cx="4780200" cy="3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9" name="Google Shape;99;p3"/>
          <p:cNvPicPr preferRelativeResize="0"/>
          <p:nvPr/>
        </p:nvPicPr>
        <p:blipFill rotWithShape="1">
          <a:blip r:embed="rId3">
            <a:alphaModFix/>
          </a:blip>
          <a:srcRect l="228" r="238"/>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6">
  <p:cSld name="CUSTOM_2_2_1_1_1_1_1">
    <p:spTree>
      <p:nvGrpSpPr>
        <p:cNvPr id="1"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806" name="Google Shape;1806;p38"/>
          <p:cNvSpPr txBox="1">
            <a:spLocks noGrp="1"/>
          </p:cNvSpPr>
          <p:nvPr>
            <p:ph type="title"/>
          </p:nvPr>
        </p:nvSpPr>
        <p:spPr>
          <a:xfrm>
            <a:off x="1825050" y="1909850"/>
            <a:ext cx="5493900" cy="4206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0" name="Google Shape;1830;p38"/>
          <p:cNvSpPr/>
          <p:nvPr/>
        </p:nvSpPr>
        <p:spPr>
          <a:xfrm flipH="1">
            <a:off x="4294245" y="62091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4" name="Google Shape;1834;p38"/>
          <p:cNvSpPr txBox="1">
            <a:spLocks noGrp="1"/>
          </p:cNvSpPr>
          <p:nvPr>
            <p:ph type="subTitle" idx="1"/>
          </p:nvPr>
        </p:nvSpPr>
        <p:spPr>
          <a:xfrm>
            <a:off x="1825050" y="2427700"/>
            <a:ext cx="5493900" cy="942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2_1">
    <p:spTree>
      <p:nvGrpSpPr>
        <p:cNvPr id="1" name="Shape 1999"/>
        <p:cNvGrpSpPr/>
        <p:nvPr/>
      </p:nvGrpSpPr>
      <p:grpSpPr>
        <a:xfrm>
          <a:off x="0" y="0"/>
          <a:ext cx="0" cy="0"/>
          <a:chOff x="0" y="0"/>
          <a:chExt cx="0" cy="0"/>
        </a:xfrm>
      </p:grpSpPr>
      <p:pic>
        <p:nvPicPr>
          <p:cNvPr id="2000" name="Google Shape;2000;p41"/>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001" name="Google Shape;2001;p41"/>
          <p:cNvSpPr txBox="1">
            <a:spLocks noGrp="1"/>
          </p:cNvSpPr>
          <p:nvPr>
            <p:ph type="title"/>
          </p:nvPr>
        </p:nvSpPr>
        <p:spPr>
          <a:xfrm>
            <a:off x="2185650" y="3095408"/>
            <a:ext cx="4772700" cy="4731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002" name="Google Shape;2002;p41"/>
          <p:cNvSpPr txBox="1">
            <a:spLocks noGrp="1"/>
          </p:cNvSpPr>
          <p:nvPr>
            <p:ph type="subTitle" idx="1"/>
          </p:nvPr>
        </p:nvSpPr>
        <p:spPr>
          <a:xfrm>
            <a:off x="1226850" y="1453218"/>
            <a:ext cx="6690300" cy="15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003" name="Google Shape;2003;p41"/>
          <p:cNvGrpSpPr/>
          <p:nvPr/>
        </p:nvGrpSpPr>
        <p:grpSpPr>
          <a:xfrm rot="-5400000" flipH="1">
            <a:off x="3352827" y="574632"/>
            <a:ext cx="289170" cy="284718"/>
            <a:chOff x="426000" y="3302025"/>
            <a:chExt cx="220875" cy="217475"/>
          </a:xfrm>
        </p:grpSpPr>
        <p:sp>
          <p:nvSpPr>
            <p:cNvPr id="2004" name="Google Shape;2004;p4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2006;p41"/>
          <p:cNvGrpSpPr/>
          <p:nvPr/>
        </p:nvGrpSpPr>
        <p:grpSpPr>
          <a:xfrm rot="-5400000" flipH="1">
            <a:off x="1014983" y="238830"/>
            <a:ext cx="357454" cy="956304"/>
            <a:chOff x="357713" y="600975"/>
            <a:chExt cx="357454" cy="956304"/>
          </a:xfrm>
        </p:grpSpPr>
        <p:sp>
          <p:nvSpPr>
            <p:cNvPr id="2007" name="Google Shape;2007;p4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1" name="Google Shape;2011;p41"/>
          <p:cNvGrpSpPr/>
          <p:nvPr/>
        </p:nvGrpSpPr>
        <p:grpSpPr>
          <a:xfrm>
            <a:off x="7917151" y="2136847"/>
            <a:ext cx="2019176" cy="2019176"/>
            <a:chOff x="1943325" y="-220375"/>
            <a:chExt cx="1298672" cy="1298672"/>
          </a:xfrm>
        </p:grpSpPr>
        <p:sp>
          <p:nvSpPr>
            <p:cNvPr id="2012" name="Google Shape;2012;p4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0" name="Google Shape;2060;p41"/>
          <p:cNvGrpSpPr/>
          <p:nvPr/>
        </p:nvGrpSpPr>
        <p:grpSpPr>
          <a:xfrm>
            <a:off x="1020340" y="4088183"/>
            <a:ext cx="1965289" cy="517060"/>
            <a:chOff x="3539975" y="3523525"/>
            <a:chExt cx="745925" cy="196250"/>
          </a:xfrm>
        </p:grpSpPr>
        <p:sp>
          <p:nvSpPr>
            <p:cNvPr id="2061" name="Google Shape;2061;p4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6">
  <p:cSld name="CUSTOM_3_1_1_1_1_1">
    <p:spTree>
      <p:nvGrpSpPr>
        <p:cNvPr id="1" name="Shape 2216"/>
        <p:cNvGrpSpPr/>
        <p:nvPr/>
      </p:nvGrpSpPr>
      <p:grpSpPr>
        <a:xfrm>
          <a:off x="0" y="0"/>
          <a:ext cx="0" cy="0"/>
          <a:chOff x="0" y="0"/>
          <a:chExt cx="0" cy="0"/>
        </a:xfrm>
      </p:grpSpPr>
      <p:pic>
        <p:nvPicPr>
          <p:cNvPr id="2217" name="Google Shape;2217;p47"/>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2218" name="Google Shape;2218;p4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219" name="Google Shape;2219;p47"/>
          <p:cNvGrpSpPr/>
          <p:nvPr/>
        </p:nvGrpSpPr>
        <p:grpSpPr>
          <a:xfrm>
            <a:off x="391864" y="1291684"/>
            <a:ext cx="289170" cy="284718"/>
            <a:chOff x="426000" y="3302025"/>
            <a:chExt cx="220875" cy="217475"/>
          </a:xfrm>
        </p:grpSpPr>
        <p:sp>
          <p:nvSpPr>
            <p:cNvPr id="2220" name="Google Shape;2220;p4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2" name="Google Shape;2222;p47"/>
          <p:cNvGrpSpPr/>
          <p:nvPr/>
        </p:nvGrpSpPr>
        <p:grpSpPr>
          <a:xfrm rot="10800000" flipH="1">
            <a:off x="357713" y="3259593"/>
            <a:ext cx="357454" cy="956304"/>
            <a:chOff x="357713" y="600975"/>
            <a:chExt cx="357454" cy="956304"/>
          </a:xfrm>
        </p:grpSpPr>
        <p:sp>
          <p:nvSpPr>
            <p:cNvPr id="2223" name="Google Shape;2223;p4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7" name="Google Shape;2227;p47"/>
          <p:cNvGrpSpPr/>
          <p:nvPr/>
        </p:nvGrpSpPr>
        <p:grpSpPr>
          <a:xfrm rot="10800000" flipH="1">
            <a:off x="5872083" y="4723023"/>
            <a:ext cx="793256" cy="182899"/>
            <a:chOff x="2685575" y="2835950"/>
            <a:chExt cx="433000" cy="99825"/>
          </a:xfrm>
        </p:grpSpPr>
        <p:sp>
          <p:nvSpPr>
            <p:cNvPr id="2228" name="Google Shape;2228;p4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2" name="Google Shape;2232;p47"/>
          <p:cNvGrpSpPr/>
          <p:nvPr/>
        </p:nvGrpSpPr>
        <p:grpSpPr>
          <a:xfrm rot="10800000" flipH="1">
            <a:off x="507239" y="4684974"/>
            <a:ext cx="2019176" cy="2019176"/>
            <a:chOff x="1943325" y="-220375"/>
            <a:chExt cx="1298672" cy="1298672"/>
          </a:xfrm>
        </p:grpSpPr>
        <p:sp>
          <p:nvSpPr>
            <p:cNvPr id="2233" name="Google Shape;2233;p4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1" name="Google Shape;2281;p47"/>
          <p:cNvGrpSpPr/>
          <p:nvPr/>
        </p:nvGrpSpPr>
        <p:grpSpPr>
          <a:xfrm rot="10800000" flipH="1">
            <a:off x="7907690" y="538242"/>
            <a:ext cx="1965289" cy="517060"/>
            <a:chOff x="3539975" y="3523525"/>
            <a:chExt cx="745925" cy="196250"/>
          </a:xfrm>
        </p:grpSpPr>
        <p:sp>
          <p:nvSpPr>
            <p:cNvPr id="2282" name="Google Shape;2282;p4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66" name="Google Shape;266;p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387" name="Google Shape;387;p9"/>
          <p:cNvSpPr txBox="1">
            <a:spLocks noGrp="1"/>
          </p:cNvSpPr>
          <p:nvPr>
            <p:ph type="title"/>
          </p:nvPr>
        </p:nvSpPr>
        <p:spPr>
          <a:xfrm>
            <a:off x="803348" y="1764416"/>
            <a:ext cx="4635900" cy="632100"/>
          </a:xfrm>
          <a:prstGeom prst="rect">
            <a:avLst/>
          </a:prstGeom>
        </p:spPr>
        <p:txBody>
          <a:bodyPr spcFirstLastPara="1" wrap="square" lIns="91425" tIns="0"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8" name="Google Shape;388;p9"/>
          <p:cNvSpPr txBox="1">
            <a:spLocks noGrp="1"/>
          </p:cNvSpPr>
          <p:nvPr>
            <p:ph type="subTitle" idx="1"/>
          </p:nvPr>
        </p:nvSpPr>
        <p:spPr>
          <a:xfrm>
            <a:off x="803350" y="2483809"/>
            <a:ext cx="4635900" cy="133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9"/>
          <p:cNvSpPr/>
          <p:nvPr/>
        </p:nvSpPr>
        <p:spPr>
          <a:xfrm>
            <a:off x="1765763" y="533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771"/>
        <p:cNvGrpSpPr/>
        <p:nvPr/>
      </p:nvGrpSpPr>
      <p:grpSpPr>
        <a:xfrm>
          <a:off x="0" y="0"/>
          <a:ext cx="0" cy="0"/>
          <a:chOff x="0" y="0"/>
          <a:chExt cx="0" cy="0"/>
        </a:xfrm>
      </p:grpSpPr>
      <p:pic>
        <p:nvPicPr>
          <p:cNvPr id="772" name="Google Shape;772;p17"/>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773" name="Google Shape;773;p17"/>
          <p:cNvSpPr txBox="1">
            <a:spLocks noGrp="1"/>
          </p:cNvSpPr>
          <p:nvPr>
            <p:ph type="body" idx="1"/>
          </p:nvPr>
        </p:nvSpPr>
        <p:spPr>
          <a:xfrm flipH="1">
            <a:off x="4572000" y="1687975"/>
            <a:ext cx="3856500" cy="292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solidFill>
                  <a:schemeClr val="lt1"/>
                </a:solidFill>
              </a:defRPr>
            </a:lvl1pPr>
            <a:lvl2pPr marL="914400" lvl="1" indent="-304800" rtl="0">
              <a:spcBef>
                <a:spcPts val="0"/>
              </a:spcBef>
              <a:spcAft>
                <a:spcPts val="0"/>
              </a:spcAft>
              <a:buClr>
                <a:schemeClr val="lt1"/>
              </a:buClr>
              <a:buSzPts val="1200"/>
              <a:buChar char="○"/>
              <a:defRPr sz="1200">
                <a:solidFill>
                  <a:schemeClr val="lt1"/>
                </a:solidFill>
              </a:defRPr>
            </a:lvl2pPr>
            <a:lvl3pPr marL="1371600" lvl="2" indent="-304800" rtl="0">
              <a:spcBef>
                <a:spcPts val="0"/>
              </a:spcBef>
              <a:spcAft>
                <a:spcPts val="0"/>
              </a:spcAft>
              <a:buClr>
                <a:schemeClr val="lt1"/>
              </a:buClr>
              <a:buSzPts val="1200"/>
              <a:buChar char="■"/>
              <a:defRPr sz="1200">
                <a:solidFill>
                  <a:schemeClr val="lt1"/>
                </a:solidFill>
              </a:defRPr>
            </a:lvl3pPr>
            <a:lvl4pPr marL="1828800" lvl="3" indent="-304800" rtl="0">
              <a:spcBef>
                <a:spcPts val="0"/>
              </a:spcBef>
              <a:spcAft>
                <a:spcPts val="0"/>
              </a:spcAft>
              <a:buClr>
                <a:schemeClr val="lt1"/>
              </a:buClr>
              <a:buSzPts val="1200"/>
              <a:buChar char="●"/>
              <a:defRPr sz="1200">
                <a:solidFill>
                  <a:schemeClr val="lt1"/>
                </a:solidFill>
              </a:defRPr>
            </a:lvl4pPr>
            <a:lvl5pPr marL="2286000" lvl="4" indent="-304800" rtl="0">
              <a:spcBef>
                <a:spcPts val="0"/>
              </a:spcBef>
              <a:spcAft>
                <a:spcPts val="0"/>
              </a:spcAft>
              <a:buClr>
                <a:schemeClr val="lt1"/>
              </a:buClr>
              <a:buSzPts val="1200"/>
              <a:buChar char="○"/>
              <a:defRPr sz="1200">
                <a:solidFill>
                  <a:schemeClr val="lt1"/>
                </a:solidFill>
              </a:defRPr>
            </a:lvl5pPr>
            <a:lvl6pPr marL="2743200" lvl="5" indent="-304800" rtl="0">
              <a:spcBef>
                <a:spcPts val="0"/>
              </a:spcBef>
              <a:spcAft>
                <a:spcPts val="0"/>
              </a:spcAft>
              <a:buClr>
                <a:schemeClr val="lt1"/>
              </a:buClr>
              <a:buSzPts val="1200"/>
              <a:buChar char="■"/>
              <a:defRPr sz="1200">
                <a:solidFill>
                  <a:schemeClr val="lt1"/>
                </a:solidFill>
              </a:defRPr>
            </a:lvl6pPr>
            <a:lvl7pPr marL="3200400" lvl="6" indent="-304800" rtl="0">
              <a:spcBef>
                <a:spcPts val="0"/>
              </a:spcBef>
              <a:spcAft>
                <a:spcPts val="0"/>
              </a:spcAft>
              <a:buClr>
                <a:schemeClr val="lt1"/>
              </a:buClr>
              <a:buSzPts val="1200"/>
              <a:buChar char="●"/>
              <a:defRPr sz="1200">
                <a:solidFill>
                  <a:schemeClr val="lt1"/>
                </a:solidFill>
              </a:defRPr>
            </a:lvl7pPr>
            <a:lvl8pPr marL="3657600" lvl="7" indent="-304800" rtl="0">
              <a:spcBef>
                <a:spcPts val="0"/>
              </a:spcBef>
              <a:spcAft>
                <a:spcPts val="0"/>
              </a:spcAft>
              <a:buClr>
                <a:schemeClr val="lt1"/>
              </a:buClr>
              <a:buSzPts val="1200"/>
              <a:buChar char="○"/>
              <a:defRPr sz="1200">
                <a:solidFill>
                  <a:schemeClr val="lt1"/>
                </a:solidFill>
              </a:defRPr>
            </a:lvl8pPr>
            <a:lvl9pPr marL="4114800" lvl="8" indent="-304800" rtl="0">
              <a:spcBef>
                <a:spcPts val="0"/>
              </a:spcBef>
              <a:spcAft>
                <a:spcPts val="0"/>
              </a:spcAft>
              <a:buClr>
                <a:schemeClr val="lt1"/>
              </a:buClr>
              <a:buSzPts val="1200"/>
              <a:buChar char="■"/>
              <a:defRPr sz="1200">
                <a:solidFill>
                  <a:schemeClr val="lt1"/>
                </a:solidFill>
              </a:defRPr>
            </a:lvl9pPr>
          </a:lstStyle>
          <a:p>
            <a:endParaRPr/>
          </a:p>
        </p:txBody>
      </p:sp>
      <p:sp>
        <p:nvSpPr>
          <p:cNvPr id="774" name="Google Shape;774;p17"/>
          <p:cNvSpPr txBox="1">
            <a:spLocks noGrp="1"/>
          </p:cNvSpPr>
          <p:nvPr>
            <p:ph type="body" idx="2"/>
          </p:nvPr>
        </p:nvSpPr>
        <p:spPr>
          <a:xfrm flipH="1">
            <a:off x="715500" y="1687975"/>
            <a:ext cx="3856500" cy="2921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solidFill>
                  <a:schemeClr val="lt1"/>
                </a:solidFill>
              </a:defRPr>
            </a:lvl1pPr>
            <a:lvl2pPr marL="914400" lvl="1" indent="-304800" rtl="0">
              <a:spcBef>
                <a:spcPts val="0"/>
              </a:spcBef>
              <a:spcAft>
                <a:spcPts val="0"/>
              </a:spcAft>
              <a:buClr>
                <a:schemeClr val="lt1"/>
              </a:buClr>
              <a:buSzPts val="1200"/>
              <a:buChar char="○"/>
              <a:defRPr sz="1200">
                <a:solidFill>
                  <a:schemeClr val="lt1"/>
                </a:solidFill>
              </a:defRPr>
            </a:lvl2pPr>
            <a:lvl3pPr marL="1371600" lvl="2" indent="-304800" rtl="0">
              <a:spcBef>
                <a:spcPts val="0"/>
              </a:spcBef>
              <a:spcAft>
                <a:spcPts val="0"/>
              </a:spcAft>
              <a:buClr>
                <a:schemeClr val="lt1"/>
              </a:buClr>
              <a:buSzPts val="1200"/>
              <a:buChar char="■"/>
              <a:defRPr sz="1200">
                <a:solidFill>
                  <a:schemeClr val="lt1"/>
                </a:solidFill>
              </a:defRPr>
            </a:lvl3pPr>
            <a:lvl4pPr marL="1828800" lvl="3" indent="-304800" rtl="0">
              <a:spcBef>
                <a:spcPts val="0"/>
              </a:spcBef>
              <a:spcAft>
                <a:spcPts val="0"/>
              </a:spcAft>
              <a:buClr>
                <a:schemeClr val="lt1"/>
              </a:buClr>
              <a:buSzPts val="1200"/>
              <a:buChar char="●"/>
              <a:defRPr sz="1200">
                <a:solidFill>
                  <a:schemeClr val="lt1"/>
                </a:solidFill>
              </a:defRPr>
            </a:lvl4pPr>
            <a:lvl5pPr marL="2286000" lvl="4" indent="-304800" rtl="0">
              <a:spcBef>
                <a:spcPts val="0"/>
              </a:spcBef>
              <a:spcAft>
                <a:spcPts val="0"/>
              </a:spcAft>
              <a:buClr>
                <a:schemeClr val="lt1"/>
              </a:buClr>
              <a:buSzPts val="1200"/>
              <a:buChar char="○"/>
              <a:defRPr sz="1200">
                <a:solidFill>
                  <a:schemeClr val="lt1"/>
                </a:solidFill>
              </a:defRPr>
            </a:lvl5pPr>
            <a:lvl6pPr marL="2743200" lvl="5" indent="-304800" rtl="0">
              <a:spcBef>
                <a:spcPts val="0"/>
              </a:spcBef>
              <a:spcAft>
                <a:spcPts val="0"/>
              </a:spcAft>
              <a:buClr>
                <a:schemeClr val="lt1"/>
              </a:buClr>
              <a:buSzPts val="1200"/>
              <a:buChar char="■"/>
              <a:defRPr sz="1200">
                <a:solidFill>
                  <a:schemeClr val="lt1"/>
                </a:solidFill>
              </a:defRPr>
            </a:lvl6pPr>
            <a:lvl7pPr marL="3200400" lvl="6" indent="-304800" rtl="0">
              <a:spcBef>
                <a:spcPts val="0"/>
              </a:spcBef>
              <a:spcAft>
                <a:spcPts val="0"/>
              </a:spcAft>
              <a:buClr>
                <a:schemeClr val="lt1"/>
              </a:buClr>
              <a:buSzPts val="1200"/>
              <a:buChar char="●"/>
              <a:defRPr sz="1200">
                <a:solidFill>
                  <a:schemeClr val="lt1"/>
                </a:solidFill>
              </a:defRPr>
            </a:lvl7pPr>
            <a:lvl8pPr marL="3657600" lvl="7" indent="-304800" rtl="0">
              <a:spcBef>
                <a:spcPts val="0"/>
              </a:spcBef>
              <a:spcAft>
                <a:spcPts val="0"/>
              </a:spcAft>
              <a:buClr>
                <a:schemeClr val="lt1"/>
              </a:buClr>
              <a:buSzPts val="1200"/>
              <a:buChar char="○"/>
              <a:defRPr sz="1200">
                <a:solidFill>
                  <a:schemeClr val="lt1"/>
                </a:solidFill>
              </a:defRPr>
            </a:lvl8pPr>
            <a:lvl9pPr marL="4114800" lvl="8" indent="-304800" rtl="0">
              <a:spcBef>
                <a:spcPts val="0"/>
              </a:spcBef>
              <a:spcAft>
                <a:spcPts val="0"/>
              </a:spcAft>
              <a:buClr>
                <a:schemeClr val="lt1"/>
              </a:buClr>
              <a:buSzPts val="1200"/>
              <a:buChar char="■"/>
              <a:defRPr sz="1200">
                <a:solidFill>
                  <a:schemeClr val="lt1"/>
                </a:solidFill>
              </a:defRPr>
            </a:lvl9pPr>
          </a:lstStyle>
          <a:p>
            <a:endParaRPr/>
          </a:p>
        </p:txBody>
      </p:sp>
      <p:sp>
        <p:nvSpPr>
          <p:cNvPr id="775" name="Google Shape;775;p1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776" name="Google Shape;776;p17"/>
          <p:cNvGrpSpPr/>
          <p:nvPr/>
        </p:nvGrpSpPr>
        <p:grpSpPr>
          <a:xfrm>
            <a:off x="391864" y="4078670"/>
            <a:ext cx="289170" cy="284718"/>
            <a:chOff x="426000" y="3302025"/>
            <a:chExt cx="220875" cy="217475"/>
          </a:xfrm>
        </p:grpSpPr>
        <p:sp>
          <p:nvSpPr>
            <p:cNvPr id="777" name="Google Shape;777;p1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1">
  <p:cSld name="CUSTOM_1_1_1_1_1_2_1">
    <p:spTree>
      <p:nvGrpSpPr>
        <p:cNvPr id="1" name="Shape 821"/>
        <p:cNvGrpSpPr/>
        <p:nvPr/>
      </p:nvGrpSpPr>
      <p:grpSpPr>
        <a:xfrm>
          <a:off x="0" y="0"/>
          <a:ext cx="0" cy="0"/>
          <a:chOff x="0" y="0"/>
          <a:chExt cx="0" cy="0"/>
        </a:xfrm>
      </p:grpSpPr>
      <p:pic>
        <p:nvPicPr>
          <p:cNvPr id="822" name="Google Shape;822;p19"/>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823" name="Google Shape;823;p19"/>
          <p:cNvSpPr txBox="1">
            <a:spLocks noGrp="1"/>
          </p:cNvSpPr>
          <p:nvPr>
            <p:ph type="subTitle" idx="1"/>
          </p:nvPr>
        </p:nvSpPr>
        <p:spPr>
          <a:xfrm>
            <a:off x="4874072" y="3821141"/>
            <a:ext cx="20400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4" name="Google Shape;824;p19"/>
          <p:cNvSpPr txBox="1">
            <a:spLocks noGrp="1"/>
          </p:cNvSpPr>
          <p:nvPr>
            <p:ph type="subTitle" idx="2"/>
          </p:nvPr>
        </p:nvSpPr>
        <p:spPr>
          <a:xfrm>
            <a:off x="4874053" y="4083223"/>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5" name="Google Shape;825;p19"/>
          <p:cNvSpPr txBox="1">
            <a:spLocks noGrp="1"/>
          </p:cNvSpPr>
          <p:nvPr>
            <p:ph type="subTitle" idx="3"/>
          </p:nvPr>
        </p:nvSpPr>
        <p:spPr>
          <a:xfrm>
            <a:off x="2229956" y="3821141"/>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6" name="Google Shape;826;p19"/>
          <p:cNvSpPr txBox="1">
            <a:spLocks noGrp="1"/>
          </p:cNvSpPr>
          <p:nvPr>
            <p:ph type="subTitle" idx="4"/>
          </p:nvPr>
        </p:nvSpPr>
        <p:spPr>
          <a:xfrm>
            <a:off x="2229928" y="4083223"/>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7" name="Google Shape;827;p1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828" name="Google Shape;828;p19"/>
          <p:cNvSpPr txBox="1">
            <a:spLocks noGrp="1"/>
          </p:cNvSpPr>
          <p:nvPr>
            <p:ph type="subTitle" idx="5"/>
          </p:nvPr>
        </p:nvSpPr>
        <p:spPr>
          <a:xfrm>
            <a:off x="4874072" y="2007179"/>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9" name="Google Shape;829;p19"/>
          <p:cNvSpPr txBox="1">
            <a:spLocks noGrp="1"/>
          </p:cNvSpPr>
          <p:nvPr>
            <p:ph type="subTitle" idx="6"/>
          </p:nvPr>
        </p:nvSpPr>
        <p:spPr>
          <a:xfrm>
            <a:off x="4874053" y="2269265"/>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0" name="Google Shape;830;p19"/>
          <p:cNvSpPr txBox="1">
            <a:spLocks noGrp="1"/>
          </p:cNvSpPr>
          <p:nvPr>
            <p:ph type="subTitle" idx="7"/>
          </p:nvPr>
        </p:nvSpPr>
        <p:spPr>
          <a:xfrm>
            <a:off x="2229956" y="2007179"/>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1" name="Google Shape;831;p19"/>
          <p:cNvSpPr txBox="1">
            <a:spLocks noGrp="1"/>
          </p:cNvSpPr>
          <p:nvPr>
            <p:ph type="subTitle" idx="8"/>
          </p:nvPr>
        </p:nvSpPr>
        <p:spPr>
          <a:xfrm>
            <a:off x="2229928" y="2269265"/>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832" name="Google Shape;832;p19"/>
          <p:cNvGrpSpPr/>
          <p:nvPr/>
        </p:nvGrpSpPr>
        <p:grpSpPr>
          <a:xfrm>
            <a:off x="398750" y="1564070"/>
            <a:ext cx="282284" cy="284718"/>
            <a:chOff x="431259" y="3302025"/>
            <a:chExt cx="215616" cy="217475"/>
          </a:xfrm>
        </p:grpSpPr>
        <p:sp>
          <p:nvSpPr>
            <p:cNvPr id="833" name="Google Shape;833;p19"/>
            <p:cNvSpPr/>
            <p:nvPr/>
          </p:nvSpPr>
          <p:spPr>
            <a:xfrm>
              <a:off x="43125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19"/>
          <p:cNvGrpSpPr/>
          <p:nvPr/>
        </p:nvGrpSpPr>
        <p:grpSpPr>
          <a:xfrm>
            <a:off x="357713" y="3191775"/>
            <a:ext cx="357454" cy="956304"/>
            <a:chOff x="357713" y="600975"/>
            <a:chExt cx="357454" cy="956304"/>
          </a:xfrm>
        </p:grpSpPr>
        <p:sp>
          <p:nvSpPr>
            <p:cNvPr id="836" name="Google Shape;836;p1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19"/>
          <p:cNvGrpSpPr/>
          <p:nvPr/>
        </p:nvGrpSpPr>
        <p:grpSpPr>
          <a:xfrm>
            <a:off x="239464" y="4378897"/>
            <a:ext cx="2019176" cy="2019176"/>
            <a:chOff x="1943325" y="-220375"/>
            <a:chExt cx="1298672" cy="1298672"/>
          </a:xfrm>
        </p:grpSpPr>
        <p:sp>
          <p:nvSpPr>
            <p:cNvPr id="841" name="Google Shape;841;p1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19"/>
          <p:cNvGrpSpPr/>
          <p:nvPr/>
        </p:nvGrpSpPr>
        <p:grpSpPr>
          <a:xfrm>
            <a:off x="7985565" y="3429220"/>
            <a:ext cx="1965289" cy="517060"/>
            <a:chOff x="3539975" y="3523525"/>
            <a:chExt cx="745925" cy="196250"/>
          </a:xfrm>
        </p:grpSpPr>
        <p:sp>
          <p:nvSpPr>
            <p:cNvPr id="890" name="Google Shape;890;p1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 name="Google Shape;906;p19"/>
          <p:cNvSpPr/>
          <p:nvPr/>
        </p:nvSpPr>
        <p:spPr>
          <a:xfrm>
            <a:off x="10203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415" name="Google Shape;1415;p32"/>
          <p:cNvSpPr txBox="1">
            <a:spLocks noGrp="1"/>
          </p:cNvSpPr>
          <p:nvPr>
            <p:ph type="title"/>
          </p:nvPr>
        </p:nvSpPr>
        <p:spPr>
          <a:xfrm>
            <a:off x="5880200" y="1545007"/>
            <a:ext cx="2548200" cy="794400"/>
          </a:xfrm>
          <a:prstGeom prst="rect">
            <a:avLst/>
          </a:prstGeom>
        </p:spPr>
        <p:txBody>
          <a:bodyPr spcFirstLastPara="1" wrap="square" lIns="91425" tIns="0" rIns="91425" bIns="91425" anchor="t" anchorCtr="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1416" name="Google Shape;1416;p32"/>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2"/>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2"/>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32"/>
          <p:cNvSpPr/>
          <p:nvPr/>
        </p:nvSpPr>
        <p:spPr>
          <a:xfrm>
            <a:off x="6088025" y="3988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2_2_1">
    <p:spTree>
      <p:nvGrpSpPr>
        <p:cNvPr id="1"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536" name="Google Shape;1536;p34"/>
          <p:cNvSpPr txBox="1">
            <a:spLocks noGrp="1"/>
          </p:cNvSpPr>
          <p:nvPr>
            <p:ph type="title"/>
          </p:nvPr>
        </p:nvSpPr>
        <p:spPr>
          <a:xfrm>
            <a:off x="783900" y="1838875"/>
            <a:ext cx="3396000" cy="3717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537" name="Google Shape;1537;p34"/>
          <p:cNvSpPr txBox="1">
            <a:spLocks noGrp="1"/>
          </p:cNvSpPr>
          <p:nvPr>
            <p:ph type="subTitle" idx="1"/>
          </p:nvPr>
        </p:nvSpPr>
        <p:spPr>
          <a:xfrm>
            <a:off x="784010" y="2332050"/>
            <a:ext cx="3396000" cy="11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538" name="Google Shape;1538;p34"/>
          <p:cNvPicPr preferRelativeResize="0"/>
          <p:nvPr/>
        </p:nvPicPr>
        <p:blipFill rotWithShape="1">
          <a:blip r:embed="rId3">
            <a:alphaModFix/>
          </a:blip>
          <a:srcRect l="228" r="238"/>
          <a:stretch/>
        </p:blipFill>
        <p:spPr>
          <a:xfrm rot="10800000" flipH="1">
            <a:off x="-731476" y="-1253478"/>
            <a:ext cx="9353213" cy="2681250"/>
          </a:xfrm>
          <a:prstGeom prst="rect">
            <a:avLst/>
          </a:prstGeom>
          <a:noFill/>
          <a:ln>
            <a:noFill/>
          </a:ln>
        </p:spPr>
      </p:pic>
      <p:grpSp>
        <p:nvGrpSpPr>
          <p:cNvPr id="1539" name="Google Shape;1539;p34"/>
          <p:cNvGrpSpPr/>
          <p:nvPr/>
        </p:nvGrpSpPr>
        <p:grpSpPr>
          <a:xfrm rot="10800000" flipH="1">
            <a:off x="391864" y="1215484"/>
            <a:ext cx="289170" cy="284718"/>
            <a:chOff x="426000" y="3302025"/>
            <a:chExt cx="220875" cy="217475"/>
          </a:xfrm>
        </p:grpSpPr>
        <p:sp>
          <p:nvSpPr>
            <p:cNvPr id="1540" name="Google Shape;1540;p3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4"/>
          <p:cNvGrpSpPr/>
          <p:nvPr/>
        </p:nvGrpSpPr>
        <p:grpSpPr>
          <a:xfrm rot="10800000" flipH="1">
            <a:off x="357713" y="3564393"/>
            <a:ext cx="357454" cy="956304"/>
            <a:chOff x="357713" y="600975"/>
            <a:chExt cx="357454" cy="956304"/>
          </a:xfrm>
        </p:grpSpPr>
        <p:sp>
          <p:nvSpPr>
            <p:cNvPr id="1543" name="Google Shape;1543;p3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4"/>
          <p:cNvGrpSpPr/>
          <p:nvPr/>
        </p:nvGrpSpPr>
        <p:grpSpPr>
          <a:xfrm rot="10800000" flipH="1">
            <a:off x="5258308" y="4520702"/>
            <a:ext cx="793256" cy="182899"/>
            <a:chOff x="2685575" y="2835950"/>
            <a:chExt cx="433000" cy="99825"/>
          </a:xfrm>
        </p:grpSpPr>
        <p:sp>
          <p:nvSpPr>
            <p:cNvPr id="1548" name="Google Shape;1548;p3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34"/>
          <p:cNvGrpSpPr/>
          <p:nvPr/>
        </p:nvGrpSpPr>
        <p:grpSpPr>
          <a:xfrm rot="10800000" flipH="1">
            <a:off x="1363114" y="3961574"/>
            <a:ext cx="2019176" cy="2019176"/>
            <a:chOff x="1943325" y="-220375"/>
            <a:chExt cx="1298672" cy="1298672"/>
          </a:xfrm>
        </p:grpSpPr>
        <p:sp>
          <p:nvSpPr>
            <p:cNvPr id="1553" name="Google Shape;1553;p3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34"/>
          <p:cNvGrpSpPr/>
          <p:nvPr/>
        </p:nvGrpSpPr>
        <p:grpSpPr>
          <a:xfrm rot="10800000" flipH="1">
            <a:off x="8366565" y="1480192"/>
            <a:ext cx="1965289" cy="517060"/>
            <a:chOff x="3539975" y="3523525"/>
            <a:chExt cx="745925" cy="196250"/>
          </a:xfrm>
        </p:grpSpPr>
        <p:sp>
          <p:nvSpPr>
            <p:cNvPr id="1602" name="Google Shape;1602;p3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8" name="Google Shape;1618;p34"/>
          <p:cNvSpPr/>
          <p:nvPr/>
        </p:nvSpPr>
        <p:spPr>
          <a:xfrm rot="10800000" flipH="1">
            <a:off x="3819050" y="3824417"/>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CUSTOM_2_2_1_1_1_1">
    <p:spTree>
      <p:nvGrpSpPr>
        <p:cNvPr id="1" name="Shape 1725"/>
        <p:cNvGrpSpPr/>
        <p:nvPr/>
      </p:nvGrpSpPr>
      <p:grpSpPr>
        <a:xfrm>
          <a:off x="0" y="0"/>
          <a:ext cx="0" cy="0"/>
          <a:chOff x="0" y="0"/>
          <a:chExt cx="0" cy="0"/>
        </a:xfrm>
      </p:grpSpPr>
      <p:pic>
        <p:nvPicPr>
          <p:cNvPr id="1726" name="Google Shape;1726;p37"/>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727" name="Google Shape;1727;p37"/>
          <p:cNvSpPr txBox="1">
            <a:spLocks noGrp="1"/>
          </p:cNvSpPr>
          <p:nvPr>
            <p:ph type="subTitle" idx="1"/>
          </p:nvPr>
        </p:nvSpPr>
        <p:spPr>
          <a:xfrm>
            <a:off x="4045548" y="1648529"/>
            <a:ext cx="3867600" cy="208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728" name="Google Shape;1728;p3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729" name="Google Shape;1729;p37"/>
          <p:cNvSpPr txBox="1">
            <a:spLocks noGrp="1"/>
          </p:cNvSpPr>
          <p:nvPr>
            <p:ph type="subTitle" idx="2"/>
          </p:nvPr>
        </p:nvSpPr>
        <p:spPr>
          <a:xfrm>
            <a:off x="1592525" y="2303425"/>
            <a:ext cx="2453100" cy="772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730" name="Google Shape;1730;p37"/>
          <p:cNvGrpSpPr/>
          <p:nvPr/>
        </p:nvGrpSpPr>
        <p:grpSpPr>
          <a:xfrm>
            <a:off x="8147051" y="2303422"/>
            <a:ext cx="2019176" cy="2019176"/>
            <a:chOff x="1943325" y="-220375"/>
            <a:chExt cx="1298672" cy="1298672"/>
          </a:xfrm>
        </p:grpSpPr>
        <p:sp>
          <p:nvSpPr>
            <p:cNvPr id="1731" name="Google Shape;1731;p3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9" name="Google Shape;1779;p37"/>
          <p:cNvGrpSpPr/>
          <p:nvPr/>
        </p:nvGrpSpPr>
        <p:grpSpPr>
          <a:xfrm>
            <a:off x="1571802" y="4088183"/>
            <a:ext cx="1965289" cy="517060"/>
            <a:chOff x="3539975" y="3523525"/>
            <a:chExt cx="745925" cy="196250"/>
          </a:xfrm>
        </p:grpSpPr>
        <p:sp>
          <p:nvSpPr>
            <p:cNvPr id="1780" name="Google Shape;1780;p3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6" name="Google Shape;1796;p37"/>
          <p:cNvGrpSpPr/>
          <p:nvPr/>
        </p:nvGrpSpPr>
        <p:grpSpPr>
          <a:xfrm rot="-5400000" flipH="1">
            <a:off x="-2692775" y="2018671"/>
            <a:ext cx="4000413" cy="3175881"/>
            <a:chOff x="5207925" y="-1994879"/>
            <a:chExt cx="4000413" cy="3175881"/>
          </a:xfrm>
        </p:grpSpPr>
        <p:sp>
          <p:nvSpPr>
            <p:cNvPr id="1797" name="Google Shape;1797;p37"/>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7"/>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7"/>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0" name="Google Shape;1800;p37"/>
          <p:cNvGrpSpPr/>
          <p:nvPr/>
        </p:nvGrpSpPr>
        <p:grpSpPr>
          <a:xfrm>
            <a:off x="5255192" y="4184363"/>
            <a:ext cx="1039906" cy="679800"/>
            <a:chOff x="4082325" y="3790650"/>
            <a:chExt cx="1039906" cy="679800"/>
          </a:xfrm>
        </p:grpSpPr>
        <p:sp>
          <p:nvSpPr>
            <p:cNvPr id="1801" name="Google Shape;1801;p37"/>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7"/>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7"/>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5" r:id="rId3"/>
    <p:sldLayoutId id="2147483658" r:id="rId4"/>
    <p:sldLayoutId id="2147483663" r:id="rId5"/>
    <p:sldLayoutId id="2147483665" r:id="rId6"/>
    <p:sldLayoutId id="2147483678" r:id="rId7"/>
    <p:sldLayoutId id="2147483680" r:id="rId8"/>
    <p:sldLayoutId id="2147483683" r:id="rId9"/>
    <p:sldLayoutId id="2147483684" r:id="rId10"/>
    <p:sldLayoutId id="2147483687" r:id="rId11"/>
    <p:sldLayoutId id="2147483693" r:id="rId12"/>
    <p:sldLayoutId id="2147483697" r:id="rId13"/>
    <p:sldLayoutId id="2147483698" r:id="rId14"/>
  </p:sldLayoutIdLst>
  <mc:AlternateContent xmlns:mc="http://schemas.openxmlformats.org/markup-compatibility/2006" xmlns:p14="http://schemas.microsoft.com/office/powerpoint/2010/main">
    <mc:Choice Requires="p14">
      <p:transition spd="med" p14:dur="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20.jpe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slide" Target="slide2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1D85473-B43D-5EBE-352D-CB322F0D734E}"/>
              </a:ext>
            </a:extLst>
          </p:cNvPr>
          <p:cNvPicPr>
            <a:picLocks noChangeAspect="1"/>
          </p:cNvPicPr>
          <p:nvPr/>
        </p:nvPicPr>
        <p:blipFill>
          <a:blip r:embed="rId2"/>
          <a:stretch>
            <a:fillRect/>
          </a:stretch>
        </p:blipFill>
        <p:spPr>
          <a:xfrm>
            <a:off x="-1548581" y="-243348"/>
            <a:ext cx="12248536" cy="6238173"/>
          </a:xfrm>
          <a:prstGeom prst="rect">
            <a:avLst/>
          </a:prstGeom>
        </p:spPr>
      </p:pic>
      <p:sp>
        <p:nvSpPr>
          <p:cNvPr id="7" name="TextBox 6">
            <a:extLst>
              <a:ext uri="{FF2B5EF4-FFF2-40B4-BE49-F238E27FC236}">
                <a16:creationId xmlns:a16="http://schemas.microsoft.com/office/drawing/2014/main" xmlns="" id="{0C52078E-1250-5DA8-8791-71307756D3C0}"/>
              </a:ext>
            </a:extLst>
          </p:cNvPr>
          <p:cNvSpPr txBox="1"/>
          <p:nvPr/>
        </p:nvSpPr>
        <p:spPr>
          <a:xfrm>
            <a:off x="2032972" y="1287489"/>
            <a:ext cx="5343525" cy="2062103"/>
          </a:xfrm>
          <a:prstGeom prst="rect">
            <a:avLst/>
          </a:prstGeom>
          <a:noFill/>
        </p:spPr>
        <p:txBody>
          <a:bodyPr wrap="square" rtlCol="0">
            <a:spAutoFit/>
          </a:bodyPr>
          <a:lstStyle/>
          <a:p>
            <a:pPr algn="ctr"/>
            <a:r>
              <a:rPr lang="en" sz="4000" b="1" dirty="0">
                <a:solidFill>
                  <a:schemeClr val="tx1"/>
                </a:solidFill>
                <a:latin typeface="Aldrich" panose="020B0604020202020204" charset="0"/>
              </a:rPr>
              <a:t> </a:t>
            </a:r>
            <a:br>
              <a:rPr lang="en" sz="4000" b="1" dirty="0">
                <a:solidFill>
                  <a:schemeClr val="tx1"/>
                </a:solidFill>
                <a:latin typeface="Aldrich" panose="020B0604020202020204" charset="0"/>
              </a:rPr>
            </a:br>
            <a:r>
              <a:rPr lang="en" sz="4800" b="1" dirty="0">
                <a:solidFill>
                  <a:schemeClr val="tx1"/>
                </a:solidFill>
                <a:latin typeface="Aldrich" panose="020B0604020202020204" charset="0"/>
              </a:rPr>
              <a:t>E-COMMERCE</a:t>
            </a:r>
            <a:r>
              <a:rPr lang="en" sz="4000" b="1" dirty="0">
                <a:solidFill>
                  <a:schemeClr val="tx1"/>
                </a:solidFill>
                <a:latin typeface="Aldrich" panose="020B0604020202020204" charset="0"/>
              </a:rPr>
              <a:t> ANALYSIS</a:t>
            </a:r>
            <a:endParaRPr lang="en-IN" sz="4000" b="1" dirty="0">
              <a:solidFill>
                <a:schemeClr val="tx1"/>
              </a:solidFill>
              <a:latin typeface="Aldrich" panose="020B0604020202020204" charset="0"/>
            </a:endParaRPr>
          </a:p>
        </p:txBody>
      </p:sp>
    </p:spTree>
    <p:extLst>
      <p:ext uri="{BB962C8B-B14F-4D97-AF65-F5344CB8AC3E}">
        <p14:creationId xmlns:p14="http://schemas.microsoft.com/office/powerpoint/2010/main" val="3617509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92B9952-6114-8995-F87E-CB67680859A8}"/>
              </a:ext>
            </a:extLst>
          </p:cNvPr>
          <p:cNvSpPr>
            <a:spLocks noGrp="1"/>
          </p:cNvSpPr>
          <p:nvPr>
            <p:ph type="title"/>
          </p:nvPr>
        </p:nvSpPr>
        <p:spPr/>
        <p:txBody>
          <a:bodyPr/>
          <a:lstStyle/>
          <a:p>
            <a:r>
              <a:rPr lang="en-US" dirty="0"/>
              <a:t>DASHBOARDS</a:t>
            </a:r>
            <a:endParaRPr lang="en-IN" dirty="0"/>
          </a:p>
        </p:txBody>
      </p:sp>
    </p:spTree>
    <p:extLst>
      <p:ext uri="{BB962C8B-B14F-4D97-AF65-F5344CB8AC3E}">
        <p14:creationId xmlns:p14="http://schemas.microsoft.com/office/powerpoint/2010/main" val="337401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8"/>
        <p:cNvGrpSpPr/>
        <p:nvPr/>
      </p:nvGrpSpPr>
      <p:grpSpPr>
        <a:xfrm>
          <a:off x="0" y="0"/>
          <a:ext cx="0" cy="0"/>
          <a:chOff x="0" y="0"/>
          <a:chExt cx="0" cy="0"/>
        </a:xfrm>
      </p:grpSpPr>
      <p:sp>
        <p:nvSpPr>
          <p:cNvPr id="2599" name="Google Shape;2599;p59"/>
          <p:cNvSpPr txBox="1">
            <a:spLocks noGrp="1"/>
          </p:cNvSpPr>
          <p:nvPr>
            <p:ph type="title"/>
          </p:nvPr>
        </p:nvSpPr>
        <p:spPr>
          <a:xfrm>
            <a:off x="529646" y="15221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IN" dirty="0"/>
              <a:t>EXCEL </a:t>
            </a:r>
          </a:p>
        </p:txBody>
      </p:sp>
      <p:grpSp>
        <p:nvGrpSpPr>
          <p:cNvPr id="2604" name="Google Shape;2604;p59"/>
          <p:cNvGrpSpPr/>
          <p:nvPr/>
        </p:nvGrpSpPr>
        <p:grpSpPr>
          <a:xfrm>
            <a:off x="7225925" y="-1913179"/>
            <a:ext cx="4000413" cy="3175881"/>
            <a:chOff x="5207925" y="-1994879"/>
            <a:chExt cx="4000413" cy="3175881"/>
          </a:xfrm>
        </p:grpSpPr>
        <p:sp>
          <p:nvSpPr>
            <p:cNvPr id="2605" name="Google Shape;2605;p5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screenshot of a graph&#10;&#10;Description automatically generated">
            <a:extLst>
              <a:ext uri="{FF2B5EF4-FFF2-40B4-BE49-F238E27FC236}">
                <a16:creationId xmlns:a16="http://schemas.microsoft.com/office/drawing/2014/main" xmlns="" id="{BBC2D188-F5D8-BC45-79A5-F3447CAB51DE}"/>
              </a:ext>
            </a:extLst>
          </p:cNvPr>
          <p:cNvPicPr>
            <a:picLocks noChangeAspect="1"/>
          </p:cNvPicPr>
          <p:nvPr/>
        </p:nvPicPr>
        <p:blipFill>
          <a:blip r:embed="rId3"/>
          <a:srcRect l="892" t="1597" r="2240" b="7647"/>
          <a:stretch/>
        </p:blipFill>
        <p:spPr>
          <a:xfrm>
            <a:off x="115230" y="550185"/>
            <a:ext cx="8913542" cy="45202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99"/>
                                        </p:tgtEl>
                                        <p:attrNameLst>
                                          <p:attrName>style.visibility</p:attrName>
                                        </p:attrNameLst>
                                      </p:cBhvr>
                                      <p:to>
                                        <p:strVal val="visible"/>
                                      </p:to>
                                    </p:set>
                                    <p:anim calcmode="lin" valueType="num">
                                      <p:cBhvr additive="base">
                                        <p:cTn id="7" dur="1000"/>
                                        <p:tgtEl>
                                          <p:spTgt spid="2599"/>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2604"/>
                                        </p:tgtEl>
                                        <p:attrNameLst>
                                          <p:attrName>style.visibility</p:attrName>
                                        </p:attrNameLst>
                                      </p:cBhvr>
                                      <p:to>
                                        <p:strVal val="visible"/>
                                      </p:to>
                                    </p:set>
                                    <p:anim calcmode="lin" valueType="num">
                                      <p:cBhvr additive="base">
                                        <p:cTn id="10" dur="1000"/>
                                        <p:tgtEl>
                                          <p:spTgt spid="26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8"/>
        <p:cNvGrpSpPr/>
        <p:nvPr/>
      </p:nvGrpSpPr>
      <p:grpSpPr>
        <a:xfrm>
          <a:off x="0" y="0"/>
          <a:ext cx="0" cy="0"/>
          <a:chOff x="0" y="0"/>
          <a:chExt cx="0" cy="0"/>
        </a:xfrm>
      </p:grpSpPr>
      <p:sp>
        <p:nvSpPr>
          <p:cNvPr id="2599" name="Google Shape;2599;p59"/>
          <p:cNvSpPr txBox="1">
            <a:spLocks noGrp="1"/>
          </p:cNvSpPr>
          <p:nvPr>
            <p:ph type="title"/>
          </p:nvPr>
        </p:nvSpPr>
        <p:spPr>
          <a:xfrm>
            <a:off x="388398" y="73091"/>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IN" dirty="0"/>
              <a:t>POWER BI </a:t>
            </a:r>
          </a:p>
        </p:txBody>
      </p:sp>
      <p:grpSp>
        <p:nvGrpSpPr>
          <p:cNvPr id="2604" name="Google Shape;2604;p59"/>
          <p:cNvGrpSpPr/>
          <p:nvPr/>
        </p:nvGrpSpPr>
        <p:grpSpPr>
          <a:xfrm>
            <a:off x="7225925" y="-1913179"/>
            <a:ext cx="4000413" cy="3175881"/>
            <a:chOff x="5207925" y="-1994879"/>
            <a:chExt cx="4000413" cy="3175881"/>
          </a:xfrm>
        </p:grpSpPr>
        <p:sp>
          <p:nvSpPr>
            <p:cNvPr id="2605" name="Google Shape;2605;p5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xmlns="" id="{2A160521-A653-3BDD-3C0E-D7961613FE09}"/>
              </a:ext>
            </a:extLst>
          </p:cNvPr>
          <p:cNvPicPr>
            <a:picLocks noChangeAspect="1"/>
          </p:cNvPicPr>
          <p:nvPr/>
        </p:nvPicPr>
        <p:blipFill>
          <a:blip r:embed="rId3"/>
          <a:stretch>
            <a:fillRect/>
          </a:stretch>
        </p:blipFill>
        <p:spPr>
          <a:xfrm>
            <a:off x="115229" y="550187"/>
            <a:ext cx="8913542" cy="4520222"/>
          </a:xfrm>
          <a:prstGeom prst="rect">
            <a:avLst/>
          </a:prstGeom>
        </p:spPr>
      </p:pic>
    </p:spTree>
    <p:extLst>
      <p:ext uri="{BB962C8B-B14F-4D97-AF65-F5344CB8AC3E}">
        <p14:creationId xmlns:p14="http://schemas.microsoft.com/office/powerpoint/2010/main" val="64157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99"/>
                                        </p:tgtEl>
                                        <p:attrNameLst>
                                          <p:attrName>style.visibility</p:attrName>
                                        </p:attrNameLst>
                                      </p:cBhvr>
                                      <p:to>
                                        <p:strVal val="visible"/>
                                      </p:to>
                                    </p:set>
                                    <p:anim calcmode="lin" valueType="num">
                                      <p:cBhvr additive="base">
                                        <p:cTn id="7" dur="1000"/>
                                        <p:tgtEl>
                                          <p:spTgt spid="2599"/>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2604"/>
                                        </p:tgtEl>
                                        <p:attrNameLst>
                                          <p:attrName>style.visibility</p:attrName>
                                        </p:attrNameLst>
                                      </p:cBhvr>
                                      <p:to>
                                        <p:strVal val="visible"/>
                                      </p:to>
                                    </p:set>
                                    <p:anim calcmode="lin" valueType="num">
                                      <p:cBhvr additive="base">
                                        <p:cTn id="10" dur="1000"/>
                                        <p:tgtEl>
                                          <p:spTgt spid="26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98"/>
        <p:cNvGrpSpPr/>
        <p:nvPr/>
      </p:nvGrpSpPr>
      <p:grpSpPr>
        <a:xfrm>
          <a:off x="0" y="0"/>
          <a:ext cx="0" cy="0"/>
          <a:chOff x="0" y="0"/>
          <a:chExt cx="0" cy="0"/>
        </a:xfrm>
      </p:grpSpPr>
      <p:sp>
        <p:nvSpPr>
          <p:cNvPr id="2599" name="Google Shape;2599;p59"/>
          <p:cNvSpPr txBox="1">
            <a:spLocks noGrp="1"/>
          </p:cNvSpPr>
          <p:nvPr>
            <p:ph type="title"/>
          </p:nvPr>
        </p:nvSpPr>
        <p:spPr>
          <a:xfrm>
            <a:off x="343792" y="91208"/>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IN" dirty="0"/>
              <a:t>TABLEAU </a:t>
            </a:r>
          </a:p>
        </p:txBody>
      </p:sp>
      <p:grpSp>
        <p:nvGrpSpPr>
          <p:cNvPr id="2604" name="Google Shape;2604;p59"/>
          <p:cNvGrpSpPr/>
          <p:nvPr/>
        </p:nvGrpSpPr>
        <p:grpSpPr>
          <a:xfrm>
            <a:off x="7225925" y="-1913179"/>
            <a:ext cx="4000413" cy="3175881"/>
            <a:chOff x="5207925" y="-1994879"/>
            <a:chExt cx="4000413" cy="3175881"/>
          </a:xfrm>
        </p:grpSpPr>
        <p:sp>
          <p:nvSpPr>
            <p:cNvPr id="2605" name="Google Shape;2605;p5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xmlns="" id="{F8F96E0F-3ADA-2D41-D747-277387C8EF28}"/>
              </a:ext>
            </a:extLst>
          </p:cNvPr>
          <p:cNvPicPr>
            <a:picLocks noChangeAspect="1"/>
          </p:cNvPicPr>
          <p:nvPr/>
        </p:nvPicPr>
        <p:blipFill>
          <a:blip r:embed="rId3"/>
          <a:stretch>
            <a:fillRect/>
          </a:stretch>
        </p:blipFill>
        <p:spPr>
          <a:xfrm>
            <a:off x="89210" y="579862"/>
            <a:ext cx="8973014" cy="4439041"/>
          </a:xfrm>
          <a:prstGeom prst="rect">
            <a:avLst/>
          </a:prstGeom>
        </p:spPr>
      </p:pic>
    </p:spTree>
    <p:extLst>
      <p:ext uri="{BB962C8B-B14F-4D97-AF65-F5344CB8AC3E}">
        <p14:creationId xmlns:p14="http://schemas.microsoft.com/office/powerpoint/2010/main" val="273721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99"/>
                                        </p:tgtEl>
                                        <p:attrNameLst>
                                          <p:attrName>style.visibility</p:attrName>
                                        </p:attrNameLst>
                                      </p:cBhvr>
                                      <p:to>
                                        <p:strVal val="visible"/>
                                      </p:to>
                                    </p:set>
                                    <p:anim calcmode="lin" valueType="num">
                                      <p:cBhvr additive="base">
                                        <p:cTn id="7" dur="1000"/>
                                        <p:tgtEl>
                                          <p:spTgt spid="2599"/>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2604"/>
                                        </p:tgtEl>
                                        <p:attrNameLst>
                                          <p:attrName>style.visibility</p:attrName>
                                        </p:attrNameLst>
                                      </p:cBhvr>
                                      <p:to>
                                        <p:strVal val="visible"/>
                                      </p:to>
                                    </p:set>
                                    <p:anim calcmode="lin" valueType="num">
                                      <p:cBhvr additive="base">
                                        <p:cTn id="10" dur="1000"/>
                                        <p:tgtEl>
                                          <p:spTgt spid="26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23"/>
        <p:cNvGrpSpPr/>
        <p:nvPr/>
      </p:nvGrpSpPr>
      <p:grpSpPr>
        <a:xfrm>
          <a:off x="0" y="0"/>
          <a:ext cx="0" cy="0"/>
          <a:chOff x="0" y="0"/>
          <a:chExt cx="0" cy="0"/>
        </a:xfrm>
      </p:grpSpPr>
      <p:sp>
        <p:nvSpPr>
          <p:cNvPr id="2924" name="Google Shape;2924;p67"/>
          <p:cNvSpPr txBox="1">
            <a:spLocks noGrp="1"/>
          </p:cNvSpPr>
          <p:nvPr>
            <p:ph type="title"/>
          </p:nvPr>
        </p:nvSpPr>
        <p:spPr>
          <a:xfrm>
            <a:off x="-168269" y="352618"/>
            <a:ext cx="5168894" cy="858052"/>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IN" dirty="0"/>
              <a:t>SQL Queries and their Derived results</a:t>
            </a:r>
            <a:endParaRPr dirty="0"/>
          </a:p>
        </p:txBody>
      </p:sp>
      <p:grpSp>
        <p:nvGrpSpPr>
          <p:cNvPr id="2927" name="Google Shape;2927;p67"/>
          <p:cNvGrpSpPr/>
          <p:nvPr/>
        </p:nvGrpSpPr>
        <p:grpSpPr>
          <a:xfrm>
            <a:off x="391864" y="3545270"/>
            <a:ext cx="289170" cy="284718"/>
            <a:chOff x="426000" y="3302025"/>
            <a:chExt cx="220875" cy="217475"/>
          </a:xfrm>
        </p:grpSpPr>
        <p:sp>
          <p:nvSpPr>
            <p:cNvPr id="2928" name="Google Shape;2928;p6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0" name="Google Shape;2930;p67"/>
          <p:cNvGrpSpPr/>
          <p:nvPr/>
        </p:nvGrpSpPr>
        <p:grpSpPr>
          <a:xfrm rot="5400000">
            <a:off x="1273912" y="4127100"/>
            <a:ext cx="357454" cy="956304"/>
            <a:chOff x="357713" y="600975"/>
            <a:chExt cx="357454" cy="956304"/>
          </a:xfrm>
        </p:grpSpPr>
        <p:sp>
          <p:nvSpPr>
            <p:cNvPr id="2931" name="Google Shape;2931;p6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5" name="Google Shape;2935;p6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xmlns="" id="{8F45A242-E2AA-17A8-1C0A-D9659E845821}"/>
              </a:ext>
            </a:extLst>
          </p:cNvPr>
          <p:cNvPicPr>
            <a:picLocks noChangeAspect="1"/>
          </p:cNvPicPr>
          <p:nvPr/>
        </p:nvPicPr>
        <p:blipFill>
          <a:blip r:embed="rId4"/>
          <a:srcRect l="48" t="5013" r="1815" b="4215"/>
          <a:stretch/>
        </p:blipFill>
        <p:spPr>
          <a:xfrm>
            <a:off x="74342" y="1342885"/>
            <a:ext cx="4624040" cy="2457730"/>
          </a:xfrm>
          <a:prstGeom prst="rect">
            <a:avLst/>
          </a:prstGeom>
        </p:spPr>
      </p:pic>
      <p:pic>
        <p:nvPicPr>
          <p:cNvPr id="7" name="Picture 6">
            <a:extLst>
              <a:ext uri="{FF2B5EF4-FFF2-40B4-BE49-F238E27FC236}">
                <a16:creationId xmlns:a16="http://schemas.microsoft.com/office/drawing/2014/main" xmlns="" id="{D7812D57-CA71-51FB-6B2D-9407016AE84F}"/>
              </a:ext>
            </a:extLst>
          </p:cNvPr>
          <p:cNvPicPr>
            <a:picLocks noChangeAspect="1"/>
          </p:cNvPicPr>
          <p:nvPr/>
        </p:nvPicPr>
        <p:blipFill>
          <a:blip r:embed="rId5"/>
          <a:srcRect l="403" r="13766" b="11748"/>
          <a:stretch/>
        </p:blipFill>
        <p:spPr>
          <a:xfrm>
            <a:off x="4768009" y="1342885"/>
            <a:ext cx="4301650" cy="24577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930"/>
                                        </p:tgtEl>
                                        <p:attrNameLst>
                                          <p:attrName>style.visibility</p:attrName>
                                        </p:attrNameLst>
                                      </p:cBhvr>
                                      <p:to>
                                        <p:strVal val="visible"/>
                                      </p:to>
                                    </p:set>
                                    <p:anim calcmode="lin" valueType="num">
                                      <p:cBhvr additive="base">
                                        <p:cTn id="7" dur="1000"/>
                                        <p:tgtEl>
                                          <p:spTgt spid="293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2927"/>
                                        </p:tgtEl>
                                        <p:attrNameLst>
                                          <p:attrName>style.visibility</p:attrName>
                                        </p:attrNameLst>
                                      </p:cBhvr>
                                      <p:to>
                                        <p:strVal val="visible"/>
                                      </p:to>
                                    </p:set>
                                    <p:anim calcmode="lin" valueType="num">
                                      <p:cBhvr additive="base">
                                        <p:cTn id="10" dur="1000"/>
                                        <p:tgtEl>
                                          <p:spTgt spid="2927"/>
                                        </p:tgtEl>
                                        <p:attrNameLst>
                                          <p:attrName>ppt_y</p:attrName>
                                        </p:attrNameLst>
                                      </p:cBhvr>
                                      <p:tavLst>
                                        <p:tav tm="0">
                                          <p:val>
                                            <p:strVal val="#ppt_y-1"/>
                                          </p:val>
                                        </p:tav>
                                        <p:tav tm="100000">
                                          <p:val>
                                            <p:strVal val="#ppt_y"/>
                                          </p:val>
                                        </p:tav>
                                      </p:tavLst>
                                    </p:anim>
                                  </p:childTnLst>
                                </p:cTn>
                              </p:par>
                              <p:par>
                                <p:cTn id="11" presetID="2" presetClass="entr" presetSubtype="2" fill="hold" nodeType="withEffect">
                                  <p:stCondLst>
                                    <p:cond delay="0"/>
                                  </p:stCondLst>
                                  <p:childTnLst>
                                    <p:set>
                                      <p:cBhvr>
                                        <p:cTn id="12" dur="1" fill="hold">
                                          <p:stCondLst>
                                            <p:cond delay="0"/>
                                          </p:stCondLst>
                                        </p:cTn>
                                        <p:tgtEl>
                                          <p:spTgt spid="2924"/>
                                        </p:tgtEl>
                                        <p:attrNameLst>
                                          <p:attrName>style.visibility</p:attrName>
                                        </p:attrNameLst>
                                      </p:cBhvr>
                                      <p:to>
                                        <p:strVal val="visible"/>
                                      </p:to>
                                    </p:set>
                                    <p:anim calcmode="lin" valueType="num">
                                      <p:cBhvr additive="base">
                                        <p:cTn id="13" dur="1000"/>
                                        <p:tgtEl>
                                          <p:spTgt spid="2924"/>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2935"/>
                                        </p:tgtEl>
                                        <p:attrNameLst>
                                          <p:attrName>style.visibility</p:attrName>
                                        </p:attrNameLst>
                                      </p:cBhvr>
                                      <p:to>
                                        <p:strVal val="visible"/>
                                      </p:to>
                                    </p:set>
                                    <p:animEffect transition="in" filter="fade">
                                      <p:cBhvr>
                                        <p:cTn id="16" dur="1000"/>
                                        <p:tgtEl>
                                          <p:spTgt spid="2935"/>
                                        </p:tgtEl>
                                      </p:cBhvr>
                                    </p:animEffect>
                                  </p:childTnLst>
                                </p:cTn>
                              </p:par>
                              <p:par>
                                <p:cTn id="17" presetID="10" presetClass="entr" presetSubtype="0" fill="hold" nodeType="withEffect">
                                  <p:stCondLst>
                                    <p:cond delay="0"/>
                                  </p:stCondLst>
                                  <p:childTnLst>
                                    <p:set>
                                      <p:cBhvr>
                                        <p:cTn id="18" dur="1" fill="hold">
                                          <p:stCondLst>
                                            <p:cond delay="0"/>
                                          </p:stCondLst>
                                        </p:cTn>
                                        <p:tgtEl>
                                          <p:spTgt spid="2936"/>
                                        </p:tgtEl>
                                        <p:attrNameLst>
                                          <p:attrName>style.visibility</p:attrName>
                                        </p:attrNameLst>
                                      </p:cBhvr>
                                      <p:to>
                                        <p:strVal val="visible"/>
                                      </p:to>
                                    </p:set>
                                    <p:animEffect transition="in" filter="fade">
                                      <p:cBhvr>
                                        <p:cTn id="19" dur="1000"/>
                                        <p:tgtEl>
                                          <p:spTgt spid="2936"/>
                                        </p:tgtEl>
                                      </p:cBhvr>
                                    </p:animEffect>
                                  </p:childTnLst>
                                </p:cTn>
                              </p:par>
                              <p:par>
                                <p:cTn id="20" presetID="10" presetClass="entr" presetSubtype="0" fill="hold" nodeType="withEffect">
                                  <p:stCondLst>
                                    <p:cond delay="0"/>
                                  </p:stCondLst>
                                  <p:childTnLst>
                                    <p:set>
                                      <p:cBhvr>
                                        <p:cTn id="21" dur="1" fill="hold">
                                          <p:stCondLst>
                                            <p:cond delay="0"/>
                                          </p:stCondLst>
                                        </p:cTn>
                                        <p:tgtEl>
                                          <p:spTgt spid="2937"/>
                                        </p:tgtEl>
                                        <p:attrNameLst>
                                          <p:attrName>style.visibility</p:attrName>
                                        </p:attrNameLst>
                                      </p:cBhvr>
                                      <p:to>
                                        <p:strVal val="visible"/>
                                      </p:to>
                                    </p:set>
                                    <p:animEffect transition="in" filter="fade">
                                      <p:cBhvr>
                                        <p:cTn id="22" dur="1000"/>
                                        <p:tgtEl>
                                          <p:spTgt spid="2937"/>
                                        </p:tgtEl>
                                      </p:cBhvr>
                                    </p:animEffect>
                                  </p:childTnLst>
                                </p:cTn>
                              </p:par>
                              <p:par>
                                <p:cTn id="23" presetID="10" presetClass="entr" presetSubtype="0" fill="hold" nodeType="withEffect">
                                  <p:stCondLst>
                                    <p:cond delay="0"/>
                                  </p:stCondLst>
                                  <p:childTnLst>
                                    <p:set>
                                      <p:cBhvr>
                                        <p:cTn id="24" dur="1" fill="hold">
                                          <p:stCondLst>
                                            <p:cond delay="0"/>
                                          </p:stCondLst>
                                        </p:cTn>
                                        <p:tgtEl>
                                          <p:spTgt spid="2938"/>
                                        </p:tgtEl>
                                        <p:attrNameLst>
                                          <p:attrName>style.visibility</p:attrName>
                                        </p:attrNameLst>
                                      </p:cBhvr>
                                      <p:to>
                                        <p:strVal val="visible"/>
                                      </p:to>
                                    </p:set>
                                    <p:animEffect transition="in" filter="fade">
                                      <p:cBhvr>
                                        <p:cTn id="25" dur="1000"/>
                                        <p:tgtEl>
                                          <p:spTgt spid="2938"/>
                                        </p:tgtEl>
                                      </p:cBhvr>
                                    </p:animEffect>
                                  </p:childTnLst>
                                </p:cTn>
                              </p:par>
                              <p:par>
                                <p:cTn id="26" presetID="10" presetClass="entr" presetSubtype="0" fill="hold" nodeType="withEffect">
                                  <p:stCondLst>
                                    <p:cond delay="0"/>
                                  </p:stCondLst>
                                  <p:childTnLst>
                                    <p:set>
                                      <p:cBhvr>
                                        <p:cTn id="27" dur="1" fill="hold">
                                          <p:stCondLst>
                                            <p:cond delay="0"/>
                                          </p:stCondLst>
                                        </p:cTn>
                                        <p:tgtEl>
                                          <p:spTgt spid="2939"/>
                                        </p:tgtEl>
                                        <p:attrNameLst>
                                          <p:attrName>style.visibility</p:attrName>
                                        </p:attrNameLst>
                                      </p:cBhvr>
                                      <p:to>
                                        <p:strVal val="visible"/>
                                      </p:to>
                                    </p:set>
                                    <p:animEffect transition="in" filter="fade">
                                      <p:cBhvr>
                                        <p:cTn id="28" dur="1000"/>
                                        <p:tgtEl>
                                          <p:spTgt spid="2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6"/>
        <p:cNvGrpSpPr/>
        <p:nvPr/>
      </p:nvGrpSpPr>
      <p:grpSpPr>
        <a:xfrm>
          <a:off x="0" y="0"/>
          <a:ext cx="0" cy="0"/>
          <a:chOff x="0" y="0"/>
          <a:chExt cx="0" cy="0"/>
        </a:xfrm>
      </p:grpSpPr>
      <p:sp>
        <p:nvSpPr>
          <p:cNvPr id="3010" name="Google Shape;3010;p7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7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7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7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7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xmlns="" id="{8B9E0835-69BA-BDFD-314C-3B1023585F11}"/>
              </a:ext>
            </a:extLst>
          </p:cNvPr>
          <p:cNvPicPr>
            <a:picLocks noChangeAspect="1"/>
          </p:cNvPicPr>
          <p:nvPr/>
        </p:nvPicPr>
        <p:blipFill>
          <a:blip r:embed="rId4"/>
          <a:srcRect l="1997" r="20620" b="10056"/>
          <a:stretch/>
        </p:blipFill>
        <p:spPr>
          <a:xfrm>
            <a:off x="4655820" y="1021080"/>
            <a:ext cx="4360398" cy="3230880"/>
          </a:xfrm>
          <a:prstGeom prst="rect">
            <a:avLst/>
          </a:prstGeom>
        </p:spPr>
      </p:pic>
      <p:pic>
        <p:nvPicPr>
          <p:cNvPr id="9" name="Picture 8">
            <a:extLst>
              <a:ext uri="{FF2B5EF4-FFF2-40B4-BE49-F238E27FC236}">
                <a16:creationId xmlns:a16="http://schemas.microsoft.com/office/drawing/2014/main" xmlns="" id="{76637DDE-649F-D59B-2512-81CE4D311C12}"/>
              </a:ext>
            </a:extLst>
          </p:cNvPr>
          <p:cNvPicPr>
            <a:picLocks noChangeAspect="1"/>
          </p:cNvPicPr>
          <p:nvPr/>
        </p:nvPicPr>
        <p:blipFill>
          <a:blip r:embed="rId5"/>
          <a:srcRect r="1922" b="17403"/>
          <a:stretch/>
        </p:blipFill>
        <p:spPr>
          <a:xfrm>
            <a:off x="127782" y="1021080"/>
            <a:ext cx="4444218" cy="32308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10"/>
                                        </p:tgtEl>
                                        <p:attrNameLst>
                                          <p:attrName>style.visibility</p:attrName>
                                        </p:attrNameLst>
                                      </p:cBhvr>
                                      <p:to>
                                        <p:strVal val="visible"/>
                                      </p:to>
                                    </p:set>
                                    <p:animEffect transition="in" filter="fade">
                                      <p:cBhvr>
                                        <p:cTn id="7" dur="1000"/>
                                        <p:tgtEl>
                                          <p:spTgt spid="3010"/>
                                        </p:tgtEl>
                                      </p:cBhvr>
                                    </p:animEffect>
                                  </p:childTnLst>
                                </p:cTn>
                              </p:par>
                              <p:par>
                                <p:cTn id="8" presetID="10" presetClass="entr" presetSubtype="0" fill="hold" nodeType="withEffect">
                                  <p:stCondLst>
                                    <p:cond delay="0"/>
                                  </p:stCondLst>
                                  <p:childTnLst>
                                    <p:set>
                                      <p:cBhvr>
                                        <p:cTn id="9" dur="1" fill="hold">
                                          <p:stCondLst>
                                            <p:cond delay="0"/>
                                          </p:stCondLst>
                                        </p:cTn>
                                        <p:tgtEl>
                                          <p:spTgt spid="3011"/>
                                        </p:tgtEl>
                                        <p:attrNameLst>
                                          <p:attrName>style.visibility</p:attrName>
                                        </p:attrNameLst>
                                      </p:cBhvr>
                                      <p:to>
                                        <p:strVal val="visible"/>
                                      </p:to>
                                    </p:set>
                                    <p:animEffect transition="in" filter="fade">
                                      <p:cBhvr>
                                        <p:cTn id="10" dur="1000"/>
                                        <p:tgtEl>
                                          <p:spTgt spid="3011"/>
                                        </p:tgtEl>
                                      </p:cBhvr>
                                    </p:animEffect>
                                  </p:childTnLst>
                                </p:cTn>
                              </p:par>
                              <p:par>
                                <p:cTn id="11" presetID="10" presetClass="entr" presetSubtype="0" fill="hold" nodeType="withEffect">
                                  <p:stCondLst>
                                    <p:cond delay="0"/>
                                  </p:stCondLst>
                                  <p:childTnLst>
                                    <p:set>
                                      <p:cBhvr>
                                        <p:cTn id="12" dur="1" fill="hold">
                                          <p:stCondLst>
                                            <p:cond delay="0"/>
                                          </p:stCondLst>
                                        </p:cTn>
                                        <p:tgtEl>
                                          <p:spTgt spid="3012"/>
                                        </p:tgtEl>
                                        <p:attrNameLst>
                                          <p:attrName>style.visibility</p:attrName>
                                        </p:attrNameLst>
                                      </p:cBhvr>
                                      <p:to>
                                        <p:strVal val="visible"/>
                                      </p:to>
                                    </p:set>
                                    <p:animEffect transition="in" filter="fade">
                                      <p:cBhvr>
                                        <p:cTn id="13" dur="1000"/>
                                        <p:tgtEl>
                                          <p:spTgt spid="3012"/>
                                        </p:tgtEl>
                                      </p:cBhvr>
                                    </p:animEffect>
                                  </p:childTnLst>
                                </p:cTn>
                              </p:par>
                              <p:par>
                                <p:cTn id="14" presetID="10" presetClass="entr" presetSubtype="0" fill="hold" nodeType="withEffect">
                                  <p:stCondLst>
                                    <p:cond delay="0"/>
                                  </p:stCondLst>
                                  <p:childTnLst>
                                    <p:set>
                                      <p:cBhvr>
                                        <p:cTn id="15" dur="1" fill="hold">
                                          <p:stCondLst>
                                            <p:cond delay="0"/>
                                          </p:stCondLst>
                                        </p:cTn>
                                        <p:tgtEl>
                                          <p:spTgt spid="3013"/>
                                        </p:tgtEl>
                                        <p:attrNameLst>
                                          <p:attrName>style.visibility</p:attrName>
                                        </p:attrNameLst>
                                      </p:cBhvr>
                                      <p:to>
                                        <p:strVal val="visible"/>
                                      </p:to>
                                    </p:set>
                                    <p:animEffect transition="in" filter="fade">
                                      <p:cBhvr>
                                        <p:cTn id="16" dur="1000"/>
                                        <p:tgtEl>
                                          <p:spTgt spid="3013"/>
                                        </p:tgtEl>
                                      </p:cBhvr>
                                    </p:animEffect>
                                  </p:childTnLst>
                                </p:cTn>
                              </p:par>
                              <p:par>
                                <p:cTn id="17" presetID="10" presetClass="entr" presetSubtype="0" fill="hold" nodeType="withEffect">
                                  <p:stCondLst>
                                    <p:cond delay="0"/>
                                  </p:stCondLst>
                                  <p:childTnLst>
                                    <p:set>
                                      <p:cBhvr>
                                        <p:cTn id="18" dur="1" fill="hold">
                                          <p:stCondLst>
                                            <p:cond delay="0"/>
                                          </p:stCondLst>
                                        </p:cTn>
                                        <p:tgtEl>
                                          <p:spTgt spid="3014"/>
                                        </p:tgtEl>
                                        <p:attrNameLst>
                                          <p:attrName>style.visibility</p:attrName>
                                        </p:attrNameLst>
                                      </p:cBhvr>
                                      <p:to>
                                        <p:strVal val="visible"/>
                                      </p:to>
                                    </p:set>
                                    <p:animEffect transition="in" filter="fade">
                                      <p:cBhvr>
                                        <p:cTn id="19" dur="1000"/>
                                        <p:tgtEl>
                                          <p:spTgt spid="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06"/>
        <p:cNvGrpSpPr/>
        <p:nvPr/>
      </p:nvGrpSpPr>
      <p:grpSpPr>
        <a:xfrm>
          <a:off x="0" y="0"/>
          <a:ext cx="0" cy="0"/>
          <a:chOff x="0" y="0"/>
          <a:chExt cx="0" cy="0"/>
        </a:xfrm>
      </p:grpSpPr>
      <p:sp>
        <p:nvSpPr>
          <p:cNvPr id="3010" name="Google Shape;3010;p7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7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7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7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7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xmlns="" id="{A528ACB1-3F1D-4DBD-9114-07A561190468}"/>
              </a:ext>
            </a:extLst>
          </p:cNvPr>
          <p:cNvPicPr>
            <a:picLocks noChangeAspect="1"/>
          </p:cNvPicPr>
          <p:nvPr/>
        </p:nvPicPr>
        <p:blipFill>
          <a:blip r:embed="rId4"/>
          <a:srcRect l="-1" r="11533" b="3633"/>
          <a:stretch/>
        </p:blipFill>
        <p:spPr>
          <a:xfrm>
            <a:off x="1918367" y="826740"/>
            <a:ext cx="5442553" cy="3371880"/>
          </a:xfrm>
          <a:prstGeom prst="rect">
            <a:avLst/>
          </a:prstGeom>
        </p:spPr>
      </p:pic>
    </p:spTree>
    <p:extLst>
      <p:ext uri="{BB962C8B-B14F-4D97-AF65-F5344CB8AC3E}">
        <p14:creationId xmlns:p14="http://schemas.microsoft.com/office/powerpoint/2010/main" val="326847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10"/>
                                        </p:tgtEl>
                                        <p:attrNameLst>
                                          <p:attrName>style.visibility</p:attrName>
                                        </p:attrNameLst>
                                      </p:cBhvr>
                                      <p:to>
                                        <p:strVal val="visible"/>
                                      </p:to>
                                    </p:set>
                                    <p:animEffect transition="in" filter="fade">
                                      <p:cBhvr>
                                        <p:cTn id="7" dur="1000"/>
                                        <p:tgtEl>
                                          <p:spTgt spid="3010"/>
                                        </p:tgtEl>
                                      </p:cBhvr>
                                    </p:animEffect>
                                  </p:childTnLst>
                                </p:cTn>
                              </p:par>
                              <p:par>
                                <p:cTn id="8" presetID="10" presetClass="entr" presetSubtype="0" fill="hold" nodeType="withEffect">
                                  <p:stCondLst>
                                    <p:cond delay="0"/>
                                  </p:stCondLst>
                                  <p:childTnLst>
                                    <p:set>
                                      <p:cBhvr>
                                        <p:cTn id="9" dur="1" fill="hold">
                                          <p:stCondLst>
                                            <p:cond delay="0"/>
                                          </p:stCondLst>
                                        </p:cTn>
                                        <p:tgtEl>
                                          <p:spTgt spid="3011"/>
                                        </p:tgtEl>
                                        <p:attrNameLst>
                                          <p:attrName>style.visibility</p:attrName>
                                        </p:attrNameLst>
                                      </p:cBhvr>
                                      <p:to>
                                        <p:strVal val="visible"/>
                                      </p:to>
                                    </p:set>
                                    <p:animEffect transition="in" filter="fade">
                                      <p:cBhvr>
                                        <p:cTn id="10" dur="1000"/>
                                        <p:tgtEl>
                                          <p:spTgt spid="3011"/>
                                        </p:tgtEl>
                                      </p:cBhvr>
                                    </p:animEffect>
                                  </p:childTnLst>
                                </p:cTn>
                              </p:par>
                              <p:par>
                                <p:cTn id="11" presetID="10" presetClass="entr" presetSubtype="0" fill="hold" nodeType="withEffect">
                                  <p:stCondLst>
                                    <p:cond delay="0"/>
                                  </p:stCondLst>
                                  <p:childTnLst>
                                    <p:set>
                                      <p:cBhvr>
                                        <p:cTn id="12" dur="1" fill="hold">
                                          <p:stCondLst>
                                            <p:cond delay="0"/>
                                          </p:stCondLst>
                                        </p:cTn>
                                        <p:tgtEl>
                                          <p:spTgt spid="3012"/>
                                        </p:tgtEl>
                                        <p:attrNameLst>
                                          <p:attrName>style.visibility</p:attrName>
                                        </p:attrNameLst>
                                      </p:cBhvr>
                                      <p:to>
                                        <p:strVal val="visible"/>
                                      </p:to>
                                    </p:set>
                                    <p:animEffect transition="in" filter="fade">
                                      <p:cBhvr>
                                        <p:cTn id="13" dur="1000"/>
                                        <p:tgtEl>
                                          <p:spTgt spid="3012"/>
                                        </p:tgtEl>
                                      </p:cBhvr>
                                    </p:animEffect>
                                  </p:childTnLst>
                                </p:cTn>
                              </p:par>
                              <p:par>
                                <p:cTn id="14" presetID="10" presetClass="entr" presetSubtype="0" fill="hold" nodeType="withEffect">
                                  <p:stCondLst>
                                    <p:cond delay="0"/>
                                  </p:stCondLst>
                                  <p:childTnLst>
                                    <p:set>
                                      <p:cBhvr>
                                        <p:cTn id="15" dur="1" fill="hold">
                                          <p:stCondLst>
                                            <p:cond delay="0"/>
                                          </p:stCondLst>
                                        </p:cTn>
                                        <p:tgtEl>
                                          <p:spTgt spid="3013"/>
                                        </p:tgtEl>
                                        <p:attrNameLst>
                                          <p:attrName>style.visibility</p:attrName>
                                        </p:attrNameLst>
                                      </p:cBhvr>
                                      <p:to>
                                        <p:strVal val="visible"/>
                                      </p:to>
                                    </p:set>
                                    <p:animEffect transition="in" filter="fade">
                                      <p:cBhvr>
                                        <p:cTn id="16" dur="1000"/>
                                        <p:tgtEl>
                                          <p:spTgt spid="3013"/>
                                        </p:tgtEl>
                                      </p:cBhvr>
                                    </p:animEffect>
                                  </p:childTnLst>
                                </p:cTn>
                              </p:par>
                              <p:par>
                                <p:cTn id="17" presetID="10" presetClass="entr" presetSubtype="0" fill="hold" nodeType="withEffect">
                                  <p:stCondLst>
                                    <p:cond delay="0"/>
                                  </p:stCondLst>
                                  <p:childTnLst>
                                    <p:set>
                                      <p:cBhvr>
                                        <p:cTn id="18" dur="1" fill="hold">
                                          <p:stCondLst>
                                            <p:cond delay="0"/>
                                          </p:stCondLst>
                                        </p:cTn>
                                        <p:tgtEl>
                                          <p:spTgt spid="3014"/>
                                        </p:tgtEl>
                                        <p:attrNameLst>
                                          <p:attrName>style.visibility</p:attrName>
                                        </p:attrNameLst>
                                      </p:cBhvr>
                                      <p:to>
                                        <p:strVal val="visible"/>
                                      </p:to>
                                    </p:set>
                                    <p:animEffect transition="in" filter="fade">
                                      <p:cBhvr>
                                        <p:cTn id="19" dur="1000"/>
                                        <p:tgtEl>
                                          <p:spTgt spid="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6B3B56-1C00-E410-93AD-7104584FDA5A}"/>
              </a:ext>
            </a:extLst>
          </p:cNvPr>
          <p:cNvSpPr>
            <a:spLocks noGrp="1"/>
          </p:cNvSpPr>
          <p:nvPr>
            <p:ph type="title"/>
          </p:nvPr>
        </p:nvSpPr>
        <p:spPr>
          <a:xfrm>
            <a:off x="783899" y="1838874"/>
            <a:ext cx="5049087" cy="732875"/>
          </a:xfrm>
        </p:spPr>
        <p:txBody>
          <a:bodyPr/>
          <a:lstStyle/>
          <a:p>
            <a:r>
              <a:rPr lang="en-US" sz="3200" dirty="0"/>
              <a:t>INSIGHTS DERIVED</a:t>
            </a:r>
            <a:endParaRPr lang="en-IN" sz="3200" dirty="0"/>
          </a:p>
        </p:txBody>
      </p:sp>
    </p:spTree>
    <p:extLst>
      <p:ext uri="{BB962C8B-B14F-4D97-AF65-F5344CB8AC3E}">
        <p14:creationId xmlns:p14="http://schemas.microsoft.com/office/powerpoint/2010/main" val="1872435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ECDD5F-2119-1821-9C52-14839DB09623}"/>
              </a:ext>
            </a:extLst>
          </p:cNvPr>
          <p:cNvSpPr>
            <a:spLocks noGrp="1"/>
          </p:cNvSpPr>
          <p:nvPr>
            <p:ph type="title"/>
          </p:nvPr>
        </p:nvSpPr>
        <p:spPr>
          <a:xfrm>
            <a:off x="1168747" y="1198181"/>
            <a:ext cx="5493900" cy="420600"/>
          </a:xfrm>
        </p:spPr>
        <p:txBody>
          <a:bodyPr/>
          <a:lstStyle/>
          <a:p>
            <a:pPr algn="l"/>
            <a:r>
              <a:rPr lang="en-US" sz="2000" dirty="0">
                <a:solidFill>
                  <a:schemeClr val="bg2"/>
                </a:solidFill>
              </a:rPr>
              <a:t>KPI 1: Weekday vs Weekend</a:t>
            </a:r>
            <a:r>
              <a:rPr lang="en-US" dirty="0"/>
              <a:t/>
            </a:r>
            <a:br>
              <a:rPr lang="en-US" dirty="0"/>
            </a:br>
            <a:endParaRPr lang="en-IN" dirty="0"/>
          </a:p>
        </p:txBody>
      </p:sp>
      <p:sp>
        <p:nvSpPr>
          <p:cNvPr id="3" name="Subtitle 2">
            <a:extLst>
              <a:ext uri="{FF2B5EF4-FFF2-40B4-BE49-F238E27FC236}">
                <a16:creationId xmlns:a16="http://schemas.microsoft.com/office/drawing/2014/main" xmlns="" id="{1DD3B031-61DA-502F-48BB-8527CE2FC464}"/>
              </a:ext>
            </a:extLst>
          </p:cNvPr>
          <p:cNvSpPr>
            <a:spLocks noGrp="1"/>
          </p:cNvSpPr>
          <p:nvPr>
            <p:ph type="subTitle" idx="1"/>
          </p:nvPr>
        </p:nvSpPr>
        <p:spPr>
          <a:xfrm>
            <a:off x="1271985" y="1482277"/>
            <a:ext cx="6006344" cy="942000"/>
          </a:xfrm>
        </p:spPr>
        <p:txBody>
          <a:bodyPr/>
          <a:lstStyle/>
          <a:p>
            <a:pPr algn="l">
              <a:buFont typeface="Arial" panose="020B0604020202020204" pitchFamily="34" charset="0"/>
              <a:buChar char="•"/>
            </a:pPr>
            <a:r>
              <a:rPr lang="en-US" sz="1200" dirty="0"/>
              <a:t>Weekday payments (77%) significantly outweigh weekend payments (23%). Monday has the highest order volume, while Saturday has the lowest. There's a need to boost weekend orders. Order growth increased substantially from 2016 to 2017.</a:t>
            </a:r>
            <a:endParaRPr lang="en-IN" sz="1200" dirty="0"/>
          </a:p>
        </p:txBody>
      </p:sp>
      <p:sp>
        <p:nvSpPr>
          <p:cNvPr id="6" name="Title 1">
            <a:extLst>
              <a:ext uri="{FF2B5EF4-FFF2-40B4-BE49-F238E27FC236}">
                <a16:creationId xmlns:a16="http://schemas.microsoft.com/office/drawing/2014/main" xmlns="" id="{F4A1C85C-641F-A7A5-280D-9F6B445BAEA9}"/>
              </a:ext>
            </a:extLst>
          </p:cNvPr>
          <p:cNvSpPr txBox="1">
            <a:spLocks/>
          </p:cNvSpPr>
          <p:nvPr/>
        </p:nvSpPr>
        <p:spPr>
          <a:xfrm>
            <a:off x="1168747" y="2424276"/>
            <a:ext cx="5493900" cy="4206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1pPr>
            <a:lvl2pPr marR="0" lvl="1"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2pPr>
            <a:lvl3pPr marR="0" lvl="2"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3pPr>
            <a:lvl4pPr marR="0" lvl="3"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4pPr>
            <a:lvl5pPr marR="0" lvl="4"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5pPr>
            <a:lvl6pPr marR="0" lvl="5"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6pPr>
            <a:lvl7pPr marR="0" lvl="6"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7pPr>
            <a:lvl8pPr marR="0" lvl="7"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8pPr>
            <a:lvl9pPr marR="0" lvl="8"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9pPr>
          </a:lstStyle>
          <a:p>
            <a:pPr algn="l"/>
            <a:r>
              <a:rPr lang="en-US" sz="2000" dirty="0">
                <a:solidFill>
                  <a:schemeClr val="bg2"/>
                </a:solidFill>
              </a:rPr>
              <a:t>KPI 2: Payment methods</a:t>
            </a:r>
            <a:r>
              <a:rPr lang="en-US" dirty="0"/>
              <a:t/>
            </a:r>
            <a:br>
              <a:rPr lang="en-US" dirty="0"/>
            </a:br>
            <a:endParaRPr lang="en-IN" dirty="0"/>
          </a:p>
        </p:txBody>
      </p:sp>
      <p:sp>
        <p:nvSpPr>
          <p:cNvPr id="8" name="Subtitle 2">
            <a:extLst>
              <a:ext uri="{FF2B5EF4-FFF2-40B4-BE49-F238E27FC236}">
                <a16:creationId xmlns:a16="http://schemas.microsoft.com/office/drawing/2014/main" xmlns="" id="{10F26659-F2B2-024F-9CB0-DC6C16A2EC90}"/>
              </a:ext>
            </a:extLst>
          </p:cNvPr>
          <p:cNvSpPr txBox="1">
            <a:spLocks/>
          </p:cNvSpPr>
          <p:nvPr/>
        </p:nvSpPr>
        <p:spPr>
          <a:xfrm>
            <a:off x="1271985" y="2719224"/>
            <a:ext cx="6006345" cy="13696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1pPr>
            <a:lvl2pPr marL="914400" marR="0" lvl="1"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algn="just">
              <a:buFont typeface="Arial" panose="020B0604020202020204" pitchFamily="34" charset="0"/>
              <a:buChar char="•"/>
            </a:pPr>
            <a:r>
              <a:rPr lang="en-US" sz="1200" dirty="0"/>
              <a:t> Credit card orders total 76,055, with 57.82% receiving a 5 star review. The highest number of 5 star reviews (43,981) contrasts sharply with the lowest 2 star reviews (2,407). There's a significant 33.37% gap between 4 and 5 star reviews. To improve lower ratings (1 to 3 stars), customer feedback should be carefully analyzed and addressed.</a:t>
            </a:r>
            <a:endParaRPr lang="en-IN" sz="1200" dirty="0"/>
          </a:p>
        </p:txBody>
      </p:sp>
      <p:pic>
        <p:nvPicPr>
          <p:cNvPr id="5" name="Picture 4">
            <a:extLst>
              <a:ext uri="{FF2B5EF4-FFF2-40B4-BE49-F238E27FC236}">
                <a16:creationId xmlns:a16="http://schemas.microsoft.com/office/drawing/2014/main" xmlns="" id="{31239AE1-FC8A-185B-A39A-806E63419F72}"/>
              </a:ext>
            </a:extLst>
          </p:cNvPr>
          <p:cNvPicPr>
            <a:picLocks noChangeAspect="1"/>
          </p:cNvPicPr>
          <p:nvPr/>
        </p:nvPicPr>
        <p:blipFill>
          <a:blip r:embed="rId2"/>
          <a:stretch>
            <a:fillRect/>
          </a:stretch>
        </p:blipFill>
        <p:spPr>
          <a:xfrm>
            <a:off x="7278329" y="1054655"/>
            <a:ext cx="1691787" cy="1729890"/>
          </a:xfrm>
          <a:prstGeom prst="rect">
            <a:avLst/>
          </a:prstGeom>
        </p:spPr>
      </p:pic>
      <p:pic>
        <p:nvPicPr>
          <p:cNvPr id="9" name="Picture 8">
            <a:extLst>
              <a:ext uri="{FF2B5EF4-FFF2-40B4-BE49-F238E27FC236}">
                <a16:creationId xmlns:a16="http://schemas.microsoft.com/office/drawing/2014/main" xmlns="" id="{1A15D198-2977-1189-E36E-0999C3B04A20}"/>
              </a:ext>
            </a:extLst>
          </p:cNvPr>
          <p:cNvPicPr>
            <a:picLocks noChangeAspect="1"/>
          </p:cNvPicPr>
          <p:nvPr/>
        </p:nvPicPr>
        <p:blipFill>
          <a:blip r:embed="rId3"/>
          <a:stretch>
            <a:fillRect/>
          </a:stretch>
        </p:blipFill>
        <p:spPr>
          <a:xfrm>
            <a:off x="7278329" y="3005689"/>
            <a:ext cx="1691787" cy="1856436"/>
          </a:xfrm>
          <a:prstGeom prst="rect">
            <a:avLst/>
          </a:prstGeom>
        </p:spPr>
      </p:pic>
    </p:spTree>
    <p:extLst>
      <p:ext uri="{BB962C8B-B14F-4D97-AF65-F5344CB8AC3E}">
        <p14:creationId xmlns:p14="http://schemas.microsoft.com/office/powerpoint/2010/main" val="3171142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ECDD5F-2119-1821-9C52-14839DB09623}"/>
              </a:ext>
            </a:extLst>
          </p:cNvPr>
          <p:cNvSpPr>
            <a:spLocks noGrp="1"/>
          </p:cNvSpPr>
          <p:nvPr>
            <p:ph type="title"/>
          </p:nvPr>
        </p:nvSpPr>
        <p:spPr>
          <a:xfrm>
            <a:off x="1397344" y="1200773"/>
            <a:ext cx="5493900" cy="420600"/>
          </a:xfrm>
        </p:spPr>
        <p:txBody>
          <a:bodyPr/>
          <a:lstStyle/>
          <a:p>
            <a:pPr algn="l"/>
            <a:r>
              <a:rPr lang="en-US" sz="2000" dirty="0">
                <a:solidFill>
                  <a:schemeClr val="bg2"/>
                </a:solidFill>
              </a:rPr>
              <a:t>KPI 3: Pet shop deliveries</a:t>
            </a:r>
            <a:r>
              <a:rPr lang="en-US" dirty="0"/>
              <a:t/>
            </a:r>
            <a:br>
              <a:rPr lang="en-US" dirty="0"/>
            </a:br>
            <a:endParaRPr lang="en-IN" dirty="0"/>
          </a:p>
        </p:txBody>
      </p:sp>
      <p:sp>
        <p:nvSpPr>
          <p:cNvPr id="3" name="Subtitle 2">
            <a:extLst>
              <a:ext uri="{FF2B5EF4-FFF2-40B4-BE49-F238E27FC236}">
                <a16:creationId xmlns:a16="http://schemas.microsoft.com/office/drawing/2014/main" xmlns="" id="{1DD3B031-61DA-502F-48BB-8527CE2FC464}"/>
              </a:ext>
            </a:extLst>
          </p:cNvPr>
          <p:cNvSpPr>
            <a:spLocks noGrp="1"/>
          </p:cNvSpPr>
          <p:nvPr>
            <p:ph type="subTitle" idx="1"/>
          </p:nvPr>
        </p:nvSpPr>
        <p:spPr>
          <a:xfrm>
            <a:off x="1397345" y="1483821"/>
            <a:ext cx="5925229" cy="940140"/>
          </a:xfrm>
        </p:spPr>
        <p:txBody>
          <a:bodyPr/>
          <a:lstStyle/>
          <a:p>
            <a:pPr algn="just">
              <a:buFont typeface="Arial" panose="020B0604020202020204" pitchFamily="34" charset="0"/>
              <a:buChar char="•"/>
            </a:pPr>
            <a:r>
              <a:rPr lang="en-US" sz="1200" dirty="0"/>
              <a:t>Pet shop orders take average 11 days for delivery, with peak orders from April to August. August saw improved delivery (8 days) and a 4.3 rating. Total payment value  generated from pet shop items is $ 255,331.</a:t>
            </a:r>
            <a:endParaRPr lang="en-IN" sz="1200" dirty="0"/>
          </a:p>
        </p:txBody>
      </p:sp>
      <p:sp>
        <p:nvSpPr>
          <p:cNvPr id="4" name="Title 1">
            <a:extLst>
              <a:ext uri="{FF2B5EF4-FFF2-40B4-BE49-F238E27FC236}">
                <a16:creationId xmlns:a16="http://schemas.microsoft.com/office/drawing/2014/main" xmlns="" id="{E1B57786-9188-2733-1E11-43CD6CB4E35B}"/>
              </a:ext>
            </a:extLst>
          </p:cNvPr>
          <p:cNvSpPr txBox="1">
            <a:spLocks/>
          </p:cNvSpPr>
          <p:nvPr/>
        </p:nvSpPr>
        <p:spPr>
          <a:xfrm>
            <a:off x="1397344" y="2318931"/>
            <a:ext cx="5493900" cy="4206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1pPr>
            <a:lvl2pPr marR="0" lvl="1"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2pPr>
            <a:lvl3pPr marR="0" lvl="2"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3pPr>
            <a:lvl4pPr marR="0" lvl="3"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4pPr>
            <a:lvl5pPr marR="0" lvl="4"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5pPr>
            <a:lvl6pPr marR="0" lvl="5"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6pPr>
            <a:lvl7pPr marR="0" lvl="6"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7pPr>
            <a:lvl8pPr marR="0" lvl="7"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8pPr>
            <a:lvl9pPr marR="0" lvl="8"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9pPr>
          </a:lstStyle>
          <a:p>
            <a:r>
              <a:rPr lang="en-US" sz="2000" dirty="0">
                <a:solidFill>
                  <a:schemeClr val="bg2"/>
                </a:solidFill>
              </a:rPr>
              <a:t>KPI 4: Avg Price And Payment Per Cities</a:t>
            </a:r>
            <a:r>
              <a:rPr lang="en-US" sz="2000" dirty="0"/>
              <a:t/>
            </a:r>
            <a:br>
              <a:rPr lang="en-US" sz="2000" dirty="0"/>
            </a:br>
            <a:endParaRPr lang="en-IN" sz="2000" dirty="0"/>
          </a:p>
        </p:txBody>
      </p:sp>
      <p:sp>
        <p:nvSpPr>
          <p:cNvPr id="5" name="Subtitle 2">
            <a:extLst>
              <a:ext uri="{FF2B5EF4-FFF2-40B4-BE49-F238E27FC236}">
                <a16:creationId xmlns:a16="http://schemas.microsoft.com/office/drawing/2014/main" xmlns="" id="{00AA0519-3917-74CD-802E-FC2CD35D159D}"/>
              </a:ext>
            </a:extLst>
          </p:cNvPr>
          <p:cNvSpPr txBox="1">
            <a:spLocks/>
          </p:cNvSpPr>
          <p:nvPr/>
        </p:nvSpPr>
        <p:spPr>
          <a:xfrm>
            <a:off x="1397344" y="2652866"/>
            <a:ext cx="5925229" cy="11964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1pPr>
            <a:lvl2pPr marL="914400" marR="0" lvl="1"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algn="just">
              <a:buFont typeface="Arial" panose="020B0604020202020204" pitchFamily="34" charset="0"/>
              <a:buChar char="•"/>
            </a:pPr>
            <a:r>
              <a:rPr lang="en-US" sz="1200" dirty="0"/>
              <a:t>Sao Paulo City customers have higher average purchase prices ($112) and payment values ($138) compared to other locations. The city has a large, growing customer base and contributes significantly more to overall sales and payment values than other cities. Total price and payment values in Sao Paulo have increased substantially over time.</a:t>
            </a:r>
            <a:endParaRPr lang="en-IN" sz="1200" dirty="0"/>
          </a:p>
        </p:txBody>
      </p:sp>
      <p:pic>
        <p:nvPicPr>
          <p:cNvPr id="7" name="Picture 6">
            <a:extLst>
              <a:ext uri="{FF2B5EF4-FFF2-40B4-BE49-F238E27FC236}">
                <a16:creationId xmlns:a16="http://schemas.microsoft.com/office/drawing/2014/main" xmlns="" id="{CC3CEA03-E319-2D90-2AF4-BACFC0E445F6}"/>
              </a:ext>
            </a:extLst>
          </p:cNvPr>
          <p:cNvPicPr>
            <a:picLocks noChangeAspect="1"/>
          </p:cNvPicPr>
          <p:nvPr/>
        </p:nvPicPr>
        <p:blipFill>
          <a:blip r:embed="rId2"/>
          <a:stretch>
            <a:fillRect/>
          </a:stretch>
        </p:blipFill>
        <p:spPr>
          <a:xfrm>
            <a:off x="7360659" y="1210864"/>
            <a:ext cx="1539408" cy="821018"/>
          </a:xfrm>
          <a:prstGeom prst="rect">
            <a:avLst/>
          </a:prstGeom>
        </p:spPr>
      </p:pic>
      <p:pic>
        <p:nvPicPr>
          <p:cNvPr id="9" name="Picture 8">
            <a:extLst>
              <a:ext uri="{FF2B5EF4-FFF2-40B4-BE49-F238E27FC236}">
                <a16:creationId xmlns:a16="http://schemas.microsoft.com/office/drawing/2014/main" xmlns="" id="{F2688945-1679-B901-07DA-9441EC930553}"/>
              </a:ext>
            </a:extLst>
          </p:cNvPr>
          <p:cNvPicPr>
            <a:picLocks noChangeAspect="1"/>
          </p:cNvPicPr>
          <p:nvPr/>
        </p:nvPicPr>
        <p:blipFill>
          <a:blip r:embed="rId3"/>
          <a:stretch>
            <a:fillRect/>
          </a:stretch>
        </p:blipFill>
        <p:spPr>
          <a:xfrm>
            <a:off x="7322573" y="3284026"/>
            <a:ext cx="1615580" cy="1798476"/>
          </a:xfrm>
          <a:prstGeom prst="rect">
            <a:avLst/>
          </a:prstGeom>
        </p:spPr>
      </p:pic>
    </p:spTree>
    <p:extLst>
      <p:ext uri="{BB962C8B-B14F-4D97-AF65-F5344CB8AC3E}">
        <p14:creationId xmlns:p14="http://schemas.microsoft.com/office/powerpoint/2010/main" val="212476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5E06219-5D0F-1A40-D679-48D7FFC1BD7C}"/>
              </a:ext>
            </a:extLst>
          </p:cNvPr>
          <p:cNvSpPr>
            <a:spLocks noGrp="1"/>
          </p:cNvSpPr>
          <p:nvPr>
            <p:ph type="title"/>
          </p:nvPr>
        </p:nvSpPr>
        <p:spPr>
          <a:xfrm>
            <a:off x="784010" y="1337430"/>
            <a:ext cx="3396000" cy="371700"/>
          </a:xfrm>
        </p:spPr>
        <p:txBody>
          <a:bodyPr/>
          <a:lstStyle/>
          <a:p>
            <a:r>
              <a:rPr lang="en-US" dirty="0"/>
              <a:t>INDEX</a:t>
            </a:r>
            <a:endParaRPr lang="en-IN" dirty="0"/>
          </a:p>
        </p:txBody>
      </p:sp>
      <p:sp>
        <p:nvSpPr>
          <p:cNvPr id="6" name="Subtitle 5">
            <a:extLst>
              <a:ext uri="{FF2B5EF4-FFF2-40B4-BE49-F238E27FC236}">
                <a16:creationId xmlns:a16="http://schemas.microsoft.com/office/drawing/2014/main" xmlns="" id="{E8EA00BA-E925-9AA5-2257-60374E211111}"/>
              </a:ext>
            </a:extLst>
          </p:cNvPr>
          <p:cNvSpPr>
            <a:spLocks noGrp="1"/>
          </p:cNvSpPr>
          <p:nvPr>
            <p:ph type="subTitle" idx="1"/>
          </p:nvPr>
        </p:nvSpPr>
        <p:spPr>
          <a:xfrm>
            <a:off x="784009" y="1771610"/>
            <a:ext cx="4341055" cy="2284195"/>
          </a:xfrm>
        </p:spPr>
        <p:txBody>
          <a:bodyPr/>
          <a:lstStyle/>
          <a:p>
            <a:pPr marL="482600" indent="-342900">
              <a:buAutoNum type="arabicPeriod"/>
            </a:pPr>
            <a:r>
              <a:rPr lang="en-IN" dirty="0">
                <a:latin typeface="Aldrich" panose="020B0604020202020204" charset="0"/>
              </a:rPr>
              <a:t>INTRODUCTION</a:t>
            </a:r>
          </a:p>
          <a:p>
            <a:pPr marL="482600" indent="-342900">
              <a:buAutoNum type="arabicPeriod"/>
            </a:pPr>
            <a:r>
              <a:rPr lang="en-IN" dirty="0">
                <a:latin typeface="Aldrich" panose="020B0604020202020204" charset="0"/>
              </a:rPr>
              <a:t>OBJECTIVE</a:t>
            </a:r>
          </a:p>
          <a:p>
            <a:pPr marL="482600" indent="-342900">
              <a:buAutoNum type="arabicPeriod"/>
            </a:pPr>
            <a:r>
              <a:rPr lang="en-IN" dirty="0">
                <a:latin typeface="Aldrich" panose="020B0604020202020204" charset="0"/>
              </a:rPr>
              <a:t>DATA PROCESSING</a:t>
            </a:r>
          </a:p>
          <a:p>
            <a:pPr marL="482600" indent="-342900">
              <a:buAutoNum type="arabicPeriod"/>
            </a:pPr>
            <a:r>
              <a:rPr lang="en-IN" dirty="0">
                <a:latin typeface="Aldrich" panose="020B0604020202020204" charset="0"/>
              </a:rPr>
              <a:t>CHALLENGES</a:t>
            </a:r>
          </a:p>
          <a:p>
            <a:pPr marL="482600" indent="-342900">
              <a:buAutoNum type="arabicPeriod"/>
            </a:pPr>
            <a:r>
              <a:rPr lang="en-IN" dirty="0">
                <a:latin typeface="Aldrich" panose="020B0604020202020204" charset="0"/>
              </a:rPr>
              <a:t>TOOLS USED</a:t>
            </a:r>
          </a:p>
          <a:p>
            <a:pPr marL="482600" indent="-342900">
              <a:buAutoNum type="arabicPeriod"/>
            </a:pPr>
            <a:r>
              <a:rPr lang="en-IN" dirty="0">
                <a:latin typeface="Aldrich" panose="020B0604020202020204" charset="0"/>
              </a:rPr>
              <a:t>KPI’S</a:t>
            </a:r>
          </a:p>
          <a:p>
            <a:pPr marL="482600" indent="-342900">
              <a:buAutoNum type="arabicPeriod"/>
            </a:pPr>
            <a:r>
              <a:rPr lang="en-IN" dirty="0">
                <a:latin typeface="Aldrich" panose="020B0604020202020204" charset="0"/>
              </a:rPr>
              <a:t>DASHBOARDS</a:t>
            </a:r>
          </a:p>
          <a:p>
            <a:pPr marL="482600" indent="-342900">
              <a:buAutoNum type="arabicPeriod"/>
            </a:pPr>
            <a:r>
              <a:rPr lang="en-IN" dirty="0">
                <a:latin typeface="Aldrich" panose="020B0604020202020204" charset="0"/>
              </a:rPr>
              <a:t>INSIGHTS DERIVED</a:t>
            </a:r>
          </a:p>
          <a:p>
            <a:pPr marL="482600" indent="-342900">
              <a:buAutoNum type="arabicPeriod"/>
            </a:pPr>
            <a:r>
              <a:rPr lang="en-IN" dirty="0">
                <a:latin typeface="Aldrich" panose="020B0604020202020204" charset="0"/>
              </a:rPr>
              <a:t>FUTURE RECOMMENDATIONS</a:t>
            </a:r>
          </a:p>
          <a:p>
            <a:pPr marL="482600" indent="-342900">
              <a:buAutoNum type="arabicPeriod"/>
            </a:pPr>
            <a:endParaRPr lang="en-IN" dirty="0"/>
          </a:p>
          <a:p>
            <a:pPr marL="482600" indent="-342900">
              <a:buAutoNum type="arabicPeriod"/>
            </a:pPr>
            <a:endParaRPr lang="en-IN" dirty="0"/>
          </a:p>
          <a:p>
            <a:pPr marL="482600" indent="-342900">
              <a:buAutoNum type="arabicPeriod"/>
            </a:pPr>
            <a:endParaRPr lang="en-US" dirty="0"/>
          </a:p>
        </p:txBody>
      </p:sp>
    </p:spTree>
    <p:extLst>
      <p:ext uri="{BB962C8B-B14F-4D97-AF65-F5344CB8AC3E}">
        <p14:creationId xmlns:p14="http://schemas.microsoft.com/office/powerpoint/2010/main" val="1128594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ECDD5F-2119-1821-9C52-14839DB09623}"/>
              </a:ext>
            </a:extLst>
          </p:cNvPr>
          <p:cNvSpPr>
            <a:spLocks noGrp="1"/>
          </p:cNvSpPr>
          <p:nvPr>
            <p:ph type="title"/>
          </p:nvPr>
        </p:nvSpPr>
        <p:spPr>
          <a:xfrm>
            <a:off x="1456340" y="1305167"/>
            <a:ext cx="5261550" cy="420600"/>
          </a:xfrm>
        </p:spPr>
        <p:txBody>
          <a:bodyPr/>
          <a:lstStyle/>
          <a:p>
            <a:pPr algn="l"/>
            <a:r>
              <a:rPr lang="en-US" sz="2000" dirty="0">
                <a:solidFill>
                  <a:schemeClr val="bg2"/>
                </a:solidFill>
              </a:rPr>
              <a:t>KPI 5: Shipping Days Vs Review Score</a:t>
            </a:r>
            <a:r>
              <a:rPr lang="en-US" dirty="0"/>
              <a:t/>
            </a:r>
            <a:br>
              <a:rPr lang="en-US" dirty="0"/>
            </a:br>
            <a:endParaRPr lang="en-IN" dirty="0"/>
          </a:p>
        </p:txBody>
      </p:sp>
      <p:sp>
        <p:nvSpPr>
          <p:cNvPr id="3" name="Subtitle 2">
            <a:extLst>
              <a:ext uri="{FF2B5EF4-FFF2-40B4-BE49-F238E27FC236}">
                <a16:creationId xmlns:a16="http://schemas.microsoft.com/office/drawing/2014/main" xmlns="" id="{1DD3B031-61DA-502F-48BB-8527CE2FC464}"/>
              </a:ext>
            </a:extLst>
          </p:cNvPr>
          <p:cNvSpPr>
            <a:spLocks noGrp="1"/>
          </p:cNvSpPr>
          <p:nvPr>
            <p:ph type="subTitle" idx="1"/>
          </p:nvPr>
        </p:nvSpPr>
        <p:spPr>
          <a:xfrm>
            <a:off x="1766056" y="1815642"/>
            <a:ext cx="5493900" cy="1893578"/>
          </a:xfrm>
        </p:spPr>
        <p:txBody>
          <a:bodyPr/>
          <a:lstStyle/>
          <a:p>
            <a:pPr algn="just">
              <a:buFont typeface="Arial" panose="020B0604020202020204" pitchFamily="34" charset="0"/>
              <a:buChar char="•"/>
            </a:pPr>
            <a:r>
              <a:rPr lang="en-US" dirty="0"/>
              <a:t>Average shipping takes 10 days with a 5 star review score. Shorter delivery times correlate with better reviews. Longer deliveries decrease scores and increase costs. Package weight and size affect delivery time.</a:t>
            </a:r>
            <a:endParaRPr lang="en-IN" dirty="0"/>
          </a:p>
        </p:txBody>
      </p:sp>
      <p:pic>
        <p:nvPicPr>
          <p:cNvPr id="5" name="Picture 4">
            <a:extLst>
              <a:ext uri="{FF2B5EF4-FFF2-40B4-BE49-F238E27FC236}">
                <a16:creationId xmlns:a16="http://schemas.microsoft.com/office/drawing/2014/main" xmlns="" id="{C4BA4F53-5090-76EF-19C8-AC0EA4F1DE01}"/>
              </a:ext>
            </a:extLst>
          </p:cNvPr>
          <p:cNvPicPr>
            <a:picLocks noChangeAspect="1"/>
          </p:cNvPicPr>
          <p:nvPr/>
        </p:nvPicPr>
        <p:blipFill>
          <a:blip r:embed="rId2"/>
          <a:stretch>
            <a:fillRect/>
          </a:stretch>
        </p:blipFill>
        <p:spPr>
          <a:xfrm>
            <a:off x="3969128" y="2977650"/>
            <a:ext cx="3591302" cy="2007305"/>
          </a:xfrm>
          <a:prstGeom prst="rect">
            <a:avLst/>
          </a:prstGeom>
        </p:spPr>
      </p:pic>
    </p:spTree>
    <p:extLst>
      <p:ext uri="{BB962C8B-B14F-4D97-AF65-F5344CB8AC3E}">
        <p14:creationId xmlns:p14="http://schemas.microsoft.com/office/powerpoint/2010/main" val="1766863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6"/>
        <p:cNvGrpSpPr/>
        <p:nvPr/>
      </p:nvGrpSpPr>
      <p:grpSpPr>
        <a:xfrm>
          <a:off x="0" y="0"/>
          <a:ext cx="0" cy="0"/>
          <a:chOff x="0" y="0"/>
          <a:chExt cx="0" cy="0"/>
        </a:xfrm>
      </p:grpSpPr>
      <p:sp>
        <p:nvSpPr>
          <p:cNvPr id="3297" name="Google Shape;3297;p80"/>
          <p:cNvSpPr txBox="1">
            <a:spLocks noGrp="1"/>
          </p:cNvSpPr>
          <p:nvPr>
            <p:ph type="subTitle" idx="1"/>
          </p:nvPr>
        </p:nvSpPr>
        <p:spPr>
          <a:xfrm>
            <a:off x="935913" y="542278"/>
            <a:ext cx="7419679" cy="3901440"/>
          </a:xfrm>
          <a:prstGeom prst="rect">
            <a:avLst/>
          </a:prstGeom>
        </p:spPr>
        <p:txBody>
          <a:bodyPr spcFirstLastPara="1" wrap="square" lIns="91425" tIns="0" rIns="91425" bIns="91425" anchor="t" anchorCtr="0">
            <a:noAutofit/>
          </a:bodyPr>
          <a:lstStyle/>
          <a:p>
            <a:pPr>
              <a:spcBef>
                <a:spcPts val="3200"/>
              </a:spcBef>
              <a:buClr>
                <a:schemeClr val="dk2"/>
              </a:buClr>
              <a:buSzPts val="1400"/>
            </a:pPr>
            <a:r>
              <a:rPr lang="en-US" dirty="0">
                <a:solidFill>
                  <a:schemeClr val="bg1"/>
                </a:solidFill>
              </a:rPr>
              <a:t>Currently credit cards are the most preferred payment type by customers which contributes a major role in overall sales(77 %). To improve sales &amp; to promote other payment types, O-list Store can provide discounts &amp; offers on other payment types.</a:t>
            </a:r>
          </a:p>
          <a:p>
            <a:pPr>
              <a:spcBef>
                <a:spcPts val="3200"/>
              </a:spcBef>
              <a:buClr>
                <a:schemeClr val="dk2"/>
              </a:buClr>
              <a:buSzPts val="1400"/>
            </a:pPr>
            <a:r>
              <a:rPr lang="en-US" dirty="0">
                <a:solidFill>
                  <a:schemeClr val="bg1"/>
                </a:solidFill>
              </a:rPr>
              <a:t>OLIST Store needs to work more during the last quarter to improve the sales as there are less orders placed during September to December months which also results in less average review score. Store needs to focus on advertisement &amp; different offers on products during the period.</a:t>
            </a:r>
          </a:p>
          <a:p>
            <a:pPr>
              <a:spcBef>
                <a:spcPts val="3200"/>
              </a:spcBef>
              <a:buClr>
                <a:schemeClr val="dk2"/>
              </a:buClr>
              <a:buSzPts val="1400"/>
            </a:pPr>
            <a:r>
              <a:rPr lang="en-US" dirty="0">
                <a:solidFill>
                  <a:schemeClr val="bg1"/>
                </a:solidFill>
              </a:rPr>
              <a:t>Maximum customer crowd is from Sao Paulo &amp; Eastern side of the country as compared to other regions. To improve the sales in other regions stores need to focus on campaign &amp; promotion in these regions.</a:t>
            </a:r>
          </a:p>
          <a:p>
            <a:pPr marL="457200" lvl="0" indent="-317500" algn="l" rtl="0">
              <a:lnSpc>
                <a:spcPct val="100000"/>
              </a:lnSpc>
              <a:spcBef>
                <a:spcPts val="3200"/>
              </a:spcBef>
              <a:spcAft>
                <a:spcPts val="0"/>
              </a:spcAft>
              <a:buClr>
                <a:schemeClr val="dk2"/>
              </a:buClr>
              <a:buSzPts val="1400"/>
              <a:buChar char="●"/>
            </a:pPr>
            <a:endParaRPr dirty="0"/>
          </a:p>
        </p:txBody>
      </p:sp>
      <p:grpSp>
        <p:nvGrpSpPr>
          <p:cNvPr id="3300" name="Google Shape;3300;p80"/>
          <p:cNvGrpSpPr/>
          <p:nvPr/>
        </p:nvGrpSpPr>
        <p:grpSpPr>
          <a:xfrm rot="-5400000" flipH="1">
            <a:off x="581736" y="264170"/>
            <a:ext cx="289170" cy="284718"/>
            <a:chOff x="426000" y="3302025"/>
            <a:chExt cx="220875" cy="217475"/>
          </a:xfrm>
        </p:grpSpPr>
        <p:sp>
          <p:nvSpPr>
            <p:cNvPr id="3301" name="Google Shape;3301;p80"/>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8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3" name="Google Shape;3303;p80"/>
          <p:cNvSpPr/>
          <p:nvPr/>
        </p:nvSpPr>
        <p:spPr>
          <a:xfrm>
            <a:off x="8150738" y="11179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8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8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8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8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8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xmlns="" id="{4BB4FB8F-35DF-C646-D43F-18F436B1F387}"/>
              </a:ext>
            </a:extLst>
          </p:cNvPr>
          <p:cNvSpPr txBox="1"/>
          <p:nvPr/>
        </p:nvSpPr>
        <p:spPr>
          <a:xfrm>
            <a:off x="2017217" y="140501"/>
            <a:ext cx="5109566" cy="523220"/>
          </a:xfrm>
          <a:prstGeom prst="rect">
            <a:avLst/>
          </a:prstGeom>
          <a:noFill/>
        </p:spPr>
        <p:txBody>
          <a:bodyPr wrap="square" rtlCol="0">
            <a:spAutoFit/>
          </a:bodyPr>
          <a:lstStyle/>
          <a:p>
            <a:pPr algn="ctr"/>
            <a:r>
              <a:rPr lang="en-US" sz="2800" b="1" dirty="0">
                <a:solidFill>
                  <a:schemeClr val="bg1"/>
                </a:solidFill>
                <a:latin typeface="Aldrich" panose="020B0604020202020204" charset="0"/>
              </a:rPr>
              <a:t>ADDITIONAL I</a:t>
            </a:r>
            <a:r>
              <a:rPr lang="en-IN" sz="2800" b="1" dirty="0">
                <a:solidFill>
                  <a:schemeClr val="bg1"/>
                </a:solidFill>
                <a:latin typeface="Aldrich" panose="020B0604020202020204" charset="0"/>
              </a:rPr>
              <a:t>NSIGHTS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00"/>
                                        </p:tgtEl>
                                        <p:attrNameLst>
                                          <p:attrName>style.visibility</p:attrName>
                                        </p:attrNameLst>
                                      </p:cBhvr>
                                      <p:to>
                                        <p:strVal val="visible"/>
                                      </p:to>
                                    </p:set>
                                    <p:anim calcmode="lin" valueType="num">
                                      <p:cBhvr additive="base">
                                        <p:cTn id="7" dur="1000"/>
                                        <p:tgtEl>
                                          <p:spTgt spid="3300"/>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297"/>
                                        </p:tgtEl>
                                        <p:attrNameLst>
                                          <p:attrName>style.visibility</p:attrName>
                                        </p:attrNameLst>
                                      </p:cBhvr>
                                      <p:to>
                                        <p:strVal val="visible"/>
                                      </p:to>
                                    </p:set>
                                    <p:animEffect transition="in" filter="fade">
                                      <p:cBhvr>
                                        <p:cTn id="10" dur="1000"/>
                                        <p:tgtEl>
                                          <p:spTgt spid="3297"/>
                                        </p:tgtEl>
                                      </p:cBhvr>
                                    </p:animEffect>
                                  </p:childTnLst>
                                </p:cTn>
                              </p:par>
                              <p:par>
                                <p:cTn id="11" presetID="23" presetClass="entr" presetSubtype="16" fill="hold" nodeType="withEffect">
                                  <p:stCondLst>
                                    <p:cond delay="0"/>
                                  </p:stCondLst>
                                  <p:childTnLst>
                                    <p:set>
                                      <p:cBhvr>
                                        <p:cTn id="12" dur="1" fill="hold">
                                          <p:stCondLst>
                                            <p:cond delay="0"/>
                                          </p:stCondLst>
                                        </p:cTn>
                                        <p:tgtEl>
                                          <p:spTgt spid="3303"/>
                                        </p:tgtEl>
                                        <p:attrNameLst>
                                          <p:attrName>style.visibility</p:attrName>
                                        </p:attrNameLst>
                                      </p:cBhvr>
                                      <p:to>
                                        <p:strVal val="visible"/>
                                      </p:to>
                                    </p:set>
                                    <p:anim calcmode="lin" valueType="num">
                                      <p:cBhvr additive="base">
                                        <p:cTn id="13" dur="1000"/>
                                        <p:tgtEl>
                                          <p:spTgt spid="3303"/>
                                        </p:tgtEl>
                                        <p:attrNameLst>
                                          <p:attrName>ppt_w</p:attrName>
                                        </p:attrNameLst>
                                      </p:cBhvr>
                                      <p:tavLst>
                                        <p:tav tm="0">
                                          <p:val>
                                            <p:strVal val="0"/>
                                          </p:val>
                                        </p:tav>
                                        <p:tav tm="100000">
                                          <p:val>
                                            <p:strVal val="#ppt_w"/>
                                          </p:val>
                                        </p:tav>
                                      </p:tavLst>
                                    </p:anim>
                                    <p:anim calcmode="lin" valueType="num">
                                      <p:cBhvr additive="base">
                                        <p:cTn id="14" dur="1000"/>
                                        <p:tgtEl>
                                          <p:spTgt spid="3303"/>
                                        </p:tgtEl>
                                        <p:attrNameLst>
                                          <p:attrName>ppt_h</p:attrName>
                                        </p:attrNameLst>
                                      </p:cBhvr>
                                      <p:tavLst>
                                        <p:tav tm="0">
                                          <p:val>
                                            <p:strVal val="0"/>
                                          </p:val>
                                        </p:tav>
                                        <p:tav tm="100000">
                                          <p:val>
                                            <p:strVal val="#ppt_h"/>
                                          </p:val>
                                        </p:tav>
                                      </p:tavLst>
                                    </p:anim>
                                  </p:childTnLst>
                                </p:cTn>
                              </p:par>
                              <p:par>
                                <p:cTn id="15" presetID="10" presetClass="entr" presetSubtype="0" fill="hold" nodeType="withEffect">
                                  <p:stCondLst>
                                    <p:cond delay="0"/>
                                  </p:stCondLst>
                                  <p:childTnLst>
                                    <p:set>
                                      <p:cBhvr>
                                        <p:cTn id="16" dur="1" fill="hold">
                                          <p:stCondLst>
                                            <p:cond delay="0"/>
                                          </p:stCondLst>
                                        </p:cTn>
                                        <p:tgtEl>
                                          <p:spTgt spid="3304"/>
                                        </p:tgtEl>
                                        <p:attrNameLst>
                                          <p:attrName>style.visibility</p:attrName>
                                        </p:attrNameLst>
                                      </p:cBhvr>
                                      <p:to>
                                        <p:strVal val="visible"/>
                                      </p:to>
                                    </p:set>
                                    <p:animEffect transition="in" filter="fade">
                                      <p:cBhvr>
                                        <p:cTn id="17" dur="1000"/>
                                        <p:tgtEl>
                                          <p:spTgt spid="3304"/>
                                        </p:tgtEl>
                                      </p:cBhvr>
                                    </p:animEffect>
                                  </p:childTnLst>
                                </p:cTn>
                              </p:par>
                              <p:par>
                                <p:cTn id="18" presetID="10" presetClass="entr" presetSubtype="0" fill="hold" nodeType="withEffect">
                                  <p:stCondLst>
                                    <p:cond delay="0"/>
                                  </p:stCondLst>
                                  <p:childTnLst>
                                    <p:set>
                                      <p:cBhvr>
                                        <p:cTn id="19" dur="1" fill="hold">
                                          <p:stCondLst>
                                            <p:cond delay="0"/>
                                          </p:stCondLst>
                                        </p:cTn>
                                        <p:tgtEl>
                                          <p:spTgt spid="3305"/>
                                        </p:tgtEl>
                                        <p:attrNameLst>
                                          <p:attrName>style.visibility</p:attrName>
                                        </p:attrNameLst>
                                      </p:cBhvr>
                                      <p:to>
                                        <p:strVal val="visible"/>
                                      </p:to>
                                    </p:set>
                                    <p:animEffect transition="in" filter="fade">
                                      <p:cBhvr>
                                        <p:cTn id="20" dur="1000"/>
                                        <p:tgtEl>
                                          <p:spTgt spid="3305"/>
                                        </p:tgtEl>
                                      </p:cBhvr>
                                    </p:animEffect>
                                  </p:childTnLst>
                                </p:cTn>
                              </p:par>
                              <p:par>
                                <p:cTn id="21" presetID="10" presetClass="entr" presetSubtype="0" fill="hold" nodeType="withEffect">
                                  <p:stCondLst>
                                    <p:cond delay="0"/>
                                  </p:stCondLst>
                                  <p:childTnLst>
                                    <p:set>
                                      <p:cBhvr>
                                        <p:cTn id="22" dur="1" fill="hold">
                                          <p:stCondLst>
                                            <p:cond delay="0"/>
                                          </p:stCondLst>
                                        </p:cTn>
                                        <p:tgtEl>
                                          <p:spTgt spid="3306"/>
                                        </p:tgtEl>
                                        <p:attrNameLst>
                                          <p:attrName>style.visibility</p:attrName>
                                        </p:attrNameLst>
                                      </p:cBhvr>
                                      <p:to>
                                        <p:strVal val="visible"/>
                                      </p:to>
                                    </p:set>
                                    <p:animEffect transition="in" filter="fade">
                                      <p:cBhvr>
                                        <p:cTn id="23" dur="1000"/>
                                        <p:tgtEl>
                                          <p:spTgt spid="3306"/>
                                        </p:tgtEl>
                                      </p:cBhvr>
                                    </p:animEffect>
                                  </p:childTnLst>
                                </p:cTn>
                              </p:par>
                              <p:par>
                                <p:cTn id="24" presetID="10" presetClass="entr" presetSubtype="0" fill="hold" nodeType="withEffect">
                                  <p:stCondLst>
                                    <p:cond delay="0"/>
                                  </p:stCondLst>
                                  <p:childTnLst>
                                    <p:set>
                                      <p:cBhvr>
                                        <p:cTn id="25" dur="1" fill="hold">
                                          <p:stCondLst>
                                            <p:cond delay="0"/>
                                          </p:stCondLst>
                                        </p:cTn>
                                        <p:tgtEl>
                                          <p:spTgt spid="3307"/>
                                        </p:tgtEl>
                                        <p:attrNameLst>
                                          <p:attrName>style.visibility</p:attrName>
                                        </p:attrNameLst>
                                      </p:cBhvr>
                                      <p:to>
                                        <p:strVal val="visible"/>
                                      </p:to>
                                    </p:set>
                                    <p:animEffect transition="in" filter="fade">
                                      <p:cBhvr>
                                        <p:cTn id="26" dur="1000"/>
                                        <p:tgtEl>
                                          <p:spTgt spid="3307"/>
                                        </p:tgtEl>
                                      </p:cBhvr>
                                    </p:animEffect>
                                  </p:childTnLst>
                                </p:cTn>
                              </p:par>
                              <p:par>
                                <p:cTn id="27" presetID="10" presetClass="entr" presetSubtype="0" fill="hold" nodeType="withEffect">
                                  <p:stCondLst>
                                    <p:cond delay="0"/>
                                  </p:stCondLst>
                                  <p:childTnLst>
                                    <p:set>
                                      <p:cBhvr>
                                        <p:cTn id="28" dur="1" fill="hold">
                                          <p:stCondLst>
                                            <p:cond delay="0"/>
                                          </p:stCondLst>
                                        </p:cTn>
                                        <p:tgtEl>
                                          <p:spTgt spid="3308"/>
                                        </p:tgtEl>
                                        <p:attrNameLst>
                                          <p:attrName>style.visibility</p:attrName>
                                        </p:attrNameLst>
                                      </p:cBhvr>
                                      <p:to>
                                        <p:strVal val="visible"/>
                                      </p:to>
                                    </p:set>
                                    <p:animEffect transition="in" filter="fade">
                                      <p:cBhvr>
                                        <p:cTn id="29" dur="1000"/>
                                        <p:tgtEl>
                                          <p:spTgt spid="3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74"/>
        <p:cNvGrpSpPr/>
        <p:nvPr/>
      </p:nvGrpSpPr>
      <p:grpSpPr>
        <a:xfrm>
          <a:off x="0" y="0"/>
          <a:ext cx="0" cy="0"/>
          <a:chOff x="0" y="0"/>
          <a:chExt cx="0" cy="0"/>
        </a:xfrm>
      </p:grpSpPr>
      <p:sp>
        <p:nvSpPr>
          <p:cNvPr id="2977" name="Google Shape;2977;p69"/>
          <p:cNvSpPr/>
          <p:nvPr/>
        </p:nvSpPr>
        <p:spPr>
          <a:xfrm>
            <a:off x="249983" y="417417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8" name="Google Shape;2978;p69"/>
          <p:cNvGrpSpPr/>
          <p:nvPr/>
        </p:nvGrpSpPr>
        <p:grpSpPr>
          <a:xfrm>
            <a:off x="7143793" y="-2109519"/>
            <a:ext cx="4000413" cy="3175881"/>
            <a:chOff x="5207925" y="-1994879"/>
            <a:chExt cx="4000413" cy="3175881"/>
          </a:xfrm>
        </p:grpSpPr>
        <p:sp>
          <p:nvSpPr>
            <p:cNvPr id="2979" name="Google Shape;2979;p6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6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2" name="Google Shape;2982;p69"/>
          <p:cNvGrpSpPr/>
          <p:nvPr/>
        </p:nvGrpSpPr>
        <p:grpSpPr>
          <a:xfrm>
            <a:off x="4572000" y="4388572"/>
            <a:ext cx="1039906" cy="679800"/>
            <a:chOff x="4082325" y="3790650"/>
            <a:chExt cx="1039906" cy="679800"/>
          </a:xfrm>
        </p:grpSpPr>
        <p:sp>
          <p:nvSpPr>
            <p:cNvPr id="2983" name="Google Shape;2983;p69"/>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69"/>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69"/>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6" name="Google Shape;2986;p69"/>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69"/>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69">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69">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69">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297;p80">
            <a:extLst>
              <a:ext uri="{FF2B5EF4-FFF2-40B4-BE49-F238E27FC236}">
                <a16:creationId xmlns:a16="http://schemas.microsoft.com/office/drawing/2014/main" xmlns="" id="{3F38E1D9-2F75-E841-CCD6-CDC00131A427}"/>
              </a:ext>
            </a:extLst>
          </p:cNvPr>
          <p:cNvSpPr txBox="1">
            <a:spLocks noGrp="1"/>
          </p:cNvSpPr>
          <p:nvPr>
            <p:ph type="subTitle" idx="1"/>
          </p:nvPr>
        </p:nvSpPr>
        <p:spPr>
          <a:xfrm>
            <a:off x="568585" y="740532"/>
            <a:ext cx="7557939" cy="3562009"/>
          </a:xfrm>
          <a:prstGeom prst="rect">
            <a:avLst/>
          </a:prstGeom>
        </p:spPr>
        <p:txBody>
          <a:bodyPr spcFirstLastPara="1" wrap="square" lIns="91425" tIns="0" rIns="91425" bIns="91425" anchor="t" anchorCtr="0">
            <a:noAutofit/>
          </a:bodyPr>
          <a:lstStyle/>
          <a:p>
            <a:pPr algn="l">
              <a:spcBef>
                <a:spcPts val="3200"/>
              </a:spcBef>
              <a:buClr>
                <a:schemeClr val="dk2"/>
              </a:buClr>
              <a:buFont typeface="Bai Jamjuree"/>
              <a:buChar char="●"/>
            </a:pPr>
            <a:r>
              <a:rPr lang="en-US" sz="1400" dirty="0">
                <a:solidFill>
                  <a:schemeClr val="bg1"/>
                </a:solidFill>
                <a:latin typeface="Aldrich" panose="020B0604020202020204" charset="0"/>
              </a:rPr>
              <a:t>After observing the comment section we got to know that Bed bath table, health beauty, sports leisure, furniture decor, computer accessories, housewares &amp; watches gifts are the products which receive maximum of the recommendation from customers with average review score 4.08 which shows these are most demanding products among the customers</a:t>
            </a:r>
            <a:r>
              <a:rPr lang="en-US" sz="1400" dirty="0">
                <a:solidFill>
                  <a:schemeClr val="bg1"/>
                </a:solidFill>
                <a:latin typeface="Montserrat" panose="00000500000000000000" pitchFamily="2" charset="0"/>
              </a:rPr>
              <a:t>.</a:t>
            </a:r>
          </a:p>
          <a:p>
            <a:pPr algn="l">
              <a:spcBef>
                <a:spcPts val="3200"/>
              </a:spcBef>
              <a:buClr>
                <a:schemeClr val="dk2"/>
              </a:buClr>
              <a:buFont typeface="Bai Jamjuree"/>
              <a:buChar char="●"/>
            </a:pPr>
            <a:r>
              <a:rPr lang="en-US" sz="1400" dirty="0">
                <a:solidFill>
                  <a:schemeClr val="bg1"/>
                </a:solidFill>
                <a:latin typeface="Aldrich" panose="020B0604020202020204" charset="0"/>
              </a:rPr>
              <a:t>From 5th KPI we can conclude that if sellers take longer days to deliver the product then customers provide less review score which shows it is one the factor that influences review score.</a:t>
            </a:r>
          </a:p>
          <a:p>
            <a:pPr algn="l">
              <a:spcBef>
                <a:spcPts val="3200"/>
              </a:spcBef>
              <a:buClr>
                <a:schemeClr val="dk2"/>
              </a:buClr>
              <a:buFont typeface="Bai Jamjuree"/>
              <a:buChar char="●"/>
            </a:pPr>
            <a:r>
              <a:rPr lang="en-US" sz="1400" dirty="0">
                <a:solidFill>
                  <a:schemeClr val="bg1"/>
                </a:solidFill>
                <a:latin typeface="Aldrich" panose="020B0604020202020204" charset="0"/>
              </a:rPr>
              <a:t>Sellers should improve on delivery days &amp; should keep customers informed about status of delivery it will make time go much faster for customer and will create personalize experience because they know what's happening.</a:t>
            </a:r>
          </a:p>
          <a:p>
            <a:pPr algn="l">
              <a:spcBef>
                <a:spcPts val="3200"/>
              </a:spcBef>
              <a:buClr>
                <a:schemeClr val="dk2"/>
              </a:buClr>
              <a:buFont typeface="Bai Jamjuree"/>
              <a:buChar char="●"/>
            </a:pPr>
            <a:endParaRPr lang="en-US" sz="1400" dirty="0">
              <a:solidFill>
                <a:schemeClr val="bg1"/>
              </a:solidFill>
            </a:endParaRPr>
          </a:p>
          <a:p>
            <a:pPr algn="l">
              <a:spcBef>
                <a:spcPts val="3200"/>
              </a:spcBef>
              <a:buClr>
                <a:schemeClr val="dk2"/>
              </a:buClr>
              <a:buFont typeface="Bai Jamjuree"/>
              <a:buChar char="●"/>
            </a:pPr>
            <a:endParaRPr lang="en-US" sz="1400" dirty="0">
              <a:solidFill>
                <a:schemeClr val="bg1"/>
              </a:solidFill>
            </a:endParaRPr>
          </a:p>
          <a:p>
            <a:pPr marL="457200" lvl="0" indent="-317500" algn="l" rtl="0">
              <a:lnSpc>
                <a:spcPct val="100000"/>
              </a:lnSpc>
              <a:spcBef>
                <a:spcPts val="3200"/>
              </a:spcBef>
              <a:spcAft>
                <a:spcPts val="0"/>
              </a:spcAft>
              <a:buClr>
                <a:schemeClr val="dk2"/>
              </a:buClr>
              <a:buSzPts val="1400"/>
              <a:buChar char="●"/>
            </a:pPr>
            <a:endParaRP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82"/>
                                        </p:tgtEl>
                                        <p:attrNameLst>
                                          <p:attrName>style.visibility</p:attrName>
                                        </p:attrNameLst>
                                      </p:cBhvr>
                                      <p:to>
                                        <p:strVal val="visible"/>
                                      </p:to>
                                    </p:set>
                                    <p:anim calcmode="lin" valueType="num">
                                      <p:cBhvr additive="base">
                                        <p:cTn id="7" dur="1000"/>
                                        <p:tgtEl>
                                          <p:spTgt spid="2982"/>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986"/>
                                        </p:tgtEl>
                                        <p:attrNameLst>
                                          <p:attrName>style.visibility</p:attrName>
                                        </p:attrNameLst>
                                      </p:cBhvr>
                                      <p:to>
                                        <p:strVal val="visible"/>
                                      </p:to>
                                    </p:set>
                                    <p:animEffect transition="in" filter="fade">
                                      <p:cBhvr>
                                        <p:cTn id="10" dur="1000"/>
                                        <p:tgtEl>
                                          <p:spTgt spid="2986"/>
                                        </p:tgtEl>
                                      </p:cBhvr>
                                    </p:animEffect>
                                  </p:childTnLst>
                                </p:cTn>
                              </p:par>
                              <p:par>
                                <p:cTn id="11" presetID="10" presetClass="entr" presetSubtype="0" fill="hold" nodeType="withEffect">
                                  <p:stCondLst>
                                    <p:cond delay="0"/>
                                  </p:stCondLst>
                                  <p:childTnLst>
                                    <p:set>
                                      <p:cBhvr>
                                        <p:cTn id="12" dur="1" fill="hold">
                                          <p:stCondLst>
                                            <p:cond delay="0"/>
                                          </p:stCondLst>
                                        </p:cTn>
                                        <p:tgtEl>
                                          <p:spTgt spid="2987"/>
                                        </p:tgtEl>
                                        <p:attrNameLst>
                                          <p:attrName>style.visibility</p:attrName>
                                        </p:attrNameLst>
                                      </p:cBhvr>
                                      <p:to>
                                        <p:strVal val="visible"/>
                                      </p:to>
                                    </p:set>
                                    <p:animEffect transition="in" filter="fade">
                                      <p:cBhvr>
                                        <p:cTn id="13" dur="1000"/>
                                        <p:tgtEl>
                                          <p:spTgt spid="2987"/>
                                        </p:tgtEl>
                                      </p:cBhvr>
                                    </p:animEffect>
                                  </p:childTnLst>
                                </p:cTn>
                              </p:par>
                              <p:par>
                                <p:cTn id="14" presetID="10" presetClass="entr" presetSubtype="0" fill="hold" nodeType="withEffect">
                                  <p:stCondLst>
                                    <p:cond delay="0"/>
                                  </p:stCondLst>
                                  <p:childTnLst>
                                    <p:set>
                                      <p:cBhvr>
                                        <p:cTn id="15" dur="1" fill="hold">
                                          <p:stCondLst>
                                            <p:cond delay="0"/>
                                          </p:stCondLst>
                                        </p:cTn>
                                        <p:tgtEl>
                                          <p:spTgt spid="2988"/>
                                        </p:tgtEl>
                                        <p:attrNameLst>
                                          <p:attrName>style.visibility</p:attrName>
                                        </p:attrNameLst>
                                      </p:cBhvr>
                                      <p:to>
                                        <p:strVal val="visible"/>
                                      </p:to>
                                    </p:set>
                                    <p:animEffect transition="in" filter="fade">
                                      <p:cBhvr>
                                        <p:cTn id="16" dur="1000"/>
                                        <p:tgtEl>
                                          <p:spTgt spid="2988"/>
                                        </p:tgtEl>
                                      </p:cBhvr>
                                    </p:animEffect>
                                  </p:childTnLst>
                                </p:cTn>
                              </p:par>
                              <p:par>
                                <p:cTn id="17" presetID="10" presetClass="entr" presetSubtype="0" fill="hold" nodeType="withEffect">
                                  <p:stCondLst>
                                    <p:cond delay="0"/>
                                  </p:stCondLst>
                                  <p:childTnLst>
                                    <p:set>
                                      <p:cBhvr>
                                        <p:cTn id="18" dur="1" fill="hold">
                                          <p:stCondLst>
                                            <p:cond delay="0"/>
                                          </p:stCondLst>
                                        </p:cTn>
                                        <p:tgtEl>
                                          <p:spTgt spid="2989"/>
                                        </p:tgtEl>
                                        <p:attrNameLst>
                                          <p:attrName>style.visibility</p:attrName>
                                        </p:attrNameLst>
                                      </p:cBhvr>
                                      <p:to>
                                        <p:strVal val="visible"/>
                                      </p:to>
                                    </p:set>
                                    <p:animEffect transition="in" filter="fade">
                                      <p:cBhvr>
                                        <p:cTn id="19" dur="1000"/>
                                        <p:tgtEl>
                                          <p:spTgt spid="2989"/>
                                        </p:tgtEl>
                                      </p:cBhvr>
                                    </p:animEffect>
                                  </p:childTnLst>
                                </p:cTn>
                              </p:par>
                              <p:par>
                                <p:cTn id="20" presetID="10" presetClass="entr" presetSubtype="0" fill="hold" nodeType="withEffect">
                                  <p:stCondLst>
                                    <p:cond delay="0"/>
                                  </p:stCondLst>
                                  <p:childTnLst>
                                    <p:set>
                                      <p:cBhvr>
                                        <p:cTn id="21" dur="1" fill="hold">
                                          <p:stCondLst>
                                            <p:cond delay="0"/>
                                          </p:stCondLst>
                                        </p:cTn>
                                        <p:tgtEl>
                                          <p:spTgt spid="2990"/>
                                        </p:tgtEl>
                                        <p:attrNameLst>
                                          <p:attrName>style.visibility</p:attrName>
                                        </p:attrNameLst>
                                      </p:cBhvr>
                                      <p:to>
                                        <p:strVal val="visible"/>
                                      </p:to>
                                    </p:set>
                                    <p:animEffect transition="in" filter="fade">
                                      <p:cBhvr>
                                        <p:cTn id="22" dur="1000"/>
                                        <p:tgtEl>
                                          <p:spTgt spid="2990"/>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D18052E-4610-16F7-2542-8D89D2BA701C}"/>
              </a:ext>
            </a:extLst>
          </p:cNvPr>
          <p:cNvSpPr>
            <a:spLocks noGrp="1"/>
          </p:cNvSpPr>
          <p:nvPr>
            <p:ph type="title"/>
          </p:nvPr>
        </p:nvSpPr>
        <p:spPr>
          <a:xfrm>
            <a:off x="783900" y="1838874"/>
            <a:ext cx="4178932" cy="609357"/>
          </a:xfrm>
        </p:spPr>
        <p:txBody>
          <a:bodyPr/>
          <a:lstStyle/>
          <a:p>
            <a:r>
              <a:rPr lang="en-US" sz="2800" dirty="0"/>
              <a:t>FURTHER RECOMMENDATIONS</a:t>
            </a:r>
            <a:endParaRPr lang="en-IN" sz="2800" dirty="0"/>
          </a:p>
        </p:txBody>
      </p:sp>
    </p:spTree>
    <p:extLst>
      <p:ext uri="{BB962C8B-B14F-4D97-AF65-F5344CB8AC3E}">
        <p14:creationId xmlns:p14="http://schemas.microsoft.com/office/powerpoint/2010/main" val="3031247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35561AF-5AA3-F2E1-B4ED-BF7A65DE0987}"/>
              </a:ext>
            </a:extLst>
          </p:cNvPr>
          <p:cNvSpPr>
            <a:spLocks noGrp="1"/>
          </p:cNvSpPr>
          <p:nvPr>
            <p:ph type="title"/>
          </p:nvPr>
        </p:nvSpPr>
        <p:spPr>
          <a:xfrm>
            <a:off x="110728" y="1178629"/>
            <a:ext cx="8922544" cy="378709"/>
          </a:xfrm>
        </p:spPr>
        <p:txBody>
          <a:bodyPr/>
          <a:lstStyle/>
          <a:p>
            <a:pPr algn="ctr"/>
            <a:r>
              <a:rPr lang="en-US" sz="2000" dirty="0">
                <a:solidFill>
                  <a:schemeClr val="bg2"/>
                </a:solidFill>
              </a:rPr>
              <a:t>RECOMMENDATIONS FOR FURTHER ANALYSIS</a:t>
            </a:r>
            <a:endParaRPr lang="en-IN" sz="2000" dirty="0">
              <a:solidFill>
                <a:schemeClr val="bg2"/>
              </a:solidFill>
            </a:endParaRPr>
          </a:p>
        </p:txBody>
      </p:sp>
      <p:sp>
        <p:nvSpPr>
          <p:cNvPr id="5" name="Subtitle 4">
            <a:extLst>
              <a:ext uri="{FF2B5EF4-FFF2-40B4-BE49-F238E27FC236}">
                <a16:creationId xmlns:a16="http://schemas.microsoft.com/office/drawing/2014/main" xmlns="" id="{4F599133-DC14-1CB9-61FF-83A4CB85D0BA}"/>
              </a:ext>
            </a:extLst>
          </p:cNvPr>
          <p:cNvSpPr>
            <a:spLocks noGrp="1"/>
          </p:cNvSpPr>
          <p:nvPr>
            <p:ph type="subTitle" idx="1"/>
          </p:nvPr>
        </p:nvSpPr>
        <p:spPr>
          <a:xfrm>
            <a:off x="1546299" y="1640847"/>
            <a:ext cx="6076081" cy="3309772"/>
          </a:xfrm>
        </p:spPr>
        <p:txBody>
          <a:bodyPr/>
          <a:lstStyle/>
          <a:p>
            <a:pPr marL="0" indent="0" algn="just"/>
            <a:r>
              <a:rPr lang="en-GB" sz="1400" cap="none" dirty="0"/>
              <a:t>1. Investigate delivery delay and undelivered orders by analysing geographic locations could bring insights about certain challenges with demographics, accessibility, and possible route optimisation.</a:t>
            </a:r>
          </a:p>
          <a:p>
            <a:pPr marL="0" indent="0" algn="just"/>
            <a:endParaRPr lang="en-GB" sz="1400" cap="none" dirty="0"/>
          </a:p>
          <a:p>
            <a:pPr marL="0" indent="0" algn="just"/>
            <a:r>
              <a:rPr lang="en-GB" sz="1400" dirty="0"/>
              <a:t>2. </a:t>
            </a:r>
            <a:r>
              <a:rPr lang="en-GB" sz="1400" cap="none" dirty="0"/>
              <a:t>Tracking fleet performance.</a:t>
            </a:r>
          </a:p>
          <a:p>
            <a:pPr marL="0" indent="0" algn="just"/>
            <a:endParaRPr lang="en-GB" sz="1400" dirty="0"/>
          </a:p>
          <a:p>
            <a:pPr marL="0" indent="0" algn="just"/>
            <a:r>
              <a:rPr lang="en-GB" sz="1400" cap="none" dirty="0"/>
              <a:t>3. Perform a detailed analysis of delivery locations to identify areas with frequent delays.</a:t>
            </a:r>
          </a:p>
          <a:p>
            <a:pPr marL="0" indent="0" algn="just"/>
            <a:endParaRPr lang="en-GB" sz="1400" dirty="0"/>
          </a:p>
          <a:p>
            <a:pPr marL="0" indent="0" algn="just"/>
            <a:r>
              <a:rPr lang="en-GB" sz="1400" cap="none" dirty="0"/>
              <a:t>4. Optimise delivery routes using geographic information system (GIS) to reduce delivery time.</a:t>
            </a:r>
          </a:p>
          <a:p>
            <a:pPr marL="0" indent="0" algn="just"/>
            <a:endParaRPr lang="en-GB" sz="1400" dirty="0"/>
          </a:p>
          <a:p>
            <a:pPr marL="0" indent="0" algn="just"/>
            <a:r>
              <a:rPr lang="en-GB" sz="1400" cap="none" dirty="0"/>
              <a:t>5. Ensure that all parties involved in the delivery process have access to the same information to reduce miscommunication .</a:t>
            </a:r>
            <a:endParaRPr lang="en-IN" sz="1400" cap="none" dirty="0"/>
          </a:p>
          <a:p>
            <a:endParaRPr lang="en-IN" dirty="0"/>
          </a:p>
        </p:txBody>
      </p:sp>
    </p:spTree>
    <p:extLst>
      <p:ext uri="{BB962C8B-B14F-4D97-AF65-F5344CB8AC3E}">
        <p14:creationId xmlns:p14="http://schemas.microsoft.com/office/powerpoint/2010/main" val="2814537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5" name="Google Shape;2765;p64"/>
          <p:cNvSpPr txBox="1">
            <a:spLocks noGrp="1"/>
          </p:cNvSpPr>
          <p:nvPr>
            <p:ph type="title" idx="2"/>
          </p:nvPr>
        </p:nvSpPr>
        <p:spPr>
          <a:xfrm>
            <a:off x="2778251" y="1470438"/>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IN" sz="4800" dirty="0"/>
              <a:t>THANK YOU</a:t>
            </a:r>
            <a:endParaRPr sz="48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698" name="Google Shape;2698;p63"/>
          <p:cNvSpPr txBox="1">
            <a:spLocks noGrp="1"/>
          </p:cNvSpPr>
          <p:nvPr>
            <p:ph type="title"/>
          </p:nvPr>
        </p:nvSpPr>
        <p:spPr>
          <a:xfrm>
            <a:off x="1792950" y="1315707"/>
            <a:ext cx="5493900" cy="4206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INTRODUCTION</a:t>
            </a:r>
            <a:endParaRPr dirty="0"/>
          </a:p>
        </p:txBody>
      </p:sp>
      <p:grpSp>
        <p:nvGrpSpPr>
          <p:cNvPr id="2699" name="Google Shape;2699;p63"/>
          <p:cNvGrpSpPr/>
          <p:nvPr/>
        </p:nvGrpSpPr>
        <p:grpSpPr>
          <a:xfrm>
            <a:off x="5268783" y="-1501970"/>
            <a:ext cx="2795003" cy="2795003"/>
            <a:chOff x="1943325" y="-220375"/>
            <a:chExt cx="1298672" cy="1298672"/>
          </a:xfrm>
        </p:grpSpPr>
        <p:sp>
          <p:nvSpPr>
            <p:cNvPr id="2700" name="Google Shape;2700;p6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63"/>
          <p:cNvSpPr/>
          <p:nvPr/>
        </p:nvSpPr>
        <p:spPr>
          <a:xfrm rot="10800000" flipH="1">
            <a:off x="576774" y="198800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9" name="Google Shape;2749;p63"/>
          <p:cNvGrpSpPr/>
          <p:nvPr/>
        </p:nvGrpSpPr>
        <p:grpSpPr>
          <a:xfrm flipH="1">
            <a:off x="7887325" y="3745184"/>
            <a:ext cx="793256" cy="182899"/>
            <a:chOff x="2685575" y="2835950"/>
            <a:chExt cx="433000" cy="99825"/>
          </a:xfrm>
        </p:grpSpPr>
        <p:sp>
          <p:nvSpPr>
            <p:cNvPr id="2750" name="Google Shape;2750;p6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3"/>
          <p:cNvSpPr txBox="1">
            <a:spLocks noGrp="1"/>
          </p:cNvSpPr>
          <p:nvPr>
            <p:ph type="subTitle" idx="1"/>
          </p:nvPr>
        </p:nvSpPr>
        <p:spPr>
          <a:xfrm>
            <a:off x="1513439" y="1891206"/>
            <a:ext cx="6272405" cy="2276934"/>
          </a:xfrm>
          <a:prstGeom prst="rect">
            <a:avLst/>
          </a:prstGeom>
        </p:spPr>
        <p:txBody>
          <a:bodyPr spcFirstLastPara="1" wrap="square" lIns="91425" tIns="91425" rIns="91425" bIns="91425" anchor="t" anchorCtr="0">
            <a:noAutofit/>
          </a:bodyPr>
          <a:lstStyle/>
          <a:p>
            <a:pPr>
              <a:lnSpc>
                <a:spcPct val="100000"/>
              </a:lnSpc>
            </a:pPr>
            <a:r>
              <a:rPr lang="en-US" dirty="0">
                <a:solidFill>
                  <a:schemeClr val="accent6"/>
                </a:solidFill>
                <a:latin typeface="Aldrich" panose="020B0604020202020204" charset="0"/>
              </a:rPr>
              <a:t>The </a:t>
            </a:r>
            <a:r>
              <a:rPr lang="en-US" b="1" dirty="0">
                <a:solidFill>
                  <a:schemeClr val="accent6"/>
                </a:solidFill>
                <a:latin typeface="Aldrich" panose="020B0604020202020204" charset="0"/>
              </a:rPr>
              <a:t>OLIST STORE </a:t>
            </a:r>
            <a:r>
              <a:rPr lang="en-US" dirty="0">
                <a:solidFill>
                  <a:schemeClr val="accent6"/>
                </a:solidFill>
                <a:latin typeface="Aldrich" panose="020B0604020202020204" charset="0"/>
              </a:rPr>
              <a:t>is an e-commerce business headquartered in Sao Paulo, Brazil. This firm acts as a single point of contact between various small businesses and the customers who wish to buy their products. In this project we were given multiple tables in CSV format and a schema depicting how these tables are connected. After connecting all the 8 tables, we analyzed the entire dataset. It contains multiple categorical and numerical columns and information about 100k orders made at multiple marketplaces between 2016 to 2018.</a:t>
            </a:r>
          </a:p>
          <a:p>
            <a:pPr marL="0" lvl="0" indent="0" algn="ctr" rtl="0">
              <a:spcBef>
                <a:spcPts val="0"/>
              </a:spcBef>
              <a:spcAft>
                <a:spcPts val="12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698"/>
                                        </p:tgtEl>
                                        <p:attrNameLst>
                                          <p:attrName>style.visibility</p:attrName>
                                        </p:attrNameLst>
                                      </p:cBhvr>
                                      <p:to>
                                        <p:strVal val="visible"/>
                                      </p:to>
                                    </p:set>
                                    <p:anim calcmode="lin" valueType="num">
                                      <p:cBhvr additive="base">
                                        <p:cTn id="7" dur="1000"/>
                                        <p:tgtEl>
                                          <p:spTgt spid="2698"/>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2699"/>
                                        </p:tgtEl>
                                        <p:attrNameLst>
                                          <p:attrName>r</p:attrName>
                                        </p:attrNameLst>
                                      </p:cBhvr>
                                    </p:animRot>
                                  </p:childTnLst>
                                </p:cTn>
                              </p:par>
                              <p:par>
                                <p:cTn id="10" presetID="8" presetClass="emph" presetSubtype="0" fill="hold" nodeType="withEffect">
                                  <p:stCondLst>
                                    <p:cond delay="0"/>
                                  </p:stCondLst>
                                  <p:childTnLst>
                                    <p:animRot by="-21600000">
                                      <p:cBhvr>
                                        <p:cTn id="11" dur="1000" fill="hold"/>
                                        <p:tgtEl>
                                          <p:spTgt spid="2748"/>
                                        </p:tgtEl>
                                        <p:attrNameLst>
                                          <p:attrName>r</p:attrName>
                                        </p:attrNameLst>
                                      </p:cBhvr>
                                    </p:animRot>
                                  </p:childTnLst>
                                </p:cTn>
                              </p:par>
                              <p:par>
                                <p:cTn id="12" presetID="2" presetClass="entr" presetSubtype="8" fill="hold" nodeType="withEffect">
                                  <p:stCondLst>
                                    <p:cond delay="0"/>
                                  </p:stCondLst>
                                  <p:childTnLst>
                                    <p:set>
                                      <p:cBhvr>
                                        <p:cTn id="13" dur="1" fill="hold">
                                          <p:stCondLst>
                                            <p:cond delay="0"/>
                                          </p:stCondLst>
                                        </p:cTn>
                                        <p:tgtEl>
                                          <p:spTgt spid="2749"/>
                                        </p:tgtEl>
                                        <p:attrNameLst>
                                          <p:attrName>style.visibility</p:attrName>
                                        </p:attrNameLst>
                                      </p:cBhvr>
                                      <p:to>
                                        <p:strVal val="visible"/>
                                      </p:to>
                                    </p:set>
                                    <p:anim calcmode="lin" valueType="num">
                                      <p:cBhvr additive="base">
                                        <p:cTn id="14" dur="1000"/>
                                        <p:tgtEl>
                                          <p:spTgt spid="2749"/>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2754"/>
                                        </p:tgtEl>
                                        <p:attrNameLst>
                                          <p:attrName>style.visibility</p:attrName>
                                        </p:attrNameLst>
                                      </p:cBhvr>
                                      <p:to>
                                        <p:strVal val="visible"/>
                                      </p:to>
                                    </p:set>
                                    <p:animEffect transition="in" filter="fade">
                                      <p:cBhvr>
                                        <p:cTn id="17" dur="1000"/>
                                        <p:tgtEl>
                                          <p:spTgt spid="2754"/>
                                        </p:tgtEl>
                                      </p:cBhvr>
                                    </p:animEffect>
                                  </p:childTnLst>
                                </p:cTn>
                              </p:par>
                              <p:par>
                                <p:cTn id="18" presetID="10" presetClass="entr" presetSubtype="0" fill="hold" nodeType="withEffect">
                                  <p:stCondLst>
                                    <p:cond delay="0"/>
                                  </p:stCondLst>
                                  <p:childTnLst>
                                    <p:set>
                                      <p:cBhvr>
                                        <p:cTn id="19" dur="1" fill="hold">
                                          <p:stCondLst>
                                            <p:cond delay="0"/>
                                          </p:stCondLst>
                                        </p:cTn>
                                        <p:tgtEl>
                                          <p:spTgt spid="2755"/>
                                        </p:tgtEl>
                                        <p:attrNameLst>
                                          <p:attrName>style.visibility</p:attrName>
                                        </p:attrNameLst>
                                      </p:cBhvr>
                                      <p:to>
                                        <p:strVal val="visible"/>
                                      </p:to>
                                    </p:set>
                                    <p:animEffect transition="in" filter="fade">
                                      <p:cBhvr>
                                        <p:cTn id="20" dur="1000"/>
                                        <p:tgtEl>
                                          <p:spTgt spid="2755"/>
                                        </p:tgtEl>
                                      </p:cBhvr>
                                    </p:animEffect>
                                  </p:childTnLst>
                                </p:cTn>
                              </p:par>
                              <p:par>
                                <p:cTn id="21" presetID="10" presetClass="entr" presetSubtype="0" fill="hold" nodeType="withEffect">
                                  <p:stCondLst>
                                    <p:cond delay="0"/>
                                  </p:stCondLst>
                                  <p:childTnLst>
                                    <p:set>
                                      <p:cBhvr>
                                        <p:cTn id="22" dur="1" fill="hold">
                                          <p:stCondLst>
                                            <p:cond delay="0"/>
                                          </p:stCondLst>
                                        </p:cTn>
                                        <p:tgtEl>
                                          <p:spTgt spid="2756"/>
                                        </p:tgtEl>
                                        <p:attrNameLst>
                                          <p:attrName>style.visibility</p:attrName>
                                        </p:attrNameLst>
                                      </p:cBhvr>
                                      <p:to>
                                        <p:strVal val="visible"/>
                                      </p:to>
                                    </p:set>
                                    <p:animEffect transition="in" filter="fade">
                                      <p:cBhvr>
                                        <p:cTn id="23" dur="1000"/>
                                        <p:tgtEl>
                                          <p:spTgt spid="2756"/>
                                        </p:tgtEl>
                                      </p:cBhvr>
                                    </p:animEffect>
                                  </p:childTnLst>
                                </p:cTn>
                              </p:par>
                              <p:par>
                                <p:cTn id="24" presetID="10" presetClass="entr" presetSubtype="0" fill="hold" nodeType="withEffect">
                                  <p:stCondLst>
                                    <p:cond delay="0"/>
                                  </p:stCondLst>
                                  <p:childTnLst>
                                    <p:set>
                                      <p:cBhvr>
                                        <p:cTn id="25" dur="1" fill="hold">
                                          <p:stCondLst>
                                            <p:cond delay="0"/>
                                          </p:stCondLst>
                                        </p:cTn>
                                        <p:tgtEl>
                                          <p:spTgt spid="2757"/>
                                        </p:tgtEl>
                                        <p:attrNameLst>
                                          <p:attrName>style.visibility</p:attrName>
                                        </p:attrNameLst>
                                      </p:cBhvr>
                                      <p:to>
                                        <p:strVal val="visible"/>
                                      </p:to>
                                    </p:set>
                                    <p:animEffect transition="in" filter="fade">
                                      <p:cBhvr>
                                        <p:cTn id="26" dur="1000"/>
                                        <p:tgtEl>
                                          <p:spTgt spid="2757"/>
                                        </p:tgtEl>
                                      </p:cBhvr>
                                    </p:animEffect>
                                  </p:childTnLst>
                                </p:cTn>
                              </p:par>
                              <p:par>
                                <p:cTn id="27" presetID="10" presetClass="entr" presetSubtype="0" fill="hold" nodeType="withEffect">
                                  <p:stCondLst>
                                    <p:cond delay="0"/>
                                  </p:stCondLst>
                                  <p:childTnLst>
                                    <p:set>
                                      <p:cBhvr>
                                        <p:cTn id="28" dur="1" fill="hold">
                                          <p:stCondLst>
                                            <p:cond delay="0"/>
                                          </p:stCondLst>
                                        </p:cTn>
                                        <p:tgtEl>
                                          <p:spTgt spid="2758"/>
                                        </p:tgtEl>
                                        <p:attrNameLst>
                                          <p:attrName>style.visibility</p:attrName>
                                        </p:attrNameLst>
                                      </p:cBhvr>
                                      <p:to>
                                        <p:strVal val="visible"/>
                                      </p:to>
                                    </p:set>
                                    <p:animEffect transition="in" filter="fade">
                                      <p:cBhvr>
                                        <p:cTn id="29" dur="1000"/>
                                        <p:tgtEl>
                                          <p:spTgt spid="2758"/>
                                        </p:tgtEl>
                                      </p:cBhvr>
                                    </p:animEffect>
                                  </p:childTnLst>
                                </p:cTn>
                              </p:par>
                              <p:par>
                                <p:cTn id="30" presetID="10" presetClass="entr" presetSubtype="0" fill="hold" nodeType="withEffect">
                                  <p:stCondLst>
                                    <p:cond delay="0"/>
                                  </p:stCondLst>
                                  <p:childTnLst>
                                    <p:set>
                                      <p:cBhvr>
                                        <p:cTn id="31" dur="1" fill="hold">
                                          <p:stCondLst>
                                            <p:cond delay="0"/>
                                          </p:stCondLst>
                                        </p:cTn>
                                        <p:tgtEl>
                                          <p:spTgt spid="2759"/>
                                        </p:tgtEl>
                                        <p:attrNameLst>
                                          <p:attrName>style.visibility</p:attrName>
                                        </p:attrNameLst>
                                      </p:cBhvr>
                                      <p:to>
                                        <p:strVal val="visible"/>
                                      </p:to>
                                    </p:set>
                                    <p:animEffect transition="in" filter="fade">
                                      <p:cBhvr>
                                        <p:cTn id="32" dur="1000"/>
                                        <p:tgtEl>
                                          <p:spTgt spid="2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759" name="Google Shape;2759;p63"/>
          <p:cNvSpPr txBox="1">
            <a:spLocks noGrp="1"/>
          </p:cNvSpPr>
          <p:nvPr>
            <p:ph type="body" idx="1"/>
          </p:nvPr>
        </p:nvSpPr>
        <p:spPr>
          <a:prstGeom prst="rect">
            <a:avLst/>
          </a:prstGeom>
        </p:spPr>
        <p:txBody>
          <a:bodyPr spcFirstLastPara="1" wrap="square" lIns="91425" tIns="91425" rIns="91425" bIns="91425" anchor="t" anchorCtr="0">
            <a:noAutofit/>
          </a:bodyPr>
          <a:lstStyle/>
          <a:p>
            <a:pPr marL="139700" indent="0">
              <a:lnSpc>
                <a:spcPct val="100000"/>
              </a:lnSpc>
              <a:buNone/>
            </a:pPr>
            <a:r>
              <a:rPr lang="en-IN" b="1" dirty="0"/>
              <a:t>Discuss performance metrics in the branch.</a:t>
            </a:r>
            <a:br>
              <a:rPr lang="en-IN" b="1" dirty="0"/>
            </a:br>
            <a:endParaRPr lang="en-IN" b="1" dirty="0"/>
          </a:p>
          <a:p>
            <a:pPr marL="482600" indent="-342900">
              <a:lnSpc>
                <a:spcPct val="100000"/>
              </a:lnSpc>
              <a:buAutoNum type="arabicPeriod"/>
            </a:pPr>
            <a:r>
              <a:rPr lang="en-IN" b="1" dirty="0"/>
              <a:t>Overall Performance Summary.</a:t>
            </a:r>
          </a:p>
          <a:p>
            <a:pPr marL="482600" indent="-342900">
              <a:lnSpc>
                <a:spcPct val="100000"/>
              </a:lnSpc>
              <a:buAutoNum type="arabicPeriod"/>
            </a:pPr>
            <a:r>
              <a:rPr lang="en-IN" b="1" dirty="0"/>
              <a:t>Key Insights and Action items.</a:t>
            </a:r>
          </a:p>
          <a:p>
            <a:pPr marL="482600" indent="-342900">
              <a:lnSpc>
                <a:spcPct val="100000"/>
              </a:lnSpc>
              <a:buAutoNum type="arabicPeriod"/>
            </a:pPr>
            <a:r>
              <a:rPr lang="en-IN" b="1" dirty="0"/>
              <a:t>Summary of Current Year and previous year business numbers for the country of Brazil</a:t>
            </a:r>
            <a:br>
              <a:rPr lang="en-IN" b="1" dirty="0"/>
            </a:br>
            <a:r>
              <a:rPr lang="en-IN" b="1" dirty="0"/>
              <a:t/>
            </a:r>
            <a:br>
              <a:rPr lang="en-IN" b="1" dirty="0"/>
            </a:br>
            <a:endParaRPr dirty="0"/>
          </a:p>
        </p:txBody>
      </p:sp>
      <p:sp>
        <p:nvSpPr>
          <p:cNvPr id="2" name="Text Placeholder 1">
            <a:extLst>
              <a:ext uri="{FF2B5EF4-FFF2-40B4-BE49-F238E27FC236}">
                <a16:creationId xmlns:a16="http://schemas.microsoft.com/office/drawing/2014/main" xmlns="" id="{4EC2BDCE-63C4-1AF8-818B-858B1541F7B3}"/>
              </a:ext>
            </a:extLst>
          </p:cNvPr>
          <p:cNvSpPr>
            <a:spLocks noGrp="1"/>
          </p:cNvSpPr>
          <p:nvPr>
            <p:ph type="body" idx="2"/>
          </p:nvPr>
        </p:nvSpPr>
        <p:spPr/>
        <p:txBody>
          <a:bodyPr/>
          <a:lstStyle/>
          <a:p>
            <a:pPr marL="482600" indent="-342900" algn="just">
              <a:lnSpc>
                <a:spcPct val="100000"/>
              </a:lnSpc>
              <a:buAutoNum type="arabicPeriod"/>
            </a:pPr>
            <a:r>
              <a:rPr lang="en-IN" b="1" dirty="0"/>
              <a:t>Dashboard to Discuss current year and previous year business numbers with E-Commerce Store.</a:t>
            </a:r>
          </a:p>
          <a:p>
            <a:pPr marL="482600" indent="-342900" algn="just">
              <a:lnSpc>
                <a:spcPct val="100000"/>
              </a:lnSpc>
              <a:buAutoNum type="arabicPeriod"/>
            </a:pPr>
            <a:endParaRPr lang="en-IN" b="1" dirty="0"/>
          </a:p>
          <a:p>
            <a:pPr marL="482600" indent="-342900" algn="just">
              <a:lnSpc>
                <a:spcPct val="100000"/>
              </a:lnSpc>
              <a:buAutoNum type="arabicPeriod"/>
            </a:pPr>
            <a:r>
              <a:rPr lang="en-IN" b="1" dirty="0"/>
              <a:t>That Dashboard will be discussed between  corporate team and individual branch heads.</a:t>
            </a:r>
          </a:p>
          <a:p>
            <a:pPr marL="139700" indent="0">
              <a:buNone/>
            </a:pPr>
            <a:endParaRPr lang="en-IN" dirty="0"/>
          </a:p>
        </p:txBody>
      </p:sp>
      <p:sp>
        <p:nvSpPr>
          <p:cNvPr id="2698" name="Google Shape;2698;p63"/>
          <p:cNvSpPr txBox="1">
            <a:spLocks noGrp="1"/>
          </p:cNvSpPr>
          <p:nvPr>
            <p:ph type="title"/>
          </p:nvPr>
        </p:nvSpPr>
        <p:spPr>
          <a:prstGeom prst="rect">
            <a:avLst/>
          </a:prstGeom>
        </p:spPr>
        <p:txBody>
          <a:bodyPr spcFirstLastPara="1" wrap="square" lIns="91425" tIns="0" rIns="91425" bIns="91425" anchor="t" anchorCtr="0">
            <a:noAutofit/>
          </a:bodyPr>
          <a:lstStyle/>
          <a:p>
            <a:pPr algn="ctr"/>
            <a:r>
              <a:rPr lang="en-IN" b="1" dirty="0">
                <a:solidFill>
                  <a:schemeClr val="accent3">
                    <a:lumMod val="60000"/>
                    <a:lumOff val="40000"/>
                  </a:schemeClr>
                </a:solidFill>
              </a:rPr>
              <a:t>OBJECTIVE</a:t>
            </a:r>
            <a:endParaRPr lang="en-IN" dirty="0"/>
          </a:p>
        </p:txBody>
      </p:sp>
      <p:grpSp>
        <p:nvGrpSpPr>
          <p:cNvPr id="2699" name="Google Shape;2699;p63"/>
          <p:cNvGrpSpPr/>
          <p:nvPr/>
        </p:nvGrpSpPr>
        <p:grpSpPr>
          <a:xfrm>
            <a:off x="5268783" y="-1501970"/>
            <a:ext cx="2795003" cy="2795003"/>
            <a:chOff x="1943325" y="-220375"/>
            <a:chExt cx="1298672" cy="1298672"/>
          </a:xfrm>
        </p:grpSpPr>
        <p:sp>
          <p:nvSpPr>
            <p:cNvPr id="2700" name="Google Shape;2700;p6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63"/>
          <p:cNvSpPr/>
          <p:nvPr/>
        </p:nvSpPr>
        <p:spPr>
          <a:xfrm rot="10800000" flipH="1">
            <a:off x="576774" y="198800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9" name="Google Shape;2749;p63"/>
          <p:cNvGrpSpPr/>
          <p:nvPr/>
        </p:nvGrpSpPr>
        <p:grpSpPr>
          <a:xfrm flipH="1">
            <a:off x="7887325" y="3745184"/>
            <a:ext cx="793256" cy="182899"/>
            <a:chOff x="2685575" y="2835950"/>
            <a:chExt cx="433000" cy="99825"/>
          </a:xfrm>
        </p:grpSpPr>
        <p:sp>
          <p:nvSpPr>
            <p:cNvPr id="2750" name="Google Shape;2750;p6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48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698"/>
                                        </p:tgtEl>
                                        <p:attrNameLst>
                                          <p:attrName>style.visibility</p:attrName>
                                        </p:attrNameLst>
                                      </p:cBhvr>
                                      <p:to>
                                        <p:strVal val="visible"/>
                                      </p:to>
                                    </p:set>
                                    <p:anim calcmode="lin" valueType="num">
                                      <p:cBhvr additive="base">
                                        <p:cTn id="7" dur="1000"/>
                                        <p:tgtEl>
                                          <p:spTgt spid="2698"/>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2699"/>
                                        </p:tgtEl>
                                        <p:attrNameLst>
                                          <p:attrName>r</p:attrName>
                                        </p:attrNameLst>
                                      </p:cBhvr>
                                    </p:animRot>
                                  </p:childTnLst>
                                </p:cTn>
                              </p:par>
                              <p:par>
                                <p:cTn id="10" presetID="8" presetClass="emph" presetSubtype="0" fill="hold" nodeType="withEffect">
                                  <p:stCondLst>
                                    <p:cond delay="0"/>
                                  </p:stCondLst>
                                  <p:childTnLst>
                                    <p:animRot by="-21600000">
                                      <p:cBhvr>
                                        <p:cTn id="11" dur="1000" fill="hold"/>
                                        <p:tgtEl>
                                          <p:spTgt spid="2748"/>
                                        </p:tgtEl>
                                        <p:attrNameLst>
                                          <p:attrName>r</p:attrName>
                                        </p:attrNameLst>
                                      </p:cBhvr>
                                    </p:animRot>
                                  </p:childTnLst>
                                </p:cTn>
                              </p:par>
                              <p:par>
                                <p:cTn id="12" presetID="2" presetClass="entr" presetSubtype="8" fill="hold" nodeType="withEffect">
                                  <p:stCondLst>
                                    <p:cond delay="0"/>
                                  </p:stCondLst>
                                  <p:childTnLst>
                                    <p:set>
                                      <p:cBhvr>
                                        <p:cTn id="13" dur="1" fill="hold">
                                          <p:stCondLst>
                                            <p:cond delay="0"/>
                                          </p:stCondLst>
                                        </p:cTn>
                                        <p:tgtEl>
                                          <p:spTgt spid="2749"/>
                                        </p:tgtEl>
                                        <p:attrNameLst>
                                          <p:attrName>style.visibility</p:attrName>
                                        </p:attrNameLst>
                                      </p:cBhvr>
                                      <p:to>
                                        <p:strVal val="visible"/>
                                      </p:to>
                                    </p:set>
                                    <p:anim calcmode="lin" valueType="num">
                                      <p:cBhvr additive="base">
                                        <p:cTn id="14" dur="1000"/>
                                        <p:tgtEl>
                                          <p:spTgt spid="2749"/>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2754"/>
                                        </p:tgtEl>
                                        <p:attrNameLst>
                                          <p:attrName>style.visibility</p:attrName>
                                        </p:attrNameLst>
                                      </p:cBhvr>
                                      <p:to>
                                        <p:strVal val="visible"/>
                                      </p:to>
                                    </p:set>
                                    <p:animEffect transition="in" filter="fade">
                                      <p:cBhvr>
                                        <p:cTn id="17" dur="1000"/>
                                        <p:tgtEl>
                                          <p:spTgt spid="2754"/>
                                        </p:tgtEl>
                                      </p:cBhvr>
                                    </p:animEffect>
                                  </p:childTnLst>
                                </p:cTn>
                              </p:par>
                              <p:par>
                                <p:cTn id="18" presetID="10" presetClass="entr" presetSubtype="0" fill="hold" nodeType="withEffect">
                                  <p:stCondLst>
                                    <p:cond delay="0"/>
                                  </p:stCondLst>
                                  <p:childTnLst>
                                    <p:set>
                                      <p:cBhvr>
                                        <p:cTn id="19" dur="1" fill="hold">
                                          <p:stCondLst>
                                            <p:cond delay="0"/>
                                          </p:stCondLst>
                                        </p:cTn>
                                        <p:tgtEl>
                                          <p:spTgt spid="2755"/>
                                        </p:tgtEl>
                                        <p:attrNameLst>
                                          <p:attrName>style.visibility</p:attrName>
                                        </p:attrNameLst>
                                      </p:cBhvr>
                                      <p:to>
                                        <p:strVal val="visible"/>
                                      </p:to>
                                    </p:set>
                                    <p:animEffect transition="in" filter="fade">
                                      <p:cBhvr>
                                        <p:cTn id="20" dur="1000"/>
                                        <p:tgtEl>
                                          <p:spTgt spid="2755"/>
                                        </p:tgtEl>
                                      </p:cBhvr>
                                    </p:animEffect>
                                  </p:childTnLst>
                                </p:cTn>
                              </p:par>
                              <p:par>
                                <p:cTn id="21" presetID="10" presetClass="entr" presetSubtype="0" fill="hold" nodeType="withEffect">
                                  <p:stCondLst>
                                    <p:cond delay="0"/>
                                  </p:stCondLst>
                                  <p:childTnLst>
                                    <p:set>
                                      <p:cBhvr>
                                        <p:cTn id="22" dur="1" fill="hold">
                                          <p:stCondLst>
                                            <p:cond delay="0"/>
                                          </p:stCondLst>
                                        </p:cTn>
                                        <p:tgtEl>
                                          <p:spTgt spid="2756"/>
                                        </p:tgtEl>
                                        <p:attrNameLst>
                                          <p:attrName>style.visibility</p:attrName>
                                        </p:attrNameLst>
                                      </p:cBhvr>
                                      <p:to>
                                        <p:strVal val="visible"/>
                                      </p:to>
                                    </p:set>
                                    <p:animEffect transition="in" filter="fade">
                                      <p:cBhvr>
                                        <p:cTn id="23" dur="1000"/>
                                        <p:tgtEl>
                                          <p:spTgt spid="2756"/>
                                        </p:tgtEl>
                                      </p:cBhvr>
                                    </p:animEffect>
                                  </p:childTnLst>
                                </p:cTn>
                              </p:par>
                              <p:par>
                                <p:cTn id="24" presetID="10" presetClass="entr" presetSubtype="0" fill="hold" nodeType="withEffect">
                                  <p:stCondLst>
                                    <p:cond delay="0"/>
                                  </p:stCondLst>
                                  <p:childTnLst>
                                    <p:set>
                                      <p:cBhvr>
                                        <p:cTn id="25" dur="1" fill="hold">
                                          <p:stCondLst>
                                            <p:cond delay="0"/>
                                          </p:stCondLst>
                                        </p:cTn>
                                        <p:tgtEl>
                                          <p:spTgt spid="2757"/>
                                        </p:tgtEl>
                                        <p:attrNameLst>
                                          <p:attrName>style.visibility</p:attrName>
                                        </p:attrNameLst>
                                      </p:cBhvr>
                                      <p:to>
                                        <p:strVal val="visible"/>
                                      </p:to>
                                    </p:set>
                                    <p:animEffect transition="in" filter="fade">
                                      <p:cBhvr>
                                        <p:cTn id="26" dur="1000"/>
                                        <p:tgtEl>
                                          <p:spTgt spid="2757"/>
                                        </p:tgtEl>
                                      </p:cBhvr>
                                    </p:animEffect>
                                  </p:childTnLst>
                                </p:cTn>
                              </p:par>
                              <p:par>
                                <p:cTn id="27" presetID="10" presetClass="entr" presetSubtype="0" fill="hold" nodeType="withEffect">
                                  <p:stCondLst>
                                    <p:cond delay="0"/>
                                  </p:stCondLst>
                                  <p:childTnLst>
                                    <p:set>
                                      <p:cBhvr>
                                        <p:cTn id="28" dur="1" fill="hold">
                                          <p:stCondLst>
                                            <p:cond delay="0"/>
                                          </p:stCondLst>
                                        </p:cTn>
                                        <p:tgtEl>
                                          <p:spTgt spid="2758"/>
                                        </p:tgtEl>
                                        <p:attrNameLst>
                                          <p:attrName>style.visibility</p:attrName>
                                        </p:attrNameLst>
                                      </p:cBhvr>
                                      <p:to>
                                        <p:strVal val="visible"/>
                                      </p:to>
                                    </p:set>
                                    <p:animEffect transition="in" filter="fade">
                                      <p:cBhvr>
                                        <p:cTn id="29" dur="1000"/>
                                        <p:tgtEl>
                                          <p:spTgt spid="2758"/>
                                        </p:tgtEl>
                                      </p:cBhvr>
                                    </p:animEffect>
                                  </p:childTnLst>
                                </p:cTn>
                              </p:par>
                              <p:par>
                                <p:cTn id="30" presetID="10" presetClass="entr" presetSubtype="0" fill="hold" nodeType="withEffect">
                                  <p:stCondLst>
                                    <p:cond delay="0"/>
                                  </p:stCondLst>
                                  <p:childTnLst>
                                    <p:set>
                                      <p:cBhvr>
                                        <p:cTn id="31" dur="1" fill="hold">
                                          <p:stCondLst>
                                            <p:cond delay="0"/>
                                          </p:stCondLst>
                                        </p:cTn>
                                        <p:tgtEl>
                                          <p:spTgt spid="2759"/>
                                        </p:tgtEl>
                                        <p:attrNameLst>
                                          <p:attrName>style.visibility</p:attrName>
                                        </p:attrNameLst>
                                      </p:cBhvr>
                                      <p:to>
                                        <p:strVal val="visible"/>
                                      </p:to>
                                    </p:set>
                                    <p:animEffect transition="in" filter="fade">
                                      <p:cBhvr>
                                        <p:cTn id="32" dur="1000"/>
                                        <p:tgtEl>
                                          <p:spTgt spid="2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869" name="Google Shape;2869;p66"/>
          <p:cNvSpPr txBox="1">
            <a:spLocks noGrp="1"/>
          </p:cNvSpPr>
          <p:nvPr>
            <p:ph type="subTitle" idx="1"/>
          </p:nvPr>
        </p:nvSpPr>
        <p:spPr>
          <a:xfrm>
            <a:off x="4874072" y="3821141"/>
            <a:ext cx="2040000" cy="35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t>Data Types</a:t>
            </a:r>
            <a:endParaRPr sz="1800" dirty="0"/>
          </a:p>
        </p:txBody>
      </p:sp>
      <p:sp>
        <p:nvSpPr>
          <p:cNvPr id="2870" name="Google Shape;2870;p66"/>
          <p:cNvSpPr txBox="1">
            <a:spLocks noGrp="1"/>
          </p:cNvSpPr>
          <p:nvPr>
            <p:ph type="subTitle" idx="2"/>
          </p:nvPr>
        </p:nvSpPr>
        <p:spPr>
          <a:xfrm>
            <a:off x="4542046" y="4087153"/>
            <a:ext cx="2843285" cy="517200"/>
          </a:xfrm>
          <a:prstGeom prst="rect">
            <a:avLst/>
          </a:prstGeom>
        </p:spPr>
        <p:txBody>
          <a:bodyPr spcFirstLastPara="1" wrap="square" lIns="91425" tIns="91425" rIns="91425" bIns="91425" anchor="t" anchorCtr="0">
            <a:noAutofit/>
          </a:bodyPr>
          <a:lstStyle/>
          <a:p>
            <a:pPr marL="0" lvl="0" indent="0"/>
            <a:r>
              <a:rPr lang="en-US" dirty="0">
                <a:solidFill>
                  <a:schemeClr val="accent2"/>
                </a:solidFill>
                <a:latin typeface="Bai Jamjuree" panose="020B0604020202020204" charset="-34"/>
                <a:cs typeface="Bai Jamjuree" panose="020B0604020202020204" charset="-34"/>
              </a:rPr>
              <a:t>They were converted using the Format cells menu in excel.</a:t>
            </a:r>
            <a:endParaRPr dirty="0">
              <a:solidFill>
                <a:schemeClr val="accent2"/>
              </a:solidFill>
              <a:latin typeface="Bai Jamjuree" panose="020B0604020202020204" charset="-34"/>
              <a:cs typeface="Bai Jamjuree" panose="020B0604020202020204" charset="-34"/>
            </a:endParaRPr>
          </a:p>
        </p:txBody>
      </p:sp>
      <p:sp>
        <p:nvSpPr>
          <p:cNvPr id="2872" name="Google Shape;2872;p66"/>
          <p:cNvSpPr txBox="1">
            <a:spLocks noGrp="1"/>
          </p:cNvSpPr>
          <p:nvPr>
            <p:ph type="subTitle" idx="6"/>
          </p:nvPr>
        </p:nvSpPr>
        <p:spPr>
          <a:xfrm>
            <a:off x="4865193" y="2228112"/>
            <a:ext cx="2597524" cy="743755"/>
          </a:xfrm>
          <a:prstGeom prst="rect">
            <a:avLst/>
          </a:prstGeom>
        </p:spPr>
        <p:txBody>
          <a:bodyPr spcFirstLastPara="1" wrap="square" lIns="91425" tIns="91425" rIns="91425" bIns="91425" anchor="t" anchorCtr="0">
            <a:noAutofit/>
          </a:bodyPr>
          <a:lstStyle/>
          <a:p>
            <a:pPr marL="0" lvl="0" indent="0"/>
            <a:r>
              <a:rPr lang="en-US" dirty="0">
                <a:solidFill>
                  <a:schemeClr val="accent2"/>
                </a:solidFill>
                <a:latin typeface="Bai Jamjuree" panose="020B0604020202020204" charset="-34"/>
                <a:cs typeface="Bai Jamjuree" panose="020B0604020202020204" charset="-34"/>
              </a:rPr>
              <a:t>validated them completely after taking all the necessary precautions.</a:t>
            </a:r>
            <a:endParaRPr dirty="0">
              <a:solidFill>
                <a:schemeClr val="accent2"/>
              </a:solidFill>
              <a:latin typeface="Bai Jamjuree" panose="020B0604020202020204" charset="-34"/>
              <a:cs typeface="Bai Jamjuree" panose="020B0604020202020204" charset="-34"/>
            </a:endParaRPr>
          </a:p>
        </p:txBody>
      </p:sp>
      <p:sp>
        <p:nvSpPr>
          <p:cNvPr id="2873" name="Google Shape;2873;p66"/>
          <p:cNvSpPr txBox="1">
            <a:spLocks noGrp="1"/>
          </p:cNvSpPr>
          <p:nvPr>
            <p:ph type="subTitle" idx="3"/>
          </p:nvPr>
        </p:nvSpPr>
        <p:spPr>
          <a:xfrm>
            <a:off x="2266229" y="3924770"/>
            <a:ext cx="2040000" cy="3549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endParaRPr lang="en-IN" dirty="0"/>
          </a:p>
          <a:p>
            <a:pPr marL="0" lvl="0" indent="0" algn="ctr" rtl="0">
              <a:spcBef>
                <a:spcPts val="0"/>
              </a:spcBef>
              <a:spcAft>
                <a:spcPts val="1200"/>
              </a:spcAft>
              <a:buNone/>
            </a:pPr>
            <a:endParaRPr lang="en-IN" dirty="0"/>
          </a:p>
          <a:p>
            <a:pPr marL="0" lvl="0" indent="0" algn="ctr" rtl="0">
              <a:spcBef>
                <a:spcPts val="0"/>
              </a:spcBef>
              <a:spcAft>
                <a:spcPts val="1200"/>
              </a:spcAft>
              <a:buNone/>
            </a:pPr>
            <a:endParaRPr lang="en-IN" dirty="0"/>
          </a:p>
          <a:p>
            <a:pPr marL="0" lvl="0" indent="0" algn="ctr" rtl="0">
              <a:spcBef>
                <a:spcPts val="0"/>
              </a:spcBef>
              <a:spcAft>
                <a:spcPts val="1200"/>
              </a:spcAft>
              <a:buNone/>
            </a:pPr>
            <a:endParaRPr lang="en-IN" dirty="0"/>
          </a:p>
          <a:p>
            <a:pPr marL="0" lvl="0" indent="0" algn="ctr" rtl="0">
              <a:spcBef>
                <a:spcPts val="0"/>
              </a:spcBef>
              <a:spcAft>
                <a:spcPts val="1200"/>
              </a:spcAft>
              <a:buNone/>
            </a:pPr>
            <a:endParaRPr lang="en-IN" dirty="0"/>
          </a:p>
          <a:p>
            <a:pPr marL="0" lvl="0" indent="0" algn="ctr" rtl="0">
              <a:spcBef>
                <a:spcPts val="0"/>
              </a:spcBef>
              <a:spcAft>
                <a:spcPts val="1200"/>
              </a:spcAft>
              <a:buNone/>
            </a:pPr>
            <a:r>
              <a:rPr lang="en-IN" sz="1800" b="1" dirty="0"/>
              <a:t>Duplicates</a:t>
            </a:r>
            <a:endParaRPr sz="1800" b="1" dirty="0"/>
          </a:p>
        </p:txBody>
      </p:sp>
      <p:sp>
        <p:nvSpPr>
          <p:cNvPr id="2874" name="Google Shape;2874;p66"/>
          <p:cNvSpPr txBox="1">
            <a:spLocks noGrp="1"/>
          </p:cNvSpPr>
          <p:nvPr>
            <p:ph type="subTitle" idx="4"/>
          </p:nvPr>
        </p:nvSpPr>
        <p:spPr>
          <a:xfrm>
            <a:off x="2096194" y="4069253"/>
            <a:ext cx="2422465" cy="798012"/>
          </a:xfrm>
          <a:prstGeom prst="rect">
            <a:avLst/>
          </a:prstGeom>
        </p:spPr>
        <p:txBody>
          <a:bodyPr spcFirstLastPara="1" wrap="square" lIns="91425" tIns="91425" rIns="91425" bIns="91425" anchor="t" anchorCtr="0">
            <a:noAutofit/>
          </a:bodyPr>
          <a:lstStyle/>
          <a:p>
            <a:pPr marL="0" indent="0"/>
            <a:r>
              <a:rPr lang="en-US" dirty="0">
                <a:solidFill>
                  <a:schemeClr val="accent2"/>
                </a:solidFill>
                <a:latin typeface="Bai Jamjuree" panose="020B0604020202020204" charset="-34"/>
                <a:cs typeface="Bai Jamjuree" panose="020B0604020202020204" charset="-34"/>
              </a:rPr>
              <a:t>Erased every duplicate the help of the excel Filter  function. </a:t>
            </a:r>
            <a:endParaRPr dirty="0">
              <a:solidFill>
                <a:schemeClr val="accent2"/>
              </a:solidFill>
              <a:latin typeface="Bai Jamjuree" panose="020B0604020202020204" charset="-34"/>
              <a:cs typeface="Bai Jamjuree" panose="020B0604020202020204" charset="-34"/>
            </a:endParaRPr>
          </a:p>
        </p:txBody>
      </p:sp>
      <p:sp>
        <p:nvSpPr>
          <p:cNvPr id="2875" name="Google Shape;2875;p66"/>
          <p:cNvSpPr txBox="1">
            <a:spLocks noGrp="1"/>
          </p:cNvSpPr>
          <p:nvPr>
            <p:ph type="title"/>
          </p:nvPr>
        </p:nvSpPr>
        <p:spPr>
          <a:xfrm>
            <a:off x="404926" y="148636"/>
            <a:ext cx="6699785" cy="899378"/>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IN" dirty="0"/>
              <a:t>Processing ( Data Exploration and Data Cleaning)</a:t>
            </a:r>
            <a:endParaRPr dirty="0"/>
          </a:p>
        </p:txBody>
      </p:sp>
      <p:sp>
        <p:nvSpPr>
          <p:cNvPr id="2877" name="Google Shape;2877;p66"/>
          <p:cNvSpPr txBox="1">
            <a:spLocks noGrp="1"/>
          </p:cNvSpPr>
          <p:nvPr>
            <p:ph type="subTitle" idx="8"/>
          </p:nvPr>
        </p:nvSpPr>
        <p:spPr>
          <a:xfrm>
            <a:off x="1713279" y="2228113"/>
            <a:ext cx="3151914" cy="706791"/>
          </a:xfrm>
          <a:prstGeom prst="rect">
            <a:avLst/>
          </a:prstGeom>
        </p:spPr>
        <p:txBody>
          <a:bodyPr spcFirstLastPara="1" wrap="square" lIns="91425" tIns="91425" rIns="91425" bIns="91425" anchor="t" anchorCtr="0">
            <a:noAutofit/>
          </a:bodyPr>
          <a:lstStyle/>
          <a:p>
            <a:pPr marL="0" lvl="0" indent="0"/>
            <a:r>
              <a:rPr lang="en-US" dirty="0">
                <a:solidFill>
                  <a:schemeClr val="accent2"/>
                </a:solidFill>
                <a:latin typeface="Bai Jamjuree" panose="020B0604020202020204" charset="-34"/>
                <a:cs typeface="Bai Jamjuree" panose="020B0604020202020204" charset="-34"/>
              </a:rPr>
              <a:t>To clean them, we replaced them with the correct data using excel “Find and replace” functions.</a:t>
            </a:r>
            <a:endParaRPr dirty="0">
              <a:solidFill>
                <a:schemeClr val="accent2"/>
              </a:solidFill>
              <a:latin typeface="Bai Jamjuree" panose="020B0604020202020204" charset="-34"/>
              <a:cs typeface="Bai Jamjuree" panose="020B0604020202020204" charset="-34"/>
            </a:endParaRPr>
          </a:p>
        </p:txBody>
      </p:sp>
      <p:sp>
        <p:nvSpPr>
          <p:cNvPr id="2878" name="Google Shape;2878;p66"/>
          <p:cNvSpPr/>
          <p:nvPr/>
        </p:nvSpPr>
        <p:spPr>
          <a:xfrm>
            <a:off x="2980269" y="1293054"/>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9" name="Google Shape;2879;p66"/>
          <p:cNvSpPr/>
          <p:nvPr/>
        </p:nvSpPr>
        <p:spPr>
          <a:xfrm>
            <a:off x="2972204" y="307528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66"/>
          <p:cNvSpPr/>
          <p:nvPr/>
        </p:nvSpPr>
        <p:spPr>
          <a:xfrm>
            <a:off x="5616324" y="1311929"/>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66"/>
          <p:cNvSpPr/>
          <p:nvPr/>
        </p:nvSpPr>
        <p:spPr>
          <a:xfrm>
            <a:off x="5623957" y="307528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6"/>
          <p:cNvSpPr/>
          <p:nvPr/>
        </p:nvSpPr>
        <p:spPr>
          <a:xfrm>
            <a:off x="7717357" y="2528373"/>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6">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19" name="Google Shape;2919;p66"/>
          <p:cNvPicPr preferRelativeResize="0"/>
          <p:nvPr/>
        </p:nvPicPr>
        <p:blipFill>
          <a:blip r:embed="rId4">
            <a:alphaModFix/>
          </a:blip>
          <a:stretch>
            <a:fillRect/>
          </a:stretch>
        </p:blipFill>
        <p:spPr>
          <a:xfrm>
            <a:off x="7225170" y="-567796"/>
            <a:ext cx="2527512" cy="2681250"/>
          </a:xfrm>
          <a:prstGeom prst="rect">
            <a:avLst/>
          </a:prstGeom>
          <a:noFill/>
          <a:ln>
            <a:noFill/>
          </a:ln>
        </p:spPr>
      </p:pic>
      <p:sp>
        <p:nvSpPr>
          <p:cNvPr id="3" name="TextBox 2">
            <a:extLst>
              <a:ext uri="{FF2B5EF4-FFF2-40B4-BE49-F238E27FC236}">
                <a16:creationId xmlns:a16="http://schemas.microsoft.com/office/drawing/2014/main" xmlns="" id="{C14AF058-437B-9826-DEB0-C1D81EC4340A}"/>
              </a:ext>
            </a:extLst>
          </p:cNvPr>
          <p:cNvSpPr txBox="1"/>
          <p:nvPr/>
        </p:nvSpPr>
        <p:spPr>
          <a:xfrm>
            <a:off x="1810479" y="1964368"/>
            <a:ext cx="2823616" cy="338554"/>
          </a:xfrm>
          <a:prstGeom prst="rect">
            <a:avLst/>
          </a:prstGeom>
          <a:noFill/>
        </p:spPr>
        <p:txBody>
          <a:bodyPr wrap="square" rtlCol="0">
            <a:spAutoFit/>
          </a:bodyPr>
          <a:lstStyle/>
          <a:p>
            <a:pPr algn="ctr"/>
            <a:r>
              <a:rPr lang="en-IN" sz="1600" b="1" dirty="0">
                <a:solidFill>
                  <a:schemeClr val="accent2"/>
                </a:solidFill>
                <a:latin typeface="Aldrich" panose="020B0604020202020204" charset="0"/>
              </a:rPr>
              <a:t>Null and Empty Columns</a:t>
            </a:r>
          </a:p>
        </p:txBody>
      </p:sp>
      <p:sp>
        <p:nvSpPr>
          <p:cNvPr id="6" name="Google Shape;6912;p118">
            <a:extLst>
              <a:ext uri="{FF2B5EF4-FFF2-40B4-BE49-F238E27FC236}">
                <a16:creationId xmlns:a16="http://schemas.microsoft.com/office/drawing/2014/main" xmlns="" id="{0BE2C4A3-5BED-1036-F682-8C5E025BD5F2}"/>
              </a:ext>
            </a:extLst>
          </p:cNvPr>
          <p:cNvSpPr/>
          <p:nvPr/>
        </p:nvSpPr>
        <p:spPr>
          <a:xfrm>
            <a:off x="3094994" y="1408525"/>
            <a:ext cx="326068" cy="309899"/>
          </a:xfrm>
          <a:custGeom>
            <a:avLst/>
            <a:gdLst/>
            <a:ahLst/>
            <a:cxnLst/>
            <a:rect l="l" t="t" r="r" b="b"/>
            <a:pathLst>
              <a:path w="11622" h="11598" extrusionOk="0">
                <a:moveTo>
                  <a:pt x="5454" y="667"/>
                </a:moveTo>
                <a:lnTo>
                  <a:pt x="5454" y="2715"/>
                </a:lnTo>
                <a:lnTo>
                  <a:pt x="6144" y="2715"/>
                </a:lnTo>
                <a:cubicBezTo>
                  <a:pt x="6668" y="2715"/>
                  <a:pt x="6978" y="2382"/>
                  <a:pt x="7168" y="2382"/>
                </a:cubicBezTo>
                <a:cubicBezTo>
                  <a:pt x="8026" y="2429"/>
                  <a:pt x="8026" y="3691"/>
                  <a:pt x="7168" y="3739"/>
                </a:cubicBezTo>
                <a:cubicBezTo>
                  <a:pt x="6978" y="3739"/>
                  <a:pt x="6668" y="3406"/>
                  <a:pt x="6144" y="3406"/>
                </a:cubicBezTo>
                <a:lnTo>
                  <a:pt x="5454" y="3406"/>
                </a:lnTo>
                <a:lnTo>
                  <a:pt x="5454" y="5454"/>
                </a:lnTo>
                <a:lnTo>
                  <a:pt x="4096" y="5454"/>
                </a:lnTo>
                <a:cubicBezTo>
                  <a:pt x="4096" y="5311"/>
                  <a:pt x="4168" y="5168"/>
                  <a:pt x="4239" y="5025"/>
                </a:cubicBezTo>
                <a:cubicBezTo>
                  <a:pt x="4805" y="4200"/>
                  <a:pt x="4087" y="3072"/>
                  <a:pt x="3103" y="3072"/>
                </a:cubicBezTo>
                <a:cubicBezTo>
                  <a:pt x="3093" y="3072"/>
                  <a:pt x="3082" y="3072"/>
                  <a:pt x="3072" y="3072"/>
                </a:cubicBezTo>
                <a:cubicBezTo>
                  <a:pt x="2096" y="3072"/>
                  <a:pt x="1334" y="4192"/>
                  <a:pt x="1905" y="5025"/>
                </a:cubicBezTo>
                <a:cubicBezTo>
                  <a:pt x="1977" y="5168"/>
                  <a:pt x="2048" y="5311"/>
                  <a:pt x="2048" y="5454"/>
                </a:cubicBezTo>
                <a:lnTo>
                  <a:pt x="691" y="5454"/>
                </a:lnTo>
                <a:lnTo>
                  <a:pt x="691" y="667"/>
                </a:lnTo>
                <a:close/>
                <a:moveTo>
                  <a:pt x="10931" y="667"/>
                </a:moveTo>
                <a:lnTo>
                  <a:pt x="10931" y="5454"/>
                </a:lnTo>
                <a:lnTo>
                  <a:pt x="8883" y="5454"/>
                </a:lnTo>
                <a:lnTo>
                  <a:pt x="8883" y="6144"/>
                </a:lnTo>
                <a:cubicBezTo>
                  <a:pt x="8883" y="6668"/>
                  <a:pt x="9216" y="6954"/>
                  <a:pt x="9216" y="7168"/>
                </a:cubicBezTo>
                <a:cubicBezTo>
                  <a:pt x="9192" y="7585"/>
                  <a:pt x="8865" y="7794"/>
                  <a:pt x="8538" y="7794"/>
                </a:cubicBezTo>
                <a:cubicBezTo>
                  <a:pt x="8210" y="7794"/>
                  <a:pt x="7883" y="7585"/>
                  <a:pt x="7859" y="7168"/>
                </a:cubicBezTo>
                <a:cubicBezTo>
                  <a:pt x="7859" y="6954"/>
                  <a:pt x="8192" y="6668"/>
                  <a:pt x="8192" y="6144"/>
                </a:cubicBezTo>
                <a:lnTo>
                  <a:pt x="8192" y="5454"/>
                </a:lnTo>
                <a:lnTo>
                  <a:pt x="6144" y="5454"/>
                </a:lnTo>
                <a:lnTo>
                  <a:pt x="6144" y="4096"/>
                </a:lnTo>
                <a:cubicBezTo>
                  <a:pt x="6287" y="4096"/>
                  <a:pt x="6430" y="4144"/>
                  <a:pt x="6573" y="4239"/>
                </a:cubicBezTo>
                <a:cubicBezTo>
                  <a:pt x="6769" y="4368"/>
                  <a:pt x="6983" y="4426"/>
                  <a:pt x="7194" y="4426"/>
                </a:cubicBezTo>
                <a:cubicBezTo>
                  <a:pt x="7880" y="4426"/>
                  <a:pt x="8544" y="3819"/>
                  <a:pt x="8526" y="3072"/>
                </a:cubicBezTo>
                <a:cubicBezTo>
                  <a:pt x="8544" y="2307"/>
                  <a:pt x="7879" y="1695"/>
                  <a:pt x="7192" y="1695"/>
                </a:cubicBezTo>
                <a:cubicBezTo>
                  <a:pt x="6982" y="1695"/>
                  <a:pt x="6769" y="1753"/>
                  <a:pt x="6573" y="1882"/>
                </a:cubicBezTo>
                <a:cubicBezTo>
                  <a:pt x="6430" y="1977"/>
                  <a:pt x="6287" y="2024"/>
                  <a:pt x="6144" y="2048"/>
                </a:cubicBezTo>
                <a:lnTo>
                  <a:pt x="6144" y="667"/>
                </a:lnTo>
                <a:close/>
                <a:moveTo>
                  <a:pt x="3072" y="3751"/>
                </a:moveTo>
                <a:cubicBezTo>
                  <a:pt x="3417" y="3751"/>
                  <a:pt x="3763" y="3977"/>
                  <a:pt x="3763" y="4430"/>
                </a:cubicBezTo>
                <a:cubicBezTo>
                  <a:pt x="3763" y="4620"/>
                  <a:pt x="3429" y="4906"/>
                  <a:pt x="3406" y="5382"/>
                </a:cubicBezTo>
                <a:lnTo>
                  <a:pt x="3406" y="6144"/>
                </a:lnTo>
                <a:lnTo>
                  <a:pt x="5454" y="6144"/>
                </a:lnTo>
                <a:lnTo>
                  <a:pt x="5454" y="7502"/>
                </a:lnTo>
                <a:cubicBezTo>
                  <a:pt x="5311" y="7478"/>
                  <a:pt x="5168" y="7430"/>
                  <a:pt x="5049" y="7359"/>
                </a:cubicBezTo>
                <a:cubicBezTo>
                  <a:pt x="4850" y="7223"/>
                  <a:pt x="4633" y="7162"/>
                  <a:pt x="4417" y="7162"/>
                </a:cubicBezTo>
                <a:cubicBezTo>
                  <a:pt x="3727" y="7162"/>
                  <a:pt x="3054" y="7782"/>
                  <a:pt x="3072" y="8526"/>
                </a:cubicBezTo>
                <a:cubicBezTo>
                  <a:pt x="3054" y="9270"/>
                  <a:pt x="3727" y="9889"/>
                  <a:pt x="4417" y="9889"/>
                </a:cubicBezTo>
                <a:cubicBezTo>
                  <a:pt x="4633" y="9889"/>
                  <a:pt x="4850" y="9829"/>
                  <a:pt x="5049" y="9693"/>
                </a:cubicBezTo>
                <a:cubicBezTo>
                  <a:pt x="5168" y="9597"/>
                  <a:pt x="5311" y="9550"/>
                  <a:pt x="5454" y="9550"/>
                </a:cubicBezTo>
                <a:lnTo>
                  <a:pt x="5454" y="10907"/>
                </a:lnTo>
                <a:lnTo>
                  <a:pt x="691" y="10907"/>
                </a:lnTo>
                <a:lnTo>
                  <a:pt x="691" y="6144"/>
                </a:lnTo>
                <a:lnTo>
                  <a:pt x="2739" y="6144"/>
                </a:lnTo>
                <a:lnTo>
                  <a:pt x="2739" y="5382"/>
                </a:lnTo>
                <a:cubicBezTo>
                  <a:pt x="2715" y="4906"/>
                  <a:pt x="2382" y="4620"/>
                  <a:pt x="2382" y="4430"/>
                </a:cubicBezTo>
                <a:cubicBezTo>
                  <a:pt x="2382" y="3977"/>
                  <a:pt x="2727" y="3751"/>
                  <a:pt x="3072" y="3751"/>
                </a:cubicBezTo>
                <a:close/>
                <a:moveTo>
                  <a:pt x="10931" y="6144"/>
                </a:moveTo>
                <a:lnTo>
                  <a:pt x="10931" y="10907"/>
                </a:lnTo>
                <a:lnTo>
                  <a:pt x="6144" y="10907"/>
                </a:lnTo>
                <a:lnTo>
                  <a:pt x="6144" y="8859"/>
                </a:lnTo>
                <a:lnTo>
                  <a:pt x="5454" y="8859"/>
                </a:lnTo>
                <a:cubicBezTo>
                  <a:pt x="4930" y="8859"/>
                  <a:pt x="4644" y="9216"/>
                  <a:pt x="4430" y="9216"/>
                </a:cubicBezTo>
                <a:cubicBezTo>
                  <a:pt x="3596" y="9145"/>
                  <a:pt x="3596" y="7907"/>
                  <a:pt x="4430" y="7835"/>
                </a:cubicBezTo>
                <a:cubicBezTo>
                  <a:pt x="4644" y="7835"/>
                  <a:pt x="4930" y="8192"/>
                  <a:pt x="5454" y="8192"/>
                </a:cubicBezTo>
                <a:lnTo>
                  <a:pt x="6144" y="8192"/>
                </a:lnTo>
                <a:lnTo>
                  <a:pt x="6144" y="6144"/>
                </a:lnTo>
                <a:lnTo>
                  <a:pt x="7502" y="6144"/>
                </a:lnTo>
                <a:cubicBezTo>
                  <a:pt x="7502" y="6287"/>
                  <a:pt x="7454" y="6430"/>
                  <a:pt x="7359" y="6549"/>
                </a:cubicBezTo>
                <a:cubicBezTo>
                  <a:pt x="6817" y="7374"/>
                  <a:pt x="7535" y="8526"/>
                  <a:pt x="8496" y="8526"/>
                </a:cubicBezTo>
                <a:cubicBezTo>
                  <a:pt x="8506" y="8526"/>
                  <a:pt x="8516" y="8526"/>
                  <a:pt x="8526" y="8526"/>
                </a:cubicBezTo>
                <a:cubicBezTo>
                  <a:pt x="9526" y="8502"/>
                  <a:pt x="10264" y="7383"/>
                  <a:pt x="9716" y="6549"/>
                </a:cubicBezTo>
                <a:cubicBezTo>
                  <a:pt x="9621" y="6430"/>
                  <a:pt x="9573" y="6287"/>
                  <a:pt x="9550" y="6144"/>
                </a:cubicBezTo>
                <a:close/>
                <a:moveTo>
                  <a:pt x="0" y="0"/>
                </a:moveTo>
                <a:lnTo>
                  <a:pt x="0" y="11598"/>
                </a:lnTo>
                <a:lnTo>
                  <a:pt x="11622" y="11598"/>
                </a:lnTo>
                <a:lnTo>
                  <a:pt x="116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TextBox 6">
            <a:extLst>
              <a:ext uri="{FF2B5EF4-FFF2-40B4-BE49-F238E27FC236}">
                <a16:creationId xmlns:a16="http://schemas.microsoft.com/office/drawing/2014/main" xmlns="" id="{15888FD5-FC9A-15CD-6633-0727A040D1C8}"/>
              </a:ext>
            </a:extLst>
          </p:cNvPr>
          <p:cNvSpPr txBox="1"/>
          <p:nvPr/>
        </p:nvSpPr>
        <p:spPr>
          <a:xfrm>
            <a:off x="4957092" y="1969639"/>
            <a:ext cx="2147619" cy="338554"/>
          </a:xfrm>
          <a:prstGeom prst="rect">
            <a:avLst/>
          </a:prstGeom>
          <a:noFill/>
        </p:spPr>
        <p:txBody>
          <a:bodyPr wrap="square" rtlCol="0">
            <a:spAutoFit/>
          </a:bodyPr>
          <a:lstStyle/>
          <a:p>
            <a:pPr algn="ctr"/>
            <a:r>
              <a:rPr lang="en-IN" sz="1600" b="1" dirty="0">
                <a:solidFill>
                  <a:schemeClr val="accent2"/>
                </a:solidFill>
                <a:latin typeface="Aldrich" panose="020B0604020202020204" charset="0"/>
              </a:rPr>
              <a:t>Irrelevant</a:t>
            </a:r>
            <a:r>
              <a:rPr lang="en-IN" b="1" dirty="0">
                <a:solidFill>
                  <a:schemeClr val="accent2"/>
                </a:solidFill>
                <a:latin typeface="Aldrich" panose="020B0604020202020204" charset="0"/>
              </a:rPr>
              <a:t> Columns</a:t>
            </a:r>
          </a:p>
        </p:txBody>
      </p:sp>
      <p:grpSp>
        <p:nvGrpSpPr>
          <p:cNvPr id="8" name="Google Shape;7043;p118">
            <a:extLst>
              <a:ext uri="{FF2B5EF4-FFF2-40B4-BE49-F238E27FC236}">
                <a16:creationId xmlns:a16="http://schemas.microsoft.com/office/drawing/2014/main" xmlns="" id="{68DC4CF6-213F-46A1-88AE-8260559819A0}"/>
              </a:ext>
            </a:extLst>
          </p:cNvPr>
          <p:cNvGrpSpPr/>
          <p:nvPr/>
        </p:nvGrpSpPr>
        <p:grpSpPr>
          <a:xfrm>
            <a:off x="5757262" y="1401529"/>
            <a:ext cx="273639" cy="376545"/>
            <a:chOff x="3574969" y="7098935"/>
            <a:chExt cx="255844" cy="310540"/>
          </a:xfrm>
        </p:grpSpPr>
        <p:sp>
          <p:nvSpPr>
            <p:cNvPr id="9" name="Google Shape;7044;p118">
              <a:extLst>
                <a:ext uri="{FF2B5EF4-FFF2-40B4-BE49-F238E27FC236}">
                  <a16:creationId xmlns:a16="http://schemas.microsoft.com/office/drawing/2014/main" xmlns="" id="{E2FE1AA8-51B9-487B-B529-7906C0D7EB6E}"/>
                </a:ext>
              </a:extLst>
            </p:cNvPr>
            <p:cNvSpPr/>
            <p:nvPr/>
          </p:nvSpPr>
          <p:spPr>
            <a:xfrm>
              <a:off x="3574969" y="7098935"/>
              <a:ext cx="255844" cy="310540"/>
            </a:xfrm>
            <a:custGeom>
              <a:avLst/>
              <a:gdLst/>
              <a:ahLst/>
              <a:cxnLst/>
              <a:rect l="l" t="t" r="r" b="b"/>
              <a:pathLst>
                <a:path w="9575" h="11622" extrusionOk="0">
                  <a:moveTo>
                    <a:pt x="5478" y="2525"/>
                  </a:moveTo>
                  <a:lnTo>
                    <a:pt x="7050" y="4097"/>
                  </a:lnTo>
                  <a:lnTo>
                    <a:pt x="5478" y="4097"/>
                  </a:lnTo>
                  <a:lnTo>
                    <a:pt x="5478" y="2525"/>
                  </a:lnTo>
                  <a:close/>
                  <a:moveTo>
                    <a:pt x="8907" y="691"/>
                  </a:moveTo>
                  <a:lnTo>
                    <a:pt x="8883" y="9574"/>
                  </a:lnTo>
                  <a:lnTo>
                    <a:pt x="8217" y="9574"/>
                  </a:lnTo>
                  <a:lnTo>
                    <a:pt x="8217" y="4311"/>
                  </a:lnTo>
                  <a:lnTo>
                    <a:pt x="5287" y="1358"/>
                  </a:lnTo>
                  <a:lnTo>
                    <a:pt x="2072" y="1358"/>
                  </a:lnTo>
                  <a:lnTo>
                    <a:pt x="2072" y="691"/>
                  </a:lnTo>
                  <a:close/>
                  <a:moveTo>
                    <a:pt x="4787" y="2049"/>
                  </a:moveTo>
                  <a:lnTo>
                    <a:pt x="4787" y="4787"/>
                  </a:lnTo>
                  <a:lnTo>
                    <a:pt x="7526" y="4787"/>
                  </a:lnTo>
                  <a:lnTo>
                    <a:pt x="7526" y="10931"/>
                  </a:lnTo>
                  <a:lnTo>
                    <a:pt x="691" y="10931"/>
                  </a:lnTo>
                  <a:lnTo>
                    <a:pt x="691" y="2049"/>
                  </a:lnTo>
                  <a:close/>
                  <a:moveTo>
                    <a:pt x="1382" y="1"/>
                  </a:moveTo>
                  <a:lnTo>
                    <a:pt x="1382" y="1358"/>
                  </a:lnTo>
                  <a:lnTo>
                    <a:pt x="1" y="1358"/>
                  </a:lnTo>
                  <a:lnTo>
                    <a:pt x="1" y="11622"/>
                  </a:lnTo>
                  <a:lnTo>
                    <a:pt x="8217" y="11622"/>
                  </a:lnTo>
                  <a:lnTo>
                    <a:pt x="8217" y="10241"/>
                  </a:lnTo>
                  <a:lnTo>
                    <a:pt x="9574" y="10241"/>
                  </a:lnTo>
                  <a:lnTo>
                    <a:pt x="9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7045;p118">
              <a:extLst>
                <a:ext uri="{FF2B5EF4-FFF2-40B4-BE49-F238E27FC236}">
                  <a16:creationId xmlns:a16="http://schemas.microsoft.com/office/drawing/2014/main" xmlns="" id="{05FBA5D0-C1EF-18D0-65E8-676407B26E62}"/>
                </a:ext>
              </a:extLst>
            </p:cNvPr>
            <p:cNvSpPr/>
            <p:nvPr/>
          </p:nvSpPr>
          <p:spPr>
            <a:xfrm>
              <a:off x="3611869" y="7244666"/>
              <a:ext cx="54749" cy="18464"/>
            </a:xfrm>
            <a:custGeom>
              <a:avLst/>
              <a:gdLst/>
              <a:ahLst/>
              <a:cxnLst/>
              <a:rect l="l" t="t" r="r" b="b"/>
              <a:pathLst>
                <a:path w="2049" h="691" extrusionOk="0">
                  <a:moveTo>
                    <a:pt x="1" y="0"/>
                  </a:moveTo>
                  <a:lnTo>
                    <a:pt x="1" y="691"/>
                  </a:lnTo>
                  <a:lnTo>
                    <a:pt x="2049" y="691"/>
                  </a:lnTo>
                  <a:lnTo>
                    <a:pt x="2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6;p118">
              <a:extLst>
                <a:ext uri="{FF2B5EF4-FFF2-40B4-BE49-F238E27FC236}">
                  <a16:creationId xmlns:a16="http://schemas.microsoft.com/office/drawing/2014/main" xmlns="" id="{A42D4D8E-70B4-3CA6-2E6F-B31C17378B53}"/>
                </a:ext>
              </a:extLst>
            </p:cNvPr>
            <p:cNvSpPr/>
            <p:nvPr/>
          </p:nvSpPr>
          <p:spPr>
            <a:xfrm>
              <a:off x="3611869" y="7281567"/>
              <a:ext cx="54749" cy="17849"/>
            </a:xfrm>
            <a:custGeom>
              <a:avLst/>
              <a:gdLst/>
              <a:ahLst/>
              <a:cxnLst/>
              <a:rect l="l" t="t" r="r" b="b"/>
              <a:pathLst>
                <a:path w="2049" h="668" extrusionOk="0">
                  <a:moveTo>
                    <a:pt x="1" y="0"/>
                  </a:moveTo>
                  <a:lnTo>
                    <a:pt x="1" y="667"/>
                  </a:lnTo>
                  <a:lnTo>
                    <a:pt x="2049" y="667"/>
                  </a:lnTo>
                  <a:lnTo>
                    <a:pt x="2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47;p118">
              <a:extLst>
                <a:ext uri="{FF2B5EF4-FFF2-40B4-BE49-F238E27FC236}">
                  <a16:creationId xmlns:a16="http://schemas.microsoft.com/office/drawing/2014/main" xmlns="" id="{6A6A6CC6-B4A4-8AEA-6B6A-CEDA3F8C0879}"/>
                </a:ext>
              </a:extLst>
            </p:cNvPr>
            <p:cNvSpPr/>
            <p:nvPr/>
          </p:nvSpPr>
          <p:spPr>
            <a:xfrm>
              <a:off x="3687594" y="7245281"/>
              <a:ext cx="64930" cy="54749"/>
            </a:xfrm>
            <a:custGeom>
              <a:avLst/>
              <a:gdLst/>
              <a:ahLst/>
              <a:cxnLst/>
              <a:rect l="l" t="t" r="r" b="b"/>
              <a:pathLst>
                <a:path w="2430" h="2049" extrusionOk="0">
                  <a:moveTo>
                    <a:pt x="1954" y="1"/>
                  </a:moveTo>
                  <a:lnTo>
                    <a:pt x="858" y="1072"/>
                  </a:lnTo>
                  <a:lnTo>
                    <a:pt x="477" y="691"/>
                  </a:lnTo>
                  <a:lnTo>
                    <a:pt x="1" y="1168"/>
                  </a:lnTo>
                  <a:lnTo>
                    <a:pt x="858" y="2049"/>
                  </a:lnTo>
                  <a:lnTo>
                    <a:pt x="2430" y="477"/>
                  </a:lnTo>
                  <a:lnTo>
                    <a:pt x="1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48;p118">
              <a:extLst>
                <a:ext uri="{FF2B5EF4-FFF2-40B4-BE49-F238E27FC236}">
                  <a16:creationId xmlns:a16="http://schemas.microsoft.com/office/drawing/2014/main" xmlns="" id="{EE745FF4-B525-C91F-0D11-C70783C2477B}"/>
                </a:ext>
              </a:extLst>
            </p:cNvPr>
            <p:cNvSpPr/>
            <p:nvPr/>
          </p:nvSpPr>
          <p:spPr>
            <a:xfrm>
              <a:off x="3611869" y="7317826"/>
              <a:ext cx="54749" cy="18490"/>
            </a:xfrm>
            <a:custGeom>
              <a:avLst/>
              <a:gdLst/>
              <a:ahLst/>
              <a:cxnLst/>
              <a:rect l="l" t="t" r="r" b="b"/>
              <a:pathLst>
                <a:path w="2049" h="692" extrusionOk="0">
                  <a:moveTo>
                    <a:pt x="1" y="1"/>
                  </a:moveTo>
                  <a:lnTo>
                    <a:pt x="1" y="691"/>
                  </a:lnTo>
                  <a:lnTo>
                    <a:pt x="2049" y="691"/>
                  </a:lnTo>
                  <a:lnTo>
                    <a:pt x="2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49;p118">
              <a:extLst>
                <a:ext uri="{FF2B5EF4-FFF2-40B4-BE49-F238E27FC236}">
                  <a16:creationId xmlns:a16="http://schemas.microsoft.com/office/drawing/2014/main" xmlns="" id="{076ECDA2-7C7B-4744-1F8F-CF9C69D91AFE}"/>
                </a:ext>
              </a:extLst>
            </p:cNvPr>
            <p:cNvSpPr/>
            <p:nvPr/>
          </p:nvSpPr>
          <p:spPr>
            <a:xfrm>
              <a:off x="3611869" y="7354726"/>
              <a:ext cx="54749" cy="17849"/>
            </a:xfrm>
            <a:custGeom>
              <a:avLst/>
              <a:gdLst/>
              <a:ahLst/>
              <a:cxnLst/>
              <a:rect l="l" t="t" r="r" b="b"/>
              <a:pathLst>
                <a:path w="2049" h="668" extrusionOk="0">
                  <a:moveTo>
                    <a:pt x="1" y="1"/>
                  </a:moveTo>
                  <a:lnTo>
                    <a:pt x="1" y="668"/>
                  </a:lnTo>
                  <a:lnTo>
                    <a:pt x="2049" y="668"/>
                  </a:lnTo>
                  <a:lnTo>
                    <a:pt x="2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050;p118">
              <a:extLst>
                <a:ext uri="{FF2B5EF4-FFF2-40B4-BE49-F238E27FC236}">
                  <a16:creationId xmlns:a16="http://schemas.microsoft.com/office/drawing/2014/main" xmlns="" id="{7EC5B2E3-169F-281F-4270-366B8A0DC5B4}"/>
                </a:ext>
              </a:extLst>
            </p:cNvPr>
            <p:cNvSpPr/>
            <p:nvPr/>
          </p:nvSpPr>
          <p:spPr>
            <a:xfrm>
              <a:off x="3687594" y="7317826"/>
              <a:ext cx="64930" cy="54749"/>
            </a:xfrm>
            <a:custGeom>
              <a:avLst/>
              <a:gdLst/>
              <a:ahLst/>
              <a:cxnLst/>
              <a:rect l="l" t="t" r="r" b="b"/>
              <a:pathLst>
                <a:path w="2430" h="2049" extrusionOk="0">
                  <a:moveTo>
                    <a:pt x="1954" y="1"/>
                  </a:moveTo>
                  <a:lnTo>
                    <a:pt x="858" y="1096"/>
                  </a:lnTo>
                  <a:lnTo>
                    <a:pt x="477" y="691"/>
                  </a:lnTo>
                  <a:lnTo>
                    <a:pt x="1" y="1168"/>
                  </a:lnTo>
                  <a:lnTo>
                    <a:pt x="858" y="2049"/>
                  </a:lnTo>
                  <a:lnTo>
                    <a:pt x="2430" y="501"/>
                  </a:lnTo>
                  <a:lnTo>
                    <a:pt x="1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051;p118">
              <a:extLst>
                <a:ext uri="{FF2B5EF4-FFF2-40B4-BE49-F238E27FC236}">
                  <a16:creationId xmlns:a16="http://schemas.microsoft.com/office/drawing/2014/main" xmlns="" id="{6053C31E-24E0-82F2-5401-DB7FFC735E4A}"/>
                </a:ext>
              </a:extLst>
            </p:cNvPr>
            <p:cNvSpPr/>
            <p:nvPr/>
          </p:nvSpPr>
          <p:spPr>
            <a:xfrm>
              <a:off x="3648155" y="7172121"/>
              <a:ext cx="36927" cy="17822"/>
            </a:xfrm>
            <a:custGeom>
              <a:avLst/>
              <a:gdLst/>
              <a:ahLst/>
              <a:cxnLst/>
              <a:rect l="l" t="t" r="r" b="b"/>
              <a:pathLst>
                <a:path w="1382" h="667" extrusionOk="0">
                  <a:moveTo>
                    <a:pt x="0" y="0"/>
                  </a:moveTo>
                  <a:lnTo>
                    <a:pt x="0" y="667"/>
                  </a:lnTo>
                  <a:lnTo>
                    <a:pt x="1382" y="667"/>
                  </a:lnTo>
                  <a:lnTo>
                    <a:pt x="13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052;p118">
              <a:extLst>
                <a:ext uri="{FF2B5EF4-FFF2-40B4-BE49-F238E27FC236}">
                  <a16:creationId xmlns:a16="http://schemas.microsoft.com/office/drawing/2014/main" xmlns="" id="{DC243D3A-C025-64EE-5FE0-59339B5D6085}"/>
                </a:ext>
              </a:extLst>
            </p:cNvPr>
            <p:cNvSpPr/>
            <p:nvPr/>
          </p:nvSpPr>
          <p:spPr>
            <a:xfrm>
              <a:off x="3648155" y="7208380"/>
              <a:ext cx="36927" cy="18490"/>
            </a:xfrm>
            <a:custGeom>
              <a:avLst/>
              <a:gdLst/>
              <a:ahLst/>
              <a:cxnLst/>
              <a:rect l="l" t="t" r="r" b="b"/>
              <a:pathLst>
                <a:path w="1382" h="692" extrusionOk="0">
                  <a:moveTo>
                    <a:pt x="0" y="1"/>
                  </a:moveTo>
                  <a:lnTo>
                    <a:pt x="0" y="691"/>
                  </a:lnTo>
                  <a:lnTo>
                    <a:pt x="1382" y="691"/>
                  </a:lnTo>
                  <a:lnTo>
                    <a:pt x="1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53;p118">
              <a:extLst>
                <a:ext uri="{FF2B5EF4-FFF2-40B4-BE49-F238E27FC236}">
                  <a16:creationId xmlns:a16="http://schemas.microsoft.com/office/drawing/2014/main" xmlns="" id="{7E5299D9-A136-10CF-BB3A-86AEE0427261}"/>
                </a:ext>
              </a:extLst>
            </p:cNvPr>
            <p:cNvSpPr/>
            <p:nvPr/>
          </p:nvSpPr>
          <p:spPr>
            <a:xfrm>
              <a:off x="3611869" y="7172121"/>
              <a:ext cx="17849" cy="17822"/>
            </a:xfrm>
            <a:custGeom>
              <a:avLst/>
              <a:gdLst/>
              <a:ahLst/>
              <a:cxnLst/>
              <a:rect l="l" t="t" r="r" b="b"/>
              <a:pathLst>
                <a:path w="668" h="667" extrusionOk="0">
                  <a:moveTo>
                    <a:pt x="1" y="0"/>
                  </a:moveTo>
                  <a:lnTo>
                    <a:pt x="1" y="667"/>
                  </a:lnTo>
                  <a:lnTo>
                    <a:pt x="668" y="667"/>
                  </a:lnTo>
                  <a:lnTo>
                    <a:pt x="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054;p118">
              <a:extLst>
                <a:ext uri="{FF2B5EF4-FFF2-40B4-BE49-F238E27FC236}">
                  <a16:creationId xmlns:a16="http://schemas.microsoft.com/office/drawing/2014/main" xmlns="" id="{8CDA2497-6822-966E-CDBD-42AFFC0A9526}"/>
                </a:ext>
              </a:extLst>
            </p:cNvPr>
            <p:cNvSpPr/>
            <p:nvPr/>
          </p:nvSpPr>
          <p:spPr>
            <a:xfrm>
              <a:off x="3611869" y="7208380"/>
              <a:ext cx="17849" cy="18490"/>
            </a:xfrm>
            <a:custGeom>
              <a:avLst/>
              <a:gdLst/>
              <a:ahLst/>
              <a:cxnLst/>
              <a:rect l="l" t="t" r="r" b="b"/>
              <a:pathLst>
                <a:path w="668" h="692" extrusionOk="0">
                  <a:moveTo>
                    <a:pt x="1" y="1"/>
                  </a:moveTo>
                  <a:lnTo>
                    <a:pt x="1" y="691"/>
                  </a:lnTo>
                  <a:lnTo>
                    <a:pt x="668" y="691"/>
                  </a:lnTo>
                  <a:lnTo>
                    <a:pt x="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6890;p118">
            <a:extLst>
              <a:ext uri="{FF2B5EF4-FFF2-40B4-BE49-F238E27FC236}">
                <a16:creationId xmlns:a16="http://schemas.microsoft.com/office/drawing/2014/main" xmlns="" id="{29371018-EEFC-1A96-A5D4-F633D6D39D50}"/>
              </a:ext>
            </a:extLst>
          </p:cNvPr>
          <p:cNvGrpSpPr/>
          <p:nvPr/>
        </p:nvGrpSpPr>
        <p:grpSpPr>
          <a:xfrm>
            <a:off x="3081003" y="3191511"/>
            <a:ext cx="309899" cy="310567"/>
            <a:chOff x="2307426" y="5730845"/>
            <a:chExt cx="309899" cy="310567"/>
          </a:xfrm>
        </p:grpSpPr>
        <p:sp>
          <p:nvSpPr>
            <p:cNvPr id="21" name="Google Shape;6891;p118">
              <a:extLst>
                <a:ext uri="{FF2B5EF4-FFF2-40B4-BE49-F238E27FC236}">
                  <a16:creationId xmlns:a16="http://schemas.microsoft.com/office/drawing/2014/main" xmlns="" id="{A194E1B8-558B-00E3-3527-B9B040228D22}"/>
                </a:ext>
              </a:extLst>
            </p:cNvPr>
            <p:cNvSpPr/>
            <p:nvPr/>
          </p:nvSpPr>
          <p:spPr>
            <a:xfrm>
              <a:off x="2307426" y="5821853"/>
              <a:ext cx="145731" cy="219558"/>
            </a:xfrm>
            <a:custGeom>
              <a:avLst/>
              <a:gdLst/>
              <a:ahLst/>
              <a:cxnLst/>
              <a:rect l="l" t="t" r="r" b="b"/>
              <a:pathLst>
                <a:path w="5454" h="8217" extrusionOk="0">
                  <a:moveTo>
                    <a:pt x="3310" y="691"/>
                  </a:moveTo>
                  <a:lnTo>
                    <a:pt x="3144" y="1381"/>
                  </a:lnTo>
                  <a:lnTo>
                    <a:pt x="2310" y="1381"/>
                  </a:lnTo>
                  <a:lnTo>
                    <a:pt x="2143" y="691"/>
                  </a:lnTo>
                  <a:close/>
                  <a:moveTo>
                    <a:pt x="4763" y="691"/>
                  </a:moveTo>
                  <a:lnTo>
                    <a:pt x="4763" y="6168"/>
                  </a:lnTo>
                  <a:lnTo>
                    <a:pt x="667" y="6168"/>
                  </a:lnTo>
                  <a:lnTo>
                    <a:pt x="667" y="691"/>
                  </a:lnTo>
                  <a:lnTo>
                    <a:pt x="1429" y="691"/>
                  </a:lnTo>
                  <a:lnTo>
                    <a:pt x="1762" y="2048"/>
                  </a:lnTo>
                  <a:lnTo>
                    <a:pt x="3668" y="2048"/>
                  </a:lnTo>
                  <a:lnTo>
                    <a:pt x="4001" y="691"/>
                  </a:lnTo>
                  <a:close/>
                  <a:moveTo>
                    <a:pt x="4763" y="6835"/>
                  </a:moveTo>
                  <a:lnTo>
                    <a:pt x="4763" y="7525"/>
                  </a:lnTo>
                  <a:lnTo>
                    <a:pt x="667" y="7525"/>
                  </a:lnTo>
                  <a:lnTo>
                    <a:pt x="667" y="6835"/>
                  </a:lnTo>
                  <a:close/>
                  <a:moveTo>
                    <a:pt x="0" y="0"/>
                  </a:moveTo>
                  <a:lnTo>
                    <a:pt x="0" y="8216"/>
                  </a:lnTo>
                  <a:lnTo>
                    <a:pt x="5454" y="8216"/>
                  </a:lnTo>
                  <a:lnTo>
                    <a:pt x="54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6892;p118">
              <a:extLst>
                <a:ext uri="{FF2B5EF4-FFF2-40B4-BE49-F238E27FC236}">
                  <a16:creationId xmlns:a16="http://schemas.microsoft.com/office/drawing/2014/main" xmlns="" id="{DB4270B5-FC00-BCCC-7D01-7DD285EE68B4}"/>
                </a:ext>
              </a:extLst>
            </p:cNvPr>
            <p:cNvSpPr/>
            <p:nvPr/>
          </p:nvSpPr>
          <p:spPr>
            <a:xfrm>
              <a:off x="2470952" y="5730845"/>
              <a:ext cx="146372" cy="218917"/>
            </a:xfrm>
            <a:custGeom>
              <a:avLst/>
              <a:gdLst/>
              <a:ahLst/>
              <a:cxnLst/>
              <a:rect l="l" t="t" r="r" b="b"/>
              <a:pathLst>
                <a:path w="5478" h="8193" extrusionOk="0">
                  <a:moveTo>
                    <a:pt x="3334" y="691"/>
                  </a:moveTo>
                  <a:lnTo>
                    <a:pt x="3168" y="1358"/>
                  </a:lnTo>
                  <a:lnTo>
                    <a:pt x="2334" y="1358"/>
                  </a:lnTo>
                  <a:lnTo>
                    <a:pt x="2168" y="691"/>
                  </a:lnTo>
                  <a:close/>
                  <a:moveTo>
                    <a:pt x="4787" y="691"/>
                  </a:moveTo>
                  <a:lnTo>
                    <a:pt x="4787" y="6145"/>
                  </a:lnTo>
                  <a:lnTo>
                    <a:pt x="691" y="6145"/>
                  </a:lnTo>
                  <a:lnTo>
                    <a:pt x="691" y="691"/>
                  </a:lnTo>
                  <a:lnTo>
                    <a:pt x="1453" y="691"/>
                  </a:lnTo>
                  <a:lnTo>
                    <a:pt x="1787" y="2049"/>
                  </a:lnTo>
                  <a:lnTo>
                    <a:pt x="3692" y="2049"/>
                  </a:lnTo>
                  <a:lnTo>
                    <a:pt x="4025" y="691"/>
                  </a:lnTo>
                  <a:close/>
                  <a:moveTo>
                    <a:pt x="4787" y="6835"/>
                  </a:moveTo>
                  <a:lnTo>
                    <a:pt x="4787" y="7502"/>
                  </a:lnTo>
                  <a:lnTo>
                    <a:pt x="691" y="7502"/>
                  </a:lnTo>
                  <a:lnTo>
                    <a:pt x="691" y="6835"/>
                  </a:lnTo>
                  <a:close/>
                  <a:moveTo>
                    <a:pt x="0" y="1"/>
                  </a:moveTo>
                  <a:lnTo>
                    <a:pt x="0" y="8193"/>
                  </a:lnTo>
                  <a:lnTo>
                    <a:pt x="5478" y="8193"/>
                  </a:lnTo>
                  <a:lnTo>
                    <a:pt x="5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893;p118">
              <a:extLst>
                <a:ext uri="{FF2B5EF4-FFF2-40B4-BE49-F238E27FC236}">
                  <a16:creationId xmlns:a16="http://schemas.microsoft.com/office/drawing/2014/main" xmlns="" id="{E6447BAE-8A0E-C804-BC19-0E80769CBDF1}"/>
                </a:ext>
              </a:extLst>
            </p:cNvPr>
            <p:cNvSpPr/>
            <p:nvPr/>
          </p:nvSpPr>
          <p:spPr>
            <a:xfrm>
              <a:off x="2347506" y="5730845"/>
              <a:ext cx="105651" cy="72572"/>
            </a:xfrm>
            <a:custGeom>
              <a:avLst/>
              <a:gdLst/>
              <a:ahLst/>
              <a:cxnLst/>
              <a:rect l="l" t="t" r="r" b="b"/>
              <a:pathLst>
                <a:path w="3954" h="2716" extrusionOk="0">
                  <a:moveTo>
                    <a:pt x="882" y="1"/>
                  </a:moveTo>
                  <a:lnTo>
                    <a:pt x="882" y="1668"/>
                  </a:lnTo>
                  <a:lnTo>
                    <a:pt x="381" y="1334"/>
                  </a:lnTo>
                  <a:lnTo>
                    <a:pt x="0" y="1906"/>
                  </a:lnTo>
                  <a:lnTo>
                    <a:pt x="1215" y="2716"/>
                  </a:lnTo>
                  <a:lnTo>
                    <a:pt x="2430" y="1906"/>
                  </a:lnTo>
                  <a:lnTo>
                    <a:pt x="2072" y="1334"/>
                  </a:lnTo>
                  <a:lnTo>
                    <a:pt x="1572" y="1668"/>
                  </a:lnTo>
                  <a:lnTo>
                    <a:pt x="1572" y="691"/>
                  </a:lnTo>
                  <a:lnTo>
                    <a:pt x="3954" y="691"/>
                  </a:lnTo>
                  <a:lnTo>
                    <a:pt x="3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894;p118">
              <a:extLst>
                <a:ext uri="{FF2B5EF4-FFF2-40B4-BE49-F238E27FC236}">
                  <a16:creationId xmlns:a16="http://schemas.microsoft.com/office/drawing/2014/main" xmlns="" id="{02489443-093F-3E2E-074E-7984F8F4F49B}"/>
                </a:ext>
              </a:extLst>
            </p:cNvPr>
            <p:cNvSpPr/>
            <p:nvPr/>
          </p:nvSpPr>
          <p:spPr>
            <a:xfrm>
              <a:off x="2471593" y="5968840"/>
              <a:ext cx="105651" cy="72572"/>
            </a:xfrm>
            <a:custGeom>
              <a:avLst/>
              <a:gdLst/>
              <a:ahLst/>
              <a:cxnLst/>
              <a:rect l="l" t="t" r="r" b="b"/>
              <a:pathLst>
                <a:path w="3954" h="2716" extrusionOk="0">
                  <a:moveTo>
                    <a:pt x="2739" y="0"/>
                  </a:moveTo>
                  <a:lnTo>
                    <a:pt x="1501" y="810"/>
                  </a:lnTo>
                  <a:lnTo>
                    <a:pt x="1882" y="1381"/>
                  </a:lnTo>
                  <a:lnTo>
                    <a:pt x="2382" y="1048"/>
                  </a:lnTo>
                  <a:lnTo>
                    <a:pt x="2382" y="2024"/>
                  </a:lnTo>
                  <a:lnTo>
                    <a:pt x="0" y="2024"/>
                  </a:lnTo>
                  <a:lnTo>
                    <a:pt x="0" y="2715"/>
                  </a:lnTo>
                  <a:lnTo>
                    <a:pt x="3072" y="2715"/>
                  </a:lnTo>
                  <a:lnTo>
                    <a:pt x="3072" y="1048"/>
                  </a:lnTo>
                  <a:lnTo>
                    <a:pt x="3572" y="1381"/>
                  </a:lnTo>
                  <a:lnTo>
                    <a:pt x="3953" y="810"/>
                  </a:lnTo>
                  <a:lnTo>
                    <a:pt x="2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895;p118">
              <a:extLst>
                <a:ext uri="{FF2B5EF4-FFF2-40B4-BE49-F238E27FC236}">
                  <a16:creationId xmlns:a16="http://schemas.microsoft.com/office/drawing/2014/main" xmlns="" id="{31B017DD-13CC-7724-2166-BC6B08DC4DE4}"/>
                </a:ext>
              </a:extLst>
            </p:cNvPr>
            <p:cNvSpPr/>
            <p:nvPr/>
          </p:nvSpPr>
          <p:spPr>
            <a:xfrm>
              <a:off x="2346223" y="5904551"/>
              <a:ext cx="64930" cy="54135"/>
            </a:xfrm>
            <a:custGeom>
              <a:avLst/>
              <a:gdLst/>
              <a:ahLst/>
              <a:cxnLst/>
              <a:rect l="l" t="t" r="r" b="b"/>
              <a:pathLst>
                <a:path w="2430" h="2026" extrusionOk="0">
                  <a:moveTo>
                    <a:pt x="1954" y="1"/>
                  </a:moveTo>
                  <a:lnTo>
                    <a:pt x="882" y="1073"/>
                  </a:lnTo>
                  <a:lnTo>
                    <a:pt x="477" y="668"/>
                  </a:lnTo>
                  <a:lnTo>
                    <a:pt x="1" y="1168"/>
                  </a:lnTo>
                  <a:lnTo>
                    <a:pt x="882" y="2025"/>
                  </a:lnTo>
                  <a:lnTo>
                    <a:pt x="2430" y="477"/>
                  </a:lnTo>
                  <a:lnTo>
                    <a:pt x="1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896;p118">
              <a:extLst>
                <a:ext uri="{FF2B5EF4-FFF2-40B4-BE49-F238E27FC236}">
                  <a16:creationId xmlns:a16="http://schemas.microsoft.com/office/drawing/2014/main" xmlns="" id="{4330EEE5-334F-EECF-CD6A-31EE66E5585A}"/>
                </a:ext>
              </a:extLst>
            </p:cNvPr>
            <p:cNvSpPr/>
            <p:nvPr/>
          </p:nvSpPr>
          <p:spPr>
            <a:xfrm>
              <a:off x="2510391" y="5813570"/>
              <a:ext cx="64956" cy="54749"/>
            </a:xfrm>
            <a:custGeom>
              <a:avLst/>
              <a:gdLst/>
              <a:ahLst/>
              <a:cxnLst/>
              <a:rect l="l" t="t" r="r" b="b"/>
              <a:pathLst>
                <a:path w="2431" h="2049" extrusionOk="0">
                  <a:moveTo>
                    <a:pt x="1954" y="1"/>
                  </a:moveTo>
                  <a:lnTo>
                    <a:pt x="882" y="1072"/>
                  </a:lnTo>
                  <a:lnTo>
                    <a:pt x="477" y="691"/>
                  </a:lnTo>
                  <a:lnTo>
                    <a:pt x="1" y="1167"/>
                  </a:lnTo>
                  <a:lnTo>
                    <a:pt x="882" y="2049"/>
                  </a:lnTo>
                  <a:lnTo>
                    <a:pt x="2430" y="477"/>
                  </a:lnTo>
                  <a:lnTo>
                    <a:pt x="1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7008;p118">
            <a:extLst>
              <a:ext uri="{FF2B5EF4-FFF2-40B4-BE49-F238E27FC236}">
                <a16:creationId xmlns:a16="http://schemas.microsoft.com/office/drawing/2014/main" xmlns="" id="{88E1E3BC-C8D1-C71E-716C-98A66F111D3D}"/>
              </a:ext>
            </a:extLst>
          </p:cNvPr>
          <p:cNvGrpSpPr/>
          <p:nvPr/>
        </p:nvGrpSpPr>
        <p:grpSpPr>
          <a:xfrm>
            <a:off x="5703537" y="3120818"/>
            <a:ext cx="342991" cy="408692"/>
            <a:chOff x="5394868" y="7091293"/>
            <a:chExt cx="306719" cy="309284"/>
          </a:xfrm>
        </p:grpSpPr>
        <p:sp>
          <p:nvSpPr>
            <p:cNvPr id="28" name="Google Shape;7009;p118">
              <a:extLst>
                <a:ext uri="{FF2B5EF4-FFF2-40B4-BE49-F238E27FC236}">
                  <a16:creationId xmlns:a16="http://schemas.microsoft.com/office/drawing/2014/main" xmlns="" id="{7308ECB5-CAE8-63F2-79B8-E58EFF067A14}"/>
                </a:ext>
              </a:extLst>
            </p:cNvPr>
            <p:cNvSpPr/>
            <p:nvPr/>
          </p:nvSpPr>
          <p:spPr>
            <a:xfrm>
              <a:off x="5455950" y="7091293"/>
              <a:ext cx="17849" cy="17849"/>
            </a:xfrm>
            <a:custGeom>
              <a:avLst/>
              <a:gdLst/>
              <a:ahLst/>
              <a:cxnLst/>
              <a:rect l="l" t="t" r="r" b="b"/>
              <a:pathLst>
                <a:path w="668" h="668" extrusionOk="0">
                  <a:moveTo>
                    <a:pt x="0" y="1"/>
                  </a:moveTo>
                  <a:lnTo>
                    <a:pt x="0" y="668"/>
                  </a:lnTo>
                  <a:lnTo>
                    <a:pt x="667" y="668"/>
                  </a:lnTo>
                  <a:lnTo>
                    <a:pt x="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010;p118">
              <a:extLst>
                <a:ext uri="{FF2B5EF4-FFF2-40B4-BE49-F238E27FC236}">
                  <a16:creationId xmlns:a16="http://schemas.microsoft.com/office/drawing/2014/main" xmlns="" id="{1A7254FF-401A-245A-8E1C-E663D585055E}"/>
                </a:ext>
              </a:extLst>
            </p:cNvPr>
            <p:cNvSpPr/>
            <p:nvPr/>
          </p:nvSpPr>
          <p:spPr>
            <a:xfrm>
              <a:off x="5503672" y="7108474"/>
              <a:ext cx="25464" cy="26132"/>
            </a:xfrm>
            <a:custGeom>
              <a:avLst/>
              <a:gdLst/>
              <a:ahLst/>
              <a:cxnLst/>
              <a:rect l="l" t="t" r="r" b="b"/>
              <a:pathLst>
                <a:path w="953" h="978" extrusionOk="0">
                  <a:moveTo>
                    <a:pt x="477" y="1"/>
                  </a:moveTo>
                  <a:lnTo>
                    <a:pt x="0" y="477"/>
                  </a:lnTo>
                  <a:lnTo>
                    <a:pt x="477" y="977"/>
                  </a:lnTo>
                  <a:lnTo>
                    <a:pt x="953" y="477"/>
                  </a:ln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011;p118">
              <a:extLst>
                <a:ext uri="{FF2B5EF4-FFF2-40B4-BE49-F238E27FC236}">
                  <a16:creationId xmlns:a16="http://schemas.microsoft.com/office/drawing/2014/main" xmlns="" id="{A5AF484D-451E-584D-397C-923DB6A3771F}"/>
                </a:ext>
              </a:extLst>
            </p:cNvPr>
            <p:cNvSpPr/>
            <p:nvPr/>
          </p:nvSpPr>
          <p:spPr>
            <a:xfrm>
              <a:off x="5400586" y="7108474"/>
              <a:ext cx="25464" cy="26132"/>
            </a:xfrm>
            <a:custGeom>
              <a:avLst/>
              <a:gdLst/>
              <a:ahLst/>
              <a:cxnLst/>
              <a:rect l="l" t="t" r="r" b="b"/>
              <a:pathLst>
                <a:path w="953" h="978" extrusionOk="0">
                  <a:moveTo>
                    <a:pt x="477" y="1"/>
                  </a:moveTo>
                  <a:lnTo>
                    <a:pt x="0" y="477"/>
                  </a:lnTo>
                  <a:lnTo>
                    <a:pt x="477" y="977"/>
                  </a:lnTo>
                  <a:lnTo>
                    <a:pt x="953" y="477"/>
                  </a:ln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012;p118">
              <a:extLst>
                <a:ext uri="{FF2B5EF4-FFF2-40B4-BE49-F238E27FC236}">
                  <a16:creationId xmlns:a16="http://schemas.microsoft.com/office/drawing/2014/main" xmlns="" id="{24FC8E3B-37E1-F788-90CF-C9D3C9D624A0}"/>
                </a:ext>
              </a:extLst>
            </p:cNvPr>
            <p:cNvSpPr/>
            <p:nvPr/>
          </p:nvSpPr>
          <p:spPr>
            <a:xfrm>
              <a:off x="5394868" y="7094473"/>
              <a:ext cx="306719" cy="306104"/>
            </a:xfrm>
            <a:custGeom>
              <a:avLst/>
              <a:gdLst/>
              <a:ahLst/>
              <a:cxnLst/>
              <a:rect l="l" t="t" r="r" b="b"/>
              <a:pathLst>
                <a:path w="11479" h="11456" extrusionOk="0">
                  <a:moveTo>
                    <a:pt x="10264" y="1096"/>
                  </a:moveTo>
                  <a:lnTo>
                    <a:pt x="10026" y="1811"/>
                  </a:lnTo>
                  <a:lnTo>
                    <a:pt x="7430" y="4407"/>
                  </a:lnTo>
                  <a:lnTo>
                    <a:pt x="6954" y="3930"/>
                  </a:lnTo>
                  <a:lnTo>
                    <a:pt x="9550" y="1334"/>
                  </a:lnTo>
                  <a:lnTo>
                    <a:pt x="10264" y="1096"/>
                  </a:lnTo>
                  <a:close/>
                  <a:moveTo>
                    <a:pt x="2621" y="1905"/>
                  </a:moveTo>
                  <a:cubicBezTo>
                    <a:pt x="2746" y="1905"/>
                    <a:pt x="2874" y="1928"/>
                    <a:pt x="3001" y="1977"/>
                  </a:cubicBezTo>
                  <a:cubicBezTo>
                    <a:pt x="3691" y="2263"/>
                    <a:pt x="3858" y="3121"/>
                    <a:pt x="3358" y="3644"/>
                  </a:cubicBezTo>
                  <a:cubicBezTo>
                    <a:pt x="2977" y="4073"/>
                    <a:pt x="2953" y="4454"/>
                    <a:pt x="2953" y="4978"/>
                  </a:cubicBezTo>
                  <a:lnTo>
                    <a:pt x="2286" y="4978"/>
                  </a:lnTo>
                  <a:lnTo>
                    <a:pt x="2286" y="4645"/>
                  </a:lnTo>
                  <a:cubicBezTo>
                    <a:pt x="2286" y="4287"/>
                    <a:pt x="2143" y="3930"/>
                    <a:pt x="1881" y="3644"/>
                  </a:cubicBezTo>
                  <a:cubicBezTo>
                    <a:pt x="1691" y="3454"/>
                    <a:pt x="1596" y="3192"/>
                    <a:pt x="1596" y="2906"/>
                  </a:cubicBezTo>
                  <a:cubicBezTo>
                    <a:pt x="1615" y="2327"/>
                    <a:pt x="2088" y="1905"/>
                    <a:pt x="2621" y="1905"/>
                  </a:cubicBezTo>
                  <a:close/>
                  <a:moveTo>
                    <a:pt x="6644" y="3287"/>
                  </a:moveTo>
                  <a:lnTo>
                    <a:pt x="5977" y="3930"/>
                  </a:lnTo>
                  <a:lnTo>
                    <a:pt x="7430" y="5383"/>
                  </a:lnTo>
                  <a:lnTo>
                    <a:pt x="8430" y="4383"/>
                  </a:lnTo>
                  <a:lnTo>
                    <a:pt x="8430" y="7026"/>
                  </a:lnTo>
                  <a:lnTo>
                    <a:pt x="6049" y="7026"/>
                  </a:lnTo>
                  <a:lnTo>
                    <a:pt x="6049" y="8407"/>
                  </a:lnTo>
                  <a:lnTo>
                    <a:pt x="4287" y="8407"/>
                  </a:lnTo>
                  <a:cubicBezTo>
                    <a:pt x="4168" y="7741"/>
                    <a:pt x="3644" y="7217"/>
                    <a:pt x="2953" y="7074"/>
                  </a:cubicBezTo>
                  <a:lnTo>
                    <a:pt x="2953" y="5669"/>
                  </a:lnTo>
                  <a:lnTo>
                    <a:pt x="3644" y="5669"/>
                  </a:lnTo>
                  <a:lnTo>
                    <a:pt x="3644" y="4645"/>
                  </a:lnTo>
                  <a:cubicBezTo>
                    <a:pt x="3644" y="4430"/>
                    <a:pt x="3715" y="4240"/>
                    <a:pt x="3858" y="4097"/>
                  </a:cubicBezTo>
                  <a:cubicBezTo>
                    <a:pt x="4072" y="3883"/>
                    <a:pt x="4239" y="3597"/>
                    <a:pt x="4287" y="3287"/>
                  </a:cubicBezTo>
                  <a:close/>
                  <a:moveTo>
                    <a:pt x="10812" y="7717"/>
                  </a:moveTo>
                  <a:lnTo>
                    <a:pt x="10812" y="8407"/>
                  </a:lnTo>
                  <a:lnTo>
                    <a:pt x="6716" y="8407"/>
                  </a:lnTo>
                  <a:lnTo>
                    <a:pt x="6716" y="7717"/>
                  </a:lnTo>
                  <a:close/>
                  <a:moveTo>
                    <a:pt x="2607" y="7706"/>
                  </a:moveTo>
                  <a:cubicBezTo>
                    <a:pt x="3135" y="7706"/>
                    <a:pt x="3644" y="8124"/>
                    <a:pt x="3644" y="8741"/>
                  </a:cubicBezTo>
                  <a:cubicBezTo>
                    <a:pt x="3644" y="9312"/>
                    <a:pt x="3191" y="9765"/>
                    <a:pt x="2620" y="9765"/>
                  </a:cubicBezTo>
                  <a:cubicBezTo>
                    <a:pt x="1715" y="9765"/>
                    <a:pt x="1238" y="8645"/>
                    <a:pt x="1905" y="8002"/>
                  </a:cubicBezTo>
                  <a:cubicBezTo>
                    <a:pt x="2110" y="7798"/>
                    <a:pt x="2361" y="7706"/>
                    <a:pt x="2607" y="7706"/>
                  </a:cubicBezTo>
                  <a:close/>
                  <a:moveTo>
                    <a:pt x="10812" y="9098"/>
                  </a:moveTo>
                  <a:lnTo>
                    <a:pt x="10812" y="10789"/>
                  </a:lnTo>
                  <a:lnTo>
                    <a:pt x="6716" y="10789"/>
                  </a:lnTo>
                  <a:lnTo>
                    <a:pt x="6716" y="9098"/>
                  </a:lnTo>
                  <a:close/>
                  <a:moveTo>
                    <a:pt x="11360" y="1"/>
                  </a:moveTo>
                  <a:lnTo>
                    <a:pt x="9192" y="739"/>
                  </a:lnTo>
                  <a:lnTo>
                    <a:pt x="7311" y="2597"/>
                  </a:lnTo>
                  <a:lnTo>
                    <a:pt x="4287" y="2597"/>
                  </a:lnTo>
                  <a:cubicBezTo>
                    <a:pt x="4127" y="1763"/>
                    <a:pt x="3400" y="1234"/>
                    <a:pt x="2626" y="1234"/>
                  </a:cubicBezTo>
                  <a:cubicBezTo>
                    <a:pt x="2360" y="1234"/>
                    <a:pt x="2089" y="1296"/>
                    <a:pt x="1834" y="1430"/>
                  </a:cubicBezTo>
                  <a:cubicBezTo>
                    <a:pt x="810" y="1954"/>
                    <a:pt x="595" y="3311"/>
                    <a:pt x="1381" y="4121"/>
                  </a:cubicBezTo>
                  <a:cubicBezTo>
                    <a:pt x="1524" y="4264"/>
                    <a:pt x="1596" y="4454"/>
                    <a:pt x="1596" y="4668"/>
                  </a:cubicBezTo>
                  <a:lnTo>
                    <a:pt x="1596" y="5669"/>
                  </a:lnTo>
                  <a:lnTo>
                    <a:pt x="2286" y="5669"/>
                  </a:lnTo>
                  <a:lnTo>
                    <a:pt x="2286" y="7074"/>
                  </a:lnTo>
                  <a:cubicBezTo>
                    <a:pt x="1095" y="7312"/>
                    <a:pt x="548" y="8669"/>
                    <a:pt x="1191" y="9693"/>
                  </a:cubicBezTo>
                  <a:lnTo>
                    <a:pt x="0" y="10884"/>
                  </a:lnTo>
                  <a:lnTo>
                    <a:pt x="476" y="11360"/>
                  </a:lnTo>
                  <a:lnTo>
                    <a:pt x="1667" y="10170"/>
                  </a:lnTo>
                  <a:cubicBezTo>
                    <a:pt x="1956" y="10356"/>
                    <a:pt x="2276" y="10442"/>
                    <a:pt x="2589" y="10442"/>
                  </a:cubicBezTo>
                  <a:cubicBezTo>
                    <a:pt x="3361" y="10442"/>
                    <a:pt x="4100" y="9920"/>
                    <a:pt x="4287" y="9074"/>
                  </a:cubicBezTo>
                  <a:lnTo>
                    <a:pt x="6025" y="9074"/>
                  </a:lnTo>
                  <a:lnTo>
                    <a:pt x="6025" y="11456"/>
                  </a:lnTo>
                  <a:lnTo>
                    <a:pt x="11479" y="11456"/>
                  </a:lnTo>
                  <a:lnTo>
                    <a:pt x="11479" y="7050"/>
                  </a:lnTo>
                  <a:lnTo>
                    <a:pt x="9097" y="7050"/>
                  </a:lnTo>
                  <a:lnTo>
                    <a:pt x="9097" y="3716"/>
                  </a:lnTo>
                  <a:lnTo>
                    <a:pt x="10621" y="2192"/>
                  </a:lnTo>
                  <a:lnTo>
                    <a:pt x="113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19"/>
                                        </p:tgtEl>
                                        <p:attrNameLst>
                                          <p:attrName>style.visibility</p:attrName>
                                        </p:attrNameLst>
                                      </p:cBhvr>
                                      <p:to>
                                        <p:strVal val="visible"/>
                                      </p:to>
                                    </p:set>
                                    <p:animEffect transition="in" filter="fade">
                                      <p:cBhvr>
                                        <p:cTn id="7" dur="1000"/>
                                        <p:tgtEl>
                                          <p:spTgt spid="2919"/>
                                        </p:tgtEl>
                                      </p:cBhvr>
                                    </p:animEffect>
                                  </p:childTnLst>
                                </p:cTn>
                              </p:par>
                              <p:par>
                                <p:cTn id="8" presetID="2" presetClass="entr" presetSubtype="8" fill="hold" nodeType="withEffect">
                                  <p:stCondLst>
                                    <p:cond delay="0"/>
                                  </p:stCondLst>
                                  <p:childTnLst>
                                    <p:set>
                                      <p:cBhvr>
                                        <p:cTn id="9" dur="1" fill="hold">
                                          <p:stCondLst>
                                            <p:cond delay="0"/>
                                          </p:stCondLst>
                                        </p:cTn>
                                        <p:tgtEl>
                                          <p:spTgt spid="2875"/>
                                        </p:tgtEl>
                                        <p:attrNameLst>
                                          <p:attrName>style.visibility</p:attrName>
                                        </p:attrNameLst>
                                      </p:cBhvr>
                                      <p:to>
                                        <p:strVal val="visible"/>
                                      </p:to>
                                    </p:set>
                                    <p:anim calcmode="lin" valueType="num">
                                      <p:cBhvr additive="base">
                                        <p:cTn id="10" dur="1000"/>
                                        <p:tgtEl>
                                          <p:spTgt spid="2875"/>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869"/>
                                        </p:tgtEl>
                                        <p:attrNameLst>
                                          <p:attrName>style.visibility</p:attrName>
                                        </p:attrNameLst>
                                      </p:cBhvr>
                                      <p:to>
                                        <p:strVal val="visible"/>
                                      </p:to>
                                    </p:set>
                                    <p:animEffect transition="in" filter="fade">
                                      <p:cBhvr>
                                        <p:cTn id="13" dur="1000"/>
                                        <p:tgtEl>
                                          <p:spTgt spid="2869"/>
                                        </p:tgtEl>
                                      </p:cBhvr>
                                    </p:animEffect>
                                  </p:childTnLst>
                                </p:cTn>
                              </p:par>
                              <p:par>
                                <p:cTn id="14" presetID="10" presetClass="entr" presetSubtype="0" fill="hold" nodeType="withEffect">
                                  <p:stCondLst>
                                    <p:cond delay="0"/>
                                  </p:stCondLst>
                                  <p:childTnLst>
                                    <p:set>
                                      <p:cBhvr>
                                        <p:cTn id="15" dur="1" fill="hold">
                                          <p:stCondLst>
                                            <p:cond delay="0"/>
                                          </p:stCondLst>
                                        </p:cTn>
                                        <p:tgtEl>
                                          <p:spTgt spid="2870"/>
                                        </p:tgtEl>
                                        <p:attrNameLst>
                                          <p:attrName>style.visibility</p:attrName>
                                        </p:attrNameLst>
                                      </p:cBhvr>
                                      <p:to>
                                        <p:strVal val="visible"/>
                                      </p:to>
                                    </p:set>
                                    <p:animEffect transition="in" filter="fade">
                                      <p:cBhvr>
                                        <p:cTn id="16" dur="1000"/>
                                        <p:tgtEl>
                                          <p:spTgt spid="2870"/>
                                        </p:tgtEl>
                                      </p:cBhvr>
                                    </p:animEffect>
                                  </p:childTnLst>
                                </p:cTn>
                              </p:par>
                              <p:par>
                                <p:cTn id="17" presetID="10" presetClass="entr" presetSubtype="0" fill="hold" nodeType="withEffect">
                                  <p:stCondLst>
                                    <p:cond delay="0"/>
                                  </p:stCondLst>
                                  <p:childTnLst>
                                    <p:set>
                                      <p:cBhvr>
                                        <p:cTn id="18" dur="1" fill="hold">
                                          <p:stCondLst>
                                            <p:cond delay="0"/>
                                          </p:stCondLst>
                                        </p:cTn>
                                        <p:tgtEl>
                                          <p:spTgt spid="2872"/>
                                        </p:tgtEl>
                                        <p:attrNameLst>
                                          <p:attrName>style.visibility</p:attrName>
                                        </p:attrNameLst>
                                      </p:cBhvr>
                                      <p:to>
                                        <p:strVal val="visible"/>
                                      </p:to>
                                    </p:set>
                                    <p:animEffect transition="in" filter="fade">
                                      <p:cBhvr>
                                        <p:cTn id="19" dur="1000"/>
                                        <p:tgtEl>
                                          <p:spTgt spid="2872"/>
                                        </p:tgtEl>
                                      </p:cBhvr>
                                    </p:animEffect>
                                  </p:childTnLst>
                                </p:cTn>
                              </p:par>
                              <p:par>
                                <p:cTn id="20" presetID="10" presetClass="entr" presetSubtype="0" fill="hold" nodeType="withEffect">
                                  <p:stCondLst>
                                    <p:cond delay="0"/>
                                  </p:stCondLst>
                                  <p:childTnLst>
                                    <p:set>
                                      <p:cBhvr>
                                        <p:cTn id="21" dur="1" fill="hold">
                                          <p:stCondLst>
                                            <p:cond delay="0"/>
                                          </p:stCondLst>
                                        </p:cTn>
                                        <p:tgtEl>
                                          <p:spTgt spid="2873"/>
                                        </p:tgtEl>
                                        <p:attrNameLst>
                                          <p:attrName>style.visibility</p:attrName>
                                        </p:attrNameLst>
                                      </p:cBhvr>
                                      <p:to>
                                        <p:strVal val="visible"/>
                                      </p:to>
                                    </p:set>
                                    <p:animEffect transition="in" filter="fade">
                                      <p:cBhvr>
                                        <p:cTn id="22" dur="1000"/>
                                        <p:tgtEl>
                                          <p:spTgt spid="2873"/>
                                        </p:tgtEl>
                                      </p:cBhvr>
                                    </p:animEffect>
                                  </p:childTnLst>
                                </p:cTn>
                              </p:par>
                              <p:par>
                                <p:cTn id="23" presetID="10" presetClass="entr" presetSubtype="0" fill="hold" nodeType="withEffect">
                                  <p:stCondLst>
                                    <p:cond delay="0"/>
                                  </p:stCondLst>
                                  <p:childTnLst>
                                    <p:set>
                                      <p:cBhvr>
                                        <p:cTn id="24" dur="1" fill="hold">
                                          <p:stCondLst>
                                            <p:cond delay="0"/>
                                          </p:stCondLst>
                                        </p:cTn>
                                        <p:tgtEl>
                                          <p:spTgt spid="2874"/>
                                        </p:tgtEl>
                                        <p:attrNameLst>
                                          <p:attrName>style.visibility</p:attrName>
                                        </p:attrNameLst>
                                      </p:cBhvr>
                                      <p:to>
                                        <p:strVal val="visible"/>
                                      </p:to>
                                    </p:set>
                                    <p:animEffect transition="in" filter="fade">
                                      <p:cBhvr>
                                        <p:cTn id="25" dur="1000"/>
                                        <p:tgtEl>
                                          <p:spTgt spid="2874"/>
                                        </p:tgtEl>
                                      </p:cBhvr>
                                    </p:animEffect>
                                  </p:childTnLst>
                                </p:cTn>
                              </p:par>
                              <p:par>
                                <p:cTn id="26" presetID="10" presetClass="entr" presetSubtype="0" fill="hold" nodeType="withEffect">
                                  <p:stCondLst>
                                    <p:cond delay="0"/>
                                  </p:stCondLst>
                                  <p:childTnLst>
                                    <p:set>
                                      <p:cBhvr>
                                        <p:cTn id="27" dur="1" fill="hold">
                                          <p:stCondLst>
                                            <p:cond delay="0"/>
                                          </p:stCondLst>
                                        </p:cTn>
                                        <p:tgtEl>
                                          <p:spTgt spid="2877"/>
                                        </p:tgtEl>
                                        <p:attrNameLst>
                                          <p:attrName>style.visibility</p:attrName>
                                        </p:attrNameLst>
                                      </p:cBhvr>
                                      <p:to>
                                        <p:strVal val="visible"/>
                                      </p:to>
                                    </p:set>
                                    <p:animEffect transition="in" filter="fade">
                                      <p:cBhvr>
                                        <p:cTn id="28" dur="1000"/>
                                        <p:tgtEl>
                                          <p:spTgt spid="2877"/>
                                        </p:tgtEl>
                                      </p:cBhvr>
                                    </p:animEffect>
                                  </p:childTnLst>
                                </p:cTn>
                              </p:par>
                              <p:par>
                                <p:cTn id="29" presetID="23" presetClass="entr" presetSubtype="16" fill="hold" nodeType="withEffect">
                                  <p:stCondLst>
                                    <p:cond delay="0"/>
                                  </p:stCondLst>
                                  <p:childTnLst>
                                    <p:set>
                                      <p:cBhvr>
                                        <p:cTn id="30" dur="1" fill="hold">
                                          <p:stCondLst>
                                            <p:cond delay="0"/>
                                          </p:stCondLst>
                                        </p:cTn>
                                        <p:tgtEl>
                                          <p:spTgt spid="2878"/>
                                        </p:tgtEl>
                                        <p:attrNameLst>
                                          <p:attrName>style.visibility</p:attrName>
                                        </p:attrNameLst>
                                      </p:cBhvr>
                                      <p:to>
                                        <p:strVal val="visible"/>
                                      </p:to>
                                    </p:set>
                                    <p:anim calcmode="lin" valueType="num">
                                      <p:cBhvr additive="base">
                                        <p:cTn id="31" dur="1000"/>
                                        <p:tgtEl>
                                          <p:spTgt spid="2878"/>
                                        </p:tgtEl>
                                        <p:attrNameLst>
                                          <p:attrName>ppt_w</p:attrName>
                                        </p:attrNameLst>
                                      </p:cBhvr>
                                      <p:tavLst>
                                        <p:tav tm="0">
                                          <p:val>
                                            <p:strVal val="0"/>
                                          </p:val>
                                        </p:tav>
                                        <p:tav tm="100000">
                                          <p:val>
                                            <p:strVal val="#ppt_w"/>
                                          </p:val>
                                        </p:tav>
                                      </p:tavLst>
                                    </p:anim>
                                    <p:anim calcmode="lin" valueType="num">
                                      <p:cBhvr additive="base">
                                        <p:cTn id="32" dur="1000"/>
                                        <p:tgtEl>
                                          <p:spTgt spid="2878"/>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2879"/>
                                        </p:tgtEl>
                                        <p:attrNameLst>
                                          <p:attrName>style.visibility</p:attrName>
                                        </p:attrNameLst>
                                      </p:cBhvr>
                                      <p:to>
                                        <p:strVal val="visible"/>
                                      </p:to>
                                    </p:set>
                                    <p:anim calcmode="lin" valueType="num">
                                      <p:cBhvr additive="base">
                                        <p:cTn id="35" dur="1000"/>
                                        <p:tgtEl>
                                          <p:spTgt spid="2879"/>
                                        </p:tgtEl>
                                        <p:attrNameLst>
                                          <p:attrName>ppt_w</p:attrName>
                                        </p:attrNameLst>
                                      </p:cBhvr>
                                      <p:tavLst>
                                        <p:tav tm="0">
                                          <p:val>
                                            <p:strVal val="0"/>
                                          </p:val>
                                        </p:tav>
                                        <p:tav tm="100000">
                                          <p:val>
                                            <p:strVal val="#ppt_w"/>
                                          </p:val>
                                        </p:tav>
                                      </p:tavLst>
                                    </p:anim>
                                    <p:anim calcmode="lin" valueType="num">
                                      <p:cBhvr additive="base">
                                        <p:cTn id="36" dur="1000"/>
                                        <p:tgtEl>
                                          <p:spTgt spid="2879"/>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2881"/>
                                        </p:tgtEl>
                                        <p:attrNameLst>
                                          <p:attrName>style.visibility</p:attrName>
                                        </p:attrNameLst>
                                      </p:cBhvr>
                                      <p:to>
                                        <p:strVal val="visible"/>
                                      </p:to>
                                    </p:set>
                                    <p:anim calcmode="lin" valueType="num">
                                      <p:cBhvr additive="base">
                                        <p:cTn id="39" dur="1000"/>
                                        <p:tgtEl>
                                          <p:spTgt spid="2881"/>
                                        </p:tgtEl>
                                        <p:attrNameLst>
                                          <p:attrName>ppt_w</p:attrName>
                                        </p:attrNameLst>
                                      </p:cBhvr>
                                      <p:tavLst>
                                        <p:tav tm="0">
                                          <p:val>
                                            <p:strVal val="0"/>
                                          </p:val>
                                        </p:tav>
                                        <p:tav tm="100000">
                                          <p:val>
                                            <p:strVal val="#ppt_w"/>
                                          </p:val>
                                        </p:tav>
                                      </p:tavLst>
                                    </p:anim>
                                    <p:anim calcmode="lin" valueType="num">
                                      <p:cBhvr additive="base">
                                        <p:cTn id="40" dur="1000"/>
                                        <p:tgtEl>
                                          <p:spTgt spid="2881"/>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2880"/>
                                        </p:tgtEl>
                                        <p:attrNameLst>
                                          <p:attrName>style.visibility</p:attrName>
                                        </p:attrNameLst>
                                      </p:cBhvr>
                                      <p:to>
                                        <p:strVal val="visible"/>
                                      </p:to>
                                    </p:set>
                                    <p:anim calcmode="lin" valueType="num">
                                      <p:cBhvr additive="base">
                                        <p:cTn id="43" dur="1000"/>
                                        <p:tgtEl>
                                          <p:spTgt spid="2880"/>
                                        </p:tgtEl>
                                        <p:attrNameLst>
                                          <p:attrName>ppt_w</p:attrName>
                                        </p:attrNameLst>
                                      </p:cBhvr>
                                      <p:tavLst>
                                        <p:tav tm="0">
                                          <p:val>
                                            <p:strVal val="0"/>
                                          </p:val>
                                        </p:tav>
                                        <p:tav tm="100000">
                                          <p:val>
                                            <p:strVal val="#ppt_w"/>
                                          </p:val>
                                        </p:tav>
                                      </p:tavLst>
                                    </p:anim>
                                    <p:anim calcmode="lin" valueType="num">
                                      <p:cBhvr additive="base">
                                        <p:cTn id="44" dur="1000"/>
                                        <p:tgtEl>
                                          <p:spTgt spid="2880"/>
                                        </p:tgtEl>
                                        <p:attrNameLst>
                                          <p:attrName>ppt_h</p:attrName>
                                        </p:attrNameLst>
                                      </p:cBhvr>
                                      <p:tavLst>
                                        <p:tav tm="0">
                                          <p:val>
                                            <p:strVal val="0"/>
                                          </p:val>
                                        </p:tav>
                                        <p:tav tm="100000">
                                          <p:val>
                                            <p:strVal val="#ppt_h"/>
                                          </p:val>
                                        </p:tav>
                                      </p:tavLst>
                                    </p:anim>
                                  </p:childTnLst>
                                </p:cTn>
                              </p:par>
                              <p:par>
                                <p:cTn id="45" presetID="8" presetClass="emph" presetSubtype="0" fill="hold" nodeType="withEffect">
                                  <p:stCondLst>
                                    <p:cond delay="0"/>
                                  </p:stCondLst>
                                  <p:childTnLst>
                                    <p:animRot by="-21600000">
                                      <p:cBhvr>
                                        <p:cTn id="46" dur="1000" fill="hold"/>
                                        <p:tgtEl>
                                          <p:spTgt spid="2913"/>
                                        </p:tgtEl>
                                        <p:attrNameLst>
                                          <p:attrName>r</p:attrName>
                                        </p:attrNameLst>
                                      </p:cBhvr>
                                    </p:animRot>
                                  </p:childTnLst>
                                </p:cTn>
                              </p:par>
                              <p:par>
                                <p:cTn id="47" presetID="10" presetClass="entr" presetSubtype="0" fill="hold" nodeType="withEffect">
                                  <p:stCondLst>
                                    <p:cond delay="0"/>
                                  </p:stCondLst>
                                  <p:childTnLst>
                                    <p:set>
                                      <p:cBhvr>
                                        <p:cTn id="48" dur="1" fill="hold">
                                          <p:stCondLst>
                                            <p:cond delay="0"/>
                                          </p:stCondLst>
                                        </p:cTn>
                                        <p:tgtEl>
                                          <p:spTgt spid="2914"/>
                                        </p:tgtEl>
                                        <p:attrNameLst>
                                          <p:attrName>style.visibility</p:attrName>
                                        </p:attrNameLst>
                                      </p:cBhvr>
                                      <p:to>
                                        <p:strVal val="visible"/>
                                      </p:to>
                                    </p:set>
                                    <p:animEffect transition="in" filter="fade">
                                      <p:cBhvr>
                                        <p:cTn id="49" dur="1000"/>
                                        <p:tgtEl>
                                          <p:spTgt spid="2914"/>
                                        </p:tgtEl>
                                      </p:cBhvr>
                                    </p:animEffect>
                                  </p:childTnLst>
                                </p:cTn>
                              </p:par>
                              <p:par>
                                <p:cTn id="50" presetID="10" presetClass="entr" presetSubtype="0" fill="hold" nodeType="withEffect">
                                  <p:stCondLst>
                                    <p:cond delay="0"/>
                                  </p:stCondLst>
                                  <p:childTnLst>
                                    <p:set>
                                      <p:cBhvr>
                                        <p:cTn id="51" dur="1" fill="hold">
                                          <p:stCondLst>
                                            <p:cond delay="0"/>
                                          </p:stCondLst>
                                        </p:cTn>
                                        <p:tgtEl>
                                          <p:spTgt spid="2915"/>
                                        </p:tgtEl>
                                        <p:attrNameLst>
                                          <p:attrName>style.visibility</p:attrName>
                                        </p:attrNameLst>
                                      </p:cBhvr>
                                      <p:to>
                                        <p:strVal val="visible"/>
                                      </p:to>
                                    </p:set>
                                    <p:animEffect transition="in" filter="fade">
                                      <p:cBhvr>
                                        <p:cTn id="52" dur="1000"/>
                                        <p:tgtEl>
                                          <p:spTgt spid="2915"/>
                                        </p:tgtEl>
                                      </p:cBhvr>
                                    </p:animEffect>
                                  </p:childTnLst>
                                </p:cTn>
                              </p:par>
                              <p:par>
                                <p:cTn id="53" presetID="10" presetClass="entr" presetSubtype="0" fill="hold" nodeType="withEffect">
                                  <p:stCondLst>
                                    <p:cond delay="0"/>
                                  </p:stCondLst>
                                  <p:childTnLst>
                                    <p:set>
                                      <p:cBhvr>
                                        <p:cTn id="54" dur="1" fill="hold">
                                          <p:stCondLst>
                                            <p:cond delay="0"/>
                                          </p:stCondLst>
                                        </p:cTn>
                                        <p:tgtEl>
                                          <p:spTgt spid="2916"/>
                                        </p:tgtEl>
                                        <p:attrNameLst>
                                          <p:attrName>style.visibility</p:attrName>
                                        </p:attrNameLst>
                                      </p:cBhvr>
                                      <p:to>
                                        <p:strVal val="visible"/>
                                      </p:to>
                                    </p:set>
                                    <p:animEffect transition="in" filter="fade">
                                      <p:cBhvr>
                                        <p:cTn id="55" dur="1000"/>
                                        <p:tgtEl>
                                          <p:spTgt spid="2916"/>
                                        </p:tgtEl>
                                      </p:cBhvr>
                                    </p:animEffect>
                                  </p:childTnLst>
                                </p:cTn>
                              </p:par>
                              <p:par>
                                <p:cTn id="56" presetID="10" presetClass="entr" presetSubtype="0" fill="hold" nodeType="withEffect">
                                  <p:stCondLst>
                                    <p:cond delay="0"/>
                                  </p:stCondLst>
                                  <p:childTnLst>
                                    <p:set>
                                      <p:cBhvr>
                                        <p:cTn id="57" dur="1" fill="hold">
                                          <p:stCondLst>
                                            <p:cond delay="0"/>
                                          </p:stCondLst>
                                        </p:cTn>
                                        <p:tgtEl>
                                          <p:spTgt spid="2917"/>
                                        </p:tgtEl>
                                        <p:attrNameLst>
                                          <p:attrName>style.visibility</p:attrName>
                                        </p:attrNameLst>
                                      </p:cBhvr>
                                      <p:to>
                                        <p:strVal val="visible"/>
                                      </p:to>
                                    </p:set>
                                    <p:animEffect transition="in" filter="fade">
                                      <p:cBhvr>
                                        <p:cTn id="58" dur="1000"/>
                                        <p:tgtEl>
                                          <p:spTgt spid="2917"/>
                                        </p:tgtEl>
                                      </p:cBhvr>
                                    </p:animEffect>
                                  </p:childTnLst>
                                </p:cTn>
                              </p:par>
                              <p:par>
                                <p:cTn id="59" presetID="10" presetClass="entr" presetSubtype="0" fill="hold" nodeType="withEffect">
                                  <p:stCondLst>
                                    <p:cond delay="0"/>
                                  </p:stCondLst>
                                  <p:childTnLst>
                                    <p:set>
                                      <p:cBhvr>
                                        <p:cTn id="60" dur="1" fill="hold">
                                          <p:stCondLst>
                                            <p:cond delay="0"/>
                                          </p:stCondLst>
                                        </p:cTn>
                                        <p:tgtEl>
                                          <p:spTgt spid="2918"/>
                                        </p:tgtEl>
                                        <p:attrNameLst>
                                          <p:attrName>style.visibility</p:attrName>
                                        </p:attrNameLst>
                                      </p:cBhvr>
                                      <p:to>
                                        <p:strVal val="visible"/>
                                      </p:to>
                                    </p:set>
                                    <p:animEffect transition="in" filter="fade">
                                      <p:cBhvr>
                                        <p:cTn id="61" dur="1000"/>
                                        <p:tgtEl>
                                          <p:spTgt spid="2918"/>
                                        </p:tgtEl>
                                      </p:cBhvr>
                                    </p:animEffect>
                                  </p:childTnLst>
                                </p:cTn>
                              </p:par>
                              <p:par>
                                <p:cTn id="62" presetID="10" presetClass="entr" presetSubtype="0" fill="hold"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1000"/>
                                        <p:tgtEl>
                                          <p:spTgt spid="6"/>
                                        </p:tgtEl>
                                      </p:cBhvr>
                                    </p:animEffect>
                                  </p:childTnLst>
                                </p:cTn>
                              </p:par>
                              <p:par>
                                <p:cTn id="65" presetID="10"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1000"/>
                                        <p:tgtEl>
                                          <p:spTgt spid="8"/>
                                        </p:tgtEl>
                                      </p:cBhvr>
                                    </p:animEffect>
                                  </p:childTnLst>
                                </p:cTn>
                              </p:par>
                              <p:par>
                                <p:cTn id="68" presetID="10" presetClass="entr" presetSubtype="0" fill="hold"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1000"/>
                                        <p:tgtEl>
                                          <p:spTgt spid="20"/>
                                        </p:tgtEl>
                                      </p:cBhvr>
                                    </p:animEffect>
                                  </p:childTnLst>
                                </p:cTn>
                              </p:par>
                              <p:par>
                                <p:cTn id="71" presetID="10"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96"/>
        <p:cNvGrpSpPr/>
        <p:nvPr/>
      </p:nvGrpSpPr>
      <p:grpSpPr>
        <a:xfrm>
          <a:off x="0" y="0"/>
          <a:ext cx="0" cy="0"/>
          <a:chOff x="0" y="0"/>
          <a:chExt cx="0" cy="0"/>
        </a:xfrm>
      </p:grpSpPr>
      <p:grpSp>
        <p:nvGrpSpPr>
          <p:cNvPr id="7300" name="Google Shape;7300;p122"/>
          <p:cNvGrpSpPr/>
          <p:nvPr/>
        </p:nvGrpSpPr>
        <p:grpSpPr>
          <a:xfrm flipH="1">
            <a:off x="6760836" y="-1251071"/>
            <a:ext cx="2019176" cy="2019176"/>
            <a:chOff x="1943325" y="-220375"/>
            <a:chExt cx="1298672" cy="1298672"/>
          </a:xfrm>
        </p:grpSpPr>
        <p:sp>
          <p:nvSpPr>
            <p:cNvPr id="7301" name="Google Shape;7301;p12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2" name="Google Shape;7302;p12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3" name="Google Shape;7303;p12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4" name="Google Shape;7304;p12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5" name="Google Shape;7305;p12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6" name="Google Shape;7306;p12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7" name="Google Shape;7307;p12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8" name="Google Shape;7308;p12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9" name="Google Shape;7309;p12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0" name="Google Shape;7310;p12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1" name="Google Shape;7311;p12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2" name="Google Shape;7312;p12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3" name="Google Shape;7313;p12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4" name="Google Shape;7314;p12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5" name="Google Shape;7315;p12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6" name="Google Shape;7316;p12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7" name="Google Shape;7317;p12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8" name="Google Shape;7318;p12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9" name="Google Shape;7319;p12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0" name="Google Shape;7320;p12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1" name="Google Shape;7321;p12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2" name="Google Shape;7322;p12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3" name="Google Shape;7323;p12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4" name="Google Shape;7324;p12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5" name="Google Shape;7325;p12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6" name="Google Shape;7326;p12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12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12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9" name="Google Shape;7329;p12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0" name="Google Shape;7330;p12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1" name="Google Shape;7331;p12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12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3" name="Google Shape;7333;p12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4" name="Google Shape;7334;p12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12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12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12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12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12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12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12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12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12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12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12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12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12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12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3" name="Google Shape;7353;p122"/>
          <p:cNvSpPr txBox="1">
            <a:spLocks noGrp="1"/>
          </p:cNvSpPr>
          <p:nvPr>
            <p:ph type="title"/>
          </p:nvPr>
        </p:nvSpPr>
        <p:spPr>
          <a:xfrm>
            <a:off x="446038" y="190699"/>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IN" dirty="0"/>
              <a:t>CHALLENGES FACED</a:t>
            </a:r>
            <a:br>
              <a:rPr lang="en-IN" dirty="0"/>
            </a:br>
            <a:endParaRPr dirty="0"/>
          </a:p>
        </p:txBody>
      </p:sp>
      <p:pic>
        <p:nvPicPr>
          <p:cNvPr id="7354" name="Google Shape;7354;p122"/>
          <p:cNvPicPr preferRelativeResize="0"/>
          <p:nvPr/>
        </p:nvPicPr>
        <p:blipFill>
          <a:blip r:embed="rId3">
            <a:alphaModFix/>
          </a:blip>
          <a:stretch>
            <a:fillRect/>
          </a:stretch>
        </p:blipFill>
        <p:spPr>
          <a:xfrm rot="2700000">
            <a:off x="7880757" y="2031076"/>
            <a:ext cx="2527511" cy="2681250"/>
          </a:xfrm>
          <a:prstGeom prst="rect">
            <a:avLst/>
          </a:prstGeom>
          <a:noFill/>
          <a:ln>
            <a:noFill/>
          </a:ln>
        </p:spPr>
      </p:pic>
      <p:sp>
        <p:nvSpPr>
          <p:cNvPr id="7355" name="Google Shape;7355;p12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6" name="Google Shape;7356;p12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7" name="Google Shape;7357;p122">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8" name="Google Shape;7358;p12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9" name="Google Shape;7359;p12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xmlns="" id="{A16B43FF-5D68-2EA8-E37B-9DFE654D174E}"/>
              </a:ext>
            </a:extLst>
          </p:cNvPr>
          <p:cNvSpPr txBox="1"/>
          <p:nvPr/>
        </p:nvSpPr>
        <p:spPr>
          <a:xfrm>
            <a:off x="446038" y="1052244"/>
            <a:ext cx="8049763" cy="3631763"/>
          </a:xfrm>
          <a:prstGeom prst="rect">
            <a:avLst/>
          </a:prstGeom>
          <a:noFill/>
        </p:spPr>
        <p:txBody>
          <a:bodyPr wrap="square" rtlCol="0">
            <a:spAutoFit/>
          </a:bodyPr>
          <a:lstStyle/>
          <a:p>
            <a:pPr algn="just">
              <a:buClr>
                <a:schemeClr val="bg2"/>
              </a:buClr>
              <a:buSzPct val="110000"/>
            </a:pPr>
            <a:r>
              <a:rPr lang="en-IN" dirty="0">
                <a:solidFill>
                  <a:schemeClr val="bg2"/>
                </a:solidFill>
                <a:latin typeface="Aldrich" panose="020B0604020202020204" charset="0"/>
              </a:rPr>
              <a:t>KPI Definition Complexity:</a:t>
            </a:r>
          </a:p>
          <a:p>
            <a:pPr marL="285750" indent="-285750" algn="just">
              <a:buClr>
                <a:schemeClr val="bg1"/>
              </a:buClr>
              <a:buSzPct val="110000"/>
              <a:buFont typeface="Arial" panose="020B0604020202020204" pitchFamily="34" charset="0"/>
              <a:buChar char="•"/>
            </a:pPr>
            <a:r>
              <a:rPr lang="en-IN" sz="1200" dirty="0">
                <a:solidFill>
                  <a:schemeClr val="bg1"/>
                </a:solidFill>
                <a:latin typeface="Aldrich" panose="020B0604020202020204" charset="0"/>
              </a:rPr>
              <a:t>Defining Key Performance Indicators that are both meaningful and easy to understand proved challenging.</a:t>
            </a:r>
          </a:p>
          <a:p>
            <a:pPr marL="285750" indent="-285750" algn="just">
              <a:buClr>
                <a:schemeClr val="bg1"/>
              </a:buClr>
              <a:buSzPct val="110000"/>
              <a:buFont typeface="Arial" panose="020B0604020202020204" pitchFamily="34" charset="0"/>
              <a:buChar char="•"/>
            </a:pPr>
            <a:r>
              <a:rPr lang="en-IN" sz="1200" dirty="0">
                <a:solidFill>
                  <a:schemeClr val="bg1"/>
                </a:solidFill>
                <a:latin typeface="Aldrich" panose="020B0604020202020204" charset="0"/>
              </a:rPr>
              <a:t>Balancing simplicity for users with the need for actionable insights required careful consideration.</a:t>
            </a:r>
          </a:p>
          <a:p>
            <a:pPr marL="285750" indent="-285750">
              <a:buClr>
                <a:schemeClr val="bg1"/>
              </a:buClr>
              <a:buSzPct val="110000"/>
              <a:buFont typeface="Arial" panose="020B0604020202020204" pitchFamily="34" charset="0"/>
              <a:buChar char="•"/>
            </a:pPr>
            <a:endParaRPr lang="en-IN" dirty="0">
              <a:solidFill>
                <a:schemeClr val="bg1"/>
              </a:solidFill>
              <a:latin typeface="Aldrich" panose="020B0604020202020204" charset="0"/>
            </a:endParaRPr>
          </a:p>
          <a:p>
            <a:pPr algn="just">
              <a:buClr>
                <a:schemeClr val="bg1"/>
              </a:buClr>
              <a:buSzPct val="110000"/>
            </a:pPr>
            <a:r>
              <a:rPr lang="en-IN" dirty="0">
                <a:solidFill>
                  <a:schemeClr val="bg2"/>
                </a:solidFill>
                <a:latin typeface="Aldrich" panose="020B0604020202020204" charset="0"/>
              </a:rPr>
              <a:t>Interactive Dashboard Design:</a:t>
            </a:r>
          </a:p>
          <a:p>
            <a:pPr marL="285750" indent="-285750" algn="just">
              <a:buClr>
                <a:schemeClr val="bg1"/>
              </a:buClr>
              <a:buSzPct val="110000"/>
              <a:buFont typeface="Arial" panose="020B0604020202020204" pitchFamily="34" charset="0"/>
              <a:buChar char="•"/>
            </a:pPr>
            <a:r>
              <a:rPr lang="en-IN" sz="1200" dirty="0">
                <a:solidFill>
                  <a:schemeClr val="bg1"/>
                </a:solidFill>
                <a:latin typeface="Aldrich" panose="020B0604020202020204" charset="0"/>
              </a:rPr>
              <a:t>Creating an interactive and user friendly dashboard posed challenges.</a:t>
            </a:r>
          </a:p>
          <a:p>
            <a:pPr marL="285750" indent="-285750" algn="just">
              <a:buClr>
                <a:schemeClr val="bg1"/>
              </a:buClr>
              <a:buSzPct val="110000"/>
              <a:buFont typeface="Arial" panose="020B0604020202020204" pitchFamily="34" charset="0"/>
              <a:buChar char="•"/>
            </a:pPr>
            <a:r>
              <a:rPr lang="en-IN" sz="1200" dirty="0">
                <a:solidFill>
                  <a:schemeClr val="bg1"/>
                </a:solidFill>
                <a:latin typeface="Aldrich" panose="020B0604020202020204" charset="0"/>
              </a:rPr>
              <a:t>Striking the right balance between provided comprehensive information and keeping the dashboard easy to use demanded creativity and brainstorming.</a:t>
            </a:r>
          </a:p>
          <a:p>
            <a:pPr>
              <a:buClr>
                <a:schemeClr val="bg1"/>
              </a:buClr>
              <a:buSzPct val="110000"/>
            </a:pPr>
            <a:endParaRPr lang="en-IN" sz="1200" dirty="0">
              <a:solidFill>
                <a:schemeClr val="bg1"/>
              </a:solidFill>
              <a:latin typeface="Aldrich" panose="020B0604020202020204" charset="0"/>
            </a:endParaRPr>
          </a:p>
          <a:p>
            <a:pPr algn="just">
              <a:buClr>
                <a:schemeClr val="bg1"/>
              </a:buClr>
              <a:buSzPct val="110000"/>
            </a:pPr>
            <a:r>
              <a:rPr lang="en-IN" dirty="0">
                <a:solidFill>
                  <a:schemeClr val="bg2"/>
                </a:solidFill>
                <a:latin typeface="Aldrich" panose="020B0604020202020204" charset="0"/>
              </a:rPr>
              <a:t>Handling Large Data Sets:</a:t>
            </a:r>
          </a:p>
          <a:p>
            <a:pPr marL="171450" indent="-171450" algn="just">
              <a:buClr>
                <a:schemeClr val="bg1"/>
              </a:buClr>
              <a:buSzPct val="110000"/>
              <a:buFont typeface="Arial" panose="020B0604020202020204" pitchFamily="34" charset="0"/>
              <a:buChar char="•"/>
            </a:pPr>
            <a:r>
              <a:rPr lang="en-IN" sz="1200" dirty="0">
                <a:solidFill>
                  <a:schemeClr val="bg1"/>
                </a:solidFill>
                <a:latin typeface="Aldrich" panose="020B0604020202020204" charset="0"/>
              </a:rPr>
              <a:t>Dealing with large amount of data sets proved to be extremely challenging.</a:t>
            </a:r>
          </a:p>
          <a:p>
            <a:pPr marL="171450" indent="-171450" algn="just">
              <a:buClr>
                <a:schemeClr val="bg1"/>
              </a:buClr>
              <a:buSzPct val="110000"/>
              <a:buFont typeface="Arial" panose="020B0604020202020204" pitchFamily="34" charset="0"/>
              <a:buChar char="•"/>
            </a:pPr>
            <a:r>
              <a:rPr lang="en-IN" sz="1200" dirty="0">
                <a:solidFill>
                  <a:schemeClr val="bg1"/>
                </a:solidFill>
                <a:latin typeface="Aldrich" panose="020B0604020202020204" charset="0"/>
              </a:rPr>
              <a:t>Optimizing the project to handle large datasets required fine tuning and concentration.</a:t>
            </a:r>
          </a:p>
          <a:p>
            <a:pPr>
              <a:buClr>
                <a:schemeClr val="bg1"/>
              </a:buClr>
              <a:buSzPct val="110000"/>
            </a:pPr>
            <a:endParaRPr lang="en-IN" sz="1200" dirty="0">
              <a:solidFill>
                <a:schemeClr val="bg1"/>
              </a:solidFill>
              <a:latin typeface="Aldrich" panose="020B0604020202020204" charset="0"/>
            </a:endParaRPr>
          </a:p>
          <a:p>
            <a:pPr marL="285750" indent="-285750">
              <a:buClr>
                <a:schemeClr val="bg1"/>
              </a:buClr>
              <a:buSzPct val="110000"/>
              <a:buFont typeface="Arial" panose="020B0604020202020204" pitchFamily="34" charset="0"/>
              <a:buChar char="•"/>
            </a:pPr>
            <a:endParaRPr lang="en-IN" dirty="0">
              <a:solidFill>
                <a:schemeClr val="bg1"/>
              </a:solidFill>
              <a:latin typeface="Aldrich" panose="020B0604020202020204" charset="0"/>
            </a:endParaRPr>
          </a:p>
          <a:p>
            <a:endParaRPr lang="en-IN" dirty="0">
              <a:solidFill>
                <a:schemeClr val="bg2"/>
              </a:solidFill>
              <a:latin typeface="Aldrich" panose="020B0604020202020204" charset="0"/>
            </a:endParaRPr>
          </a:p>
          <a:p>
            <a:endParaRPr lang="en-IN" dirty="0">
              <a:solidFill>
                <a:schemeClr val="bg2"/>
              </a:solidFill>
            </a:endParaRPr>
          </a:p>
        </p:txBody>
      </p:sp>
    </p:spTree>
    <p:extLst>
      <p:ext uri="{BB962C8B-B14F-4D97-AF65-F5344CB8AC3E}">
        <p14:creationId xmlns:p14="http://schemas.microsoft.com/office/powerpoint/2010/main" val="267942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353"/>
                                        </p:tgtEl>
                                        <p:attrNameLst>
                                          <p:attrName>style.visibility</p:attrName>
                                        </p:attrNameLst>
                                      </p:cBhvr>
                                      <p:to>
                                        <p:strVal val="visible"/>
                                      </p:to>
                                    </p:set>
                                    <p:anim calcmode="lin" valueType="num">
                                      <p:cBhvr additive="base">
                                        <p:cTn id="7" dur="1000"/>
                                        <p:tgtEl>
                                          <p:spTgt spid="7353"/>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7354"/>
                                        </p:tgtEl>
                                        <p:attrNameLst>
                                          <p:attrName>style.visibility</p:attrName>
                                        </p:attrNameLst>
                                      </p:cBhvr>
                                      <p:to>
                                        <p:strVal val="visible"/>
                                      </p:to>
                                    </p:set>
                                    <p:anim calcmode="lin" valueType="num">
                                      <p:cBhvr additive="base">
                                        <p:cTn id="10" dur="1000"/>
                                        <p:tgtEl>
                                          <p:spTgt spid="7354"/>
                                        </p:tgtEl>
                                        <p:attrNameLst>
                                          <p:attrName>ppt_y</p:attrName>
                                        </p:attrNameLst>
                                      </p:cBhvr>
                                      <p:tavLst>
                                        <p:tav tm="0">
                                          <p:val>
                                            <p:strVal val="#ppt_y+1"/>
                                          </p:val>
                                        </p:tav>
                                        <p:tav tm="100000">
                                          <p:val>
                                            <p:strVal val="#ppt_y"/>
                                          </p:val>
                                        </p:tav>
                                      </p:tavLst>
                                    </p:anim>
                                  </p:childTnLst>
                                </p:cTn>
                              </p:par>
                              <p:par>
                                <p:cTn id="11" presetID="8" presetClass="emph" presetSubtype="0" fill="hold" nodeType="withEffect">
                                  <p:stCondLst>
                                    <p:cond delay="0"/>
                                  </p:stCondLst>
                                  <p:childTnLst>
                                    <p:animRot by="-21600000">
                                      <p:cBhvr>
                                        <p:cTn id="12" dur="1000" fill="hold"/>
                                        <p:tgtEl>
                                          <p:spTgt spid="7300"/>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7355"/>
                                        </p:tgtEl>
                                        <p:attrNameLst>
                                          <p:attrName>style.visibility</p:attrName>
                                        </p:attrNameLst>
                                      </p:cBhvr>
                                      <p:to>
                                        <p:strVal val="visible"/>
                                      </p:to>
                                    </p:set>
                                    <p:animEffect transition="in" filter="fade">
                                      <p:cBhvr>
                                        <p:cTn id="15" dur="1000"/>
                                        <p:tgtEl>
                                          <p:spTgt spid="7355"/>
                                        </p:tgtEl>
                                      </p:cBhvr>
                                    </p:animEffect>
                                  </p:childTnLst>
                                </p:cTn>
                              </p:par>
                              <p:par>
                                <p:cTn id="16" presetID="10" presetClass="entr" presetSubtype="0" fill="hold" nodeType="withEffect">
                                  <p:stCondLst>
                                    <p:cond delay="0"/>
                                  </p:stCondLst>
                                  <p:childTnLst>
                                    <p:set>
                                      <p:cBhvr>
                                        <p:cTn id="17" dur="1" fill="hold">
                                          <p:stCondLst>
                                            <p:cond delay="0"/>
                                          </p:stCondLst>
                                        </p:cTn>
                                        <p:tgtEl>
                                          <p:spTgt spid="7356"/>
                                        </p:tgtEl>
                                        <p:attrNameLst>
                                          <p:attrName>style.visibility</p:attrName>
                                        </p:attrNameLst>
                                      </p:cBhvr>
                                      <p:to>
                                        <p:strVal val="visible"/>
                                      </p:to>
                                    </p:set>
                                    <p:animEffect transition="in" filter="fade">
                                      <p:cBhvr>
                                        <p:cTn id="18" dur="1000"/>
                                        <p:tgtEl>
                                          <p:spTgt spid="7356"/>
                                        </p:tgtEl>
                                      </p:cBhvr>
                                    </p:animEffect>
                                  </p:childTnLst>
                                </p:cTn>
                              </p:par>
                              <p:par>
                                <p:cTn id="19" presetID="10" presetClass="entr" presetSubtype="0" fill="hold" nodeType="withEffect">
                                  <p:stCondLst>
                                    <p:cond delay="0"/>
                                  </p:stCondLst>
                                  <p:childTnLst>
                                    <p:set>
                                      <p:cBhvr>
                                        <p:cTn id="20" dur="1" fill="hold">
                                          <p:stCondLst>
                                            <p:cond delay="0"/>
                                          </p:stCondLst>
                                        </p:cTn>
                                        <p:tgtEl>
                                          <p:spTgt spid="7357"/>
                                        </p:tgtEl>
                                        <p:attrNameLst>
                                          <p:attrName>style.visibility</p:attrName>
                                        </p:attrNameLst>
                                      </p:cBhvr>
                                      <p:to>
                                        <p:strVal val="visible"/>
                                      </p:to>
                                    </p:set>
                                    <p:animEffect transition="in" filter="fade">
                                      <p:cBhvr>
                                        <p:cTn id="21" dur="1000"/>
                                        <p:tgtEl>
                                          <p:spTgt spid="7357"/>
                                        </p:tgtEl>
                                      </p:cBhvr>
                                    </p:animEffect>
                                  </p:childTnLst>
                                </p:cTn>
                              </p:par>
                              <p:par>
                                <p:cTn id="22" presetID="10" presetClass="entr" presetSubtype="0" fill="hold" nodeType="withEffect">
                                  <p:stCondLst>
                                    <p:cond delay="0"/>
                                  </p:stCondLst>
                                  <p:childTnLst>
                                    <p:set>
                                      <p:cBhvr>
                                        <p:cTn id="23" dur="1" fill="hold">
                                          <p:stCondLst>
                                            <p:cond delay="0"/>
                                          </p:stCondLst>
                                        </p:cTn>
                                        <p:tgtEl>
                                          <p:spTgt spid="7358"/>
                                        </p:tgtEl>
                                        <p:attrNameLst>
                                          <p:attrName>style.visibility</p:attrName>
                                        </p:attrNameLst>
                                      </p:cBhvr>
                                      <p:to>
                                        <p:strVal val="visible"/>
                                      </p:to>
                                    </p:set>
                                    <p:animEffect transition="in" filter="fade">
                                      <p:cBhvr>
                                        <p:cTn id="24" dur="1000"/>
                                        <p:tgtEl>
                                          <p:spTgt spid="7358"/>
                                        </p:tgtEl>
                                      </p:cBhvr>
                                    </p:animEffect>
                                  </p:childTnLst>
                                </p:cTn>
                              </p:par>
                              <p:par>
                                <p:cTn id="25" presetID="10" presetClass="entr" presetSubtype="0" fill="hold" nodeType="withEffect">
                                  <p:stCondLst>
                                    <p:cond delay="0"/>
                                  </p:stCondLst>
                                  <p:childTnLst>
                                    <p:set>
                                      <p:cBhvr>
                                        <p:cTn id="26" dur="1" fill="hold">
                                          <p:stCondLst>
                                            <p:cond delay="0"/>
                                          </p:stCondLst>
                                        </p:cTn>
                                        <p:tgtEl>
                                          <p:spTgt spid="7359"/>
                                        </p:tgtEl>
                                        <p:attrNameLst>
                                          <p:attrName>style.visibility</p:attrName>
                                        </p:attrNameLst>
                                      </p:cBhvr>
                                      <p:to>
                                        <p:strVal val="visible"/>
                                      </p:to>
                                    </p:set>
                                    <p:animEffect transition="in" filter="fade">
                                      <p:cBhvr>
                                        <p:cTn id="27" dur="1000"/>
                                        <p:tgtEl>
                                          <p:spTgt spid="7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2"/>
        <p:cNvGrpSpPr/>
        <p:nvPr/>
      </p:nvGrpSpPr>
      <p:grpSpPr>
        <a:xfrm>
          <a:off x="0" y="0"/>
          <a:ext cx="0" cy="0"/>
          <a:chOff x="0" y="0"/>
          <a:chExt cx="0" cy="0"/>
        </a:xfrm>
      </p:grpSpPr>
      <p:cxnSp>
        <p:nvCxnSpPr>
          <p:cNvPr id="3143" name="Google Shape;3143;p77"/>
          <p:cNvCxnSpPr/>
          <p:nvPr/>
        </p:nvCxnSpPr>
        <p:spPr>
          <a:xfrm>
            <a:off x="4890753" y="2851315"/>
            <a:ext cx="612300" cy="0"/>
          </a:xfrm>
          <a:prstGeom prst="straightConnector1">
            <a:avLst/>
          </a:prstGeom>
          <a:noFill/>
          <a:ln w="9525" cap="flat" cmpd="sng">
            <a:solidFill>
              <a:schemeClr val="lt1"/>
            </a:solidFill>
            <a:prstDash val="solid"/>
            <a:round/>
            <a:headEnd type="none" w="med" len="med"/>
            <a:tailEnd type="none" w="med" len="med"/>
          </a:ln>
        </p:spPr>
      </p:cxnSp>
      <p:cxnSp>
        <p:nvCxnSpPr>
          <p:cNvPr id="3144" name="Google Shape;3144;p77"/>
          <p:cNvCxnSpPr/>
          <p:nvPr/>
        </p:nvCxnSpPr>
        <p:spPr>
          <a:xfrm>
            <a:off x="3486946" y="2851140"/>
            <a:ext cx="601800" cy="0"/>
          </a:xfrm>
          <a:prstGeom prst="straightConnector1">
            <a:avLst/>
          </a:prstGeom>
          <a:noFill/>
          <a:ln w="9525" cap="flat" cmpd="sng">
            <a:solidFill>
              <a:schemeClr val="lt1"/>
            </a:solidFill>
            <a:prstDash val="solid"/>
            <a:round/>
            <a:headEnd type="none" w="med" len="med"/>
            <a:tailEnd type="none" w="med" len="med"/>
          </a:ln>
        </p:spPr>
      </p:cxnSp>
      <p:cxnSp>
        <p:nvCxnSpPr>
          <p:cNvPr id="3145" name="Google Shape;3145;p77"/>
          <p:cNvCxnSpPr/>
          <p:nvPr/>
        </p:nvCxnSpPr>
        <p:spPr>
          <a:xfrm>
            <a:off x="2075428" y="2851147"/>
            <a:ext cx="601800" cy="0"/>
          </a:xfrm>
          <a:prstGeom prst="straightConnector1">
            <a:avLst/>
          </a:prstGeom>
          <a:noFill/>
          <a:ln w="9525" cap="flat" cmpd="sng">
            <a:solidFill>
              <a:schemeClr val="lt1"/>
            </a:solidFill>
            <a:prstDash val="solid"/>
            <a:round/>
            <a:headEnd type="none" w="med" len="med"/>
            <a:tailEnd type="none" w="med" len="med"/>
          </a:ln>
        </p:spPr>
      </p:cxnSp>
      <p:cxnSp>
        <p:nvCxnSpPr>
          <p:cNvPr id="3146" name="Google Shape;3146;p77"/>
          <p:cNvCxnSpPr/>
          <p:nvPr/>
        </p:nvCxnSpPr>
        <p:spPr>
          <a:xfrm>
            <a:off x="6312847" y="2851315"/>
            <a:ext cx="1098900" cy="0"/>
          </a:xfrm>
          <a:prstGeom prst="straightConnector1">
            <a:avLst/>
          </a:prstGeom>
          <a:noFill/>
          <a:ln w="9525" cap="flat" cmpd="sng">
            <a:solidFill>
              <a:schemeClr val="lt1"/>
            </a:solidFill>
            <a:prstDash val="solid"/>
            <a:round/>
            <a:headEnd type="none" w="med" len="med"/>
            <a:tailEnd type="triangle" w="med" len="med"/>
          </a:ln>
        </p:spPr>
      </p:cxnSp>
      <p:grpSp>
        <p:nvGrpSpPr>
          <p:cNvPr id="3147" name="Google Shape;3147;p77"/>
          <p:cNvGrpSpPr/>
          <p:nvPr/>
        </p:nvGrpSpPr>
        <p:grpSpPr>
          <a:xfrm>
            <a:off x="1437754" y="1829656"/>
            <a:ext cx="2221052" cy="623347"/>
            <a:chOff x="3567466" y="1461003"/>
            <a:chExt cx="567000" cy="208861"/>
          </a:xfrm>
        </p:grpSpPr>
        <p:cxnSp>
          <p:nvCxnSpPr>
            <p:cNvPr id="3148" name="Google Shape;3148;p77"/>
            <p:cNvCxnSpPr/>
            <p:nvPr/>
          </p:nvCxnSpPr>
          <p:spPr>
            <a:xfrm rot="10800000">
              <a:off x="3626511" y="1596365"/>
              <a:ext cx="0" cy="73500"/>
            </a:xfrm>
            <a:prstGeom prst="straightConnector1">
              <a:avLst/>
            </a:prstGeom>
            <a:noFill/>
            <a:ln w="9525" cap="flat" cmpd="sng">
              <a:solidFill>
                <a:schemeClr val="lt1"/>
              </a:solidFill>
              <a:prstDash val="solid"/>
              <a:round/>
              <a:headEnd type="none" w="med" len="med"/>
              <a:tailEnd type="none" w="med" len="med"/>
            </a:ln>
          </p:spPr>
        </p:cxnSp>
        <p:sp>
          <p:nvSpPr>
            <p:cNvPr id="3149" name="Google Shape;3149;p77"/>
            <p:cNvSpPr/>
            <p:nvPr/>
          </p:nvSpPr>
          <p:spPr>
            <a:xfrm>
              <a:off x="3567466" y="1461003"/>
              <a:ext cx="567000" cy="135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dirty="0">
                  <a:solidFill>
                    <a:schemeClr val="bg2"/>
                  </a:solidFill>
                  <a:latin typeface="Aldrich"/>
                  <a:ea typeface="Aldrich"/>
                  <a:cs typeface="Aldrich"/>
                  <a:sym typeface="Aldrich"/>
                </a:rPr>
                <a:t>Excel</a:t>
              </a:r>
              <a:endParaRPr sz="2100" dirty="0">
                <a:solidFill>
                  <a:schemeClr val="bg2"/>
                </a:solidFill>
                <a:latin typeface="Aldrich"/>
                <a:ea typeface="Aldrich"/>
                <a:cs typeface="Aldrich"/>
                <a:sym typeface="Aldrich"/>
              </a:endParaRPr>
            </a:p>
          </p:txBody>
        </p:sp>
      </p:grpSp>
      <p:sp>
        <p:nvSpPr>
          <p:cNvPr id="3150" name="Google Shape;3150;p77"/>
          <p:cNvSpPr/>
          <p:nvPr/>
        </p:nvSpPr>
        <p:spPr>
          <a:xfrm>
            <a:off x="1395894" y="2568602"/>
            <a:ext cx="560400" cy="560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77"/>
          <p:cNvSpPr/>
          <p:nvPr/>
        </p:nvSpPr>
        <p:spPr>
          <a:xfrm>
            <a:off x="2806326" y="2568550"/>
            <a:ext cx="560400" cy="560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2" name="Google Shape;3152;p77"/>
          <p:cNvGrpSpPr/>
          <p:nvPr/>
        </p:nvGrpSpPr>
        <p:grpSpPr>
          <a:xfrm>
            <a:off x="2854023" y="3247982"/>
            <a:ext cx="2221052" cy="617619"/>
            <a:chOff x="3929017" y="2028674"/>
            <a:chExt cx="567000" cy="206942"/>
          </a:xfrm>
        </p:grpSpPr>
        <p:cxnSp>
          <p:nvCxnSpPr>
            <p:cNvPr id="3153" name="Google Shape;3153;p77"/>
            <p:cNvCxnSpPr/>
            <p:nvPr/>
          </p:nvCxnSpPr>
          <p:spPr>
            <a:xfrm rot="10800000">
              <a:off x="3988400" y="2028674"/>
              <a:ext cx="0" cy="76200"/>
            </a:xfrm>
            <a:prstGeom prst="straightConnector1">
              <a:avLst/>
            </a:prstGeom>
            <a:noFill/>
            <a:ln w="9525" cap="flat" cmpd="sng">
              <a:solidFill>
                <a:schemeClr val="lt1"/>
              </a:solidFill>
              <a:prstDash val="solid"/>
              <a:round/>
              <a:headEnd type="none" w="med" len="med"/>
              <a:tailEnd type="none" w="med" len="med"/>
            </a:ln>
          </p:spPr>
        </p:cxnSp>
        <p:sp>
          <p:nvSpPr>
            <p:cNvPr id="3154" name="Google Shape;3154;p77"/>
            <p:cNvSpPr/>
            <p:nvPr/>
          </p:nvSpPr>
          <p:spPr>
            <a:xfrm>
              <a:off x="3929017" y="2103016"/>
              <a:ext cx="567000" cy="132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2"/>
                  </a:solidFill>
                  <a:latin typeface="Aldrich"/>
                  <a:ea typeface="Aldrich"/>
                  <a:cs typeface="Aldrich"/>
                  <a:sym typeface="Aldrich"/>
                </a:rPr>
                <a:t>Power BI</a:t>
              </a:r>
              <a:endParaRPr sz="2100" dirty="0">
                <a:solidFill>
                  <a:schemeClr val="bg2"/>
                </a:solidFill>
                <a:latin typeface="Aldrich"/>
                <a:ea typeface="Aldrich"/>
                <a:cs typeface="Aldrich"/>
                <a:sym typeface="Aldrich"/>
              </a:endParaRPr>
            </a:p>
          </p:txBody>
        </p:sp>
      </p:grpSp>
      <p:grpSp>
        <p:nvGrpSpPr>
          <p:cNvPr id="3155" name="Google Shape;3155;p77"/>
          <p:cNvGrpSpPr/>
          <p:nvPr/>
        </p:nvGrpSpPr>
        <p:grpSpPr>
          <a:xfrm>
            <a:off x="4271313" y="1829656"/>
            <a:ext cx="2221052" cy="623347"/>
            <a:chOff x="4290829" y="1461003"/>
            <a:chExt cx="567000" cy="208861"/>
          </a:xfrm>
        </p:grpSpPr>
        <p:cxnSp>
          <p:nvCxnSpPr>
            <p:cNvPr id="3156" name="Google Shape;3156;p77"/>
            <p:cNvCxnSpPr/>
            <p:nvPr/>
          </p:nvCxnSpPr>
          <p:spPr>
            <a:xfrm rot="10800000">
              <a:off x="4350000" y="1596065"/>
              <a:ext cx="0" cy="73800"/>
            </a:xfrm>
            <a:prstGeom prst="straightConnector1">
              <a:avLst/>
            </a:prstGeom>
            <a:noFill/>
            <a:ln w="9525" cap="flat" cmpd="sng">
              <a:solidFill>
                <a:schemeClr val="lt1"/>
              </a:solidFill>
              <a:prstDash val="solid"/>
              <a:round/>
              <a:headEnd type="none" w="med" len="med"/>
              <a:tailEnd type="none" w="med" len="med"/>
            </a:ln>
          </p:spPr>
        </p:cxnSp>
        <p:sp>
          <p:nvSpPr>
            <p:cNvPr id="3157" name="Google Shape;3157;p77"/>
            <p:cNvSpPr/>
            <p:nvPr/>
          </p:nvSpPr>
          <p:spPr>
            <a:xfrm>
              <a:off x="4290829" y="1461003"/>
              <a:ext cx="567000" cy="135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2"/>
                  </a:solidFill>
                  <a:latin typeface="Aldrich"/>
                  <a:ea typeface="Aldrich"/>
                  <a:cs typeface="Aldrich"/>
                  <a:sym typeface="Aldrich"/>
                </a:rPr>
                <a:t>Tableau</a:t>
              </a:r>
              <a:endParaRPr dirty="0">
                <a:solidFill>
                  <a:schemeClr val="bg2"/>
                </a:solidFill>
              </a:endParaRPr>
            </a:p>
          </p:txBody>
        </p:sp>
      </p:grpSp>
      <p:sp>
        <p:nvSpPr>
          <p:cNvPr id="3158" name="Google Shape;3158;p77"/>
          <p:cNvSpPr/>
          <p:nvPr/>
        </p:nvSpPr>
        <p:spPr>
          <a:xfrm>
            <a:off x="4216758" y="2571214"/>
            <a:ext cx="637095" cy="557736"/>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77"/>
          <p:cNvSpPr/>
          <p:nvPr/>
        </p:nvSpPr>
        <p:spPr>
          <a:xfrm>
            <a:off x="5627192" y="2571172"/>
            <a:ext cx="560400" cy="560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0" name="Google Shape;3160;p77"/>
          <p:cNvGrpSpPr/>
          <p:nvPr/>
        </p:nvGrpSpPr>
        <p:grpSpPr>
          <a:xfrm>
            <a:off x="5708495" y="3249772"/>
            <a:ext cx="2221052" cy="623159"/>
            <a:chOff x="4657719" y="2029274"/>
            <a:chExt cx="567000" cy="208798"/>
          </a:xfrm>
        </p:grpSpPr>
        <p:cxnSp>
          <p:nvCxnSpPr>
            <p:cNvPr id="3161" name="Google Shape;3161;p77"/>
            <p:cNvCxnSpPr/>
            <p:nvPr/>
          </p:nvCxnSpPr>
          <p:spPr>
            <a:xfrm rot="10800000">
              <a:off x="4707475" y="2029274"/>
              <a:ext cx="0" cy="75600"/>
            </a:xfrm>
            <a:prstGeom prst="straightConnector1">
              <a:avLst/>
            </a:prstGeom>
            <a:noFill/>
            <a:ln w="9525" cap="flat" cmpd="sng">
              <a:solidFill>
                <a:schemeClr val="lt1"/>
              </a:solidFill>
              <a:prstDash val="solid"/>
              <a:round/>
              <a:headEnd type="none" w="med" len="med"/>
              <a:tailEnd type="none" w="med" len="med"/>
            </a:ln>
          </p:spPr>
        </p:cxnSp>
        <p:sp>
          <p:nvSpPr>
            <p:cNvPr id="3162" name="Google Shape;3162;p77"/>
            <p:cNvSpPr/>
            <p:nvPr/>
          </p:nvSpPr>
          <p:spPr>
            <a:xfrm>
              <a:off x="4657719" y="2105472"/>
              <a:ext cx="567000" cy="132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dirty="0">
                  <a:solidFill>
                    <a:schemeClr val="bg2"/>
                  </a:solidFill>
                  <a:latin typeface="Aldrich" panose="020B0604020202020204" charset="0"/>
                </a:rPr>
                <a:t>SQL</a:t>
              </a:r>
              <a:endParaRPr lang="en-IN" dirty="0">
                <a:solidFill>
                  <a:schemeClr val="bg2"/>
                </a:solidFill>
                <a:latin typeface="Aldrich" panose="020B0604020202020204" charset="0"/>
              </a:endParaRPr>
            </a:p>
          </p:txBody>
        </p:sp>
      </p:grpSp>
      <p:sp>
        <p:nvSpPr>
          <p:cNvPr id="3195" name="Google Shape;3195;p77"/>
          <p:cNvSpPr txBox="1"/>
          <p:nvPr/>
        </p:nvSpPr>
        <p:spPr>
          <a:xfrm>
            <a:off x="373381" y="734273"/>
            <a:ext cx="4000520" cy="97940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Aldrich" panose="020B0604020202020204" charset="0"/>
                <a:ea typeface="Bai Jamjuree"/>
                <a:cs typeface="Bai Jamjuree"/>
                <a:sym typeface="Bai Jamjuree"/>
              </a:rPr>
              <a:t>It serves as a cornerstone of our analytics toolkit because it facilitates data manipulation, cleaning and basic analysis providing us with a basic foundation for further exploration.</a:t>
            </a:r>
          </a:p>
        </p:txBody>
      </p:sp>
      <p:sp>
        <p:nvSpPr>
          <p:cNvPr id="3196" name="Google Shape;3196;p77"/>
          <p:cNvSpPr txBox="1"/>
          <p:nvPr/>
        </p:nvSpPr>
        <p:spPr>
          <a:xfrm>
            <a:off x="4271313" y="711360"/>
            <a:ext cx="3021095" cy="1046147"/>
          </a:xfrm>
          <a:prstGeom prst="rect">
            <a:avLst/>
          </a:prstGeom>
          <a:noFill/>
          <a:ln>
            <a:noFill/>
          </a:ln>
        </p:spPr>
        <p:txBody>
          <a:bodyPr spcFirstLastPara="1" wrap="square" lIns="91425" tIns="91425" rIns="91425" bIns="91425" anchor="ctr" anchorCtr="0">
            <a:noAutofit/>
          </a:bodyPr>
          <a:lstStyle/>
          <a:p>
            <a:pPr lvl="0" algn="ctr"/>
            <a:r>
              <a:rPr lang="en-US" dirty="0">
                <a:solidFill>
                  <a:schemeClr val="bg1"/>
                </a:solidFill>
                <a:latin typeface="Aldrich" panose="020B0604020202020204" charset="0"/>
              </a:rPr>
              <a:t>Tableau is a visual analytics platform that helps users manage, explore, and combine data from multiple sources to solve problems</a:t>
            </a:r>
            <a:r>
              <a:rPr lang="en-US" dirty="0">
                <a:solidFill>
                  <a:schemeClr val="bg1"/>
                </a:solidFill>
              </a:rPr>
              <a:t>.</a:t>
            </a:r>
            <a:endParaRPr dirty="0">
              <a:solidFill>
                <a:schemeClr val="bg1"/>
              </a:solidFill>
              <a:latin typeface="Bai Jamjuree"/>
              <a:ea typeface="Bai Jamjuree"/>
              <a:cs typeface="Bai Jamjuree"/>
              <a:sym typeface="Bai Jamjuree"/>
            </a:endParaRPr>
          </a:p>
        </p:txBody>
      </p:sp>
      <p:sp>
        <p:nvSpPr>
          <p:cNvPr id="3197" name="Google Shape;3197;p77"/>
          <p:cNvSpPr txBox="1"/>
          <p:nvPr/>
        </p:nvSpPr>
        <p:spPr>
          <a:xfrm>
            <a:off x="2376328" y="3953299"/>
            <a:ext cx="3118851" cy="9118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Aldrich" panose="020B0604020202020204" charset="0"/>
                <a:ea typeface="Bai Jamjuree"/>
                <a:cs typeface="Bai Jamjuree"/>
                <a:sym typeface="Bai Jamjuree"/>
              </a:rPr>
              <a:t>It helps us to create interactive dashboards and reports through which we can delve into our data and get actionable insights.</a:t>
            </a:r>
            <a:endParaRPr dirty="0">
              <a:solidFill>
                <a:schemeClr val="lt1"/>
              </a:solidFill>
              <a:latin typeface="Aldrich" panose="020B0604020202020204" charset="0"/>
              <a:ea typeface="Bai Jamjuree"/>
              <a:cs typeface="Bai Jamjuree"/>
              <a:sym typeface="Bai Jamjuree"/>
            </a:endParaRPr>
          </a:p>
        </p:txBody>
      </p:sp>
      <p:sp>
        <p:nvSpPr>
          <p:cNvPr id="3198" name="Google Shape;3198;p77"/>
          <p:cNvSpPr txBox="1"/>
          <p:nvPr/>
        </p:nvSpPr>
        <p:spPr>
          <a:xfrm>
            <a:off x="5381839" y="3865601"/>
            <a:ext cx="3246119" cy="9118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latin typeface="Aldrich" panose="020B0604020202020204" charset="0"/>
                <a:ea typeface="Bai Jamjuree"/>
                <a:cs typeface="Bai Jamjuree"/>
                <a:sym typeface="Bai Jamjuree"/>
              </a:rPr>
              <a:t>It is the backbone of our data infrastructure because it ensures seamless access and analysing of vast data sets.</a:t>
            </a:r>
            <a:endParaRPr dirty="0">
              <a:solidFill>
                <a:schemeClr val="lt1"/>
              </a:solidFill>
              <a:latin typeface="Aldrich" panose="020B0604020202020204" charset="0"/>
              <a:ea typeface="Bai Jamjuree"/>
              <a:cs typeface="Bai Jamjuree"/>
              <a:sym typeface="Bai Jamjuree"/>
            </a:endParaRPr>
          </a:p>
        </p:txBody>
      </p:sp>
      <p:sp>
        <p:nvSpPr>
          <p:cNvPr id="3200" name="Google Shape;3200;p77"/>
          <p:cNvSpPr txBox="1">
            <a:spLocks noGrp="1"/>
          </p:cNvSpPr>
          <p:nvPr>
            <p:ph type="title"/>
          </p:nvPr>
        </p:nvSpPr>
        <p:spPr>
          <a:xfrm>
            <a:off x="235474" y="137696"/>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3200" dirty="0">
                <a:solidFill>
                  <a:schemeClr val="bg2"/>
                </a:solidFill>
              </a:rPr>
              <a:t>Tools Used To Overcome Challenges</a:t>
            </a:r>
          </a:p>
        </p:txBody>
      </p:sp>
      <p:pic>
        <p:nvPicPr>
          <p:cNvPr id="1026" name="Picture 2">
            <a:extLst>
              <a:ext uri="{FF2B5EF4-FFF2-40B4-BE49-F238E27FC236}">
                <a16:creationId xmlns:a16="http://schemas.microsoft.com/office/drawing/2014/main" xmlns="" id="{746ABE95-5D3C-D60F-3F7F-CC110A626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983" y="2660563"/>
            <a:ext cx="386274" cy="3580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wer BI Logo, symbol, meaning, history, PNG, brand">
            <a:extLst>
              <a:ext uri="{FF2B5EF4-FFF2-40B4-BE49-F238E27FC236}">
                <a16:creationId xmlns:a16="http://schemas.microsoft.com/office/drawing/2014/main" xmlns="" id="{452DEF04-2DA0-18A3-78C9-B88CC4CC8A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650" y="2608708"/>
            <a:ext cx="775750" cy="4489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ableau Logo, symbol, meaning, history, PNG, brand">
            <a:extLst>
              <a:ext uri="{FF2B5EF4-FFF2-40B4-BE49-F238E27FC236}">
                <a16:creationId xmlns:a16="http://schemas.microsoft.com/office/drawing/2014/main" xmlns="" id="{CF579DDA-823D-C7CF-DEEB-7AB97A9D10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6324" y="2608708"/>
            <a:ext cx="601801" cy="3860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Design For Sql Database Ideal For Uiux App Vector, Sign, Checked, Logo  PNG and Vector with Transparent Background for Free Download">
            <a:extLst>
              <a:ext uri="{FF2B5EF4-FFF2-40B4-BE49-F238E27FC236}">
                <a16:creationId xmlns:a16="http://schemas.microsoft.com/office/drawing/2014/main" xmlns="" id="{EE575327-918D-B38C-F25B-9DCE704E97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6090" y="2680721"/>
            <a:ext cx="480297" cy="3172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150"/>
                                        </p:tgtEl>
                                        <p:attrNameLst>
                                          <p:attrName>style.visibility</p:attrName>
                                        </p:attrNameLst>
                                      </p:cBhvr>
                                      <p:to>
                                        <p:strVal val="visible"/>
                                      </p:to>
                                    </p:set>
                                    <p:anim calcmode="lin" valueType="num">
                                      <p:cBhvr additive="base">
                                        <p:cTn id="7" dur="1000"/>
                                        <p:tgtEl>
                                          <p:spTgt spid="3150"/>
                                        </p:tgtEl>
                                        <p:attrNameLst>
                                          <p:attrName>ppt_w</p:attrName>
                                        </p:attrNameLst>
                                      </p:cBhvr>
                                      <p:tavLst>
                                        <p:tav tm="0">
                                          <p:val>
                                            <p:strVal val="0"/>
                                          </p:val>
                                        </p:tav>
                                        <p:tav tm="100000">
                                          <p:val>
                                            <p:strVal val="#ppt_w"/>
                                          </p:val>
                                        </p:tav>
                                      </p:tavLst>
                                    </p:anim>
                                    <p:anim calcmode="lin" valueType="num">
                                      <p:cBhvr additive="base">
                                        <p:cTn id="8" dur="1000"/>
                                        <p:tgtEl>
                                          <p:spTgt spid="3150"/>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151"/>
                                        </p:tgtEl>
                                        <p:attrNameLst>
                                          <p:attrName>style.visibility</p:attrName>
                                        </p:attrNameLst>
                                      </p:cBhvr>
                                      <p:to>
                                        <p:strVal val="visible"/>
                                      </p:to>
                                    </p:set>
                                    <p:anim calcmode="lin" valueType="num">
                                      <p:cBhvr additive="base">
                                        <p:cTn id="11" dur="1000"/>
                                        <p:tgtEl>
                                          <p:spTgt spid="3151"/>
                                        </p:tgtEl>
                                        <p:attrNameLst>
                                          <p:attrName>ppt_w</p:attrName>
                                        </p:attrNameLst>
                                      </p:cBhvr>
                                      <p:tavLst>
                                        <p:tav tm="0">
                                          <p:val>
                                            <p:strVal val="0"/>
                                          </p:val>
                                        </p:tav>
                                        <p:tav tm="100000">
                                          <p:val>
                                            <p:strVal val="#ppt_w"/>
                                          </p:val>
                                        </p:tav>
                                      </p:tavLst>
                                    </p:anim>
                                    <p:anim calcmode="lin" valueType="num">
                                      <p:cBhvr additive="base">
                                        <p:cTn id="12" dur="1000"/>
                                        <p:tgtEl>
                                          <p:spTgt spid="3151"/>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3158"/>
                                        </p:tgtEl>
                                        <p:attrNameLst>
                                          <p:attrName>style.visibility</p:attrName>
                                        </p:attrNameLst>
                                      </p:cBhvr>
                                      <p:to>
                                        <p:strVal val="visible"/>
                                      </p:to>
                                    </p:set>
                                    <p:anim calcmode="lin" valueType="num">
                                      <p:cBhvr additive="base">
                                        <p:cTn id="15" dur="1000"/>
                                        <p:tgtEl>
                                          <p:spTgt spid="3158"/>
                                        </p:tgtEl>
                                        <p:attrNameLst>
                                          <p:attrName>ppt_w</p:attrName>
                                        </p:attrNameLst>
                                      </p:cBhvr>
                                      <p:tavLst>
                                        <p:tav tm="0">
                                          <p:val>
                                            <p:strVal val="0"/>
                                          </p:val>
                                        </p:tav>
                                        <p:tav tm="100000">
                                          <p:val>
                                            <p:strVal val="#ppt_w"/>
                                          </p:val>
                                        </p:tav>
                                      </p:tavLst>
                                    </p:anim>
                                    <p:anim calcmode="lin" valueType="num">
                                      <p:cBhvr additive="base">
                                        <p:cTn id="16" dur="1000"/>
                                        <p:tgtEl>
                                          <p:spTgt spid="3158"/>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3159"/>
                                        </p:tgtEl>
                                        <p:attrNameLst>
                                          <p:attrName>style.visibility</p:attrName>
                                        </p:attrNameLst>
                                      </p:cBhvr>
                                      <p:to>
                                        <p:strVal val="visible"/>
                                      </p:to>
                                    </p:set>
                                    <p:anim calcmode="lin" valueType="num">
                                      <p:cBhvr additive="base">
                                        <p:cTn id="19" dur="1000"/>
                                        <p:tgtEl>
                                          <p:spTgt spid="3159"/>
                                        </p:tgtEl>
                                        <p:attrNameLst>
                                          <p:attrName>ppt_w</p:attrName>
                                        </p:attrNameLst>
                                      </p:cBhvr>
                                      <p:tavLst>
                                        <p:tav tm="0">
                                          <p:val>
                                            <p:strVal val="0"/>
                                          </p:val>
                                        </p:tav>
                                        <p:tav tm="100000">
                                          <p:val>
                                            <p:strVal val="#ppt_w"/>
                                          </p:val>
                                        </p:tav>
                                      </p:tavLst>
                                    </p:anim>
                                    <p:anim calcmode="lin" valueType="num">
                                      <p:cBhvr additive="base">
                                        <p:cTn id="20" dur="1000"/>
                                        <p:tgtEl>
                                          <p:spTgt spid="3159"/>
                                        </p:tgtEl>
                                        <p:attrNameLst>
                                          <p:attrName>ppt_h</p:attrName>
                                        </p:attrNameLst>
                                      </p:cBhvr>
                                      <p:tavLst>
                                        <p:tav tm="0">
                                          <p:val>
                                            <p:strVal val="0"/>
                                          </p:val>
                                        </p:tav>
                                        <p:tav tm="100000">
                                          <p:val>
                                            <p:strVal val="#ppt_h"/>
                                          </p:val>
                                        </p:tav>
                                      </p:tavLst>
                                    </p:anim>
                                  </p:childTnLst>
                                </p:cTn>
                              </p:par>
                              <p:par>
                                <p:cTn id="21" presetID="10" presetClass="entr" presetSubtype="0" fill="hold" nodeType="withEffect">
                                  <p:stCondLst>
                                    <p:cond delay="0"/>
                                  </p:stCondLst>
                                  <p:childTnLst>
                                    <p:set>
                                      <p:cBhvr>
                                        <p:cTn id="22" dur="1" fill="hold">
                                          <p:stCondLst>
                                            <p:cond delay="0"/>
                                          </p:stCondLst>
                                        </p:cTn>
                                        <p:tgtEl>
                                          <p:spTgt spid="3147"/>
                                        </p:tgtEl>
                                        <p:attrNameLst>
                                          <p:attrName>style.visibility</p:attrName>
                                        </p:attrNameLst>
                                      </p:cBhvr>
                                      <p:to>
                                        <p:strVal val="visible"/>
                                      </p:to>
                                    </p:set>
                                    <p:animEffect transition="in" filter="fade">
                                      <p:cBhvr>
                                        <p:cTn id="23" dur="1000"/>
                                        <p:tgtEl>
                                          <p:spTgt spid="3147"/>
                                        </p:tgtEl>
                                      </p:cBhvr>
                                    </p:animEffect>
                                  </p:childTnLst>
                                </p:cTn>
                              </p:par>
                              <p:par>
                                <p:cTn id="24" presetID="10" presetClass="entr" presetSubtype="0" fill="hold" nodeType="withEffect">
                                  <p:stCondLst>
                                    <p:cond delay="0"/>
                                  </p:stCondLst>
                                  <p:childTnLst>
                                    <p:set>
                                      <p:cBhvr>
                                        <p:cTn id="25" dur="1" fill="hold">
                                          <p:stCondLst>
                                            <p:cond delay="0"/>
                                          </p:stCondLst>
                                        </p:cTn>
                                        <p:tgtEl>
                                          <p:spTgt spid="3152"/>
                                        </p:tgtEl>
                                        <p:attrNameLst>
                                          <p:attrName>style.visibility</p:attrName>
                                        </p:attrNameLst>
                                      </p:cBhvr>
                                      <p:to>
                                        <p:strVal val="visible"/>
                                      </p:to>
                                    </p:set>
                                    <p:animEffect transition="in" filter="fade">
                                      <p:cBhvr>
                                        <p:cTn id="26" dur="1000"/>
                                        <p:tgtEl>
                                          <p:spTgt spid="3152"/>
                                        </p:tgtEl>
                                      </p:cBhvr>
                                    </p:animEffect>
                                  </p:childTnLst>
                                </p:cTn>
                              </p:par>
                              <p:par>
                                <p:cTn id="27" presetID="10" presetClass="entr" presetSubtype="0" fill="hold" nodeType="withEffect">
                                  <p:stCondLst>
                                    <p:cond delay="0"/>
                                  </p:stCondLst>
                                  <p:childTnLst>
                                    <p:set>
                                      <p:cBhvr>
                                        <p:cTn id="28" dur="1" fill="hold">
                                          <p:stCondLst>
                                            <p:cond delay="0"/>
                                          </p:stCondLst>
                                        </p:cTn>
                                        <p:tgtEl>
                                          <p:spTgt spid="3155"/>
                                        </p:tgtEl>
                                        <p:attrNameLst>
                                          <p:attrName>style.visibility</p:attrName>
                                        </p:attrNameLst>
                                      </p:cBhvr>
                                      <p:to>
                                        <p:strVal val="visible"/>
                                      </p:to>
                                    </p:set>
                                    <p:animEffect transition="in" filter="fade">
                                      <p:cBhvr>
                                        <p:cTn id="29" dur="1000"/>
                                        <p:tgtEl>
                                          <p:spTgt spid="3155"/>
                                        </p:tgtEl>
                                      </p:cBhvr>
                                    </p:animEffect>
                                  </p:childTnLst>
                                </p:cTn>
                              </p:par>
                              <p:par>
                                <p:cTn id="30" presetID="10" presetClass="entr" presetSubtype="0" fill="hold" nodeType="withEffect">
                                  <p:stCondLst>
                                    <p:cond delay="0"/>
                                  </p:stCondLst>
                                  <p:childTnLst>
                                    <p:set>
                                      <p:cBhvr>
                                        <p:cTn id="31" dur="1" fill="hold">
                                          <p:stCondLst>
                                            <p:cond delay="0"/>
                                          </p:stCondLst>
                                        </p:cTn>
                                        <p:tgtEl>
                                          <p:spTgt spid="3160"/>
                                        </p:tgtEl>
                                        <p:attrNameLst>
                                          <p:attrName>style.visibility</p:attrName>
                                        </p:attrNameLst>
                                      </p:cBhvr>
                                      <p:to>
                                        <p:strVal val="visible"/>
                                      </p:to>
                                    </p:set>
                                    <p:animEffect transition="in" filter="fade">
                                      <p:cBhvr>
                                        <p:cTn id="32" dur="1000"/>
                                        <p:tgtEl>
                                          <p:spTgt spid="3160"/>
                                        </p:tgtEl>
                                      </p:cBhvr>
                                    </p:animEffect>
                                  </p:childTnLst>
                                </p:cTn>
                              </p:par>
                              <p:par>
                                <p:cTn id="33" presetID="10" presetClass="entr" presetSubtype="0" fill="hold" nodeType="withEffect">
                                  <p:stCondLst>
                                    <p:cond delay="0"/>
                                  </p:stCondLst>
                                  <p:childTnLst>
                                    <p:set>
                                      <p:cBhvr>
                                        <p:cTn id="34" dur="1" fill="hold">
                                          <p:stCondLst>
                                            <p:cond delay="0"/>
                                          </p:stCondLst>
                                        </p:cTn>
                                        <p:tgtEl>
                                          <p:spTgt spid="3196"/>
                                        </p:tgtEl>
                                        <p:attrNameLst>
                                          <p:attrName>style.visibility</p:attrName>
                                        </p:attrNameLst>
                                      </p:cBhvr>
                                      <p:to>
                                        <p:strVal val="visible"/>
                                      </p:to>
                                    </p:set>
                                    <p:animEffect transition="in" filter="fade">
                                      <p:cBhvr>
                                        <p:cTn id="35" dur="1000"/>
                                        <p:tgtEl>
                                          <p:spTgt spid="3196"/>
                                        </p:tgtEl>
                                      </p:cBhvr>
                                    </p:animEffect>
                                  </p:childTnLst>
                                </p:cTn>
                              </p:par>
                              <p:par>
                                <p:cTn id="36" presetID="10" presetClass="entr" presetSubtype="0" fill="hold" nodeType="withEffect">
                                  <p:stCondLst>
                                    <p:cond delay="0"/>
                                  </p:stCondLst>
                                  <p:childTnLst>
                                    <p:set>
                                      <p:cBhvr>
                                        <p:cTn id="37" dur="1" fill="hold">
                                          <p:stCondLst>
                                            <p:cond delay="0"/>
                                          </p:stCondLst>
                                        </p:cTn>
                                        <p:tgtEl>
                                          <p:spTgt spid="3197"/>
                                        </p:tgtEl>
                                        <p:attrNameLst>
                                          <p:attrName>style.visibility</p:attrName>
                                        </p:attrNameLst>
                                      </p:cBhvr>
                                      <p:to>
                                        <p:strVal val="visible"/>
                                      </p:to>
                                    </p:set>
                                    <p:animEffect transition="in" filter="fade">
                                      <p:cBhvr>
                                        <p:cTn id="38" dur="1000"/>
                                        <p:tgtEl>
                                          <p:spTgt spid="3197"/>
                                        </p:tgtEl>
                                      </p:cBhvr>
                                    </p:animEffect>
                                  </p:childTnLst>
                                </p:cTn>
                              </p:par>
                              <p:par>
                                <p:cTn id="39" presetID="10" presetClass="entr" presetSubtype="0" fill="hold" nodeType="withEffect">
                                  <p:stCondLst>
                                    <p:cond delay="0"/>
                                  </p:stCondLst>
                                  <p:childTnLst>
                                    <p:set>
                                      <p:cBhvr>
                                        <p:cTn id="40" dur="1" fill="hold">
                                          <p:stCondLst>
                                            <p:cond delay="0"/>
                                          </p:stCondLst>
                                        </p:cTn>
                                        <p:tgtEl>
                                          <p:spTgt spid="3198"/>
                                        </p:tgtEl>
                                        <p:attrNameLst>
                                          <p:attrName>style.visibility</p:attrName>
                                        </p:attrNameLst>
                                      </p:cBhvr>
                                      <p:to>
                                        <p:strVal val="visible"/>
                                      </p:to>
                                    </p:set>
                                    <p:animEffect transition="in" filter="fade">
                                      <p:cBhvr>
                                        <p:cTn id="41" dur="1000"/>
                                        <p:tgtEl>
                                          <p:spTgt spid="3198"/>
                                        </p:tgtEl>
                                      </p:cBhvr>
                                    </p:animEffect>
                                  </p:childTnLst>
                                </p:cTn>
                              </p:par>
                              <p:par>
                                <p:cTn id="42" presetID="10" presetClass="entr" presetSubtype="0" fill="hold" nodeType="withEffect">
                                  <p:stCondLst>
                                    <p:cond delay="0"/>
                                  </p:stCondLst>
                                  <p:childTnLst>
                                    <p:set>
                                      <p:cBhvr>
                                        <p:cTn id="43" dur="1" fill="hold">
                                          <p:stCondLst>
                                            <p:cond delay="0"/>
                                          </p:stCondLst>
                                        </p:cTn>
                                        <p:tgtEl>
                                          <p:spTgt spid="3195"/>
                                        </p:tgtEl>
                                        <p:attrNameLst>
                                          <p:attrName>style.visibility</p:attrName>
                                        </p:attrNameLst>
                                      </p:cBhvr>
                                      <p:to>
                                        <p:strVal val="visible"/>
                                      </p:to>
                                    </p:set>
                                    <p:animEffect transition="in" filter="fade">
                                      <p:cBhvr>
                                        <p:cTn id="44" dur="1000"/>
                                        <p:tgtEl>
                                          <p:spTgt spid="3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ubtitle 20">
            <a:extLst>
              <a:ext uri="{FF2B5EF4-FFF2-40B4-BE49-F238E27FC236}">
                <a16:creationId xmlns:a16="http://schemas.microsoft.com/office/drawing/2014/main" xmlns="" id="{ABFA4DC3-8965-73D6-01BD-35B55904C01D}"/>
              </a:ext>
            </a:extLst>
          </p:cNvPr>
          <p:cNvSpPr>
            <a:spLocks noGrp="1"/>
          </p:cNvSpPr>
          <p:nvPr>
            <p:ph type="subTitle" idx="2"/>
          </p:nvPr>
        </p:nvSpPr>
        <p:spPr>
          <a:xfrm>
            <a:off x="1889389" y="4030470"/>
            <a:ext cx="2934927" cy="517200"/>
          </a:xfrm>
        </p:spPr>
        <p:txBody>
          <a:bodyPr/>
          <a:lstStyle/>
          <a:p>
            <a:pPr algn="just"/>
            <a:r>
              <a:rPr lang="en-GB" sz="1100" b="1" cap="none" dirty="0"/>
              <a:t>Average price and payment values from customers of Sau Paulo city</a:t>
            </a:r>
          </a:p>
          <a:p>
            <a:endParaRPr lang="en-IN" dirty="0"/>
          </a:p>
        </p:txBody>
      </p:sp>
      <p:sp>
        <p:nvSpPr>
          <p:cNvPr id="22" name="Subtitle 21">
            <a:extLst>
              <a:ext uri="{FF2B5EF4-FFF2-40B4-BE49-F238E27FC236}">
                <a16:creationId xmlns:a16="http://schemas.microsoft.com/office/drawing/2014/main" xmlns="" id="{17036F15-970C-D0F4-601A-165E1F0D6D14}"/>
              </a:ext>
            </a:extLst>
          </p:cNvPr>
          <p:cNvSpPr>
            <a:spLocks noGrp="1"/>
          </p:cNvSpPr>
          <p:nvPr>
            <p:ph type="subTitle" idx="3"/>
          </p:nvPr>
        </p:nvSpPr>
        <p:spPr>
          <a:xfrm>
            <a:off x="3807157" y="2483855"/>
            <a:ext cx="2040000" cy="354900"/>
          </a:xfrm>
        </p:spPr>
        <p:txBody>
          <a:bodyPr/>
          <a:lstStyle/>
          <a:p>
            <a:r>
              <a:rPr lang="en-US" dirty="0">
                <a:solidFill>
                  <a:schemeClr val="bg2"/>
                </a:solidFill>
              </a:rPr>
              <a:t>KPI 3</a:t>
            </a:r>
            <a:endParaRPr lang="en-IN" dirty="0">
              <a:solidFill>
                <a:schemeClr val="bg2"/>
              </a:solidFill>
            </a:endParaRPr>
          </a:p>
        </p:txBody>
      </p:sp>
      <p:sp>
        <p:nvSpPr>
          <p:cNvPr id="23" name="Subtitle 22">
            <a:extLst>
              <a:ext uri="{FF2B5EF4-FFF2-40B4-BE49-F238E27FC236}">
                <a16:creationId xmlns:a16="http://schemas.microsoft.com/office/drawing/2014/main" xmlns="" id="{26329985-3D6F-BDC0-92FB-7ACA77ACFE24}"/>
              </a:ext>
            </a:extLst>
          </p:cNvPr>
          <p:cNvSpPr>
            <a:spLocks noGrp="1"/>
          </p:cNvSpPr>
          <p:nvPr>
            <p:ph type="subTitle" idx="4"/>
          </p:nvPr>
        </p:nvSpPr>
        <p:spPr>
          <a:xfrm>
            <a:off x="3447147" y="2786518"/>
            <a:ext cx="2853811" cy="517200"/>
          </a:xfrm>
        </p:spPr>
        <p:txBody>
          <a:bodyPr/>
          <a:lstStyle/>
          <a:p>
            <a:pPr algn="just"/>
            <a:r>
              <a:rPr lang="en-US" sz="1100" b="1" dirty="0"/>
              <a:t>Average number of days taken for order delivery for pet shop </a:t>
            </a:r>
          </a:p>
          <a:p>
            <a:endParaRPr lang="en-IN" dirty="0"/>
          </a:p>
        </p:txBody>
      </p:sp>
      <p:sp>
        <p:nvSpPr>
          <p:cNvPr id="19" name="Title 18">
            <a:extLst>
              <a:ext uri="{FF2B5EF4-FFF2-40B4-BE49-F238E27FC236}">
                <a16:creationId xmlns:a16="http://schemas.microsoft.com/office/drawing/2014/main" xmlns="" id="{72B3FF86-23C2-867E-869E-5F01AE34B07B}"/>
              </a:ext>
            </a:extLst>
          </p:cNvPr>
          <p:cNvSpPr>
            <a:spLocks noGrp="1"/>
          </p:cNvSpPr>
          <p:nvPr>
            <p:ph type="title"/>
          </p:nvPr>
        </p:nvSpPr>
        <p:spPr/>
        <p:txBody>
          <a:bodyPr/>
          <a:lstStyle/>
          <a:p>
            <a:r>
              <a:rPr lang="en-IN" b="1" dirty="0">
                <a:solidFill>
                  <a:schemeClr val="bg2"/>
                </a:solidFill>
              </a:rPr>
              <a:t>KPI’</a:t>
            </a:r>
            <a:r>
              <a:rPr lang="en-IN" b="1" cap="none" dirty="0">
                <a:solidFill>
                  <a:schemeClr val="bg2"/>
                </a:solidFill>
              </a:rPr>
              <a:t>S</a:t>
            </a:r>
            <a:endParaRPr lang="en-IN" dirty="0">
              <a:solidFill>
                <a:schemeClr val="bg2"/>
              </a:solidFill>
            </a:endParaRPr>
          </a:p>
        </p:txBody>
      </p:sp>
      <p:sp>
        <p:nvSpPr>
          <p:cNvPr id="24" name="Subtitle 23">
            <a:extLst>
              <a:ext uri="{FF2B5EF4-FFF2-40B4-BE49-F238E27FC236}">
                <a16:creationId xmlns:a16="http://schemas.microsoft.com/office/drawing/2014/main" xmlns="" id="{4C5F098B-1A1A-8919-805C-8EED4F79A755}"/>
              </a:ext>
            </a:extLst>
          </p:cNvPr>
          <p:cNvSpPr>
            <a:spLocks noGrp="1"/>
          </p:cNvSpPr>
          <p:nvPr>
            <p:ph type="subTitle" idx="5"/>
          </p:nvPr>
        </p:nvSpPr>
        <p:spPr>
          <a:xfrm>
            <a:off x="5280958" y="1212854"/>
            <a:ext cx="2040000" cy="354900"/>
          </a:xfrm>
        </p:spPr>
        <p:txBody>
          <a:bodyPr/>
          <a:lstStyle/>
          <a:p>
            <a:r>
              <a:rPr lang="en-US" dirty="0">
                <a:solidFill>
                  <a:schemeClr val="bg2"/>
                </a:solidFill>
              </a:rPr>
              <a:t>KPI 2</a:t>
            </a:r>
            <a:endParaRPr lang="en-IN" dirty="0">
              <a:solidFill>
                <a:schemeClr val="bg2"/>
              </a:solidFill>
            </a:endParaRPr>
          </a:p>
        </p:txBody>
      </p:sp>
      <p:sp>
        <p:nvSpPr>
          <p:cNvPr id="20" name="Subtitle 19">
            <a:extLst>
              <a:ext uri="{FF2B5EF4-FFF2-40B4-BE49-F238E27FC236}">
                <a16:creationId xmlns:a16="http://schemas.microsoft.com/office/drawing/2014/main" xmlns="" id="{14A4DDEB-B87A-895D-2F6E-D31899DD98DA}"/>
              </a:ext>
            </a:extLst>
          </p:cNvPr>
          <p:cNvSpPr>
            <a:spLocks noGrp="1"/>
          </p:cNvSpPr>
          <p:nvPr>
            <p:ph type="subTitle" idx="1"/>
          </p:nvPr>
        </p:nvSpPr>
        <p:spPr>
          <a:xfrm>
            <a:off x="2229927" y="3700762"/>
            <a:ext cx="2040000" cy="329708"/>
          </a:xfrm>
        </p:spPr>
        <p:txBody>
          <a:bodyPr/>
          <a:lstStyle/>
          <a:p>
            <a:r>
              <a:rPr lang="en-US" dirty="0">
                <a:solidFill>
                  <a:schemeClr val="bg2"/>
                </a:solidFill>
              </a:rPr>
              <a:t>KPI 4</a:t>
            </a:r>
            <a:endParaRPr lang="en-IN" dirty="0">
              <a:solidFill>
                <a:schemeClr val="bg2"/>
              </a:solidFill>
            </a:endParaRPr>
          </a:p>
        </p:txBody>
      </p:sp>
      <p:sp>
        <p:nvSpPr>
          <p:cNvPr id="25" name="Subtitle 24">
            <a:extLst>
              <a:ext uri="{FF2B5EF4-FFF2-40B4-BE49-F238E27FC236}">
                <a16:creationId xmlns:a16="http://schemas.microsoft.com/office/drawing/2014/main" xmlns="" id="{34E8CF84-E15E-6C21-A076-0866C403A366}"/>
              </a:ext>
            </a:extLst>
          </p:cNvPr>
          <p:cNvSpPr>
            <a:spLocks noGrp="1"/>
          </p:cNvSpPr>
          <p:nvPr>
            <p:ph type="subTitle" idx="6"/>
          </p:nvPr>
        </p:nvSpPr>
        <p:spPr>
          <a:xfrm>
            <a:off x="4874053" y="1639166"/>
            <a:ext cx="3252309" cy="420600"/>
          </a:xfrm>
        </p:spPr>
        <p:txBody>
          <a:bodyPr/>
          <a:lstStyle/>
          <a:p>
            <a:pPr algn="just"/>
            <a:r>
              <a:rPr lang="en-GB" sz="1100" b="1" cap="none" dirty="0"/>
              <a:t>Total number of orders with Review Score 5 and Payment type as a credit card</a:t>
            </a:r>
            <a:endParaRPr lang="en-IN" sz="1100" dirty="0"/>
          </a:p>
        </p:txBody>
      </p:sp>
      <p:sp>
        <p:nvSpPr>
          <p:cNvPr id="26" name="Subtitle 25">
            <a:extLst>
              <a:ext uri="{FF2B5EF4-FFF2-40B4-BE49-F238E27FC236}">
                <a16:creationId xmlns:a16="http://schemas.microsoft.com/office/drawing/2014/main" xmlns="" id="{DB096519-11B0-435A-07D9-FDFE22C1CAE0}"/>
              </a:ext>
            </a:extLst>
          </p:cNvPr>
          <p:cNvSpPr>
            <a:spLocks noGrp="1"/>
          </p:cNvSpPr>
          <p:nvPr>
            <p:ph type="subTitle" idx="7"/>
          </p:nvPr>
        </p:nvSpPr>
        <p:spPr>
          <a:xfrm>
            <a:off x="2191461" y="1306962"/>
            <a:ext cx="2040000" cy="354900"/>
          </a:xfrm>
        </p:spPr>
        <p:txBody>
          <a:bodyPr/>
          <a:lstStyle/>
          <a:p>
            <a:r>
              <a:rPr lang="en-US" dirty="0">
                <a:solidFill>
                  <a:schemeClr val="bg2"/>
                </a:solidFill>
              </a:rPr>
              <a:t>KPI 1</a:t>
            </a:r>
            <a:endParaRPr lang="en-IN" dirty="0">
              <a:solidFill>
                <a:schemeClr val="bg2"/>
              </a:solidFill>
            </a:endParaRPr>
          </a:p>
        </p:txBody>
      </p:sp>
      <p:sp>
        <p:nvSpPr>
          <p:cNvPr id="27" name="Subtitle 26">
            <a:extLst>
              <a:ext uri="{FF2B5EF4-FFF2-40B4-BE49-F238E27FC236}">
                <a16:creationId xmlns:a16="http://schemas.microsoft.com/office/drawing/2014/main" xmlns="" id="{5A7DDE7B-2014-81E1-0E5D-2AAF17EEBF19}"/>
              </a:ext>
            </a:extLst>
          </p:cNvPr>
          <p:cNvSpPr>
            <a:spLocks noGrp="1"/>
          </p:cNvSpPr>
          <p:nvPr>
            <p:ph type="subTitle" idx="8"/>
          </p:nvPr>
        </p:nvSpPr>
        <p:spPr>
          <a:xfrm>
            <a:off x="1889389" y="1652330"/>
            <a:ext cx="2721077" cy="517200"/>
          </a:xfrm>
        </p:spPr>
        <p:txBody>
          <a:bodyPr/>
          <a:lstStyle/>
          <a:p>
            <a:pPr algn="just"/>
            <a:r>
              <a:rPr lang="en-GB" sz="1200" b="1" cap="none" dirty="0"/>
              <a:t>Weekday vs weekend payment statistics</a:t>
            </a:r>
            <a:endParaRPr lang="en-IN" sz="1200" dirty="0"/>
          </a:p>
        </p:txBody>
      </p:sp>
      <p:sp>
        <p:nvSpPr>
          <p:cNvPr id="28" name="Subtitle 22">
            <a:extLst>
              <a:ext uri="{FF2B5EF4-FFF2-40B4-BE49-F238E27FC236}">
                <a16:creationId xmlns:a16="http://schemas.microsoft.com/office/drawing/2014/main" xmlns="" id="{B9A4B7E9-14F2-E2AE-AA7A-0C083508F890}"/>
              </a:ext>
            </a:extLst>
          </p:cNvPr>
          <p:cNvSpPr txBox="1">
            <a:spLocks/>
          </p:cNvSpPr>
          <p:nvPr/>
        </p:nvSpPr>
        <p:spPr>
          <a:xfrm>
            <a:off x="5225387" y="4030470"/>
            <a:ext cx="2934926" cy="51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1pPr>
            <a:lvl2pPr marL="914400" marR="0" lvl="1"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algn="just"/>
            <a:r>
              <a:rPr lang="en-GB" sz="1100" b="1" cap="none" dirty="0"/>
              <a:t>Relationship between shipping days and review scores</a:t>
            </a:r>
            <a:endParaRPr lang="en-IN" dirty="0"/>
          </a:p>
        </p:txBody>
      </p:sp>
      <p:sp>
        <p:nvSpPr>
          <p:cNvPr id="29" name="Subtitle 19">
            <a:extLst>
              <a:ext uri="{FF2B5EF4-FFF2-40B4-BE49-F238E27FC236}">
                <a16:creationId xmlns:a16="http://schemas.microsoft.com/office/drawing/2014/main" xmlns="" id="{84082C02-E105-6A77-CC18-DFC33ACBA360}"/>
              </a:ext>
            </a:extLst>
          </p:cNvPr>
          <p:cNvSpPr txBox="1">
            <a:spLocks/>
          </p:cNvSpPr>
          <p:nvPr/>
        </p:nvSpPr>
        <p:spPr>
          <a:xfrm>
            <a:off x="5280958" y="3700762"/>
            <a:ext cx="2040000" cy="3297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r>
              <a:rPr lang="en-US" dirty="0">
                <a:solidFill>
                  <a:schemeClr val="bg2"/>
                </a:solidFill>
              </a:rPr>
              <a:t>KPI 5</a:t>
            </a:r>
            <a:endParaRPr lang="en-IN" dirty="0">
              <a:solidFill>
                <a:schemeClr val="bg2"/>
              </a:solidFill>
            </a:endParaRPr>
          </a:p>
        </p:txBody>
      </p:sp>
    </p:spTree>
    <p:extLst>
      <p:ext uri="{BB962C8B-B14F-4D97-AF65-F5344CB8AC3E}">
        <p14:creationId xmlns:p14="http://schemas.microsoft.com/office/powerpoint/2010/main" val="949006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31DE859-8990-5D31-A4A0-37A772DF3B0E}"/>
              </a:ext>
            </a:extLst>
          </p:cNvPr>
          <p:cNvSpPr>
            <a:spLocks noGrp="1"/>
          </p:cNvSpPr>
          <p:nvPr>
            <p:ph type="title"/>
          </p:nvPr>
        </p:nvSpPr>
        <p:spPr>
          <a:xfrm>
            <a:off x="1692315" y="678360"/>
            <a:ext cx="5493900" cy="420600"/>
          </a:xfrm>
        </p:spPr>
        <p:txBody>
          <a:bodyPr/>
          <a:lstStyle/>
          <a:p>
            <a:pPr algn="l"/>
            <a:r>
              <a:rPr lang="en-IN" sz="2400" b="1" cap="none" dirty="0">
                <a:solidFill>
                  <a:schemeClr val="bg1"/>
                </a:solidFill>
              </a:rPr>
              <a:t> </a:t>
            </a:r>
            <a:r>
              <a:rPr lang="en-IN" sz="2400" b="1" cap="none" dirty="0">
                <a:solidFill>
                  <a:schemeClr val="bg2"/>
                </a:solidFill>
              </a:rPr>
              <a:t>Explanation Of Each KPI</a:t>
            </a:r>
            <a:endParaRPr lang="en-IN" sz="2400" dirty="0">
              <a:solidFill>
                <a:schemeClr val="bg2"/>
              </a:solidFill>
            </a:endParaRPr>
          </a:p>
        </p:txBody>
      </p:sp>
      <p:sp>
        <p:nvSpPr>
          <p:cNvPr id="4" name="Subtitle 3">
            <a:extLst>
              <a:ext uri="{FF2B5EF4-FFF2-40B4-BE49-F238E27FC236}">
                <a16:creationId xmlns:a16="http://schemas.microsoft.com/office/drawing/2014/main" xmlns="" id="{970919BB-401C-D4A9-F493-54AE94B01B40}"/>
              </a:ext>
            </a:extLst>
          </p:cNvPr>
          <p:cNvSpPr>
            <a:spLocks noGrp="1"/>
          </p:cNvSpPr>
          <p:nvPr>
            <p:ph type="subTitle" idx="1"/>
          </p:nvPr>
        </p:nvSpPr>
        <p:spPr>
          <a:xfrm>
            <a:off x="1692315" y="1210958"/>
            <a:ext cx="5493900" cy="3840365"/>
          </a:xfrm>
        </p:spPr>
        <p:txBody>
          <a:bodyPr/>
          <a:lstStyle/>
          <a:p>
            <a:pPr marL="342900" indent="-342900" algn="just">
              <a:buFont typeface="+mj-lt"/>
              <a:buAutoNum type="arabicPeriod"/>
            </a:pPr>
            <a:r>
              <a:rPr lang="en-GB" sz="1100" b="1" cap="none" dirty="0">
                <a:solidFill>
                  <a:schemeClr val="bg2"/>
                </a:solidFill>
              </a:rPr>
              <a:t>Weekday VS weekend payment statistics :-</a:t>
            </a:r>
            <a:r>
              <a:rPr lang="en-GB" sz="1100" b="1" cap="none" dirty="0"/>
              <a:t> </a:t>
            </a:r>
            <a:r>
              <a:rPr lang="en-GB" sz="1050" cap="none" dirty="0"/>
              <a:t>analysing the difference in order, volume and payment values between weekdays and weekends to identify peak shopping times and customer spending patterns.</a:t>
            </a:r>
          </a:p>
          <a:p>
            <a:pPr marL="342900" indent="-342900" algn="just">
              <a:buFont typeface="+mj-lt"/>
              <a:buAutoNum type="arabicPeriod"/>
            </a:pPr>
            <a:endParaRPr lang="en-GB" sz="1050" cap="none" dirty="0"/>
          </a:p>
          <a:p>
            <a:pPr marL="342900" indent="-342900" algn="just">
              <a:buFont typeface="+mj-lt"/>
              <a:buAutoNum type="arabicPeriod"/>
            </a:pPr>
            <a:r>
              <a:rPr lang="en-GB" sz="1100" b="1" cap="none" dirty="0">
                <a:solidFill>
                  <a:schemeClr val="bg2"/>
                </a:solidFill>
              </a:rPr>
              <a:t>Total number of orders which review score 5 and payment type as a credit card :- </a:t>
            </a:r>
            <a:r>
              <a:rPr lang="en-GB" sz="1050" cap="none" dirty="0"/>
              <a:t>monitoring the number of top rated orders paid by credit card to assess customer satisfaction and preferred payment methods.</a:t>
            </a:r>
          </a:p>
          <a:p>
            <a:pPr marL="342900" indent="-342900" algn="just">
              <a:buFont typeface="+mj-lt"/>
              <a:buAutoNum type="arabicPeriod"/>
            </a:pPr>
            <a:endParaRPr lang="en-GB" sz="1050" cap="none" dirty="0"/>
          </a:p>
          <a:p>
            <a:pPr marL="342900" indent="-342900" algn="just">
              <a:buFont typeface="+mj-lt"/>
              <a:buAutoNum type="arabicPeriod"/>
            </a:pPr>
            <a:r>
              <a:rPr lang="en-GB" sz="1100" b="1" cap="none" dirty="0">
                <a:solidFill>
                  <a:schemeClr val="bg2"/>
                </a:solidFill>
              </a:rPr>
              <a:t>Average number of days taken for order delivery for pet shop  :- </a:t>
            </a:r>
            <a:r>
              <a:rPr lang="en-GB" sz="1050" cap="none" dirty="0"/>
              <a:t>calculating the average delivery time for pet shop, orders to evaluate efficiency and identify areas for improvement.</a:t>
            </a:r>
          </a:p>
          <a:p>
            <a:pPr marL="342900" indent="-342900" algn="just">
              <a:buFont typeface="+mj-lt"/>
              <a:buAutoNum type="arabicPeriod"/>
            </a:pPr>
            <a:endParaRPr lang="en-GB" sz="1050" cap="none" dirty="0"/>
          </a:p>
          <a:p>
            <a:pPr marL="342900" indent="-342900" algn="just">
              <a:buFont typeface="+mj-lt"/>
              <a:buAutoNum type="arabicPeriod"/>
            </a:pPr>
            <a:r>
              <a:rPr lang="en-GB" sz="1100" b="1" cap="none" dirty="0">
                <a:solidFill>
                  <a:schemeClr val="bg2"/>
                </a:solidFill>
              </a:rPr>
              <a:t>Average price and payment values from customers of  Sao Paulo city :- </a:t>
            </a:r>
            <a:r>
              <a:rPr lang="en-GB" sz="1050" cap="none" dirty="0"/>
              <a:t>determining the average order price and payment values from Sao Paulo city customers to understand regional spending behaviour.</a:t>
            </a:r>
          </a:p>
          <a:p>
            <a:pPr marL="342900" indent="-342900" algn="just">
              <a:buFont typeface="+mj-lt"/>
              <a:buAutoNum type="arabicPeriod"/>
            </a:pPr>
            <a:endParaRPr lang="en-GB" sz="1050" cap="none" dirty="0"/>
          </a:p>
          <a:p>
            <a:pPr marL="342900" indent="-342900" algn="just">
              <a:buFont typeface="+mj-lt"/>
              <a:buAutoNum type="arabicPeriod"/>
            </a:pPr>
            <a:r>
              <a:rPr lang="en-GB" sz="1100" b="1" cap="none" dirty="0">
                <a:solidFill>
                  <a:schemeClr val="bg2"/>
                </a:solidFill>
              </a:rPr>
              <a:t>Relationship between shipping days and review scores :- </a:t>
            </a:r>
            <a:r>
              <a:rPr lang="en-GB" sz="1100" cap="none" dirty="0"/>
              <a:t>investigating </a:t>
            </a:r>
            <a:r>
              <a:rPr lang="en-GB" sz="1050" cap="none" dirty="0"/>
              <a:t>how the duration of shipping impacts customer reviews, aiming to improve delivery times and enhance customers satisfaction.</a:t>
            </a:r>
            <a:endParaRPr lang="en-IN" sz="1050" cap="none" dirty="0"/>
          </a:p>
          <a:p>
            <a:endParaRPr lang="en-IN" dirty="0"/>
          </a:p>
        </p:txBody>
      </p:sp>
    </p:spTree>
    <p:extLst>
      <p:ext uri="{BB962C8B-B14F-4D97-AF65-F5344CB8AC3E}">
        <p14:creationId xmlns:p14="http://schemas.microsoft.com/office/powerpoint/2010/main" val="1906054995"/>
      </p:ext>
    </p:extLst>
  </p:cSld>
  <p:clrMapOvr>
    <a:masterClrMapping/>
  </p:clrMapOvr>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1237</Words>
  <Application>Microsoft Office PowerPoint</Application>
  <PresentationFormat>On-screen Show (16:9)</PresentationFormat>
  <Paragraphs>116</Paragraphs>
  <Slides>25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Aldrich</vt:lpstr>
      <vt:lpstr>Arial</vt:lpstr>
      <vt:lpstr>Montserrat</vt:lpstr>
      <vt:lpstr>Bai Jamjuree</vt:lpstr>
      <vt:lpstr>Data Science Project Proposal XL by Slidesgo</vt:lpstr>
      <vt:lpstr>PowerPoint Presentation</vt:lpstr>
      <vt:lpstr>INDEX</vt:lpstr>
      <vt:lpstr>INTRODUCTION</vt:lpstr>
      <vt:lpstr>OBJECTIVE</vt:lpstr>
      <vt:lpstr>Processing ( Data Exploration and Data Cleaning)</vt:lpstr>
      <vt:lpstr>CHALLENGES FACED </vt:lpstr>
      <vt:lpstr>Tools Used To Overcome Challenges</vt:lpstr>
      <vt:lpstr>KPI’S</vt:lpstr>
      <vt:lpstr> Explanation Of Each KPI</vt:lpstr>
      <vt:lpstr>DASHBOARDS</vt:lpstr>
      <vt:lpstr>EXCEL </vt:lpstr>
      <vt:lpstr>POWER BI </vt:lpstr>
      <vt:lpstr>TABLEAU </vt:lpstr>
      <vt:lpstr>SQL Queries and their Derived results</vt:lpstr>
      <vt:lpstr>PowerPoint Presentation</vt:lpstr>
      <vt:lpstr>PowerPoint Presentation</vt:lpstr>
      <vt:lpstr>INSIGHTS DERIVED</vt:lpstr>
      <vt:lpstr>KPI 1: Weekday vs Weekend </vt:lpstr>
      <vt:lpstr>KPI 3: Pet shop deliveries </vt:lpstr>
      <vt:lpstr>KPI 5: Shipping Days Vs Review Score </vt:lpstr>
      <vt:lpstr>PowerPoint Presentation</vt:lpstr>
      <vt:lpstr>PowerPoint Presentation</vt:lpstr>
      <vt:lpstr>FURTHER RECOMMENDATIONS</vt:lpstr>
      <vt:lpstr>RECOMMENDATIONS FOR FURTHER ANALYSIS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Sakshi Chhapru</dc:creator>
  <cp:lastModifiedBy>user</cp:lastModifiedBy>
  <cp:revision>46</cp:revision>
  <dcterms:modified xsi:type="dcterms:W3CDTF">2024-10-13T22:14:28Z</dcterms:modified>
</cp:coreProperties>
</file>