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6" r:id="rId15"/>
    <p:sldId id="269" r:id="rId16"/>
    <p:sldId id="285" r:id="rId17"/>
    <p:sldId id="271" r:id="rId18"/>
    <p:sldId id="272" r:id="rId19"/>
    <p:sldId id="286" r:id="rId20"/>
    <p:sldId id="273" r:id="rId21"/>
    <p:sldId id="282" r:id="rId22"/>
    <p:sldId id="283" r:id="rId23"/>
    <p:sldId id="284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8"/>
    <a:srgbClr val="F7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4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6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2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0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3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3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A799-6AF5-47E2-8F24-7FB16245E07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0D82-80F8-478C-B077-EE465AB0F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" TargetMode="External"/><Relationship Id="rId3" Type="http://schemas.openxmlformats.org/officeDocument/2006/relationships/hyperlink" Target="https://docs.python.org/" TargetMode="External"/><Relationship Id="rId7" Type="http://schemas.openxmlformats.org/officeDocument/2006/relationships/hyperlink" Target="https://platform.opena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docs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flask.palletsprojects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65000"/>
              </a:schemeClr>
            </a:gs>
            <a:gs pos="83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>School of Technology, Design and Computer Application</a:t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>Silver Oak College of Computer Application </a:t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>Department of Computer Application </a:t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130334"/>
            <a:ext cx="9144000" cy="5613366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374"/>
              </a:spcBef>
            </a:pPr>
            <a:r>
              <a:rPr lang="en-IN" sz="18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 PROJECT PRESENTATION ON  </a:t>
            </a:r>
            <a:r>
              <a:rPr lang="en-IN" sz="1800" b="1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[ AI LEGAL BOT ]</a:t>
            </a:r>
          </a:p>
          <a:p>
            <a:pPr marL="342900" lvl="0" indent="-342900">
              <a:spcBef>
                <a:spcPts val="238"/>
              </a:spcBef>
            </a:pPr>
            <a:endParaRPr lang="en-IN" sz="1100" b="1" dirty="0" smtClean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spcBef>
                <a:spcPts val="374"/>
              </a:spcBef>
            </a:pPr>
            <a:r>
              <a:rPr lang="en-IN" sz="1800" b="1" u="sng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Submitted By</a:t>
            </a:r>
          </a:p>
          <a:p>
            <a:pPr marL="342900" indent="-342900">
              <a:spcBef>
                <a:spcPts val="425"/>
              </a:spcBef>
            </a:pPr>
            <a:endParaRPr lang="en-IN" sz="1200" dirty="0" smtClean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25"/>
              </a:spcBef>
            </a:pP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Kishan Rathod  (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En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. No.: 2204030102471)</a:t>
            </a:r>
          </a:p>
          <a:p>
            <a:pPr marL="342900" indent="-342900">
              <a:spcBef>
                <a:spcPts val="425"/>
              </a:spcBef>
            </a:pP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Keyur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Bhoi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sz="1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1200" b="1" dirty="0" err="1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En</a:t>
            </a:r>
            <a:r>
              <a:rPr lang="en-IN" sz="1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. No.: 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2204030101651)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425"/>
              </a:spcBef>
            </a:pP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Priya Parmar (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En</a:t>
            </a:r>
            <a:r>
              <a:rPr lang="en-IN" sz="1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. No.: 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2204030102182)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425"/>
              </a:spcBef>
            </a:pP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Deep  Shah (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En</a:t>
            </a:r>
            <a:r>
              <a:rPr lang="en-IN" sz="1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. No.: 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2204030102535)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425"/>
              </a:spcBef>
            </a:pP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Drashti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Chandarana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En</a:t>
            </a:r>
            <a:r>
              <a:rPr lang="en-IN" sz="12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. No.: 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2204030101667)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272"/>
              </a:spcBef>
            </a:pPr>
            <a:endParaRPr lang="en-IN" sz="100" dirty="0" smtClean="0">
              <a:solidFill>
                <a:schemeClr val="dk1"/>
              </a:solidFill>
              <a:latin typeface="+mj-lt"/>
            </a:endParaRPr>
          </a:p>
          <a:p>
            <a:pPr marL="342900" lvl="0" indent="-342900">
              <a:lnSpc>
                <a:spcPct val="170000"/>
              </a:lnSpc>
              <a:spcBef>
                <a:spcPts val="374"/>
              </a:spcBef>
            </a:pPr>
            <a:r>
              <a:rPr lang="en-IN" sz="18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Bachelor of Computer Application</a:t>
            </a:r>
          </a:p>
          <a:p>
            <a:pPr marL="342900" lvl="0" indent="-342900">
              <a:lnSpc>
                <a:spcPct val="100000"/>
              </a:lnSpc>
              <a:spcBef>
                <a:spcPts val="374"/>
              </a:spcBef>
            </a:pPr>
            <a:r>
              <a:rPr lang="en-IN" sz="18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Semester VI</a:t>
            </a:r>
            <a:endParaRPr lang="en-IN" sz="3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70000"/>
              </a:lnSpc>
              <a:spcBef>
                <a:spcPts val="374"/>
              </a:spcBef>
            </a:pP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MAJOR PROJECT</a:t>
            </a:r>
            <a:b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-IN" sz="18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Group No:  [ 359 ]</a:t>
            </a:r>
            <a:endParaRPr lang="en-IN" sz="1200" b="1" u="sng" dirty="0" smtClean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lnSpc>
                <a:spcPct val="120000"/>
              </a:lnSpc>
              <a:spcBef>
                <a:spcPts val="374"/>
              </a:spcBef>
            </a:pPr>
            <a:r>
              <a:rPr lang="en-IN" sz="1800" b="1" u="sng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Guide</a:t>
            </a:r>
            <a:endParaRPr lang="en-IN" sz="3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20000"/>
              </a:lnSpc>
              <a:spcBef>
                <a:spcPts val="289"/>
              </a:spcBef>
            </a:pP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Prof.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Khush Jain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20000"/>
              </a:lnSpc>
              <a:spcBef>
                <a:spcPts val="255"/>
              </a:spcBef>
            </a:pPr>
            <a:endParaRPr lang="en-IN" sz="100" b="1" u="sng" dirty="0" smtClean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342900" lvl="0" indent="-342900">
              <a:spcBef>
                <a:spcPts val="323"/>
              </a:spcBef>
            </a:pPr>
            <a:r>
              <a:rPr lang="en-IN" sz="1600" b="1" u="sng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Submitted To</a:t>
            </a:r>
          </a:p>
          <a:p>
            <a:pPr marL="342900" lvl="0" indent="-342900">
              <a:spcBef>
                <a:spcPts val="323"/>
              </a:spcBef>
            </a:pPr>
            <a:endParaRPr lang="en-IN" sz="1000" b="1" u="sng" dirty="0" smtClean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</a:pPr>
            <a:r>
              <a:rPr lang="en-IN" sz="16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Department of Computer Application </a:t>
            </a:r>
          </a:p>
          <a:p>
            <a:pPr lvl="0">
              <a:spcBef>
                <a:spcPts val="289"/>
              </a:spcBef>
            </a:pPr>
            <a:r>
              <a:rPr lang="en-IN" sz="1200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Silver Oak University, </a:t>
            </a:r>
            <a:r>
              <a:rPr lang="en-IN" sz="1200" b="1" dirty="0" err="1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Gota</a:t>
            </a: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, Ahmedabad, 382481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lvl="0" indent="-342900">
              <a:spcBef>
                <a:spcPts val="289"/>
              </a:spcBef>
            </a:pPr>
            <a:r>
              <a:rPr lang="en-IN" sz="12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Academic Year 2024-2025</a:t>
            </a:r>
            <a:endParaRPr lang="en-IN" sz="36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endParaRPr lang="en-IN" sz="1800" dirty="0">
              <a:latin typeface="+mj-lt"/>
            </a:endParaRPr>
          </a:p>
        </p:txBody>
      </p:sp>
      <p:sp>
        <p:nvSpPr>
          <p:cNvPr id="4" name="AutoShape 2" descr="SILVER OAK UNIVERSITY | Silver Oak Law College"/>
          <p:cNvSpPr>
            <a:spLocks noChangeAspect="1" noChangeArrowheads="1"/>
          </p:cNvSpPr>
          <p:nvPr/>
        </p:nvSpPr>
        <p:spPr bwMode="auto">
          <a:xfrm>
            <a:off x="1025769" y="1543661"/>
            <a:ext cx="147124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[6] SYSTEM FLOWCHART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495" y="1371601"/>
            <a:ext cx="3550627" cy="53259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8808" y="5873262"/>
            <a:ext cx="1345223" cy="879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8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[7] ER DIAGRAM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445092" y="1265159"/>
            <a:ext cx="7314370" cy="548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1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[8] DATAFLOW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77248" y="1255460"/>
            <a:ext cx="1856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[ Zero Level DFD ] 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11" y="1712688"/>
            <a:ext cx="6738279" cy="505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[9] DATA DICTIONARY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77248" y="1255460"/>
            <a:ext cx="1856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[ First Level DFD ] </a:t>
            </a:r>
            <a:endParaRPr lang="en-IN" b="1" dirty="0"/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1"/>
          <a:stretch/>
        </p:blipFill>
        <p:spPr bwMode="auto">
          <a:xfrm>
            <a:off x="3165230" y="1875814"/>
            <a:ext cx="7060566" cy="48501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578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[9] DATA DICTIONARY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13420"/>
              </p:ext>
            </p:extLst>
          </p:nvPr>
        </p:nvGraphicFramePr>
        <p:xfrm>
          <a:off x="2423517" y="1715452"/>
          <a:ext cx="7250953" cy="4485846"/>
        </p:xfrm>
        <a:graphic>
          <a:graphicData uri="http://schemas.openxmlformats.org/drawingml/2006/table">
            <a:tbl>
              <a:tblPr/>
              <a:tblGrid>
                <a:gridCol w="1648806">
                  <a:extLst>
                    <a:ext uri="{9D8B030D-6E8A-4147-A177-3AD203B41FA5}">
                      <a16:colId xmlns:a16="http://schemas.microsoft.com/office/drawing/2014/main" val="1431184455"/>
                    </a:ext>
                  </a:extLst>
                </a:gridCol>
                <a:gridCol w="1655180">
                  <a:extLst>
                    <a:ext uri="{9D8B030D-6E8A-4147-A177-3AD203B41FA5}">
                      <a16:colId xmlns:a16="http://schemas.microsoft.com/office/drawing/2014/main" val="2465635526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851376041"/>
                    </a:ext>
                  </a:extLst>
                </a:gridCol>
              </a:tblGrid>
              <a:tr h="276275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Field Name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marL="69069" marR="69069" marT="34534" marB="345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Data Type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marL="69069" marR="69069" marT="34534" marB="345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Description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marL="69069" marR="69069" marT="34534" marB="34534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679837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user_id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+mj-lt"/>
                        </a:rPr>
                        <a:t>Integer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Unique ID assigned to each user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54595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username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Varchar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Name chosen by the user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07185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email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Varchar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User’s email for login and </a:t>
                      </a:r>
                      <a:r>
                        <a:rPr lang="en-US" sz="1400" dirty="0" smtClean="0">
                          <a:latin typeface="+mj-lt"/>
                        </a:rPr>
                        <a:t>communication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40389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password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Varchar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Encrypted user password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95311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message_id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Integer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Unique ID for each chat message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87609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user_message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Text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Question or input typed by the user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75303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bot_response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Text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Reply generated by the chatbot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235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timestamp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DateTime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Time when the message was sent or received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52993"/>
                  </a:ext>
                </a:extLst>
              </a:tr>
              <a:tr h="276275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chat_session_id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Integer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Identifies a particular chat session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6842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legal_topic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Varchar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Legal category related to the query (e.g., IPC, </a:t>
                      </a:r>
                      <a:r>
                        <a:rPr lang="en-US" sz="1400" dirty="0" smtClean="0">
                          <a:latin typeface="+mj-lt"/>
                        </a:rPr>
                        <a:t>Rights</a:t>
                      </a:r>
                      <a:r>
                        <a:rPr lang="gu-IN" sz="1400" dirty="0" smtClean="0">
                          <a:latin typeface="+mj-lt"/>
                        </a:rPr>
                        <a:t>)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55886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feedback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Text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User's optional feedback after using the bot</a:t>
                      </a:r>
                    </a:p>
                  </a:txBody>
                  <a:tcPr marL="69069" marR="69069" marT="34534" marB="3453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17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6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50" y="1831853"/>
            <a:ext cx="9649749" cy="45464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3504" y="1288228"/>
            <a:ext cx="1695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Landing Page 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3136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33504" y="1288228"/>
            <a:ext cx="1065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</a:t>
            </a:r>
            <a:r>
              <a:rPr lang="en-US" b="1" dirty="0" smtClean="0"/>
              <a:t>Footer </a:t>
            </a:r>
            <a:r>
              <a:rPr lang="en-US" b="1" dirty="0" smtClean="0"/>
              <a:t>]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105949"/>
            <a:ext cx="10912654" cy="133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33504" y="1288228"/>
            <a:ext cx="14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Login Page ]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00" b="-1"/>
          <a:stretch/>
        </p:blipFill>
        <p:spPr>
          <a:xfrm>
            <a:off x="1330569" y="1875814"/>
            <a:ext cx="9498699" cy="46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33504" y="1288228"/>
            <a:ext cx="159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Signup Page ]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758827"/>
            <a:ext cx="9459351" cy="45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6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33504" y="1288228"/>
            <a:ext cx="183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</a:t>
            </a:r>
            <a:r>
              <a:rPr lang="en-US" b="1" dirty="0" smtClean="0"/>
              <a:t>About Us </a:t>
            </a:r>
            <a:r>
              <a:rPr lang="en-US" b="1" dirty="0" smtClean="0"/>
              <a:t>Page ]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758826"/>
            <a:ext cx="9885299" cy="47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336516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[1]  PROJECT PROFILE</a:t>
            </a:r>
            <a:endParaRPr lang="en-IN" sz="3600" b="1" dirty="0"/>
          </a:p>
        </p:txBody>
      </p:sp>
      <p:sp>
        <p:nvSpPr>
          <p:cNvPr id="4" name="AutoShape 2" descr="SILVER OAK UNIVERSITY | Silver Oak Law College"/>
          <p:cNvSpPr>
            <a:spLocks noChangeAspect="1" noChangeArrowheads="1"/>
          </p:cNvSpPr>
          <p:nvPr/>
        </p:nvSpPr>
        <p:spPr bwMode="auto">
          <a:xfrm>
            <a:off x="1025769" y="1543661"/>
            <a:ext cx="147124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62415"/>
              </p:ext>
            </p:extLst>
          </p:nvPr>
        </p:nvGraphicFramePr>
        <p:xfrm>
          <a:off x="542925" y="1186962"/>
          <a:ext cx="11106150" cy="5080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4140903222"/>
                    </a:ext>
                  </a:extLst>
                </a:gridCol>
                <a:gridCol w="8620125">
                  <a:extLst>
                    <a:ext uri="{9D8B030D-6E8A-4147-A177-3AD203B41FA5}">
                      <a16:colId xmlns:a16="http://schemas.microsoft.com/office/drawing/2014/main" val="2063129256"/>
                    </a:ext>
                  </a:extLst>
                </a:gridCol>
              </a:tblGrid>
              <a:tr h="4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Project  Profile: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AI Law Legal Bot</a:t>
                      </a:r>
                      <a:endParaRPr lang="en-IN" sz="1600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5519380"/>
                  </a:ext>
                </a:extLst>
              </a:tr>
              <a:tr h="110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Objective: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The AI Legal Law Bot, powered by Gemini AI </a:t>
                      </a:r>
                    </a:p>
                    <a:p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(Model 2.0), is a multilingual, AI-driven legal assistant tailored to the Indian legal system. It offers accurate legal guidance, multilingual support, and instant insights from legal databases.</a:t>
                      </a: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5519870"/>
                  </a:ext>
                </a:extLst>
              </a:tr>
              <a:tr h="51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Platform of Application: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Web base Application</a:t>
                      </a:r>
                      <a:endParaRPr sz="1600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080189"/>
                  </a:ext>
                </a:extLst>
              </a:tr>
              <a:tr h="4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Front End Tool: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040"/>
                        <a:buFont typeface="Noto Sans Symbols"/>
                        <a:buNone/>
                      </a:pPr>
                      <a:r>
                        <a:rPr lang="en-IN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HTML / CSS / JS</a:t>
                      </a:r>
                      <a:r>
                        <a:rPr lang="en-US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 / TAILWIND CSS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69015538"/>
                  </a:ext>
                </a:extLst>
              </a:tr>
              <a:tr h="4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Back End Tool: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MONGODB / FLASK</a:t>
                      </a:r>
                      <a:r>
                        <a:rPr lang="en-US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 / PYTHON</a:t>
                      </a:r>
                      <a:endParaRPr sz="1600" b="0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71564"/>
                  </a:ext>
                </a:extLst>
              </a:tr>
              <a:tr h="4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Project Duration 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600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6 Months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3321960"/>
                  </a:ext>
                </a:extLst>
              </a:tr>
              <a:tr h="53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Project Guide 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IN" sz="1600" b="0" i="0" u="none" strike="noStrike" cap="none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Mr.</a:t>
                      </a:r>
                      <a:r>
                        <a:rPr lang="en-IN" sz="1600" b="0" i="0" u="none" strike="noStrike" cap="none" baseline="0" dirty="0" smtClean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 Khush Jain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8142142"/>
                  </a:ext>
                </a:extLst>
              </a:tr>
              <a:tr h="4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Submitted By 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IN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Rathod Kishan (2204030102471)</a:t>
                      </a:r>
                      <a:endParaRPr sz="1600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60372277"/>
                  </a:ext>
                </a:extLst>
              </a:tr>
              <a:tr h="48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Submitted To :</a:t>
                      </a:r>
                      <a:endParaRPr sz="1800" b="1" u="none" strike="noStrike" cap="none" dirty="0"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IN" sz="1600" u="none" strike="noStrike" cap="none" dirty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Department Of Computer </a:t>
                      </a:r>
                      <a:r>
                        <a:rPr lang="en-IN" sz="1600" u="none" strike="noStrike" cap="none" dirty="0" smtClean="0">
                          <a:latin typeface="+mj-lt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sz="1600" b="0" i="0" u="none" strike="noStrike" cap="none" dirty="0">
                        <a:solidFill>
                          <a:srgbClr val="000000"/>
                        </a:solidFill>
                        <a:latin typeface="+mj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9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9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30569" y="1325329"/>
            <a:ext cx="14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Client Side ]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987426"/>
            <a:ext cx="9472135" cy="46061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46467" y="1325329"/>
            <a:ext cx="182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 Chat Screen 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975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30569" y="132532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Admin Side ]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135452" y="1316537"/>
            <a:ext cx="182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 Admin Panel ]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907109"/>
            <a:ext cx="9850315" cy="4724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79219" y="1340389"/>
            <a:ext cx="147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Dashboard 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089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30569" y="132532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Admin Side ]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135452" y="1316537"/>
            <a:ext cx="182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 Admin Panel ]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579219" y="1340389"/>
            <a:ext cx="96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Users ]</a:t>
            </a:r>
            <a:endParaRPr lang="en-IN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907109"/>
            <a:ext cx="9878821" cy="47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/>
              <a:t>[10] INPUT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30569" y="1325329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Admin Side ]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135452" y="1316537"/>
            <a:ext cx="182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[ Admin Panel ]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9579219" y="1340389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[ Inquiries ]</a:t>
            </a:r>
            <a:endParaRPr lang="en-IN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69" y="1815444"/>
            <a:ext cx="9825111" cy="47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[12] TESTING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450" y="1603252"/>
            <a:ext cx="3642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Types of Testing Performed</a:t>
            </a:r>
            <a:endParaRPr lang="en-IN" sz="2400" b="1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52450" y="1477351"/>
            <a:ext cx="9848850" cy="439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b="1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Unit </a:t>
            </a:r>
            <a:r>
              <a:rPr lang="en-US" sz="2000" b="1" dirty="0" smtClean="0">
                <a:latin typeface="+mj-lt"/>
              </a:rPr>
              <a:t>Testing</a:t>
            </a:r>
            <a:r>
              <a:rPr lang="en-US" sz="2000" dirty="0" smtClean="0">
                <a:latin typeface="+mj-lt"/>
              </a:rPr>
              <a:t> : Each </a:t>
            </a:r>
            <a:r>
              <a:rPr lang="en-US" sz="2000" dirty="0">
                <a:latin typeface="+mj-lt"/>
              </a:rPr>
              <a:t>module like </a:t>
            </a:r>
            <a:r>
              <a:rPr lang="en-US" sz="2000" dirty="0" smtClean="0">
                <a:latin typeface="+mj-lt"/>
              </a:rPr>
              <a:t>Chatbot, </a:t>
            </a:r>
            <a:r>
              <a:rPr lang="en-US" sz="2000" dirty="0">
                <a:latin typeface="+mj-lt"/>
              </a:rPr>
              <a:t>login, and chat history was tested individually.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Integration </a:t>
            </a:r>
            <a:r>
              <a:rPr lang="en-US" sz="2000" b="1" dirty="0" smtClean="0">
                <a:latin typeface="+mj-lt"/>
              </a:rPr>
              <a:t>Testing</a:t>
            </a:r>
            <a:r>
              <a:rPr lang="en-US" sz="2000" dirty="0" smtClean="0">
                <a:latin typeface="+mj-lt"/>
              </a:rPr>
              <a:t> : Verified </a:t>
            </a:r>
            <a:r>
              <a:rPr lang="en-US" sz="2000" dirty="0">
                <a:latin typeface="+mj-lt"/>
              </a:rPr>
              <a:t>that all modules work smoothly together as a complete system.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Functional </a:t>
            </a:r>
            <a:r>
              <a:rPr lang="en-US" sz="2000" b="1" dirty="0" smtClean="0">
                <a:latin typeface="+mj-lt"/>
              </a:rPr>
              <a:t>Testing : </a:t>
            </a:r>
            <a:r>
              <a:rPr lang="en-US" sz="2000" dirty="0" smtClean="0">
                <a:latin typeface="+mj-lt"/>
              </a:rPr>
              <a:t>Ensured </a:t>
            </a:r>
            <a:r>
              <a:rPr lang="en-US" sz="2000" dirty="0">
                <a:latin typeface="+mj-lt"/>
              </a:rPr>
              <a:t>the bot responds correctly to user </a:t>
            </a:r>
            <a:r>
              <a:rPr lang="en-US" sz="2000" dirty="0" smtClean="0">
                <a:latin typeface="+mj-lt"/>
              </a:rPr>
              <a:t>queries.</a:t>
            </a:r>
            <a:endParaRPr lang="en-US" sz="20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UI/UX </a:t>
            </a:r>
            <a:r>
              <a:rPr lang="en-US" sz="2000" b="1" dirty="0" smtClean="0">
                <a:latin typeface="+mj-lt"/>
              </a:rPr>
              <a:t>Testing</a:t>
            </a:r>
            <a:r>
              <a:rPr lang="en-US" sz="2000" dirty="0" smtClean="0">
                <a:latin typeface="+mj-lt"/>
              </a:rPr>
              <a:t> : Tested </a:t>
            </a:r>
            <a:r>
              <a:rPr lang="en-US" sz="2000" dirty="0">
                <a:latin typeface="+mj-lt"/>
              </a:rPr>
              <a:t>the interface for responsiveness, design flow, and user-friendliness.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Performance </a:t>
            </a:r>
            <a:r>
              <a:rPr lang="en-US" sz="2000" b="1" dirty="0" smtClean="0">
                <a:latin typeface="+mj-lt"/>
              </a:rPr>
              <a:t>Testing</a:t>
            </a:r>
            <a:r>
              <a:rPr lang="en-US" sz="2000" dirty="0" smtClean="0">
                <a:latin typeface="+mj-lt"/>
              </a:rPr>
              <a:t> : Checked </a:t>
            </a:r>
            <a:r>
              <a:rPr lang="en-US" sz="2000" dirty="0">
                <a:latin typeface="+mj-lt"/>
              </a:rPr>
              <a:t>the speed and response time of </a:t>
            </a:r>
            <a:r>
              <a:rPr lang="en-US" sz="2000" dirty="0" err="1">
                <a:latin typeface="+mj-lt"/>
              </a:rPr>
              <a:t>chatbot</a:t>
            </a:r>
            <a:r>
              <a:rPr lang="en-US" sz="2000" dirty="0">
                <a:latin typeface="+mj-lt"/>
              </a:rPr>
              <a:t> replies.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Security </a:t>
            </a:r>
            <a:r>
              <a:rPr lang="en-US" sz="2000" b="1" dirty="0" smtClean="0">
                <a:latin typeface="+mj-lt"/>
              </a:rPr>
              <a:t>Testing</a:t>
            </a:r>
            <a:r>
              <a:rPr lang="en-US" sz="2000" dirty="0" smtClean="0">
                <a:latin typeface="+mj-lt"/>
              </a:rPr>
              <a:t> : Verified </a:t>
            </a:r>
            <a:r>
              <a:rPr lang="en-US" sz="2000" dirty="0">
                <a:latin typeface="+mj-lt"/>
              </a:rPr>
              <a:t>that user data (login, messages) remains safe and encrypted.</a:t>
            </a:r>
          </a:p>
        </p:txBody>
      </p:sp>
    </p:spTree>
    <p:extLst>
      <p:ext uri="{BB962C8B-B14F-4D97-AF65-F5344CB8AC3E}">
        <p14:creationId xmlns:p14="http://schemas.microsoft.com/office/powerpoint/2010/main" val="1463094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[13] FUTURE ENHANCEMENT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52450" y="718836"/>
            <a:ext cx="108013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Voice Support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Users can talk to the bot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 voice.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Case Links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 real case examples for better understanding.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Chat with Lawyers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 feature to connect users with real lawyers.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Mobile App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Make a mobile version for easy access.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Smarter Bot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 smtClean="0">
                <a:latin typeface="+mj-lt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AI to give better and more accurate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310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[14] BIBLIOGRAPHY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5584" y="1052434"/>
            <a:ext cx="6883744" cy="554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Python Official Docs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hlinkClick r:id="rId3"/>
              </a:rPr>
              <a:t>https://docs.python.org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Flask Framework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hlinkClick r:id="rId4"/>
              </a:rPr>
              <a:t>https://flask.palletsprojects.com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W3Schools (HTML, CSS, JS)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hlinkClick r:id="rId5"/>
              </a:rPr>
              <a:t>https://www.w3schools.com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MongoDB Documentation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hlinkClick r:id="rId6"/>
              </a:rPr>
              <a:t>https://www.mongodb.com/docs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OpenAI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Chatbot Reference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hlinkClick r:id="rId7"/>
              </a:rPr>
              <a:t>https://platform.openai.com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+mj-lt"/>
              </a:rPr>
              <a:t>GeeksforGeeks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  <a:hlinkClick r:id="rId8"/>
              </a:rPr>
              <a:t>https://www.geeksforgeeks.org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Stack Overflow – For code help and issue fixing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769" y="2646617"/>
            <a:ext cx="9144000" cy="5613366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374"/>
              </a:spcBef>
            </a:pPr>
            <a:r>
              <a:rPr lang="en-IN" sz="6600" b="1" dirty="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THANK YOU</a:t>
            </a:r>
            <a:endParaRPr lang="en-IN" sz="6600" b="1" dirty="0"/>
          </a:p>
        </p:txBody>
      </p:sp>
      <p:sp>
        <p:nvSpPr>
          <p:cNvPr id="4" name="AutoShape 2" descr="SILVER OAK UNIVERSITY | Silver Oak Law College"/>
          <p:cNvSpPr>
            <a:spLocks noChangeAspect="1" noChangeArrowheads="1"/>
          </p:cNvSpPr>
          <p:nvPr/>
        </p:nvSpPr>
        <p:spPr bwMode="auto">
          <a:xfrm>
            <a:off x="1025769" y="1543661"/>
            <a:ext cx="1471246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[2] EXISTING SYSTEM</a:t>
            </a:r>
            <a:endParaRPr lang="en-IN" sz="3600" b="1" dirty="0"/>
          </a:p>
        </p:txBody>
      </p:sp>
      <p:sp>
        <p:nvSpPr>
          <p:cNvPr id="4" name="AutoShape 2" descr="SILVER OAK UNIVERSITY | Silver Oak Law College"/>
          <p:cNvSpPr>
            <a:spLocks noChangeAspect="1" noChangeArrowheads="1"/>
          </p:cNvSpPr>
          <p:nvPr/>
        </p:nvSpPr>
        <p:spPr bwMode="auto">
          <a:xfrm>
            <a:off x="435219" y="1457936"/>
            <a:ext cx="8927856" cy="399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Manual Legal Help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People go to lawyers or talk on phone for help.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It takes time and can be costly.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Sometimes lawyers are not available when needed.</a:t>
            </a:r>
          </a:p>
          <a:p>
            <a:pPr lvl="1"/>
            <a:endParaRPr lang="en-US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Legal Websites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Some websites give legal info and FAQs.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But users have to read and search everything themselves.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No one to chat with or ask questions directly</a:t>
            </a:r>
            <a:r>
              <a:rPr lang="en-US" dirty="0" smtClean="0">
                <a:latin typeface="+mj-lt"/>
              </a:rPr>
              <a:t>.</a:t>
            </a:r>
          </a:p>
          <a:p>
            <a:pPr lvl="1"/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Simple Chatbots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Few sites have basic </a:t>
            </a:r>
            <a:r>
              <a:rPr lang="en-US" dirty="0" err="1">
                <a:latin typeface="+mj-lt"/>
              </a:rPr>
              <a:t>chatbots</a:t>
            </a:r>
            <a:r>
              <a:rPr lang="en-US" dirty="0">
                <a:latin typeface="+mj-lt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They only give fixed answers.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They can't handle real legal problems or give detailed help.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[3] NEED FOR NEW SYSTEM</a:t>
            </a:r>
            <a:endParaRPr lang="en-IN" sz="3600" b="1" dirty="0"/>
          </a:p>
        </p:txBody>
      </p:sp>
      <p:sp>
        <p:nvSpPr>
          <p:cNvPr id="4" name="AutoShape 2" descr="SILVER OAK UNIVERSITY | Silver Oak Law College"/>
          <p:cNvSpPr>
            <a:spLocks noChangeAspect="1" noChangeArrowheads="1"/>
          </p:cNvSpPr>
          <p:nvPr/>
        </p:nvSpPr>
        <p:spPr bwMode="auto">
          <a:xfrm>
            <a:off x="435219" y="1457935"/>
            <a:ext cx="8927856" cy="51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To Save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Users can get legal help quickly without waiting for a lawyer.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No need to search for hours or visit offices.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To </a:t>
            </a:r>
            <a:r>
              <a:rPr lang="en-US" b="1" dirty="0">
                <a:latin typeface="+mj-lt"/>
              </a:rPr>
              <a:t>Make Legal Help Easy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Not everyone understands legal terms.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The bot will give answers in simple language.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To Give </a:t>
            </a:r>
            <a:r>
              <a:rPr lang="en-US" b="1" dirty="0">
                <a:latin typeface="+mj-lt"/>
              </a:rPr>
              <a:t>24/7 Support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People can ask questions anytime.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No time limits like office hours.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To Solve Common Legal Problems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The bot can help with basic issues like legal rights, documents, and processes.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+mj-lt"/>
              </a:rPr>
              <a:t>To </a:t>
            </a:r>
            <a:r>
              <a:rPr lang="en-US" b="1" dirty="0">
                <a:latin typeface="+mj-lt"/>
              </a:rPr>
              <a:t>Make It Affordable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Many people can’t afford legal advice.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+mj-lt"/>
              </a:rPr>
              <a:t>This system gives free or low-cost help.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0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[3] NEED FOR NEW SYSTEM</a:t>
            </a:r>
            <a:endParaRPr lang="en-IN" sz="3600" b="1" dirty="0"/>
          </a:p>
        </p:txBody>
      </p:sp>
      <p:sp>
        <p:nvSpPr>
          <p:cNvPr id="4" name="AutoShape 2" descr="SILVER OAK UNIVERSITY | Silver Oak Law College"/>
          <p:cNvSpPr>
            <a:spLocks noChangeAspect="1" noChangeArrowheads="1"/>
          </p:cNvSpPr>
          <p:nvPr/>
        </p:nvSpPr>
        <p:spPr bwMode="auto">
          <a:xfrm>
            <a:off x="435219" y="1457935"/>
            <a:ext cx="8927856" cy="51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218"/>
              </p:ext>
            </p:extLst>
          </p:nvPr>
        </p:nvGraphicFramePr>
        <p:xfrm>
          <a:off x="569919" y="2001044"/>
          <a:ext cx="10800000" cy="3200400"/>
        </p:xfrm>
        <a:graphic>
          <a:graphicData uri="http://schemas.openxmlformats.org/drawingml/2006/table">
            <a:tbl>
              <a:tblPr/>
              <a:tblGrid>
                <a:gridCol w="1944681">
                  <a:extLst>
                    <a:ext uri="{9D8B030D-6E8A-4147-A177-3AD203B41FA5}">
                      <a16:colId xmlns:a16="http://schemas.microsoft.com/office/drawing/2014/main" val="1349600415"/>
                    </a:ext>
                  </a:extLst>
                </a:gridCol>
                <a:gridCol w="1365102">
                  <a:extLst>
                    <a:ext uri="{9D8B030D-6E8A-4147-A177-3AD203B41FA5}">
                      <a16:colId xmlns:a16="http://schemas.microsoft.com/office/drawing/2014/main" val="3938990379"/>
                    </a:ext>
                  </a:extLst>
                </a:gridCol>
                <a:gridCol w="1294114">
                  <a:extLst>
                    <a:ext uri="{9D8B030D-6E8A-4147-A177-3AD203B41FA5}">
                      <a16:colId xmlns:a16="http://schemas.microsoft.com/office/drawing/2014/main" val="1376805544"/>
                    </a:ext>
                  </a:extLst>
                </a:gridCol>
                <a:gridCol w="1294114">
                  <a:extLst>
                    <a:ext uri="{9D8B030D-6E8A-4147-A177-3AD203B41FA5}">
                      <a16:colId xmlns:a16="http://schemas.microsoft.com/office/drawing/2014/main" val="3599376659"/>
                    </a:ext>
                  </a:extLst>
                </a:gridCol>
                <a:gridCol w="1319489">
                  <a:extLst>
                    <a:ext uri="{9D8B030D-6E8A-4147-A177-3AD203B41FA5}">
                      <a16:colId xmlns:a16="http://schemas.microsoft.com/office/drawing/2014/main" val="3798654659"/>
                    </a:ext>
                  </a:extLst>
                </a:gridCol>
                <a:gridCol w="1209531">
                  <a:extLst>
                    <a:ext uri="{9D8B030D-6E8A-4147-A177-3AD203B41FA5}">
                      <a16:colId xmlns:a16="http://schemas.microsoft.com/office/drawing/2014/main" val="3528826595"/>
                    </a:ext>
                  </a:extLst>
                </a:gridCol>
                <a:gridCol w="1209531">
                  <a:extLst>
                    <a:ext uri="{9D8B030D-6E8A-4147-A177-3AD203B41FA5}">
                      <a16:colId xmlns:a16="http://schemas.microsoft.com/office/drawing/2014/main" val="196613402"/>
                    </a:ext>
                  </a:extLst>
                </a:gridCol>
                <a:gridCol w="1163438">
                  <a:extLst>
                    <a:ext uri="{9D8B030D-6E8A-4147-A177-3AD203B41FA5}">
                      <a16:colId xmlns:a16="http://schemas.microsoft.com/office/drawing/2014/main" val="25153700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+mn-lt"/>
                        </a:rPr>
                        <a:t>Platform/Service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Real-Time Chat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Easy to Use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24/7 Support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Personalized Help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Free to Use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n-lt"/>
                        </a:rPr>
                        <a:t>Multilingual </a:t>
                      </a:r>
                      <a:endParaRPr lang="en-IN" sz="1800" b="1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+mn-lt"/>
                        </a:rPr>
                        <a:t>Secure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497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Manual Legal Help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  <a:endParaRPr lang="en-IN" sz="18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52493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Legal Websites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601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>
                          <a:latin typeface="+mj-lt"/>
                        </a:rPr>
                        <a:t>Basic Legal Chatbots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0000"/>
                          </a:solidFill>
                          <a:latin typeface="+mj-lt"/>
                        </a:rPr>
                        <a:t>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✘</a:t>
                      </a:r>
                      <a:endParaRPr lang="en-IN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1996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+mn-lt"/>
                        </a:rPr>
                        <a:t>Stark AI Legal Bot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 smtClean="0">
                          <a:solidFill>
                            <a:srgbClr val="92D050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IN" sz="1800" kern="1200" dirty="0">
                        <a:solidFill>
                          <a:srgbClr val="92D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92D050"/>
                          </a:solidFill>
                          <a:latin typeface="+mj-lt"/>
                        </a:rPr>
                        <a:t>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3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01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[4] FUNCTIONAL SPECIFICATION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450" y="1603252"/>
            <a:ext cx="3216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(4.1) User of the system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88023" y="1831853"/>
            <a:ext cx="1082333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>
              <a:latin typeface="+mj-lt"/>
            </a:endParaRP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+mj-lt"/>
              </a:rPr>
              <a:t>Individuals</a:t>
            </a:r>
            <a:r>
              <a:rPr lang="en-US" altLang="en-US" dirty="0">
                <a:latin typeface="+mj-lt"/>
              </a:rPr>
              <a:t>: </a:t>
            </a:r>
            <a:r>
              <a:rPr lang="en-US" altLang="en-US" dirty="0" smtClean="0">
                <a:latin typeface="+mj-lt"/>
              </a:rPr>
              <a:t>Seeking </a:t>
            </a:r>
            <a:r>
              <a:rPr lang="en-US" altLang="en-US" dirty="0">
                <a:latin typeface="+mj-lt"/>
              </a:rPr>
              <a:t>legal advice, document templates, or general legal information. </a:t>
            </a: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+mj-lt"/>
              </a:rPr>
              <a:t>Small Businesses</a:t>
            </a:r>
            <a:r>
              <a:rPr lang="en-US" altLang="en-US" dirty="0">
                <a:latin typeface="+mj-lt"/>
              </a:rPr>
              <a:t>: Needing cost-effective legal assistance for contracts, compliance, and other legal matters. </a:t>
            </a: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+mj-lt"/>
              </a:rPr>
              <a:t>Legal Professionals</a:t>
            </a:r>
            <a:r>
              <a:rPr lang="en-US" altLang="en-US" dirty="0">
                <a:latin typeface="+mj-lt"/>
              </a:rPr>
              <a:t>: Using the bot for quick reference to legal resources or assistance in routine tasks. </a:t>
            </a: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+mj-lt"/>
              </a:rPr>
              <a:t>Organizations</a:t>
            </a:r>
            <a:r>
              <a:rPr lang="en-US" altLang="en-US" dirty="0">
                <a:latin typeface="+mj-lt"/>
              </a:rPr>
              <a:t>: Requiring automation for common legal processes (e.g., employee contracts, privacy policies). </a:t>
            </a:r>
          </a:p>
          <a:p>
            <a:pPr marL="6286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+mj-lt"/>
              </a:rPr>
              <a:t>Students/Researchers</a:t>
            </a:r>
            <a:r>
              <a:rPr lang="en-US" altLang="en-US" dirty="0">
                <a:latin typeface="+mj-lt"/>
              </a:rPr>
              <a:t>: Looking for legal research assistance or information on case law and statutes. 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29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[4] FUNCTIONAL SPECIFICATION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450" y="1603252"/>
            <a:ext cx="3623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(4.2) Module of the system</a:t>
            </a:r>
            <a:endParaRPr lang="en-IN" sz="2400" b="1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89891" y="2095698"/>
            <a:ext cx="9009185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Authentication Module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Signup, Login, Logout functionality.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Manages user identity and data.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Chatbot Module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feature for chatting with users in real-time.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lang="en-US" altLang="en-US" sz="1600" dirty="0" smtClean="0">
                <a:latin typeface="+mj-lt"/>
              </a:rPr>
              <a:t>Responds in multiple language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Legal Knowledge Base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Contains legal rules, rights, and FAQs.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Continuously updated to stay relevant.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Chat History Module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past conversations for user reference.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Sidebar Navigation Module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easy switching between chat, profile, and other pages.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Security Module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Keeps user data safe and private.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Char char="­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Protects against unauthorized access.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748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[5] SYSTEM REQUIREMENTS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450" y="160325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Server Side Requirement	</a:t>
            </a:r>
            <a:endParaRPr lang="en-IN" sz="2400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64065"/>
              </p:ext>
            </p:extLst>
          </p:nvPr>
        </p:nvGraphicFramePr>
        <p:xfrm>
          <a:off x="644769" y="2369720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104226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44155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Component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Minimum Requirement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98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Processor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2.8 GHz (Dual Core or higher)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65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RAM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</a:rPr>
                        <a:t>2 GB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529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Hard Disk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</a:rPr>
                        <a:t>4 GB Free Space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93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Operating System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</a:rPr>
                        <a:t>Windows / Linux / macOS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32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Backend Language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Python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60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Framework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Flask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434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Database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j-lt"/>
                        </a:rPr>
                        <a:t>MongoDB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4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IDE / Editor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VS Code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1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43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569" y="454148"/>
            <a:ext cx="9144000" cy="73281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  <a:t/>
            </a:r>
            <a:br>
              <a:rPr lang="en-US" sz="1800" b="1" dirty="0">
                <a:solidFill>
                  <a:srgbClr val="980000"/>
                </a:solidFill>
                <a:ea typeface="Times New Roman"/>
                <a:cs typeface="Times New Roman"/>
                <a:sym typeface="Times New Roman"/>
              </a:rPr>
            </a:br>
            <a:endParaRPr lang="en-IN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19" y="315781"/>
            <a:ext cx="9144000" cy="598619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/>
              <a:t>[5] SYSTEM REQUIREMENTS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0" y="116055"/>
            <a:ext cx="2414954" cy="67618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2450" y="1143000"/>
            <a:ext cx="108013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52450" y="160325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Client Side Requirement	</a:t>
            </a:r>
            <a:endParaRPr lang="en-IN" sz="24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10773"/>
              </p:ext>
            </p:extLst>
          </p:nvPr>
        </p:nvGraphicFramePr>
        <p:xfrm>
          <a:off x="644769" y="2525168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079653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6352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Component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Minimum Requirement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6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Processor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1.33 GHz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196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RAM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</a:rPr>
                        <a:t>2 GB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97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Hard Disk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</a:rPr>
                        <a:t>4 GB Free Space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17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Operating System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+mj-lt"/>
                        </a:rPr>
                        <a:t>Windows / Linux / macOS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3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j-lt"/>
                        </a:rPr>
                        <a:t>Web Browser</a:t>
                      </a:r>
                      <a:endParaRPr lang="en-IN" dirty="0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Google Chrome / Firefox / Safari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6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Frontend Tech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HTML, CSS, JavaScript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84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latin typeface="+mj-lt"/>
                        </a:rPr>
                        <a:t>Text Editor</a:t>
                      </a:r>
                      <a:endParaRPr lang="en-IN"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j-lt"/>
                        </a:rPr>
                        <a:t>VS Code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022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80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1266</Words>
  <Application>Microsoft Office PowerPoint</Application>
  <PresentationFormat>Widescreen</PresentationFormat>
  <Paragraphs>306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School of Technology, Design and Computer Application Silver Oak College of Computer Application  Department of Computer Application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Technology, Design and Computer Application Silver Oak College of Computer Application  Department of Computer Application  </dc:title>
  <dc:creator>Windows</dc:creator>
  <cp:lastModifiedBy>Windows</cp:lastModifiedBy>
  <cp:revision>39</cp:revision>
  <dcterms:created xsi:type="dcterms:W3CDTF">2025-04-06T16:57:01Z</dcterms:created>
  <dcterms:modified xsi:type="dcterms:W3CDTF">2025-04-27T18:41:24Z</dcterms:modified>
</cp:coreProperties>
</file>