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778" autoAdjust="0"/>
  </p:normalViewPr>
  <p:slideViewPr>
    <p:cSldViewPr snapToGrid="0" snapToObjects="1"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smtClean="0"/>
              <a:t>Cutlets.mtw</a:t>
            </a:r>
          </a:p>
          <a:p>
            <a:pPr>
              <a:buNone/>
            </a:pPr>
            <a:r>
              <a:rPr lang="en-US" sz="2400" b="1" dirty="0" err="1" smtClean="0">
                <a:cs typeface="Calibri"/>
              </a:rPr>
              <a:t>Ans</a:t>
            </a:r>
            <a:r>
              <a:rPr lang="en-US" sz="2400" b="1" dirty="0" smtClean="0">
                <a:cs typeface="Calibri"/>
              </a:rPr>
              <a:t> :</a:t>
            </a:r>
            <a:r>
              <a:rPr lang="en-US" sz="2400" dirty="0" smtClean="0">
                <a:latin typeface="Consolas"/>
                <a:cs typeface="Calibri"/>
              </a:rPr>
              <a:t>import pandas as pd</a:t>
            </a:r>
            <a:br>
              <a:rPr lang="en-US" sz="2400" dirty="0" smtClean="0">
                <a:latin typeface="Consolas"/>
                <a:cs typeface="Calibri"/>
              </a:rPr>
            </a:br>
            <a:r>
              <a:rPr lang="en-US" sz="2400" dirty="0" smtClean="0">
                <a:latin typeface="Consolas"/>
                <a:cs typeface="Calibri"/>
              </a:rPr>
              <a:t>import </a:t>
            </a:r>
            <a:r>
              <a:rPr lang="en-US" sz="2400" dirty="0" err="1" smtClean="0">
                <a:latin typeface="Consolas"/>
                <a:cs typeface="Calibri"/>
              </a:rPr>
              <a:t>numpy</a:t>
            </a:r>
            <a:r>
              <a:rPr lang="en-US" sz="2400" dirty="0" smtClean="0">
                <a:latin typeface="Consolas"/>
                <a:cs typeface="Calibri"/>
              </a:rPr>
              <a:t> as </a:t>
            </a:r>
            <a:r>
              <a:rPr lang="en-US" sz="2400" dirty="0" err="1" smtClean="0">
                <a:latin typeface="Consolas"/>
                <a:cs typeface="Calibri"/>
              </a:rPr>
              <a:t>np</a:t>
            </a:r>
            <a:r>
              <a:rPr lang="en-US" sz="2400" dirty="0" smtClean="0">
                <a:latin typeface="Consolas"/>
                <a:cs typeface="Calibri"/>
              </a:rPr>
              <a:t/>
            </a:r>
            <a:br>
              <a:rPr lang="en-US" sz="2400" dirty="0" smtClean="0">
                <a:latin typeface="Consolas"/>
                <a:cs typeface="Calibri"/>
              </a:rPr>
            </a:br>
            <a:r>
              <a:rPr lang="en-US" sz="2400" dirty="0" smtClean="0">
                <a:latin typeface="Consolas"/>
                <a:cs typeface="Calibri"/>
              </a:rPr>
              <a:t>from </a:t>
            </a:r>
            <a:r>
              <a:rPr lang="en-US" sz="2400" dirty="0" err="1" smtClean="0">
                <a:latin typeface="Consolas"/>
                <a:cs typeface="Calibri"/>
              </a:rPr>
              <a:t>scipy</a:t>
            </a:r>
            <a:r>
              <a:rPr lang="en-US" sz="2400" dirty="0" smtClean="0">
                <a:latin typeface="Consolas"/>
                <a:cs typeface="Calibri"/>
              </a:rPr>
              <a:t> import stats</a:t>
            </a:r>
            <a:br>
              <a:rPr lang="en-US" sz="2400" dirty="0" smtClean="0">
                <a:latin typeface="Consolas"/>
                <a:cs typeface="Calibri"/>
              </a:rPr>
            </a:br>
            <a:r>
              <a:rPr lang="en-US" sz="2400" dirty="0" smtClean="0">
                <a:latin typeface="Consolas"/>
                <a:cs typeface="Calibri"/>
              </a:rPr>
              <a:t>data = </a:t>
            </a:r>
            <a:r>
              <a:rPr lang="en-US" sz="2400" dirty="0" err="1" smtClean="0">
                <a:latin typeface="Consolas"/>
                <a:cs typeface="Calibri"/>
              </a:rPr>
              <a:t>pd.read_csv</a:t>
            </a:r>
            <a:r>
              <a:rPr lang="en-US" sz="2400" dirty="0" smtClean="0">
                <a:latin typeface="Consolas"/>
                <a:cs typeface="Calibri"/>
              </a:rPr>
              <a:t>(</a:t>
            </a:r>
            <a:r>
              <a:rPr lang="en-US" sz="2400" dirty="0" err="1" smtClean="0">
                <a:latin typeface="Consolas"/>
                <a:cs typeface="Calibri"/>
              </a:rPr>
              <a:t>r'E</a:t>
            </a:r>
            <a:r>
              <a:rPr lang="en-US" sz="2400" dirty="0" smtClean="0">
                <a:latin typeface="Consolas"/>
                <a:cs typeface="Calibri"/>
              </a:rPr>
              <a:t>:\</a:t>
            </a:r>
            <a:r>
              <a:rPr lang="en-US" sz="2400" dirty="0" err="1" smtClean="0">
                <a:latin typeface="Consolas"/>
                <a:cs typeface="Calibri"/>
              </a:rPr>
              <a:t>ExcelR</a:t>
            </a:r>
            <a:r>
              <a:rPr lang="en-US" sz="2400" dirty="0" smtClean="0">
                <a:latin typeface="Consolas"/>
                <a:cs typeface="Calibri"/>
              </a:rPr>
              <a:t> ass\</a:t>
            </a:r>
            <a:r>
              <a:rPr lang="en-US" sz="2400" dirty="0" err="1" smtClean="0">
                <a:latin typeface="Consolas"/>
                <a:cs typeface="Calibri"/>
              </a:rPr>
              <a:t>hypo_ass</a:t>
            </a:r>
            <a:r>
              <a:rPr lang="en-US" sz="2400" dirty="0" smtClean="0">
                <a:latin typeface="Consolas"/>
                <a:cs typeface="Calibri"/>
              </a:rPr>
              <a:t>\Cutlets.csv')</a:t>
            </a:r>
            <a:br>
              <a:rPr lang="en-US" sz="2400" dirty="0" smtClean="0">
                <a:latin typeface="Consolas"/>
                <a:cs typeface="Calibri"/>
              </a:rPr>
            </a:br>
            <a:r>
              <a:rPr lang="en-US" sz="2400" dirty="0" err="1" smtClean="0">
                <a:latin typeface="Consolas"/>
                <a:cs typeface="Calibri"/>
              </a:rPr>
              <a:t>unit_a</a:t>
            </a:r>
            <a:r>
              <a:rPr lang="en-US" sz="2400" dirty="0" smtClean="0">
                <a:latin typeface="Consolas"/>
                <a:cs typeface="Calibri"/>
              </a:rPr>
              <a:t> = </a:t>
            </a:r>
            <a:r>
              <a:rPr lang="en-US" sz="2400" dirty="0" err="1" smtClean="0">
                <a:latin typeface="Consolas"/>
                <a:cs typeface="Calibri"/>
              </a:rPr>
              <a:t>np.array</a:t>
            </a:r>
            <a:r>
              <a:rPr lang="en-US" sz="2400" dirty="0" smtClean="0">
                <a:latin typeface="Consolas"/>
                <a:cs typeface="Calibri"/>
              </a:rPr>
              <a:t>(data["Unit A"])</a:t>
            </a:r>
            <a:br>
              <a:rPr lang="en-US" sz="2400" dirty="0" smtClean="0">
                <a:latin typeface="Consolas"/>
                <a:cs typeface="Calibri"/>
              </a:rPr>
            </a:br>
            <a:r>
              <a:rPr lang="en-US" sz="2400" dirty="0" err="1" smtClean="0">
                <a:latin typeface="Consolas"/>
                <a:cs typeface="Calibri"/>
              </a:rPr>
              <a:t>unit_b</a:t>
            </a:r>
            <a:r>
              <a:rPr lang="en-US" sz="2400" dirty="0" smtClean="0">
                <a:latin typeface="Consolas"/>
                <a:cs typeface="Calibri"/>
              </a:rPr>
              <a:t> = </a:t>
            </a:r>
            <a:r>
              <a:rPr lang="en-US" sz="2400" dirty="0" err="1" smtClean="0">
                <a:latin typeface="Consolas"/>
                <a:cs typeface="Calibri"/>
              </a:rPr>
              <a:t>np.array</a:t>
            </a:r>
            <a:r>
              <a:rPr lang="en-US" sz="2400" dirty="0" smtClean="0">
                <a:latin typeface="Consolas"/>
                <a:cs typeface="Calibri"/>
              </a:rPr>
              <a:t>(data["Unit B"])</a:t>
            </a:r>
            <a:br>
              <a:rPr lang="en-US" sz="2400" dirty="0" smtClean="0">
                <a:latin typeface="Consolas"/>
                <a:cs typeface="Calibri"/>
              </a:rPr>
            </a:br>
            <a:r>
              <a:rPr lang="en-US" sz="2400" dirty="0" smtClean="0">
                <a:latin typeface="Consolas"/>
                <a:cs typeface="Calibri"/>
              </a:rPr>
              <a:t># print(</a:t>
            </a:r>
            <a:r>
              <a:rPr lang="en-US" sz="2400" dirty="0" err="1" smtClean="0">
                <a:latin typeface="Consolas"/>
                <a:cs typeface="Calibri"/>
              </a:rPr>
              <a:t>unit_a</a:t>
            </a:r>
            <a:r>
              <a:rPr lang="en-US" sz="2400" dirty="0" smtClean="0">
                <a:latin typeface="Consolas"/>
                <a:cs typeface="Calibri"/>
              </a:rPr>
              <a:t>)</a:t>
            </a:r>
            <a:br>
              <a:rPr lang="en-US" sz="2400" dirty="0" smtClean="0">
                <a:latin typeface="Consolas"/>
                <a:cs typeface="Calibri"/>
              </a:rPr>
            </a:br>
            <a:r>
              <a:rPr lang="en-US" sz="2400" dirty="0" smtClean="0">
                <a:latin typeface="Consolas"/>
                <a:cs typeface="Calibri"/>
              </a:rPr>
              <a:t>print(</a:t>
            </a:r>
            <a:r>
              <a:rPr lang="en-US" sz="2400" dirty="0" err="1" smtClean="0">
                <a:latin typeface="Consolas"/>
                <a:cs typeface="Calibri"/>
              </a:rPr>
              <a:t>stats.ttest_ind</a:t>
            </a:r>
            <a:r>
              <a:rPr lang="en-US" sz="2400" dirty="0" smtClean="0">
                <a:latin typeface="Consolas"/>
                <a:cs typeface="Calibri"/>
              </a:rPr>
              <a:t>(</a:t>
            </a:r>
            <a:r>
              <a:rPr lang="en-US" sz="2400" dirty="0" err="1" smtClean="0">
                <a:latin typeface="Consolas"/>
                <a:cs typeface="Calibri"/>
              </a:rPr>
              <a:t>unit_a</a:t>
            </a:r>
            <a:r>
              <a:rPr lang="en-US" sz="2400" dirty="0" smtClean="0">
                <a:latin typeface="Consolas"/>
                <a:cs typeface="Calibri"/>
              </a:rPr>
              <a:t>, </a:t>
            </a:r>
            <a:r>
              <a:rPr lang="en-US" sz="2400" dirty="0" err="1" smtClean="0">
                <a:latin typeface="Consolas"/>
                <a:cs typeface="Calibri"/>
              </a:rPr>
              <a:t>unit_b</a:t>
            </a:r>
            <a:r>
              <a:rPr lang="en-US" sz="2400" dirty="0" smtClean="0">
                <a:latin typeface="Consolas"/>
                <a:cs typeface="Calibri"/>
              </a:rPr>
              <a:t>))</a:t>
            </a:r>
          </a:p>
          <a:p>
            <a:pPr>
              <a:buNone/>
            </a:pPr>
            <a:r>
              <a:rPr lang="en-US" sz="2400" dirty="0" err="1" smtClean="0">
                <a:latin typeface="Consolas"/>
                <a:cs typeface="Calibri"/>
              </a:rPr>
              <a:t>Prob</a:t>
            </a:r>
            <a:r>
              <a:rPr lang="en-US" sz="2400" dirty="0" smtClean="0">
                <a:latin typeface="Consolas"/>
                <a:cs typeface="Calibri"/>
              </a:rPr>
              <a:t> = 0.47 for 2-tail test </a:t>
            </a:r>
          </a:p>
          <a:p>
            <a:pPr>
              <a:buNone/>
            </a:pPr>
            <a:r>
              <a:rPr lang="en-US" sz="2400" dirty="0" smtClean="0">
                <a:latin typeface="Consolas"/>
                <a:cs typeface="Calibri"/>
              </a:rPr>
              <a:t>P-value = 0.235 which is &gt; 0.05 </a:t>
            </a:r>
          </a:p>
          <a:p>
            <a:pPr>
              <a:buNone/>
            </a:pPr>
            <a:r>
              <a:rPr lang="en-US" sz="2400" dirty="0" smtClean="0">
                <a:latin typeface="Consolas"/>
                <a:cs typeface="Calibri"/>
              </a:rPr>
              <a:t>Therefore take no action and go with null hypothesis (Ho).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smtClean="0"/>
              <a:t>LabTAT.mtw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alibri"/>
              </a:rPr>
              <a:t>Ans</a:t>
            </a:r>
            <a:r>
              <a:rPr lang="en-US" dirty="0" smtClean="0">
                <a:latin typeface="Consolas"/>
                <a:cs typeface="Calibri"/>
              </a:rPr>
              <a:t> :import pandas as pd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 import </a:t>
            </a:r>
            <a:r>
              <a:rPr lang="en-US" dirty="0" err="1" smtClean="0">
                <a:latin typeface="Consolas"/>
                <a:cs typeface="Calibri"/>
              </a:rPr>
              <a:t>numpy</a:t>
            </a:r>
            <a:r>
              <a:rPr lang="en-US" dirty="0" smtClean="0">
                <a:latin typeface="Consolas"/>
                <a:cs typeface="Calibri"/>
              </a:rPr>
              <a:t> as </a:t>
            </a:r>
            <a:r>
              <a:rPr lang="en-US" dirty="0" err="1" smtClean="0">
                <a:latin typeface="Consolas"/>
                <a:cs typeface="Calibri"/>
              </a:rPr>
              <a:t>np</a:t>
            </a:r>
            <a:r>
              <a:rPr lang="en-US" dirty="0" smtClean="0">
                <a:latin typeface="Consolas"/>
                <a:cs typeface="Calibri"/>
              </a:rPr>
              <a:t/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 from </a:t>
            </a:r>
            <a:r>
              <a:rPr lang="en-US" dirty="0" err="1" smtClean="0">
                <a:latin typeface="Consolas"/>
                <a:cs typeface="Calibri"/>
              </a:rPr>
              <a:t>scipy</a:t>
            </a:r>
            <a:r>
              <a:rPr lang="en-US" dirty="0" smtClean="0">
                <a:latin typeface="Consolas"/>
                <a:cs typeface="Calibri"/>
              </a:rPr>
              <a:t> import stats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 data = </a:t>
            </a:r>
            <a:r>
              <a:rPr lang="en-US" dirty="0" err="1" smtClean="0">
                <a:latin typeface="Consolas"/>
                <a:cs typeface="Calibri"/>
              </a:rPr>
              <a:t>pd.read_csv</a:t>
            </a:r>
            <a:r>
              <a:rPr lang="en-US" dirty="0" smtClean="0">
                <a:latin typeface="Consolas"/>
                <a:cs typeface="Calibri"/>
              </a:rPr>
              <a:t>(</a:t>
            </a:r>
            <a:r>
              <a:rPr lang="en-US" dirty="0" err="1" smtClean="0">
                <a:latin typeface="Consolas"/>
                <a:cs typeface="Calibri"/>
              </a:rPr>
              <a:t>r'E</a:t>
            </a:r>
            <a:r>
              <a:rPr lang="en-US" dirty="0" smtClean="0">
                <a:latin typeface="Consolas"/>
                <a:cs typeface="Calibri"/>
              </a:rPr>
              <a:t>:\</a:t>
            </a:r>
            <a:r>
              <a:rPr lang="en-US" dirty="0" err="1" smtClean="0">
                <a:latin typeface="Consolas"/>
                <a:cs typeface="Calibri"/>
              </a:rPr>
              <a:t>ExcelR</a:t>
            </a:r>
            <a:r>
              <a:rPr lang="en-US" dirty="0" smtClean="0">
                <a:latin typeface="Consolas"/>
                <a:cs typeface="Calibri"/>
              </a:rPr>
              <a:t> ass\</a:t>
            </a:r>
            <a:r>
              <a:rPr lang="en-US" dirty="0" err="1" smtClean="0">
                <a:latin typeface="Consolas"/>
                <a:cs typeface="Calibri"/>
              </a:rPr>
              <a:t>hypo_ass</a:t>
            </a:r>
            <a:r>
              <a:rPr lang="en-US" dirty="0" smtClean="0">
                <a:latin typeface="Consolas"/>
                <a:cs typeface="Calibri"/>
              </a:rPr>
              <a:t>\LabTAT.csv')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 print(</a:t>
            </a:r>
            <a:r>
              <a:rPr lang="en-US" dirty="0" err="1" smtClean="0">
                <a:latin typeface="Consolas"/>
                <a:cs typeface="Calibri"/>
              </a:rPr>
              <a:t>stats.f_oneway</a:t>
            </a:r>
            <a:r>
              <a:rPr lang="en-US" dirty="0" smtClean="0">
                <a:latin typeface="Consolas"/>
                <a:cs typeface="Calibri"/>
              </a:rPr>
              <a:t>(</a:t>
            </a:r>
            <a:r>
              <a:rPr lang="en-US" dirty="0" err="1" smtClean="0">
                <a:latin typeface="Consolas"/>
                <a:cs typeface="Calibri"/>
              </a:rPr>
              <a:t>data.iloc</a:t>
            </a:r>
            <a:r>
              <a:rPr lang="en-US" dirty="0" smtClean="0">
                <a:latin typeface="Consolas"/>
                <a:cs typeface="Calibri"/>
              </a:rPr>
              <a:t>[:,0], </a:t>
            </a:r>
            <a:r>
              <a:rPr lang="en-US" dirty="0" err="1" smtClean="0">
                <a:latin typeface="Consolas"/>
                <a:cs typeface="Calibri"/>
              </a:rPr>
              <a:t>data.iloc</a:t>
            </a:r>
            <a:r>
              <a:rPr lang="en-US" dirty="0" smtClean="0">
                <a:latin typeface="Consolas"/>
                <a:cs typeface="Calibri"/>
              </a:rPr>
              <a:t>[:,1], </a:t>
            </a:r>
            <a:r>
              <a:rPr lang="en-US" dirty="0" err="1" smtClean="0">
                <a:latin typeface="Consolas"/>
                <a:cs typeface="Calibri"/>
              </a:rPr>
              <a:t>data.iloc</a:t>
            </a:r>
            <a:r>
              <a:rPr lang="en-US" dirty="0" smtClean="0">
                <a:latin typeface="Consolas"/>
                <a:cs typeface="Calibri"/>
              </a:rPr>
              <a:t>[:,2], </a:t>
            </a:r>
            <a:r>
              <a:rPr lang="en-US" dirty="0" err="1" smtClean="0">
                <a:latin typeface="Consolas"/>
                <a:cs typeface="Calibri"/>
              </a:rPr>
              <a:t>data.iloc</a:t>
            </a:r>
            <a:r>
              <a:rPr lang="en-US" dirty="0" smtClean="0">
                <a:latin typeface="Consolas"/>
                <a:cs typeface="Calibri"/>
              </a:rPr>
              <a:t>[:,3]))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nsolas"/>
                <a:cs typeface="Calibri"/>
              </a:rPr>
              <a:t>Results:</a:t>
            </a:r>
          </a:p>
          <a:p>
            <a:pPr>
              <a:buNone/>
            </a:pPr>
            <a:r>
              <a:rPr lang="en-US" dirty="0" err="1" smtClean="0">
                <a:ea typeface="+mn-lt"/>
                <a:cs typeface="+mn-lt"/>
              </a:rPr>
              <a:t>F_onewayResult</a:t>
            </a:r>
            <a:r>
              <a:rPr lang="en-US" dirty="0" smtClean="0">
                <a:ea typeface="+mn-lt"/>
                <a:cs typeface="+mn-lt"/>
              </a:rPr>
              <a:t>(statistic=118.70421654401437, </a:t>
            </a:r>
            <a:r>
              <a:rPr lang="en-US" dirty="0" err="1" smtClean="0">
                <a:ea typeface="+mn-lt"/>
                <a:cs typeface="+mn-lt"/>
              </a:rPr>
              <a:t>pvalue</a:t>
            </a:r>
            <a:r>
              <a:rPr lang="en-US" dirty="0" smtClean="0">
                <a:ea typeface="+mn-lt"/>
                <a:cs typeface="+mn-lt"/>
              </a:rPr>
              <a:t>=2.1156708949992414e-57)</a:t>
            </a:r>
            <a:endParaRPr lang="en-US" dirty="0" smtClean="0"/>
          </a:p>
          <a:p>
            <a:pPr>
              <a:buNone/>
            </a:pPr>
            <a:endParaRPr lang="en-US" dirty="0" smtClean="0">
              <a:cs typeface="Calibri"/>
            </a:endParaRPr>
          </a:p>
          <a:p>
            <a:pPr>
              <a:buNone/>
            </a:pPr>
            <a:r>
              <a:rPr lang="en-US" dirty="0" smtClean="0">
                <a:cs typeface="Calibri"/>
              </a:rPr>
              <a:t>Here , p-value = 2.115 e-57 which is nearly 0 (&lt;0.05 )</a:t>
            </a:r>
          </a:p>
          <a:p>
            <a:pPr>
              <a:buNone/>
            </a:pPr>
            <a:r>
              <a:rPr lang="en-US" dirty="0" smtClean="0">
                <a:cs typeface="Calibri"/>
              </a:rPr>
              <a:t>That means take action and go with Ha.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cs typeface="Calibri"/>
              </a:rPr>
              <a:t>Ans</a:t>
            </a:r>
            <a:r>
              <a:rPr lang="en-US" dirty="0" smtClean="0">
                <a:cs typeface="Calibri"/>
              </a:rPr>
              <a:t> : </a:t>
            </a:r>
            <a:r>
              <a:rPr lang="en-US" dirty="0" smtClean="0">
                <a:latin typeface="Consolas"/>
                <a:cs typeface="Calibri"/>
              </a:rPr>
              <a:t>from </a:t>
            </a:r>
            <a:r>
              <a:rPr lang="en-US" dirty="0" err="1" smtClean="0">
                <a:latin typeface="Consolas"/>
                <a:cs typeface="Calibri"/>
              </a:rPr>
              <a:t>scipy.stats</a:t>
            </a:r>
            <a:r>
              <a:rPr lang="en-US" dirty="0" smtClean="0">
                <a:latin typeface="Consolas"/>
                <a:cs typeface="Calibri"/>
              </a:rPr>
              <a:t> import chi2_contingency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/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data = [[50,142,131,70], [550,351,480,350]]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print(chi2_contingency(data))</a:t>
            </a:r>
          </a:p>
          <a:p>
            <a:r>
              <a:rPr lang="en-US" dirty="0" smtClean="0">
                <a:latin typeface="Consolas"/>
                <a:cs typeface="Calibri"/>
              </a:rPr>
              <a:t>Results:</a:t>
            </a:r>
            <a:r>
              <a:rPr lang="en-US" dirty="0" smtClean="0">
                <a:ea typeface="+mn-lt"/>
                <a:cs typeface="+mn-lt"/>
              </a:rPr>
              <a:t>(80.27295426602495, </a:t>
            </a:r>
            <a:endParaRPr lang="en-US" dirty="0" smtClean="0">
              <a:latin typeface="Consolas"/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2.682172557281901e-17, 3, array([[111.01694915,  91.21892655, 113.05225989,  77.71186441],</a:t>
            </a:r>
            <a:endParaRPr lang="en-US" dirty="0" smtClean="0">
              <a:latin typeface="Consolas"/>
              <a:cs typeface="Calibri"/>
            </a:endParaRPr>
          </a:p>
          <a:p>
            <a:r>
              <a:rPr lang="en-US" dirty="0" smtClean="0">
                <a:ea typeface="+mn-lt"/>
                <a:cs typeface="+mn-lt"/>
              </a:rPr>
              <a:t>       [488.98305085, 401.78107345, 497.94774011, 342.28813559]]))</a:t>
            </a:r>
            <a:endParaRPr lang="en-US" dirty="0" smtClean="0"/>
          </a:p>
          <a:p>
            <a:r>
              <a:rPr lang="en-US" dirty="0" smtClean="0">
                <a:cs typeface="Calibri"/>
              </a:rPr>
              <a:t>Here, </a:t>
            </a:r>
            <a:r>
              <a:rPr lang="en-US" dirty="0" err="1" smtClean="0">
                <a:cs typeface="Calibri"/>
              </a:rPr>
              <a:t>pvalue</a:t>
            </a:r>
            <a:r>
              <a:rPr lang="en-US" dirty="0" smtClean="0">
                <a:cs typeface="Calibri"/>
              </a:rPr>
              <a:t> = 2.682172557281901e-17 (&lt; 0.05)</a:t>
            </a:r>
          </a:p>
          <a:p>
            <a:r>
              <a:rPr lang="en-US" dirty="0" smtClean="0">
                <a:cs typeface="Calibri"/>
              </a:rPr>
              <a:t>P-value &lt; 0.05 that means reject null </a:t>
            </a:r>
            <a:r>
              <a:rPr lang="en-US" dirty="0" err="1" smtClean="0">
                <a:cs typeface="Calibri"/>
              </a:rPr>
              <a:t>hypothsis</a:t>
            </a:r>
            <a:r>
              <a:rPr lang="en-US" dirty="0" smtClean="0">
                <a:cs typeface="Calibri"/>
              </a:rPr>
              <a:t>(Ho)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smtClean="0"/>
              <a:t>CustomerOrderForm.mtw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US" b="1" dirty="0" err="1" smtClean="0">
                <a:cs typeface="Calibri"/>
              </a:rPr>
              <a:t>Ans</a:t>
            </a:r>
            <a:r>
              <a:rPr lang="en-US" b="1" dirty="0" smtClean="0">
                <a:cs typeface="Calibri"/>
              </a:rPr>
              <a:t> :</a:t>
            </a:r>
            <a:r>
              <a:rPr lang="en-US" dirty="0" smtClean="0">
                <a:latin typeface="Consolas"/>
                <a:cs typeface="Calibri"/>
              </a:rPr>
              <a:t>import </a:t>
            </a:r>
            <a:r>
              <a:rPr lang="en-US" dirty="0" err="1" smtClean="0">
                <a:latin typeface="Consolas"/>
                <a:cs typeface="Calibri"/>
              </a:rPr>
              <a:t>numpy</a:t>
            </a:r>
            <a:r>
              <a:rPr lang="en-US" dirty="0" smtClean="0">
                <a:latin typeface="Consolas"/>
                <a:cs typeface="Calibri"/>
              </a:rPr>
              <a:t> as </a:t>
            </a:r>
            <a:r>
              <a:rPr lang="en-US" dirty="0" err="1" smtClean="0">
                <a:latin typeface="Consolas"/>
                <a:cs typeface="Calibri"/>
              </a:rPr>
              <a:t>np</a:t>
            </a:r>
            <a:r>
              <a:rPr lang="en-US" dirty="0" smtClean="0">
                <a:latin typeface="Consolas"/>
                <a:cs typeface="Calibri"/>
              </a:rPr>
              <a:t/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import pandas as pd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from </a:t>
            </a:r>
            <a:r>
              <a:rPr lang="en-US" dirty="0" err="1" smtClean="0">
                <a:latin typeface="Consolas"/>
                <a:cs typeface="Calibri"/>
              </a:rPr>
              <a:t>scipy.stats</a:t>
            </a:r>
            <a:r>
              <a:rPr lang="en-US" dirty="0" smtClean="0">
                <a:latin typeface="Consolas"/>
                <a:cs typeface="Calibri"/>
              </a:rPr>
              <a:t> import chi2_contingency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data = </a:t>
            </a:r>
            <a:r>
              <a:rPr lang="en-US" dirty="0" err="1" smtClean="0">
                <a:latin typeface="Consolas"/>
                <a:cs typeface="Calibri"/>
              </a:rPr>
              <a:t>pd.read_csv</a:t>
            </a:r>
            <a:r>
              <a:rPr lang="en-US" dirty="0" smtClean="0">
                <a:latin typeface="Consolas"/>
                <a:cs typeface="Calibri"/>
              </a:rPr>
              <a:t>(</a:t>
            </a:r>
            <a:r>
              <a:rPr lang="en-US" dirty="0" err="1" smtClean="0">
                <a:latin typeface="Consolas"/>
                <a:cs typeface="Calibri"/>
              </a:rPr>
              <a:t>r'E</a:t>
            </a:r>
            <a:r>
              <a:rPr lang="en-US" dirty="0" smtClean="0">
                <a:latin typeface="Consolas"/>
                <a:cs typeface="Calibri"/>
              </a:rPr>
              <a:t>:\</a:t>
            </a:r>
            <a:r>
              <a:rPr lang="en-US" dirty="0" err="1" smtClean="0">
                <a:latin typeface="Consolas"/>
                <a:cs typeface="Calibri"/>
              </a:rPr>
              <a:t>ExcelR</a:t>
            </a:r>
            <a:r>
              <a:rPr lang="en-US" dirty="0" smtClean="0">
                <a:latin typeface="Consolas"/>
                <a:cs typeface="Calibri"/>
              </a:rPr>
              <a:t> ass\</a:t>
            </a:r>
            <a:r>
              <a:rPr lang="en-US" dirty="0" err="1" smtClean="0">
                <a:latin typeface="Consolas"/>
                <a:cs typeface="Calibri"/>
              </a:rPr>
              <a:t>hypo_ass</a:t>
            </a:r>
            <a:r>
              <a:rPr lang="en-US" dirty="0" smtClean="0">
                <a:latin typeface="Consolas"/>
                <a:cs typeface="Calibri"/>
              </a:rPr>
              <a:t>\</a:t>
            </a:r>
            <a:r>
              <a:rPr lang="en-US" dirty="0" err="1" smtClean="0">
                <a:latin typeface="Consolas"/>
                <a:cs typeface="Calibri"/>
              </a:rPr>
              <a:t>Costomer+OrderForm.csv</a:t>
            </a:r>
            <a:r>
              <a:rPr lang="en-US" dirty="0" smtClean="0">
                <a:latin typeface="Consolas"/>
                <a:cs typeface="Calibri"/>
              </a:rPr>
              <a:t>')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/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err="1" smtClean="0">
                <a:latin typeface="Consolas"/>
                <a:cs typeface="Calibri"/>
              </a:rPr>
              <a:t>data_dumm</a:t>
            </a:r>
            <a:r>
              <a:rPr lang="en-US" dirty="0" smtClean="0">
                <a:latin typeface="Consolas"/>
                <a:cs typeface="Calibri"/>
              </a:rPr>
              <a:t> = </a:t>
            </a:r>
            <a:r>
              <a:rPr lang="en-US" dirty="0" err="1" smtClean="0">
                <a:latin typeface="Consolas"/>
                <a:cs typeface="Calibri"/>
              </a:rPr>
              <a:t>pd.get_dummies</a:t>
            </a:r>
            <a:r>
              <a:rPr lang="en-US" dirty="0" smtClean="0">
                <a:latin typeface="Consolas"/>
                <a:cs typeface="Calibri"/>
              </a:rPr>
              <a:t>(data)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err="1" smtClean="0">
                <a:latin typeface="Consolas"/>
                <a:cs typeface="Calibri"/>
              </a:rPr>
              <a:t>df</a:t>
            </a:r>
            <a:r>
              <a:rPr lang="en-US" dirty="0" smtClean="0">
                <a:latin typeface="Consolas"/>
                <a:cs typeface="Calibri"/>
              </a:rPr>
              <a:t> = </a:t>
            </a:r>
            <a:r>
              <a:rPr lang="en-US" dirty="0" err="1" smtClean="0">
                <a:latin typeface="Consolas"/>
                <a:cs typeface="Calibri"/>
              </a:rPr>
              <a:t>pd.DataFrame</a:t>
            </a:r>
            <a:r>
              <a:rPr lang="en-US" dirty="0" smtClean="0">
                <a:latin typeface="Consolas"/>
                <a:cs typeface="Calibri"/>
              </a:rPr>
              <a:t>(</a:t>
            </a:r>
            <a:r>
              <a:rPr lang="en-US" dirty="0" err="1" smtClean="0">
                <a:latin typeface="Consolas"/>
                <a:cs typeface="Calibri"/>
              </a:rPr>
              <a:t>data_dumm</a:t>
            </a:r>
            <a:r>
              <a:rPr lang="en-US" dirty="0" smtClean="0">
                <a:latin typeface="Consolas"/>
                <a:cs typeface="Calibri"/>
              </a:rPr>
              <a:t>)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# print(</a:t>
            </a:r>
            <a:r>
              <a:rPr lang="en-US" dirty="0" err="1" smtClean="0">
                <a:latin typeface="Consolas"/>
                <a:cs typeface="Calibri"/>
              </a:rPr>
              <a:t>df</a:t>
            </a:r>
            <a:r>
              <a:rPr lang="en-US" dirty="0" smtClean="0">
                <a:latin typeface="Consolas"/>
                <a:cs typeface="Calibri"/>
              </a:rPr>
              <a:t>)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err="1" smtClean="0">
                <a:latin typeface="Consolas"/>
                <a:cs typeface="Calibri"/>
              </a:rPr>
              <a:t>arr</a:t>
            </a:r>
            <a:r>
              <a:rPr lang="en-US" dirty="0" smtClean="0">
                <a:latin typeface="Consolas"/>
                <a:cs typeface="Calibri"/>
              </a:rPr>
              <a:t> = </a:t>
            </a:r>
            <a:r>
              <a:rPr lang="en-US" dirty="0" err="1" smtClean="0">
                <a:latin typeface="Consolas"/>
                <a:cs typeface="Calibri"/>
              </a:rPr>
              <a:t>df.to_numpy</a:t>
            </a:r>
            <a:r>
              <a:rPr lang="en-US" dirty="0" smtClean="0">
                <a:latin typeface="Consolas"/>
                <a:cs typeface="Calibri"/>
              </a:rPr>
              <a:t>()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print(chi2_contingency(</a:t>
            </a:r>
            <a:r>
              <a:rPr lang="en-US" dirty="0" err="1" smtClean="0">
                <a:latin typeface="Consolas"/>
                <a:cs typeface="Calibri"/>
              </a:rPr>
              <a:t>arr</a:t>
            </a:r>
            <a:r>
              <a:rPr lang="en-US" dirty="0" smtClean="0">
                <a:latin typeface="Consolas"/>
                <a:cs typeface="Calibri"/>
              </a:rPr>
              <a:t>))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# here </a:t>
            </a:r>
            <a:r>
              <a:rPr lang="en-US" dirty="0" err="1" smtClean="0">
                <a:latin typeface="Consolas"/>
                <a:cs typeface="Calibri"/>
              </a:rPr>
              <a:t>pvalue</a:t>
            </a:r>
            <a:r>
              <a:rPr lang="en-US" dirty="0" smtClean="0">
                <a:latin typeface="Consolas"/>
                <a:cs typeface="Calibri"/>
              </a:rPr>
              <a:t> is 1.0 (&gt;0.05) 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# we can't reject null hypothesis</a:t>
            </a:r>
          </a:p>
          <a:p>
            <a:pPr>
              <a:buNone/>
            </a:pPr>
            <a:endParaRPr lang="en-US" dirty="0" smtClean="0">
              <a:latin typeface="Consolas"/>
              <a:cs typeface="Calibri"/>
            </a:endParaRP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Fantaloons</a:t>
            </a:r>
            <a:r>
              <a:rPr lang="en-US" dirty="0" smtClean="0"/>
              <a:t> Sales managers commented that </a:t>
            </a:r>
            <a:r>
              <a:rPr lang="en-US" i="1" dirty="0" smtClean="0"/>
              <a:t>% </a:t>
            </a:r>
            <a:r>
              <a:rPr lang="en-US" dirty="0" smtClean="0"/>
              <a:t>of males versus females walking in to the store differ based on day of the week. Analyze the data and determine whether there is evidence at </a:t>
            </a:r>
            <a:r>
              <a:rPr lang="en-US" i="1" dirty="0" smtClean="0"/>
              <a:t>5 % </a:t>
            </a:r>
            <a:r>
              <a:rPr lang="en-US" dirty="0" smtClean="0"/>
              <a:t>significance level to support this hypothesis.</a:t>
            </a:r>
          </a:p>
          <a:p>
            <a:pPr>
              <a:buNone/>
            </a:pPr>
            <a:r>
              <a:rPr lang="en-US" dirty="0" err="1" smtClean="0">
                <a:cs typeface="Calibri"/>
              </a:rPr>
              <a:t>Hypotheesis</a:t>
            </a:r>
            <a:r>
              <a:rPr lang="en-US" dirty="0" smtClean="0">
                <a:cs typeface="Calibri"/>
              </a:rPr>
              <a:t>,</a:t>
            </a:r>
          </a:p>
          <a:p>
            <a:pPr>
              <a:buNone/>
            </a:pPr>
            <a:r>
              <a:rPr lang="en-US" dirty="0" smtClean="0">
                <a:cs typeface="Calibri"/>
              </a:rPr>
              <a:t>    Ho :  % of males </a:t>
            </a:r>
            <a:r>
              <a:rPr lang="en-US" dirty="0" err="1" smtClean="0">
                <a:cs typeface="Calibri"/>
              </a:rPr>
              <a:t>anf</a:t>
            </a:r>
            <a:r>
              <a:rPr lang="en-US" dirty="0" smtClean="0">
                <a:cs typeface="Calibri"/>
              </a:rPr>
              <a:t> females does not varies based on day of the week</a:t>
            </a:r>
          </a:p>
          <a:p>
            <a:pPr>
              <a:buNone/>
            </a:pPr>
            <a:r>
              <a:rPr lang="en-US" dirty="0" smtClean="0">
                <a:cs typeface="Calibri"/>
              </a:rPr>
              <a:t>    Ha : % of males and females </a:t>
            </a:r>
            <a:r>
              <a:rPr lang="en-US" dirty="0" err="1" smtClean="0">
                <a:cs typeface="Calibri"/>
              </a:rPr>
              <a:t>varries</a:t>
            </a:r>
            <a:r>
              <a:rPr lang="en-US" dirty="0" smtClean="0">
                <a:cs typeface="Calibri"/>
              </a:rPr>
              <a:t> based on the day of  week.</a:t>
            </a:r>
          </a:p>
          <a:p>
            <a:pPr>
              <a:buNone/>
            </a:pPr>
            <a:endParaRPr lang="en-US" dirty="0" smtClean="0">
              <a:cs typeface="Calibri"/>
            </a:endParaRPr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Fantaloons.mtw</a:t>
            </a:r>
            <a:endParaRPr lang="en-US" b="1" dirty="0" smtClean="0">
              <a:cs typeface="Calibri"/>
            </a:endParaRPr>
          </a:p>
          <a:p>
            <a:pPr>
              <a:buNone/>
            </a:pPr>
            <a:r>
              <a:rPr lang="en-US" b="1" dirty="0" smtClean="0">
                <a:cs typeface="Calibri"/>
              </a:rPr>
              <a:t>Using  chi-</a:t>
            </a:r>
            <a:r>
              <a:rPr lang="en-US" b="1" dirty="0" err="1" smtClean="0">
                <a:cs typeface="Calibri"/>
              </a:rPr>
              <a:t>sqaure</a:t>
            </a:r>
            <a:r>
              <a:rPr lang="en-US" b="1" dirty="0" smtClean="0">
                <a:cs typeface="Calibri"/>
              </a:rPr>
              <a:t> :</a:t>
            </a:r>
          </a:p>
          <a:p>
            <a:pPr>
              <a:buNone/>
            </a:pPr>
            <a:r>
              <a:rPr lang="en-US" b="1" dirty="0" err="1" smtClean="0">
                <a:cs typeface="Calibri"/>
              </a:rPr>
              <a:t>Ans</a:t>
            </a:r>
            <a:r>
              <a:rPr lang="en-US" b="1" dirty="0" smtClean="0">
                <a:cs typeface="Calibri"/>
              </a:rPr>
              <a:t> :</a:t>
            </a:r>
            <a:r>
              <a:rPr lang="en-US" dirty="0" smtClean="0">
                <a:latin typeface="Consolas"/>
              </a:rPr>
              <a:t>import pandas as pd</a:t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from </a:t>
            </a:r>
            <a:r>
              <a:rPr lang="en-US" dirty="0" err="1" smtClean="0">
                <a:latin typeface="Consolas"/>
              </a:rPr>
              <a:t>scipy.stats</a:t>
            </a:r>
            <a:r>
              <a:rPr lang="en-US" dirty="0" smtClean="0">
                <a:latin typeface="Consolas"/>
              </a:rPr>
              <a:t> import chi2_contingency</a:t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data = </a:t>
            </a:r>
            <a:r>
              <a:rPr lang="en-US" dirty="0" err="1" smtClean="0">
                <a:latin typeface="Consolas"/>
              </a:rPr>
              <a:t>pd.read_csv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err="1" smtClean="0">
                <a:latin typeface="Consolas"/>
              </a:rPr>
              <a:t>r'E</a:t>
            </a:r>
            <a:r>
              <a:rPr lang="en-US" dirty="0" smtClean="0">
                <a:latin typeface="Consolas"/>
              </a:rPr>
              <a:t>:\</a:t>
            </a:r>
            <a:r>
              <a:rPr lang="en-US" dirty="0" err="1" smtClean="0">
                <a:latin typeface="Consolas"/>
              </a:rPr>
              <a:t>ExcelR</a:t>
            </a:r>
            <a:r>
              <a:rPr lang="en-US" dirty="0" smtClean="0">
                <a:latin typeface="Consolas"/>
              </a:rPr>
              <a:t> ass\</a:t>
            </a:r>
            <a:r>
              <a:rPr lang="en-US" dirty="0" err="1" smtClean="0">
                <a:latin typeface="Consolas"/>
              </a:rPr>
              <a:t>hypo_ass</a:t>
            </a:r>
            <a:r>
              <a:rPr lang="en-US" dirty="0" smtClean="0">
                <a:latin typeface="Consolas"/>
              </a:rPr>
              <a:t>\Faltoons.csv')</a:t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# print(data)</a:t>
            </a:r>
            <a:br>
              <a:rPr lang="en-US" dirty="0" smtClean="0">
                <a:latin typeface="Consolas"/>
              </a:rPr>
            </a:br>
            <a:r>
              <a:rPr lang="en-US" dirty="0" err="1" smtClean="0">
                <a:latin typeface="Consolas"/>
              </a:rPr>
              <a:t>data_dum</a:t>
            </a:r>
            <a:r>
              <a:rPr lang="en-US" dirty="0" smtClean="0">
                <a:latin typeface="Consolas"/>
              </a:rPr>
              <a:t> = </a:t>
            </a:r>
            <a:r>
              <a:rPr lang="en-US" dirty="0" err="1" smtClean="0">
                <a:latin typeface="Consolas"/>
              </a:rPr>
              <a:t>pd.get_dummies</a:t>
            </a:r>
            <a:r>
              <a:rPr lang="en-US" dirty="0" smtClean="0">
                <a:latin typeface="Consolas"/>
              </a:rPr>
              <a:t>(data)</a:t>
            </a:r>
            <a:br>
              <a:rPr lang="en-US" dirty="0" smtClean="0">
                <a:latin typeface="Consolas"/>
              </a:rPr>
            </a:br>
            <a:r>
              <a:rPr lang="en-US" dirty="0" err="1" smtClean="0">
                <a:latin typeface="Consolas"/>
              </a:rPr>
              <a:t>piot_arr</a:t>
            </a:r>
            <a:r>
              <a:rPr lang="en-US" dirty="0" smtClean="0">
                <a:latin typeface="Consolas"/>
              </a:rPr>
              <a:t> = [[167,66],[120,47]]</a:t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print(chi2_contingency(</a:t>
            </a:r>
            <a:r>
              <a:rPr lang="en-US" dirty="0" err="1" smtClean="0">
                <a:latin typeface="Consolas"/>
              </a:rPr>
              <a:t>piot_arr</a:t>
            </a:r>
            <a:r>
              <a:rPr lang="en-US" dirty="0" smtClean="0">
                <a:latin typeface="Consolas"/>
              </a:rPr>
              <a:t>))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/>
              </a:rPr>
              <a:t>Results :</a:t>
            </a:r>
            <a:r>
              <a:rPr lang="en-US" dirty="0" smtClean="0">
                <a:ea typeface="+mn-lt"/>
                <a:cs typeface="+mn-lt"/>
              </a:rPr>
              <a:t>(0.005274808283592733, 0.9421022439386241, 1, array([[167.1775,  65.8225],</a:t>
            </a:r>
            <a:endParaRPr lang="en-US" dirty="0" smtClean="0">
              <a:cs typeface="Calibri"/>
            </a:endParaRPr>
          </a:p>
          <a:p>
            <a:pPr>
              <a:buNone/>
            </a:pPr>
            <a:r>
              <a:rPr lang="en-US" dirty="0" smtClean="0">
                <a:ea typeface="+mn-lt"/>
                <a:cs typeface="+mn-lt"/>
              </a:rPr>
              <a:t>       [119.8225,  47.1775]]))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cs typeface="Calibri"/>
              </a:rPr>
              <a:t>Here, </a:t>
            </a:r>
            <a:r>
              <a:rPr lang="en-US" dirty="0" err="1" smtClean="0">
                <a:cs typeface="Calibri"/>
              </a:rPr>
              <a:t>pvalue</a:t>
            </a:r>
            <a:r>
              <a:rPr lang="en-US" dirty="0" smtClean="0">
                <a:cs typeface="Calibri"/>
              </a:rPr>
              <a:t> = 0.94 (&gt;0.05)  that means we can't reject null hypothesis (Ho).</a:t>
            </a:r>
          </a:p>
          <a:p>
            <a:pPr>
              <a:buNone/>
            </a:pPr>
            <a:endParaRPr lang="en-US" dirty="0" smtClean="0">
              <a:cs typeface="Calibri"/>
            </a:endParaRPr>
          </a:p>
          <a:p>
            <a:pPr>
              <a:buNone/>
            </a:pPr>
            <a:endParaRPr lang="en-US" dirty="0" smtClean="0">
              <a:cs typeface="Calibri"/>
            </a:endParaRPr>
          </a:p>
          <a:p>
            <a:pPr>
              <a:buNone/>
            </a:pPr>
            <a:r>
              <a:rPr lang="en-US" dirty="0" smtClean="0">
                <a:cs typeface="Calibri"/>
              </a:rPr>
              <a:t>Using Proportion Test :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cs typeface="Calibri"/>
              </a:rPr>
              <a:t>Ans</a:t>
            </a:r>
            <a:r>
              <a:rPr lang="en-US" dirty="0" smtClean="0">
                <a:cs typeface="Calibri"/>
              </a:rPr>
              <a:t> :</a:t>
            </a:r>
            <a:r>
              <a:rPr lang="en-US" dirty="0" smtClean="0">
                <a:latin typeface="Consolas"/>
                <a:cs typeface="Calibri"/>
              </a:rPr>
              <a:t>import pandas as pd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import statsmodels.api as </a:t>
            </a:r>
            <a:r>
              <a:rPr lang="en-US" dirty="0" err="1" smtClean="0">
                <a:latin typeface="Consolas"/>
                <a:cs typeface="Calibri"/>
              </a:rPr>
              <a:t>sm</a:t>
            </a:r>
            <a:r>
              <a:rPr lang="en-US" dirty="0" smtClean="0">
                <a:latin typeface="Consolas"/>
                <a:cs typeface="Calibri"/>
              </a:rPr>
              <a:t/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import  </a:t>
            </a:r>
            <a:r>
              <a:rPr lang="en-US" dirty="0" err="1" smtClean="0">
                <a:latin typeface="Consolas"/>
                <a:cs typeface="Calibri"/>
              </a:rPr>
              <a:t>numpy</a:t>
            </a:r>
            <a:r>
              <a:rPr lang="en-US" dirty="0" smtClean="0">
                <a:latin typeface="Consolas"/>
                <a:cs typeface="Calibri"/>
              </a:rPr>
              <a:t> as </a:t>
            </a:r>
            <a:r>
              <a:rPr lang="en-US" dirty="0" err="1" smtClean="0">
                <a:latin typeface="Consolas"/>
                <a:cs typeface="Calibri"/>
              </a:rPr>
              <a:t>np</a:t>
            </a:r>
            <a:r>
              <a:rPr lang="en-US" dirty="0" smtClean="0">
                <a:latin typeface="Consolas"/>
                <a:cs typeface="Calibri"/>
              </a:rPr>
              <a:t/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data = </a:t>
            </a:r>
            <a:r>
              <a:rPr lang="en-US" dirty="0" err="1" smtClean="0">
                <a:latin typeface="Consolas"/>
                <a:cs typeface="Calibri"/>
              </a:rPr>
              <a:t>pd.read_csv</a:t>
            </a:r>
            <a:r>
              <a:rPr lang="en-US" dirty="0" smtClean="0">
                <a:latin typeface="Consolas"/>
                <a:cs typeface="Calibri"/>
              </a:rPr>
              <a:t>(</a:t>
            </a:r>
            <a:r>
              <a:rPr lang="en-US" dirty="0" err="1" smtClean="0">
                <a:latin typeface="Consolas"/>
                <a:cs typeface="Calibri"/>
              </a:rPr>
              <a:t>r'E</a:t>
            </a:r>
            <a:r>
              <a:rPr lang="en-US" dirty="0" smtClean="0">
                <a:latin typeface="Consolas"/>
                <a:cs typeface="Calibri"/>
              </a:rPr>
              <a:t>:\</a:t>
            </a:r>
            <a:r>
              <a:rPr lang="en-US" dirty="0" err="1" smtClean="0">
                <a:latin typeface="Consolas"/>
                <a:cs typeface="Calibri"/>
              </a:rPr>
              <a:t>ExcelR</a:t>
            </a:r>
            <a:r>
              <a:rPr lang="en-US" dirty="0" smtClean="0">
                <a:latin typeface="Consolas"/>
                <a:cs typeface="Calibri"/>
              </a:rPr>
              <a:t> ass\</a:t>
            </a:r>
            <a:r>
              <a:rPr lang="en-US" dirty="0" err="1" smtClean="0">
                <a:latin typeface="Consolas"/>
                <a:cs typeface="Calibri"/>
              </a:rPr>
              <a:t>hypo_ass</a:t>
            </a:r>
            <a:r>
              <a:rPr lang="en-US" dirty="0" smtClean="0">
                <a:latin typeface="Consolas"/>
                <a:cs typeface="Calibri"/>
              </a:rPr>
              <a:t>\Faltoons.csv')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/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err="1" smtClean="0">
                <a:latin typeface="Consolas"/>
                <a:cs typeface="Calibri"/>
              </a:rPr>
              <a:t>data_dumm</a:t>
            </a:r>
            <a:r>
              <a:rPr lang="en-US" dirty="0" smtClean="0">
                <a:latin typeface="Consolas"/>
                <a:cs typeface="Calibri"/>
              </a:rPr>
              <a:t> = </a:t>
            </a:r>
            <a:r>
              <a:rPr lang="en-US" dirty="0" err="1" smtClean="0">
                <a:latin typeface="Consolas"/>
                <a:cs typeface="Calibri"/>
              </a:rPr>
              <a:t>pd.get_dummies</a:t>
            </a:r>
            <a:r>
              <a:rPr lang="en-US" dirty="0" smtClean="0">
                <a:latin typeface="Consolas"/>
                <a:cs typeface="Calibri"/>
              </a:rPr>
              <a:t>(data)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prop_1 = 287/400   # woman visitors during weekdays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prop_2 = 233/400   # woman visitors during weekends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/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pop_1 = </a:t>
            </a:r>
            <a:r>
              <a:rPr lang="en-US" dirty="0" err="1" smtClean="0">
                <a:latin typeface="Consolas"/>
                <a:cs typeface="Calibri"/>
              </a:rPr>
              <a:t>np.random.binomial</a:t>
            </a:r>
            <a:r>
              <a:rPr lang="en-US" dirty="0" smtClean="0">
                <a:latin typeface="Consolas"/>
                <a:cs typeface="Calibri"/>
              </a:rPr>
              <a:t>(1, prop_1, 400)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pop_2 = </a:t>
            </a:r>
            <a:r>
              <a:rPr lang="en-US" dirty="0" err="1" smtClean="0">
                <a:latin typeface="Consolas"/>
                <a:cs typeface="Calibri"/>
              </a:rPr>
              <a:t>np.random.binomial</a:t>
            </a:r>
            <a:r>
              <a:rPr lang="en-US" dirty="0" smtClean="0">
                <a:latin typeface="Consolas"/>
                <a:cs typeface="Calibri"/>
              </a:rPr>
              <a:t>(1, prop_2, 400)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# print(pop_2.mean())</a:t>
            </a:r>
            <a:br>
              <a:rPr lang="en-US" dirty="0" smtClean="0">
                <a:latin typeface="Consolas"/>
                <a:cs typeface="Calibri"/>
              </a:rPr>
            </a:br>
            <a:r>
              <a:rPr lang="en-US" dirty="0" smtClean="0">
                <a:latin typeface="Consolas"/>
                <a:cs typeface="Calibri"/>
              </a:rPr>
              <a:t>print(</a:t>
            </a:r>
            <a:r>
              <a:rPr lang="en-US" dirty="0" err="1" smtClean="0">
                <a:latin typeface="Consolas"/>
                <a:cs typeface="Calibri"/>
              </a:rPr>
              <a:t>sm.stats.ttest_ind</a:t>
            </a:r>
            <a:r>
              <a:rPr lang="en-US" dirty="0" smtClean="0">
                <a:latin typeface="Consolas"/>
                <a:cs typeface="Calibri"/>
              </a:rPr>
              <a:t>(pop_1, pop_2))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alibri"/>
              </a:rPr>
              <a:t>Result : 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alibri"/>
              </a:rPr>
              <a:t>           </a:t>
            </a:r>
            <a:r>
              <a:rPr lang="en-US" dirty="0" smtClean="0">
                <a:ea typeface="+mn-lt"/>
                <a:cs typeface="+mn-lt"/>
              </a:rPr>
              <a:t>(5.514329241393942, 4.730609485673673e-08, 798.0)</a:t>
            </a:r>
            <a:endParaRPr lang="en-US" dirty="0" smtClean="0">
              <a:latin typeface="Consolas"/>
              <a:cs typeface="Calibri"/>
            </a:endParaRPr>
          </a:p>
          <a:p>
            <a:pPr>
              <a:buNone/>
            </a:pPr>
            <a:r>
              <a:rPr lang="en-US" dirty="0" smtClean="0">
                <a:cs typeface="Calibri"/>
              </a:rPr>
              <a:t>Here,  </a:t>
            </a:r>
            <a:r>
              <a:rPr lang="en-US" dirty="0" err="1" smtClean="0">
                <a:cs typeface="Calibri"/>
              </a:rPr>
              <a:t>pvalue</a:t>
            </a:r>
            <a:r>
              <a:rPr lang="en-US" dirty="0" smtClean="0">
                <a:cs typeface="Calibri"/>
              </a:rPr>
              <a:t> &lt; 0.05  that means we can reject null hypothesis.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315</Words>
  <Application>Microsoft Office PowerPoint</Application>
  <PresentationFormat>On-screen Show (4:3)</PresentationFormat>
  <Paragraphs>79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Hypothesis Testing Exercise</vt:lpstr>
      <vt:lpstr>Hypothesis Testing Exercise</vt:lpstr>
      <vt:lpstr>Hypothesis Testing Exercise</vt:lpstr>
      <vt:lpstr>Slide 4</vt:lpstr>
      <vt:lpstr>Hypothesis Testing 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Lenovo</cp:lastModifiedBy>
  <cp:revision>3</cp:revision>
  <dcterms:created xsi:type="dcterms:W3CDTF">2015-11-14T12:07:48Z</dcterms:created>
  <dcterms:modified xsi:type="dcterms:W3CDTF">2021-05-19T06:35:31Z</dcterms:modified>
</cp:coreProperties>
</file>