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erriweather Light"/>
      <p:regular r:id="rId23"/>
      <p:bold r:id="rId24"/>
      <p:italic r:id="rId25"/>
      <p:boldItalic r:id="rId26"/>
    </p:embeddedFont>
    <p:embeddedFont>
      <p:font typeface="Montserrat"/>
      <p:regular r:id="rId27"/>
      <p:bold r:id="rId28"/>
      <p:italic r:id="rId29"/>
      <p:boldItalic r:id="rId30"/>
    </p:embeddedFont>
    <p:embeddedFont>
      <p:font typeface="Open Sans SemiBold"/>
      <p:regular r:id="rId31"/>
      <p:bold r:id="rId32"/>
      <p:italic r:id="rId33"/>
      <p:boldItalic r:id="rId34"/>
    </p:embeddedFont>
    <p:embeddedFont>
      <p:font typeface="Vidaloka"/>
      <p:regular r:id="rId35"/>
    </p:embeddedFont>
    <p:embeddedFont>
      <p:font typeface="Russo One"/>
      <p:regular r:id="rId36"/>
    </p:embeddedFont>
    <p:embeddedFont>
      <p:font typeface="Mako"/>
      <p:regular r:id="rId37"/>
    </p:embeddedFont>
    <p:embeddedFont>
      <p:font typeface="Crimson Text"/>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rimsonText-italic.fntdata"/><Relationship Id="rId42" Type="http://schemas.openxmlformats.org/officeDocument/2006/relationships/font" Target="fonts/OpenSans-regular.fntdata"/><Relationship Id="rId41" Type="http://schemas.openxmlformats.org/officeDocument/2006/relationships/font" Target="fonts/CrimsonText-boldItalic.fntdata"/><Relationship Id="rId44" Type="http://schemas.openxmlformats.org/officeDocument/2006/relationships/font" Target="fonts/OpenSans-italic.fntdata"/><Relationship Id="rId43" Type="http://schemas.openxmlformats.org/officeDocument/2006/relationships/font" Target="fonts/OpenSans-bold.fntdata"/><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SemiBold-regular.fntdata"/><Relationship Id="rId30" Type="http://schemas.openxmlformats.org/officeDocument/2006/relationships/font" Target="fonts/Montserrat-boldItalic.fntdata"/><Relationship Id="rId33" Type="http://schemas.openxmlformats.org/officeDocument/2006/relationships/font" Target="fonts/OpenSansSemiBold-italic.fntdata"/><Relationship Id="rId32" Type="http://schemas.openxmlformats.org/officeDocument/2006/relationships/font" Target="fonts/OpenSansSemiBold-bold.fntdata"/><Relationship Id="rId35" Type="http://schemas.openxmlformats.org/officeDocument/2006/relationships/font" Target="fonts/Vidaloka-regular.fntdata"/><Relationship Id="rId34" Type="http://schemas.openxmlformats.org/officeDocument/2006/relationships/font" Target="fonts/OpenSansSemiBold-boldItalic.fntdata"/><Relationship Id="rId37" Type="http://schemas.openxmlformats.org/officeDocument/2006/relationships/font" Target="fonts/Mako-regular.fntdata"/><Relationship Id="rId36" Type="http://schemas.openxmlformats.org/officeDocument/2006/relationships/font" Target="fonts/RussoOne-regular.fntdata"/><Relationship Id="rId39" Type="http://schemas.openxmlformats.org/officeDocument/2006/relationships/font" Target="fonts/CrimsonText-bold.fntdata"/><Relationship Id="rId38" Type="http://schemas.openxmlformats.org/officeDocument/2006/relationships/font" Target="fonts/CrimsonText-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erriweatherLight-bold.fntdata"/><Relationship Id="rId23" Type="http://schemas.openxmlformats.org/officeDocument/2006/relationships/font" Target="fonts/MerriweatherLight-regular.fntdata"/><Relationship Id="rId26" Type="http://schemas.openxmlformats.org/officeDocument/2006/relationships/font" Target="fonts/MerriweatherLight-boldItalic.fntdata"/><Relationship Id="rId25" Type="http://schemas.openxmlformats.org/officeDocument/2006/relationships/font" Target="fonts/MerriweatherLight-italic.fntdata"/><Relationship Id="rId28" Type="http://schemas.openxmlformats.org/officeDocument/2006/relationships/font" Target="fonts/Montserrat-bold.fntdata"/><Relationship Id="rId27" Type="http://schemas.openxmlformats.org/officeDocument/2006/relationships/font" Target="fonts/Montserrat-regular.fntdata"/><Relationship Id="rId29" Type="http://schemas.openxmlformats.org/officeDocument/2006/relationships/font" Target="fonts/Montserra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3ec862e3e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3ec862e3e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3ec862e3e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3ec862e3e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7d07d869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7d07d869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3ec862e3e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3ec862e3e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453f6071b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453f6071b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8269f2aa0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8269f2aa0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8269f2aa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28269f2aa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8269f2aa0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8269f2aa0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3ec862e3e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3ec862e3e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5aad17d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5aad17d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77bcd464d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77bcd464d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77bcd464d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77bcd464d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77bcd464d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77bcd464d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77bcd464d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77bcd464d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77bcd464d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77bcd464d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77bcd464d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77bcd464d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3ec862e3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3ec862e3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 Id="rId3" Type="http://schemas.openxmlformats.org/officeDocument/2006/relationships/hyperlink" Target="https://omkarpathak.in/pyrespars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Know Your Resume Rating</a:t>
            </a:r>
            <a:endParaRPr sz="6000"/>
          </a:p>
        </p:txBody>
      </p:sp>
      <p:sp>
        <p:nvSpPr>
          <p:cNvPr id="473" name="Google Shape;473;p54"/>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dk1"/>
                </a:solidFill>
                <a:latin typeface="Arial"/>
                <a:ea typeface="Arial"/>
                <a:cs typeface="Arial"/>
                <a:sym typeface="Arial"/>
              </a:rPr>
              <a:t>Batch 9</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21N31A0579</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21N31A0583</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21N31A0589</a:t>
            </a:r>
            <a:endParaRPr sz="1800">
              <a:solidFill>
                <a:schemeClr val="dk1"/>
              </a:solidFill>
              <a:latin typeface="Arial"/>
              <a:ea typeface="Arial"/>
              <a:cs typeface="Arial"/>
              <a:sym typeface="Arial"/>
            </a:endParaRPr>
          </a:p>
          <a:p>
            <a:pPr indent="0" lvl="0" marL="45720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3"/>
          <p:cNvSpPr txBox="1"/>
          <p:nvPr>
            <p:ph idx="1" type="subTitle"/>
          </p:nvPr>
        </p:nvSpPr>
        <p:spPr>
          <a:xfrm>
            <a:off x="675925" y="1017716"/>
            <a:ext cx="7542900" cy="351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An important step in hiring and project selection is resume rating, which involves assessing individuals' skills and expertise based solely on their resumes. Key elements of resume grading are briefly summarized in this literature study.</a:t>
            </a:r>
            <a:endParaRPr sz="1400"/>
          </a:p>
          <a:p>
            <a:pPr indent="0" lvl="0" marL="0" rtl="0" algn="l">
              <a:spcBef>
                <a:spcPts val="0"/>
              </a:spcBef>
              <a:spcAft>
                <a:spcPts val="0"/>
              </a:spcAft>
              <a:buClr>
                <a:schemeClr val="dk1"/>
              </a:buClr>
              <a:buSzPts val="1100"/>
              <a:buFont typeface="Arial"/>
              <a:buNone/>
            </a:pPr>
            <a:r>
              <a:rPr lang="en" sz="1400"/>
              <a:t> 1. Evaluation Criteria</a:t>
            </a:r>
            <a:endParaRPr sz="1400"/>
          </a:p>
          <a:p>
            <a:pPr indent="0" lvl="0" marL="0" rtl="0" algn="l">
              <a:spcBef>
                <a:spcPts val="0"/>
              </a:spcBef>
              <a:spcAft>
                <a:spcPts val="0"/>
              </a:spcAft>
              <a:buClr>
                <a:schemeClr val="dk1"/>
              </a:buClr>
              <a:buSzPts val="1100"/>
              <a:buFont typeface="Arial"/>
              <a:buNone/>
            </a:pPr>
            <a:r>
              <a:t/>
            </a:r>
            <a:endParaRPr sz="1400"/>
          </a:p>
          <a:p>
            <a:pPr indent="457200" lvl="0" marL="0" rtl="0" algn="l">
              <a:spcBef>
                <a:spcPts val="0"/>
              </a:spcBef>
              <a:spcAft>
                <a:spcPts val="0"/>
              </a:spcAft>
              <a:buClr>
                <a:schemeClr val="dk1"/>
              </a:buClr>
              <a:buSzPts val="1100"/>
              <a:buFont typeface="Arial"/>
              <a:buNone/>
            </a:pPr>
            <a:r>
              <a:rPr lang="en" sz="1400"/>
              <a:t>a) Credentials and Education</a:t>
            </a:r>
            <a:endParaRPr sz="1400"/>
          </a:p>
          <a:p>
            <a:pPr indent="0" lvl="0" marL="0" rtl="0" algn="l">
              <a:spcBef>
                <a:spcPts val="0"/>
              </a:spcBef>
              <a:spcAft>
                <a:spcPts val="0"/>
              </a:spcAft>
              <a:buClr>
                <a:schemeClr val="dk1"/>
              </a:buClr>
              <a:buSzPts val="1100"/>
              <a:buFont typeface="Arial"/>
              <a:buNone/>
            </a:pPr>
            <a:r>
              <a:t/>
            </a:r>
            <a:endParaRPr sz="1400"/>
          </a:p>
          <a:p>
            <a:pPr indent="457200" lvl="0" marL="0" rtl="0" algn="l">
              <a:spcBef>
                <a:spcPts val="0"/>
              </a:spcBef>
              <a:spcAft>
                <a:spcPts val="0"/>
              </a:spcAft>
              <a:buClr>
                <a:schemeClr val="dk1"/>
              </a:buClr>
              <a:buSzPts val="1100"/>
              <a:buFont typeface="Arial"/>
              <a:buNone/>
            </a:pPr>
            <a:r>
              <a:rPr lang="en" sz="1400"/>
              <a:t>b) Experience's Relevance</a:t>
            </a:r>
            <a:endParaRPr sz="1400"/>
          </a:p>
          <a:p>
            <a:pPr indent="0" lvl="0" marL="0" rtl="0" algn="l">
              <a:spcBef>
                <a:spcPts val="0"/>
              </a:spcBef>
              <a:spcAft>
                <a:spcPts val="0"/>
              </a:spcAft>
              <a:buClr>
                <a:schemeClr val="dk1"/>
              </a:buClr>
              <a:buSzPts val="1100"/>
              <a:buFont typeface="Arial"/>
              <a:buNone/>
            </a:pPr>
            <a:r>
              <a:t/>
            </a:r>
            <a:endParaRPr sz="1400"/>
          </a:p>
          <a:p>
            <a:pPr indent="457200" lvl="0" marL="0" rtl="0" algn="l">
              <a:spcBef>
                <a:spcPts val="0"/>
              </a:spcBef>
              <a:spcAft>
                <a:spcPts val="0"/>
              </a:spcAft>
              <a:buClr>
                <a:schemeClr val="dk1"/>
              </a:buClr>
              <a:buSzPts val="1100"/>
              <a:buFont typeface="Arial"/>
              <a:buNone/>
            </a:pPr>
            <a:r>
              <a:rPr lang="en" sz="1400"/>
              <a:t>c) Keywords and Skills</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0"/>
              </a:spcAft>
              <a:buClr>
                <a:schemeClr val="dk1"/>
              </a:buClr>
              <a:buSzPts val="1100"/>
              <a:buFont typeface="Arial"/>
              <a:buNone/>
            </a:pPr>
            <a:r>
              <a:rPr lang="en" sz="1400"/>
              <a:t>2) Rating Techniques</a:t>
            </a:r>
            <a:endParaRPr sz="1400"/>
          </a:p>
          <a:p>
            <a:pPr indent="0" lvl="0" marL="0" rtl="0" algn="l">
              <a:spcBef>
                <a:spcPts val="0"/>
              </a:spcBef>
              <a:spcAft>
                <a:spcPts val="0"/>
              </a:spcAft>
              <a:buClr>
                <a:schemeClr val="dk1"/>
              </a:buClr>
              <a:buSzPts val="1100"/>
              <a:buFont typeface="Arial"/>
              <a:buNone/>
            </a:pPr>
            <a:r>
              <a:t/>
            </a:r>
            <a:endParaRPr sz="1400"/>
          </a:p>
          <a:p>
            <a:pPr indent="457200" lvl="0" marL="0" rtl="0" algn="l">
              <a:spcBef>
                <a:spcPts val="0"/>
              </a:spcBef>
              <a:spcAft>
                <a:spcPts val="0"/>
              </a:spcAft>
              <a:buClr>
                <a:schemeClr val="dk1"/>
              </a:buClr>
              <a:buSzPts val="1100"/>
              <a:buFont typeface="Arial"/>
              <a:buNone/>
            </a:pPr>
            <a:r>
              <a:rPr lang="en" sz="1400"/>
              <a:t>a) Human Assessment</a:t>
            </a:r>
            <a:endParaRPr sz="1400"/>
          </a:p>
          <a:p>
            <a:pPr indent="0" lvl="0" marL="0" rtl="0" algn="l">
              <a:spcBef>
                <a:spcPts val="0"/>
              </a:spcBef>
              <a:spcAft>
                <a:spcPts val="0"/>
              </a:spcAft>
              <a:buClr>
                <a:schemeClr val="dk1"/>
              </a:buClr>
              <a:buSzPts val="1100"/>
              <a:buFont typeface="Arial"/>
              <a:buNone/>
            </a:pPr>
            <a:r>
              <a:t/>
            </a:r>
            <a:endParaRPr sz="1400"/>
          </a:p>
          <a:p>
            <a:pPr indent="457200" lvl="0" marL="0" rtl="0" algn="l">
              <a:spcBef>
                <a:spcPts val="0"/>
              </a:spcBef>
              <a:spcAft>
                <a:spcPts val="0"/>
              </a:spcAft>
              <a:buClr>
                <a:schemeClr val="dk1"/>
              </a:buClr>
              <a:buSzPts val="1100"/>
              <a:buFont typeface="Arial"/>
              <a:buNone/>
            </a:pPr>
            <a:r>
              <a:rPr lang="en" sz="1400"/>
              <a:t>b</a:t>
            </a:r>
            <a:r>
              <a:rPr lang="en" sz="1400"/>
              <a:t>) Automated Evaluation</a:t>
            </a:r>
            <a:endParaRPr sz="1400"/>
          </a:p>
          <a:p>
            <a:pPr indent="0" lvl="0" marL="0" rtl="0" algn="r">
              <a:spcBef>
                <a:spcPts val="0"/>
              </a:spcBef>
              <a:spcAft>
                <a:spcPts val="0"/>
              </a:spcAft>
              <a:buClr>
                <a:schemeClr val="dk1"/>
              </a:buClr>
              <a:buSzPts val="1100"/>
              <a:buFont typeface="Arial"/>
              <a:buNone/>
            </a:pPr>
            <a:r>
              <a:t/>
            </a:r>
            <a:endParaRPr sz="800"/>
          </a:p>
          <a:p>
            <a:pPr indent="0" lvl="0" marL="0" rtl="0" algn="r">
              <a:spcBef>
                <a:spcPts val="0"/>
              </a:spcBef>
              <a:spcAft>
                <a:spcPts val="0"/>
              </a:spcAft>
              <a:buNone/>
            </a:pPr>
            <a:r>
              <a:t/>
            </a:r>
            <a:endParaRPr sz="2100"/>
          </a:p>
        </p:txBody>
      </p:sp>
      <p:sp>
        <p:nvSpPr>
          <p:cNvPr id="543" name="Google Shape;543;p6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FFFFFF"/>
              </a:buClr>
              <a:buSzPts val="3300"/>
              <a:buFont typeface="Arial"/>
              <a:buNone/>
            </a:pPr>
            <a:r>
              <a:rPr lang="en" sz="3300">
                <a:latin typeface="Arial"/>
                <a:ea typeface="Arial"/>
                <a:cs typeface="Arial"/>
                <a:sym typeface="Arial"/>
              </a:rPr>
              <a:t>Literature Review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4"/>
          <p:cNvSpPr txBox="1"/>
          <p:nvPr>
            <p:ph idx="1" type="subTitle"/>
          </p:nvPr>
        </p:nvSpPr>
        <p:spPr>
          <a:xfrm>
            <a:off x="728750" y="1112889"/>
            <a:ext cx="7511100" cy="326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t>The "Know Your Resume Rating" project's data collection procedure is an essential part of the effort. We will compile a varied collection of resumes and related evaluations in order to create an efficient resume rating system. </a:t>
            </a:r>
            <a:endParaRPr sz="1700"/>
          </a:p>
          <a:p>
            <a:pPr indent="-336550" lvl="0" marL="457200" rtl="0" algn="ctr">
              <a:spcBef>
                <a:spcPts val="0"/>
              </a:spcBef>
              <a:spcAft>
                <a:spcPts val="0"/>
              </a:spcAft>
              <a:buSzPts val="1700"/>
              <a:buChar char="●"/>
            </a:pPr>
            <a:r>
              <a:rPr lang="en" sz="1700"/>
              <a:t>Resume gathering</a:t>
            </a:r>
            <a:endParaRPr sz="1700"/>
          </a:p>
          <a:p>
            <a:pPr indent="-336550" lvl="0" marL="457200" rtl="0" algn="ctr">
              <a:spcBef>
                <a:spcPts val="0"/>
              </a:spcBef>
              <a:spcAft>
                <a:spcPts val="0"/>
              </a:spcAft>
              <a:buSzPts val="1700"/>
              <a:buChar char="●"/>
            </a:pPr>
            <a:r>
              <a:rPr lang="en" sz="1700"/>
              <a:t>Data Anonymization and Privacy</a:t>
            </a:r>
            <a:endParaRPr sz="1700"/>
          </a:p>
          <a:p>
            <a:pPr indent="-336550" lvl="0" marL="457200" rtl="0" algn="ctr">
              <a:spcBef>
                <a:spcPts val="0"/>
              </a:spcBef>
              <a:spcAft>
                <a:spcPts val="0"/>
              </a:spcAft>
              <a:buSzPts val="1700"/>
              <a:buChar char="●"/>
            </a:pPr>
            <a:r>
              <a:rPr lang="en" sz="1700"/>
              <a:t>Creation of the Rating Dataset</a:t>
            </a:r>
            <a:endParaRPr sz="1700"/>
          </a:p>
          <a:p>
            <a:pPr indent="-336550" lvl="0" marL="457200" rtl="0" algn="ctr">
              <a:spcBef>
                <a:spcPts val="0"/>
              </a:spcBef>
              <a:spcAft>
                <a:spcPts val="0"/>
              </a:spcAft>
              <a:buSzPts val="1700"/>
              <a:buChar char="●"/>
            </a:pPr>
            <a:r>
              <a:rPr lang="en" sz="1700"/>
              <a:t>Development of the Rating Criteria</a:t>
            </a:r>
            <a:endParaRPr sz="1700"/>
          </a:p>
          <a:p>
            <a:pPr indent="-336550" lvl="0" marL="457200" rtl="0" algn="ctr">
              <a:spcBef>
                <a:spcPts val="0"/>
              </a:spcBef>
              <a:spcAft>
                <a:spcPts val="0"/>
              </a:spcAft>
              <a:buSzPts val="1700"/>
              <a:buChar char="●"/>
            </a:pPr>
            <a:r>
              <a:rPr lang="en" sz="1700"/>
              <a:t>Constant Data Gathering</a:t>
            </a:r>
            <a:endParaRPr sz="1700"/>
          </a:p>
          <a:p>
            <a:pPr indent="-336550" lvl="0" marL="457200" rtl="0" algn="ctr">
              <a:spcBef>
                <a:spcPts val="0"/>
              </a:spcBef>
              <a:spcAft>
                <a:spcPts val="0"/>
              </a:spcAft>
              <a:buSzPts val="1700"/>
              <a:buChar char="●"/>
            </a:pPr>
            <a:r>
              <a:rPr lang="en" sz="1700"/>
              <a:t>Data verification</a:t>
            </a:r>
            <a:endParaRPr sz="1700"/>
          </a:p>
          <a:p>
            <a:pPr indent="-336550" lvl="0" marL="457200" rtl="0" algn="ctr">
              <a:spcBef>
                <a:spcPts val="0"/>
              </a:spcBef>
              <a:spcAft>
                <a:spcPts val="0"/>
              </a:spcAft>
              <a:buSzPts val="1700"/>
              <a:buChar char="●"/>
            </a:pPr>
            <a:r>
              <a:rPr lang="en" sz="1700"/>
              <a:t>Data enhancement</a:t>
            </a:r>
            <a:endParaRPr sz="1700"/>
          </a:p>
          <a:p>
            <a:pPr indent="0" lvl="0" marL="0" rtl="0" algn="ctr">
              <a:spcBef>
                <a:spcPts val="0"/>
              </a:spcBef>
              <a:spcAft>
                <a:spcPts val="0"/>
              </a:spcAft>
              <a:buNone/>
            </a:pPr>
            <a:r>
              <a:t/>
            </a:r>
            <a:endParaRPr sz="1700"/>
          </a:p>
        </p:txBody>
      </p:sp>
      <p:sp>
        <p:nvSpPr>
          <p:cNvPr id="549" name="Google Shape;549;p64"/>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DATA COLLECTION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5"/>
          <p:cNvSpPr txBox="1"/>
          <p:nvPr>
            <p:ph idx="1" type="body"/>
          </p:nvPr>
        </p:nvSpPr>
        <p:spPr>
          <a:xfrm>
            <a:off x="713250" y="1272925"/>
            <a:ext cx="7900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System Requirements:</a:t>
            </a:r>
            <a:endParaRPr sz="1700"/>
          </a:p>
          <a:p>
            <a:pPr indent="-317500" lvl="0" marL="457200" rtl="0" algn="l">
              <a:lnSpc>
                <a:spcPct val="115000"/>
              </a:lnSpc>
              <a:spcBef>
                <a:spcPts val="1200"/>
              </a:spcBef>
              <a:spcAft>
                <a:spcPts val="0"/>
              </a:spcAft>
              <a:buSzPts val="1400"/>
              <a:buFont typeface="Vidaloka"/>
              <a:buChar char="●"/>
            </a:pPr>
            <a:r>
              <a:rPr lang="en" sz="1900">
                <a:latin typeface="Vidaloka"/>
                <a:ea typeface="Vidaloka"/>
                <a:cs typeface="Vidaloka"/>
                <a:sym typeface="Vidaloka"/>
              </a:rPr>
              <a:t>python</a:t>
            </a:r>
            <a:endParaRPr sz="1900">
              <a:latin typeface="Vidaloka"/>
              <a:ea typeface="Vidaloka"/>
              <a:cs typeface="Vidaloka"/>
              <a:sym typeface="Vidaloka"/>
            </a:endParaRPr>
          </a:p>
          <a:p>
            <a:pPr indent="-317500" lvl="0" marL="457200" rtl="0" algn="l">
              <a:lnSpc>
                <a:spcPct val="115000"/>
              </a:lnSpc>
              <a:spcBef>
                <a:spcPts val="0"/>
              </a:spcBef>
              <a:spcAft>
                <a:spcPts val="0"/>
              </a:spcAft>
              <a:buSzPts val="1400"/>
              <a:buFont typeface="Vidaloka"/>
              <a:buChar char="●"/>
            </a:pPr>
            <a:r>
              <a:rPr lang="en" sz="1900">
                <a:latin typeface="Vidaloka"/>
                <a:ea typeface="Vidaloka"/>
                <a:cs typeface="Vidaloka"/>
                <a:sym typeface="Vidaloka"/>
              </a:rPr>
              <a:t>Pip</a:t>
            </a:r>
            <a:endParaRPr sz="1900">
              <a:latin typeface="Vidaloka"/>
              <a:ea typeface="Vidaloka"/>
              <a:cs typeface="Vidaloka"/>
              <a:sym typeface="Vidaloka"/>
            </a:endParaRPr>
          </a:p>
          <a:p>
            <a:pPr indent="-317500" lvl="0" marL="457200" rtl="0" algn="l">
              <a:lnSpc>
                <a:spcPct val="115000"/>
              </a:lnSpc>
              <a:spcBef>
                <a:spcPts val="0"/>
              </a:spcBef>
              <a:spcAft>
                <a:spcPts val="0"/>
              </a:spcAft>
              <a:buSzPts val="1400"/>
              <a:buFont typeface="Vidaloka"/>
              <a:buChar char="●"/>
            </a:pPr>
            <a:r>
              <a:rPr lang="en" sz="1900">
                <a:latin typeface="Vidaloka"/>
                <a:ea typeface="Vidaloka"/>
                <a:cs typeface="Vidaloka"/>
                <a:sym typeface="Vidaloka"/>
              </a:rPr>
              <a:t>XAMP</a:t>
            </a:r>
            <a:endParaRPr sz="1900">
              <a:latin typeface="Vidaloka"/>
              <a:ea typeface="Vidaloka"/>
              <a:cs typeface="Vidaloka"/>
              <a:sym typeface="Vidaloka"/>
            </a:endParaRPr>
          </a:p>
          <a:p>
            <a:pPr indent="-317500" lvl="0" marL="457200" rtl="0" algn="l">
              <a:lnSpc>
                <a:spcPct val="115000"/>
              </a:lnSpc>
              <a:spcBef>
                <a:spcPts val="0"/>
              </a:spcBef>
              <a:spcAft>
                <a:spcPts val="0"/>
              </a:spcAft>
              <a:buSzPts val="1400"/>
              <a:buFont typeface="Vidaloka"/>
              <a:buChar char="●"/>
            </a:pPr>
            <a:r>
              <a:rPr lang="en" sz="1900">
                <a:latin typeface="Vidaloka"/>
                <a:ea typeface="Vidaloka"/>
                <a:cs typeface="Vidaloka"/>
                <a:sym typeface="Vidaloka"/>
              </a:rPr>
              <a:t>To run app, write following command in CMD. or use any IDE.</a:t>
            </a:r>
            <a:endParaRPr sz="1900">
              <a:latin typeface="Vidaloka"/>
              <a:ea typeface="Vidaloka"/>
              <a:cs typeface="Vidaloka"/>
              <a:sym typeface="Vidaloka"/>
            </a:endParaRPr>
          </a:p>
          <a:p>
            <a:pPr indent="-317500" lvl="0" marL="457200" rtl="0" algn="l">
              <a:lnSpc>
                <a:spcPct val="115000"/>
              </a:lnSpc>
              <a:spcBef>
                <a:spcPts val="0"/>
              </a:spcBef>
              <a:spcAft>
                <a:spcPts val="0"/>
              </a:spcAft>
              <a:buSzPts val="1400"/>
              <a:buFont typeface="Vidaloka"/>
              <a:buChar char="●"/>
            </a:pPr>
            <a:r>
              <a:rPr lang="en" sz="1900">
                <a:latin typeface="Vidaloka"/>
                <a:ea typeface="Vidaloka"/>
                <a:cs typeface="Vidaloka"/>
                <a:sym typeface="Vidaloka"/>
              </a:rPr>
              <a:t>streamlit run App.py</a:t>
            </a:r>
            <a:endParaRPr sz="1900">
              <a:latin typeface="Vidaloka"/>
              <a:ea typeface="Vidaloka"/>
              <a:cs typeface="Vidaloka"/>
              <a:sym typeface="Vidaloka"/>
            </a:endParaRPr>
          </a:p>
          <a:p>
            <a:pPr indent="-317500" lvl="0" marL="457200" rtl="0" algn="l">
              <a:lnSpc>
                <a:spcPct val="115000"/>
              </a:lnSpc>
              <a:spcBef>
                <a:spcPts val="0"/>
              </a:spcBef>
              <a:spcAft>
                <a:spcPts val="0"/>
              </a:spcAft>
              <a:buSzPts val="1400"/>
              <a:buFont typeface="Vidaloka"/>
              <a:buChar char="●"/>
            </a:pPr>
            <a:r>
              <a:rPr lang="en" sz="1900">
                <a:latin typeface="Vidaloka"/>
                <a:ea typeface="Vidaloka"/>
                <a:cs typeface="Vidaloka"/>
                <a:sym typeface="Vidaloka"/>
              </a:rPr>
              <a:t> PyResparser</a:t>
            </a:r>
            <a:endParaRPr sz="1900">
              <a:latin typeface="Vidaloka"/>
              <a:ea typeface="Vidaloka"/>
              <a:cs typeface="Vidaloka"/>
              <a:sym typeface="Vidaloka"/>
            </a:endParaRPr>
          </a:p>
          <a:p>
            <a:pPr indent="0" lvl="0" marL="152400" marR="152400" rtl="0" algn="l">
              <a:lnSpc>
                <a:spcPct val="145000"/>
              </a:lnSpc>
              <a:spcBef>
                <a:spcPts val="1200"/>
              </a:spcBef>
              <a:spcAft>
                <a:spcPts val="0"/>
              </a:spcAft>
              <a:buNone/>
            </a:pPr>
            <a:r>
              <a:t/>
            </a:r>
            <a:endParaRPr sz="1200">
              <a:solidFill>
                <a:schemeClr val="dk1"/>
              </a:solidFill>
              <a:highlight>
                <a:schemeClr val="lt1"/>
              </a:highlight>
              <a:latin typeface="Arial"/>
              <a:ea typeface="Arial"/>
              <a:cs typeface="Arial"/>
              <a:sym typeface="Arial"/>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
        <p:nvSpPr>
          <p:cNvPr id="555" name="Google Shape;555;p65"/>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 specifications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6"/>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561" name="Google Shape;561;p66"/>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562" name="Google Shape;562;p66"/>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563" name="Google Shape;563;p66"/>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564" name="Google Shape;564;p66"/>
          <p:cNvSpPr txBox="1"/>
          <p:nvPr>
            <p:ph type="title"/>
          </p:nvPr>
        </p:nvSpPr>
        <p:spPr>
          <a:xfrm>
            <a:off x="1477700" y="116475"/>
            <a:ext cx="60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 diagram</a:t>
            </a:r>
            <a:endParaRPr/>
          </a:p>
        </p:txBody>
      </p:sp>
      <p:sp>
        <p:nvSpPr>
          <p:cNvPr id="565" name="Google Shape;565;p66"/>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566" name="Google Shape;566;p66"/>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pic>
        <p:nvPicPr>
          <p:cNvPr id="567" name="Google Shape;567;p66"/>
          <p:cNvPicPr preferRelativeResize="0"/>
          <p:nvPr/>
        </p:nvPicPr>
        <p:blipFill>
          <a:blip r:embed="rId3">
            <a:alphaModFix/>
          </a:blip>
          <a:stretch>
            <a:fillRect/>
          </a:stretch>
        </p:blipFill>
        <p:spPr>
          <a:xfrm>
            <a:off x="367500" y="637850"/>
            <a:ext cx="8301102" cy="415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1000"/>
                                        <p:tgtEl>
                                          <p:spTgt spid="567"/>
                                        </p:tgtEl>
                                        <p:attrNameLst>
                                          <p:attrName>ppt_w</p:attrName>
                                        </p:attrNameLst>
                                      </p:cBhvr>
                                      <p:tavLst>
                                        <p:tav fmla="" tm="0">
                                          <p:val>
                                            <p:strVal val="0"/>
                                          </p:val>
                                        </p:tav>
                                        <p:tav fmla="" tm="100000">
                                          <p:val>
                                            <p:strVal val="#ppt_w"/>
                                          </p:val>
                                        </p:tav>
                                      </p:tavLst>
                                    </p:anim>
                                    <p:anim calcmode="lin" valueType="num">
                                      <p:cBhvr additive="base">
                                        <p:cTn dur="1000"/>
                                        <p:tgtEl>
                                          <p:spTgt spid="56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FLOW DIAGRAM</a:t>
            </a:r>
            <a:endParaRPr/>
          </a:p>
          <a:p>
            <a:pPr indent="0" lvl="0" marL="0" rtl="0" algn="l">
              <a:spcBef>
                <a:spcPts val="0"/>
              </a:spcBef>
              <a:spcAft>
                <a:spcPts val="0"/>
              </a:spcAft>
              <a:buNone/>
            </a:pPr>
            <a:r>
              <a:t/>
            </a:r>
            <a:endParaRPr/>
          </a:p>
        </p:txBody>
      </p:sp>
      <p:pic>
        <p:nvPicPr>
          <p:cNvPr id="573" name="Google Shape;573;p67"/>
          <p:cNvPicPr preferRelativeResize="0"/>
          <p:nvPr/>
        </p:nvPicPr>
        <p:blipFill>
          <a:blip r:embed="rId3">
            <a:alphaModFix/>
          </a:blip>
          <a:stretch>
            <a:fillRect/>
          </a:stretch>
        </p:blipFill>
        <p:spPr>
          <a:xfrm>
            <a:off x="0" y="1201800"/>
            <a:ext cx="8900675" cy="354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8"/>
          <p:cNvSpPr txBox="1"/>
          <p:nvPr>
            <p:ph type="title"/>
          </p:nvPr>
        </p:nvSpPr>
        <p:spPr>
          <a:xfrm>
            <a:off x="206275" y="510675"/>
            <a:ext cx="4711500" cy="18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a:t>
            </a:r>
            <a:endParaRPr/>
          </a:p>
          <a:p>
            <a:pPr indent="0" lvl="0" marL="0" rtl="0" algn="l">
              <a:spcBef>
                <a:spcPts val="0"/>
              </a:spcBef>
              <a:spcAft>
                <a:spcPts val="0"/>
              </a:spcAft>
              <a:buNone/>
            </a:pPr>
            <a:r>
              <a:rPr lang="en"/>
              <a:t>DIAGRAM</a:t>
            </a:r>
            <a:br>
              <a:rPr lang="en"/>
            </a:br>
            <a:br>
              <a:rPr lang="en"/>
            </a:br>
            <a:endParaRPr/>
          </a:p>
        </p:txBody>
      </p:sp>
      <p:pic>
        <p:nvPicPr>
          <p:cNvPr id="579" name="Google Shape;579;p68"/>
          <p:cNvPicPr preferRelativeResize="0"/>
          <p:nvPr/>
        </p:nvPicPr>
        <p:blipFill>
          <a:blip r:embed="rId3">
            <a:alphaModFix/>
          </a:blip>
          <a:stretch>
            <a:fillRect/>
          </a:stretch>
        </p:blipFill>
        <p:spPr>
          <a:xfrm>
            <a:off x="2219725" y="288875"/>
            <a:ext cx="6696052" cy="4573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DIAGRAM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85" name="Google Shape;585;p69"/>
          <p:cNvPicPr preferRelativeResize="0"/>
          <p:nvPr/>
        </p:nvPicPr>
        <p:blipFill>
          <a:blip r:embed="rId3">
            <a:alphaModFix/>
          </a:blip>
          <a:stretch>
            <a:fillRect/>
          </a:stretch>
        </p:blipFill>
        <p:spPr>
          <a:xfrm>
            <a:off x="638225" y="1017725"/>
            <a:ext cx="8269274"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0"/>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DIAGRAM</a:t>
            </a:r>
            <a:endParaRPr/>
          </a:p>
          <a:p>
            <a:pPr indent="0" lvl="0" marL="0" rtl="0" algn="l">
              <a:spcBef>
                <a:spcPts val="0"/>
              </a:spcBef>
              <a:spcAft>
                <a:spcPts val="0"/>
              </a:spcAft>
              <a:buNone/>
            </a:pPr>
            <a:r>
              <a:t/>
            </a:r>
            <a:endParaRPr/>
          </a:p>
        </p:txBody>
      </p:sp>
      <p:pic>
        <p:nvPicPr>
          <p:cNvPr id="591" name="Google Shape;591;p70"/>
          <p:cNvPicPr preferRelativeResize="0"/>
          <p:nvPr/>
        </p:nvPicPr>
        <p:blipFill>
          <a:blip r:embed="rId3">
            <a:alphaModFix/>
          </a:blip>
          <a:stretch>
            <a:fillRect/>
          </a:stretch>
        </p:blipFill>
        <p:spPr>
          <a:xfrm>
            <a:off x="152400" y="1170125"/>
            <a:ext cx="8839199" cy="37525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1"/>
          <p:cNvSpPr txBox="1"/>
          <p:nvPr>
            <p:ph type="title"/>
          </p:nvPr>
        </p:nvSpPr>
        <p:spPr>
          <a:xfrm>
            <a:off x="1352100" y="1625100"/>
            <a:ext cx="6080700" cy="189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ABSTRACT</a:t>
            </a:r>
            <a:endParaRPr/>
          </a:p>
        </p:txBody>
      </p:sp>
      <p:sp>
        <p:nvSpPr>
          <p:cNvPr id="479" name="Google Shape;479;p55"/>
          <p:cNvSpPr txBox="1"/>
          <p:nvPr>
            <p:ph idx="4" type="title"/>
          </p:nvPr>
        </p:nvSpPr>
        <p:spPr>
          <a:xfrm>
            <a:off x="41664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0" name="Google Shape;480;p55"/>
          <p:cNvSpPr txBox="1"/>
          <p:nvPr>
            <p:ph idx="13" type="title"/>
          </p:nvPr>
        </p:nvSpPr>
        <p:spPr>
          <a:xfrm>
            <a:off x="14826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81" name="Google Shape;481;p55"/>
          <p:cNvSpPr txBox="1"/>
          <p:nvPr>
            <p:ph idx="2" type="title"/>
          </p:nvPr>
        </p:nvSpPr>
        <p:spPr>
          <a:xfrm>
            <a:off x="14826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2" name="Google Shape;482;p55"/>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900"/>
              <a:t>PROJECT TITLE JUSTIFICATION</a:t>
            </a:r>
            <a:r>
              <a:rPr lang="en"/>
              <a:t> </a:t>
            </a:r>
            <a:endParaRPr sz="1900"/>
          </a:p>
        </p:txBody>
      </p:sp>
      <p:sp>
        <p:nvSpPr>
          <p:cNvPr id="483" name="Google Shape;483;p55"/>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OBJECTIVE AND SCOPE</a:t>
            </a:r>
            <a:endParaRPr/>
          </a:p>
        </p:txBody>
      </p:sp>
      <p:sp>
        <p:nvSpPr>
          <p:cNvPr id="484" name="Google Shape;484;p55"/>
          <p:cNvSpPr txBox="1"/>
          <p:nvPr>
            <p:ph idx="7" type="title"/>
          </p:nvPr>
        </p:nvSpPr>
        <p:spPr>
          <a:xfrm>
            <a:off x="68502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85" name="Google Shape;485;p55"/>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ANALYSIS AND EXPLANATION</a:t>
            </a:r>
            <a:endParaRPr/>
          </a:p>
        </p:txBody>
      </p:sp>
      <p:sp>
        <p:nvSpPr>
          <p:cNvPr id="486" name="Google Shape;486;p55"/>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Literature review</a:t>
            </a:r>
            <a:endParaRPr/>
          </a:p>
        </p:txBody>
      </p:sp>
      <p:sp>
        <p:nvSpPr>
          <p:cNvPr id="487" name="Google Shape;487;p55"/>
          <p:cNvSpPr txBox="1"/>
          <p:nvPr>
            <p:ph idx="16" type="title"/>
          </p:nvPr>
        </p:nvSpPr>
        <p:spPr>
          <a:xfrm>
            <a:off x="41664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88" name="Google Shape;488;p55"/>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collection</a:t>
            </a:r>
            <a:endParaRPr/>
          </a:p>
        </p:txBody>
      </p:sp>
      <p:sp>
        <p:nvSpPr>
          <p:cNvPr id="489" name="Google Shape;489;p55"/>
          <p:cNvSpPr txBox="1"/>
          <p:nvPr>
            <p:ph idx="19" type="title"/>
          </p:nvPr>
        </p:nvSpPr>
        <p:spPr>
          <a:xfrm>
            <a:off x="68502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90" name="Google Shape;490;p55"/>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1000"/>
                                        <p:tgtEl>
                                          <p:spTgt spid="4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1000"/>
                                        <p:tgtEl>
                                          <p:spTgt spid="4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1000"/>
                                        <p:tgtEl>
                                          <p:spTgt spid="48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1000"/>
                                        <p:tgtEl>
                                          <p:spTgt spid="47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2"/>
                                        </p:tgtEl>
                                        <p:attrNameLst>
                                          <p:attrName>style.visibility</p:attrName>
                                        </p:attrNameLst>
                                      </p:cBhvr>
                                      <p:to>
                                        <p:strVal val="visible"/>
                                      </p:to>
                                    </p:set>
                                    <p:anim calcmode="lin" valueType="num">
                                      <p:cBhvr additive="base">
                                        <p:cTn dur="1000"/>
                                        <p:tgtEl>
                                          <p:spTgt spid="4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1000"/>
                                        <p:tgtEl>
                                          <p:spTgt spid="48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1000"/>
                                        <p:tgtEl>
                                          <p:spTgt spid="4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1000"/>
                                        <p:tgtEl>
                                          <p:spTgt spid="48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1000"/>
                                        <p:tgtEl>
                                          <p:spTgt spid="4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1000"/>
                                        <p:tgtEl>
                                          <p:spTgt spid="4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1000"/>
                                        <p:tgtEl>
                                          <p:spTgt spid="4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1000"/>
                                        <p:tgtEl>
                                          <p:spTgt spid="4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1000"/>
                                        <p:tgtEl>
                                          <p:spTgt spid="4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idx="1" type="subTitle"/>
          </p:nvPr>
        </p:nvSpPr>
        <p:spPr>
          <a:xfrm>
            <a:off x="728750" y="1112889"/>
            <a:ext cx="7722300" cy="31365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i="1" lang="en" sz="1800">
                <a:latin typeface="Arial"/>
                <a:ea typeface="Arial"/>
                <a:cs typeface="Arial"/>
                <a:sym typeface="Arial"/>
              </a:rPr>
              <a:t>Making a standout CV is essential for job seekers in the cutthroat job market of today to land coveted employment chances. The "Know Your Resume Rating" initiative seeks to create a cutting-edge and user-friendly application that provides people with insightful information about the efficacy of their resumes. The tool will examine important aspects of a resume such content, structure, keywords, and formatting by utilizing cutting-edge natural language processing (NLP) methods and machine learning algorithms. The main goal of the project is to give users a quantitative and qualitative evaluation of their resumes so they can see where they excel and where they need to improve. </a:t>
            </a:r>
            <a:endParaRPr i="1" sz="1800">
              <a:latin typeface="Arial"/>
              <a:ea typeface="Arial"/>
              <a:cs typeface="Arial"/>
              <a:sym typeface="Arial"/>
            </a:endParaRPr>
          </a:p>
          <a:p>
            <a:pPr indent="0" lvl="0" marL="0" rtl="0" algn="l">
              <a:spcBef>
                <a:spcPts val="1200"/>
              </a:spcBef>
              <a:spcAft>
                <a:spcPts val="0"/>
              </a:spcAft>
              <a:buNone/>
            </a:pPr>
            <a:r>
              <a:t/>
            </a:r>
            <a:endParaRPr/>
          </a:p>
        </p:txBody>
      </p:sp>
      <p:sp>
        <p:nvSpPr>
          <p:cNvPr id="496" name="Google Shape;496;p56"/>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497" name="Google Shape;497;p56"/>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498" name="Google Shape;498;p56"/>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499" name="Google Shape;499;p5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latin typeface="Arial"/>
                <a:ea typeface="Arial"/>
                <a:cs typeface="Arial"/>
                <a:sym typeface="Arial"/>
              </a:rPr>
              <a:t>ABSTRACT</a:t>
            </a:r>
            <a:endParaRPr/>
          </a:p>
        </p:txBody>
      </p:sp>
      <p:sp>
        <p:nvSpPr>
          <p:cNvPr id="500" name="Google Shape;500;p56"/>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
        <p:nvSpPr>
          <p:cNvPr id="501" name="Google Shape;501;p56"/>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7"/>
          <p:cNvSpPr txBox="1"/>
          <p:nvPr>
            <p:ph idx="1" type="subTitle"/>
          </p:nvPr>
        </p:nvSpPr>
        <p:spPr>
          <a:xfrm>
            <a:off x="433000" y="1207925"/>
            <a:ext cx="8567400" cy="32844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i="1" lang="en" sz="1800">
                <a:latin typeface="Arial"/>
                <a:ea typeface="Arial"/>
                <a:cs typeface="Arial"/>
                <a:sym typeface="Arial"/>
              </a:rPr>
              <a:t>The tool will provide tailored advice on how to improve content's visual appeal, job role specificity, and optimization. In order to increase job seekers' chances of landing interviews and ultimately accomplishing their professional goals, this project aims to provide them with a better understanding of the strengths and shortcomings of their CV. The "Know Your Resume Rating" project's user-centric strategy seeks to close the gap between job seekers and potential employers, fostering more fruitful and valuable contacts in the labour market.</a:t>
            </a:r>
            <a:endParaRPr i="1" sz="1800">
              <a:latin typeface="Arial"/>
              <a:ea typeface="Arial"/>
              <a:cs typeface="Arial"/>
              <a:sym typeface="Arial"/>
            </a:endParaRPr>
          </a:p>
          <a:p>
            <a:pPr indent="0" lvl="0" marL="0" rtl="0" algn="r">
              <a:spcBef>
                <a:spcPts val="1200"/>
              </a:spcBef>
              <a:spcAft>
                <a:spcPts val="0"/>
              </a:spcAft>
              <a:buNone/>
            </a:pPr>
            <a:r>
              <a:t/>
            </a:r>
            <a:endParaRPr/>
          </a:p>
        </p:txBody>
      </p:sp>
      <p:sp>
        <p:nvSpPr>
          <p:cNvPr id="507" name="Google Shape;507;p57"/>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8"/>
          <p:cNvSpPr txBox="1"/>
          <p:nvPr>
            <p:ph idx="2" type="subTitle"/>
          </p:nvPr>
        </p:nvSpPr>
        <p:spPr>
          <a:xfrm>
            <a:off x="694950" y="1017725"/>
            <a:ext cx="7754100" cy="3432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i="1" lang="en" sz="1800">
                <a:solidFill>
                  <a:srgbClr val="1C1C1C"/>
                </a:solidFill>
                <a:latin typeface="Arial"/>
                <a:ea typeface="Arial"/>
                <a:cs typeface="Arial"/>
                <a:sym typeface="Arial"/>
              </a:rPr>
              <a:t>Why is your project required?</a:t>
            </a:r>
            <a:endParaRPr b="1" i="1" sz="1800">
              <a:solidFill>
                <a:srgbClr val="1C1C1C"/>
              </a:solidFill>
              <a:latin typeface="Arial"/>
              <a:ea typeface="Arial"/>
              <a:cs typeface="Arial"/>
              <a:sym typeface="Arial"/>
            </a:endParaRPr>
          </a:p>
          <a:p>
            <a:pPr indent="-342900" lvl="0" marL="457200" rtl="0" algn="l">
              <a:lnSpc>
                <a:spcPct val="90000"/>
              </a:lnSpc>
              <a:spcBef>
                <a:spcPts val="0"/>
              </a:spcBef>
              <a:spcAft>
                <a:spcPts val="0"/>
              </a:spcAft>
              <a:buClr>
                <a:srgbClr val="1C1C1C"/>
              </a:buClr>
              <a:buSzPts val="1800"/>
              <a:buFont typeface="Arial"/>
              <a:buChar char="●"/>
            </a:pPr>
            <a:r>
              <a:rPr i="1" lang="en" sz="1800">
                <a:solidFill>
                  <a:srgbClr val="1C1C1C"/>
                </a:solidFill>
                <a:latin typeface="Arial"/>
                <a:ea typeface="Arial"/>
                <a:cs typeface="Arial"/>
                <a:sym typeface="Arial"/>
              </a:rPr>
              <a:t>Most applicants don't write a quality CV, thus they are disqualified right away.</a:t>
            </a:r>
            <a:endParaRPr i="1" sz="1800">
              <a:solidFill>
                <a:srgbClr val="1C1C1C"/>
              </a:solidFill>
              <a:latin typeface="Arial"/>
              <a:ea typeface="Arial"/>
              <a:cs typeface="Arial"/>
              <a:sym typeface="Arial"/>
            </a:endParaRPr>
          </a:p>
          <a:p>
            <a:pPr indent="-342900" lvl="0" marL="457200" rtl="0" algn="l">
              <a:lnSpc>
                <a:spcPct val="90000"/>
              </a:lnSpc>
              <a:spcBef>
                <a:spcPts val="0"/>
              </a:spcBef>
              <a:spcAft>
                <a:spcPts val="0"/>
              </a:spcAft>
              <a:buClr>
                <a:srgbClr val="1C1C1C"/>
              </a:buClr>
              <a:buSzPts val="1800"/>
              <a:buFont typeface="Arial"/>
              <a:buChar char="●"/>
            </a:pPr>
            <a:r>
              <a:rPr i="1" lang="en" sz="1800">
                <a:solidFill>
                  <a:srgbClr val="1C1C1C"/>
                </a:solidFill>
                <a:latin typeface="Arial"/>
                <a:ea typeface="Arial"/>
                <a:cs typeface="Arial"/>
                <a:sym typeface="Arial"/>
              </a:rPr>
              <a:t>The majority of businesses use application tracking systems (ATS) to sort resumes.</a:t>
            </a:r>
            <a:endParaRPr i="1" sz="1800">
              <a:solidFill>
                <a:srgbClr val="1C1C1C"/>
              </a:solidFill>
              <a:latin typeface="Arial"/>
              <a:ea typeface="Arial"/>
              <a:cs typeface="Arial"/>
              <a:sym typeface="Arial"/>
            </a:endParaRPr>
          </a:p>
          <a:p>
            <a:pPr indent="-342900" lvl="0" marL="457200" rtl="0" algn="l">
              <a:lnSpc>
                <a:spcPct val="90000"/>
              </a:lnSpc>
              <a:spcBef>
                <a:spcPts val="0"/>
              </a:spcBef>
              <a:spcAft>
                <a:spcPts val="0"/>
              </a:spcAft>
              <a:buClr>
                <a:srgbClr val="1C1C1C"/>
              </a:buClr>
              <a:buSzPts val="1800"/>
              <a:buFont typeface="Arial"/>
              <a:buChar char="●"/>
            </a:pPr>
            <a:r>
              <a:rPr i="1" lang="en" sz="1800">
                <a:solidFill>
                  <a:srgbClr val="1C1C1C"/>
                </a:solidFill>
                <a:latin typeface="Arial"/>
                <a:ea typeface="Arial"/>
                <a:cs typeface="Arial"/>
                <a:sym typeface="Arial"/>
              </a:rPr>
              <a:t>Usually, we aren't sure if this resume is the best one for the job we're looking for.</a:t>
            </a:r>
            <a:endParaRPr i="1" sz="1800">
              <a:solidFill>
                <a:srgbClr val="1C1C1C"/>
              </a:solidFill>
              <a:latin typeface="Arial"/>
              <a:ea typeface="Arial"/>
              <a:cs typeface="Arial"/>
              <a:sym typeface="Arial"/>
            </a:endParaRPr>
          </a:p>
          <a:p>
            <a:pPr indent="0" lvl="0" marL="0" rtl="0" algn="l">
              <a:lnSpc>
                <a:spcPct val="90000"/>
              </a:lnSpc>
              <a:spcBef>
                <a:spcPts val="0"/>
              </a:spcBef>
              <a:spcAft>
                <a:spcPts val="0"/>
              </a:spcAft>
              <a:buNone/>
            </a:pPr>
            <a:r>
              <a:t/>
            </a:r>
            <a:endParaRPr b="1" i="1" sz="1800">
              <a:solidFill>
                <a:srgbClr val="1C1C1C"/>
              </a:solidFill>
              <a:latin typeface="Arial"/>
              <a:ea typeface="Arial"/>
              <a:cs typeface="Arial"/>
              <a:sym typeface="Arial"/>
            </a:endParaRPr>
          </a:p>
          <a:p>
            <a:pPr indent="0" lvl="0" marL="0" rtl="0" algn="l">
              <a:lnSpc>
                <a:spcPct val="90000"/>
              </a:lnSpc>
              <a:spcBef>
                <a:spcPts val="0"/>
              </a:spcBef>
              <a:spcAft>
                <a:spcPts val="0"/>
              </a:spcAft>
              <a:buNone/>
            </a:pPr>
            <a:r>
              <a:rPr b="1" i="1" lang="en" sz="1800">
                <a:solidFill>
                  <a:srgbClr val="1C1C1C"/>
                </a:solidFill>
                <a:latin typeface="Arial"/>
                <a:ea typeface="Arial"/>
                <a:cs typeface="Arial"/>
                <a:sym typeface="Arial"/>
              </a:rPr>
              <a:t> What advantages will the project offer?</a:t>
            </a:r>
            <a:endParaRPr b="1" i="1" sz="1800">
              <a:solidFill>
                <a:srgbClr val="1C1C1C"/>
              </a:solidFill>
              <a:latin typeface="Arial"/>
              <a:ea typeface="Arial"/>
              <a:cs typeface="Arial"/>
              <a:sym typeface="Arial"/>
            </a:endParaRPr>
          </a:p>
          <a:p>
            <a:pPr indent="0" lvl="0" marL="0" rtl="0" algn="l">
              <a:lnSpc>
                <a:spcPct val="90000"/>
              </a:lnSpc>
              <a:spcBef>
                <a:spcPts val="0"/>
              </a:spcBef>
              <a:spcAft>
                <a:spcPts val="0"/>
              </a:spcAft>
              <a:buNone/>
            </a:pPr>
            <a:r>
              <a:t/>
            </a:r>
            <a:endParaRPr i="1" sz="1800">
              <a:solidFill>
                <a:srgbClr val="1C1C1C"/>
              </a:solidFill>
              <a:latin typeface="Arial"/>
              <a:ea typeface="Arial"/>
              <a:cs typeface="Arial"/>
              <a:sym typeface="Arial"/>
            </a:endParaRPr>
          </a:p>
          <a:p>
            <a:pPr indent="-342900" lvl="0" marL="457200" rtl="0" algn="l">
              <a:lnSpc>
                <a:spcPct val="90000"/>
              </a:lnSpc>
              <a:spcBef>
                <a:spcPts val="0"/>
              </a:spcBef>
              <a:spcAft>
                <a:spcPts val="0"/>
              </a:spcAft>
              <a:buClr>
                <a:srgbClr val="1C1C1C"/>
              </a:buClr>
              <a:buSzPts val="1800"/>
              <a:buFont typeface="Arial"/>
              <a:buChar char="●"/>
            </a:pPr>
            <a:r>
              <a:rPr i="1" lang="en" sz="1800">
                <a:solidFill>
                  <a:srgbClr val="1C1C1C"/>
                </a:solidFill>
                <a:latin typeface="Arial"/>
                <a:ea typeface="Arial"/>
                <a:cs typeface="Arial"/>
                <a:sym typeface="Arial"/>
              </a:rPr>
              <a:t>You can evaluate your level of familiarity with modern technologies.</a:t>
            </a:r>
            <a:endParaRPr i="1" sz="1800">
              <a:solidFill>
                <a:srgbClr val="1C1C1C"/>
              </a:solidFill>
              <a:latin typeface="Arial"/>
              <a:ea typeface="Arial"/>
              <a:cs typeface="Arial"/>
              <a:sym typeface="Arial"/>
            </a:endParaRPr>
          </a:p>
          <a:p>
            <a:pPr indent="-342900" lvl="0" marL="457200" rtl="0" algn="l">
              <a:lnSpc>
                <a:spcPct val="90000"/>
              </a:lnSpc>
              <a:spcBef>
                <a:spcPts val="0"/>
              </a:spcBef>
              <a:spcAft>
                <a:spcPts val="0"/>
              </a:spcAft>
              <a:buClr>
                <a:srgbClr val="1C1C1C"/>
              </a:buClr>
              <a:buSzPts val="1800"/>
              <a:buFont typeface="Arial"/>
              <a:buChar char="●"/>
            </a:pPr>
            <a:r>
              <a:rPr i="1" lang="en" sz="1800">
                <a:solidFill>
                  <a:srgbClr val="1C1C1C"/>
                </a:solidFill>
                <a:latin typeface="Arial"/>
                <a:ea typeface="Arial"/>
                <a:cs typeface="Arial"/>
                <a:sym typeface="Arial"/>
              </a:rPr>
              <a:t>It grades your resume and identifies your areas of weakness.</a:t>
            </a:r>
            <a:endParaRPr i="1" sz="1800">
              <a:solidFill>
                <a:srgbClr val="1C1C1C"/>
              </a:solidFill>
              <a:latin typeface="Arial"/>
              <a:ea typeface="Arial"/>
              <a:cs typeface="Arial"/>
              <a:sym typeface="Arial"/>
            </a:endParaRPr>
          </a:p>
          <a:p>
            <a:pPr indent="0" lvl="0" marL="0" rtl="0" algn="l">
              <a:lnSpc>
                <a:spcPct val="90000"/>
              </a:lnSpc>
              <a:spcBef>
                <a:spcPts val="0"/>
              </a:spcBef>
              <a:spcAft>
                <a:spcPts val="0"/>
              </a:spcAft>
              <a:buNone/>
            </a:pPr>
            <a:r>
              <a:t/>
            </a:r>
            <a:endParaRPr i="1" sz="1800">
              <a:solidFill>
                <a:srgbClr val="1C1C1C"/>
              </a:solidFill>
              <a:latin typeface="Arial"/>
              <a:ea typeface="Arial"/>
              <a:cs typeface="Arial"/>
              <a:sym typeface="Arial"/>
            </a:endParaRPr>
          </a:p>
          <a:p>
            <a:pPr indent="0" lvl="0" marL="0" rtl="0" algn="r">
              <a:spcBef>
                <a:spcPts val="0"/>
              </a:spcBef>
              <a:spcAft>
                <a:spcPts val="0"/>
              </a:spcAft>
              <a:buNone/>
            </a:pPr>
            <a:r>
              <a:t/>
            </a:r>
            <a:endParaRPr/>
          </a:p>
        </p:txBody>
      </p:sp>
      <p:sp>
        <p:nvSpPr>
          <p:cNvPr id="513" name="Google Shape;513;p5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latin typeface="Arial"/>
                <a:ea typeface="Arial"/>
                <a:cs typeface="Arial"/>
                <a:sym typeface="Arial"/>
              </a:rPr>
              <a:t>PROJECT TITLE JUSTIFICATION </a:t>
            </a:r>
            <a:endParaRPr b="1" sz="2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9"/>
          <p:cNvSpPr txBox="1"/>
          <p:nvPr>
            <p:ph idx="1" type="subTitle"/>
          </p:nvPr>
        </p:nvSpPr>
        <p:spPr>
          <a:xfrm>
            <a:off x="642175" y="1133990"/>
            <a:ext cx="7711800" cy="3369000"/>
          </a:xfrm>
          <a:prstGeom prst="rect">
            <a:avLst/>
          </a:prstGeom>
        </p:spPr>
        <p:txBody>
          <a:bodyPr anchorCtr="0" anchor="t" bIns="91425" lIns="91425" spcFirstLastPara="1" rIns="91425" wrap="square" tIns="91425">
            <a:noAutofit/>
          </a:bodyPr>
          <a:lstStyle/>
          <a:p>
            <a:pPr indent="457200" lvl="0" marL="2743200" rtl="0" algn="just">
              <a:lnSpc>
                <a:spcPct val="90000"/>
              </a:lnSpc>
              <a:spcBef>
                <a:spcPts val="0"/>
              </a:spcBef>
              <a:spcAft>
                <a:spcPts val="0"/>
              </a:spcAft>
              <a:buNone/>
            </a:pPr>
            <a:r>
              <a:rPr b="1" lang="en" sz="2200">
                <a:solidFill>
                  <a:srgbClr val="1C1C1C"/>
                </a:solidFill>
                <a:latin typeface="Arial"/>
                <a:ea typeface="Arial"/>
                <a:cs typeface="Arial"/>
                <a:sym typeface="Arial"/>
              </a:rPr>
              <a:t>Objective:</a:t>
            </a:r>
            <a:endParaRPr b="1" i="1">
              <a:latin typeface="Arial"/>
              <a:ea typeface="Arial"/>
              <a:cs typeface="Arial"/>
              <a:sym typeface="Arial"/>
            </a:endParaRPr>
          </a:p>
          <a:p>
            <a:pPr indent="-355600" lvl="0" marL="457200" rtl="0" algn="just">
              <a:spcBef>
                <a:spcPts val="0"/>
              </a:spcBef>
              <a:spcAft>
                <a:spcPts val="0"/>
              </a:spcAft>
              <a:buSzPts val="2000"/>
              <a:buFont typeface="Arial"/>
              <a:buChar char="●"/>
            </a:pPr>
            <a:r>
              <a:rPr i="1" lang="en" sz="2000">
                <a:latin typeface="Arial"/>
                <a:ea typeface="Arial"/>
                <a:cs typeface="Arial"/>
                <a:sym typeface="Arial"/>
              </a:rPr>
              <a:t>Project resume rating's main goal is to systematically evaluate and assess applicants' qualifications, abilities, and suitability based on their resumes so that decision-makers can decide whether they would be a good fit for employment, teamwork, or participation in a particular project or role. </a:t>
            </a:r>
            <a:endParaRPr i="1" sz="2000">
              <a:latin typeface="Arial"/>
              <a:ea typeface="Arial"/>
              <a:cs typeface="Arial"/>
              <a:sym typeface="Arial"/>
            </a:endParaRPr>
          </a:p>
          <a:p>
            <a:pPr indent="-381000" lvl="0" marL="457200" rtl="0" algn="just">
              <a:spcBef>
                <a:spcPts val="0"/>
              </a:spcBef>
              <a:spcAft>
                <a:spcPts val="0"/>
              </a:spcAft>
              <a:buSzPts val="2400"/>
              <a:buChar char="●"/>
            </a:pPr>
            <a:r>
              <a:rPr i="1" lang="en" sz="2000">
                <a:latin typeface="Arial"/>
                <a:ea typeface="Arial"/>
                <a:cs typeface="Arial"/>
                <a:sym typeface="Arial"/>
              </a:rPr>
              <a:t>With as little bias and subjectivity as possible, this procedure seeks to find the most qualified and eligible applicants.</a:t>
            </a:r>
            <a:r>
              <a:rPr i="1" lang="en" sz="2300"/>
              <a:t> </a:t>
            </a:r>
            <a:endParaRPr i="1" sz="2300"/>
          </a:p>
          <a:p>
            <a:pPr indent="0" lvl="0" marL="0" rtl="0" algn="r">
              <a:spcBef>
                <a:spcPts val="0"/>
              </a:spcBef>
              <a:spcAft>
                <a:spcPts val="0"/>
              </a:spcAft>
              <a:buNone/>
            </a:pPr>
            <a:r>
              <a:t/>
            </a:r>
            <a:endParaRPr/>
          </a:p>
        </p:txBody>
      </p:sp>
      <p:sp>
        <p:nvSpPr>
          <p:cNvPr id="519" name="Google Shape;519;p59"/>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rgbClr val="FFFFFF"/>
              </a:buClr>
              <a:buSzPts val="3300"/>
              <a:buFont typeface="Arial"/>
              <a:buNone/>
            </a:pPr>
            <a:r>
              <a:rPr b="1" lang="en" sz="2800">
                <a:latin typeface="Arial"/>
                <a:ea typeface="Arial"/>
                <a:cs typeface="Arial"/>
                <a:sym typeface="Arial"/>
              </a:rPr>
              <a:t>Objective and Scope of the Project</a:t>
            </a:r>
            <a:endParaRPr b="1" sz="2800"/>
          </a:p>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0"/>
          <p:cNvSpPr txBox="1"/>
          <p:nvPr>
            <p:ph idx="1" type="subTitle"/>
          </p:nvPr>
        </p:nvSpPr>
        <p:spPr>
          <a:xfrm>
            <a:off x="728750" y="1112890"/>
            <a:ext cx="7680000" cy="33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2100">
                <a:latin typeface="Arial"/>
                <a:ea typeface="Arial"/>
                <a:cs typeface="Arial"/>
                <a:sym typeface="Arial"/>
              </a:rPr>
              <a:t>SCOPE:</a:t>
            </a:r>
            <a:endParaRPr b="1" i="1" sz="2100">
              <a:latin typeface="Arial"/>
              <a:ea typeface="Arial"/>
              <a:cs typeface="Arial"/>
              <a:sym typeface="Arial"/>
            </a:endParaRPr>
          </a:p>
          <a:p>
            <a:pPr indent="0" lvl="0" marL="0" rtl="0" algn="ctr">
              <a:spcBef>
                <a:spcPts val="0"/>
              </a:spcBef>
              <a:spcAft>
                <a:spcPts val="0"/>
              </a:spcAft>
              <a:buNone/>
            </a:pPr>
            <a:r>
              <a:t/>
            </a:r>
            <a:endParaRPr sz="1900">
              <a:latin typeface="Arial"/>
              <a:ea typeface="Arial"/>
              <a:cs typeface="Arial"/>
              <a:sym typeface="Arial"/>
            </a:endParaRPr>
          </a:p>
          <a:p>
            <a:pPr indent="-349250" lvl="0" marL="457200" rtl="0" algn="ctr">
              <a:spcBef>
                <a:spcPts val="0"/>
              </a:spcBef>
              <a:spcAft>
                <a:spcPts val="0"/>
              </a:spcAft>
              <a:buSzPts val="1900"/>
              <a:buFont typeface="Arial"/>
              <a:buChar char="●"/>
            </a:pPr>
            <a:r>
              <a:rPr lang="en" sz="1900">
                <a:latin typeface="Arial"/>
                <a:ea typeface="Arial"/>
                <a:cs typeface="Arial"/>
                <a:sym typeface="Arial"/>
              </a:rPr>
              <a:t>Defining criteria and techniques for candidate resume evaluation, reducing biases, implementing technology for effective assessment, addressing ethical issues, and taking into account holistic assessment approaches are all part of the scope of a resume rating project. </a:t>
            </a:r>
            <a:endParaRPr sz="1900">
              <a:latin typeface="Arial"/>
              <a:ea typeface="Arial"/>
              <a:cs typeface="Arial"/>
              <a:sym typeface="Arial"/>
            </a:endParaRPr>
          </a:p>
          <a:p>
            <a:pPr indent="-349250" lvl="0" marL="457200" rtl="0" algn="ctr">
              <a:spcBef>
                <a:spcPts val="0"/>
              </a:spcBef>
              <a:spcAft>
                <a:spcPts val="0"/>
              </a:spcAft>
              <a:buSzPts val="1900"/>
              <a:buFont typeface="Arial"/>
              <a:buChar char="●"/>
            </a:pPr>
            <a:r>
              <a:rPr lang="en" sz="1900">
                <a:latin typeface="Arial"/>
                <a:ea typeface="Arial"/>
                <a:cs typeface="Arial"/>
                <a:sym typeface="Arial"/>
              </a:rPr>
              <a:t>The goal of the project is to assist successful outcomes by improving the objectivity, fairness, and general caliber of applicant evaluation.</a:t>
            </a:r>
            <a:endParaRPr sz="1900">
              <a:latin typeface="Arial"/>
              <a:ea typeface="Arial"/>
              <a:cs typeface="Arial"/>
              <a:sym typeface="Arial"/>
            </a:endParaRPr>
          </a:p>
          <a:p>
            <a:pPr indent="0" lvl="0" marL="0" rtl="0" algn="r">
              <a:spcBef>
                <a:spcPts val="0"/>
              </a:spcBef>
              <a:spcAft>
                <a:spcPts val="0"/>
              </a:spcAft>
              <a:buNone/>
            </a:pPr>
            <a:r>
              <a:t/>
            </a:r>
            <a:endParaRPr/>
          </a:p>
        </p:txBody>
      </p:sp>
      <p:sp>
        <p:nvSpPr>
          <p:cNvPr id="525" name="Google Shape;525;p6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b="1" lang="en" sz="2800">
                <a:latin typeface="Arial"/>
                <a:ea typeface="Arial"/>
                <a:cs typeface="Arial"/>
                <a:sym typeface="Arial"/>
              </a:rPr>
              <a:t>Objective and Scope of the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1"/>
          <p:cNvSpPr txBox="1"/>
          <p:nvPr>
            <p:ph idx="1" type="subTitle"/>
          </p:nvPr>
        </p:nvSpPr>
        <p:spPr>
          <a:xfrm>
            <a:off x="728750" y="1112890"/>
            <a:ext cx="7584900" cy="3464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We will be using the following Softwares:</a:t>
            </a:r>
            <a:endParaRPr/>
          </a:p>
          <a:p>
            <a:pPr indent="-381000" lvl="0" marL="457200" rtl="0" algn="ctr">
              <a:spcBef>
                <a:spcPts val="0"/>
              </a:spcBef>
              <a:spcAft>
                <a:spcPts val="0"/>
              </a:spcAft>
              <a:buSzPts val="2400"/>
              <a:buChar char="●"/>
            </a:pPr>
            <a:r>
              <a:rPr lang="en"/>
              <a:t>Python/R</a:t>
            </a:r>
            <a:endParaRPr/>
          </a:p>
          <a:p>
            <a:pPr indent="-381000" lvl="0" marL="457200" rtl="0" algn="ctr">
              <a:spcBef>
                <a:spcPts val="0"/>
              </a:spcBef>
              <a:spcAft>
                <a:spcPts val="0"/>
              </a:spcAft>
              <a:buSzPts val="2400"/>
              <a:buChar char="●"/>
            </a:pPr>
            <a:r>
              <a:rPr lang="en"/>
              <a:t>Python </a:t>
            </a:r>
            <a:r>
              <a:rPr lang="en"/>
              <a:t>NLP(</a:t>
            </a:r>
            <a:r>
              <a:rPr lang="en" sz="2100"/>
              <a:t>Natural Language Processing)</a:t>
            </a:r>
            <a:endParaRPr sz="2100"/>
          </a:p>
          <a:p>
            <a:pPr indent="-361950" lvl="0" marL="457200" rtl="0" algn="ctr">
              <a:spcBef>
                <a:spcPts val="0"/>
              </a:spcBef>
              <a:spcAft>
                <a:spcPts val="0"/>
              </a:spcAft>
              <a:buSzPts val="2100"/>
              <a:buChar char="●"/>
            </a:pPr>
            <a:r>
              <a:rPr lang="en" sz="2100"/>
              <a:t>Jupyter Notebook</a:t>
            </a:r>
            <a:endParaRPr sz="2100"/>
          </a:p>
          <a:p>
            <a:pPr indent="-361950" lvl="0" marL="457200" rtl="0" algn="ctr">
              <a:spcBef>
                <a:spcPts val="0"/>
              </a:spcBef>
              <a:spcAft>
                <a:spcPts val="0"/>
              </a:spcAft>
              <a:buSzPts val="2100"/>
              <a:buChar char="●"/>
            </a:pPr>
            <a:r>
              <a:rPr lang="en" sz="2100"/>
              <a:t>PDFminer</a:t>
            </a:r>
            <a:endParaRPr sz="2100"/>
          </a:p>
          <a:p>
            <a:pPr indent="-381000" lvl="0" marL="457200" rtl="0" algn="ctr">
              <a:spcBef>
                <a:spcPts val="0"/>
              </a:spcBef>
              <a:spcAft>
                <a:spcPts val="0"/>
              </a:spcAft>
              <a:buSzPts val="2400"/>
              <a:buChar char="●"/>
            </a:pPr>
            <a:r>
              <a:rPr lang="en">
                <a:solidFill>
                  <a:srgbClr val="E6EDF3"/>
                </a:solidFill>
              </a:rPr>
              <a:t> </a:t>
            </a:r>
            <a:r>
              <a:rPr lang="en">
                <a:solidFill>
                  <a:schemeClr val="hlink"/>
                </a:solidFill>
                <a:uFill>
                  <a:noFill/>
                </a:uFill>
                <a:hlinkClick r:id="rId3"/>
              </a:rPr>
              <a:t>PyResparser</a:t>
            </a:r>
            <a:endParaRPr sz="3300"/>
          </a:p>
          <a:p>
            <a:pPr indent="0" lvl="0" marL="0" rtl="0" algn="r">
              <a:spcBef>
                <a:spcPts val="0"/>
              </a:spcBef>
              <a:spcAft>
                <a:spcPts val="0"/>
              </a:spcAft>
              <a:buNone/>
            </a:pPr>
            <a:r>
              <a:t/>
            </a:r>
            <a:endParaRPr sz="2100"/>
          </a:p>
          <a:p>
            <a:pPr indent="0" lvl="0" marL="0" rtl="0" algn="r">
              <a:spcBef>
                <a:spcPts val="0"/>
              </a:spcBef>
              <a:spcAft>
                <a:spcPts val="0"/>
              </a:spcAft>
              <a:buNone/>
            </a:pPr>
            <a:r>
              <a:rPr lang="en" sz="1500">
                <a:solidFill>
                  <a:srgbClr val="E8EAED"/>
                </a:solidFill>
                <a:highlight>
                  <a:srgbClr val="202124"/>
                </a:highlight>
                <a:latin typeface="Arial"/>
                <a:ea typeface="Arial"/>
                <a:cs typeface="Arial"/>
                <a:sym typeface="Arial"/>
              </a:rPr>
              <a:t> </a:t>
            </a:r>
            <a:endParaRPr/>
          </a:p>
        </p:txBody>
      </p:sp>
      <p:sp>
        <p:nvSpPr>
          <p:cNvPr id="531" name="Google Shape;531;p61"/>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BASIC CONCEPTS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2"/>
          <p:cNvSpPr txBox="1"/>
          <p:nvPr>
            <p:ph idx="1" type="subTitle"/>
          </p:nvPr>
        </p:nvSpPr>
        <p:spPr>
          <a:xfrm>
            <a:off x="728750" y="1112891"/>
            <a:ext cx="7468800" cy="3548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200">
                <a:highlight>
                  <a:schemeClr val="lt1"/>
                </a:highlight>
                <a:latin typeface="Arial"/>
                <a:ea typeface="Arial"/>
                <a:cs typeface="Arial"/>
                <a:sym typeface="Arial"/>
              </a:rPr>
              <a:t>					</a:t>
            </a:r>
            <a:r>
              <a:rPr b="1" lang="en" sz="2200">
                <a:highlight>
                  <a:schemeClr val="lt1"/>
                </a:highlight>
                <a:latin typeface="Arial"/>
                <a:ea typeface="Arial"/>
                <a:cs typeface="Arial"/>
                <a:sym typeface="Arial"/>
              </a:rPr>
              <a:t>FEATURES:</a:t>
            </a:r>
            <a:endParaRPr b="1" sz="2200">
              <a:highlight>
                <a:schemeClr val="lt1"/>
              </a:highlight>
              <a:latin typeface="Arial"/>
              <a:ea typeface="Arial"/>
              <a:cs typeface="Arial"/>
              <a:sym typeface="Arial"/>
            </a:endParaRPr>
          </a:p>
          <a:p>
            <a:pPr indent="-368300" lvl="0" marL="457200" rtl="0" algn="l">
              <a:lnSpc>
                <a:spcPct val="115000"/>
              </a:lnSpc>
              <a:spcBef>
                <a:spcPts val="1200"/>
              </a:spcBef>
              <a:spcAft>
                <a:spcPts val="0"/>
              </a:spcAft>
              <a:buClr>
                <a:schemeClr val="dk1"/>
              </a:buClr>
              <a:buSzPts val="2200"/>
              <a:buFont typeface="Arial"/>
              <a:buChar char="●"/>
            </a:pPr>
            <a:r>
              <a:rPr lang="en" sz="2200">
                <a:highlight>
                  <a:schemeClr val="lt1"/>
                </a:highlight>
                <a:latin typeface="Arial"/>
                <a:ea typeface="Arial"/>
                <a:cs typeface="Arial"/>
                <a:sym typeface="Arial"/>
              </a:rPr>
              <a:t>User's &amp; Admin Section</a:t>
            </a:r>
            <a:endParaRPr sz="2200">
              <a:highlight>
                <a:schemeClr val="lt1"/>
              </a:highlight>
              <a:latin typeface="Arial"/>
              <a:ea typeface="Arial"/>
              <a:cs typeface="Arial"/>
              <a:sym typeface="Arial"/>
            </a:endParaRPr>
          </a:p>
          <a:p>
            <a:pPr indent="-368300" lvl="0" marL="457200" rtl="0" algn="l">
              <a:lnSpc>
                <a:spcPct val="115000"/>
              </a:lnSpc>
              <a:spcBef>
                <a:spcPts val="0"/>
              </a:spcBef>
              <a:spcAft>
                <a:spcPts val="0"/>
              </a:spcAft>
              <a:buClr>
                <a:schemeClr val="dk1"/>
              </a:buClr>
              <a:buSzPts val="2200"/>
              <a:buFont typeface="Arial"/>
              <a:buChar char="●"/>
            </a:pPr>
            <a:r>
              <a:rPr lang="en" sz="2200">
                <a:highlight>
                  <a:schemeClr val="lt1"/>
                </a:highlight>
                <a:latin typeface="Arial"/>
                <a:ea typeface="Arial"/>
                <a:cs typeface="Arial"/>
                <a:sym typeface="Arial"/>
              </a:rPr>
              <a:t>Resume Score</a:t>
            </a:r>
            <a:endParaRPr sz="2200">
              <a:highlight>
                <a:schemeClr val="lt1"/>
              </a:highlight>
              <a:latin typeface="Arial"/>
              <a:ea typeface="Arial"/>
              <a:cs typeface="Arial"/>
              <a:sym typeface="Arial"/>
            </a:endParaRPr>
          </a:p>
          <a:p>
            <a:pPr indent="-368300" lvl="0" marL="457200" rtl="0" algn="l">
              <a:lnSpc>
                <a:spcPct val="115000"/>
              </a:lnSpc>
              <a:spcBef>
                <a:spcPts val="0"/>
              </a:spcBef>
              <a:spcAft>
                <a:spcPts val="0"/>
              </a:spcAft>
              <a:buClr>
                <a:schemeClr val="dk1"/>
              </a:buClr>
              <a:buSzPts val="2200"/>
              <a:buFont typeface="Arial"/>
              <a:buChar char="●"/>
            </a:pPr>
            <a:r>
              <a:rPr lang="en" sz="2200">
                <a:highlight>
                  <a:schemeClr val="lt1"/>
                </a:highlight>
                <a:latin typeface="Arial"/>
                <a:ea typeface="Arial"/>
                <a:cs typeface="Arial"/>
                <a:sym typeface="Arial"/>
              </a:rPr>
              <a:t>Career Recommendations</a:t>
            </a:r>
            <a:endParaRPr sz="2200">
              <a:highlight>
                <a:schemeClr val="lt1"/>
              </a:highlight>
              <a:latin typeface="Arial"/>
              <a:ea typeface="Arial"/>
              <a:cs typeface="Arial"/>
              <a:sym typeface="Arial"/>
            </a:endParaRPr>
          </a:p>
          <a:p>
            <a:pPr indent="-368300" lvl="0" marL="457200" rtl="0" algn="l">
              <a:lnSpc>
                <a:spcPct val="115000"/>
              </a:lnSpc>
              <a:spcBef>
                <a:spcPts val="0"/>
              </a:spcBef>
              <a:spcAft>
                <a:spcPts val="0"/>
              </a:spcAft>
              <a:buClr>
                <a:schemeClr val="dk1"/>
              </a:buClr>
              <a:buSzPts val="2200"/>
              <a:buFont typeface="Arial"/>
              <a:buChar char="●"/>
            </a:pPr>
            <a:r>
              <a:rPr lang="en" sz="2200">
                <a:highlight>
                  <a:schemeClr val="lt1"/>
                </a:highlight>
                <a:latin typeface="Arial"/>
                <a:ea typeface="Arial"/>
                <a:cs typeface="Arial"/>
                <a:sym typeface="Arial"/>
              </a:rPr>
              <a:t>Resume writing Tips suggestions</a:t>
            </a:r>
            <a:endParaRPr sz="2200">
              <a:highlight>
                <a:schemeClr val="lt1"/>
              </a:highlight>
              <a:latin typeface="Arial"/>
              <a:ea typeface="Arial"/>
              <a:cs typeface="Arial"/>
              <a:sym typeface="Arial"/>
            </a:endParaRPr>
          </a:p>
          <a:p>
            <a:pPr indent="-368300" lvl="0" marL="457200" rtl="0" algn="l">
              <a:lnSpc>
                <a:spcPct val="115000"/>
              </a:lnSpc>
              <a:spcBef>
                <a:spcPts val="0"/>
              </a:spcBef>
              <a:spcAft>
                <a:spcPts val="0"/>
              </a:spcAft>
              <a:buClr>
                <a:schemeClr val="dk1"/>
              </a:buClr>
              <a:buSzPts val="2200"/>
              <a:buFont typeface="Arial"/>
              <a:buChar char="●"/>
            </a:pPr>
            <a:r>
              <a:rPr lang="en" sz="2200">
                <a:highlight>
                  <a:schemeClr val="lt1"/>
                </a:highlight>
                <a:latin typeface="Arial"/>
                <a:ea typeface="Arial"/>
                <a:cs typeface="Arial"/>
                <a:sym typeface="Arial"/>
              </a:rPr>
              <a:t>Courses Recommendations</a:t>
            </a:r>
            <a:endParaRPr sz="2200">
              <a:highlight>
                <a:schemeClr val="lt1"/>
              </a:highlight>
              <a:latin typeface="Arial"/>
              <a:ea typeface="Arial"/>
              <a:cs typeface="Arial"/>
              <a:sym typeface="Arial"/>
            </a:endParaRPr>
          </a:p>
          <a:p>
            <a:pPr indent="-368300" lvl="0" marL="457200" rtl="0" algn="l">
              <a:lnSpc>
                <a:spcPct val="115000"/>
              </a:lnSpc>
              <a:spcBef>
                <a:spcPts val="0"/>
              </a:spcBef>
              <a:spcAft>
                <a:spcPts val="0"/>
              </a:spcAft>
              <a:buClr>
                <a:schemeClr val="dk1"/>
              </a:buClr>
              <a:buSzPts val="2200"/>
              <a:buFont typeface="Arial"/>
              <a:buChar char="●"/>
            </a:pPr>
            <a:r>
              <a:rPr lang="en" sz="2200">
                <a:highlight>
                  <a:schemeClr val="lt1"/>
                </a:highlight>
                <a:latin typeface="Arial"/>
                <a:ea typeface="Arial"/>
                <a:cs typeface="Arial"/>
                <a:sym typeface="Arial"/>
              </a:rPr>
              <a:t>Skills Recommendations</a:t>
            </a:r>
            <a:endParaRPr sz="2200">
              <a:highlight>
                <a:schemeClr val="lt1"/>
              </a:highlight>
              <a:latin typeface="Arial"/>
              <a:ea typeface="Arial"/>
              <a:cs typeface="Arial"/>
              <a:sym typeface="Arial"/>
            </a:endParaRPr>
          </a:p>
          <a:p>
            <a:pPr indent="-368300" lvl="0" marL="457200" rtl="0" algn="l">
              <a:lnSpc>
                <a:spcPct val="115000"/>
              </a:lnSpc>
              <a:spcBef>
                <a:spcPts val="0"/>
              </a:spcBef>
              <a:spcAft>
                <a:spcPts val="0"/>
              </a:spcAft>
              <a:buClr>
                <a:schemeClr val="dk1"/>
              </a:buClr>
              <a:buSzPts val="2200"/>
              <a:buFont typeface="Arial"/>
              <a:buChar char="●"/>
            </a:pPr>
            <a:r>
              <a:rPr lang="en" sz="2200">
                <a:highlight>
                  <a:schemeClr val="lt1"/>
                </a:highlight>
                <a:latin typeface="Arial"/>
                <a:ea typeface="Arial"/>
                <a:cs typeface="Arial"/>
                <a:sym typeface="Arial"/>
              </a:rPr>
              <a:t>Youtube video recommendations</a:t>
            </a:r>
            <a:endParaRPr sz="2200">
              <a:highlight>
                <a:schemeClr val="lt1"/>
              </a:highlight>
              <a:latin typeface="Arial"/>
              <a:ea typeface="Arial"/>
              <a:cs typeface="Arial"/>
              <a:sym typeface="Arial"/>
            </a:endParaRPr>
          </a:p>
          <a:p>
            <a:pPr indent="0" lvl="0" marL="0" rtl="0" algn="l">
              <a:lnSpc>
                <a:spcPct val="115000"/>
              </a:lnSpc>
              <a:spcBef>
                <a:spcPts val="1200"/>
              </a:spcBef>
              <a:spcAft>
                <a:spcPts val="0"/>
              </a:spcAft>
              <a:buNone/>
            </a:pPr>
            <a:r>
              <a:t/>
            </a:r>
            <a:endParaRPr sz="1200">
              <a:solidFill>
                <a:srgbClr val="E6EDF3"/>
              </a:solidFill>
              <a:highlight>
                <a:srgbClr val="0D1117"/>
              </a:highlight>
              <a:latin typeface="Arial"/>
              <a:ea typeface="Arial"/>
              <a:cs typeface="Arial"/>
              <a:sym typeface="Arial"/>
            </a:endParaRPr>
          </a:p>
          <a:p>
            <a:pPr indent="0" lvl="0" marL="0" rtl="0" algn="r">
              <a:spcBef>
                <a:spcPts val="1200"/>
              </a:spcBef>
              <a:spcAft>
                <a:spcPts val="0"/>
              </a:spcAft>
              <a:buNone/>
            </a:pPr>
            <a:r>
              <a:t/>
            </a:r>
            <a:endParaRPr/>
          </a:p>
        </p:txBody>
      </p:sp>
      <p:sp>
        <p:nvSpPr>
          <p:cNvPr id="537" name="Google Shape;537;p62"/>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Arial"/>
                <a:ea typeface="Arial"/>
                <a:cs typeface="Arial"/>
                <a:sym typeface="Arial"/>
              </a:rPr>
              <a:t>ANALYSIS AND EXPLANATION:</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