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4"/>
  </p:notesMasterIdLst>
  <p:sldIdLst>
    <p:sldId id="258" r:id="rId2"/>
    <p:sldId id="290" r:id="rId3"/>
    <p:sldId id="291" r:id="rId4"/>
    <p:sldId id="293" r:id="rId5"/>
    <p:sldId id="294" r:id="rId6"/>
    <p:sldId id="277" r:id="rId7"/>
    <p:sldId id="295" r:id="rId8"/>
    <p:sldId id="297" r:id="rId9"/>
    <p:sldId id="289" r:id="rId10"/>
    <p:sldId id="288" r:id="rId11"/>
    <p:sldId id="296" r:id="rId12"/>
    <p:sldId id="28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86BE3F-3310-4B48-AD75-5C98D29B70F6}">
          <p14:sldIdLst>
            <p14:sldId id="258"/>
            <p14:sldId id="290"/>
            <p14:sldId id="291"/>
            <p14:sldId id="293"/>
            <p14:sldId id="294"/>
          </p14:sldIdLst>
        </p14:section>
        <p14:section name="Untitled Section" id="{F52BB034-8132-488F-8A9C-24BA4D224884}">
          <p14:sldIdLst>
            <p14:sldId id="277"/>
            <p14:sldId id="295"/>
            <p14:sldId id="297"/>
            <p14:sldId id="289"/>
            <p14:sldId id="288"/>
            <p14:sldId id="296"/>
            <p14:sldId id="286"/>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D72FC-F75E-CF30-A665-4B0CEA44C322}" v="740" dt="2022-06-17T08:21:33.201"/>
    <p1510:client id="{9B78236C-BA5D-B3F4-3449-F01C9F45CF2E}" v="3" dt="2022-06-16T14:21:33.995"/>
    <p1510:client id="{E985A07B-CA64-9232-45CE-176C01480B43}" v="190" dt="2022-06-16T14:44:49.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82" d="100"/>
          <a:sy n="82" d="100"/>
        </p:scale>
        <p:origin x="-1330"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CA1294-40B9-4B4D-ACB0-44935BFC3496}"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853A961D-E726-4C5E-BC29-F10F135056E5}">
      <dgm:prSet/>
      <dgm:spPr/>
      <dgm:t>
        <a:bodyPr/>
        <a:lstStyle/>
        <a:p>
          <a:r>
            <a:rPr lang="en-US" dirty="0"/>
            <a:t>Gather the data</a:t>
          </a:r>
        </a:p>
      </dgm:t>
    </dgm:pt>
    <dgm:pt modelId="{DEBC09AE-22C4-456D-8A43-BF2E0B0F29A5}" type="parTrans" cxnId="{CC987706-9604-4A3B-BCD8-6DD1F613D59B}">
      <dgm:prSet/>
      <dgm:spPr/>
      <dgm:t>
        <a:bodyPr/>
        <a:lstStyle/>
        <a:p>
          <a:endParaRPr lang="en-US"/>
        </a:p>
      </dgm:t>
    </dgm:pt>
    <dgm:pt modelId="{FC38A9E1-4ECF-4427-B0A3-4840B83C1194}" type="sibTrans" cxnId="{CC987706-9604-4A3B-BCD8-6DD1F613D59B}">
      <dgm:prSet/>
      <dgm:spPr/>
      <dgm:t>
        <a:bodyPr/>
        <a:lstStyle/>
        <a:p>
          <a:endParaRPr lang="en-US"/>
        </a:p>
      </dgm:t>
    </dgm:pt>
    <dgm:pt modelId="{F9963121-94E0-483C-8246-5EB77DE7DFF9}">
      <dgm:prSet/>
      <dgm:spPr/>
      <dgm:t>
        <a:bodyPr/>
        <a:lstStyle/>
        <a:p>
          <a:r>
            <a:rPr lang="en-US" dirty="0"/>
            <a:t>Performing EDA</a:t>
          </a:r>
        </a:p>
      </dgm:t>
    </dgm:pt>
    <dgm:pt modelId="{3DE65F88-B4F7-4CD7-875E-0C84A5A8BAB6}" type="parTrans" cxnId="{BF275453-6D5B-4AEB-8456-4C22BCC23E45}">
      <dgm:prSet/>
      <dgm:spPr/>
      <dgm:t>
        <a:bodyPr/>
        <a:lstStyle/>
        <a:p>
          <a:endParaRPr lang="en-US"/>
        </a:p>
      </dgm:t>
    </dgm:pt>
    <dgm:pt modelId="{06D3F0EE-577E-4FCF-8D31-20D42AFDEF34}" type="sibTrans" cxnId="{BF275453-6D5B-4AEB-8456-4C22BCC23E45}">
      <dgm:prSet/>
      <dgm:spPr/>
      <dgm:t>
        <a:bodyPr/>
        <a:lstStyle/>
        <a:p>
          <a:endParaRPr lang="en-US"/>
        </a:p>
      </dgm:t>
    </dgm:pt>
    <dgm:pt modelId="{C77231DC-1F54-4D3F-9720-F9FC7054A97C}">
      <dgm:prSet/>
      <dgm:spPr/>
      <dgm:t>
        <a:bodyPr/>
        <a:lstStyle/>
        <a:p>
          <a:r>
            <a:rPr lang="en-US" dirty="0"/>
            <a:t>Data cleaning</a:t>
          </a:r>
        </a:p>
      </dgm:t>
    </dgm:pt>
    <dgm:pt modelId="{C399BA32-3FA2-46D0-BC17-065EADCD5D5B}" type="parTrans" cxnId="{9DD748DC-583A-4DCB-BFE4-E337B235950B}">
      <dgm:prSet/>
      <dgm:spPr/>
      <dgm:t>
        <a:bodyPr/>
        <a:lstStyle/>
        <a:p>
          <a:endParaRPr lang="en-US"/>
        </a:p>
      </dgm:t>
    </dgm:pt>
    <dgm:pt modelId="{BF740243-D898-42F1-9C1C-A2A705924D2B}" type="sibTrans" cxnId="{9DD748DC-583A-4DCB-BFE4-E337B235950B}">
      <dgm:prSet/>
      <dgm:spPr/>
      <dgm:t>
        <a:bodyPr/>
        <a:lstStyle/>
        <a:p>
          <a:endParaRPr lang="en-US"/>
        </a:p>
      </dgm:t>
    </dgm:pt>
    <dgm:pt modelId="{6E945E26-ACF3-4E28-BE15-64B91DFC29CA}">
      <dgm:prSet/>
      <dgm:spPr/>
      <dgm:t>
        <a:bodyPr/>
        <a:lstStyle/>
        <a:p>
          <a:r>
            <a:rPr lang="en-US" dirty="0"/>
            <a:t>Feature Extraction</a:t>
          </a:r>
        </a:p>
      </dgm:t>
    </dgm:pt>
    <dgm:pt modelId="{EA10E67B-D45C-4844-BC1E-0FC9320FEF36}" type="parTrans" cxnId="{D6FD101B-4C68-4A11-92B8-39F8EA073D67}">
      <dgm:prSet/>
      <dgm:spPr/>
      <dgm:t>
        <a:bodyPr/>
        <a:lstStyle/>
        <a:p>
          <a:endParaRPr lang="en-US"/>
        </a:p>
      </dgm:t>
    </dgm:pt>
    <dgm:pt modelId="{22FDFE6F-7563-45A6-B631-D349E08D1662}" type="sibTrans" cxnId="{D6FD101B-4C68-4A11-92B8-39F8EA073D67}">
      <dgm:prSet/>
      <dgm:spPr/>
      <dgm:t>
        <a:bodyPr/>
        <a:lstStyle/>
        <a:p>
          <a:endParaRPr lang="en-US"/>
        </a:p>
      </dgm:t>
    </dgm:pt>
    <dgm:pt modelId="{B8AD7140-95B4-4999-8403-F41E6E9A0A66}">
      <dgm:prSet/>
      <dgm:spPr/>
      <dgm:t>
        <a:bodyPr/>
        <a:lstStyle/>
        <a:p>
          <a:r>
            <a:rPr lang="en-US" dirty="0"/>
            <a:t>Model building </a:t>
          </a:r>
        </a:p>
      </dgm:t>
    </dgm:pt>
    <dgm:pt modelId="{41444C3F-B309-4DFA-8383-693C04B0CD6D}" type="parTrans" cxnId="{D3652A25-8F1D-4997-A70C-42417F60554A}">
      <dgm:prSet/>
      <dgm:spPr/>
      <dgm:t>
        <a:bodyPr/>
        <a:lstStyle/>
        <a:p>
          <a:endParaRPr lang="en-US"/>
        </a:p>
      </dgm:t>
    </dgm:pt>
    <dgm:pt modelId="{2172FCD2-07CE-41D9-AC28-C7D0BF297EF8}" type="sibTrans" cxnId="{D3652A25-8F1D-4997-A70C-42417F60554A}">
      <dgm:prSet/>
      <dgm:spPr/>
      <dgm:t>
        <a:bodyPr/>
        <a:lstStyle/>
        <a:p>
          <a:endParaRPr lang="en-US"/>
        </a:p>
      </dgm:t>
    </dgm:pt>
    <dgm:pt modelId="{7FBB23C7-3E55-4B49-910A-DA806EF7DCFC}">
      <dgm:prSet/>
      <dgm:spPr/>
      <dgm:t>
        <a:bodyPr/>
        <a:lstStyle/>
        <a:p>
          <a:r>
            <a:rPr lang="en-US" dirty="0"/>
            <a:t>Training</a:t>
          </a:r>
        </a:p>
      </dgm:t>
    </dgm:pt>
    <dgm:pt modelId="{C9F61E1C-54E7-48B6-9F72-15721D71E9E2}" type="parTrans" cxnId="{5054C08F-3599-41FD-BD79-59DD0E27DF0A}">
      <dgm:prSet/>
      <dgm:spPr/>
      <dgm:t>
        <a:bodyPr/>
        <a:lstStyle/>
        <a:p>
          <a:endParaRPr lang="en-US"/>
        </a:p>
      </dgm:t>
    </dgm:pt>
    <dgm:pt modelId="{A45B9E57-5FF0-4C53-A90C-067B8F342584}" type="sibTrans" cxnId="{5054C08F-3599-41FD-BD79-59DD0E27DF0A}">
      <dgm:prSet/>
      <dgm:spPr/>
      <dgm:t>
        <a:bodyPr/>
        <a:lstStyle/>
        <a:p>
          <a:endParaRPr lang="en-US"/>
        </a:p>
      </dgm:t>
    </dgm:pt>
    <dgm:pt modelId="{72BFEA85-F105-4244-A33B-29688587795D}">
      <dgm:prSet phldr="0"/>
      <dgm:spPr/>
      <dgm:t>
        <a:bodyPr/>
        <a:lstStyle/>
        <a:p>
          <a:r>
            <a:rPr lang="en-US" dirty="0">
              <a:latin typeface="Corbel" panose="020B0503020204020204"/>
            </a:rPr>
            <a:t>Recommendation</a:t>
          </a:r>
        </a:p>
      </dgm:t>
    </dgm:pt>
    <dgm:pt modelId="{2C5F7079-53A4-4DA9-B00D-7B59BD98C1C0}" type="parTrans" cxnId="{327A0A42-FC79-4F69-B7BF-9EF340190644}">
      <dgm:prSet/>
      <dgm:spPr/>
    </dgm:pt>
    <dgm:pt modelId="{6334C284-B90D-4B01-9495-86E5155E89E1}" type="sibTrans" cxnId="{327A0A42-FC79-4F69-B7BF-9EF340190644}">
      <dgm:prSet/>
      <dgm:spPr/>
      <dgm:t>
        <a:bodyPr/>
        <a:lstStyle/>
        <a:p>
          <a:endParaRPr lang="en-US"/>
        </a:p>
      </dgm:t>
    </dgm:pt>
    <dgm:pt modelId="{5ADCBDE5-EEBC-44E7-AE35-75AE31FD899B}" type="pres">
      <dgm:prSet presAssocID="{6CCA1294-40B9-4B4D-ACB0-44935BFC3496}" presName="Name0" presStyleCnt="0">
        <dgm:presLayoutVars>
          <dgm:dir/>
          <dgm:resizeHandles val="exact"/>
        </dgm:presLayoutVars>
      </dgm:prSet>
      <dgm:spPr/>
      <dgm:t>
        <a:bodyPr/>
        <a:lstStyle/>
        <a:p>
          <a:endParaRPr lang="en-US"/>
        </a:p>
      </dgm:t>
    </dgm:pt>
    <dgm:pt modelId="{6C30EBE7-CD0D-4D30-A129-86FA68F61563}" type="pres">
      <dgm:prSet presAssocID="{853A961D-E726-4C5E-BC29-F10F135056E5}" presName="node" presStyleLbl="node1" presStyleIdx="0" presStyleCnt="7">
        <dgm:presLayoutVars>
          <dgm:bulletEnabled val="1"/>
        </dgm:presLayoutVars>
      </dgm:prSet>
      <dgm:spPr/>
      <dgm:t>
        <a:bodyPr/>
        <a:lstStyle/>
        <a:p>
          <a:endParaRPr lang="en-US"/>
        </a:p>
      </dgm:t>
    </dgm:pt>
    <dgm:pt modelId="{1D7FDC29-36A4-4D9A-B63B-FF5B621C6A69}" type="pres">
      <dgm:prSet presAssocID="{FC38A9E1-4ECF-4427-B0A3-4840B83C1194}" presName="sibTrans" presStyleLbl="sibTrans1D1" presStyleIdx="0" presStyleCnt="6"/>
      <dgm:spPr/>
      <dgm:t>
        <a:bodyPr/>
        <a:lstStyle/>
        <a:p>
          <a:endParaRPr lang="en-US"/>
        </a:p>
      </dgm:t>
    </dgm:pt>
    <dgm:pt modelId="{68301051-B04A-4C2B-A05A-B533BC66F3E8}" type="pres">
      <dgm:prSet presAssocID="{FC38A9E1-4ECF-4427-B0A3-4840B83C1194}" presName="connectorText" presStyleLbl="sibTrans1D1" presStyleIdx="0" presStyleCnt="6"/>
      <dgm:spPr/>
      <dgm:t>
        <a:bodyPr/>
        <a:lstStyle/>
        <a:p>
          <a:endParaRPr lang="en-US"/>
        </a:p>
      </dgm:t>
    </dgm:pt>
    <dgm:pt modelId="{3BD1CBED-7AE5-4798-AF2A-F5FDA498497B}" type="pres">
      <dgm:prSet presAssocID="{F9963121-94E0-483C-8246-5EB77DE7DFF9}" presName="node" presStyleLbl="node1" presStyleIdx="1" presStyleCnt="7">
        <dgm:presLayoutVars>
          <dgm:bulletEnabled val="1"/>
        </dgm:presLayoutVars>
      </dgm:prSet>
      <dgm:spPr/>
      <dgm:t>
        <a:bodyPr/>
        <a:lstStyle/>
        <a:p>
          <a:endParaRPr lang="en-US"/>
        </a:p>
      </dgm:t>
    </dgm:pt>
    <dgm:pt modelId="{6E7A02D8-4AD4-45DB-86D9-28045F8CCCC6}" type="pres">
      <dgm:prSet presAssocID="{06D3F0EE-577E-4FCF-8D31-20D42AFDEF34}" presName="sibTrans" presStyleLbl="sibTrans1D1" presStyleIdx="1" presStyleCnt="6"/>
      <dgm:spPr/>
      <dgm:t>
        <a:bodyPr/>
        <a:lstStyle/>
        <a:p>
          <a:endParaRPr lang="en-US"/>
        </a:p>
      </dgm:t>
    </dgm:pt>
    <dgm:pt modelId="{12C91110-9C81-43E6-988A-80A8BD7EB774}" type="pres">
      <dgm:prSet presAssocID="{06D3F0EE-577E-4FCF-8D31-20D42AFDEF34}" presName="connectorText" presStyleLbl="sibTrans1D1" presStyleIdx="1" presStyleCnt="6"/>
      <dgm:spPr/>
      <dgm:t>
        <a:bodyPr/>
        <a:lstStyle/>
        <a:p>
          <a:endParaRPr lang="en-US"/>
        </a:p>
      </dgm:t>
    </dgm:pt>
    <dgm:pt modelId="{5E7EEC98-0171-40B9-BF50-51D69190A64A}" type="pres">
      <dgm:prSet presAssocID="{C77231DC-1F54-4D3F-9720-F9FC7054A97C}" presName="node" presStyleLbl="node1" presStyleIdx="2" presStyleCnt="7">
        <dgm:presLayoutVars>
          <dgm:bulletEnabled val="1"/>
        </dgm:presLayoutVars>
      </dgm:prSet>
      <dgm:spPr/>
      <dgm:t>
        <a:bodyPr/>
        <a:lstStyle/>
        <a:p>
          <a:endParaRPr lang="en-US"/>
        </a:p>
      </dgm:t>
    </dgm:pt>
    <dgm:pt modelId="{ADC92D23-5A56-4575-8EFD-A2080DA103AF}" type="pres">
      <dgm:prSet presAssocID="{BF740243-D898-42F1-9C1C-A2A705924D2B}" presName="sibTrans" presStyleLbl="sibTrans1D1" presStyleIdx="2" presStyleCnt="6"/>
      <dgm:spPr/>
      <dgm:t>
        <a:bodyPr/>
        <a:lstStyle/>
        <a:p>
          <a:endParaRPr lang="en-US"/>
        </a:p>
      </dgm:t>
    </dgm:pt>
    <dgm:pt modelId="{5E8144F5-9ECB-4E8D-AE57-944C9BAF6A2D}" type="pres">
      <dgm:prSet presAssocID="{BF740243-D898-42F1-9C1C-A2A705924D2B}" presName="connectorText" presStyleLbl="sibTrans1D1" presStyleIdx="2" presStyleCnt="6"/>
      <dgm:spPr/>
      <dgm:t>
        <a:bodyPr/>
        <a:lstStyle/>
        <a:p>
          <a:endParaRPr lang="en-US"/>
        </a:p>
      </dgm:t>
    </dgm:pt>
    <dgm:pt modelId="{79C0ECA3-CE56-4F8C-91F0-F98113C8FCC5}" type="pres">
      <dgm:prSet presAssocID="{6E945E26-ACF3-4E28-BE15-64B91DFC29CA}" presName="node" presStyleLbl="node1" presStyleIdx="3" presStyleCnt="7">
        <dgm:presLayoutVars>
          <dgm:bulletEnabled val="1"/>
        </dgm:presLayoutVars>
      </dgm:prSet>
      <dgm:spPr/>
      <dgm:t>
        <a:bodyPr/>
        <a:lstStyle/>
        <a:p>
          <a:endParaRPr lang="en-US"/>
        </a:p>
      </dgm:t>
    </dgm:pt>
    <dgm:pt modelId="{CC0EAE0F-2F79-4E4F-979E-A4AA39648DF2}" type="pres">
      <dgm:prSet presAssocID="{22FDFE6F-7563-45A6-B631-D349E08D1662}" presName="sibTrans" presStyleLbl="sibTrans1D1" presStyleIdx="3" presStyleCnt="6"/>
      <dgm:spPr/>
      <dgm:t>
        <a:bodyPr/>
        <a:lstStyle/>
        <a:p>
          <a:endParaRPr lang="en-US"/>
        </a:p>
      </dgm:t>
    </dgm:pt>
    <dgm:pt modelId="{DBDE75DE-F96C-4473-A9F8-AD610775EDE1}" type="pres">
      <dgm:prSet presAssocID="{22FDFE6F-7563-45A6-B631-D349E08D1662}" presName="connectorText" presStyleLbl="sibTrans1D1" presStyleIdx="3" presStyleCnt="6"/>
      <dgm:spPr/>
      <dgm:t>
        <a:bodyPr/>
        <a:lstStyle/>
        <a:p>
          <a:endParaRPr lang="en-US"/>
        </a:p>
      </dgm:t>
    </dgm:pt>
    <dgm:pt modelId="{33B60F9D-1471-47B3-B79D-734ABC101D04}" type="pres">
      <dgm:prSet presAssocID="{B8AD7140-95B4-4999-8403-F41E6E9A0A66}" presName="node" presStyleLbl="node1" presStyleIdx="4" presStyleCnt="7">
        <dgm:presLayoutVars>
          <dgm:bulletEnabled val="1"/>
        </dgm:presLayoutVars>
      </dgm:prSet>
      <dgm:spPr/>
      <dgm:t>
        <a:bodyPr/>
        <a:lstStyle/>
        <a:p>
          <a:endParaRPr lang="en-US"/>
        </a:p>
      </dgm:t>
    </dgm:pt>
    <dgm:pt modelId="{D1C2F7BC-4077-43B4-9BF0-91989273ACA5}" type="pres">
      <dgm:prSet presAssocID="{2172FCD2-07CE-41D9-AC28-C7D0BF297EF8}" presName="sibTrans" presStyleLbl="sibTrans1D1" presStyleIdx="4" presStyleCnt="6"/>
      <dgm:spPr/>
      <dgm:t>
        <a:bodyPr/>
        <a:lstStyle/>
        <a:p>
          <a:endParaRPr lang="en-US"/>
        </a:p>
      </dgm:t>
    </dgm:pt>
    <dgm:pt modelId="{B885A872-1509-42D9-A184-A33B47C3B4BA}" type="pres">
      <dgm:prSet presAssocID="{2172FCD2-07CE-41D9-AC28-C7D0BF297EF8}" presName="connectorText" presStyleLbl="sibTrans1D1" presStyleIdx="4" presStyleCnt="6"/>
      <dgm:spPr/>
      <dgm:t>
        <a:bodyPr/>
        <a:lstStyle/>
        <a:p>
          <a:endParaRPr lang="en-US"/>
        </a:p>
      </dgm:t>
    </dgm:pt>
    <dgm:pt modelId="{C1360716-56D7-4B08-BFE2-3F4FD50ED0BC}" type="pres">
      <dgm:prSet presAssocID="{7FBB23C7-3E55-4B49-910A-DA806EF7DCFC}" presName="node" presStyleLbl="node1" presStyleIdx="5" presStyleCnt="7">
        <dgm:presLayoutVars>
          <dgm:bulletEnabled val="1"/>
        </dgm:presLayoutVars>
      </dgm:prSet>
      <dgm:spPr/>
      <dgm:t>
        <a:bodyPr/>
        <a:lstStyle/>
        <a:p>
          <a:endParaRPr lang="en-US"/>
        </a:p>
      </dgm:t>
    </dgm:pt>
    <dgm:pt modelId="{6345668A-D675-4A25-A33E-05B720CA7C19}" type="pres">
      <dgm:prSet presAssocID="{A45B9E57-5FF0-4C53-A90C-067B8F342584}" presName="sibTrans" presStyleLbl="sibTrans1D1" presStyleIdx="5" presStyleCnt="6"/>
      <dgm:spPr/>
      <dgm:t>
        <a:bodyPr/>
        <a:lstStyle/>
        <a:p>
          <a:endParaRPr lang="en-US"/>
        </a:p>
      </dgm:t>
    </dgm:pt>
    <dgm:pt modelId="{F4442782-8654-48F4-9E34-968D07520E6E}" type="pres">
      <dgm:prSet presAssocID="{A45B9E57-5FF0-4C53-A90C-067B8F342584}" presName="connectorText" presStyleLbl="sibTrans1D1" presStyleIdx="5" presStyleCnt="6"/>
      <dgm:spPr/>
      <dgm:t>
        <a:bodyPr/>
        <a:lstStyle/>
        <a:p>
          <a:endParaRPr lang="en-US"/>
        </a:p>
      </dgm:t>
    </dgm:pt>
    <dgm:pt modelId="{8661828F-1D6E-4C90-8274-49BEE508901A}" type="pres">
      <dgm:prSet presAssocID="{72BFEA85-F105-4244-A33B-29688587795D}" presName="node" presStyleLbl="node1" presStyleIdx="6" presStyleCnt="7">
        <dgm:presLayoutVars>
          <dgm:bulletEnabled val="1"/>
        </dgm:presLayoutVars>
      </dgm:prSet>
      <dgm:spPr/>
      <dgm:t>
        <a:bodyPr/>
        <a:lstStyle/>
        <a:p>
          <a:endParaRPr lang="en-US"/>
        </a:p>
      </dgm:t>
    </dgm:pt>
  </dgm:ptLst>
  <dgm:cxnLst>
    <dgm:cxn modelId="{AE8A5EDC-B31D-4948-A0CF-202E6A733747}" type="presOf" srcId="{22FDFE6F-7563-45A6-B631-D349E08D1662}" destId="{CC0EAE0F-2F79-4E4F-979E-A4AA39648DF2}" srcOrd="0" destOrd="0" presId="urn:microsoft.com/office/officeart/2016/7/layout/RepeatingBendingProcessNew"/>
    <dgm:cxn modelId="{8E4A0F3B-8142-4E48-AC75-98CF0DCE1D68}" type="presOf" srcId="{6CCA1294-40B9-4B4D-ACB0-44935BFC3496}" destId="{5ADCBDE5-EEBC-44E7-AE35-75AE31FD899B}" srcOrd="0" destOrd="0" presId="urn:microsoft.com/office/officeart/2016/7/layout/RepeatingBendingProcessNew"/>
    <dgm:cxn modelId="{9DD748DC-583A-4DCB-BFE4-E337B235950B}" srcId="{6CCA1294-40B9-4B4D-ACB0-44935BFC3496}" destId="{C77231DC-1F54-4D3F-9720-F9FC7054A97C}" srcOrd="2" destOrd="0" parTransId="{C399BA32-3FA2-46D0-BC17-065EADCD5D5B}" sibTransId="{BF740243-D898-42F1-9C1C-A2A705924D2B}"/>
    <dgm:cxn modelId="{95FAF562-CE13-45EB-849F-1ED5F7E975AD}" type="presOf" srcId="{7FBB23C7-3E55-4B49-910A-DA806EF7DCFC}" destId="{C1360716-56D7-4B08-BFE2-3F4FD50ED0BC}" srcOrd="0" destOrd="0" presId="urn:microsoft.com/office/officeart/2016/7/layout/RepeatingBendingProcessNew"/>
    <dgm:cxn modelId="{E9D57C7A-331F-4DCE-B7A1-5B833AC8441D}" type="presOf" srcId="{A45B9E57-5FF0-4C53-A90C-067B8F342584}" destId="{F4442782-8654-48F4-9E34-968D07520E6E}" srcOrd="1" destOrd="0" presId="urn:microsoft.com/office/officeart/2016/7/layout/RepeatingBendingProcessNew"/>
    <dgm:cxn modelId="{5054C08F-3599-41FD-BD79-59DD0E27DF0A}" srcId="{6CCA1294-40B9-4B4D-ACB0-44935BFC3496}" destId="{7FBB23C7-3E55-4B49-910A-DA806EF7DCFC}" srcOrd="5" destOrd="0" parTransId="{C9F61E1C-54E7-48B6-9F72-15721D71E9E2}" sibTransId="{A45B9E57-5FF0-4C53-A90C-067B8F342584}"/>
    <dgm:cxn modelId="{4C9CFDA3-5D49-4E7A-8507-9DAE9F20BB23}" type="presOf" srcId="{2172FCD2-07CE-41D9-AC28-C7D0BF297EF8}" destId="{B885A872-1509-42D9-A184-A33B47C3B4BA}" srcOrd="1" destOrd="0" presId="urn:microsoft.com/office/officeart/2016/7/layout/RepeatingBendingProcessNew"/>
    <dgm:cxn modelId="{CC987706-9604-4A3B-BCD8-6DD1F613D59B}" srcId="{6CCA1294-40B9-4B4D-ACB0-44935BFC3496}" destId="{853A961D-E726-4C5E-BC29-F10F135056E5}" srcOrd="0" destOrd="0" parTransId="{DEBC09AE-22C4-456D-8A43-BF2E0B0F29A5}" sibTransId="{FC38A9E1-4ECF-4427-B0A3-4840B83C1194}"/>
    <dgm:cxn modelId="{28C8611A-D486-4332-8FCF-F2AECDB1FC60}" type="presOf" srcId="{A45B9E57-5FF0-4C53-A90C-067B8F342584}" destId="{6345668A-D675-4A25-A33E-05B720CA7C19}" srcOrd="0" destOrd="0" presId="urn:microsoft.com/office/officeart/2016/7/layout/RepeatingBendingProcessNew"/>
    <dgm:cxn modelId="{5DC23C38-6CFB-4D4D-8C2F-F9FA35D123D6}" type="presOf" srcId="{2172FCD2-07CE-41D9-AC28-C7D0BF297EF8}" destId="{D1C2F7BC-4077-43B4-9BF0-91989273ACA5}" srcOrd="0" destOrd="0" presId="urn:microsoft.com/office/officeart/2016/7/layout/RepeatingBendingProcessNew"/>
    <dgm:cxn modelId="{18375429-CCE2-4049-B594-0B286BDC679E}" type="presOf" srcId="{72BFEA85-F105-4244-A33B-29688587795D}" destId="{8661828F-1D6E-4C90-8274-49BEE508901A}" srcOrd="0" destOrd="0" presId="urn:microsoft.com/office/officeart/2016/7/layout/RepeatingBendingProcessNew"/>
    <dgm:cxn modelId="{9872BEEF-A9EB-46EE-A6E8-48EDE4A95461}" type="presOf" srcId="{B8AD7140-95B4-4999-8403-F41E6E9A0A66}" destId="{33B60F9D-1471-47B3-B79D-734ABC101D04}" srcOrd="0" destOrd="0" presId="urn:microsoft.com/office/officeart/2016/7/layout/RepeatingBendingProcessNew"/>
    <dgm:cxn modelId="{1B7AC117-BBBF-4BB5-AB9C-3C9774BED803}" type="presOf" srcId="{853A961D-E726-4C5E-BC29-F10F135056E5}" destId="{6C30EBE7-CD0D-4D30-A129-86FA68F61563}" srcOrd="0" destOrd="0" presId="urn:microsoft.com/office/officeart/2016/7/layout/RepeatingBendingProcessNew"/>
    <dgm:cxn modelId="{AE534356-3200-4859-BC3E-35236F93E494}" type="presOf" srcId="{BF740243-D898-42F1-9C1C-A2A705924D2B}" destId="{ADC92D23-5A56-4575-8EFD-A2080DA103AF}" srcOrd="0" destOrd="0" presId="urn:microsoft.com/office/officeart/2016/7/layout/RepeatingBendingProcessNew"/>
    <dgm:cxn modelId="{09C17F4A-2076-445F-856B-15F3349194C0}" type="presOf" srcId="{06D3F0EE-577E-4FCF-8D31-20D42AFDEF34}" destId="{6E7A02D8-4AD4-45DB-86D9-28045F8CCCC6}" srcOrd="0" destOrd="0" presId="urn:microsoft.com/office/officeart/2016/7/layout/RepeatingBendingProcessNew"/>
    <dgm:cxn modelId="{D6FD101B-4C68-4A11-92B8-39F8EA073D67}" srcId="{6CCA1294-40B9-4B4D-ACB0-44935BFC3496}" destId="{6E945E26-ACF3-4E28-BE15-64B91DFC29CA}" srcOrd="3" destOrd="0" parTransId="{EA10E67B-D45C-4844-BC1E-0FC9320FEF36}" sibTransId="{22FDFE6F-7563-45A6-B631-D349E08D1662}"/>
    <dgm:cxn modelId="{D3652A25-8F1D-4997-A70C-42417F60554A}" srcId="{6CCA1294-40B9-4B4D-ACB0-44935BFC3496}" destId="{B8AD7140-95B4-4999-8403-F41E6E9A0A66}" srcOrd="4" destOrd="0" parTransId="{41444C3F-B309-4DFA-8383-693C04B0CD6D}" sibTransId="{2172FCD2-07CE-41D9-AC28-C7D0BF297EF8}"/>
    <dgm:cxn modelId="{4535FCAA-2C10-4B72-9F08-E54082282412}" type="presOf" srcId="{6E945E26-ACF3-4E28-BE15-64B91DFC29CA}" destId="{79C0ECA3-CE56-4F8C-91F0-F98113C8FCC5}" srcOrd="0" destOrd="0" presId="urn:microsoft.com/office/officeart/2016/7/layout/RepeatingBendingProcessNew"/>
    <dgm:cxn modelId="{77964A5A-D797-41B8-A7CB-AF4F92186450}" type="presOf" srcId="{F9963121-94E0-483C-8246-5EB77DE7DFF9}" destId="{3BD1CBED-7AE5-4798-AF2A-F5FDA498497B}" srcOrd="0" destOrd="0" presId="urn:microsoft.com/office/officeart/2016/7/layout/RepeatingBendingProcessNew"/>
    <dgm:cxn modelId="{DCC371A1-7BF6-4016-ABE8-952117AF2442}" type="presOf" srcId="{FC38A9E1-4ECF-4427-B0A3-4840B83C1194}" destId="{68301051-B04A-4C2B-A05A-B533BC66F3E8}" srcOrd="1" destOrd="0" presId="urn:microsoft.com/office/officeart/2016/7/layout/RepeatingBendingProcessNew"/>
    <dgm:cxn modelId="{BF275453-6D5B-4AEB-8456-4C22BCC23E45}" srcId="{6CCA1294-40B9-4B4D-ACB0-44935BFC3496}" destId="{F9963121-94E0-483C-8246-5EB77DE7DFF9}" srcOrd="1" destOrd="0" parTransId="{3DE65F88-B4F7-4CD7-875E-0C84A5A8BAB6}" sibTransId="{06D3F0EE-577E-4FCF-8D31-20D42AFDEF34}"/>
    <dgm:cxn modelId="{B7EB6BF8-78FA-41FA-BC94-50E17A6A6B05}" type="presOf" srcId="{22FDFE6F-7563-45A6-B631-D349E08D1662}" destId="{DBDE75DE-F96C-4473-A9F8-AD610775EDE1}" srcOrd="1" destOrd="0" presId="urn:microsoft.com/office/officeart/2016/7/layout/RepeatingBendingProcessNew"/>
    <dgm:cxn modelId="{A57E8621-8E86-41CB-A50F-E1161197901B}" type="presOf" srcId="{FC38A9E1-4ECF-4427-B0A3-4840B83C1194}" destId="{1D7FDC29-36A4-4D9A-B63B-FF5B621C6A69}" srcOrd="0" destOrd="0" presId="urn:microsoft.com/office/officeart/2016/7/layout/RepeatingBendingProcessNew"/>
    <dgm:cxn modelId="{4AB3267F-6BA8-4640-B81B-A6A3AD86B124}" type="presOf" srcId="{C77231DC-1F54-4D3F-9720-F9FC7054A97C}" destId="{5E7EEC98-0171-40B9-BF50-51D69190A64A}" srcOrd="0" destOrd="0" presId="urn:microsoft.com/office/officeart/2016/7/layout/RepeatingBendingProcessNew"/>
    <dgm:cxn modelId="{DE07717E-47C9-4A43-B4EA-F7712B634A2E}" type="presOf" srcId="{BF740243-D898-42F1-9C1C-A2A705924D2B}" destId="{5E8144F5-9ECB-4E8D-AE57-944C9BAF6A2D}" srcOrd="1" destOrd="0" presId="urn:microsoft.com/office/officeart/2016/7/layout/RepeatingBendingProcessNew"/>
    <dgm:cxn modelId="{F3DC113B-3C45-4583-9F88-402C75E7686A}" type="presOf" srcId="{06D3F0EE-577E-4FCF-8D31-20D42AFDEF34}" destId="{12C91110-9C81-43E6-988A-80A8BD7EB774}" srcOrd="1" destOrd="0" presId="urn:microsoft.com/office/officeart/2016/7/layout/RepeatingBendingProcessNew"/>
    <dgm:cxn modelId="{327A0A42-FC79-4F69-B7BF-9EF340190644}" srcId="{6CCA1294-40B9-4B4D-ACB0-44935BFC3496}" destId="{72BFEA85-F105-4244-A33B-29688587795D}" srcOrd="6" destOrd="0" parTransId="{2C5F7079-53A4-4DA9-B00D-7B59BD98C1C0}" sibTransId="{6334C284-B90D-4B01-9495-86E5155E89E1}"/>
    <dgm:cxn modelId="{84A84A94-7EA2-461A-A3C2-E95FFF24AB14}" type="presParOf" srcId="{5ADCBDE5-EEBC-44E7-AE35-75AE31FD899B}" destId="{6C30EBE7-CD0D-4D30-A129-86FA68F61563}" srcOrd="0" destOrd="0" presId="urn:microsoft.com/office/officeart/2016/7/layout/RepeatingBendingProcessNew"/>
    <dgm:cxn modelId="{78964D40-2C8D-4799-9495-2D9E329E9F34}" type="presParOf" srcId="{5ADCBDE5-EEBC-44E7-AE35-75AE31FD899B}" destId="{1D7FDC29-36A4-4D9A-B63B-FF5B621C6A69}" srcOrd="1" destOrd="0" presId="urn:microsoft.com/office/officeart/2016/7/layout/RepeatingBendingProcessNew"/>
    <dgm:cxn modelId="{E0438C13-8766-4547-A56A-3E9F4BC0D9DF}" type="presParOf" srcId="{1D7FDC29-36A4-4D9A-B63B-FF5B621C6A69}" destId="{68301051-B04A-4C2B-A05A-B533BC66F3E8}" srcOrd="0" destOrd="0" presId="urn:microsoft.com/office/officeart/2016/7/layout/RepeatingBendingProcessNew"/>
    <dgm:cxn modelId="{7D599443-B43D-4666-891A-019C260BFC53}" type="presParOf" srcId="{5ADCBDE5-EEBC-44E7-AE35-75AE31FD899B}" destId="{3BD1CBED-7AE5-4798-AF2A-F5FDA498497B}" srcOrd="2" destOrd="0" presId="urn:microsoft.com/office/officeart/2016/7/layout/RepeatingBendingProcessNew"/>
    <dgm:cxn modelId="{2D005F20-BD0D-43FF-B74F-7B493C05D8AB}" type="presParOf" srcId="{5ADCBDE5-EEBC-44E7-AE35-75AE31FD899B}" destId="{6E7A02D8-4AD4-45DB-86D9-28045F8CCCC6}" srcOrd="3" destOrd="0" presId="urn:microsoft.com/office/officeart/2016/7/layout/RepeatingBendingProcessNew"/>
    <dgm:cxn modelId="{214830BD-3EF9-4966-99A5-D7AB468BF7C2}" type="presParOf" srcId="{6E7A02D8-4AD4-45DB-86D9-28045F8CCCC6}" destId="{12C91110-9C81-43E6-988A-80A8BD7EB774}" srcOrd="0" destOrd="0" presId="urn:microsoft.com/office/officeart/2016/7/layout/RepeatingBendingProcessNew"/>
    <dgm:cxn modelId="{F0B76D94-2BCA-4FCB-A76F-3FC19E63B94A}" type="presParOf" srcId="{5ADCBDE5-EEBC-44E7-AE35-75AE31FD899B}" destId="{5E7EEC98-0171-40B9-BF50-51D69190A64A}" srcOrd="4" destOrd="0" presId="urn:microsoft.com/office/officeart/2016/7/layout/RepeatingBendingProcessNew"/>
    <dgm:cxn modelId="{4AF6E47F-CFBA-4443-8311-957CE4F93580}" type="presParOf" srcId="{5ADCBDE5-EEBC-44E7-AE35-75AE31FD899B}" destId="{ADC92D23-5A56-4575-8EFD-A2080DA103AF}" srcOrd="5" destOrd="0" presId="urn:microsoft.com/office/officeart/2016/7/layout/RepeatingBendingProcessNew"/>
    <dgm:cxn modelId="{FD78AC84-196A-45ED-A34B-CB1C9EA5935B}" type="presParOf" srcId="{ADC92D23-5A56-4575-8EFD-A2080DA103AF}" destId="{5E8144F5-9ECB-4E8D-AE57-944C9BAF6A2D}" srcOrd="0" destOrd="0" presId="urn:microsoft.com/office/officeart/2016/7/layout/RepeatingBendingProcessNew"/>
    <dgm:cxn modelId="{4112290F-2AA9-4D03-9EE4-3EEA6C68C08D}" type="presParOf" srcId="{5ADCBDE5-EEBC-44E7-AE35-75AE31FD899B}" destId="{79C0ECA3-CE56-4F8C-91F0-F98113C8FCC5}" srcOrd="6" destOrd="0" presId="urn:microsoft.com/office/officeart/2016/7/layout/RepeatingBendingProcessNew"/>
    <dgm:cxn modelId="{40F12052-9A02-4CD9-8617-A49DE10A8E16}" type="presParOf" srcId="{5ADCBDE5-EEBC-44E7-AE35-75AE31FD899B}" destId="{CC0EAE0F-2F79-4E4F-979E-A4AA39648DF2}" srcOrd="7" destOrd="0" presId="urn:microsoft.com/office/officeart/2016/7/layout/RepeatingBendingProcessNew"/>
    <dgm:cxn modelId="{364B2CA7-3B15-4B65-9977-7E9010914FC4}" type="presParOf" srcId="{CC0EAE0F-2F79-4E4F-979E-A4AA39648DF2}" destId="{DBDE75DE-F96C-4473-A9F8-AD610775EDE1}" srcOrd="0" destOrd="0" presId="urn:microsoft.com/office/officeart/2016/7/layout/RepeatingBendingProcessNew"/>
    <dgm:cxn modelId="{CCEED04B-8DAB-405F-BE58-3C615524F15E}" type="presParOf" srcId="{5ADCBDE5-EEBC-44E7-AE35-75AE31FD899B}" destId="{33B60F9D-1471-47B3-B79D-734ABC101D04}" srcOrd="8" destOrd="0" presId="urn:microsoft.com/office/officeart/2016/7/layout/RepeatingBendingProcessNew"/>
    <dgm:cxn modelId="{9A493AE4-0697-408A-AEC2-A48FED3663B3}" type="presParOf" srcId="{5ADCBDE5-EEBC-44E7-AE35-75AE31FD899B}" destId="{D1C2F7BC-4077-43B4-9BF0-91989273ACA5}" srcOrd="9" destOrd="0" presId="urn:microsoft.com/office/officeart/2016/7/layout/RepeatingBendingProcessNew"/>
    <dgm:cxn modelId="{61B0C215-0DFD-4C0B-93CE-0FBAEBE41ADE}" type="presParOf" srcId="{D1C2F7BC-4077-43B4-9BF0-91989273ACA5}" destId="{B885A872-1509-42D9-A184-A33B47C3B4BA}" srcOrd="0" destOrd="0" presId="urn:microsoft.com/office/officeart/2016/7/layout/RepeatingBendingProcessNew"/>
    <dgm:cxn modelId="{860F2332-184E-4730-BF0F-A3081123D1AA}" type="presParOf" srcId="{5ADCBDE5-EEBC-44E7-AE35-75AE31FD899B}" destId="{C1360716-56D7-4B08-BFE2-3F4FD50ED0BC}" srcOrd="10" destOrd="0" presId="urn:microsoft.com/office/officeart/2016/7/layout/RepeatingBendingProcessNew"/>
    <dgm:cxn modelId="{C2DDA87E-3360-44F6-9B20-66BAA45B37F8}" type="presParOf" srcId="{5ADCBDE5-EEBC-44E7-AE35-75AE31FD899B}" destId="{6345668A-D675-4A25-A33E-05B720CA7C19}" srcOrd="11" destOrd="0" presId="urn:microsoft.com/office/officeart/2016/7/layout/RepeatingBendingProcessNew"/>
    <dgm:cxn modelId="{C3D032CF-CDA9-4930-9160-6601C8C49E0B}" type="presParOf" srcId="{6345668A-D675-4A25-A33E-05B720CA7C19}" destId="{F4442782-8654-48F4-9E34-968D07520E6E}" srcOrd="0" destOrd="0" presId="urn:microsoft.com/office/officeart/2016/7/layout/RepeatingBendingProcessNew"/>
    <dgm:cxn modelId="{5DA39640-F457-42CA-9BD2-09CA5BCE12EC}" type="presParOf" srcId="{5ADCBDE5-EEBC-44E7-AE35-75AE31FD899B}" destId="{8661828F-1D6E-4C90-8274-49BEE508901A}"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FDC29-36A4-4D9A-B63B-FF5B621C6A69}">
      <dsp:nvSpPr>
        <dsp:cNvPr id="0" name=""/>
        <dsp:cNvSpPr/>
      </dsp:nvSpPr>
      <dsp:spPr>
        <a:xfrm>
          <a:off x="2167517" y="400320"/>
          <a:ext cx="308784" cy="91440"/>
        </a:xfrm>
        <a:custGeom>
          <a:avLst/>
          <a:gdLst/>
          <a:ahLst/>
          <a:cxnLst/>
          <a:rect l="0" t="0" r="0" b="0"/>
          <a:pathLst>
            <a:path>
              <a:moveTo>
                <a:pt x="0" y="45720"/>
              </a:moveTo>
              <a:lnTo>
                <a:pt x="308784"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13425" y="444343"/>
        <a:ext cx="16969" cy="3393"/>
      </dsp:txXfrm>
    </dsp:sp>
    <dsp:sp modelId="{6C30EBE7-CD0D-4D30-A129-86FA68F61563}">
      <dsp:nvSpPr>
        <dsp:cNvPr id="0" name=""/>
        <dsp:cNvSpPr/>
      </dsp:nvSpPr>
      <dsp:spPr>
        <a:xfrm>
          <a:off x="693731" y="3364"/>
          <a:ext cx="1475586" cy="885351"/>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05" tIns="75897" rIns="72305" bIns="75897" numCol="1" spcCol="1270" anchor="ctr" anchorCtr="0">
          <a:noAutofit/>
        </a:bodyPr>
        <a:lstStyle/>
        <a:p>
          <a:pPr lvl="0" algn="ctr" defTabSz="622300">
            <a:lnSpc>
              <a:spcPct val="90000"/>
            </a:lnSpc>
            <a:spcBef>
              <a:spcPct val="0"/>
            </a:spcBef>
            <a:spcAft>
              <a:spcPct val="35000"/>
            </a:spcAft>
          </a:pPr>
          <a:r>
            <a:rPr lang="en-US" sz="1400" kern="1200" dirty="0"/>
            <a:t>Gather the data</a:t>
          </a:r>
        </a:p>
      </dsp:txBody>
      <dsp:txXfrm>
        <a:off x="693731" y="3364"/>
        <a:ext cx="1475586" cy="885351"/>
      </dsp:txXfrm>
    </dsp:sp>
    <dsp:sp modelId="{6E7A02D8-4AD4-45DB-86D9-28045F8CCCC6}">
      <dsp:nvSpPr>
        <dsp:cNvPr id="0" name=""/>
        <dsp:cNvSpPr/>
      </dsp:nvSpPr>
      <dsp:spPr>
        <a:xfrm>
          <a:off x="1431524" y="886916"/>
          <a:ext cx="1814971" cy="308784"/>
        </a:xfrm>
        <a:custGeom>
          <a:avLst/>
          <a:gdLst/>
          <a:ahLst/>
          <a:cxnLst/>
          <a:rect l="0" t="0" r="0" b="0"/>
          <a:pathLst>
            <a:path>
              <a:moveTo>
                <a:pt x="1814971" y="0"/>
              </a:moveTo>
              <a:lnTo>
                <a:pt x="1814971" y="171492"/>
              </a:lnTo>
              <a:lnTo>
                <a:pt x="0" y="171492"/>
              </a:lnTo>
              <a:lnTo>
                <a:pt x="0" y="308784"/>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92849" y="1039611"/>
        <a:ext cx="92321" cy="3393"/>
      </dsp:txXfrm>
    </dsp:sp>
    <dsp:sp modelId="{3BD1CBED-7AE5-4798-AF2A-F5FDA498497B}">
      <dsp:nvSpPr>
        <dsp:cNvPr id="0" name=""/>
        <dsp:cNvSpPr/>
      </dsp:nvSpPr>
      <dsp:spPr>
        <a:xfrm>
          <a:off x="2508702" y="3364"/>
          <a:ext cx="1475586" cy="885351"/>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05" tIns="75897" rIns="72305" bIns="75897" numCol="1" spcCol="1270" anchor="ctr" anchorCtr="0">
          <a:noAutofit/>
        </a:bodyPr>
        <a:lstStyle/>
        <a:p>
          <a:pPr lvl="0" algn="ctr" defTabSz="622300">
            <a:lnSpc>
              <a:spcPct val="90000"/>
            </a:lnSpc>
            <a:spcBef>
              <a:spcPct val="0"/>
            </a:spcBef>
            <a:spcAft>
              <a:spcPct val="35000"/>
            </a:spcAft>
          </a:pPr>
          <a:r>
            <a:rPr lang="en-US" sz="1400" kern="1200" dirty="0"/>
            <a:t>Performing EDA</a:t>
          </a:r>
        </a:p>
      </dsp:txBody>
      <dsp:txXfrm>
        <a:off x="2508702" y="3364"/>
        <a:ext cx="1475586" cy="885351"/>
      </dsp:txXfrm>
    </dsp:sp>
    <dsp:sp modelId="{ADC92D23-5A56-4575-8EFD-A2080DA103AF}">
      <dsp:nvSpPr>
        <dsp:cNvPr id="0" name=""/>
        <dsp:cNvSpPr/>
      </dsp:nvSpPr>
      <dsp:spPr>
        <a:xfrm>
          <a:off x="2167517" y="1625057"/>
          <a:ext cx="308784" cy="91440"/>
        </a:xfrm>
        <a:custGeom>
          <a:avLst/>
          <a:gdLst/>
          <a:ahLst/>
          <a:cxnLst/>
          <a:rect l="0" t="0" r="0" b="0"/>
          <a:pathLst>
            <a:path>
              <a:moveTo>
                <a:pt x="0" y="45720"/>
              </a:moveTo>
              <a:lnTo>
                <a:pt x="308784"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13425" y="1669080"/>
        <a:ext cx="16969" cy="3393"/>
      </dsp:txXfrm>
    </dsp:sp>
    <dsp:sp modelId="{5E7EEC98-0171-40B9-BF50-51D69190A64A}">
      <dsp:nvSpPr>
        <dsp:cNvPr id="0" name=""/>
        <dsp:cNvSpPr/>
      </dsp:nvSpPr>
      <dsp:spPr>
        <a:xfrm>
          <a:off x="693731" y="1228101"/>
          <a:ext cx="1475586" cy="885351"/>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05" tIns="75897" rIns="72305" bIns="75897" numCol="1" spcCol="1270" anchor="ctr" anchorCtr="0">
          <a:noAutofit/>
        </a:bodyPr>
        <a:lstStyle/>
        <a:p>
          <a:pPr lvl="0" algn="ctr" defTabSz="622300">
            <a:lnSpc>
              <a:spcPct val="90000"/>
            </a:lnSpc>
            <a:spcBef>
              <a:spcPct val="0"/>
            </a:spcBef>
            <a:spcAft>
              <a:spcPct val="35000"/>
            </a:spcAft>
          </a:pPr>
          <a:r>
            <a:rPr lang="en-US" sz="1400" kern="1200" dirty="0"/>
            <a:t>Data cleaning</a:t>
          </a:r>
        </a:p>
      </dsp:txBody>
      <dsp:txXfrm>
        <a:off x="693731" y="1228101"/>
        <a:ext cx="1475586" cy="885351"/>
      </dsp:txXfrm>
    </dsp:sp>
    <dsp:sp modelId="{CC0EAE0F-2F79-4E4F-979E-A4AA39648DF2}">
      <dsp:nvSpPr>
        <dsp:cNvPr id="0" name=""/>
        <dsp:cNvSpPr/>
      </dsp:nvSpPr>
      <dsp:spPr>
        <a:xfrm>
          <a:off x="1431524" y="2111653"/>
          <a:ext cx="1814971" cy="308784"/>
        </a:xfrm>
        <a:custGeom>
          <a:avLst/>
          <a:gdLst/>
          <a:ahLst/>
          <a:cxnLst/>
          <a:rect l="0" t="0" r="0" b="0"/>
          <a:pathLst>
            <a:path>
              <a:moveTo>
                <a:pt x="1814971" y="0"/>
              </a:moveTo>
              <a:lnTo>
                <a:pt x="1814971" y="171492"/>
              </a:lnTo>
              <a:lnTo>
                <a:pt x="0" y="171492"/>
              </a:lnTo>
              <a:lnTo>
                <a:pt x="0" y="308784"/>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92849" y="2264348"/>
        <a:ext cx="92321" cy="3393"/>
      </dsp:txXfrm>
    </dsp:sp>
    <dsp:sp modelId="{79C0ECA3-CE56-4F8C-91F0-F98113C8FCC5}">
      <dsp:nvSpPr>
        <dsp:cNvPr id="0" name=""/>
        <dsp:cNvSpPr/>
      </dsp:nvSpPr>
      <dsp:spPr>
        <a:xfrm>
          <a:off x="2508702" y="1228101"/>
          <a:ext cx="1475586" cy="885351"/>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05" tIns="75897" rIns="72305" bIns="75897" numCol="1" spcCol="1270" anchor="ctr" anchorCtr="0">
          <a:noAutofit/>
        </a:bodyPr>
        <a:lstStyle/>
        <a:p>
          <a:pPr lvl="0" algn="ctr" defTabSz="622300">
            <a:lnSpc>
              <a:spcPct val="90000"/>
            </a:lnSpc>
            <a:spcBef>
              <a:spcPct val="0"/>
            </a:spcBef>
            <a:spcAft>
              <a:spcPct val="35000"/>
            </a:spcAft>
          </a:pPr>
          <a:r>
            <a:rPr lang="en-US" sz="1400" kern="1200" dirty="0"/>
            <a:t>Feature Extraction</a:t>
          </a:r>
        </a:p>
      </dsp:txBody>
      <dsp:txXfrm>
        <a:off x="2508702" y="1228101"/>
        <a:ext cx="1475586" cy="885351"/>
      </dsp:txXfrm>
    </dsp:sp>
    <dsp:sp modelId="{D1C2F7BC-4077-43B4-9BF0-91989273ACA5}">
      <dsp:nvSpPr>
        <dsp:cNvPr id="0" name=""/>
        <dsp:cNvSpPr/>
      </dsp:nvSpPr>
      <dsp:spPr>
        <a:xfrm>
          <a:off x="2167517" y="2849793"/>
          <a:ext cx="308784" cy="91440"/>
        </a:xfrm>
        <a:custGeom>
          <a:avLst/>
          <a:gdLst/>
          <a:ahLst/>
          <a:cxnLst/>
          <a:rect l="0" t="0" r="0" b="0"/>
          <a:pathLst>
            <a:path>
              <a:moveTo>
                <a:pt x="0" y="45720"/>
              </a:moveTo>
              <a:lnTo>
                <a:pt x="308784" y="4572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13425" y="2893816"/>
        <a:ext cx="16969" cy="3393"/>
      </dsp:txXfrm>
    </dsp:sp>
    <dsp:sp modelId="{33B60F9D-1471-47B3-B79D-734ABC101D04}">
      <dsp:nvSpPr>
        <dsp:cNvPr id="0" name=""/>
        <dsp:cNvSpPr/>
      </dsp:nvSpPr>
      <dsp:spPr>
        <a:xfrm>
          <a:off x="693731" y="2452837"/>
          <a:ext cx="1475586" cy="885351"/>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05" tIns="75897" rIns="72305" bIns="75897" numCol="1" spcCol="1270" anchor="ctr" anchorCtr="0">
          <a:noAutofit/>
        </a:bodyPr>
        <a:lstStyle/>
        <a:p>
          <a:pPr lvl="0" algn="ctr" defTabSz="622300">
            <a:lnSpc>
              <a:spcPct val="90000"/>
            </a:lnSpc>
            <a:spcBef>
              <a:spcPct val="0"/>
            </a:spcBef>
            <a:spcAft>
              <a:spcPct val="35000"/>
            </a:spcAft>
          </a:pPr>
          <a:r>
            <a:rPr lang="en-US" sz="1400" kern="1200" dirty="0"/>
            <a:t>Model building </a:t>
          </a:r>
        </a:p>
      </dsp:txBody>
      <dsp:txXfrm>
        <a:off x="693731" y="2452837"/>
        <a:ext cx="1475586" cy="885351"/>
      </dsp:txXfrm>
    </dsp:sp>
    <dsp:sp modelId="{6345668A-D675-4A25-A33E-05B720CA7C19}">
      <dsp:nvSpPr>
        <dsp:cNvPr id="0" name=""/>
        <dsp:cNvSpPr/>
      </dsp:nvSpPr>
      <dsp:spPr>
        <a:xfrm>
          <a:off x="1431524" y="3336389"/>
          <a:ext cx="1814971" cy="308784"/>
        </a:xfrm>
        <a:custGeom>
          <a:avLst/>
          <a:gdLst/>
          <a:ahLst/>
          <a:cxnLst/>
          <a:rect l="0" t="0" r="0" b="0"/>
          <a:pathLst>
            <a:path>
              <a:moveTo>
                <a:pt x="1814971" y="0"/>
              </a:moveTo>
              <a:lnTo>
                <a:pt x="1814971" y="171492"/>
              </a:lnTo>
              <a:lnTo>
                <a:pt x="0" y="171492"/>
              </a:lnTo>
              <a:lnTo>
                <a:pt x="0" y="308784"/>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92849" y="3489085"/>
        <a:ext cx="92321" cy="3393"/>
      </dsp:txXfrm>
    </dsp:sp>
    <dsp:sp modelId="{C1360716-56D7-4B08-BFE2-3F4FD50ED0BC}">
      <dsp:nvSpPr>
        <dsp:cNvPr id="0" name=""/>
        <dsp:cNvSpPr/>
      </dsp:nvSpPr>
      <dsp:spPr>
        <a:xfrm>
          <a:off x="2508702" y="2452837"/>
          <a:ext cx="1475586" cy="885351"/>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05" tIns="75897" rIns="72305" bIns="75897" numCol="1" spcCol="1270" anchor="ctr" anchorCtr="0">
          <a:noAutofit/>
        </a:bodyPr>
        <a:lstStyle/>
        <a:p>
          <a:pPr lvl="0" algn="ctr" defTabSz="622300">
            <a:lnSpc>
              <a:spcPct val="90000"/>
            </a:lnSpc>
            <a:spcBef>
              <a:spcPct val="0"/>
            </a:spcBef>
            <a:spcAft>
              <a:spcPct val="35000"/>
            </a:spcAft>
          </a:pPr>
          <a:r>
            <a:rPr lang="en-US" sz="1400" kern="1200" dirty="0"/>
            <a:t>Training</a:t>
          </a:r>
        </a:p>
      </dsp:txBody>
      <dsp:txXfrm>
        <a:off x="2508702" y="2452837"/>
        <a:ext cx="1475586" cy="885351"/>
      </dsp:txXfrm>
    </dsp:sp>
    <dsp:sp modelId="{8661828F-1D6E-4C90-8274-49BEE508901A}">
      <dsp:nvSpPr>
        <dsp:cNvPr id="0" name=""/>
        <dsp:cNvSpPr/>
      </dsp:nvSpPr>
      <dsp:spPr>
        <a:xfrm>
          <a:off x="693731" y="3677574"/>
          <a:ext cx="1475586" cy="885351"/>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05" tIns="75897" rIns="72305" bIns="75897" numCol="1" spcCol="1270" anchor="ctr" anchorCtr="0">
          <a:noAutofit/>
        </a:bodyPr>
        <a:lstStyle/>
        <a:p>
          <a:pPr lvl="0" algn="ctr" defTabSz="622300">
            <a:lnSpc>
              <a:spcPct val="90000"/>
            </a:lnSpc>
            <a:spcBef>
              <a:spcPct val="0"/>
            </a:spcBef>
            <a:spcAft>
              <a:spcPct val="35000"/>
            </a:spcAft>
          </a:pPr>
          <a:r>
            <a:rPr lang="en-US" sz="1400" kern="1200" dirty="0">
              <a:latin typeface="Corbel" panose="020B0503020204020204"/>
            </a:rPr>
            <a:t>Recommendation</a:t>
          </a:r>
        </a:p>
      </dsp:txBody>
      <dsp:txXfrm>
        <a:off x="693731" y="3677574"/>
        <a:ext cx="1475586" cy="88535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09607A-84E3-4F85-A89D-43D40B401DD4}" type="datetimeFigureOut">
              <a:rPr lang="en-IN" smtClean="0"/>
              <a:t>13-02-2023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DB8A6-9189-4029-84D6-ECDF32E213AE}" type="slidenum">
              <a:rPr lang="en-IN" smtClean="0"/>
              <a:t>‹#›</a:t>
            </a:fld>
            <a:endParaRPr lang="en-IN"/>
          </a:p>
        </p:txBody>
      </p:sp>
    </p:spTree>
    <p:extLst>
      <p:ext uri="{BB962C8B-B14F-4D97-AF65-F5344CB8AC3E}">
        <p14:creationId xmlns:p14="http://schemas.microsoft.com/office/powerpoint/2010/main" val="3992568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10DB8A6-9189-4029-84D6-ECDF32E213AE}" type="slidenum">
              <a:rPr lang="en-IN" smtClean="0"/>
              <a:t>6</a:t>
            </a:fld>
            <a:endParaRPr lang="en-IN"/>
          </a:p>
        </p:txBody>
      </p:sp>
    </p:spTree>
    <p:extLst>
      <p:ext uri="{BB962C8B-B14F-4D97-AF65-F5344CB8AC3E}">
        <p14:creationId xmlns:p14="http://schemas.microsoft.com/office/powerpoint/2010/main" val="62888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dirty="0"/>
              <a:t>Click to edit Master title style</a:t>
            </a:r>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dirty="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27236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9008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2624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0655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9080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1688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1558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1013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611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dirty="0"/>
              <a:t>Click to edit Master title style</a:t>
            </a:r>
          </a:p>
        </p:txBody>
      </p:sp>
      <p:sp>
        <p:nvSpPr>
          <p:cNvPr id="3" name="Content Placeholder 2"/>
          <p:cNvSpPr>
            <a:spLocks noGrp="1"/>
          </p:cNvSpPr>
          <p:nvPr>
            <p:ph idx="1"/>
          </p:nvPr>
        </p:nvSpPr>
        <p:spPr>
          <a:xfrm>
            <a:off x="982133" y="2667000"/>
            <a:ext cx="7704667" cy="333281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0610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27797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dirty="0"/>
              <a:t>Click to edit Master title style</a:t>
            </a:r>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357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971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51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1060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723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8251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2/13/2023</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662806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hyperlink" Target="https://www.themoviedb.org/documentation/ap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xmlns="" id="{6CA4EC59-B8A3-489A-9FB4-AA0699200E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1311" r="13689"/>
          <a:stretch/>
        </p:blipFill>
        <p:spPr>
          <a:xfrm>
            <a:off x="20" y="10"/>
            <a:ext cx="9143980" cy="6857990"/>
          </a:xfrm>
          <a:prstGeom prst="rect">
            <a:avLst/>
          </a:prstGeom>
        </p:spPr>
      </p:pic>
      <p:sp>
        <p:nvSpPr>
          <p:cNvPr id="7" name="Freeform 15">
            <a:extLst>
              <a:ext uri="{FF2B5EF4-FFF2-40B4-BE49-F238E27FC236}">
                <a16:creationId xmlns:a16="http://schemas.microsoft.com/office/drawing/2014/main" xmlns="" id="{1143E968-E203-496D-A1AD-2EA10AB3E7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flipH="1">
            <a:off x="2254251" y="-16933"/>
            <a:ext cx="691515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2">
            <a:extLst>
              <a:ext uri="{FF2B5EF4-FFF2-40B4-BE49-F238E27FC236}">
                <a16:creationId xmlns:a16="http://schemas.microsoft.com/office/drawing/2014/main" xmlns="" id="{FBB3444A-472E-400E-81D0-7CCDEEECC9C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770459" y="0"/>
            <a:ext cx="1827609" cy="6858001"/>
            <a:chOff x="1320800" y="0"/>
            <a:chExt cx="2436813" cy="6858001"/>
          </a:xfrm>
        </p:grpSpPr>
        <p:sp>
          <p:nvSpPr>
            <p:cNvPr id="14" name="Freeform 6">
              <a:extLst>
                <a:ext uri="{FF2B5EF4-FFF2-40B4-BE49-F238E27FC236}">
                  <a16:creationId xmlns:a16="http://schemas.microsoft.com/office/drawing/2014/main" xmlns="" id="{B7E64D84-2392-46A1-99D2-C8FC063F9A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xmlns="" id="{89352A95-1C82-4A0D-9B20-8AC7280C7A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xmlns="" id="{81B60E48-D617-4CF1-8900-497D491424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xmlns="" id="{BFF6C14F-3347-46BB-A317-C1C12263E8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xmlns="" id="{CDD86299-6737-471C-98C5-872BDC6810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xmlns="" id="{60C6C46B-7841-473B-AC3A-9A69908AB6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Rectangle 3"/>
          <p:cNvSpPr/>
          <p:nvPr/>
        </p:nvSpPr>
        <p:spPr>
          <a:xfrm>
            <a:off x="2978150" y="558800"/>
            <a:ext cx="5651500" cy="1413933"/>
          </a:xfrm>
          <a:prstGeom prst="rect">
            <a:avLst/>
          </a:prstGeom>
        </p:spPr>
        <p:txBody>
          <a:bodyPr vert="horz" lIns="91440" tIns="45720" rIns="91440" bIns="45720" rtlCol="0" anchor="ctr">
            <a:normAutofit/>
          </a:bodyPr>
          <a:lstStyle/>
          <a:p>
            <a:pPr algn="ctr" defTabSz="457200">
              <a:lnSpc>
                <a:spcPct val="90000"/>
              </a:lnSpc>
              <a:spcBef>
                <a:spcPct val="0"/>
              </a:spcBef>
              <a:spcAft>
                <a:spcPts val="600"/>
              </a:spcAft>
            </a:pPr>
            <a:r>
              <a:rPr lang="en-US" sz="3400" b="1" u="sng" dirty="0">
                <a:ln w="3175" cmpd="sng">
                  <a:noFill/>
                </a:ln>
                <a:solidFill>
                  <a:schemeClr val="bg1"/>
                </a:solidFill>
                <a:latin typeface="+mj-lt"/>
                <a:ea typeface="+mj-ea"/>
                <a:cs typeface="+mj-cs"/>
              </a:rPr>
              <a:t>What is a Recommendation System</a:t>
            </a:r>
            <a:r>
              <a:rPr lang="en-US" sz="3400" b="1" dirty="0">
                <a:ln w="3175" cmpd="sng">
                  <a:noFill/>
                </a:ln>
                <a:solidFill>
                  <a:schemeClr val="bg1"/>
                </a:solidFill>
                <a:latin typeface="+mj-lt"/>
                <a:ea typeface="+mj-ea"/>
                <a:cs typeface="+mj-cs"/>
              </a:rPr>
              <a:t> ?</a:t>
            </a:r>
            <a:endParaRPr lang="en-US" sz="3400" b="1" spc="0" dirty="0">
              <a:ln w="3175" cmpd="sng">
                <a:noFill/>
              </a:ln>
              <a:solidFill>
                <a:schemeClr val="bg1"/>
              </a:solidFill>
              <a:latin typeface="+mj-lt"/>
              <a:ea typeface="+mj-ea"/>
              <a:cs typeface="+mj-cs"/>
            </a:endParaRPr>
          </a:p>
        </p:txBody>
      </p:sp>
      <p:sp>
        <p:nvSpPr>
          <p:cNvPr id="2" name="TextBox 1"/>
          <p:cNvSpPr txBox="1"/>
          <p:nvPr/>
        </p:nvSpPr>
        <p:spPr>
          <a:xfrm>
            <a:off x="2978150" y="2048933"/>
            <a:ext cx="5649117" cy="3742267"/>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lumMod val="75000"/>
                </a:schemeClr>
              </a:buClr>
              <a:buSzPct val="145000"/>
            </a:pPr>
            <a:r>
              <a:rPr lang="en-US" sz="1600" dirty="0">
                <a:solidFill>
                  <a:schemeClr val="bg1"/>
                </a:solidFill>
              </a:rPr>
              <a:t>As it is clear by name, Recommender System is a piece of software that recommends us the relevant products or services.</a:t>
            </a:r>
          </a:p>
          <a:p>
            <a:pPr defTabSz="457200">
              <a:lnSpc>
                <a:spcPct val="90000"/>
              </a:lnSpc>
              <a:spcBef>
                <a:spcPct val="20000"/>
              </a:spcBef>
              <a:spcAft>
                <a:spcPts val="600"/>
              </a:spcAft>
              <a:buClr>
                <a:schemeClr val="accent1">
                  <a:lumMod val="75000"/>
                </a:schemeClr>
              </a:buClr>
              <a:buSzPct val="145000"/>
              <a:buFont typeface="Arial"/>
              <a:buChar char="•"/>
            </a:pPr>
            <a:endParaRPr lang="en-US" sz="1600" dirty="0">
              <a:solidFill>
                <a:schemeClr val="bg1"/>
              </a:solidFill>
            </a:endParaRPr>
          </a:p>
          <a:p>
            <a:pPr defTabSz="457200">
              <a:lnSpc>
                <a:spcPct val="90000"/>
              </a:lnSpc>
              <a:spcBef>
                <a:spcPct val="20000"/>
              </a:spcBef>
              <a:spcAft>
                <a:spcPts val="600"/>
              </a:spcAft>
              <a:buClr>
                <a:schemeClr val="accent1">
                  <a:lumMod val="75000"/>
                </a:schemeClr>
              </a:buClr>
              <a:buSzPct val="145000"/>
            </a:pPr>
            <a:r>
              <a:rPr lang="en-US" sz="1600" dirty="0">
                <a:solidFill>
                  <a:schemeClr val="bg1"/>
                </a:solidFill>
              </a:rPr>
              <a:t>Some real life examples of recommender system:</a:t>
            </a:r>
          </a:p>
          <a:p>
            <a:pPr defTabSz="457200">
              <a:lnSpc>
                <a:spcPct val="90000"/>
              </a:lnSpc>
              <a:spcBef>
                <a:spcPct val="20000"/>
              </a:spcBef>
              <a:spcAft>
                <a:spcPts val="600"/>
              </a:spcAft>
              <a:buClr>
                <a:schemeClr val="accent1">
                  <a:lumMod val="75000"/>
                </a:schemeClr>
              </a:buClr>
              <a:buSzPct val="145000"/>
              <a:buFont typeface="Arial"/>
              <a:buChar char="•"/>
            </a:pPr>
            <a:r>
              <a:rPr lang="en-US" sz="1600" dirty="0">
                <a:solidFill>
                  <a:schemeClr val="bg1"/>
                </a:solidFill>
              </a:rPr>
              <a:t>  Amazon recommends us products based on the products we checked out in the past.</a:t>
            </a:r>
          </a:p>
          <a:p>
            <a:pPr defTabSz="457200">
              <a:lnSpc>
                <a:spcPct val="90000"/>
              </a:lnSpc>
              <a:spcBef>
                <a:spcPct val="20000"/>
              </a:spcBef>
              <a:spcAft>
                <a:spcPts val="600"/>
              </a:spcAft>
              <a:buClr>
                <a:schemeClr val="accent1">
                  <a:lumMod val="75000"/>
                </a:schemeClr>
              </a:buClr>
              <a:buSzPct val="145000"/>
              <a:buFont typeface="Arial"/>
              <a:buChar char="•"/>
            </a:pPr>
            <a:endParaRPr lang="en-US" sz="1600" dirty="0">
              <a:solidFill>
                <a:schemeClr val="bg1"/>
              </a:solidFill>
            </a:endParaRPr>
          </a:p>
          <a:p>
            <a:pPr defTabSz="457200">
              <a:lnSpc>
                <a:spcPct val="90000"/>
              </a:lnSpc>
              <a:spcBef>
                <a:spcPct val="20000"/>
              </a:spcBef>
              <a:spcAft>
                <a:spcPts val="600"/>
              </a:spcAft>
              <a:buClr>
                <a:schemeClr val="accent1">
                  <a:lumMod val="75000"/>
                </a:schemeClr>
              </a:buClr>
              <a:buSzPct val="145000"/>
              <a:buFont typeface="Arial"/>
              <a:buChar char="•"/>
            </a:pPr>
            <a:r>
              <a:rPr lang="en-US" sz="1600" dirty="0">
                <a:solidFill>
                  <a:schemeClr val="bg1"/>
                </a:solidFill>
              </a:rPr>
              <a:t> Netflix recommends us movies based on our watch history. </a:t>
            </a:r>
          </a:p>
          <a:p>
            <a:pPr defTabSz="457200">
              <a:lnSpc>
                <a:spcPct val="90000"/>
              </a:lnSpc>
              <a:spcBef>
                <a:spcPct val="20000"/>
              </a:spcBef>
              <a:spcAft>
                <a:spcPts val="600"/>
              </a:spcAft>
              <a:buClr>
                <a:schemeClr val="accent1">
                  <a:lumMod val="75000"/>
                </a:schemeClr>
              </a:buClr>
              <a:buSzPct val="145000"/>
              <a:buFont typeface="Arial"/>
              <a:buChar char="•"/>
            </a:pPr>
            <a:endParaRPr lang="en-US" sz="1600" dirty="0">
              <a:solidFill>
                <a:schemeClr val="bg1"/>
              </a:solidFill>
            </a:endParaRPr>
          </a:p>
          <a:p>
            <a:pPr defTabSz="457200">
              <a:lnSpc>
                <a:spcPct val="90000"/>
              </a:lnSpc>
              <a:spcBef>
                <a:spcPct val="20000"/>
              </a:spcBef>
              <a:spcAft>
                <a:spcPts val="600"/>
              </a:spcAft>
              <a:buClr>
                <a:schemeClr val="accent1">
                  <a:lumMod val="75000"/>
                </a:schemeClr>
              </a:buClr>
              <a:buSzPct val="145000"/>
              <a:buFont typeface="Arial"/>
              <a:buChar char="•"/>
            </a:pPr>
            <a:r>
              <a:rPr lang="en-US" sz="1600" dirty="0">
                <a:solidFill>
                  <a:schemeClr val="bg1"/>
                </a:solidFill>
              </a:rPr>
              <a:t> Google gives us suggestions when we type something in the search box based on our search history.</a:t>
            </a:r>
          </a:p>
          <a:p>
            <a:pPr defTabSz="457200">
              <a:lnSpc>
                <a:spcPct val="90000"/>
              </a:lnSpc>
              <a:spcBef>
                <a:spcPct val="20000"/>
              </a:spcBef>
              <a:spcAft>
                <a:spcPts val="600"/>
              </a:spcAft>
              <a:buClr>
                <a:schemeClr val="accent1">
                  <a:lumMod val="75000"/>
                </a:schemeClr>
              </a:buClr>
              <a:buSzPct val="145000"/>
              <a:buFont typeface="Arial"/>
              <a:buChar char="•"/>
            </a:pPr>
            <a:endParaRPr lang="en-US" sz="1500">
              <a:solidFill>
                <a:schemeClr val="bg1"/>
              </a:solidFill>
            </a:endParaRPr>
          </a:p>
        </p:txBody>
      </p:sp>
    </p:spTree>
    <p:extLst>
      <p:ext uri="{BB962C8B-B14F-4D97-AF65-F5344CB8AC3E}">
        <p14:creationId xmlns:p14="http://schemas.microsoft.com/office/powerpoint/2010/main" val="1505846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659138C-74A1-445B-848C-3608AE871A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7DFD7409-66D7-4C9C-B528-E79EB64A4D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15592" y="0"/>
            <a:ext cx="3761187" cy="6862763"/>
            <a:chOff x="2928938" y="-4763"/>
            <a:chExt cx="5014912" cy="6862763"/>
          </a:xfrm>
        </p:grpSpPr>
        <p:sp>
          <p:nvSpPr>
            <p:cNvPr id="11" name="Freeform 6">
              <a:extLst>
                <a:ext uri="{FF2B5EF4-FFF2-40B4-BE49-F238E27FC236}">
                  <a16:creationId xmlns:a16="http://schemas.microsoft.com/office/drawing/2014/main" xmlns="" id="{87990EF0-5F6F-4FE3-AA65-8968AF2DF8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xmlns="" id="{D78F7598-94C7-46E9-8B2A-CB44A0F252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xmlns="" id="{99D2CBB1-072D-4875-B7D7-CADB0ABF30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xmlns="" id="{58F600B4-EE22-4BA5-A764-9D80C335C3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xmlns="" id="{1E8DAD02-2B30-48A9-ACE0-2E91930918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xmlns="" id="{F8F76B12-142C-41AF-B239-F414ABCFA2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xmlns="" id="{225F4217-4021-45A0-812B-398F9A7A93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6696" y="667808"/>
            <a:ext cx="8170607"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2276" y="1261872"/>
            <a:ext cx="2359152" cy="4334256"/>
          </a:xfrm>
        </p:spPr>
        <p:txBody>
          <a:bodyPr>
            <a:normAutofit/>
          </a:bodyPr>
          <a:lstStyle/>
          <a:p>
            <a:pPr algn="r"/>
            <a:r>
              <a:rPr lang="en-US" sz="3100" dirty="0">
                <a:ln w="9000" cmpd="sng">
                  <a:solidFill>
                    <a:schemeClr val="accent4">
                      <a:shade val="50000"/>
                      <a:satMod val="120000"/>
                    </a:schemeClr>
                  </a:solidFill>
                  <a:prstDash val="solid"/>
                </a:ln>
                <a:effectLst>
                  <a:reflection blurRad="12700" stA="28000" endPos="45000" dist="1000" dir="5400000" sy="-100000" algn="bl" rotWithShape="0"/>
                </a:effectLst>
              </a:rPr>
              <a:t>Sources of the Datasets</a:t>
            </a:r>
            <a:endParaRPr lang="en-US" sz="3100" dirty="0"/>
          </a:p>
        </p:txBody>
      </p:sp>
      <p:cxnSp>
        <p:nvCxnSpPr>
          <p:cNvPr id="20" name="Straight Connector 19">
            <a:extLst>
              <a:ext uri="{FF2B5EF4-FFF2-40B4-BE49-F238E27FC236}">
                <a16:creationId xmlns:a16="http://schemas.microsoft.com/office/drawing/2014/main" xmlns="" id="{486F4EBC-E415-40E4-A8BA-BA66F0B632C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1"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55949" y="1261873"/>
            <a:ext cx="4463259" cy="4449422"/>
          </a:xfrm>
        </p:spPr>
        <p:txBody>
          <a:bodyPr>
            <a:normAutofit/>
          </a:bodyPr>
          <a:lstStyle/>
          <a:p>
            <a:pPr>
              <a:lnSpc>
                <a:spcPct val="90000"/>
              </a:lnSpc>
            </a:pPr>
            <a:r>
              <a:rPr lang="en-US" sz="1400"/>
              <a:t>IMDB 5000 Movie Dataset -           https://www.kaggle.com/datasets/carolzhangdc/imdb-5000-movie-dataset</a:t>
            </a:r>
          </a:p>
          <a:p>
            <a:pPr>
              <a:lnSpc>
                <a:spcPct val="90000"/>
              </a:lnSpc>
            </a:pPr>
            <a:r>
              <a:rPr lang="en-US" sz="1400"/>
              <a:t>The Movies Dataset-https://www.kaggle.com/datasets/rounakbanik/the-movies-dataset</a:t>
            </a:r>
          </a:p>
          <a:p>
            <a:pPr>
              <a:lnSpc>
                <a:spcPct val="90000"/>
              </a:lnSpc>
            </a:pPr>
            <a:r>
              <a:rPr lang="en-US" sz="1400"/>
              <a:t>List of movies in 2018 -https://en.wikipedia.org/wiki/List_of_American_films_of_2018</a:t>
            </a:r>
          </a:p>
          <a:p>
            <a:pPr>
              <a:lnSpc>
                <a:spcPct val="90000"/>
              </a:lnSpc>
            </a:pPr>
            <a:r>
              <a:rPr lang="en-US" sz="1400"/>
              <a:t>List of movies in 2019 -https://en.wikipedia.org/wiki/List_of_American_films_of_2019</a:t>
            </a:r>
          </a:p>
          <a:p>
            <a:pPr>
              <a:lnSpc>
                <a:spcPct val="90000"/>
              </a:lnSpc>
            </a:pPr>
            <a:r>
              <a:rPr lang="en-US" sz="1400"/>
              <a:t>List of movies in 2020 -https://en.wikipedia.org/wiki/List_of_American_films_of_2020</a:t>
            </a:r>
          </a:p>
          <a:p>
            <a:pPr>
              <a:lnSpc>
                <a:spcPct val="90000"/>
              </a:lnSpc>
            </a:pPr>
            <a:r>
              <a:rPr lang="en-US" sz="1400"/>
              <a:t>List of movies in 2021 https://en.wikipedia.org/wiki/List_of_American_films_of_2021 -</a:t>
            </a:r>
          </a:p>
        </p:txBody>
      </p:sp>
    </p:spTree>
    <p:extLst>
      <p:ext uri="{BB962C8B-B14F-4D97-AF65-F5344CB8AC3E}">
        <p14:creationId xmlns:p14="http://schemas.microsoft.com/office/powerpoint/2010/main" val="6207846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02E4E9D-CB74-E0CB-C70A-2AF1F0565EC3}"/>
              </a:ext>
            </a:extLst>
          </p:cNvPr>
          <p:cNvSpPr txBox="1"/>
          <p:nvPr/>
        </p:nvSpPr>
        <p:spPr>
          <a:xfrm>
            <a:off x="3550557" y="1032933"/>
            <a:ext cx="4995068" cy="82912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0"/>
              </a:spcBef>
              <a:spcAft>
                <a:spcPts val="600"/>
              </a:spcAft>
            </a:pPr>
            <a:r>
              <a:rPr lang="en-US" sz="4000" b="1">
                <a:ln w="3175" cmpd="sng">
                  <a:noFill/>
                </a:ln>
                <a:latin typeface="+mj-lt"/>
                <a:ea typeface="+mj-ea"/>
                <a:cs typeface="+mj-cs"/>
              </a:rPr>
              <a:t>Streamlit</a:t>
            </a:r>
            <a:endParaRPr lang="en-US" sz="4000" b="1">
              <a:ln w="3175" cmpd="sng">
                <a:noFill/>
              </a:ln>
              <a:latin typeface="Sitka Heading"/>
              <a:ea typeface="+mj-ea"/>
              <a:cs typeface="+mj-cs"/>
            </a:endParaRPr>
          </a:p>
          <a:p>
            <a:pPr algn="ctr" defTabSz="457200">
              <a:spcBef>
                <a:spcPct val="0"/>
              </a:spcBef>
              <a:spcAft>
                <a:spcPts val="600"/>
              </a:spcAft>
            </a:pPr>
            <a:endParaRPr lang="en-US" sz="4000">
              <a:ln w="3175" cmpd="sng">
                <a:noFill/>
              </a:ln>
              <a:latin typeface="+mj-lt"/>
              <a:ea typeface="+mj-ea"/>
              <a:cs typeface="+mj-cs"/>
            </a:endParaRPr>
          </a:p>
        </p:txBody>
      </p:sp>
      <p:pic>
        <p:nvPicPr>
          <p:cNvPr id="4" name="Picture 4" descr="Logo&#10;&#10;Description automatically generated">
            <a:extLst>
              <a:ext uri="{FF2B5EF4-FFF2-40B4-BE49-F238E27FC236}">
                <a16:creationId xmlns:a16="http://schemas.microsoft.com/office/drawing/2014/main" xmlns="" id="{51A477B4-E031-3869-FF8D-77370A46DEA1}"/>
              </a:ext>
            </a:extLst>
          </p:cNvPr>
          <p:cNvPicPr>
            <a:picLocks noChangeAspect="1"/>
          </p:cNvPicPr>
          <p:nvPr/>
        </p:nvPicPr>
        <p:blipFill>
          <a:blip r:embed="rId3"/>
          <a:stretch>
            <a:fillRect/>
          </a:stretch>
        </p:blipFill>
        <p:spPr>
          <a:xfrm>
            <a:off x="571500" y="2635515"/>
            <a:ext cx="2724591" cy="159388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6" name="TextBox 5">
            <a:extLst>
              <a:ext uri="{FF2B5EF4-FFF2-40B4-BE49-F238E27FC236}">
                <a16:creationId xmlns:a16="http://schemas.microsoft.com/office/drawing/2014/main" xmlns="" id="{A7A74AA9-928A-83B8-10D9-870514628A04}"/>
              </a:ext>
            </a:extLst>
          </p:cNvPr>
          <p:cNvSpPr txBox="1"/>
          <p:nvPr/>
        </p:nvSpPr>
        <p:spPr>
          <a:xfrm>
            <a:off x="3668484" y="1408491"/>
            <a:ext cx="5439567" cy="418313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defTabSz="457200">
              <a:spcBef>
                <a:spcPct val="20000"/>
              </a:spcBef>
              <a:spcAft>
                <a:spcPts val="600"/>
              </a:spcAft>
              <a:buClr>
                <a:schemeClr val="accent1">
                  <a:lumMod val="75000"/>
                </a:schemeClr>
              </a:buClr>
              <a:buSzPct val="145000"/>
              <a:buFont typeface="Arial"/>
              <a:buChar char="•"/>
            </a:pPr>
            <a:r>
              <a:rPr lang="en-US" dirty="0" err="1"/>
              <a:t>Streamlit</a:t>
            </a:r>
            <a:r>
              <a:rPr lang="en-US" dirty="0"/>
              <a:t> is an open source app framework in Python language. It helps us create web apps for data science and machine learning in a short time. It is compatible with major Python libraries such as scikit-learn,  NumPy, pandas, Matplotlib etc.</a:t>
            </a:r>
            <a:endParaRPr lang="en-US"/>
          </a:p>
          <a:p>
            <a:pPr marL="285750" indent="-285750" defTabSz="457200">
              <a:spcBef>
                <a:spcPct val="20000"/>
              </a:spcBef>
              <a:spcAft>
                <a:spcPts val="600"/>
              </a:spcAft>
              <a:buFont typeface="Arial"/>
              <a:buChar char="•"/>
            </a:pPr>
            <a:r>
              <a:rPr lang="en-US" dirty="0">
                <a:ea typeface="+mn-lt"/>
                <a:cs typeface="+mn-lt"/>
              </a:rPr>
              <a:t>With </a:t>
            </a:r>
            <a:r>
              <a:rPr lang="en-US" dirty="0" err="1">
                <a:ea typeface="+mn-lt"/>
                <a:cs typeface="+mn-lt"/>
              </a:rPr>
              <a:t>Streamlit</a:t>
            </a:r>
            <a:r>
              <a:rPr lang="en-US" dirty="0">
                <a:ea typeface="+mn-lt"/>
                <a:cs typeface="+mn-lt"/>
              </a:rPr>
              <a:t>, no callbacks are needed since widgets are treated as variables. </a:t>
            </a:r>
            <a:endParaRPr lang="en-US" dirty="0"/>
          </a:p>
          <a:p>
            <a:pPr marL="285750" indent="-285750" defTabSz="457200">
              <a:spcBef>
                <a:spcPct val="20000"/>
              </a:spcBef>
              <a:spcAft>
                <a:spcPts val="600"/>
              </a:spcAft>
              <a:buFont typeface="Arial"/>
              <a:buChar char="•"/>
            </a:pPr>
            <a:r>
              <a:rPr lang="en-US" dirty="0">
                <a:ea typeface="+mn-lt"/>
                <a:cs typeface="+mn-lt"/>
              </a:rPr>
              <a:t>Data caching simplifies and speeds up computation pipelines.</a:t>
            </a:r>
            <a:endParaRPr lang="en-US" dirty="0"/>
          </a:p>
          <a:p>
            <a:pPr defTabSz="457200">
              <a:spcBef>
                <a:spcPct val="20000"/>
              </a:spcBef>
              <a:spcAft>
                <a:spcPts val="600"/>
              </a:spcAft>
              <a:buClr>
                <a:srgbClr val="1287C3"/>
              </a:buClr>
              <a:buSzPct val="145000"/>
              <a:buFont typeface="Arial"/>
              <a:buChar char="•"/>
            </a:pPr>
            <a:endParaRPr lang="en-US" dirty="0"/>
          </a:p>
        </p:txBody>
      </p:sp>
    </p:spTree>
    <p:extLst>
      <p:ext uri="{BB962C8B-B14F-4D97-AF65-F5344CB8AC3E}">
        <p14:creationId xmlns:p14="http://schemas.microsoft.com/office/powerpoint/2010/main" val="231885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6AD30037-67ED-4367-9BE0-45787510BF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ands on keyboard and mouse">
            <a:extLst>
              <a:ext uri="{FF2B5EF4-FFF2-40B4-BE49-F238E27FC236}">
                <a16:creationId xmlns:a16="http://schemas.microsoft.com/office/drawing/2014/main" xmlns="" id="{9DD8DAD8-FD70-E061-1473-9841DA8BC2AE}"/>
              </a:ext>
            </a:extLst>
          </p:cNvPr>
          <p:cNvPicPr>
            <a:picLocks noChangeAspect="1"/>
          </p:cNvPicPr>
          <p:nvPr/>
        </p:nvPicPr>
        <p:blipFill rotWithShape="1">
          <a:blip r:embed="rId3"/>
          <a:srcRect l="44333" r="17041" b="-3"/>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2" name="Group 11">
            <a:extLst>
              <a:ext uri="{FF2B5EF4-FFF2-40B4-BE49-F238E27FC236}">
                <a16:creationId xmlns:a16="http://schemas.microsoft.com/office/drawing/2014/main" xmlns="" id="{50841A4E-5BC1-44B4-83CF-D524E8AEAD6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674570" y="0"/>
            <a:ext cx="1827609" cy="6858001"/>
            <a:chOff x="1320800" y="0"/>
            <a:chExt cx="2436813" cy="6858001"/>
          </a:xfrm>
        </p:grpSpPr>
        <p:sp>
          <p:nvSpPr>
            <p:cNvPr id="13" name="Freeform 6">
              <a:extLst>
                <a:ext uri="{FF2B5EF4-FFF2-40B4-BE49-F238E27FC236}">
                  <a16:creationId xmlns:a16="http://schemas.microsoft.com/office/drawing/2014/main" xmlns="" id="{BF371BCC-8954-44E2-8C4F-29DC188727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xmlns="" id="{CD3505BE-B420-41C5-BE34-3E7652D37A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xmlns="" id="{4B68A05B-A78B-4D59-8CF9-1900731A21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xmlns="" id="{84D57A01-C112-4FF2-B5ED-0B762AAD9C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xmlns="" id="{6CCCCDF1-5D4F-4CA1-8400-DFBB96BB01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xmlns="" id="{20A090B2-5344-43CD-BC70-A6D44F15E8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729060" y="685800"/>
            <a:ext cx="3945510" cy="1752599"/>
          </a:xfrm>
        </p:spPr>
        <p:txBody>
          <a:bodyPr vert="horz" lIns="91440" tIns="45720" rIns="91440" bIns="45720" rtlCol="0" anchor="ctr">
            <a:normAutofit/>
          </a:bodyPr>
          <a:lstStyle/>
          <a:p>
            <a:pPr algn="l"/>
            <a:r>
              <a:rPr lang="en-US" dirty="0"/>
              <a:t>Conclusion</a:t>
            </a:r>
            <a:br>
              <a:rPr lang="en-US" dirty="0"/>
            </a:br>
            <a:endParaRPr lang="en-US" dirty="0"/>
          </a:p>
        </p:txBody>
      </p:sp>
      <p:sp>
        <p:nvSpPr>
          <p:cNvPr id="4" name="TextBox 3">
            <a:extLst>
              <a:ext uri="{FF2B5EF4-FFF2-40B4-BE49-F238E27FC236}">
                <a16:creationId xmlns:a16="http://schemas.microsoft.com/office/drawing/2014/main" xmlns="" id="{0C5FEFD9-593F-597A-8DD9-9DF94EF31E7C}"/>
              </a:ext>
            </a:extLst>
          </p:cNvPr>
          <p:cNvSpPr txBox="1"/>
          <p:nvPr/>
        </p:nvSpPr>
        <p:spPr>
          <a:xfrm>
            <a:off x="482601" y="2666999"/>
            <a:ext cx="3945510" cy="31242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accent1">
                  <a:lumMod val="75000"/>
                </a:schemeClr>
              </a:buClr>
              <a:buSzPct val="145000"/>
            </a:pPr>
            <a:r>
              <a:rPr lang="en-US" sz="1600" dirty="0"/>
              <a:t>Conclusion: In conclusion, this machine learning project successfully built a recommendation system for movies that provides personalized recommendations based on the user's preferences. The use of three different datasets, calculation of similarity scores, and feature extraction using an API provided by TMDB, allowed for a comprehensive recommendation system. The deployment of the system using </a:t>
            </a:r>
            <a:r>
              <a:rPr lang="en-US" sz="1600" dirty="0" err="1"/>
              <a:t>Streamlit</a:t>
            </a:r>
            <a:r>
              <a:rPr lang="en-US" sz="1600" dirty="0"/>
              <a:t> makes it accessible to users and allows for an interactive experience.</a:t>
            </a:r>
            <a:endParaRPr lang="en-US" sz="1700" dirty="0"/>
          </a:p>
        </p:txBody>
      </p:sp>
      <p:sp>
        <p:nvSpPr>
          <p:cNvPr id="3" name="TextBox 2">
            <a:extLst>
              <a:ext uri="{FF2B5EF4-FFF2-40B4-BE49-F238E27FC236}">
                <a16:creationId xmlns:a16="http://schemas.microsoft.com/office/drawing/2014/main" xmlns="" id="{7E2A126D-7141-0C81-62A0-3F270516BD66}"/>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172050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180" y="90714"/>
            <a:ext cx="8282213" cy="1143000"/>
          </a:xfrm>
        </p:spPr>
        <p:txBody>
          <a:bodyPr>
            <a:normAutofit/>
          </a:bodyPr>
          <a:lstStyle/>
          <a:p>
            <a:r>
              <a:rPr lang="en-US" sz="3400" b="1" dirty="0">
                <a:ln w="10541" cmpd="sng">
                  <a:solidFill>
                    <a:srgbClr val="7D7D7D">
                      <a:tint val="100000"/>
                      <a:shade val="100000"/>
                      <a:satMod val="110000"/>
                    </a:srgbClr>
                  </a:solidFill>
                  <a:prstDash val="solid"/>
                </a:ln>
                <a:latin typeface="Sitka Heading"/>
              </a:rPr>
              <a:t>Components of any Recommendation System</a:t>
            </a:r>
            <a:endParaRPr lang="en-US" sz="3400" b="1">
              <a:latin typeface="Sitka Heading"/>
            </a:endParaRPr>
          </a:p>
        </p:txBody>
      </p:sp>
      <p:sp>
        <p:nvSpPr>
          <p:cNvPr id="3" name="Content Placeholder 2"/>
          <p:cNvSpPr>
            <a:spLocks noGrp="1"/>
          </p:cNvSpPr>
          <p:nvPr>
            <p:ph idx="1"/>
          </p:nvPr>
        </p:nvSpPr>
        <p:spPr>
          <a:xfrm>
            <a:off x="909561" y="662215"/>
            <a:ext cx="7704667" cy="3332816"/>
          </a:xfrm>
        </p:spPr>
        <p:txBody>
          <a:bodyPr>
            <a:normAutofit/>
          </a:bodyPr>
          <a:lstStyle/>
          <a:p>
            <a:r>
              <a:rPr lang="en-US" sz="2000" dirty="0">
                <a:solidFill>
                  <a:schemeClr val="tx2">
                    <a:lumMod val="75000"/>
                  </a:schemeClr>
                </a:solidFill>
              </a:rPr>
              <a:t>There are basically two main components of any recommendation system, Users and Items. Items are the entities that are recommended by the recommender system to the users. Let’s understand by taking some examples</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035" t="32518" r="13904" b="40271"/>
          <a:stretch/>
        </p:blipFill>
        <p:spPr bwMode="auto">
          <a:xfrm>
            <a:off x="1320822" y="3536731"/>
            <a:ext cx="7235366" cy="2304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7983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xmlns="" id="{28A4A409-9242-444A-AC1F-809866828B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109" y="0"/>
            <a:ext cx="1827609" cy="6858001"/>
            <a:chOff x="1320800" y="0"/>
            <a:chExt cx="2436813" cy="6858001"/>
          </a:xfrm>
        </p:grpSpPr>
        <p:sp>
          <p:nvSpPr>
            <p:cNvPr id="47" name="Freeform 6">
              <a:extLst>
                <a:ext uri="{FF2B5EF4-FFF2-40B4-BE49-F238E27FC236}">
                  <a16:creationId xmlns:a16="http://schemas.microsoft.com/office/drawing/2014/main" xmlns="" id="{ABF65108-5AB6-40BD-BCAF-526D8E3091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8" name="Freeform 7">
              <a:extLst>
                <a:ext uri="{FF2B5EF4-FFF2-40B4-BE49-F238E27FC236}">
                  <a16:creationId xmlns:a16="http://schemas.microsoft.com/office/drawing/2014/main" xmlns="" id="{C77C904B-BC3A-472F-BB70-8750D41E41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9" name="Freeform 8">
              <a:extLst>
                <a:ext uri="{FF2B5EF4-FFF2-40B4-BE49-F238E27FC236}">
                  <a16:creationId xmlns:a16="http://schemas.microsoft.com/office/drawing/2014/main" xmlns="" id="{E910D569-2CFD-4010-B886-2F31BB8EC9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0" name="Freeform 9">
              <a:extLst>
                <a:ext uri="{FF2B5EF4-FFF2-40B4-BE49-F238E27FC236}">
                  <a16:creationId xmlns:a16="http://schemas.microsoft.com/office/drawing/2014/main" xmlns="" id="{5A816932-FBAD-46C0-AA92-336589A5A9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1" name="Freeform 10">
              <a:extLst>
                <a:ext uri="{FF2B5EF4-FFF2-40B4-BE49-F238E27FC236}">
                  <a16:creationId xmlns:a16="http://schemas.microsoft.com/office/drawing/2014/main" xmlns="" id="{3D914BDD-E5E0-4DFB-8072-5B498F94A6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2" name="Freeform 11">
              <a:extLst>
                <a:ext uri="{FF2B5EF4-FFF2-40B4-BE49-F238E27FC236}">
                  <a16:creationId xmlns:a16="http://schemas.microsoft.com/office/drawing/2014/main" xmlns="" id="{ED9E392E-46C2-4B84-A121-9B2BC452F0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369378" y="-21771"/>
            <a:ext cx="3451857" cy="3476169"/>
          </a:xfrm>
        </p:spPr>
        <p:txBody>
          <a:bodyPr vert="horz" lIns="91440" tIns="45720" rIns="91440" bIns="45720" rtlCol="0" anchor="ctr">
            <a:normAutofit/>
          </a:bodyPr>
          <a:lstStyle/>
          <a:p>
            <a:r>
              <a:rPr lang="en-US" sz="3200" b="1" dirty="0">
                <a:latin typeface="Sitka Heading"/>
              </a:rPr>
              <a:t>Types of Recommender System</a:t>
            </a:r>
          </a:p>
        </p:txBody>
      </p:sp>
      <p:sp>
        <p:nvSpPr>
          <p:cNvPr id="54" name="Rounded Rectangle 16">
            <a:extLst>
              <a:ext uri="{FF2B5EF4-FFF2-40B4-BE49-F238E27FC236}">
                <a16:creationId xmlns:a16="http://schemas.microsoft.com/office/drawing/2014/main" xmlns="" id="{21ECAAB0-702B-4C08-B30F-0AFAC3479A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65871" y="648931"/>
            <a:ext cx="5161397"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901" y="2039597"/>
            <a:ext cx="4678019" cy="2491044"/>
          </a:xfrm>
          <a:prstGeom prst="rect">
            <a:avLst/>
          </a:prstGeom>
        </p:spPr>
      </p:pic>
    </p:spTree>
    <p:extLst>
      <p:ext uri="{BB962C8B-B14F-4D97-AF65-F5344CB8AC3E}">
        <p14:creationId xmlns:p14="http://schemas.microsoft.com/office/powerpoint/2010/main" val="430388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5428F22-76B3-4107-AADE-3F9EC95FD3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5346FBCF-5353-4172-96F5-4B7EB07777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717698" y="-12875"/>
            <a:ext cx="1953297" cy="6890194"/>
            <a:chOff x="2199787" y="-12875"/>
            <a:chExt cx="2679011" cy="6890194"/>
          </a:xfrm>
        </p:grpSpPr>
        <p:sp useBgFill="1">
          <p:nvSpPr>
            <p:cNvPr id="12" name="Rectangle 19">
              <a:extLst>
                <a:ext uri="{FF2B5EF4-FFF2-40B4-BE49-F238E27FC236}">
                  <a16:creationId xmlns:a16="http://schemas.microsoft.com/office/drawing/2014/main" xmlns="" id="{343F3E6D-808D-43AD-9485-AD0014BEAE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xmlns="" id="{03DB1AC6-5430-4CD3-BD83-86E675A11A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xmlns="" id="{78326E10-C8CB-487F-A110-F861268DE6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770459" y="0"/>
            <a:ext cx="1827609" cy="6858001"/>
            <a:chOff x="1320800" y="0"/>
            <a:chExt cx="2436813" cy="6858001"/>
          </a:xfrm>
        </p:grpSpPr>
        <p:sp>
          <p:nvSpPr>
            <p:cNvPr id="16" name="Freeform 6">
              <a:extLst>
                <a:ext uri="{FF2B5EF4-FFF2-40B4-BE49-F238E27FC236}">
                  <a16:creationId xmlns:a16="http://schemas.microsoft.com/office/drawing/2014/main" xmlns="" id="{3279962B-46D2-4E19-B632-39B80D1E80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xmlns="" id="{321A335A-53CB-4C17-AB51-5D9C2DCB45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xmlns="" id="{A0E0D557-405B-469F-AEDE-4E3404AA41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xmlns="" id="{D8D4E62F-9393-40A6-9E85-9F3B59C462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xmlns="" id="{FABD11B1-DE89-45BC-8204-968C88AADC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xmlns="" id="{AFA4965A-1FBC-44B8-B96A-3F5275C3AE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2636156" y="-3629"/>
            <a:ext cx="6216989" cy="1413933"/>
          </a:xfrm>
        </p:spPr>
        <p:txBody>
          <a:bodyPr>
            <a:normAutofit/>
          </a:bodyPr>
          <a:lstStyle/>
          <a:p>
            <a:pPr>
              <a:lnSpc>
                <a:spcPct val="90000"/>
              </a:lnSpc>
            </a:pPr>
            <a:r>
              <a:rPr lang="en-US" sz="3400" b="1" dirty="0">
                <a:ln w="10541" cmpd="sng">
                  <a:solidFill>
                    <a:srgbClr val="7D7D7D">
                      <a:tint val="100000"/>
                      <a:shade val="100000"/>
                      <a:satMod val="110000"/>
                    </a:srgbClr>
                  </a:solidFill>
                  <a:prstDash val="solid"/>
                </a:ln>
                <a:latin typeface="Sitka Heading"/>
              </a:rPr>
              <a:t>Content Based Hollywood Movie Recommender System</a:t>
            </a:r>
            <a:endParaRPr lang="en-US" sz="3400" b="1" dirty="0">
              <a:latin typeface="Sitka Heading"/>
            </a:endParaRPr>
          </a:p>
        </p:txBody>
      </p:sp>
      <p:pic>
        <p:nvPicPr>
          <p:cNvPr id="5" name="Picture 4" descr="Popcorn and drink in an empty red theater">
            <a:extLst>
              <a:ext uri="{FF2B5EF4-FFF2-40B4-BE49-F238E27FC236}">
                <a16:creationId xmlns:a16="http://schemas.microsoft.com/office/drawing/2014/main" xmlns="" id="{4261F6D8-794C-9E82-05C1-0E63816777C7}"/>
              </a:ext>
            </a:extLst>
          </p:cNvPr>
          <p:cNvPicPr>
            <a:picLocks noChangeAspect="1"/>
          </p:cNvPicPr>
          <p:nvPr/>
        </p:nvPicPr>
        <p:blipFill rotWithShape="1">
          <a:blip r:embed="rId3"/>
          <a:srcRect l="46838" r="28042" b="7"/>
          <a:stretch/>
        </p:blipFill>
        <p:spPr>
          <a:xfrm>
            <a:off x="20" y="10"/>
            <a:ext cx="2594352"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p:cNvSpPr>
            <a:spLocks noGrp="1"/>
          </p:cNvSpPr>
          <p:nvPr>
            <p:ph idx="1"/>
          </p:nvPr>
        </p:nvSpPr>
        <p:spPr>
          <a:xfrm>
            <a:off x="2565400" y="1858433"/>
            <a:ext cx="5744367" cy="3742267"/>
          </a:xfrm>
        </p:spPr>
        <p:txBody>
          <a:bodyPr>
            <a:normAutofit/>
          </a:bodyPr>
          <a:lstStyle/>
          <a:p>
            <a:pPr>
              <a:lnSpc>
                <a:spcPct val="90000"/>
              </a:lnSpc>
            </a:pPr>
            <a:r>
              <a:rPr lang="en-US" sz="2000" b="1" dirty="0"/>
              <a:t>Working</a:t>
            </a:r>
          </a:p>
          <a:p>
            <a:pPr marL="0" indent="0">
              <a:lnSpc>
                <a:spcPct val="90000"/>
              </a:lnSpc>
              <a:buNone/>
            </a:pPr>
            <a:r>
              <a:rPr lang="en-US" sz="2000" dirty="0"/>
              <a:t>Content Based Recommender System recommends items similar to the items user likes.</a:t>
            </a:r>
            <a:endParaRPr lang="en-US" sz="2000"/>
          </a:p>
          <a:p>
            <a:pPr marL="0" indent="0">
              <a:lnSpc>
                <a:spcPct val="90000"/>
              </a:lnSpc>
              <a:buNone/>
            </a:pPr>
            <a:endParaRPr lang="en-US" sz="2000"/>
          </a:p>
          <a:p>
            <a:pPr marL="0" indent="0">
              <a:lnSpc>
                <a:spcPct val="90000"/>
              </a:lnSpc>
              <a:buNone/>
            </a:pPr>
            <a:endParaRPr lang="en-US" sz="2000"/>
          </a:p>
          <a:p>
            <a:pPr marL="0" indent="0">
              <a:lnSpc>
                <a:spcPct val="90000"/>
              </a:lnSpc>
              <a:buNone/>
            </a:pPr>
            <a:r>
              <a:rPr lang="en-US" sz="2000" i="1" dirty="0"/>
              <a:t>How does it decide which item is most similar to the item user likes </a:t>
            </a:r>
            <a:r>
              <a:rPr lang="en-US" sz="2000" dirty="0"/>
              <a:t>? </a:t>
            </a:r>
          </a:p>
          <a:p>
            <a:pPr marL="0" indent="0">
              <a:lnSpc>
                <a:spcPct val="90000"/>
              </a:lnSpc>
              <a:buNone/>
            </a:pPr>
            <a:endParaRPr lang="en-US" sz="2000"/>
          </a:p>
          <a:p>
            <a:pPr marL="0" indent="0">
              <a:lnSpc>
                <a:spcPct val="90000"/>
              </a:lnSpc>
              <a:buNone/>
            </a:pPr>
            <a:r>
              <a:rPr lang="en-US" sz="2000" dirty="0"/>
              <a:t>Similarity Scores</a:t>
            </a:r>
          </a:p>
        </p:txBody>
      </p:sp>
    </p:spTree>
    <p:extLst>
      <p:ext uri="{BB962C8B-B14F-4D97-AF65-F5344CB8AC3E}">
        <p14:creationId xmlns:p14="http://schemas.microsoft.com/office/powerpoint/2010/main" val="52967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6CA4EC59-B8A3-489A-9FB4-AA0699200E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mplex maths formulae on a blackboard">
            <a:extLst>
              <a:ext uri="{FF2B5EF4-FFF2-40B4-BE49-F238E27FC236}">
                <a16:creationId xmlns:a16="http://schemas.microsoft.com/office/drawing/2014/main" xmlns="" id="{27F6D2F2-5313-8201-167D-BF0B9AA63FF9}"/>
              </a:ext>
            </a:extLst>
          </p:cNvPr>
          <p:cNvPicPr>
            <a:picLocks noChangeAspect="1"/>
          </p:cNvPicPr>
          <p:nvPr/>
        </p:nvPicPr>
        <p:blipFill rotWithShape="1">
          <a:blip r:embed="rId3"/>
          <a:srcRect l="2667" r="-1" b="-1"/>
          <a:stretch/>
        </p:blipFill>
        <p:spPr>
          <a:xfrm>
            <a:off x="20" y="10"/>
            <a:ext cx="9143980" cy="6857990"/>
          </a:xfrm>
          <a:prstGeom prst="rect">
            <a:avLst/>
          </a:prstGeom>
        </p:spPr>
      </p:pic>
      <p:sp>
        <p:nvSpPr>
          <p:cNvPr id="29" name="Freeform 15">
            <a:extLst>
              <a:ext uri="{FF2B5EF4-FFF2-40B4-BE49-F238E27FC236}">
                <a16:creationId xmlns:a16="http://schemas.microsoft.com/office/drawing/2014/main" xmlns="" id="{1143E968-E203-496D-A1AD-2EA10AB3E7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flipH="1">
            <a:off x="2254251" y="-16933"/>
            <a:ext cx="691515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xmlns="" id="{FBB3444A-472E-400E-81D0-7CCDEEECC9C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770459" y="0"/>
            <a:ext cx="1827609" cy="6858001"/>
            <a:chOff x="1320800" y="0"/>
            <a:chExt cx="2436813" cy="6858001"/>
          </a:xfrm>
        </p:grpSpPr>
        <p:sp>
          <p:nvSpPr>
            <p:cNvPr id="32" name="Freeform 6">
              <a:extLst>
                <a:ext uri="{FF2B5EF4-FFF2-40B4-BE49-F238E27FC236}">
                  <a16:creationId xmlns:a16="http://schemas.microsoft.com/office/drawing/2014/main" xmlns="" id="{B7E64D84-2392-46A1-99D2-C8FC063F9A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xmlns="" id="{89352A95-1C82-4A0D-9B20-8AC7280C7A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xmlns="" id="{81B60E48-D617-4CF1-8900-497D491424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xmlns="" id="{BFF6C14F-3347-46BB-A317-C1C12263E8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xmlns="" id="{CDD86299-6737-471C-98C5-872BDC6810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xmlns="" id="{60C6C46B-7841-473B-AC3A-9A69908AB6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Rectangle 3"/>
          <p:cNvSpPr/>
          <p:nvPr/>
        </p:nvSpPr>
        <p:spPr>
          <a:xfrm>
            <a:off x="2978150" y="558800"/>
            <a:ext cx="5651500" cy="1413933"/>
          </a:xfrm>
          <a:prstGeom prst="rect">
            <a:avLst/>
          </a:prstGeom>
        </p:spPr>
        <p:txBody>
          <a:bodyPr vert="horz" lIns="91440" tIns="45720" rIns="91440" bIns="45720" rtlCol="0" anchor="ctr">
            <a:normAutofit/>
          </a:bodyPr>
          <a:lstStyle/>
          <a:p>
            <a:pPr algn="ctr" defTabSz="457200">
              <a:spcBef>
                <a:spcPct val="0"/>
              </a:spcBef>
              <a:spcAft>
                <a:spcPts val="600"/>
              </a:spcAft>
            </a:pPr>
            <a:r>
              <a:rPr lang="en-US" sz="4000" b="1" spc="0">
                <a:ln w="3175" cmpd="sng">
                  <a:noFill/>
                </a:ln>
                <a:solidFill>
                  <a:schemeClr val="bg1"/>
                </a:solidFill>
                <a:latin typeface="+mj-lt"/>
                <a:ea typeface="+mj-ea"/>
                <a:cs typeface="+mj-cs"/>
              </a:rPr>
              <a:t>Similarity Score</a:t>
            </a:r>
          </a:p>
        </p:txBody>
      </p:sp>
      <p:sp>
        <p:nvSpPr>
          <p:cNvPr id="3" name="Content Placeholder 2"/>
          <p:cNvSpPr>
            <a:spLocks noGrp="1"/>
          </p:cNvSpPr>
          <p:nvPr>
            <p:ph idx="1"/>
          </p:nvPr>
        </p:nvSpPr>
        <p:spPr>
          <a:xfrm>
            <a:off x="2978150" y="2048933"/>
            <a:ext cx="5649117" cy="3742267"/>
          </a:xfrm>
        </p:spPr>
        <p:txBody>
          <a:bodyPr vert="horz" lIns="91440" tIns="45720" rIns="91440" bIns="45720" rtlCol="0" anchor="ctr">
            <a:normAutofit/>
          </a:bodyPr>
          <a:lstStyle/>
          <a:p>
            <a:r>
              <a:rPr lang="en-US" sz="2200" dirty="0">
                <a:solidFill>
                  <a:schemeClr val="bg1"/>
                </a:solidFill>
              </a:rPr>
              <a:t>It is a numerical value ranges between zero to one which helps to determine how much two items are similar to each other on a scale of zero to one. </a:t>
            </a:r>
          </a:p>
          <a:p>
            <a:r>
              <a:rPr lang="en-US" sz="2200" dirty="0">
                <a:solidFill>
                  <a:schemeClr val="bg1"/>
                </a:solidFill>
              </a:rPr>
              <a:t>This similarity score is obtained measuring the similarity between the text details of both of the items. So, similarity score is the measure of similarity between given text details of two items. This can be done by cosine-similarity.</a:t>
            </a:r>
          </a:p>
          <a:p>
            <a:endParaRPr lang="en-US" sz="2200">
              <a:solidFill>
                <a:schemeClr val="bg1"/>
              </a:solidFill>
            </a:endParaRPr>
          </a:p>
          <a:p>
            <a:endParaRPr lang="en-US" sz="2200">
              <a:solidFill>
                <a:schemeClr val="bg1"/>
              </a:solidFill>
            </a:endParaRPr>
          </a:p>
        </p:txBody>
      </p:sp>
    </p:spTree>
    <p:extLst>
      <p:ext uri="{BB962C8B-B14F-4D97-AF65-F5344CB8AC3E}">
        <p14:creationId xmlns:p14="http://schemas.microsoft.com/office/powerpoint/2010/main" val="245759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734" y="261211"/>
            <a:ext cx="7239000" cy="1143000"/>
          </a:xfrm>
        </p:spPr>
        <p:txBody>
          <a:bodyPr vert="horz" lIns="91440" tIns="45720" rIns="91440" bIns="45720" rtlCol="0" anchor="ctr">
            <a:noAutofit/>
          </a:bodyPr>
          <a:lstStyle/>
          <a:p>
            <a:r>
              <a:rPr lang="en-US" sz="380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How Cosine Similarity works?</a:t>
            </a:r>
            <a:r>
              <a:rPr lang="en-IN" sz="3800" dirty="0"/>
              <a:t/>
            </a:r>
            <a:br>
              <a:rPr lang="en-IN" sz="3800" dirty="0"/>
            </a:br>
            <a:endParaRPr lang="en-IN" sz="3800"/>
          </a:p>
        </p:txBody>
      </p:sp>
      <p:sp>
        <p:nvSpPr>
          <p:cNvPr id="3" name="TextBox 2"/>
          <p:cNvSpPr txBox="1"/>
          <p:nvPr/>
        </p:nvSpPr>
        <p:spPr>
          <a:xfrm>
            <a:off x="1186441" y="1185426"/>
            <a:ext cx="7056784" cy="3693319"/>
          </a:xfrm>
          <a:prstGeom prst="rect">
            <a:avLst/>
          </a:prstGeom>
          <a:noFill/>
        </p:spPr>
        <p:txBody>
          <a:bodyPr wrap="square" lIns="91440" tIns="45720" rIns="91440" bIns="45720" rtlCol="0" anchor="t">
            <a:spAutoFit/>
          </a:bodyPr>
          <a:lstStyle/>
          <a:p>
            <a:r>
              <a:rPr lang="en-US" dirty="0"/>
              <a:t>The example below </a:t>
            </a:r>
            <a:r>
              <a:rPr lang="en-US" dirty="0" err="1"/>
              <a:t>showns</a:t>
            </a:r>
            <a:r>
              <a:rPr lang="en-US" dirty="0"/>
              <a:t> how to get cosine similarity:</a:t>
            </a:r>
          </a:p>
          <a:p>
            <a:endParaRPr lang="en-US" dirty="0"/>
          </a:p>
          <a:p>
            <a:r>
              <a:rPr lang="en-US" dirty="0"/>
              <a:t>Step 1 : Count the number of unique words in both texts.</a:t>
            </a:r>
            <a:br>
              <a:rPr lang="en-US" dirty="0"/>
            </a:br>
            <a:r>
              <a:rPr lang="en-US" dirty="0"/>
              <a:t>Step 2 : Count the frequency of each word in each text.</a:t>
            </a:r>
            <a:br>
              <a:rPr lang="en-US" dirty="0"/>
            </a:br>
            <a:r>
              <a:rPr lang="en-US" dirty="0"/>
              <a:t>Step 3 : Plot it by taking each word as an axis and frequency as measure.</a:t>
            </a:r>
            <a:br>
              <a:rPr lang="en-US" dirty="0"/>
            </a:br>
            <a:r>
              <a:rPr lang="en-US" dirty="0"/>
              <a:t>Step 4 : Find the points of both texts and get the value of cosine distance between them.</a:t>
            </a:r>
          </a:p>
          <a:p>
            <a:r>
              <a:rPr lang="en-US" dirty="0"/>
              <a:t/>
            </a:r>
            <a:br>
              <a:rPr lang="en-US" dirty="0"/>
            </a:br>
            <a:r>
              <a:rPr lang="en-US" dirty="0"/>
              <a:t>Example : Text 1 = “Money All Money”</a:t>
            </a:r>
            <a:br>
              <a:rPr lang="en-US" dirty="0"/>
            </a:br>
            <a:r>
              <a:rPr lang="en-US" dirty="0"/>
              <a:t>                Text 2 = “All Money All”</a:t>
            </a:r>
            <a:br>
              <a:rPr lang="en-US" dirty="0"/>
            </a:br>
            <a:r>
              <a:rPr lang="en-US" dirty="0"/>
              <a:t>Step 1 : There are only two unique words between both texts. ‘Money’ and ‘All’</a:t>
            </a:r>
            <a:br>
              <a:rPr lang="en-US" dirty="0"/>
            </a:br>
            <a:r>
              <a:rPr lang="en-US" dirty="0"/>
              <a:t>Step 2 : Counting the frequency.</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0302" t="44042" r="21532" b="43478"/>
          <a:stretch/>
        </p:blipFill>
        <p:spPr bwMode="auto">
          <a:xfrm>
            <a:off x="2637056" y="5219558"/>
            <a:ext cx="5178490" cy="95249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72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1389" y="-1089956"/>
            <a:ext cx="7239000" cy="4846320"/>
          </a:xfrm>
        </p:spPr>
        <p:txBody>
          <a:bodyPr/>
          <a:lstStyle/>
          <a:p>
            <a:pPr marL="0" indent="0">
              <a:buNone/>
            </a:pPr>
            <a:r>
              <a:rPr lang="en-US" sz="1800" dirty="0"/>
              <a:t>Step 3 and Step 4 : There are only two unique words, hence we’re making a 2D graph.</a:t>
            </a:r>
          </a:p>
          <a:p>
            <a:r>
              <a:rPr lang="en-US" sz="1800" dirty="0"/>
              <a:t>Now we need to find the cosine of angle ‘a’, which is the value of angle between both vectors. </a:t>
            </a:r>
          </a:p>
          <a:p>
            <a:pPr marL="0" indent="0">
              <a:buNone/>
            </a:pPr>
            <a:r>
              <a:rPr lang="en-US" sz="1800" dirty="0"/>
              <a:t>Here is the formula used for doing this: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1380" y="3202375"/>
            <a:ext cx="4758312" cy="3652363"/>
          </a:xfrm>
          <a:prstGeom prst="rect">
            <a:avLst/>
          </a:prstGeom>
          <a:ln>
            <a:noFill/>
          </a:ln>
          <a:effectLst>
            <a:softEdge rad="112500"/>
          </a:effectLst>
        </p:spPr>
      </p:pic>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0332" t="31973" r="37628" b="45578"/>
          <a:stretch/>
        </p:blipFill>
        <p:spPr bwMode="auto">
          <a:xfrm>
            <a:off x="4928455" y="1149854"/>
            <a:ext cx="3166195" cy="181396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75788" y="2893335"/>
            <a:ext cx="7653293" cy="646331"/>
          </a:xfrm>
          <a:prstGeom prst="rect">
            <a:avLst/>
          </a:prstGeom>
          <a:noFill/>
        </p:spPr>
        <p:txBody>
          <a:bodyPr wrap="square" rtlCol="0">
            <a:spAutoFit/>
          </a:bodyPr>
          <a:lstStyle/>
          <a:p>
            <a:r>
              <a:rPr lang="en-US" dirty="0"/>
              <a:t>This was all the Math behind cosine similarity, which is used by Content Based Recommender System. </a:t>
            </a:r>
          </a:p>
        </p:txBody>
      </p:sp>
    </p:spTree>
    <p:extLst>
      <p:ext uri="{BB962C8B-B14F-4D97-AF65-F5344CB8AC3E}">
        <p14:creationId xmlns:p14="http://schemas.microsoft.com/office/powerpoint/2010/main" val="347909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38">
            <a:extLst>
              <a:ext uri="{FF2B5EF4-FFF2-40B4-BE49-F238E27FC236}">
                <a16:creationId xmlns:a16="http://schemas.microsoft.com/office/drawing/2014/main" xmlns="" id="{BED1B64B-251E-446A-A285-6626C4E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52" name="Group 40">
            <a:extLst>
              <a:ext uri="{FF2B5EF4-FFF2-40B4-BE49-F238E27FC236}">
                <a16:creationId xmlns:a16="http://schemas.microsoft.com/office/drawing/2014/main" xmlns="" id="{CD02B5D1-60D4-4D5B-AFD9-C986E227431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109" y="0"/>
            <a:ext cx="1827609" cy="6858001"/>
            <a:chOff x="1320800" y="0"/>
            <a:chExt cx="2436813" cy="6858001"/>
          </a:xfrm>
        </p:grpSpPr>
        <p:sp>
          <p:nvSpPr>
            <p:cNvPr id="42" name="Freeform 6">
              <a:extLst>
                <a:ext uri="{FF2B5EF4-FFF2-40B4-BE49-F238E27FC236}">
                  <a16:creationId xmlns:a16="http://schemas.microsoft.com/office/drawing/2014/main" xmlns="" id="{54E16489-5A93-4D86-AAAD-52DB55A814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3" name="Freeform 7">
              <a:extLst>
                <a:ext uri="{FF2B5EF4-FFF2-40B4-BE49-F238E27FC236}">
                  <a16:creationId xmlns:a16="http://schemas.microsoft.com/office/drawing/2014/main" xmlns="" id="{BC99456E-7EAD-49F1-B2FE-C2C561C0BE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4" name="Freeform 8">
              <a:extLst>
                <a:ext uri="{FF2B5EF4-FFF2-40B4-BE49-F238E27FC236}">
                  <a16:creationId xmlns:a16="http://schemas.microsoft.com/office/drawing/2014/main" xmlns="" id="{922702DF-10E7-4320-B99B-75D2EE97FC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5" name="Freeform 9">
              <a:extLst>
                <a:ext uri="{FF2B5EF4-FFF2-40B4-BE49-F238E27FC236}">
                  <a16:creationId xmlns:a16="http://schemas.microsoft.com/office/drawing/2014/main" xmlns="" id="{1EFA49A8-FE55-4D51-B1C9-11F13FFB71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6" name="Freeform 10">
              <a:extLst>
                <a:ext uri="{FF2B5EF4-FFF2-40B4-BE49-F238E27FC236}">
                  <a16:creationId xmlns:a16="http://schemas.microsoft.com/office/drawing/2014/main" xmlns="" id="{4C63B37C-8CEE-4A72-AFD8-3C2DBD3725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7" name="Freeform 11">
              <a:extLst>
                <a:ext uri="{FF2B5EF4-FFF2-40B4-BE49-F238E27FC236}">
                  <a16:creationId xmlns:a16="http://schemas.microsoft.com/office/drawing/2014/main" xmlns="" id="{31245F86-6106-4758-A825-71AC9D6F9E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6652AD55-1806-FDDA-EBD7-D2E5523BB9EF}"/>
              </a:ext>
            </a:extLst>
          </p:cNvPr>
          <p:cNvSpPr>
            <a:spLocks noGrp="1"/>
          </p:cNvSpPr>
          <p:nvPr>
            <p:ph type="title"/>
          </p:nvPr>
        </p:nvSpPr>
        <p:spPr>
          <a:xfrm>
            <a:off x="1113234" y="1284051"/>
            <a:ext cx="2109288" cy="3723836"/>
          </a:xfrm>
        </p:spPr>
        <p:txBody>
          <a:bodyPr vert="horz" lIns="91440" tIns="45720" rIns="91440" bIns="45720" rtlCol="0">
            <a:normAutofit/>
          </a:bodyPr>
          <a:lstStyle/>
          <a:p>
            <a:r>
              <a:rPr lang="en-US" sz="3100">
                <a:solidFill>
                  <a:srgbClr val="000000"/>
                </a:solidFill>
              </a:rPr>
              <a:t>Flowchart</a:t>
            </a:r>
          </a:p>
        </p:txBody>
      </p:sp>
      <p:sp useBgFill="1">
        <p:nvSpPr>
          <p:cNvPr id="49" name="Rounded Rectangle 16">
            <a:extLst>
              <a:ext uri="{FF2B5EF4-FFF2-40B4-BE49-F238E27FC236}">
                <a16:creationId xmlns:a16="http://schemas.microsoft.com/office/drawing/2014/main" xmlns="" id="{A27AE693-58E8-48BC-8ED0-568ABFEABB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65871" y="648931"/>
            <a:ext cx="5161397"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2">
            <a:extLst>
              <a:ext uri="{FF2B5EF4-FFF2-40B4-BE49-F238E27FC236}">
                <a16:creationId xmlns:a16="http://schemas.microsoft.com/office/drawing/2014/main" xmlns="" id="{D13D751C-0E28-34BD-3784-E4DD11C16492}"/>
              </a:ext>
            </a:extLst>
          </p:cNvPr>
          <p:cNvGraphicFramePr/>
          <p:nvPr>
            <p:extLst>
              <p:ext uri="{D42A27DB-BD31-4B8C-83A1-F6EECF244321}">
                <p14:modId xmlns:p14="http://schemas.microsoft.com/office/powerpoint/2010/main" val="3334945955"/>
              </p:ext>
            </p:extLst>
          </p:nvPr>
        </p:nvGraphicFramePr>
        <p:xfrm>
          <a:off x="3851043" y="974038"/>
          <a:ext cx="4678020" cy="4566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908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0061" y="390072"/>
            <a:ext cx="7813524" cy="6281029"/>
          </a:xfrm>
        </p:spPr>
        <p:txBody>
          <a:bodyPr>
            <a:normAutofit/>
          </a:bodyPr>
          <a:lstStyle/>
          <a:p>
            <a:pPr marL="0" indent="0">
              <a:buNone/>
            </a:pPr>
            <a:r>
              <a:rPr lang="en-US" b="1" dirty="0">
                <a:latin typeface="Times New Roman"/>
                <a:cs typeface="Times New Roman"/>
              </a:rPr>
              <a:t>The details of the movies i.e. </a:t>
            </a:r>
            <a:r>
              <a:rPr lang="en-US" b="1" dirty="0">
                <a:latin typeface="Sitka Heading"/>
              </a:rPr>
              <a:t>, </a:t>
            </a:r>
          </a:p>
          <a:p>
            <a:pPr>
              <a:buClr>
                <a:srgbClr val="1287C3"/>
              </a:buClr>
            </a:pPr>
            <a:r>
              <a:rPr lang="en-US" sz="1800" b="1" dirty="0">
                <a:ea typeface="+mn-lt"/>
                <a:cs typeface="+mn-lt"/>
              </a:rPr>
              <a:t>Title</a:t>
            </a:r>
            <a:r>
              <a:rPr lang="en-US" sz="1800" dirty="0">
                <a:ea typeface="+mn-lt"/>
                <a:cs typeface="+mn-lt"/>
              </a:rPr>
              <a:t>: Movie Title.</a:t>
            </a:r>
            <a:endParaRPr lang="en-US" sz="1800" dirty="0"/>
          </a:p>
          <a:p>
            <a:pPr>
              <a:buClr>
                <a:srgbClr val="1287C3"/>
              </a:buClr>
            </a:pPr>
            <a:r>
              <a:rPr lang="en-US" sz="1800" b="1" dirty="0">
                <a:ea typeface="+mn-lt"/>
                <a:cs typeface="+mn-lt"/>
              </a:rPr>
              <a:t>Overview</a:t>
            </a:r>
            <a:r>
              <a:rPr lang="en-US" sz="1800" dirty="0">
                <a:ea typeface="+mn-lt"/>
                <a:cs typeface="+mn-lt"/>
              </a:rPr>
              <a:t>: Abstract of the Movie.</a:t>
            </a:r>
            <a:endParaRPr lang="en-US" sz="1800" dirty="0"/>
          </a:p>
          <a:p>
            <a:pPr>
              <a:buClr>
                <a:srgbClr val="1287C3"/>
              </a:buClr>
            </a:pPr>
            <a:r>
              <a:rPr lang="en-US" sz="1800" b="1" dirty="0">
                <a:ea typeface="+mn-lt"/>
                <a:cs typeface="+mn-lt"/>
              </a:rPr>
              <a:t>Popularity</a:t>
            </a:r>
            <a:r>
              <a:rPr lang="en-US" sz="1800" dirty="0">
                <a:ea typeface="+mn-lt"/>
                <a:cs typeface="+mn-lt"/>
              </a:rPr>
              <a:t>: Movie popularity rating as per TMDB.</a:t>
            </a:r>
            <a:endParaRPr lang="en-US" sz="1800" dirty="0"/>
          </a:p>
          <a:p>
            <a:pPr>
              <a:buClr>
                <a:srgbClr val="1287C3"/>
              </a:buClr>
            </a:pPr>
            <a:r>
              <a:rPr lang="en-US" sz="1800" b="1" dirty="0">
                <a:ea typeface="+mn-lt"/>
                <a:cs typeface="+mn-lt"/>
              </a:rPr>
              <a:t>Release date</a:t>
            </a:r>
            <a:r>
              <a:rPr lang="en-US" sz="1800" dirty="0">
                <a:ea typeface="+mn-lt"/>
                <a:cs typeface="+mn-lt"/>
              </a:rPr>
              <a:t>: Date of release of the movie.</a:t>
            </a:r>
            <a:endParaRPr lang="en-US" sz="1800" dirty="0"/>
          </a:p>
          <a:p>
            <a:pPr>
              <a:buClr>
                <a:srgbClr val="1287C3"/>
              </a:buClr>
            </a:pPr>
            <a:r>
              <a:rPr lang="en-US" sz="1800" b="1" dirty="0">
                <a:ea typeface="+mn-lt"/>
                <a:cs typeface="+mn-lt"/>
              </a:rPr>
              <a:t>Genres</a:t>
            </a:r>
            <a:r>
              <a:rPr lang="en-US" sz="1800" dirty="0">
                <a:ea typeface="+mn-lt"/>
                <a:cs typeface="+mn-lt"/>
              </a:rPr>
              <a:t>: Movie Genres in the list.</a:t>
            </a:r>
            <a:endParaRPr lang="en-US" sz="1800" dirty="0"/>
          </a:p>
          <a:p>
            <a:pPr>
              <a:buClr>
                <a:srgbClr val="1287C3"/>
              </a:buClr>
            </a:pPr>
            <a:r>
              <a:rPr lang="en-US" sz="1800" b="1" dirty="0"/>
              <a:t>Homepage</a:t>
            </a:r>
            <a:r>
              <a:rPr lang="en-US" sz="1800" dirty="0"/>
              <a:t>: Websites held by the movie.</a:t>
            </a:r>
          </a:p>
          <a:p>
            <a:pPr>
              <a:buClr>
                <a:srgbClr val="1287C3"/>
              </a:buClr>
            </a:pPr>
            <a:r>
              <a:rPr lang="en-US" sz="1800" b="1" dirty="0">
                <a:ea typeface="+mn-lt"/>
                <a:cs typeface="+mn-lt"/>
              </a:rPr>
              <a:t>Poster</a:t>
            </a:r>
            <a:r>
              <a:rPr lang="en-US" sz="1800" dirty="0">
                <a:ea typeface="+mn-lt"/>
                <a:cs typeface="+mn-lt"/>
              </a:rPr>
              <a:t>: Poster of the Movie published</a:t>
            </a:r>
          </a:p>
          <a:p>
            <a:pPr marL="0" indent="0">
              <a:buClr>
                <a:srgbClr val="1287C3"/>
              </a:buClr>
              <a:buNone/>
            </a:pPr>
            <a:r>
              <a:rPr lang="en-US" sz="1800" dirty="0"/>
              <a:t>are fetched using an API by TMDB </a:t>
            </a:r>
            <a:r>
              <a:rPr lang="en-US" sz="1800" dirty="0">
                <a:hlinkClick r:id="rId2"/>
              </a:rPr>
              <a:t>https://www.themoviedb.org/documentation/api</a:t>
            </a:r>
            <a:endParaRPr lang="en-US" sz="1800" dirty="0"/>
          </a:p>
          <a:p>
            <a:endParaRPr lang="en-US" sz="1800" dirty="0"/>
          </a:p>
          <a:p>
            <a:endParaRPr lang="en-US" sz="1800" dirty="0"/>
          </a:p>
        </p:txBody>
      </p:sp>
    </p:spTree>
    <p:extLst>
      <p:ext uri="{BB962C8B-B14F-4D97-AF65-F5344CB8AC3E}">
        <p14:creationId xmlns:p14="http://schemas.microsoft.com/office/powerpoint/2010/main" val="3475158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2605</TotalTime>
  <Words>479</Words>
  <Application>Microsoft Office PowerPoint</Application>
  <PresentationFormat>On-screen Show (4:3)</PresentationFormat>
  <Paragraphs>63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Parallax</vt:lpstr>
      <vt:lpstr>PowerPoint Presentation</vt:lpstr>
      <vt:lpstr>Components of any Recommendation System</vt:lpstr>
      <vt:lpstr>Types of Recommender System</vt:lpstr>
      <vt:lpstr>Content Based Hollywood Movie Recommender System</vt:lpstr>
      <vt:lpstr>PowerPoint Presentation</vt:lpstr>
      <vt:lpstr>How Cosine Similarity works? </vt:lpstr>
      <vt:lpstr>PowerPoint Presentation</vt:lpstr>
      <vt:lpstr>Flowchart</vt:lpstr>
      <vt:lpstr>PowerPoint Presentation</vt:lpstr>
      <vt:lpstr>Sources of the Datasets</vt:lpstr>
      <vt:lpstr>PowerPoint Presentation</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HP</cp:lastModifiedBy>
  <cp:revision>428</cp:revision>
  <dcterms:created xsi:type="dcterms:W3CDTF">2020-12-20T17:18:18Z</dcterms:created>
  <dcterms:modified xsi:type="dcterms:W3CDTF">2023-02-12T20:20:19Z</dcterms:modified>
</cp:coreProperties>
</file>