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Shore" initials="IS" lastIdx="7" clrIdx="0">
    <p:extLst>
      <p:ext uri="{19B8F6BF-5375-455C-9EA6-DF929625EA0E}">
        <p15:presenceInfo xmlns:p15="http://schemas.microsoft.com/office/powerpoint/2012/main" userId="7189ec784b7231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DD5959"/>
    <a:srgbClr val="F1E1A9"/>
    <a:srgbClr val="D73D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199" autoAdjust="0"/>
  </p:normalViewPr>
  <p:slideViewPr>
    <p:cSldViewPr snapToGrid="0">
      <p:cViewPr varScale="1">
        <p:scale>
          <a:sx n="64" d="100"/>
          <a:sy n="64" d="100"/>
        </p:scale>
        <p:origin x="69" y="6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21T10:54:52.147" idx="7">
    <p:pos x="10" y="10"/>
    <p:text>A one hot encoding is a representation of categorical variables as binary vectors.
This first requires that the categorical values be mapped to integer values.
Then, each integer value is represented as a binary vector that is all zero values except the index of the integer, which is marked with a 1.</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5-21T10:47:37.242" idx="1">
    <p:pos x="10" y="10"/>
    <p:text>random forest is the way a company Random Forest can be explained like this, it is the way a company has multiple rounds of interview to hire a candidate. Overfitting
is "the production of an analysis that corresponds too closely or exactly to a particular set of data, and may therefore fail to fit additional data or predict future observations reliably"</p:text>
    <p:extLst>
      <p:ext uri="{C676402C-5697-4E1C-873F-D02D1690AC5C}">
        <p15:threadingInfo xmlns:p15="http://schemas.microsoft.com/office/powerpoint/2012/main" timeZoneBias="-60"/>
      </p:ext>
    </p:extLst>
  </p:cm>
  <p:cm authorId="1" dt="2018-05-21T10:48:48.488" idx="2">
    <p:pos x="146" y="146"/>
    <p:text>k-nearest-neighbor is a data classification algorithm that attempts to determine what group a data point is in by looking at the data points around it.</p:text>
    <p:extLst>
      <p:ext uri="{C676402C-5697-4E1C-873F-D02D1690AC5C}">
        <p15:threadingInfo xmlns:p15="http://schemas.microsoft.com/office/powerpoint/2012/main" timeZoneBias="-60"/>
      </p:ext>
    </p:extLst>
  </p:cm>
  <p:cm authorId="1" dt="2018-05-21T10:49:56.287" idx="3">
    <p:pos x="282" y="282"/>
    <p:text>Neural Network can have several intermediary steps combining your basic attributes into higher-level concepts.</p:text>
    <p:extLst>
      <p:ext uri="{C676402C-5697-4E1C-873F-D02D1690AC5C}">
        <p15:threadingInfo xmlns:p15="http://schemas.microsoft.com/office/powerpoint/2012/main" timeZoneBias="-60"/>
      </p:ext>
    </p:extLst>
  </p:cm>
  <p:cm authorId="1" dt="2018-05-21T10:50:05.170" idx="4">
    <p:pos x="418" y="418"/>
    <p:text>It is a way to model a relationship between two sets of variables. The result is a linear regression equation that can be used to make predictions about the data.</p:text>
    <p:extLst>
      <p:ext uri="{C676402C-5697-4E1C-873F-D02D1690AC5C}">
        <p15:threadingInfo xmlns:p15="http://schemas.microsoft.com/office/powerpoint/2012/main" timeZoneBias="-60"/>
      </p:ext>
    </p:extLst>
  </p:cm>
  <p:cm authorId="1" dt="2018-05-21T10:51:46.211" idx="5">
    <p:pos x="554" y="554"/>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5-21T10:53:29.775" idx="6">
    <p:pos x="10" y="10"/>
    <p:text>Coefficient of Determination
The coefficient of determination shows how well a regression model fits the data. Its value represents the percentage of variation that can be explained by the regression equation. A value of 1 means every point on the regression line fits the data; a value of 0.5 means only half of the variation is explained by the regression. The coefficient of determination is also commonly used to show how accurately a regression model can predict future outcomes.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4F3DB-A516-4FC4-8E7A-5C560325AC09}" type="datetimeFigureOut">
              <a:rPr lang="en-GB" smtClean="0"/>
              <a:t>21/05/2018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72D13-806C-461C-85A7-13ECF13E25AE}" type="slidenum">
              <a:rPr lang="en-GB" smtClean="0"/>
              <a:t>‹#›</a:t>
            </a:fld>
            <a:endParaRPr lang="en-GB"/>
          </a:p>
        </p:txBody>
      </p:sp>
    </p:spTree>
    <p:extLst>
      <p:ext uri="{BB962C8B-B14F-4D97-AF65-F5344CB8AC3E}">
        <p14:creationId xmlns:p14="http://schemas.microsoft.com/office/powerpoint/2010/main" val="44648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9C5A482-FF19-4EF2-AA93-D1B42E39319D}" type="datetimeFigureOut">
              <a:rPr lang="en-GB" smtClean="0"/>
              <a:t>21/05/2018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07EB5C-21B4-4F07-84F2-164450E3DFE7}" type="slidenum">
              <a:rPr lang="en-GB" smtClean="0"/>
              <a:t>‹#›</a:t>
            </a:fld>
            <a:endParaRPr lang="en-GB"/>
          </a:p>
        </p:txBody>
      </p:sp>
    </p:spTree>
    <p:extLst>
      <p:ext uri="{BB962C8B-B14F-4D97-AF65-F5344CB8AC3E}">
        <p14:creationId xmlns:p14="http://schemas.microsoft.com/office/powerpoint/2010/main" val="227234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9C5A482-FF19-4EF2-AA93-D1B42E39319D}" type="datetimeFigureOut">
              <a:rPr lang="en-GB" smtClean="0"/>
              <a:t>21/05/2018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07EB5C-21B4-4F07-84F2-164450E3DFE7}" type="slidenum">
              <a:rPr lang="en-GB" smtClean="0"/>
              <a:t>‹#›</a:t>
            </a:fld>
            <a:endParaRPr lang="en-GB"/>
          </a:p>
        </p:txBody>
      </p:sp>
    </p:spTree>
    <p:extLst>
      <p:ext uri="{BB962C8B-B14F-4D97-AF65-F5344CB8AC3E}">
        <p14:creationId xmlns:p14="http://schemas.microsoft.com/office/powerpoint/2010/main" val="187255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9C5A482-FF19-4EF2-AA93-D1B42E39319D}" type="datetimeFigureOut">
              <a:rPr lang="en-GB" smtClean="0"/>
              <a:t>21/05/2018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07EB5C-21B4-4F07-84F2-164450E3DFE7}" type="slidenum">
              <a:rPr lang="en-GB" smtClean="0"/>
              <a:t>‹#›</a:t>
            </a:fld>
            <a:endParaRPr lang="en-GB"/>
          </a:p>
        </p:txBody>
      </p:sp>
    </p:spTree>
    <p:extLst>
      <p:ext uri="{BB962C8B-B14F-4D97-AF65-F5344CB8AC3E}">
        <p14:creationId xmlns:p14="http://schemas.microsoft.com/office/powerpoint/2010/main" val="96733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9C5A482-FF19-4EF2-AA93-D1B42E39319D}" type="datetimeFigureOut">
              <a:rPr lang="en-GB" smtClean="0"/>
              <a:t>21/05/2018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07EB5C-21B4-4F07-84F2-164450E3DFE7}" type="slidenum">
              <a:rPr lang="en-GB" smtClean="0"/>
              <a:t>‹#›</a:t>
            </a:fld>
            <a:endParaRPr lang="en-GB"/>
          </a:p>
        </p:txBody>
      </p:sp>
    </p:spTree>
    <p:extLst>
      <p:ext uri="{BB962C8B-B14F-4D97-AF65-F5344CB8AC3E}">
        <p14:creationId xmlns:p14="http://schemas.microsoft.com/office/powerpoint/2010/main" val="384247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C5A482-FF19-4EF2-AA93-D1B42E39319D}" type="datetimeFigureOut">
              <a:rPr lang="en-GB" smtClean="0"/>
              <a:t>21/05/2018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07EB5C-21B4-4F07-84F2-164450E3DFE7}" type="slidenum">
              <a:rPr lang="en-GB" smtClean="0"/>
              <a:t>‹#›</a:t>
            </a:fld>
            <a:endParaRPr lang="en-GB"/>
          </a:p>
        </p:txBody>
      </p:sp>
    </p:spTree>
    <p:extLst>
      <p:ext uri="{BB962C8B-B14F-4D97-AF65-F5344CB8AC3E}">
        <p14:creationId xmlns:p14="http://schemas.microsoft.com/office/powerpoint/2010/main" val="325734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9C5A482-FF19-4EF2-AA93-D1B42E39319D}" type="datetimeFigureOut">
              <a:rPr lang="en-GB" smtClean="0"/>
              <a:t>21/05/2018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07EB5C-21B4-4F07-84F2-164450E3DFE7}" type="slidenum">
              <a:rPr lang="en-GB" smtClean="0"/>
              <a:t>‹#›</a:t>
            </a:fld>
            <a:endParaRPr lang="en-GB"/>
          </a:p>
        </p:txBody>
      </p:sp>
    </p:spTree>
    <p:extLst>
      <p:ext uri="{BB962C8B-B14F-4D97-AF65-F5344CB8AC3E}">
        <p14:creationId xmlns:p14="http://schemas.microsoft.com/office/powerpoint/2010/main" val="310553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9C5A482-FF19-4EF2-AA93-D1B42E39319D}" type="datetimeFigureOut">
              <a:rPr lang="en-GB" smtClean="0"/>
              <a:t>21/05/2018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07EB5C-21B4-4F07-84F2-164450E3DFE7}" type="slidenum">
              <a:rPr lang="en-GB" smtClean="0"/>
              <a:t>‹#›</a:t>
            </a:fld>
            <a:endParaRPr lang="en-GB"/>
          </a:p>
        </p:txBody>
      </p:sp>
    </p:spTree>
    <p:extLst>
      <p:ext uri="{BB962C8B-B14F-4D97-AF65-F5344CB8AC3E}">
        <p14:creationId xmlns:p14="http://schemas.microsoft.com/office/powerpoint/2010/main" val="52434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C5A482-FF19-4EF2-AA93-D1B42E39319D}" type="datetimeFigureOut">
              <a:rPr lang="en-GB" smtClean="0"/>
              <a:t>21/05/2018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07EB5C-21B4-4F07-84F2-164450E3DFE7}" type="slidenum">
              <a:rPr lang="en-GB" smtClean="0"/>
              <a:t>‹#›</a:t>
            </a:fld>
            <a:endParaRPr lang="en-GB"/>
          </a:p>
        </p:txBody>
      </p:sp>
    </p:spTree>
    <p:extLst>
      <p:ext uri="{BB962C8B-B14F-4D97-AF65-F5344CB8AC3E}">
        <p14:creationId xmlns:p14="http://schemas.microsoft.com/office/powerpoint/2010/main" val="121493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A482-FF19-4EF2-AA93-D1B42E39319D}" type="datetimeFigureOut">
              <a:rPr lang="en-GB" smtClean="0"/>
              <a:t>21/05/2018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07EB5C-21B4-4F07-84F2-164450E3DFE7}" type="slidenum">
              <a:rPr lang="en-GB" smtClean="0"/>
              <a:t>‹#›</a:t>
            </a:fld>
            <a:endParaRPr lang="en-GB"/>
          </a:p>
        </p:txBody>
      </p:sp>
    </p:spTree>
    <p:extLst>
      <p:ext uri="{BB962C8B-B14F-4D97-AF65-F5344CB8AC3E}">
        <p14:creationId xmlns:p14="http://schemas.microsoft.com/office/powerpoint/2010/main" val="82856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5A482-FF19-4EF2-AA93-D1B42E39319D}" type="datetimeFigureOut">
              <a:rPr lang="en-GB" smtClean="0"/>
              <a:t>21/05/2018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07EB5C-21B4-4F07-84F2-164450E3DFE7}" type="slidenum">
              <a:rPr lang="en-GB" smtClean="0"/>
              <a:t>‹#›</a:t>
            </a:fld>
            <a:endParaRPr lang="en-GB"/>
          </a:p>
        </p:txBody>
      </p:sp>
    </p:spTree>
    <p:extLst>
      <p:ext uri="{BB962C8B-B14F-4D97-AF65-F5344CB8AC3E}">
        <p14:creationId xmlns:p14="http://schemas.microsoft.com/office/powerpoint/2010/main" val="291763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5A482-FF19-4EF2-AA93-D1B42E39319D}" type="datetimeFigureOut">
              <a:rPr lang="en-GB" smtClean="0"/>
              <a:t>21/05/2018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07EB5C-21B4-4F07-84F2-164450E3DFE7}" type="slidenum">
              <a:rPr lang="en-GB" smtClean="0"/>
              <a:t>‹#›</a:t>
            </a:fld>
            <a:endParaRPr lang="en-GB"/>
          </a:p>
        </p:txBody>
      </p:sp>
    </p:spTree>
    <p:extLst>
      <p:ext uri="{BB962C8B-B14F-4D97-AF65-F5344CB8AC3E}">
        <p14:creationId xmlns:p14="http://schemas.microsoft.com/office/powerpoint/2010/main" val="220838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5A482-FF19-4EF2-AA93-D1B42E39319D}" type="datetimeFigureOut">
              <a:rPr lang="en-GB" smtClean="0"/>
              <a:t>21/05/2018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7EB5C-21B4-4F07-84F2-164450E3DFE7}" type="slidenum">
              <a:rPr lang="en-GB" smtClean="0"/>
              <a:t>‹#›</a:t>
            </a:fld>
            <a:endParaRPr lang="en-GB"/>
          </a:p>
        </p:txBody>
      </p:sp>
    </p:spTree>
    <p:extLst>
      <p:ext uri="{BB962C8B-B14F-4D97-AF65-F5344CB8AC3E}">
        <p14:creationId xmlns:p14="http://schemas.microsoft.com/office/powerpoint/2010/main" val="219109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0909" y="2009648"/>
            <a:ext cx="9619902" cy="4483515"/>
          </a:xfrm>
        </p:spPr>
        <p:txBody>
          <a:bodyPr>
            <a:noAutofit/>
          </a:bodyPr>
          <a:lstStyle/>
          <a:p>
            <a:pPr algn="l"/>
            <a:r>
              <a:rPr lang="en-GB" sz="9600" b="1" spc="300" dirty="0">
                <a:solidFill>
                  <a:schemeClr val="accent4"/>
                </a:solidFill>
                <a:latin typeface="Dubai" panose="020B0503030403030204" pitchFamily="34" charset="-78"/>
                <a:cs typeface="Dubai" panose="020B0503030403030204" pitchFamily="34" charset="-78"/>
              </a:rPr>
              <a:t>DATA SCIENCE</a:t>
            </a:r>
            <a:br>
              <a:rPr lang="en-GB" sz="9600" b="1" spc="300" dirty="0">
                <a:solidFill>
                  <a:schemeClr val="accent4"/>
                </a:solidFill>
                <a:latin typeface="Dubai" panose="020B0503030403030204" pitchFamily="34" charset="-78"/>
                <a:cs typeface="Dubai" panose="020B0503030403030204" pitchFamily="34" charset="-78"/>
              </a:rPr>
            </a:br>
            <a:r>
              <a:rPr lang="en-GB" sz="9600" b="1" spc="300" dirty="0">
                <a:solidFill>
                  <a:schemeClr val="accent4"/>
                </a:solidFill>
                <a:latin typeface="Dubai" panose="020B0503030403030204" pitchFamily="34" charset="-78"/>
                <a:cs typeface="Dubai" panose="020B0503030403030204" pitchFamily="34" charset="-78"/>
              </a:rPr>
              <a:t>ASSIGNMENT</a:t>
            </a:r>
            <a:endParaRPr lang="en-GB" sz="5400" b="1" spc="300" dirty="0">
              <a:solidFill>
                <a:schemeClr val="accent4"/>
              </a:solidFill>
              <a:latin typeface="Dubai" panose="020B0503030403030204" pitchFamily="34" charset="-78"/>
              <a:cs typeface="Dubai" panose="020B0503030403030204" pitchFamily="34" charset="-78"/>
            </a:endParaRPr>
          </a:p>
        </p:txBody>
      </p:sp>
      <p:sp>
        <p:nvSpPr>
          <p:cNvPr id="15" name="Rectangle 14"/>
          <p:cNvSpPr/>
          <p:nvPr/>
        </p:nvSpPr>
        <p:spPr>
          <a:xfrm>
            <a:off x="11734800" y="-243840"/>
            <a:ext cx="1178560"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Tree>
    <p:extLst>
      <p:ext uri="{BB962C8B-B14F-4D97-AF65-F5344CB8AC3E}">
        <p14:creationId xmlns:p14="http://schemas.microsoft.com/office/powerpoint/2010/main" val="168696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2856345" y="2274790"/>
            <a:ext cx="9144000" cy="2387600"/>
          </a:xfrm>
        </p:spPr>
        <p:txBody>
          <a:bodyPr>
            <a:noAutofit/>
          </a:bodyPr>
          <a:lstStyle/>
          <a:p>
            <a:r>
              <a:rPr lang="en-GB" sz="7200" b="1" spc="300" dirty="0">
                <a:solidFill>
                  <a:schemeClr val="accent4"/>
                </a:solidFill>
                <a:latin typeface="Dubai" panose="020B0503030403030204" pitchFamily="34" charset="-78"/>
                <a:cs typeface="Dubai" panose="020B0503030403030204" pitchFamily="34" charset="-78"/>
              </a:rPr>
              <a:t>MAKING</a:t>
            </a:r>
            <a:br>
              <a:rPr lang="en-GB" sz="7200" b="1" spc="300" dirty="0">
                <a:solidFill>
                  <a:schemeClr val="accent4"/>
                </a:solidFill>
                <a:latin typeface="Dubai" panose="020B0503030403030204" pitchFamily="34" charset="-78"/>
                <a:cs typeface="Dubai" panose="020B0503030403030204" pitchFamily="34" charset="-78"/>
              </a:rPr>
            </a:br>
            <a:r>
              <a:rPr lang="en-GB" sz="7200" b="1" spc="300" dirty="0">
                <a:solidFill>
                  <a:schemeClr val="accent4"/>
                </a:solidFill>
                <a:latin typeface="Dubai" panose="020B0503030403030204" pitchFamily="34" charset="-78"/>
                <a:cs typeface="Dubai" panose="020B0503030403030204" pitchFamily="34" charset="-78"/>
              </a:rPr>
              <a:t>PREDICTIONS</a:t>
            </a:r>
          </a:p>
        </p:txBody>
      </p:sp>
      <p:sp>
        <p:nvSpPr>
          <p:cNvPr id="6" name="TextBox 5"/>
          <p:cNvSpPr txBox="1"/>
          <p:nvPr/>
        </p:nvSpPr>
        <p:spPr>
          <a:xfrm>
            <a:off x="3564965" y="375435"/>
            <a:ext cx="8229600" cy="6186309"/>
          </a:xfrm>
          <a:prstGeom prst="rect">
            <a:avLst/>
          </a:prstGeom>
          <a:noFill/>
        </p:spPr>
        <p:txBody>
          <a:bodyPr wrap="square" rtlCol="0">
            <a:spAutoFit/>
          </a:bodyPr>
          <a:lstStyle/>
          <a:p>
            <a:r>
              <a:rPr lang="en-GB" sz="3600" dirty="0">
                <a:solidFill>
                  <a:srgbClr val="F1E1A9"/>
                </a:solidFill>
              </a:rPr>
              <a:t>MLP Regressor turned out to be the best model due to it giving the best score.</a:t>
            </a:r>
          </a:p>
          <a:p>
            <a:endParaRPr lang="en-GB" sz="3600" dirty="0">
              <a:solidFill>
                <a:srgbClr val="F1E1A9"/>
              </a:solidFill>
            </a:endParaRPr>
          </a:p>
          <a:p>
            <a:r>
              <a:rPr lang="en-US" sz="3600" dirty="0" err="1">
                <a:solidFill>
                  <a:srgbClr val="F1E1A9"/>
                </a:solidFill>
              </a:rPr>
              <a:t>Sk</a:t>
            </a:r>
            <a:r>
              <a:rPr lang="en-US" sz="3600" dirty="0">
                <a:solidFill>
                  <a:srgbClr val="F1E1A9"/>
                </a:solidFill>
              </a:rPr>
              <a:t>-learn returns the coefficient of determination (R^2). A measure of how well observed outcomes are replicated by the model, as the proportion of total variation of outcomes explained by the model. </a:t>
            </a:r>
          </a:p>
          <a:p>
            <a:endParaRPr lang="en-US" sz="3600" dirty="0">
              <a:solidFill>
                <a:srgbClr val="F1E1A9"/>
              </a:solidFill>
            </a:endParaRPr>
          </a:p>
          <a:p>
            <a:r>
              <a:rPr lang="en-US" sz="3600" dirty="0">
                <a:solidFill>
                  <a:srgbClr val="F1E1A9"/>
                </a:solidFill>
              </a:rPr>
              <a:t>MLP Regressor had the best score.</a:t>
            </a:r>
            <a:endParaRPr lang="en-GB" sz="3600" dirty="0">
              <a:solidFill>
                <a:srgbClr val="F1E1A9"/>
              </a:solidFill>
            </a:endParaRPr>
          </a:p>
        </p:txBody>
      </p:sp>
    </p:spTree>
    <p:extLst>
      <p:ext uri="{BB962C8B-B14F-4D97-AF65-F5344CB8AC3E}">
        <p14:creationId xmlns:p14="http://schemas.microsoft.com/office/powerpoint/2010/main" val="185526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2856345" y="2274790"/>
            <a:ext cx="9144000" cy="2387600"/>
          </a:xfrm>
        </p:spPr>
        <p:txBody>
          <a:bodyPr>
            <a:noAutofit/>
          </a:bodyPr>
          <a:lstStyle/>
          <a:p>
            <a:r>
              <a:rPr lang="en-GB" b="1" spc="300" dirty="0">
                <a:solidFill>
                  <a:schemeClr val="accent4"/>
                </a:solidFill>
                <a:latin typeface="Dubai" panose="020B0503030403030204" pitchFamily="34" charset="-78"/>
                <a:cs typeface="Dubai" panose="020B0503030403030204" pitchFamily="34" charset="-78"/>
              </a:rPr>
              <a:t>MODEL</a:t>
            </a:r>
            <a:br>
              <a:rPr lang="en-GB" b="1" spc="300" dirty="0">
                <a:solidFill>
                  <a:schemeClr val="accent4"/>
                </a:solidFill>
                <a:latin typeface="Dubai" panose="020B0503030403030204" pitchFamily="34" charset="-78"/>
                <a:cs typeface="Dubai" panose="020B0503030403030204" pitchFamily="34" charset="-78"/>
              </a:rPr>
            </a:br>
            <a:r>
              <a:rPr lang="en-GB" b="1" spc="300" dirty="0">
                <a:solidFill>
                  <a:schemeClr val="accent4"/>
                </a:solidFill>
                <a:latin typeface="Dubai" panose="020B0503030403030204" pitchFamily="34" charset="-78"/>
                <a:cs typeface="Dubai" panose="020B0503030403030204" pitchFamily="34" charset="-78"/>
              </a:rPr>
              <a:t>COMPARISONS</a:t>
            </a:r>
          </a:p>
        </p:txBody>
      </p:sp>
      <p:pic>
        <p:nvPicPr>
          <p:cNvPr id="2" name="Picture 1"/>
          <p:cNvPicPr>
            <a:picLocks noChangeAspect="1"/>
          </p:cNvPicPr>
          <p:nvPr/>
        </p:nvPicPr>
        <p:blipFill rotWithShape="1">
          <a:blip r:embed="rId2"/>
          <a:srcRect l="14411" t="38170" r="46985" b="23399"/>
          <a:stretch/>
        </p:blipFill>
        <p:spPr>
          <a:xfrm>
            <a:off x="3478306" y="977153"/>
            <a:ext cx="8339037" cy="4669861"/>
          </a:xfrm>
          <a:prstGeom prst="rect">
            <a:avLst/>
          </a:prstGeom>
        </p:spPr>
      </p:pic>
    </p:spTree>
    <p:extLst>
      <p:ext uri="{BB962C8B-B14F-4D97-AF65-F5344CB8AC3E}">
        <p14:creationId xmlns:p14="http://schemas.microsoft.com/office/powerpoint/2010/main" val="315732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2856345" y="2274790"/>
            <a:ext cx="9144000" cy="2387600"/>
          </a:xfrm>
        </p:spPr>
        <p:txBody>
          <a:bodyPr>
            <a:noAutofit/>
          </a:bodyPr>
          <a:lstStyle/>
          <a:p>
            <a:r>
              <a:rPr lang="en-GB" sz="7200" b="1" spc="300" dirty="0">
                <a:solidFill>
                  <a:schemeClr val="accent4"/>
                </a:solidFill>
                <a:latin typeface="Dubai" panose="020B0503030403030204" pitchFamily="34" charset="-78"/>
                <a:cs typeface="Dubai" panose="020B0503030403030204" pitchFamily="34" charset="-78"/>
              </a:rPr>
              <a:t>PREPARING</a:t>
            </a:r>
            <a:br>
              <a:rPr lang="en-GB" sz="7200" b="1" spc="300" dirty="0">
                <a:solidFill>
                  <a:schemeClr val="accent4"/>
                </a:solidFill>
                <a:latin typeface="Dubai" panose="020B0503030403030204" pitchFamily="34" charset="-78"/>
                <a:cs typeface="Dubai" panose="020B0503030403030204" pitchFamily="34" charset="-78"/>
              </a:rPr>
            </a:br>
            <a:r>
              <a:rPr lang="en-GB" sz="7200" b="1" spc="300" dirty="0">
                <a:solidFill>
                  <a:schemeClr val="accent4"/>
                </a:solidFill>
                <a:latin typeface="Dubai" panose="020B0503030403030204" pitchFamily="34" charset="-78"/>
                <a:cs typeface="Dubai" panose="020B0503030403030204" pitchFamily="34" charset="-78"/>
              </a:rPr>
              <a:t>TEST DATA</a:t>
            </a:r>
          </a:p>
        </p:txBody>
      </p:sp>
      <p:sp>
        <p:nvSpPr>
          <p:cNvPr id="6" name="TextBox 5"/>
          <p:cNvSpPr txBox="1"/>
          <p:nvPr/>
        </p:nvSpPr>
        <p:spPr>
          <a:xfrm>
            <a:off x="3564965" y="375435"/>
            <a:ext cx="8229600" cy="5632311"/>
          </a:xfrm>
          <a:prstGeom prst="rect">
            <a:avLst/>
          </a:prstGeom>
          <a:noFill/>
        </p:spPr>
        <p:txBody>
          <a:bodyPr wrap="square" rtlCol="0">
            <a:spAutoFit/>
          </a:bodyPr>
          <a:lstStyle/>
          <a:p>
            <a:r>
              <a:rPr lang="en-GB" sz="3600" dirty="0">
                <a:solidFill>
                  <a:srgbClr val="F1E1A9"/>
                </a:solidFill>
              </a:rPr>
              <a:t>To make predictions the test data had to go through preparation as well</a:t>
            </a:r>
          </a:p>
          <a:p>
            <a:endParaRPr lang="en-GB" sz="3600" dirty="0">
              <a:solidFill>
                <a:srgbClr val="F1E1A9"/>
              </a:solidFill>
            </a:endParaRPr>
          </a:p>
          <a:p>
            <a:pPr marL="571500" indent="-571500">
              <a:buFont typeface="Arial" panose="020B0604020202020204" pitchFamily="34" charset="0"/>
              <a:buChar char="•"/>
            </a:pPr>
            <a:r>
              <a:rPr lang="en-GB" sz="3600" dirty="0" err="1">
                <a:solidFill>
                  <a:srgbClr val="F1E1A9"/>
                </a:solidFill>
              </a:rPr>
              <a:t>NaN</a:t>
            </a:r>
            <a:r>
              <a:rPr lang="en-GB" sz="3600" dirty="0">
                <a:solidFill>
                  <a:srgbClr val="F1E1A9"/>
                </a:solidFill>
              </a:rPr>
              <a:t> values were replaced with the appropriate means from the train set</a:t>
            </a:r>
          </a:p>
          <a:p>
            <a:pPr marL="571500" indent="-571500">
              <a:buFont typeface="Arial" panose="020B0604020202020204" pitchFamily="34" charset="0"/>
              <a:buChar char="•"/>
            </a:pPr>
            <a:r>
              <a:rPr lang="en-GB" sz="3600" dirty="0">
                <a:solidFill>
                  <a:srgbClr val="F1E1A9"/>
                </a:solidFill>
              </a:rPr>
              <a:t>Dimensions were added to the test set</a:t>
            </a:r>
          </a:p>
          <a:p>
            <a:pPr marL="571500" indent="-571500">
              <a:buFont typeface="Arial" panose="020B0604020202020204" pitchFamily="34" charset="0"/>
              <a:buChar char="•"/>
            </a:pPr>
            <a:r>
              <a:rPr lang="en-GB" sz="3600" dirty="0">
                <a:solidFill>
                  <a:srgbClr val="F1E1A9"/>
                </a:solidFill>
              </a:rPr>
              <a:t>Price and currency columns were removed</a:t>
            </a:r>
          </a:p>
          <a:p>
            <a:pPr marL="571500" indent="-571500">
              <a:buFont typeface="Arial" panose="020B0604020202020204" pitchFamily="34" charset="0"/>
              <a:buChar char="•"/>
            </a:pPr>
            <a:r>
              <a:rPr lang="en-GB" sz="3600" dirty="0">
                <a:solidFill>
                  <a:srgbClr val="F1E1A9"/>
                </a:solidFill>
              </a:rPr>
              <a:t>Categorical columns were replaced with one hot encoded ones</a:t>
            </a:r>
          </a:p>
        </p:txBody>
      </p:sp>
    </p:spTree>
    <p:extLst>
      <p:ext uri="{BB962C8B-B14F-4D97-AF65-F5344CB8AC3E}">
        <p14:creationId xmlns:p14="http://schemas.microsoft.com/office/powerpoint/2010/main" val="62337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2856345" y="2274790"/>
            <a:ext cx="9144000" cy="2387600"/>
          </a:xfrm>
        </p:spPr>
        <p:txBody>
          <a:bodyPr>
            <a:noAutofit/>
          </a:bodyPr>
          <a:lstStyle/>
          <a:p>
            <a:r>
              <a:rPr lang="en-GB" sz="7200" b="1" spc="300" dirty="0">
                <a:solidFill>
                  <a:schemeClr val="accent4"/>
                </a:solidFill>
                <a:latin typeface="Dubai" panose="020B0503030403030204" pitchFamily="34" charset="-78"/>
                <a:cs typeface="Dubai" panose="020B0503030403030204" pitchFamily="34" charset="-78"/>
              </a:rPr>
              <a:t>PREDICTION</a:t>
            </a:r>
            <a:br>
              <a:rPr lang="en-GB" sz="7200" b="1" spc="300" dirty="0">
                <a:solidFill>
                  <a:schemeClr val="accent4"/>
                </a:solidFill>
                <a:latin typeface="Dubai" panose="020B0503030403030204" pitchFamily="34" charset="-78"/>
                <a:cs typeface="Dubai" panose="020B0503030403030204" pitchFamily="34" charset="-78"/>
              </a:rPr>
            </a:br>
            <a:r>
              <a:rPr lang="en-GB" sz="7200" b="1" spc="300" dirty="0">
                <a:solidFill>
                  <a:schemeClr val="accent4"/>
                </a:solidFill>
                <a:latin typeface="Dubai" panose="020B0503030403030204" pitchFamily="34" charset="-78"/>
                <a:cs typeface="Dubai" panose="020B0503030403030204" pitchFamily="34" charset="-78"/>
              </a:rPr>
              <a:t>FILE</a:t>
            </a:r>
          </a:p>
        </p:txBody>
      </p:sp>
      <p:pic>
        <p:nvPicPr>
          <p:cNvPr id="2" name="Picture 1"/>
          <p:cNvPicPr>
            <a:picLocks noChangeAspect="1"/>
          </p:cNvPicPr>
          <p:nvPr/>
        </p:nvPicPr>
        <p:blipFill rotWithShape="1">
          <a:blip r:embed="rId2"/>
          <a:srcRect l="294" t="29673" r="82280" b="47190"/>
          <a:stretch/>
        </p:blipFill>
        <p:spPr>
          <a:xfrm>
            <a:off x="3639670" y="2196353"/>
            <a:ext cx="5298141" cy="3956838"/>
          </a:xfrm>
          <a:prstGeom prst="rect">
            <a:avLst/>
          </a:prstGeom>
        </p:spPr>
      </p:pic>
      <p:sp>
        <p:nvSpPr>
          <p:cNvPr id="7" name="TextBox 6"/>
          <p:cNvSpPr txBox="1"/>
          <p:nvPr/>
        </p:nvSpPr>
        <p:spPr>
          <a:xfrm>
            <a:off x="3618753" y="321647"/>
            <a:ext cx="8229600" cy="1200329"/>
          </a:xfrm>
          <a:prstGeom prst="rect">
            <a:avLst/>
          </a:prstGeom>
          <a:noFill/>
        </p:spPr>
        <p:txBody>
          <a:bodyPr wrap="square" rtlCol="0">
            <a:spAutoFit/>
          </a:bodyPr>
          <a:lstStyle/>
          <a:p>
            <a:r>
              <a:rPr lang="en-GB" sz="3600" dirty="0">
                <a:solidFill>
                  <a:srgbClr val="F1E1A9"/>
                </a:solidFill>
              </a:rPr>
              <a:t>Results were stored in the appropriate format and were saved to ‘predictions.csv’</a:t>
            </a:r>
          </a:p>
        </p:txBody>
      </p:sp>
    </p:spTree>
    <p:extLst>
      <p:ext uri="{BB962C8B-B14F-4D97-AF65-F5344CB8AC3E}">
        <p14:creationId xmlns:p14="http://schemas.microsoft.com/office/powerpoint/2010/main" val="3301873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0" y="-1850967"/>
            <a:ext cx="12272683" cy="6530544"/>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a:off x="0" y="3485777"/>
            <a:ext cx="12192000" cy="2387600"/>
          </a:xfrm>
        </p:spPr>
        <p:txBody>
          <a:bodyPr>
            <a:noAutofit/>
          </a:bodyPr>
          <a:lstStyle/>
          <a:p>
            <a:r>
              <a:rPr lang="en-GB" sz="7200" b="1" spc="300" dirty="0">
                <a:solidFill>
                  <a:srgbClr val="44546A"/>
                </a:solidFill>
                <a:latin typeface="Dubai" panose="020B0503030403030204" pitchFamily="34" charset="-78"/>
                <a:cs typeface="Dubai" panose="020B0503030403030204" pitchFamily="34" charset="-78"/>
              </a:rPr>
              <a:t>END OF</a:t>
            </a:r>
            <a:br>
              <a:rPr lang="en-GB" sz="7200" b="1" spc="300" dirty="0">
                <a:solidFill>
                  <a:srgbClr val="44546A"/>
                </a:solidFill>
                <a:latin typeface="Dubai" panose="020B0503030403030204" pitchFamily="34" charset="-78"/>
                <a:cs typeface="Dubai" panose="020B0503030403030204" pitchFamily="34" charset="-78"/>
              </a:rPr>
            </a:br>
            <a:r>
              <a:rPr lang="en-GB" sz="7200" b="1" spc="300" dirty="0">
                <a:solidFill>
                  <a:schemeClr val="accent4"/>
                </a:solidFill>
                <a:latin typeface="Dubai" panose="020B0503030403030204" pitchFamily="34" charset="-78"/>
                <a:cs typeface="Dubai" panose="020B0503030403030204" pitchFamily="34" charset="-78"/>
              </a:rPr>
              <a:t>PRESENTATION</a:t>
            </a:r>
          </a:p>
        </p:txBody>
      </p:sp>
    </p:spTree>
    <p:extLst>
      <p:ext uri="{BB962C8B-B14F-4D97-AF65-F5344CB8AC3E}">
        <p14:creationId xmlns:p14="http://schemas.microsoft.com/office/powerpoint/2010/main" val="418544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3001546" y="2221002"/>
            <a:ext cx="9144000" cy="2387600"/>
          </a:xfrm>
        </p:spPr>
        <p:txBody>
          <a:bodyPr>
            <a:noAutofit/>
          </a:bodyPr>
          <a:lstStyle/>
          <a:p>
            <a:r>
              <a:rPr lang="en-GB" sz="6600" b="1" spc="300" dirty="0">
                <a:solidFill>
                  <a:schemeClr val="accent4"/>
                </a:solidFill>
                <a:latin typeface="Dubai" panose="020B0503030403030204" pitchFamily="34" charset="-78"/>
                <a:cs typeface="Dubai" panose="020B0503030403030204" pitchFamily="34" charset="-78"/>
              </a:rPr>
              <a:t>DATA</a:t>
            </a:r>
            <a:br>
              <a:rPr lang="en-GB" sz="6600" b="1" spc="300" dirty="0">
                <a:solidFill>
                  <a:schemeClr val="accent4"/>
                </a:solidFill>
                <a:latin typeface="Dubai" panose="020B0503030403030204" pitchFamily="34" charset="-78"/>
                <a:cs typeface="Dubai" panose="020B0503030403030204" pitchFamily="34" charset="-78"/>
              </a:rPr>
            </a:br>
            <a:r>
              <a:rPr lang="en-GB" b="1" spc="300" dirty="0">
                <a:solidFill>
                  <a:schemeClr val="accent4"/>
                </a:solidFill>
                <a:latin typeface="Dubai" panose="020B0503030403030204" pitchFamily="34" charset="-78"/>
                <a:cs typeface="Dubai" panose="020B0503030403030204" pitchFamily="34" charset="-78"/>
              </a:rPr>
              <a:t>PREPERATION</a:t>
            </a:r>
            <a:endParaRPr lang="en-GB" sz="6600" b="1" spc="300" dirty="0">
              <a:solidFill>
                <a:schemeClr val="accent4"/>
              </a:solidFill>
              <a:latin typeface="Dubai" panose="020B0503030403030204" pitchFamily="34" charset="-78"/>
              <a:cs typeface="Dubai" panose="020B0503030403030204" pitchFamily="34" charset="-78"/>
            </a:endParaRPr>
          </a:p>
        </p:txBody>
      </p:sp>
      <p:sp>
        <p:nvSpPr>
          <p:cNvPr id="5" name="TextBox 4"/>
          <p:cNvSpPr txBox="1"/>
          <p:nvPr/>
        </p:nvSpPr>
        <p:spPr>
          <a:xfrm>
            <a:off x="3664656" y="400792"/>
            <a:ext cx="8229600" cy="6247864"/>
          </a:xfrm>
          <a:prstGeom prst="rect">
            <a:avLst/>
          </a:prstGeom>
          <a:noFill/>
        </p:spPr>
        <p:txBody>
          <a:bodyPr wrap="square" rtlCol="0">
            <a:spAutoFit/>
          </a:bodyPr>
          <a:lstStyle/>
          <a:p>
            <a:pPr marL="571500" indent="-571500">
              <a:buFont typeface="Arial" panose="020B0604020202020204" pitchFamily="34" charset="0"/>
              <a:buChar char="•"/>
            </a:pPr>
            <a:r>
              <a:rPr lang="en-GB" sz="4000" dirty="0">
                <a:solidFill>
                  <a:srgbClr val="F1E1A9"/>
                </a:solidFill>
              </a:rPr>
              <a:t>Clean the data</a:t>
            </a:r>
          </a:p>
          <a:p>
            <a:endParaRPr lang="en-GB" sz="4000" dirty="0">
              <a:solidFill>
                <a:srgbClr val="F1E1A9"/>
              </a:solidFill>
            </a:endParaRPr>
          </a:p>
          <a:p>
            <a:pPr marL="571500" indent="-571500">
              <a:buFont typeface="Arial" panose="020B0604020202020204" pitchFamily="34" charset="0"/>
              <a:buChar char="•"/>
            </a:pPr>
            <a:r>
              <a:rPr lang="en-GB" sz="4000" dirty="0">
                <a:solidFill>
                  <a:srgbClr val="F1E1A9"/>
                </a:solidFill>
              </a:rPr>
              <a:t>Adding the Dimension columns</a:t>
            </a:r>
          </a:p>
          <a:p>
            <a:endParaRPr lang="en-GB" sz="4000" dirty="0">
              <a:solidFill>
                <a:srgbClr val="F1E1A9"/>
              </a:solidFill>
            </a:endParaRPr>
          </a:p>
          <a:p>
            <a:pPr marL="571500" indent="-571500">
              <a:buFont typeface="Arial" panose="020B0604020202020204" pitchFamily="34" charset="0"/>
              <a:buChar char="•"/>
            </a:pPr>
            <a:r>
              <a:rPr lang="en-GB" sz="4000" dirty="0">
                <a:solidFill>
                  <a:srgbClr val="F1E1A9"/>
                </a:solidFill>
              </a:rPr>
              <a:t>Converting target price to GBP</a:t>
            </a:r>
          </a:p>
          <a:p>
            <a:endParaRPr lang="en-GB" sz="4000" dirty="0">
              <a:solidFill>
                <a:srgbClr val="F1E1A9"/>
              </a:solidFill>
            </a:endParaRPr>
          </a:p>
          <a:p>
            <a:pPr marL="571500" indent="-571500">
              <a:buFont typeface="Arial" panose="020B0604020202020204" pitchFamily="34" charset="0"/>
              <a:buChar char="•"/>
            </a:pPr>
            <a:r>
              <a:rPr lang="en-GB" sz="4000" dirty="0">
                <a:solidFill>
                  <a:srgbClr val="F1E1A9"/>
                </a:solidFill>
              </a:rPr>
              <a:t>Adjusting missing values</a:t>
            </a:r>
          </a:p>
          <a:p>
            <a:endParaRPr lang="en-GB" sz="4000" dirty="0">
              <a:solidFill>
                <a:srgbClr val="F1E1A9"/>
              </a:solidFill>
            </a:endParaRPr>
          </a:p>
          <a:p>
            <a:pPr marL="571500" indent="-571500">
              <a:buFont typeface="Arial" panose="020B0604020202020204" pitchFamily="34" charset="0"/>
              <a:buChar char="•"/>
            </a:pPr>
            <a:r>
              <a:rPr lang="en-GB" sz="4000" dirty="0">
                <a:solidFill>
                  <a:srgbClr val="F1E1A9"/>
                </a:solidFill>
              </a:rPr>
              <a:t>Converting data columns to appropriate format</a:t>
            </a:r>
          </a:p>
        </p:txBody>
      </p:sp>
    </p:spTree>
    <p:extLst>
      <p:ext uri="{BB962C8B-B14F-4D97-AF65-F5344CB8AC3E}">
        <p14:creationId xmlns:p14="http://schemas.microsoft.com/office/powerpoint/2010/main" val="319300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3001546" y="2221002"/>
            <a:ext cx="9144000" cy="2387600"/>
          </a:xfrm>
        </p:spPr>
        <p:txBody>
          <a:bodyPr>
            <a:noAutofit/>
          </a:bodyPr>
          <a:lstStyle/>
          <a:p>
            <a:r>
              <a:rPr lang="en-GB" sz="8000" b="1" spc="300" dirty="0">
                <a:solidFill>
                  <a:schemeClr val="accent4"/>
                </a:solidFill>
                <a:latin typeface="Dubai" panose="020B0503030403030204" pitchFamily="34" charset="-78"/>
                <a:cs typeface="Dubai" panose="020B0503030403030204" pitchFamily="34" charset="-78"/>
              </a:rPr>
              <a:t>DATA</a:t>
            </a:r>
            <a:br>
              <a:rPr lang="en-GB" sz="8000" b="1" spc="300" dirty="0">
                <a:solidFill>
                  <a:schemeClr val="accent4"/>
                </a:solidFill>
                <a:latin typeface="Dubai" panose="020B0503030403030204" pitchFamily="34" charset="-78"/>
                <a:cs typeface="Dubai" panose="020B0503030403030204" pitchFamily="34" charset="-78"/>
              </a:rPr>
            </a:br>
            <a:r>
              <a:rPr lang="en-GB" sz="8000" b="1" spc="300" dirty="0">
                <a:solidFill>
                  <a:schemeClr val="accent4"/>
                </a:solidFill>
                <a:latin typeface="Dubai" panose="020B0503030403030204" pitchFamily="34" charset="-78"/>
                <a:cs typeface="Dubai" panose="020B0503030403030204" pitchFamily="34" charset="-78"/>
              </a:rPr>
              <a:t>CLEANING</a:t>
            </a:r>
          </a:p>
        </p:txBody>
      </p:sp>
      <p:sp>
        <p:nvSpPr>
          <p:cNvPr id="5" name="TextBox 4"/>
          <p:cNvSpPr txBox="1"/>
          <p:nvPr/>
        </p:nvSpPr>
        <p:spPr>
          <a:xfrm>
            <a:off x="3747247" y="1592462"/>
            <a:ext cx="8229600" cy="3785652"/>
          </a:xfrm>
          <a:prstGeom prst="rect">
            <a:avLst/>
          </a:prstGeom>
          <a:noFill/>
        </p:spPr>
        <p:txBody>
          <a:bodyPr wrap="square" rtlCol="0">
            <a:spAutoFit/>
          </a:bodyPr>
          <a:lstStyle/>
          <a:p>
            <a:pPr marL="571500" indent="-571500">
              <a:buFont typeface="Arial" panose="020B0604020202020204" pitchFamily="34" charset="0"/>
              <a:buChar char="•"/>
            </a:pPr>
            <a:r>
              <a:rPr lang="en-GB" sz="4000" dirty="0">
                <a:solidFill>
                  <a:srgbClr val="F1E1A9"/>
                </a:solidFill>
              </a:rPr>
              <a:t>Converting the ID’s into numbers</a:t>
            </a:r>
          </a:p>
          <a:p>
            <a:pPr marL="571500" indent="-571500">
              <a:buFont typeface="Arial" panose="020B0604020202020204" pitchFamily="34" charset="0"/>
              <a:buChar char="•"/>
            </a:pPr>
            <a:endParaRPr lang="en-GB" sz="4000" dirty="0">
              <a:solidFill>
                <a:srgbClr val="F1E1A9"/>
              </a:solidFill>
            </a:endParaRPr>
          </a:p>
          <a:p>
            <a:r>
              <a:rPr lang="en-GB" sz="4000" dirty="0">
                <a:solidFill>
                  <a:srgbClr val="F1E1A9"/>
                </a:solidFill>
              </a:rPr>
              <a:t>Some numbers were in the format ‘1e3’ which python does not support natively, converting it to ‘1E3’ was necessary.</a:t>
            </a:r>
          </a:p>
        </p:txBody>
      </p:sp>
    </p:spTree>
    <p:extLst>
      <p:ext uri="{BB962C8B-B14F-4D97-AF65-F5344CB8AC3E}">
        <p14:creationId xmlns:p14="http://schemas.microsoft.com/office/powerpoint/2010/main" val="187421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3001546" y="2221002"/>
            <a:ext cx="9144000" cy="2387600"/>
          </a:xfrm>
        </p:spPr>
        <p:txBody>
          <a:bodyPr>
            <a:noAutofit/>
          </a:bodyPr>
          <a:lstStyle/>
          <a:p>
            <a:r>
              <a:rPr lang="en-GB" sz="7200" b="1" spc="300" dirty="0">
                <a:solidFill>
                  <a:schemeClr val="accent4"/>
                </a:solidFill>
                <a:latin typeface="Dubai" panose="020B0503030403030204" pitchFamily="34" charset="-78"/>
                <a:cs typeface="Dubai" panose="020B0503030403030204" pitchFamily="34" charset="-78"/>
              </a:rPr>
              <a:t>ADDING</a:t>
            </a:r>
            <a:br>
              <a:rPr lang="en-GB" sz="7200" b="1" spc="300" dirty="0">
                <a:solidFill>
                  <a:schemeClr val="accent4"/>
                </a:solidFill>
                <a:latin typeface="Dubai" panose="020B0503030403030204" pitchFamily="34" charset="-78"/>
                <a:cs typeface="Dubai" panose="020B0503030403030204" pitchFamily="34" charset="-78"/>
              </a:rPr>
            </a:br>
            <a:r>
              <a:rPr lang="en-GB" sz="7200" b="1" spc="300" dirty="0">
                <a:solidFill>
                  <a:schemeClr val="accent4"/>
                </a:solidFill>
                <a:latin typeface="Dubai" panose="020B0503030403030204" pitchFamily="34" charset="-78"/>
                <a:cs typeface="Dubai" panose="020B0503030403030204" pitchFamily="34" charset="-78"/>
              </a:rPr>
              <a:t>DIMENSIONS</a:t>
            </a:r>
          </a:p>
        </p:txBody>
      </p:sp>
      <p:sp>
        <p:nvSpPr>
          <p:cNvPr id="5" name="TextBox 4"/>
          <p:cNvSpPr txBox="1"/>
          <p:nvPr/>
        </p:nvSpPr>
        <p:spPr>
          <a:xfrm>
            <a:off x="3693459" y="489803"/>
            <a:ext cx="8229600" cy="707886"/>
          </a:xfrm>
          <a:prstGeom prst="rect">
            <a:avLst/>
          </a:prstGeom>
          <a:noFill/>
        </p:spPr>
        <p:txBody>
          <a:bodyPr wrap="square" rtlCol="0">
            <a:spAutoFit/>
          </a:bodyPr>
          <a:lstStyle/>
          <a:p>
            <a:r>
              <a:rPr lang="en-GB" sz="4000" dirty="0">
                <a:solidFill>
                  <a:srgbClr val="F1E1A9"/>
                </a:solidFill>
              </a:rPr>
              <a:t>Each ID followed the following format </a:t>
            </a:r>
          </a:p>
        </p:txBody>
      </p:sp>
      <p:graphicFrame>
        <p:nvGraphicFramePr>
          <p:cNvPr id="2" name="Table 1"/>
          <p:cNvGraphicFramePr>
            <a:graphicFrameLocks noGrp="1"/>
          </p:cNvGraphicFramePr>
          <p:nvPr>
            <p:extLst>
              <p:ext uri="{D42A27DB-BD31-4B8C-83A1-F6EECF244321}">
                <p14:modId xmlns:p14="http://schemas.microsoft.com/office/powerpoint/2010/main" val="2098766179"/>
              </p:ext>
            </p:extLst>
          </p:nvPr>
        </p:nvGraphicFramePr>
        <p:xfrm>
          <a:off x="3618753" y="1683367"/>
          <a:ext cx="8128000" cy="111252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endParaRPr lang="en-GB" dirty="0"/>
                    </a:p>
                  </a:txBody>
                  <a:tcPr/>
                </a:tc>
                <a:tc>
                  <a:txBody>
                    <a:bodyPr/>
                    <a:lstStyle/>
                    <a:p>
                      <a:r>
                        <a:rPr lang="en-GB" dirty="0"/>
                        <a:t>DIM1</a:t>
                      </a:r>
                    </a:p>
                  </a:txBody>
                  <a:tcPr/>
                </a:tc>
                <a:tc>
                  <a:txBody>
                    <a:bodyPr/>
                    <a:lstStyle/>
                    <a:p>
                      <a:r>
                        <a:rPr lang="en-GB" dirty="0"/>
                        <a:t>DIM2</a:t>
                      </a:r>
                    </a:p>
                  </a:txBody>
                  <a:tcPr/>
                </a:tc>
                <a:tc>
                  <a:txBody>
                    <a:bodyPr/>
                    <a:lstStyle/>
                    <a:p>
                      <a:r>
                        <a:rPr lang="en-GB" dirty="0"/>
                        <a:t>DIM3</a:t>
                      </a:r>
                    </a:p>
                  </a:txBody>
                  <a:tcPr/>
                </a:tc>
                <a:extLst>
                  <a:ext uri="{0D108BD9-81ED-4DB2-BD59-A6C34878D82A}">
                    <a16:rowId xmlns:a16="http://schemas.microsoft.com/office/drawing/2014/main" val="10000"/>
                  </a:ext>
                </a:extLst>
              </a:tr>
              <a:tr h="370840">
                <a:tc>
                  <a:txBody>
                    <a:bodyPr/>
                    <a:lstStyle/>
                    <a:p>
                      <a:r>
                        <a:rPr lang="en-GB" dirty="0"/>
                        <a:t>ID</a:t>
                      </a:r>
                      <a:r>
                        <a:rPr lang="en-GB" baseline="0" dirty="0"/>
                        <a:t> 1</a:t>
                      </a:r>
                      <a:endParaRPr lang="en-GB" dirty="0"/>
                    </a:p>
                  </a:txBody>
                  <a:tcPr anchor="ctr">
                    <a:solidFill>
                      <a:srgbClr val="FFC000"/>
                    </a:solidFill>
                  </a:tcPr>
                </a:tc>
                <a:tc>
                  <a:txBody>
                    <a:bodyPr/>
                    <a:lstStyle/>
                    <a:p>
                      <a:r>
                        <a:rPr lang="en-GB" dirty="0"/>
                        <a:t>Value</a:t>
                      </a:r>
                    </a:p>
                  </a:txBody>
                  <a:tcPr anchor="ctr"/>
                </a:tc>
                <a:tc>
                  <a:txBody>
                    <a:bodyPr/>
                    <a:lstStyle/>
                    <a:p>
                      <a:r>
                        <a:rPr lang="en-GB" dirty="0"/>
                        <a:t>Value</a:t>
                      </a:r>
                    </a:p>
                  </a:txBody>
                  <a:tcPr anchor="ctr"/>
                </a:tc>
                <a:tc>
                  <a:txBody>
                    <a:bodyPr/>
                    <a:lstStyle/>
                    <a:p>
                      <a:r>
                        <a:rPr lang="en-GB" dirty="0" err="1"/>
                        <a:t>NaN</a:t>
                      </a:r>
                      <a:endParaRPr lang="en-GB" dirty="0"/>
                    </a:p>
                  </a:txBody>
                  <a:tcPr anchor="ctr"/>
                </a:tc>
                <a:extLst>
                  <a:ext uri="{0D108BD9-81ED-4DB2-BD59-A6C34878D82A}">
                    <a16:rowId xmlns:a16="http://schemas.microsoft.com/office/drawing/2014/main" val="10001"/>
                  </a:ext>
                </a:extLst>
              </a:tr>
              <a:tr h="370840">
                <a:tc>
                  <a:txBody>
                    <a:bodyPr/>
                    <a:lstStyle/>
                    <a:p>
                      <a:r>
                        <a:rPr lang="en-GB" dirty="0"/>
                        <a:t>ID</a:t>
                      </a:r>
                      <a:r>
                        <a:rPr lang="en-GB" baseline="0" dirty="0"/>
                        <a:t> </a:t>
                      </a:r>
                      <a:r>
                        <a:rPr lang="en-GB" dirty="0"/>
                        <a:t>2</a:t>
                      </a:r>
                    </a:p>
                  </a:txBody>
                  <a:tcPr anchor="ctr">
                    <a:solidFill>
                      <a:srgbClr val="FFC000"/>
                    </a:solidFill>
                  </a:tcPr>
                </a:tc>
                <a:tc>
                  <a:txBody>
                    <a:bodyPr/>
                    <a:lstStyle/>
                    <a:p>
                      <a:r>
                        <a:rPr lang="en-GB" dirty="0"/>
                        <a:t>Value</a:t>
                      </a:r>
                    </a:p>
                  </a:txBody>
                  <a:tcPr anchor="ctr"/>
                </a:tc>
                <a:tc>
                  <a:txBody>
                    <a:bodyPr/>
                    <a:lstStyle/>
                    <a:p>
                      <a:r>
                        <a:rPr lang="en-GB" dirty="0" err="1"/>
                        <a:t>NaN</a:t>
                      </a:r>
                      <a:endParaRPr lang="en-GB" dirty="0"/>
                    </a:p>
                  </a:txBody>
                  <a:tcPr anchor="ctr"/>
                </a:tc>
                <a:tc>
                  <a:txBody>
                    <a:bodyPr/>
                    <a:lstStyle/>
                    <a:p>
                      <a:r>
                        <a:rPr lang="en-GB" dirty="0"/>
                        <a:t>Value</a:t>
                      </a:r>
                    </a:p>
                  </a:txBody>
                  <a:tcPr anchor="ctr"/>
                </a:tc>
                <a:extLst>
                  <a:ext uri="{0D108BD9-81ED-4DB2-BD59-A6C34878D82A}">
                    <a16:rowId xmlns:a16="http://schemas.microsoft.com/office/drawing/2014/main" val="10002"/>
                  </a:ext>
                </a:extLst>
              </a:tr>
            </a:tbl>
          </a:graphicData>
        </a:graphic>
      </p:graphicFrame>
      <p:sp>
        <p:nvSpPr>
          <p:cNvPr id="6" name="TextBox 5"/>
          <p:cNvSpPr txBox="1"/>
          <p:nvPr/>
        </p:nvSpPr>
        <p:spPr>
          <a:xfrm>
            <a:off x="3618753" y="3116462"/>
            <a:ext cx="8229600" cy="2862322"/>
          </a:xfrm>
          <a:prstGeom prst="rect">
            <a:avLst/>
          </a:prstGeom>
          <a:noFill/>
        </p:spPr>
        <p:txBody>
          <a:bodyPr wrap="square" rtlCol="0">
            <a:spAutoFit/>
          </a:bodyPr>
          <a:lstStyle/>
          <a:p>
            <a:r>
              <a:rPr lang="en-GB" sz="3600" dirty="0">
                <a:solidFill>
                  <a:srgbClr val="F1E1A9"/>
                </a:solidFill>
              </a:rPr>
              <a:t>Each ID has a max of 3 values associated with it, spanning across 3 dimensions.</a:t>
            </a:r>
          </a:p>
          <a:p>
            <a:endParaRPr lang="en-GB" sz="3600" dirty="0">
              <a:solidFill>
                <a:srgbClr val="F1E1A9"/>
              </a:solidFill>
            </a:endParaRPr>
          </a:p>
          <a:p>
            <a:r>
              <a:rPr lang="en-GB" sz="3600" dirty="0">
                <a:solidFill>
                  <a:srgbClr val="F1E1A9"/>
                </a:solidFill>
              </a:rPr>
              <a:t>Some dimension values may also be missing.</a:t>
            </a:r>
          </a:p>
        </p:txBody>
      </p:sp>
    </p:spTree>
    <p:extLst>
      <p:ext uri="{BB962C8B-B14F-4D97-AF65-F5344CB8AC3E}">
        <p14:creationId xmlns:p14="http://schemas.microsoft.com/office/powerpoint/2010/main" val="10713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3001546" y="2221002"/>
            <a:ext cx="9144000" cy="2387600"/>
          </a:xfrm>
        </p:spPr>
        <p:txBody>
          <a:bodyPr>
            <a:noAutofit/>
          </a:bodyPr>
          <a:lstStyle/>
          <a:p>
            <a:r>
              <a:rPr lang="en-GB" sz="7200" b="1" spc="300" dirty="0">
                <a:solidFill>
                  <a:schemeClr val="accent4"/>
                </a:solidFill>
                <a:latin typeface="Dubai" panose="020B0503030403030204" pitchFamily="34" charset="-78"/>
                <a:cs typeface="Dubai" panose="020B0503030403030204" pitchFamily="34" charset="-78"/>
              </a:rPr>
              <a:t>ADDING</a:t>
            </a:r>
            <a:br>
              <a:rPr lang="en-GB" sz="7200" b="1" spc="300" dirty="0">
                <a:solidFill>
                  <a:schemeClr val="accent4"/>
                </a:solidFill>
                <a:latin typeface="Dubai" panose="020B0503030403030204" pitchFamily="34" charset="-78"/>
                <a:cs typeface="Dubai" panose="020B0503030403030204" pitchFamily="34" charset="-78"/>
              </a:rPr>
            </a:br>
            <a:r>
              <a:rPr lang="en-GB" sz="7200" b="1" spc="300" dirty="0">
                <a:solidFill>
                  <a:schemeClr val="accent4"/>
                </a:solidFill>
                <a:latin typeface="Dubai" panose="020B0503030403030204" pitchFamily="34" charset="-78"/>
                <a:cs typeface="Dubai" panose="020B0503030403030204" pitchFamily="34" charset="-78"/>
              </a:rPr>
              <a:t>DIMENSIONS</a:t>
            </a:r>
          </a:p>
        </p:txBody>
      </p:sp>
      <p:sp>
        <p:nvSpPr>
          <p:cNvPr id="6" name="TextBox 5"/>
          <p:cNvSpPr txBox="1"/>
          <p:nvPr/>
        </p:nvSpPr>
        <p:spPr>
          <a:xfrm>
            <a:off x="3618753" y="321647"/>
            <a:ext cx="8229600" cy="6186309"/>
          </a:xfrm>
          <a:prstGeom prst="rect">
            <a:avLst/>
          </a:prstGeom>
          <a:noFill/>
        </p:spPr>
        <p:txBody>
          <a:bodyPr wrap="square" rtlCol="0">
            <a:spAutoFit/>
          </a:bodyPr>
          <a:lstStyle/>
          <a:p>
            <a:r>
              <a:rPr lang="en-GB" sz="3600" dirty="0">
                <a:solidFill>
                  <a:srgbClr val="F1E1A9"/>
                </a:solidFill>
              </a:rPr>
              <a:t>The ID column was removed from the train set and the dimensions were appended to the original data.</a:t>
            </a:r>
          </a:p>
          <a:p>
            <a:endParaRPr lang="en-GB" sz="3600" dirty="0">
              <a:solidFill>
                <a:srgbClr val="F1E1A9"/>
              </a:solidFill>
            </a:endParaRPr>
          </a:p>
          <a:p>
            <a:r>
              <a:rPr lang="en-GB" sz="3600" dirty="0">
                <a:solidFill>
                  <a:srgbClr val="F1E1A9"/>
                </a:solidFill>
              </a:rPr>
              <a:t>All missing values were replaced with averages of each dimension.</a:t>
            </a:r>
          </a:p>
          <a:p>
            <a:endParaRPr lang="en-GB" sz="3600" dirty="0">
              <a:solidFill>
                <a:srgbClr val="F1E1A9"/>
              </a:solidFill>
            </a:endParaRPr>
          </a:p>
          <a:p>
            <a:r>
              <a:rPr lang="en-GB" sz="3600" dirty="0">
                <a:solidFill>
                  <a:srgbClr val="F1E1A9"/>
                </a:solidFill>
              </a:rPr>
              <a:t>Some ID’s had no dimension values against them, the dimension columns for these ID’s then represented the dimension averages.</a:t>
            </a:r>
          </a:p>
        </p:txBody>
      </p:sp>
    </p:spTree>
    <p:extLst>
      <p:ext uri="{BB962C8B-B14F-4D97-AF65-F5344CB8AC3E}">
        <p14:creationId xmlns:p14="http://schemas.microsoft.com/office/powerpoint/2010/main" val="301240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3001546" y="2221002"/>
            <a:ext cx="9144000" cy="2387600"/>
          </a:xfrm>
        </p:spPr>
        <p:txBody>
          <a:bodyPr>
            <a:noAutofit/>
          </a:bodyPr>
          <a:lstStyle/>
          <a:p>
            <a:r>
              <a:rPr lang="en-GB" sz="7200" b="1" spc="300" dirty="0">
                <a:solidFill>
                  <a:schemeClr val="accent4"/>
                </a:solidFill>
                <a:latin typeface="Dubai" panose="020B0503030403030204" pitchFamily="34" charset="-78"/>
                <a:cs typeface="Dubai" panose="020B0503030403030204" pitchFamily="34" charset="-78"/>
              </a:rPr>
              <a:t>CONVERTING</a:t>
            </a:r>
            <a:br>
              <a:rPr lang="en-GB" sz="7200" b="1" spc="300" dirty="0">
                <a:solidFill>
                  <a:schemeClr val="accent4"/>
                </a:solidFill>
                <a:latin typeface="Dubai" panose="020B0503030403030204" pitchFamily="34" charset="-78"/>
                <a:cs typeface="Dubai" panose="020B0503030403030204" pitchFamily="34" charset="-78"/>
              </a:rPr>
            </a:br>
            <a:r>
              <a:rPr lang="en-GB" sz="7200" b="1" spc="300" dirty="0">
                <a:solidFill>
                  <a:schemeClr val="accent4"/>
                </a:solidFill>
                <a:latin typeface="Dubai" panose="020B0503030403030204" pitchFamily="34" charset="-78"/>
                <a:cs typeface="Dubai" panose="020B0503030403030204" pitchFamily="34" charset="-78"/>
              </a:rPr>
              <a:t>CURRENCY</a:t>
            </a:r>
          </a:p>
        </p:txBody>
      </p:sp>
      <p:sp>
        <p:nvSpPr>
          <p:cNvPr id="6" name="TextBox 5"/>
          <p:cNvSpPr txBox="1"/>
          <p:nvPr/>
        </p:nvSpPr>
        <p:spPr>
          <a:xfrm>
            <a:off x="3618753" y="321647"/>
            <a:ext cx="8229600" cy="2308324"/>
          </a:xfrm>
          <a:prstGeom prst="rect">
            <a:avLst/>
          </a:prstGeom>
          <a:noFill/>
        </p:spPr>
        <p:txBody>
          <a:bodyPr wrap="square" rtlCol="0">
            <a:spAutoFit/>
          </a:bodyPr>
          <a:lstStyle/>
          <a:p>
            <a:r>
              <a:rPr lang="en-GB" sz="3600" dirty="0">
                <a:solidFill>
                  <a:srgbClr val="F1E1A9"/>
                </a:solidFill>
              </a:rPr>
              <a:t>All currency rates from various currencies to GBP were stored, they were as follows;</a:t>
            </a:r>
          </a:p>
          <a:p>
            <a:endParaRPr lang="en-GB" sz="3600" dirty="0">
              <a:solidFill>
                <a:srgbClr val="F1E1A9"/>
              </a:solidFill>
            </a:endParaRPr>
          </a:p>
          <a:p>
            <a:endParaRPr lang="en-GB" sz="3600" dirty="0">
              <a:solidFill>
                <a:srgbClr val="F1E1A9"/>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726664896"/>
              </p:ext>
            </p:extLst>
          </p:nvPr>
        </p:nvGraphicFramePr>
        <p:xfrm>
          <a:off x="3618753" y="2167461"/>
          <a:ext cx="4064000" cy="407924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r>
                        <a:rPr lang="en-GB" dirty="0"/>
                        <a:t>From</a:t>
                      </a:r>
                    </a:p>
                  </a:txBody>
                  <a:tcPr/>
                </a:tc>
                <a:tc>
                  <a:txBody>
                    <a:bodyPr/>
                    <a:lstStyle/>
                    <a:p>
                      <a:r>
                        <a:rPr lang="en-GB" dirty="0"/>
                        <a:t>Rate</a:t>
                      </a:r>
                    </a:p>
                  </a:txBody>
                  <a:tcPr/>
                </a:tc>
                <a:extLst>
                  <a:ext uri="{0D108BD9-81ED-4DB2-BD59-A6C34878D82A}">
                    <a16:rowId xmlns:a16="http://schemas.microsoft.com/office/drawing/2014/main" val="10000"/>
                  </a:ext>
                </a:extLst>
              </a:tr>
              <a:tr h="370840">
                <a:tc>
                  <a:txBody>
                    <a:bodyPr/>
                    <a:lstStyle/>
                    <a:p>
                      <a:r>
                        <a:rPr lang="en-GB" dirty="0"/>
                        <a:t>USD</a:t>
                      </a:r>
                    </a:p>
                  </a:txBody>
                  <a:tcPr anchor="ctr">
                    <a:solidFill>
                      <a:srgbClr val="FFC000"/>
                    </a:solidFill>
                  </a:tcPr>
                </a:tc>
                <a:tc>
                  <a:txBody>
                    <a:bodyPr/>
                    <a:lstStyle/>
                    <a:p>
                      <a:r>
                        <a:rPr lang="en-GB" dirty="0"/>
                        <a:t>0.79723</a:t>
                      </a:r>
                    </a:p>
                  </a:txBody>
                  <a:tcPr anchor="ctr"/>
                </a:tc>
                <a:extLst>
                  <a:ext uri="{0D108BD9-81ED-4DB2-BD59-A6C34878D82A}">
                    <a16:rowId xmlns:a16="http://schemas.microsoft.com/office/drawing/2014/main" val="10001"/>
                  </a:ext>
                </a:extLst>
              </a:tr>
              <a:tr h="370840">
                <a:tc>
                  <a:txBody>
                    <a:bodyPr/>
                    <a:lstStyle/>
                    <a:p>
                      <a:r>
                        <a:rPr lang="en-GB" dirty="0"/>
                        <a:t>EUR</a:t>
                      </a:r>
                    </a:p>
                  </a:txBody>
                  <a:tcPr anchor="ctr">
                    <a:solidFill>
                      <a:srgbClr val="FFC000"/>
                    </a:solidFill>
                  </a:tcPr>
                </a:tc>
                <a:tc>
                  <a:txBody>
                    <a:bodyPr/>
                    <a:lstStyle/>
                    <a:p>
                      <a:r>
                        <a:rPr lang="en-GB" dirty="0"/>
                        <a:t>0.85142034</a:t>
                      </a:r>
                    </a:p>
                  </a:txBody>
                  <a:tcPr anchor="ctr"/>
                </a:tc>
                <a:extLst>
                  <a:ext uri="{0D108BD9-81ED-4DB2-BD59-A6C34878D82A}">
                    <a16:rowId xmlns:a16="http://schemas.microsoft.com/office/drawing/2014/main" val="10002"/>
                  </a:ext>
                </a:extLst>
              </a:tr>
              <a:tr h="370840">
                <a:tc>
                  <a:txBody>
                    <a:bodyPr/>
                    <a:lstStyle/>
                    <a:p>
                      <a:r>
                        <a:rPr lang="en-GB" dirty="0"/>
                        <a:t>AUD</a:t>
                      </a:r>
                    </a:p>
                  </a:txBody>
                  <a:tcPr anchor="ctr">
                    <a:solidFill>
                      <a:srgbClr val="FFC000"/>
                    </a:solidFill>
                  </a:tcPr>
                </a:tc>
                <a:tc>
                  <a:txBody>
                    <a:bodyPr/>
                    <a:lstStyle/>
                    <a:p>
                      <a:r>
                        <a:rPr lang="en-GB" dirty="0"/>
                        <a:t>0.6061227</a:t>
                      </a:r>
                    </a:p>
                  </a:txBody>
                  <a:tcPr anchor="ctr"/>
                </a:tc>
                <a:extLst>
                  <a:ext uri="{0D108BD9-81ED-4DB2-BD59-A6C34878D82A}">
                    <a16:rowId xmlns:a16="http://schemas.microsoft.com/office/drawing/2014/main" val="10003"/>
                  </a:ext>
                </a:extLst>
              </a:tr>
              <a:tr h="370840">
                <a:tc>
                  <a:txBody>
                    <a:bodyPr/>
                    <a:lstStyle/>
                    <a:p>
                      <a:r>
                        <a:rPr lang="en-GB" dirty="0"/>
                        <a:t>CAD</a:t>
                      </a:r>
                    </a:p>
                  </a:txBody>
                  <a:tcPr anchor="ctr">
                    <a:solidFill>
                      <a:srgbClr val="FFC000"/>
                    </a:solidFill>
                  </a:tcPr>
                </a:tc>
                <a:tc>
                  <a:txBody>
                    <a:bodyPr/>
                    <a:lstStyle/>
                    <a:p>
                      <a:r>
                        <a:rPr lang="en-GB" dirty="0"/>
                        <a:t>0.59837455</a:t>
                      </a:r>
                    </a:p>
                  </a:txBody>
                  <a:tcPr anchor="ctr"/>
                </a:tc>
                <a:extLst>
                  <a:ext uri="{0D108BD9-81ED-4DB2-BD59-A6C34878D82A}">
                    <a16:rowId xmlns:a16="http://schemas.microsoft.com/office/drawing/2014/main" val="10004"/>
                  </a:ext>
                </a:extLst>
              </a:tr>
              <a:tr h="370840">
                <a:tc>
                  <a:txBody>
                    <a:bodyPr/>
                    <a:lstStyle/>
                    <a:p>
                      <a:r>
                        <a:rPr lang="en-GB" dirty="0"/>
                        <a:t>NZD</a:t>
                      </a:r>
                    </a:p>
                  </a:txBody>
                  <a:tcPr anchor="ctr">
                    <a:solidFill>
                      <a:srgbClr val="FFC000"/>
                    </a:solidFill>
                  </a:tcPr>
                </a:tc>
                <a:tc>
                  <a:txBody>
                    <a:bodyPr/>
                    <a:lstStyle/>
                    <a:p>
                      <a:r>
                        <a:rPr lang="en-GB" dirty="0"/>
                        <a:t>0.558284</a:t>
                      </a:r>
                    </a:p>
                  </a:txBody>
                  <a:tcPr anchor="ctr"/>
                </a:tc>
                <a:extLst>
                  <a:ext uri="{0D108BD9-81ED-4DB2-BD59-A6C34878D82A}">
                    <a16:rowId xmlns:a16="http://schemas.microsoft.com/office/drawing/2014/main" val="10005"/>
                  </a:ext>
                </a:extLst>
              </a:tr>
              <a:tr h="370840">
                <a:tc>
                  <a:txBody>
                    <a:bodyPr/>
                    <a:lstStyle/>
                    <a:p>
                      <a:r>
                        <a:rPr lang="en-GB" dirty="0"/>
                        <a:t>KRW</a:t>
                      </a:r>
                    </a:p>
                  </a:txBody>
                  <a:tcPr anchor="ctr">
                    <a:solidFill>
                      <a:srgbClr val="FFC000"/>
                    </a:solidFill>
                  </a:tcPr>
                </a:tc>
                <a:tc>
                  <a:txBody>
                    <a:bodyPr/>
                    <a:lstStyle/>
                    <a:p>
                      <a:r>
                        <a:rPr lang="en-GB" dirty="0"/>
                        <a:t>0.0007161299</a:t>
                      </a:r>
                    </a:p>
                  </a:txBody>
                  <a:tcPr anchor="ctr"/>
                </a:tc>
                <a:extLst>
                  <a:ext uri="{0D108BD9-81ED-4DB2-BD59-A6C34878D82A}">
                    <a16:rowId xmlns:a16="http://schemas.microsoft.com/office/drawing/2014/main" val="10006"/>
                  </a:ext>
                </a:extLst>
              </a:tr>
              <a:tr h="370840">
                <a:tc>
                  <a:txBody>
                    <a:bodyPr/>
                    <a:lstStyle/>
                    <a:p>
                      <a:r>
                        <a:rPr lang="en-GB" dirty="0"/>
                        <a:t>KWD</a:t>
                      </a:r>
                    </a:p>
                  </a:txBody>
                  <a:tcPr anchor="ctr">
                    <a:solidFill>
                      <a:srgbClr val="FFC000"/>
                    </a:solidFill>
                  </a:tcPr>
                </a:tc>
                <a:tc>
                  <a:txBody>
                    <a:bodyPr/>
                    <a:lstStyle/>
                    <a:p>
                      <a:r>
                        <a:rPr lang="en-GB" dirty="0"/>
                        <a:t>2.61626</a:t>
                      </a:r>
                    </a:p>
                  </a:txBody>
                  <a:tcPr anchor="ctr"/>
                </a:tc>
                <a:extLst>
                  <a:ext uri="{0D108BD9-81ED-4DB2-BD59-A6C34878D82A}">
                    <a16:rowId xmlns:a16="http://schemas.microsoft.com/office/drawing/2014/main" val="10007"/>
                  </a:ext>
                </a:extLst>
              </a:tr>
              <a:tr h="370840">
                <a:tc>
                  <a:txBody>
                    <a:bodyPr/>
                    <a:lstStyle/>
                    <a:p>
                      <a:r>
                        <a:rPr lang="en-GB" dirty="0"/>
                        <a:t>VUV</a:t>
                      </a:r>
                    </a:p>
                  </a:txBody>
                  <a:tcPr anchor="ctr">
                    <a:solidFill>
                      <a:srgbClr val="FFC000"/>
                    </a:solidFill>
                  </a:tcPr>
                </a:tc>
                <a:tc>
                  <a:txBody>
                    <a:bodyPr/>
                    <a:lstStyle/>
                    <a:p>
                      <a:r>
                        <a:rPr lang="en-GB" dirty="0"/>
                        <a:t>0.0073631303</a:t>
                      </a:r>
                    </a:p>
                  </a:txBody>
                  <a:tcPr anchor="ctr"/>
                </a:tc>
                <a:extLst>
                  <a:ext uri="{0D108BD9-81ED-4DB2-BD59-A6C34878D82A}">
                    <a16:rowId xmlns:a16="http://schemas.microsoft.com/office/drawing/2014/main" val="10008"/>
                  </a:ext>
                </a:extLst>
              </a:tr>
              <a:tr h="370840">
                <a:tc>
                  <a:txBody>
                    <a:bodyPr/>
                    <a:lstStyle/>
                    <a:p>
                      <a:r>
                        <a:rPr lang="en-GB" dirty="0"/>
                        <a:t>JPY</a:t>
                      </a:r>
                    </a:p>
                  </a:txBody>
                  <a:tcPr anchor="ct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0.007160577</a:t>
                      </a:r>
                    </a:p>
                  </a:txBody>
                  <a:tcPr anchor="ctr"/>
                </a:tc>
                <a:extLst>
                  <a:ext uri="{0D108BD9-81ED-4DB2-BD59-A6C34878D82A}">
                    <a16:rowId xmlns:a16="http://schemas.microsoft.com/office/drawing/2014/main" val="10009"/>
                  </a:ext>
                </a:extLst>
              </a:tr>
              <a:tr h="370840">
                <a:tc>
                  <a:txBody>
                    <a:bodyPr/>
                    <a:lstStyle/>
                    <a:p>
                      <a:r>
                        <a:rPr lang="en-GB" dirty="0"/>
                        <a:t>GBP</a:t>
                      </a:r>
                    </a:p>
                  </a:txBody>
                  <a:tcPr anchor="ctr">
                    <a:solidFill>
                      <a:srgbClr val="FFC000"/>
                    </a:solidFill>
                  </a:tcPr>
                </a:tc>
                <a:tc>
                  <a:txBody>
                    <a:bodyPr/>
                    <a:lstStyle/>
                    <a:p>
                      <a:r>
                        <a:rPr lang="en-GB" dirty="0"/>
                        <a:t>1</a:t>
                      </a:r>
                    </a:p>
                  </a:txBody>
                  <a:tcPr anchor="ctr"/>
                </a:tc>
                <a:extLst>
                  <a:ext uri="{0D108BD9-81ED-4DB2-BD59-A6C34878D82A}">
                    <a16:rowId xmlns:a16="http://schemas.microsoft.com/office/drawing/2014/main" val="10010"/>
                  </a:ext>
                </a:extLst>
              </a:tr>
            </a:tbl>
          </a:graphicData>
        </a:graphic>
      </p:graphicFrame>
      <p:sp>
        <p:nvSpPr>
          <p:cNvPr id="8" name="TextBox 7"/>
          <p:cNvSpPr txBox="1"/>
          <p:nvPr/>
        </p:nvSpPr>
        <p:spPr>
          <a:xfrm>
            <a:off x="7830671" y="2338368"/>
            <a:ext cx="4066988" cy="3539430"/>
          </a:xfrm>
          <a:prstGeom prst="rect">
            <a:avLst/>
          </a:prstGeom>
          <a:noFill/>
        </p:spPr>
        <p:txBody>
          <a:bodyPr wrap="square" rtlCol="0">
            <a:spAutoFit/>
          </a:bodyPr>
          <a:lstStyle/>
          <a:p>
            <a:r>
              <a:rPr lang="en-GB" sz="2800" dirty="0">
                <a:solidFill>
                  <a:srgbClr val="F1E1A9"/>
                </a:solidFill>
              </a:rPr>
              <a:t>The currency and prices columns were extracted and removed from the original data, and using the currency columns the prices were normalised to GBP and stored as the target set, or label set.</a:t>
            </a:r>
          </a:p>
        </p:txBody>
      </p:sp>
    </p:spTree>
    <p:extLst>
      <p:ext uri="{BB962C8B-B14F-4D97-AF65-F5344CB8AC3E}">
        <p14:creationId xmlns:p14="http://schemas.microsoft.com/office/powerpoint/2010/main" val="363028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3001546" y="2221002"/>
            <a:ext cx="9144000" cy="2387600"/>
          </a:xfrm>
        </p:spPr>
        <p:txBody>
          <a:bodyPr>
            <a:noAutofit/>
          </a:bodyPr>
          <a:lstStyle/>
          <a:p>
            <a:r>
              <a:rPr lang="en-GB" b="1" spc="300" dirty="0">
                <a:solidFill>
                  <a:schemeClr val="accent4"/>
                </a:solidFill>
                <a:latin typeface="Dubai" panose="020B0503030403030204" pitchFamily="34" charset="-78"/>
                <a:cs typeface="Dubai" panose="020B0503030403030204" pitchFamily="34" charset="-78"/>
              </a:rPr>
              <a:t>ADDING</a:t>
            </a:r>
            <a:br>
              <a:rPr lang="en-GB" b="1" spc="300" dirty="0">
                <a:solidFill>
                  <a:schemeClr val="accent4"/>
                </a:solidFill>
                <a:latin typeface="Dubai" panose="020B0503030403030204" pitchFamily="34" charset="-78"/>
                <a:cs typeface="Dubai" panose="020B0503030403030204" pitchFamily="34" charset="-78"/>
              </a:rPr>
            </a:br>
            <a:r>
              <a:rPr lang="en-GB" b="1" spc="300" dirty="0">
                <a:solidFill>
                  <a:schemeClr val="accent4"/>
                </a:solidFill>
                <a:latin typeface="Dubai" panose="020B0503030403030204" pitchFamily="34" charset="-78"/>
                <a:cs typeface="Dubai" panose="020B0503030403030204" pitchFamily="34" charset="-78"/>
              </a:rPr>
              <a:t>MISSING VALS</a:t>
            </a:r>
          </a:p>
        </p:txBody>
      </p:sp>
      <p:sp>
        <p:nvSpPr>
          <p:cNvPr id="6" name="TextBox 5"/>
          <p:cNvSpPr txBox="1"/>
          <p:nvPr/>
        </p:nvSpPr>
        <p:spPr>
          <a:xfrm>
            <a:off x="3618753" y="321647"/>
            <a:ext cx="8229600" cy="3416320"/>
          </a:xfrm>
          <a:prstGeom prst="rect">
            <a:avLst/>
          </a:prstGeom>
          <a:noFill/>
        </p:spPr>
        <p:txBody>
          <a:bodyPr wrap="square" rtlCol="0">
            <a:spAutoFit/>
          </a:bodyPr>
          <a:lstStyle/>
          <a:p>
            <a:r>
              <a:rPr lang="en-GB" sz="3600" dirty="0">
                <a:solidFill>
                  <a:srgbClr val="F1E1A9"/>
                </a:solidFill>
              </a:rPr>
              <a:t>All missing values in the set were replaced with the mean of each column if numeric, and with the largest occurring entry if categorical</a:t>
            </a:r>
          </a:p>
          <a:p>
            <a:endParaRPr lang="en-GB" sz="3600" dirty="0">
              <a:solidFill>
                <a:srgbClr val="F1E1A9"/>
              </a:solidFill>
            </a:endParaRPr>
          </a:p>
          <a:p>
            <a:endParaRPr lang="en-GB" sz="3600" dirty="0">
              <a:solidFill>
                <a:srgbClr val="F1E1A9"/>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880587027"/>
              </p:ext>
            </p:extLst>
          </p:nvPr>
        </p:nvGraphicFramePr>
        <p:xfrm>
          <a:off x="3618753" y="2940749"/>
          <a:ext cx="4064000" cy="2225040"/>
        </p:xfrm>
        <a:graphic>
          <a:graphicData uri="http://schemas.openxmlformats.org/drawingml/2006/table">
            <a:tbl>
              <a:tblPr firstRow="1" bandRow="1">
                <a:tableStyleId>{00A15C55-8517-42AA-B614-E9B94910E393}</a:tableStyleId>
              </a:tblPr>
              <a:tblGrid>
                <a:gridCol w="989106">
                  <a:extLst>
                    <a:ext uri="{9D8B030D-6E8A-4147-A177-3AD203B41FA5}">
                      <a16:colId xmlns:a16="http://schemas.microsoft.com/office/drawing/2014/main" val="20000"/>
                    </a:ext>
                  </a:extLst>
                </a:gridCol>
                <a:gridCol w="3074894">
                  <a:extLst>
                    <a:ext uri="{9D8B030D-6E8A-4147-A177-3AD203B41FA5}">
                      <a16:colId xmlns:a16="http://schemas.microsoft.com/office/drawing/2014/main" val="20001"/>
                    </a:ext>
                  </a:extLst>
                </a:gridCol>
              </a:tblGrid>
              <a:tr h="370840">
                <a:tc>
                  <a:txBody>
                    <a:bodyPr/>
                    <a:lstStyle/>
                    <a:p>
                      <a:r>
                        <a:rPr lang="en-GB" dirty="0"/>
                        <a:t>Col</a:t>
                      </a:r>
                    </a:p>
                  </a:txBody>
                  <a:tcPr/>
                </a:tc>
                <a:tc>
                  <a:txBody>
                    <a:bodyPr/>
                    <a:lstStyle/>
                    <a:p>
                      <a:r>
                        <a:rPr lang="en-GB" dirty="0"/>
                        <a:t>Value replaced</a:t>
                      </a:r>
                      <a:r>
                        <a:rPr lang="en-GB" baseline="0" dirty="0"/>
                        <a:t> with</a:t>
                      </a:r>
                      <a:endParaRPr lang="en-GB" dirty="0"/>
                    </a:p>
                  </a:txBody>
                  <a:tcPr/>
                </a:tc>
                <a:extLst>
                  <a:ext uri="{0D108BD9-81ED-4DB2-BD59-A6C34878D82A}">
                    <a16:rowId xmlns:a16="http://schemas.microsoft.com/office/drawing/2014/main" val="10000"/>
                  </a:ext>
                </a:extLst>
              </a:tr>
              <a:tr h="370840">
                <a:tc>
                  <a:txBody>
                    <a:bodyPr/>
                    <a:lstStyle/>
                    <a:p>
                      <a:r>
                        <a:rPr lang="en-GB" dirty="0"/>
                        <a:t>X2</a:t>
                      </a:r>
                    </a:p>
                  </a:txBody>
                  <a:tcPr anchor="ctr">
                    <a:solidFill>
                      <a:srgbClr val="FFC000"/>
                    </a:solidFill>
                  </a:tcPr>
                </a:tc>
                <a:tc>
                  <a:txBody>
                    <a:bodyPr/>
                    <a:lstStyle/>
                    <a:p>
                      <a:r>
                        <a:rPr lang="en-GB" dirty="0"/>
                        <a:t>E_Y</a:t>
                      </a:r>
                    </a:p>
                  </a:txBody>
                  <a:tcPr anchor="ctr"/>
                </a:tc>
                <a:extLst>
                  <a:ext uri="{0D108BD9-81ED-4DB2-BD59-A6C34878D82A}">
                    <a16:rowId xmlns:a16="http://schemas.microsoft.com/office/drawing/2014/main" val="10001"/>
                  </a:ext>
                </a:extLst>
              </a:tr>
              <a:tr h="370840">
                <a:tc>
                  <a:txBody>
                    <a:bodyPr/>
                    <a:lstStyle/>
                    <a:p>
                      <a:r>
                        <a:rPr lang="en-GB" dirty="0"/>
                        <a:t>X3</a:t>
                      </a:r>
                    </a:p>
                  </a:txBody>
                  <a:tcPr anchor="ctr">
                    <a:solidFill>
                      <a:srgbClr val="FFC000"/>
                    </a:solidFill>
                  </a:tcPr>
                </a:tc>
                <a:tc>
                  <a:txBody>
                    <a:bodyPr/>
                    <a:lstStyle/>
                    <a:p>
                      <a:r>
                        <a:rPr lang="en-GB" dirty="0"/>
                        <a:t>SI1</a:t>
                      </a:r>
                    </a:p>
                  </a:txBody>
                  <a:tcPr anchor="ctr"/>
                </a:tc>
                <a:extLst>
                  <a:ext uri="{0D108BD9-81ED-4DB2-BD59-A6C34878D82A}">
                    <a16:rowId xmlns:a16="http://schemas.microsoft.com/office/drawing/2014/main" val="10002"/>
                  </a:ext>
                </a:extLst>
              </a:tr>
              <a:tr h="370840">
                <a:tc>
                  <a:txBody>
                    <a:bodyPr/>
                    <a:lstStyle/>
                    <a:p>
                      <a:r>
                        <a:rPr lang="en-GB" dirty="0"/>
                        <a:t>X4</a:t>
                      </a:r>
                    </a:p>
                  </a:txBody>
                  <a:tcPr anchor="ctr">
                    <a:solidFill>
                      <a:srgbClr val="FFC000"/>
                    </a:solidFill>
                  </a:tcPr>
                </a:tc>
                <a:tc>
                  <a:txBody>
                    <a:bodyPr/>
                    <a:lstStyle/>
                    <a:p>
                      <a:r>
                        <a:rPr lang="en-GB" dirty="0"/>
                        <a:t>61.7487168622</a:t>
                      </a:r>
                    </a:p>
                  </a:txBody>
                  <a:tcPr anchor="ctr"/>
                </a:tc>
                <a:extLst>
                  <a:ext uri="{0D108BD9-81ED-4DB2-BD59-A6C34878D82A}">
                    <a16:rowId xmlns:a16="http://schemas.microsoft.com/office/drawing/2014/main" val="10003"/>
                  </a:ext>
                </a:extLst>
              </a:tr>
              <a:tr h="370840">
                <a:tc>
                  <a:txBody>
                    <a:bodyPr/>
                    <a:lstStyle/>
                    <a:p>
                      <a:r>
                        <a:rPr lang="en-GB" dirty="0"/>
                        <a:t>X5</a:t>
                      </a:r>
                    </a:p>
                  </a:txBody>
                  <a:tcPr anchor="ctr">
                    <a:solidFill>
                      <a:srgbClr val="FFC000"/>
                    </a:solidFill>
                  </a:tcPr>
                </a:tc>
                <a:tc>
                  <a:txBody>
                    <a:bodyPr/>
                    <a:lstStyle/>
                    <a:p>
                      <a:r>
                        <a:rPr lang="en-GB" dirty="0"/>
                        <a:t>57.4533462221</a:t>
                      </a:r>
                    </a:p>
                  </a:txBody>
                  <a:tcPr anchor="ctr"/>
                </a:tc>
                <a:extLst>
                  <a:ext uri="{0D108BD9-81ED-4DB2-BD59-A6C34878D82A}">
                    <a16:rowId xmlns:a16="http://schemas.microsoft.com/office/drawing/2014/main" val="10004"/>
                  </a:ext>
                </a:extLst>
              </a:tr>
              <a:tr h="370840">
                <a:tc>
                  <a:txBody>
                    <a:bodyPr/>
                    <a:lstStyle/>
                    <a:p>
                      <a:r>
                        <a:rPr lang="en-GB" dirty="0"/>
                        <a:t>X6</a:t>
                      </a:r>
                    </a:p>
                  </a:txBody>
                  <a:tcPr anchor="ctr">
                    <a:solidFill>
                      <a:srgbClr val="FFC000"/>
                    </a:solidFill>
                  </a:tcPr>
                </a:tc>
                <a:tc>
                  <a:txBody>
                    <a:bodyPr/>
                    <a:lstStyle/>
                    <a:p>
                      <a:r>
                        <a:rPr lang="en-GB" dirty="0"/>
                        <a:t>0.799362700148</a:t>
                      </a:r>
                    </a:p>
                  </a:txBody>
                  <a:tcPr anchor="ctr"/>
                </a:tc>
                <a:extLst>
                  <a:ext uri="{0D108BD9-81ED-4DB2-BD59-A6C34878D82A}">
                    <a16:rowId xmlns:a16="http://schemas.microsoft.com/office/drawing/2014/main" val="10005"/>
                  </a:ext>
                </a:extLst>
              </a:tr>
            </a:tbl>
          </a:graphicData>
        </a:graphic>
      </p:graphicFrame>
      <p:sp>
        <p:nvSpPr>
          <p:cNvPr id="8" name="TextBox 7"/>
          <p:cNvSpPr txBox="1"/>
          <p:nvPr/>
        </p:nvSpPr>
        <p:spPr>
          <a:xfrm>
            <a:off x="7830671" y="2839814"/>
            <a:ext cx="4066988" cy="954107"/>
          </a:xfrm>
          <a:prstGeom prst="rect">
            <a:avLst/>
          </a:prstGeom>
          <a:noFill/>
        </p:spPr>
        <p:txBody>
          <a:bodyPr wrap="square" rtlCol="0">
            <a:spAutoFit/>
          </a:bodyPr>
          <a:lstStyle/>
          <a:p>
            <a:r>
              <a:rPr lang="en-GB" sz="2800" dirty="0">
                <a:solidFill>
                  <a:srgbClr val="F1E1A9"/>
                </a:solidFill>
              </a:rPr>
              <a:t>These values replaced the </a:t>
            </a:r>
            <a:r>
              <a:rPr lang="en-GB" sz="2800" dirty="0" err="1">
                <a:solidFill>
                  <a:srgbClr val="F1E1A9"/>
                </a:solidFill>
              </a:rPr>
              <a:t>NaN</a:t>
            </a:r>
            <a:r>
              <a:rPr lang="en-GB" sz="2800" dirty="0">
                <a:solidFill>
                  <a:srgbClr val="F1E1A9"/>
                </a:solidFill>
              </a:rPr>
              <a:t> values in the dataset</a:t>
            </a:r>
          </a:p>
        </p:txBody>
      </p:sp>
    </p:spTree>
    <p:extLst>
      <p:ext uri="{BB962C8B-B14F-4D97-AF65-F5344CB8AC3E}">
        <p14:creationId xmlns:p14="http://schemas.microsoft.com/office/powerpoint/2010/main" val="185337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2856345" y="2274790"/>
            <a:ext cx="9144000" cy="2387600"/>
          </a:xfrm>
        </p:spPr>
        <p:txBody>
          <a:bodyPr>
            <a:noAutofit/>
          </a:bodyPr>
          <a:lstStyle/>
          <a:p>
            <a:r>
              <a:rPr lang="en-GB" b="1" spc="300" dirty="0">
                <a:solidFill>
                  <a:schemeClr val="accent4"/>
                </a:solidFill>
                <a:latin typeface="Dubai" panose="020B0503030403030204" pitchFamily="34" charset="-78"/>
                <a:cs typeface="Dubai" panose="020B0503030403030204" pitchFamily="34" charset="-78"/>
              </a:rPr>
              <a:t>CONVERTING</a:t>
            </a:r>
            <a:br>
              <a:rPr lang="en-GB" b="1" spc="300" dirty="0">
                <a:solidFill>
                  <a:schemeClr val="accent4"/>
                </a:solidFill>
                <a:latin typeface="Dubai" panose="020B0503030403030204" pitchFamily="34" charset="-78"/>
                <a:cs typeface="Dubai" panose="020B0503030403030204" pitchFamily="34" charset="-78"/>
              </a:rPr>
            </a:br>
            <a:r>
              <a:rPr lang="en-GB" b="1" spc="300" dirty="0">
                <a:solidFill>
                  <a:schemeClr val="accent4"/>
                </a:solidFill>
                <a:latin typeface="Dubai" panose="020B0503030403030204" pitchFamily="34" charset="-78"/>
                <a:cs typeface="Dubai" panose="020B0503030403030204" pitchFamily="34" charset="-78"/>
              </a:rPr>
              <a:t>COLUMNS</a:t>
            </a:r>
            <a:br>
              <a:rPr lang="en-GB" b="1" spc="300" dirty="0">
                <a:solidFill>
                  <a:schemeClr val="accent4"/>
                </a:solidFill>
                <a:latin typeface="Dubai" panose="020B0503030403030204" pitchFamily="34" charset="-78"/>
                <a:cs typeface="Dubai" panose="020B0503030403030204" pitchFamily="34" charset="-78"/>
              </a:rPr>
            </a:br>
            <a:r>
              <a:rPr lang="en-GB" b="1" spc="300" dirty="0">
                <a:solidFill>
                  <a:schemeClr val="accent4"/>
                </a:solidFill>
                <a:latin typeface="Dubai" panose="020B0503030403030204" pitchFamily="34" charset="-78"/>
                <a:cs typeface="Dubai" panose="020B0503030403030204" pitchFamily="34" charset="-78"/>
              </a:rPr>
              <a:t>TO FORMAAT</a:t>
            </a:r>
          </a:p>
        </p:txBody>
      </p:sp>
      <p:sp>
        <p:nvSpPr>
          <p:cNvPr id="6" name="TextBox 5"/>
          <p:cNvSpPr txBox="1"/>
          <p:nvPr/>
        </p:nvSpPr>
        <p:spPr>
          <a:xfrm>
            <a:off x="3618753" y="1962188"/>
            <a:ext cx="8229600" cy="2308324"/>
          </a:xfrm>
          <a:prstGeom prst="rect">
            <a:avLst/>
          </a:prstGeom>
          <a:noFill/>
        </p:spPr>
        <p:txBody>
          <a:bodyPr wrap="square" rtlCol="0">
            <a:spAutoFit/>
          </a:bodyPr>
          <a:lstStyle/>
          <a:p>
            <a:r>
              <a:rPr lang="en-GB" sz="3600" dirty="0">
                <a:solidFill>
                  <a:srgbClr val="F1E1A9"/>
                </a:solidFill>
              </a:rPr>
              <a:t>Categorical columns were then converted to one hot encoded columns due to </a:t>
            </a:r>
          </a:p>
          <a:p>
            <a:r>
              <a:rPr lang="en-GB" sz="3600" dirty="0" err="1">
                <a:solidFill>
                  <a:srgbClr val="F1E1A9"/>
                </a:solidFill>
              </a:rPr>
              <a:t>sk</a:t>
            </a:r>
            <a:r>
              <a:rPr lang="en-GB" sz="3600" dirty="0">
                <a:solidFill>
                  <a:srgbClr val="F1E1A9"/>
                </a:solidFill>
              </a:rPr>
              <a:t>-learn not supporting categorical and numerical features together.</a:t>
            </a:r>
          </a:p>
        </p:txBody>
      </p:sp>
    </p:spTree>
    <p:extLst>
      <p:ext uri="{BB962C8B-B14F-4D97-AF65-F5344CB8AC3E}">
        <p14:creationId xmlns:p14="http://schemas.microsoft.com/office/powerpoint/2010/main" val="71488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ectangle 14"/>
          <p:cNvSpPr/>
          <p:nvPr/>
        </p:nvSpPr>
        <p:spPr>
          <a:xfrm>
            <a:off x="2909455" y="-300074"/>
            <a:ext cx="319034" cy="728472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44" name="Title 1"/>
          <p:cNvSpPr>
            <a:spLocks noGrp="1"/>
          </p:cNvSpPr>
          <p:nvPr>
            <p:ph type="ctrTitle"/>
          </p:nvPr>
        </p:nvSpPr>
        <p:spPr>
          <a:xfrm rot="16200000">
            <a:off x="-2856345" y="2274790"/>
            <a:ext cx="9144000" cy="2387600"/>
          </a:xfrm>
        </p:spPr>
        <p:txBody>
          <a:bodyPr>
            <a:noAutofit/>
          </a:bodyPr>
          <a:lstStyle/>
          <a:p>
            <a:r>
              <a:rPr lang="en-GB" sz="8000" b="1" spc="300" dirty="0">
                <a:solidFill>
                  <a:schemeClr val="accent4"/>
                </a:solidFill>
                <a:latin typeface="Dubai" panose="020B0503030403030204" pitchFamily="34" charset="-78"/>
                <a:cs typeface="Dubai" panose="020B0503030403030204" pitchFamily="34" charset="-78"/>
              </a:rPr>
              <a:t>TESTING</a:t>
            </a:r>
            <a:br>
              <a:rPr lang="en-GB" sz="8000" b="1" spc="300" dirty="0">
                <a:solidFill>
                  <a:schemeClr val="accent4"/>
                </a:solidFill>
                <a:latin typeface="Dubai" panose="020B0503030403030204" pitchFamily="34" charset="-78"/>
                <a:cs typeface="Dubai" panose="020B0503030403030204" pitchFamily="34" charset="-78"/>
              </a:rPr>
            </a:br>
            <a:r>
              <a:rPr lang="en-GB" sz="8000" b="1" spc="300" dirty="0">
                <a:solidFill>
                  <a:schemeClr val="accent4"/>
                </a:solidFill>
                <a:latin typeface="Dubai" panose="020B0503030403030204" pitchFamily="34" charset="-78"/>
                <a:cs typeface="Dubai" panose="020B0503030403030204" pitchFamily="34" charset="-78"/>
              </a:rPr>
              <a:t>MODELS</a:t>
            </a:r>
          </a:p>
        </p:txBody>
      </p:sp>
      <p:sp>
        <p:nvSpPr>
          <p:cNvPr id="6" name="TextBox 5"/>
          <p:cNvSpPr txBox="1"/>
          <p:nvPr/>
        </p:nvSpPr>
        <p:spPr>
          <a:xfrm>
            <a:off x="3564965" y="725058"/>
            <a:ext cx="8229600" cy="5632311"/>
          </a:xfrm>
          <a:prstGeom prst="rect">
            <a:avLst/>
          </a:prstGeom>
          <a:noFill/>
        </p:spPr>
        <p:txBody>
          <a:bodyPr wrap="square" rtlCol="0">
            <a:spAutoFit/>
          </a:bodyPr>
          <a:lstStyle/>
          <a:p>
            <a:r>
              <a:rPr lang="en-GB" sz="3600" dirty="0">
                <a:solidFill>
                  <a:srgbClr val="F1E1A9"/>
                </a:solidFill>
              </a:rPr>
              <a:t>4 Different model were tested</a:t>
            </a:r>
          </a:p>
          <a:p>
            <a:endParaRPr lang="en-GB" sz="3600" dirty="0">
              <a:solidFill>
                <a:srgbClr val="F1E1A9"/>
              </a:solidFill>
            </a:endParaRPr>
          </a:p>
          <a:p>
            <a:pPr marL="571500" indent="-571500">
              <a:buFont typeface="Arial" panose="020B0604020202020204" pitchFamily="34" charset="0"/>
              <a:buChar char="•"/>
            </a:pPr>
            <a:r>
              <a:rPr lang="en-GB" sz="3600" dirty="0">
                <a:solidFill>
                  <a:srgbClr val="F1E1A9"/>
                </a:solidFill>
              </a:rPr>
              <a:t>Random Forest Regressor</a:t>
            </a:r>
          </a:p>
          <a:p>
            <a:pPr marL="571500" indent="-571500">
              <a:buFont typeface="Arial" panose="020B0604020202020204" pitchFamily="34" charset="0"/>
              <a:buChar char="•"/>
            </a:pPr>
            <a:r>
              <a:rPr lang="en-GB" sz="3600" dirty="0">
                <a:solidFill>
                  <a:srgbClr val="F1E1A9"/>
                </a:solidFill>
              </a:rPr>
              <a:t>KNN Regressor</a:t>
            </a:r>
          </a:p>
          <a:p>
            <a:pPr marL="571500" indent="-571500">
              <a:buFont typeface="Arial" panose="020B0604020202020204" pitchFamily="34" charset="0"/>
              <a:buChar char="•"/>
            </a:pPr>
            <a:r>
              <a:rPr lang="en-GB" sz="3600" dirty="0">
                <a:solidFill>
                  <a:srgbClr val="F1E1A9"/>
                </a:solidFill>
              </a:rPr>
              <a:t>MLP Regressor</a:t>
            </a:r>
          </a:p>
          <a:p>
            <a:pPr marL="571500" indent="-571500">
              <a:buFont typeface="Arial" panose="020B0604020202020204" pitchFamily="34" charset="0"/>
              <a:buChar char="•"/>
            </a:pPr>
            <a:r>
              <a:rPr lang="en-GB" sz="3600" dirty="0">
                <a:solidFill>
                  <a:srgbClr val="F1E1A9"/>
                </a:solidFill>
              </a:rPr>
              <a:t>Linear Regression</a:t>
            </a:r>
          </a:p>
          <a:p>
            <a:pPr marL="571500" indent="-571500">
              <a:buFont typeface="Arial" panose="020B0604020202020204" pitchFamily="34" charset="0"/>
              <a:buChar char="•"/>
            </a:pPr>
            <a:endParaRPr lang="en-GB" sz="3600" dirty="0">
              <a:solidFill>
                <a:srgbClr val="F1E1A9"/>
              </a:solidFill>
            </a:endParaRPr>
          </a:p>
          <a:p>
            <a:r>
              <a:rPr lang="en-GB" sz="3600" dirty="0">
                <a:solidFill>
                  <a:srgbClr val="F1E1A9"/>
                </a:solidFill>
              </a:rPr>
              <a:t>Each model was tested with 5 iterations, on train and validation set with different hyperparameters.</a:t>
            </a:r>
          </a:p>
        </p:txBody>
      </p:sp>
    </p:spTree>
    <p:extLst>
      <p:ext uri="{BB962C8B-B14F-4D97-AF65-F5344CB8AC3E}">
        <p14:creationId xmlns:p14="http://schemas.microsoft.com/office/powerpoint/2010/main" val="288983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2148</TotalTime>
  <Words>462</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Dubai</vt:lpstr>
      <vt:lpstr>Office Theme</vt:lpstr>
      <vt:lpstr>DATA SCIENCE ASSIGNMENT</vt:lpstr>
      <vt:lpstr>DATA PREPERATION</vt:lpstr>
      <vt:lpstr>DATA CLEANING</vt:lpstr>
      <vt:lpstr>ADDING DIMENSIONS</vt:lpstr>
      <vt:lpstr>ADDING DIMENSIONS</vt:lpstr>
      <vt:lpstr>CONVERTING CURRENCY</vt:lpstr>
      <vt:lpstr>ADDING MISSING VALS</vt:lpstr>
      <vt:lpstr>CONVERTING COLUMNS TO FORMAAT</vt:lpstr>
      <vt:lpstr>TESTING MODELS</vt:lpstr>
      <vt:lpstr>MAKING PREDICTIONS</vt:lpstr>
      <vt:lpstr>MODEL COMPARISONS</vt:lpstr>
      <vt:lpstr>PREPARING TEST DATA</vt:lpstr>
      <vt:lpstr>PREDICTION FILE</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Shore</dc:creator>
  <cp:lastModifiedBy>Ibrahim Shore</cp:lastModifiedBy>
  <cp:revision>86</cp:revision>
  <dcterms:created xsi:type="dcterms:W3CDTF">2017-08-24T16:26:23Z</dcterms:created>
  <dcterms:modified xsi:type="dcterms:W3CDTF">2018-05-21T09:55:55Z</dcterms:modified>
</cp:coreProperties>
</file>