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6" r:id="rId10"/>
    <p:sldId id="269" r:id="rId11"/>
    <p:sldId id="270" r:id="rId12"/>
    <p:sldId id="258" r:id="rId13"/>
    <p:sldId id="259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em Smoylovskiy" initials="AS" lastIdx="1" clrIdx="0">
    <p:extLst>
      <p:ext uri="{19B8F6BF-5375-455C-9EA6-DF929625EA0E}">
        <p15:presenceInfo xmlns:p15="http://schemas.microsoft.com/office/powerpoint/2012/main" userId="6d31bc8fac2f01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/>
              <a:t>Програмні складові гри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Елементи гри</c:v>
                </c:pt>
              </c:strCache>
            </c:strRef>
          </c:tx>
          <c:spPr>
            <a:effectLst>
              <a:outerShdw dist="50800" dir="5400000" algn="ctr" rotWithShape="0">
                <a:srgbClr val="000000"/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>
                <a:outerShdw dist="50800" dir="5400000" algn="ctr" rotWithShape="0">
                  <a:srgbClr val="000000"/>
                </a:outerShdw>
              </a:effectLst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49E-4170-AF03-EE117F20DE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>
                <a:outerShdw dist="50800" dir="5400000" algn="ctr" rotWithShape="0">
                  <a:srgbClr val="000000"/>
                </a:outerShdw>
              </a:effectLst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49E-4170-AF03-EE117F20DE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>
                <a:outerShdw dist="50800" dir="5400000" algn="ctr" rotWithShape="0">
                  <a:srgbClr val="000000"/>
                </a:outerShdw>
              </a:effectLst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49E-4170-AF03-EE117F20DE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>
                <a:outerShdw dist="50800" dir="5400000" algn="ctr" rotWithShape="0">
                  <a:srgbClr val="000000"/>
                </a:outerShdw>
              </a:effectLst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49E-4170-AF03-EE117F20DE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Графіка</c:v>
                </c:pt>
                <c:pt idx="1">
                  <c:v>Алгоритми</c:v>
                </c:pt>
                <c:pt idx="2">
                  <c:v>Математична модель</c:v>
                </c:pt>
                <c:pt idx="3">
                  <c:v>Багатопоточність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F-4C61-ADF3-23EF2C7B501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uk-UA"/>
              <a:t>Кругова діаграма економічних показників</a:t>
            </a:r>
          </a:p>
        </c:rich>
      </c:tx>
      <c:layout>
        <c:manualLayout>
          <c:xMode val="edge"/>
          <c:yMode val="edge"/>
          <c:x val="0.20529687499999996"/>
          <c:y val="1.1718749279112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9F7-4808-A01D-58CB6ABF6B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9F7-4808-A01D-58CB6ABF6B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9F7-4808-A01D-58CB6ABF6B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9F7-4808-A01D-58CB6ABF6B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3"/>
                <c:pt idx="0">
                  <c:v>Собівартість</c:v>
                </c:pt>
                <c:pt idx="1">
                  <c:v>Прибуток</c:v>
                </c:pt>
                <c:pt idx="2">
                  <c:v>ПДВ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13256.38</c:v>
                </c:pt>
                <c:pt idx="1">
                  <c:v>5302.55</c:v>
                </c:pt>
                <c:pt idx="2">
                  <c:v>3711.78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4-4837-A3F4-DE0D546350B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9F7-4808-A01D-58CB6ABF6B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69F7-4808-A01D-58CB6ABF6B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69F7-4808-A01D-58CB6ABF6B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69F7-4808-A01D-58CB6ABF6B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3"/>
                <c:pt idx="0">
                  <c:v>Собівартість</c:v>
                </c:pt>
                <c:pt idx="1">
                  <c:v>Прибуток</c:v>
                </c:pt>
                <c:pt idx="2">
                  <c:v>ПДВ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794-4837-A3F4-DE0D546350B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0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0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00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9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8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3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0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215343"/>
          </a:xfrm>
        </p:spPr>
        <p:txBody>
          <a:bodyPr>
            <a:normAutofit/>
          </a:bodyPr>
          <a:lstStyle/>
          <a:p>
            <a:pPr algn="l"/>
            <a:r>
              <a:rPr lang="ru-UA" sz="3600" dirty="0" smtClean="0"/>
              <a:t>Гра</a:t>
            </a:r>
            <a:r>
              <a:rPr lang="uk-UA" sz="3600" dirty="0" smtClean="0"/>
              <a:t> </a:t>
            </a:r>
            <a:r>
              <a:rPr lang="ru-UA" sz="3600" dirty="0" smtClean="0"/>
              <a:t> </a:t>
            </a:r>
            <a:r>
              <a:rPr lang="uk-UA" sz="3600" dirty="0" smtClean="0"/>
              <a:t>«</a:t>
            </a:r>
            <a:r>
              <a:rPr lang="uk-UA" sz="3600" dirty="0" err="1" smtClean="0"/>
              <a:t>Арканоїд</a:t>
            </a:r>
            <a:r>
              <a:rPr lang="uk-UA" sz="3600" dirty="0" smtClean="0"/>
              <a:t>»</a:t>
            </a:r>
            <a:endParaRPr lang="uk-UA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300153"/>
            <a:ext cx="7578639" cy="24910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b="1" dirty="0" smtClean="0"/>
              <a:t>Спеціальність: </a:t>
            </a:r>
            <a:r>
              <a:rPr lang="uk-UA" dirty="0" smtClean="0"/>
              <a:t>5.05010301 «Розробка програмного забезпечення»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b="1" dirty="0" smtClean="0"/>
              <a:t>Виконавець: </a:t>
            </a:r>
            <a:r>
              <a:rPr lang="uk-UA" dirty="0" smtClean="0"/>
              <a:t>Мішко Андрій Олександрович, студент групи П-652-42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b="1" dirty="0" smtClean="0"/>
              <a:t>Керівник роботи: </a:t>
            </a:r>
            <a:r>
              <a:rPr lang="uk-UA" dirty="0" err="1" smtClean="0"/>
              <a:t>Шибицька</a:t>
            </a:r>
            <a:r>
              <a:rPr lang="uk-UA" dirty="0" smtClean="0"/>
              <a:t> Наталія Миколаївна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88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805" y="605059"/>
            <a:ext cx="5628713" cy="551126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6313" y="605059"/>
            <a:ext cx="3401063" cy="2895599"/>
          </a:xfrm>
        </p:spPr>
        <p:txBody>
          <a:bodyPr>
            <a:normAutofit/>
          </a:bodyPr>
          <a:lstStyle/>
          <a:p>
            <a:r>
              <a:rPr lang="ru-UA" sz="2000" dirty="0" smtClean="0"/>
              <a:t>Процесс гри з деякими розбитими блоками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31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069" y="508726"/>
            <a:ext cx="3401064" cy="1447800"/>
          </a:xfrm>
        </p:spPr>
        <p:txBody>
          <a:bodyPr/>
          <a:lstStyle/>
          <a:p>
            <a:r>
              <a:rPr lang="ru-UA" dirty="0" smtClean="0"/>
              <a:t>Пов</a:t>
            </a:r>
            <a:r>
              <a:rPr lang="uk-UA" dirty="0" err="1" smtClean="0"/>
              <a:t>ідомлення</a:t>
            </a:r>
            <a:r>
              <a:rPr lang="uk-UA" dirty="0" smtClean="0"/>
              <a:t> про завершення гри</a:t>
            </a:r>
            <a:endParaRPr lang="en-US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064" y="888276"/>
            <a:ext cx="6806339" cy="51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225" y="292512"/>
            <a:ext cx="9404723" cy="1400530"/>
          </a:xfrm>
        </p:spPr>
        <p:txBody>
          <a:bodyPr>
            <a:normAutofit/>
          </a:bodyPr>
          <a:lstStyle/>
          <a:p>
            <a:r>
              <a:rPr lang="uk-UA" dirty="0" smtClean="0"/>
              <a:t>Як створювалися рівні для гри «</a:t>
            </a:r>
            <a:r>
              <a:rPr lang="uk-UA" dirty="0" err="1" smtClean="0"/>
              <a:t>Арканоїд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139342" y="992777"/>
            <a:ext cx="4396338" cy="5719128"/>
          </a:xfrm>
        </p:spPr>
        <p:txBody>
          <a:bodyPr/>
          <a:lstStyle/>
          <a:p>
            <a:r>
              <a:rPr lang="uk-UA" dirty="0">
                <a:solidFill>
                  <a:schemeClr val="tx1"/>
                </a:solidFill>
              </a:rPr>
              <a:t>Рівні було створено шляхом точного обрізання даного зображення</a:t>
            </a:r>
          </a:p>
          <a:p>
            <a:r>
              <a:rPr lang="uk-UA" dirty="0">
                <a:solidFill>
                  <a:schemeClr val="tx1"/>
                </a:solidFill>
              </a:rPr>
              <a:t>Та присвоєння елементам масиву з певними числовими значеннями відповідного кольору ігрового блоку. Було створено як віртуозні рівні, так і елементарні. Така структура програми дає змогу будь-якій людині проектувати рівні з </a:t>
            </a:r>
            <a:r>
              <a:rPr lang="uk-UA" dirty="0" smtClean="0">
                <a:solidFill>
                  <a:schemeClr val="tx1"/>
                </a:solidFill>
              </a:rPr>
              <a:t>легкістю.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34" y="4401350"/>
            <a:ext cx="1762967" cy="231055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35" y="2192362"/>
            <a:ext cx="1762967" cy="20849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714" y="1780900"/>
            <a:ext cx="1094190" cy="4519543"/>
          </a:xfrm>
          <a:prstGeom prst="rect">
            <a:avLst/>
          </a:prstGeom>
        </p:spPr>
      </p:pic>
      <p:sp>
        <p:nvSpPr>
          <p:cNvPr id="14" name="Стрелка вправо 13"/>
          <p:cNvSpPr/>
          <p:nvPr/>
        </p:nvSpPr>
        <p:spPr>
          <a:xfrm rot="204243">
            <a:off x="8546561" y="1988457"/>
            <a:ext cx="1391541" cy="407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 вправо 7"/>
          <p:cNvSpPr/>
          <p:nvPr/>
        </p:nvSpPr>
        <p:spPr>
          <a:xfrm rot="11685386">
            <a:off x="2800828" y="2864621"/>
            <a:ext cx="1063498" cy="407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вправо 9"/>
          <p:cNvSpPr/>
          <p:nvPr/>
        </p:nvSpPr>
        <p:spPr>
          <a:xfrm rot="8107349">
            <a:off x="2818594" y="3950639"/>
            <a:ext cx="1377576" cy="407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Дизайн додатку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3817" y="2316748"/>
            <a:ext cx="4396338" cy="576262"/>
          </a:xfrm>
        </p:spPr>
        <p:txBody>
          <a:bodyPr/>
          <a:lstStyle/>
          <a:p>
            <a:r>
              <a:rPr lang="uk-UA" dirty="0" smtClean="0"/>
              <a:t>Вибір шрифту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36203" y="2912807"/>
            <a:ext cx="5604387" cy="3741738"/>
          </a:xfrm>
        </p:spPr>
        <p:txBody>
          <a:bodyPr>
            <a:normAutofit/>
          </a:bodyPr>
          <a:lstStyle/>
          <a:p>
            <a:r>
              <a:rPr lang="en-GB" sz="4400" dirty="0" err="1" smtClean="0"/>
              <a:t>HelveticalLight</a:t>
            </a:r>
            <a:endParaRPr lang="uk-UA" sz="4400" dirty="0" smtClean="0"/>
          </a:p>
          <a:p>
            <a:r>
              <a:rPr lang="en-US" sz="4400" dirty="0" err="1" smtClean="0"/>
              <a:t>HelveticalMedium</a:t>
            </a:r>
            <a:endParaRPr lang="uk-UA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886045" y="673331"/>
            <a:ext cx="4665134" cy="576262"/>
          </a:xfrm>
        </p:spPr>
        <p:txBody>
          <a:bodyPr/>
          <a:lstStyle/>
          <a:p>
            <a:r>
              <a:rPr lang="uk-UA" dirty="0" smtClean="0"/>
              <a:t>Вибір кольорів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993708" y="1908533"/>
            <a:ext cx="4396339" cy="3741738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Кольорі були підібрані у легкій для зору людини кольоровій гаммі із </a:t>
            </a:r>
            <a:r>
              <a:rPr lang="uk-UA" sz="2000" dirty="0" err="1" smtClean="0"/>
              <a:t>градієнтовою</a:t>
            </a:r>
            <a:r>
              <a:rPr lang="uk-UA" sz="2000" dirty="0" smtClean="0"/>
              <a:t> заливкою. В основному використано темно-фіолетові відтінки, що переливаються з м</a:t>
            </a:r>
            <a:r>
              <a:rPr lang="en-GB" sz="2000" dirty="0" smtClean="0"/>
              <a:t>’</a:t>
            </a:r>
            <a:r>
              <a:rPr lang="uk-UA" sz="2000" dirty="0" err="1" smtClean="0"/>
              <a:t>ягко</a:t>
            </a:r>
            <a:r>
              <a:rPr lang="uk-UA" sz="2000" dirty="0" smtClean="0"/>
              <a:t>-рожевим кольором.</a:t>
            </a:r>
            <a:endParaRPr lang="en-US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943" y="4385469"/>
            <a:ext cx="4090104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Економіка програми</a:t>
            </a:r>
            <a:endParaRPr lang="uk-UA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787148" y="2061978"/>
            <a:ext cx="3511590" cy="92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534558078"/>
              </p:ext>
            </p:extLst>
          </p:nvPr>
        </p:nvGraphicFramePr>
        <p:xfrm>
          <a:off x="-989975" y="123585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Объект 2"/>
          <p:cNvSpPr txBox="1">
            <a:spLocks/>
          </p:cNvSpPr>
          <p:nvPr/>
        </p:nvSpPr>
        <p:spPr>
          <a:xfrm>
            <a:off x="7491222" y="3786629"/>
            <a:ext cx="3645281" cy="226899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uk-UA" dirty="0" smtClean="0"/>
              <a:t>Ціна </a:t>
            </a:r>
            <a:r>
              <a:rPr lang="uk-UA" dirty="0"/>
              <a:t>програмного продукту включає: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С</a:t>
            </a:r>
            <a:r>
              <a:rPr lang="uk-UA" dirty="0" smtClean="0"/>
              <a:t>обівартість </a:t>
            </a:r>
            <a:r>
              <a:rPr lang="uk-UA" dirty="0"/>
              <a:t>програмного продукту;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uk-UA" dirty="0"/>
              <a:t>П</a:t>
            </a:r>
            <a:r>
              <a:rPr lang="uk-UA" dirty="0" smtClean="0"/>
              <a:t>лановий </a:t>
            </a:r>
            <a:r>
              <a:rPr lang="uk-UA" dirty="0"/>
              <a:t>прибуток</a:t>
            </a:r>
            <a:r>
              <a:rPr lang="uk-UA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ПДВ</a:t>
            </a:r>
            <a:endParaRPr lang="en-US" dirty="0"/>
          </a:p>
        </p:txBody>
      </p:sp>
      <p:sp>
        <p:nvSpPr>
          <p:cNvPr id="20" name="Объект 2"/>
          <p:cNvSpPr txBox="1">
            <a:spLocks/>
          </p:cNvSpPr>
          <p:nvPr/>
        </p:nvSpPr>
        <p:spPr>
          <a:xfrm>
            <a:off x="7491222" y="3947825"/>
            <a:ext cx="3645281" cy="250797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1" name="Объект 2"/>
          <p:cNvSpPr txBox="1">
            <a:spLocks/>
          </p:cNvSpPr>
          <p:nvPr/>
        </p:nvSpPr>
        <p:spPr>
          <a:xfrm>
            <a:off x="7491223" y="1629925"/>
            <a:ext cx="3645281" cy="2770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uk-UA" dirty="0" smtClean="0"/>
              <a:t>Собівартість – 13256.38 грн.</a:t>
            </a:r>
          </a:p>
          <a:p>
            <a:r>
              <a:rPr lang="uk-UA" dirty="0" smtClean="0"/>
              <a:t>Прибуток – 5302.55 грн.</a:t>
            </a:r>
          </a:p>
          <a:p>
            <a:r>
              <a:rPr lang="uk-UA" dirty="0" smtClean="0"/>
              <a:t>ПДВ – 3711.78 грн.</a:t>
            </a:r>
          </a:p>
          <a:p>
            <a:r>
              <a:rPr lang="uk-UA" dirty="0" smtClean="0"/>
              <a:t>Ціна – 22270.71 грн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0327" y="6093230"/>
            <a:ext cx="39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 smtClean="0">
                <a:latin typeface="NEXT ART" panose="02000803030000020004" pitchFamily="50" charset="0"/>
              </a:rPr>
              <a:t>Дякую за увагу!</a:t>
            </a:r>
            <a:endParaRPr lang="uk-UA" sz="3200" dirty="0">
              <a:latin typeface="NEXT ART" panose="02000803030000020004" pitchFamily="50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33852" y="-1144042"/>
            <a:ext cx="16259704" cy="91460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33852" y="-1144042"/>
            <a:ext cx="16259704" cy="91460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3855" y="-1144044"/>
            <a:ext cx="16259707" cy="914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448" y="365761"/>
            <a:ext cx="97009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Актуальність теми.</a:t>
            </a:r>
          </a:p>
          <a:p>
            <a:r>
              <a:rPr lang="uk-UA" dirty="0"/>
              <a:t>Розвиток цивілізації у нашому столітті неодмінно йде у парі з розвитком різноманітних технологій, зокрема комп'ютерних. Сьогоднішні темпи комп'ютеризації перевищують темпи розвитку всіх інших галузей</a:t>
            </a:r>
            <a:r>
              <a:rPr lang="uk-UA" dirty="0" smtClean="0"/>
              <a:t>.</a:t>
            </a:r>
            <a:r>
              <a:rPr lang="uk-UA" dirty="0"/>
              <a:t> Комп'ютерні ігри відразу ж знайшли купу шанувальників. Вони з дитячих років супроводжують підростаюче покоління, викликаючи швидкий розвиток інтелекту, логічне мислення та уяву людини. </a:t>
            </a:r>
            <a:endParaRPr lang="uk-UA" dirty="0" smtClean="0"/>
          </a:p>
          <a:p>
            <a:r>
              <a:rPr lang="uk-UA" b="1" dirty="0" smtClean="0"/>
              <a:t>Мета дипломного проекту </a:t>
            </a:r>
            <a:r>
              <a:rPr lang="uk-UA" dirty="0" smtClean="0"/>
              <a:t>–Розробка гри на одного гравця для будь-якої операційної системи</a:t>
            </a:r>
            <a:r>
              <a:rPr lang="en-US" dirty="0" smtClean="0"/>
              <a:t>.</a:t>
            </a:r>
            <a:endParaRPr lang="uk-UA" dirty="0" smtClean="0"/>
          </a:p>
          <a:p>
            <a:endParaRPr lang="uk-UA" dirty="0" smtClean="0"/>
          </a:p>
          <a:p>
            <a:r>
              <a:rPr lang="uk-UA" b="1" dirty="0" smtClean="0"/>
              <a:t>Завдання дипломного проекту:</a:t>
            </a:r>
          </a:p>
          <a:p>
            <a:pPr marL="342900" indent="-342900">
              <a:buAutoNum type="arabicPeriod"/>
            </a:pPr>
            <a:r>
              <a:rPr lang="uk-UA" dirty="0" smtClean="0"/>
              <a:t>Аналіз існуючих версій гри.</a:t>
            </a:r>
          </a:p>
          <a:p>
            <a:pPr marL="342900" indent="-342900">
              <a:buAutoNum type="arabicPeriod"/>
            </a:pPr>
            <a:r>
              <a:rPr lang="uk-UA" dirty="0" smtClean="0"/>
              <a:t>Розробка інтерфейсу і структури додатку «</a:t>
            </a:r>
            <a:r>
              <a:rPr lang="uk-UA" dirty="0" err="1" smtClean="0"/>
              <a:t>Арканоїд</a:t>
            </a:r>
            <a:r>
              <a:rPr lang="uk-UA" dirty="0" smtClean="0"/>
              <a:t>»</a:t>
            </a:r>
            <a:r>
              <a:rPr lang="pl-PL" dirty="0" smtClean="0"/>
              <a:t>.</a:t>
            </a:r>
          </a:p>
          <a:p>
            <a:pPr marL="342900" indent="-342900">
              <a:buAutoNum type="arabicPeriod"/>
            </a:pPr>
            <a:r>
              <a:rPr lang="uk-UA" dirty="0" smtClean="0"/>
              <a:t>Розробка програмної реалізації додатку </a:t>
            </a:r>
            <a:r>
              <a:rPr lang="uk-UA" dirty="0"/>
              <a:t>«</a:t>
            </a:r>
            <a:r>
              <a:rPr lang="uk-UA" dirty="0" err="1"/>
              <a:t>Арканоїд</a:t>
            </a:r>
            <a:r>
              <a:rPr lang="uk-UA" dirty="0"/>
              <a:t>».</a:t>
            </a:r>
            <a:endParaRPr lang="uk-UA" dirty="0" smtClean="0"/>
          </a:p>
          <a:p>
            <a:endParaRPr lang="uk-UA" dirty="0"/>
          </a:p>
          <a:p>
            <a:r>
              <a:rPr lang="uk-UA" b="1" dirty="0" smtClean="0"/>
              <a:t>Об’єкт дослідження </a:t>
            </a:r>
            <a:r>
              <a:rPr lang="uk-UA" dirty="0"/>
              <a:t>– гра на одного гравця під будь-яку операційну </a:t>
            </a:r>
            <a:r>
              <a:rPr lang="uk-UA" dirty="0" smtClean="0"/>
              <a:t>систему</a:t>
            </a:r>
            <a:endParaRPr lang="en-US" dirty="0"/>
          </a:p>
          <a:p>
            <a:endParaRPr lang="ru-RU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273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" y="232756"/>
            <a:ext cx="98988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Арканоід</a:t>
            </a:r>
            <a:r>
              <a:rPr lang="ru-RU" dirty="0"/>
              <a:t> - </a:t>
            </a:r>
            <a:r>
              <a:rPr lang="ru-RU" dirty="0" err="1"/>
              <a:t>відеогра</a:t>
            </a:r>
            <a:r>
              <a:rPr lang="ru-RU" dirty="0"/>
              <a:t> для </a:t>
            </a:r>
            <a:r>
              <a:rPr lang="ru-RU" dirty="0" err="1"/>
              <a:t>комп'ютерів</a:t>
            </a:r>
            <a:r>
              <a:rPr lang="ru-RU" dirty="0"/>
              <a:t>. </a:t>
            </a:r>
            <a:r>
              <a:rPr lang="ru-RU" dirty="0" err="1"/>
              <a:t>Гравець</a:t>
            </a:r>
            <a:r>
              <a:rPr lang="ru-RU" dirty="0"/>
              <a:t> </a:t>
            </a:r>
            <a:r>
              <a:rPr lang="ru-RU" dirty="0" err="1"/>
              <a:t>контролює</a:t>
            </a:r>
            <a:r>
              <a:rPr lang="ru-RU" dirty="0"/>
              <a:t> </a:t>
            </a:r>
            <a:r>
              <a:rPr lang="ru-RU" dirty="0" err="1"/>
              <a:t>невелику</a:t>
            </a:r>
            <a:r>
              <a:rPr lang="ru-RU" dirty="0"/>
              <a:t> платформу-ракетку, яку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пересувати</a:t>
            </a:r>
            <a:r>
              <a:rPr lang="ru-RU" dirty="0"/>
              <a:t> горизонтально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стінки</a:t>
            </a:r>
            <a:r>
              <a:rPr lang="ru-RU" dirty="0"/>
              <a:t> до </a:t>
            </a:r>
            <a:r>
              <a:rPr lang="ru-RU" dirty="0" err="1"/>
              <a:t>іншої</a:t>
            </a:r>
            <a:r>
              <a:rPr lang="ru-RU" dirty="0"/>
              <a:t>, </a:t>
            </a:r>
            <a:r>
              <a:rPr lang="ru-RU" dirty="0" err="1"/>
              <a:t>підставляючи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кульку, </a:t>
            </a:r>
            <a:r>
              <a:rPr lang="ru-RU" dirty="0" err="1"/>
              <a:t>запобігаючи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падіння</a:t>
            </a:r>
            <a:r>
              <a:rPr lang="ru-RU" dirty="0"/>
              <a:t> вниз. Удар кульки по </a:t>
            </a:r>
            <a:r>
              <a:rPr lang="ru-RU" dirty="0" err="1"/>
              <a:t>цеглині</a:t>
            </a:r>
            <a:r>
              <a:rPr lang="ru-RU" dirty="0"/>
              <a:t> ​​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руйнування</a:t>
            </a:r>
            <a:r>
              <a:rPr lang="ru-RU" dirty="0"/>
              <a:t> </a:t>
            </a:r>
            <a:r>
              <a:rPr lang="ru-RU" dirty="0" err="1"/>
              <a:t>цегли</a:t>
            </a:r>
            <a:r>
              <a:rPr lang="ru-RU" dirty="0"/>
              <a:t>. </a:t>
            </a:r>
            <a:r>
              <a:rPr lang="ru-RU" dirty="0" err="1"/>
              <a:t>Після</a:t>
            </a:r>
            <a:r>
              <a:rPr lang="ru-RU" dirty="0"/>
              <a:t> того як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цеглини</a:t>
            </a:r>
            <a:r>
              <a:rPr lang="ru-RU" dirty="0"/>
              <a:t> на </a:t>
            </a:r>
            <a:r>
              <a:rPr lang="ru-RU" dirty="0" err="1"/>
              <a:t>даному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знищені</a:t>
            </a:r>
            <a:r>
              <a:rPr lang="ru-RU" dirty="0"/>
              <a:t>,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перехід</a:t>
            </a:r>
            <a:r>
              <a:rPr lang="ru-RU" dirty="0"/>
              <a:t> на </a:t>
            </a:r>
            <a:r>
              <a:rPr lang="ru-RU" dirty="0" err="1"/>
              <a:t>наступний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, з </a:t>
            </a:r>
            <a:r>
              <a:rPr lang="ru-RU" dirty="0" err="1"/>
              <a:t>новим</a:t>
            </a:r>
            <a:r>
              <a:rPr lang="ru-RU" dirty="0"/>
              <a:t> набором </a:t>
            </a:r>
            <a:r>
              <a:rPr lang="ru-RU" dirty="0" err="1"/>
              <a:t>цегли</a:t>
            </a:r>
            <a:r>
              <a:rPr lang="ru-RU" dirty="0"/>
              <a:t>. Є і </a:t>
            </a:r>
            <a:r>
              <a:rPr lang="ru-RU" dirty="0" err="1" smtClean="0"/>
              <a:t>деяка</a:t>
            </a:r>
            <a:r>
              <a:rPr lang="ru-RU" dirty="0" smtClean="0"/>
              <a:t> </a:t>
            </a:r>
            <a:r>
              <a:rPr lang="ru-RU" dirty="0" err="1"/>
              <a:t>різноманітність</a:t>
            </a:r>
            <a:r>
              <a:rPr lang="ru-RU" dirty="0"/>
              <a:t>: </a:t>
            </a:r>
            <a:r>
              <a:rPr lang="ru-RU" dirty="0" err="1" smtClean="0"/>
              <a:t>певні</a:t>
            </a:r>
            <a:r>
              <a:rPr lang="ru-RU" dirty="0" err="1"/>
              <a:t>у</a:t>
            </a:r>
            <a:r>
              <a:rPr lang="ru-RU" dirty="0" smtClean="0"/>
              <a:t> </a:t>
            </a:r>
            <a:r>
              <a:rPr lang="ru-RU" dirty="0" err="1"/>
              <a:t>цеглу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ударяти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разів</a:t>
            </a:r>
            <a:r>
              <a:rPr lang="ru-RU" dirty="0"/>
              <a:t>, </a:t>
            </a:r>
            <a:r>
              <a:rPr lang="ru-RU" dirty="0" err="1"/>
              <a:t>іноді</a:t>
            </a:r>
            <a:r>
              <a:rPr lang="ru-RU" dirty="0"/>
              <a:t> </a:t>
            </a:r>
            <a:r>
              <a:rPr lang="ru-RU" dirty="0" err="1"/>
              <a:t>з'являються</a:t>
            </a:r>
            <a:r>
              <a:rPr lang="ru-RU" dirty="0"/>
              <a:t> </a:t>
            </a:r>
            <a:r>
              <a:rPr lang="ru-RU" dirty="0" err="1"/>
              <a:t>літаючі</a:t>
            </a:r>
            <a:r>
              <a:rPr lang="ru-RU" dirty="0"/>
              <a:t> вороги,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відштовхується</a:t>
            </a:r>
            <a:r>
              <a:rPr lang="ru-RU" dirty="0"/>
              <a:t> кулька, удар по </a:t>
            </a:r>
            <a:r>
              <a:rPr lang="ru-RU" dirty="0" err="1"/>
              <a:t>деяким</a:t>
            </a:r>
            <a:r>
              <a:rPr lang="ru-RU" dirty="0"/>
              <a:t> </a:t>
            </a:r>
            <a:r>
              <a:rPr lang="ru-RU" dirty="0" err="1"/>
              <a:t>цеглин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випадання</a:t>
            </a:r>
            <a:r>
              <a:rPr lang="ru-RU" dirty="0"/>
              <a:t> з них капсул-</a:t>
            </a:r>
            <a:r>
              <a:rPr lang="ru-RU" dirty="0" err="1"/>
              <a:t>призів</a:t>
            </a:r>
            <a:r>
              <a:rPr lang="ru-RU" dirty="0"/>
              <a:t> - приз </a:t>
            </a:r>
            <a:r>
              <a:rPr lang="ru-RU" dirty="0" err="1"/>
              <a:t>активується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зловити</a:t>
            </a:r>
            <a:r>
              <a:rPr lang="ru-RU" dirty="0"/>
              <a:t> </a:t>
            </a:r>
            <a:r>
              <a:rPr lang="ru-RU" dirty="0" err="1"/>
              <a:t>таку</a:t>
            </a:r>
            <a:r>
              <a:rPr lang="ru-RU" dirty="0"/>
              <a:t> капсулу </a:t>
            </a:r>
            <a:r>
              <a:rPr lang="ru-RU" dirty="0" err="1"/>
              <a:t>ракеткою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1028" name="Picture 4" descr="ÐÐ°ÑÑÐ¸Ð½ÐºÐ¸ Ð¿Ð¾ Ð·Ð°Ð¿ÑÐ¾ÑÑ Ð³ÑÐ° Ð°ÐºÐ°Ð½Ð¾ÑÐ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22" y="3064613"/>
            <a:ext cx="5732400" cy="363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Ð°ÑÑÐ¸Ð½ÐºÐ¸ Ð¿Ð¾ Ð·Ð°Ð¿ÑÐ¾ÑÑ game automat break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073" y="2890546"/>
            <a:ext cx="2125472" cy="38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1" y="3064613"/>
            <a:ext cx="2214700" cy="350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4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608628"/>
              </p:ext>
            </p:extLst>
          </p:nvPr>
        </p:nvGraphicFramePr>
        <p:xfrm>
          <a:off x="987425" y="1001685"/>
          <a:ext cx="519588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83313" y="569423"/>
            <a:ext cx="3657600" cy="500426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Графіка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створення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та рендеринг фону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грального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поля,а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також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ракетки, мяча,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блоків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бонусів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Алгоритми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це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насамперед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алгоритм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відбиття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мяча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від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ракетки,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базується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на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законі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відбиття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світла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Математична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модель –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розрахування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кутів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відбиття</a:t>
            </a:r>
            <a:r>
              <a:rPr lang="ru-RU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мяча та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поведінки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геометричних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фігур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в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просторі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Багатопоточність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деякі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класи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працюють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паралельно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досягнення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синхронної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роботи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програми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та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оновлення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всіх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елементів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 без </a:t>
            </a:r>
            <a:r>
              <a:rPr lang="ru-RU" sz="18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затримки</a:t>
            </a:r>
            <a:r>
              <a:rPr lang="ru-RU" sz="1800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5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Відмінність гри «</a:t>
            </a:r>
            <a:r>
              <a:rPr lang="uk-UA" dirty="0" err="1" smtClean="0"/>
              <a:t>Арканоїд</a:t>
            </a:r>
            <a:r>
              <a:rPr lang="uk-UA" dirty="0" smtClean="0"/>
              <a:t>» від традиційної гри «</a:t>
            </a:r>
            <a:r>
              <a:rPr lang="en-GB" dirty="0" smtClean="0"/>
              <a:t>Breakout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r>
              <a:rPr lang="ru-RU" dirty="0" err="1" smtClean="0"/>
              <a:t>ркано</a:t>
            </a:r>
            <a:r>
              <a:rPr lang="uk-UA" dirty="0" err="1" smtClean="0"/>
              <a:t>їд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Бонуси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випадають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 при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розбитті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блоків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Вороги,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що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 з</a:t>
            </a:r>
            <a:r>
              <a:rPr lang="en-GB" dirty="0" smtClean="0">
                <a:latin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uk-UA" dirty="0" smtClean="0">
                <a:latin typeface="Tahoma" panose="020B0604030504040204" pitchFamily="34" charset="0"/>
                <a:cs typeface="Tahoma" panose="020B0604030504040204" pitchFamily="34" charset="0"/>
              </a:rPr>
              <a:t>являються знову і знову.</a:t>
            </a:r>
          </a:p>
          <a:p>
            <a:r>
              <a:rPr lang="uk-UA" dirty="0" smtClean="0">
                <a:latin typeface="Tahoma" panose="020B0604030504040204" pitchFamily="34" charset="0"/>
                <a:cs typeface="Tahoma" panose="020B0604030504040204" pitchFamily="34" charset="0"/>
              </a:rPr>
              <a:t>Значно поліпшені звук та графіка.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Breakout</a:t>
            </a:r>
            <a:endParaRPr lang="uk-UA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Невмираюча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класика</a:t>
            </a:r>
            <a:r>
              <a:rPr lang="ru-RU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ще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 з 70-х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років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минулого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століття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Застарілість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Нерізноманітний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геймплей</a:t>
            </a:r>
            <a:r>
              <a:rPr lang="ru-RU" dirty="0" smtClean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72837" y="1704109"/>
            <a:ext cx="2471650" cy="3823854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674525" y="1704109"/>
            <a:ext cx="2471650" cy="3823854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476213" y="1704109"/>
            <a:ext cx="2471650" cy="3823854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2568633" y="448887"/>
            <a:ext cx="6683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 smtClean="0"/>
              <a:t>Компоненти системи</a:t>
            </a:r>
            <a:endParaRPr lang="uk-UA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51065" y="3015871"/>
            <a:ext cx="1715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Система завантаження та обробки графічних елементів.</a:t>
            </a:r>
            <a:endParaRPr lang="uk-UA" dirty="0"/>
          </a:p>
        </p:txBody>
      </p:sp>
      <p:sp>
        <p:nvSpPr>
          <p:cNvPr id="18" name="TextBox 17"/>
          <p:cNvSpPr txBox="1"/>
          <p:nvPr/>
        </p:nvSpPr>
        <p:spPr>
          <a:xfrm>
            <a:off x="5052752" y="3015870"/>
            <a:ext cx="171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Система розрахунку математичної моделі</a:t>
            </a:r>
            <a:r>
              <a:rPr lang="en-US" dirty="0" smtClean="0"/>
              <a:t>.</a:t>
            </a:r>
            <a:endParaRPr lang="uk-UA" dirty="0"/>
          </a:p>
        </p:txBody>
      </p:sp>
      <p:sp>
        <p:nvSpPr>
          <p:cNvPr id="19" name="TextBox 18"/>
          <p:cNvSpPr txBox="1"/>
          <p:nvPr/>
        </p:nvSpPr>
        <p:spPr>
          <a:xfrm>
            <a:off x="8854441" y="3015870"/>
            <a:ext cx="171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Система синхронного відображення елементів.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76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424" y="271219"/>
            <a:ext cx="3712490" cy="532014"/>
          </a:xfrm>
        </p:spPr>
        <p:txBody>
          <a:bodyPr>
            <a:normAutofit fontScale="90000"/>
          </a:bodyPr>
          <a:lstStyle/>
          <a:p>
            <a:r>
              <a:rPr lang="uk-UA" dirty="0"/>
              <a:t>Модель взаємодії гравця з системою під час гри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245" y="870070"/>
            <a:ext cx="3645281" cy="50864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 smtClean="0"/>
              <a:t>Гра починається безпосередньо із ініціалізації та завантаження всіх графічних компонентів, потім гравець виконує певні дії, які оброблюються програмою та відображаються на екрані. Гравець продовжує гру поки на полі присутні блоки. В разі перемоги або програшу гравець може почати спочатку, або вийти з гри.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5440716" y="271219"/>
            <a:ext cx="333829" cy="2757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49611" y="841435"/>
            <a:ext cx="1915885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Запуск гри</a:t>
            </a:r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09641" y="797892"/>
            <a:ext cx="1988458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Ініціалізація гри</a:t>
            </a:r>
            <a:endParaRPr lang="en-US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022898" y="1803217"/>
            <a:ext cx="1988458" cy="802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Завантаження контенту</a:t>
            </a:r>
            <a:endParaRPr lang="en-US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022898" y="2821016"/>
            <a:ext cx="1988458" cy="81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Розрахунок математичної моделі</a:t>
            </a:r>
            <a:endParaRPr lang="en-US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022898" y="3883509"/>
            <a:ext cx="1988458" cy="81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Відображення графічної частини</a:t>
            </a:r>
            <a:endParaRPr lang="en-US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649611" y="3883509"/>
            <a:ext cx="1988458" cy="815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Переглядає зображення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358044" y="5479427"/>
            <a:ext cx="1619426" cy="383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Закінчує гру</a:t>
            </a:r>
            <a:endParaRPr lang="en-US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098155" y="5443438"/>
            <a:ext cx="1320799" cy="45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Реагує на зміни</a:t>
            </a:r>
            <a:endParaRPr lang="en-US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0379229" y="5856110"/>
            <a:ext cx="1545011" cy="387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Результат</a:t>
            </a:r>
            <a:endParaRPr lang="en-US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649611" y="4949780"/>
            <a:ext cx="1985209" cy="15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 	</a:t>
            </a:r>
            <a:endParaRPr lang="en-US" dirty="0"/>
          </a:p>
        </p:txBody>
      </p:sp>
      <p:cxnSp>
        <p:nvCxnSpPr>
          <p:cNvPr id="29" name="Прямая со стрелкой 28"/>
          <p:cNvCxnSpPr>
            <a:stCxn id="11" idx="3"/>
            <a:endCxn id="12" idx="1"/>
          </p:cNvCxnSpPr>
          <p:nvPr/>
        </p:nvCxnSpPr>
        <p:spPr>
          <a:xfrm>
            <a:off x="6565496" y="1189778"/>
            <a:ext cx="144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2" idx="2"/>
            <a:endCxn id="15" idx="0"/>
          </p:cNvCxnSpPr>
          <p:nvPr/>
        </p:nvCxnSpPr>
        <p:spPr>
          <a:xfrm>
            <a:off x="9003870" y="1581664"/>
            <a:ext cx="13257" cy="22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5" idx="2"/>
            <a:endCxn id="16" idx="0"/>
          </p:cNvCxnSpPr>
          <p:nvPr/>
        </p:nvCxnSpPr>
        <p:spPr>
          <a:xfrm>
            <a:off x="9017127" y="2605741"/>
            <a:ext cx="0" cy="21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6" idx="2"/>
            <a:endCxn id="18" idx="0"/>
          </p:cNvCxnSpPr>
          <p:nvPr/>
        </p:nvCxnSpPr>
        <p:spPr>
          <a:xfrm>
            <a:off x="9017127" y="3636095"/>
            <a:ext cx="0" cy="24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9" idx="4"/>
            <a:endCxn id="11" idx="0"/>
          </p:cNvCxnSpPr>
          <p:nvPr/>
        </p:nvCxnSpPr>
        <p:spPr>
          <a:xfrm flipH="1">
            <a:off x="5607554" y="546990"/>
            <a:ext cx="77" cy="29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8" idx="1"/>
          </p:cNvCxnSpPr>
          <p:nvPr/>
        </p:nvCxnSpPr>
        <p:spPr>
          <a:xfrm flipH="1">
            <a:off x="6638069" y="4291049"/>
            <a:ext cx="138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0" idx="2"/>
            <a:endCxn id="26" idx="0"/>
          </p:cNvCxnSpPr>
          <p:nvPr/>
        </p:nvCxnSpPr>
        <p:spPr>
          <a:xfrm flipH="1">
            <a:off x="5642216" y="4698588"/>
            <a:ext cx="1624" cy="25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21" idx="2"/>
          </p:cNvCxnSpPr>
          <p:nvPr/>
        </p:nvCxnSpPr>
        <p:spPr>
          <a:xfrm>
            <a:off x="5167757" y="5862606"/>
            <a:ext cx="0" cy="14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V="1">
            <a:off x="5167757" y="5997442"/>
            <a:ext cx="5211472" cy="1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>
            <a:off x="4996673" y="5106128"/>
            <a:ext cx="14514" cy="3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6404559" y="5106128"/>
            <a:ext cx="29028" cy="3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2" idx="3"/>
          </p:cNvCxnSpPr>
          <p:nvPr/>
        </p:nvCxnSpPr>
        <p:spPr>
          <a:xfrm flipV="1">
            <a:off x="7418954" y="5665586"/>
            <a:ext cx="3339890" cy="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V="1">
            <a:off x="10758844" y="3228556"/>
            <a:ext cx="0" cy="2437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16" idx="3"/>
          </p:cNvCxnSpPr>
          <p:nvPr/>
        </p:nvCxnSpPr>
        <p:spPr>
          <a:xfrm flipH="1">
            <a:off x="10011356" y="3228556"/>
            <a:ext cx="747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Етапи</a:t>
            </a:r>
            <a:r>
              <a:rPr lang="ru-RU" dirty="0" smtClean="0"/>
              <a:t>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endParaRPr lang="ru-RU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gray">
          <a:xfrm flipV="1">
            <a:off x="3211514" y="4033839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ltGray">
          <a:xfrm>
            <a:off x="5972174" y="2172837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82353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ltGray">
          <a:xfrm>
            <a:off x="3213100" y="2157414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ltGray">
          <a:xfrm flipV="1">
            <a:off x="4593431" y="2157413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60392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602957" y="4024310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76078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 flipV="1">
            <a:off x="6002338" y="4033839"/>
            <a:ext cx="2654300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72941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5214939" y="2260600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ru-RU" sz="2000" b="1" dirty="0" smtClean="0">
                <a:solidFill>
                  <a:srgbClr val="FFFFFF"/>
                </a:solidFill>
              </a:rPr>
              <a:t>20%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3825876" y="4298951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ru-RU" sz="2000" b="1" dirty="0" smtClean="0">
                <a:solidFill>
                  <a:srgbClr val="FFFFFF"/>
                </a:solidFill>
              </a:rPr>
              <a:t>10%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6646864" y="4445157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ru-RU" sz="2000" b="1" dirty="0" smtClean="0">
                <a:solidFill>
                  <a:srgbClr val="FFFFFF"/>
                </a:solidFill>
              </a:rPr>
              <a:t>30%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white">
          <a:xfrm>
            <a:off x="5214939" y="4984751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ru-RU" sz="2000" b="1" dirty="0" smtClean="0">
                <a:solidFill>
                  <a:srgbClr val="FFFFFF"/>
                </a:solidFill>
              </a:rPr>
              <a:t>10%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black">
          <a:xfrm>
            <a:off x="1985962" y="2620964"/>
            <a:ext cx="1787527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dirty="0" err="1" smtClean="0"/>
              <a:t>Підтримка</a:t>
            </a:r>
            <a:r>
              <a:rPr lang="ru-RU" dirty="0" smtClean="0"/>
              <a:t> і </a:t>
            </a:r>
            <a:r>
              <a:rPr lang="ru-RU" dirty="0" err="1" smtClean="0"/>
              <a:t>експлуатація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black">
          <a:xfrm>
            <a:off x="8105776" y="2620964"/>
            <a:ext cx="166211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400" dirty="0" err="1"/>
              <a:t>Аналіз</a:t>
            </a:r>
            <a:r>
              <a:rPr lang="ru-RU" sz="2000" dirty="0"/>
              <a:t> і </a:t>
            </a:r>
            <a:r>
              <a:rPr lang="ru-RU" sz="2000" dirty="0" err="1"/>
              <a:t>проектування</a:t>
            </a:r>
            <a:endParaRPr lang="en-US" sz="2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black">
          <a:xfrm>
            <a:off x="2209801" y="4756150"/>
            <a:ext cx="166211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000" dirty="0" err="1" smtClean="0"/>
              <a:t>Валідація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black">
          <a:xfrm>
            <a:off x="8161338" y="4756150"/>
            <a:ext cx="188949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Р</a:t>
            </a:r>
            <a:r>
              <a:rPr lang="uk-UA" sz="2000" dirty="0" err="1" smtClean="0"/>
              <a:t>еалізація</a:t>
            </a:r>
            <a:r>
              <a:rPr lang="uk-UA" sz="2000" dirty="0" smtClean="0"/>
              <a:t> системи</a:t>
            </a: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black">
          <a:xfrm>
            <a:off x="4949825" y="1447801"/>
            <a:ext cx="2006600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000" dirty="0" err="1"/>
              <a:t>Формування</a:t>
            </a:r>
            <a:r>
              <a:rPr lang="ru-RU" sz="2000" dirty="0"/>
              <a:t> </a:t>
            </a:r>
            <a:r>
              <a:rPr lang="ru-RU" sz="2000" dirty="0" err="1"/>
              <a:t>вимог</a:t>
            </a:r>
            <a:endParaRPr lang="en-US" sz="2000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black">
          <a:xfrm>
            <a:off x="4949825" y="5975351"/>
            <a:ext cx="2006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000" dirty="0" err="1" smtClean="0"/>
              <a:t>Верифікація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3825876" y="2940051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ru-RU" sz="2000" b="1" dirty="0" smtClean="0">
                <a:solidFill>
                  <a:srgbClr val="FFFFFF"/>
                </a:solidFill>
              </a:rPr>
              <a:t>0%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6565901" y="2940051"/>
            <a:ext cx="1431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ru-RU" sz="2000" b="1" dirty="0" smtClean="0">
                <a:solidFill>
                  <a:srgbClr val="FFFFFF"/>
                </a:solidFill>
              </a:rPr>
              <a:t>30%</a:t>
            </a:r>
            <a:endParaRPr lang="en-US" sz="2000" b="1" dirty="0">
              <a:solidFill>
                <a:srgbClr val="FFFFFF"/>
              </a:solidFill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949826" y="3354388"/>
            <a:ext cx="1920875" cy="1289050"/>
            <a:chOff x="2363" y="2075"/>
            <a:chExt cx="1210" cy="812"/>
          </a:xfrm>
        </p:grpSpPr>
        <p:sp>
          <p:nvSpPr>
            <p:cNvPr id="22" name="AutoShape 21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000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632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3370" y="163171"/>
            <a:ext cx="8736675" cy="835429"/>
          </a:xfrm>
        </p:spPr>
        <p:txBody>
          <a:bodyPr>
            <a:normAutofit/>
          </a:bodyPr>
          <a:lstStyle/>
          <a:p>
            <a:r>
              <a:rPr lang="uk-UA" dirty="0" smtClean="0"/>
              <a:t>Гра </a:t>
            </a:r>
            <a:r>
              <a:rPr lang="uk-UA" dirty="0" err="1" smtClean="0"/>
              <a:t>Арканоїд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074" y="1091906"/>
            <a:ext cx="4446371" cy="5650091"/>
          </a:xfrm>
        </p:spPr>
        <p:txBody>
          <a:bodyPr>
            <a:normAutofit/>
          </a:bodyPr>
          <a:lstStyle/>
          <a:p>
            <a:r>
              <a:rPr lang="uk-UA" dirty="0" smtClean="0"/>
              <a:t>Гра відбувається в реальному часі. В розпорядженні користувача мишка, та його спритність і уважність. Почати гру можна натиснувши клавішу «</a:t>
            </a:r>
            <a:r>
              <a:rPr lang="en-GB" dirty="0" smtClean="0"/>
              <a:t>space</a:t>
            </a:r>
            <a:r>
              <a:rPr lang="uk-UA" dirty="0" smtClean="0"/>
              <a:t>». Грати потрібно переміщаючи ракетку вліво або вправо, в залежності від кута відбиття грального </a:t>
            </a:r>
            <a:r>
              <a:rPr lang="uk-UA" dirty="0"/>
              <a:t>м</a:t>
            </a:r>
            <a:r>
              <a:rPr lang="en-GB" dirty="0" smtClean="0"/>
              <a:t>‘</a:t>
            </a:r>
            <a:r>
              <a:rPr lang="uk-UA" dirty="0" err="1" smtClean="0"/>
              <a:t>яча</a:t>
            </a:r>
            <a:r>
              <a:rPr lang="uk-UA" dirty="0" smtClean="0"/>
              <a:t>. Гра буде продовжуватися поки користувач не дійде до останнього рівня, або поки в нього не </a:t>
            </a:r>
            <a:r>
              <a:rPr lang="uk-UA" dirty="0" err="1" smtClean="0"/>
              <a:t>закінчаться</a:t>
            </a:r>
            <a:r>
              <a:rPr lang="uk-UA" dirty="0" smtClean="0"/>
              <a:t> життя. Сама гра призначена для задоволення потреби в короткому відпочинку та релаксації.</a:t>
            </a:r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35678" y="1312606"/>
            <a:ext cx="6345217" cy="52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1119</TotalTime>
  <Words>701</Words>
  <Application>Microsoft Office PowerPoint</Application>
  <PresentationFormat>Широкоэкранный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NEXT ART</vt:lpstr>
      <vt:lpstr>Tahoma</vt:lpstr>
      <vt:lpstr>Wingdings</vt:lpstr>
      <vt:lpstr>Wingdings 3</vt:lpstr>
      <vt:lpstr>Ион</vt:lpstr>
      <vt:lpstr>Гра  «Арканоїд»</vt:lpstr>
      <vt:lpstr>Презентация PowerPoint</vt:lpstr>
      <vt:lpstr>Презентация PowerPoint</vt:lpstr>
      <vt:lpstr>Презентация PowerPoint</vt:lpstr>
      <vt:lpstr>Відмінність гри «Арканоїд» від традиційної гри «Breakout»</vt:lpstr>
      <vt:lpstr>Презентация PowerPoint</vt:lpstr>
      <vt:lpstr>Модель взаємодії гравця з системою під час гри</vt:lpstr>
      <vt:lpstr>Етапи створення програми</vt:lpstr>
      <vt:lpstr>Гра Арканоїд</vt:lpstr>
      <vt:lpstr>Презентация PowerPoint</vt:lpstr>
      <vt:lpstr>Повідомлення про завершення гри</vt:lpstr>
      <vt:lpstr>Як створювалися рівні для гри «Арканоїд»</vt:lpstr>
      <vt:lpstr>Дизайн додатку</vt:lpstr>
      <vt:lpstr>Економіка програми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Соціальна програма для листування «мессенжер Desktop»</dc:title>
  <dc:creator>Artem Smoylovskiy</dc:creator>
  <cp:lastModifiedBy>Андрей Андрей</cp:lastModifiedBy>
  <cp:revision>51</cp:revision>
  <dcterms:created xsi:type="dcterms:W3CDTF">2018-06-01T18:54:24Z</dcterms:created>
  <dcterms:modified xsi:type="dcterms:W3CDTF">2018-06-20T06:32:23Z</dcterms:modified>
</cp:coreProperties>
</file>