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3" r:id="rId6"/>
    <p:sldId id="391" r:id="rId7"/>
    <p:sldId id="404" r:id="rId8"/>
    <p:sldId id="411" r:id="rId9"/>
    <p:sldId id="413" r:id="rId10"/>
    <p:sldId id="414" r:id="rId11"/>
    <p:sldId id="415" r:id="rId12"/>
    <p:sldId id="412" r:id="rId13"/>
    <p:sldId id="3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autoAdjust="0"/>
  </p:normalViewPr>
  <p:slideViewPr>
    <p:cSldViewPr snapToGrid="0">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9/22/2024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95149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386943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88255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640553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93405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Pager Rotation in DevOps</a:t>
            </a:r>
          </a:p>
        </p:txBody>
      </p:sp>
      <p:sp>
        <p:nvSpPr>
          <p:cNvPr id="3" name="TextBox 2">
            <a:extLst>
              <a:ext uri="{FF2B5EF4-FFF2-40B4-BE49-F238E27FC236}">
                <a16:creationId xmlns:a16="http://schemas.microsoft.com/office/drawing/2014/main" id="{A6E48A1D-1E30-2CE9-07A3-93AE4F40F2AC}"/>
              </a:ext>
            </a:extLst>
          </p:cNvPr>
          <p:cNvSpPr txBox="1"/>
          <p:nvPr/>
        </p:nvSpPr>
        <p:spPr>
          <a:xfrm>
            <a:off x="9053104" y="5553512"/>
            <a:ext cx="2810312" cy="1200329"/>
          </a:xfrm>
          <a:prstGeom prst="rect">
            <a:avLst/>
          </a:prstGeom>
          <a:noFill/>
        </p:spPr>
        <p:txBody>
          <a:bodyPr wrap="square" rtlCol="0">
            <a:spAutoFit/>
          </a:bodyPr>
          <a:lstStyle/>
          <a:p>
            <a:r>
              <a:rPr lang="en-US" dirty="0">
                <a:solidFill>
                  <a:schemeClr val="bg1"/>
                </a:solidFill>
              </a:rPr>
              <a:t>Ivan Pryymak</a:t>
            </a:r>
          </a:p>
          <a:p>
            <a:r>
              <a:rPr lang="en-US" dirty="0">
                <a:solidFill>
                  <a:schemeClr val="bg1"/>
                </a:solidFill>
              </a:rPr>
              <a:t>09/22/24</a:t>
            </a:r>
          </a:p>
          <a:p>
            <a:r>
              <a:rPr lang="en-US" dirty="0">
                <a:solidFill>
                  <a:schemeClr val="bg1"/>
                </a:solidFill>
              </a:rPr>
              <a:t>Assignment 7.2 – Pager Rotation Duties</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Introduction</a:t>
            </a:r>
          </a:p>
          <a:p>
            <a:r>
              <a:rPr lang="en-US" dirty="0"/>
              <a:t>You built it, you maintain it</a:t>
            </a:r>
          </a:p>
          <a:p>
            <a:r>
              <a:rPr lang="en-US" dirty="0"/>
              <a:t>Best practices</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 to Pager Rotation in DevOps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Pager rotation is a critical aspect of ensuring incident response and uptime in DevOps environments.</a:t>
            </a:r>
          </a:p>
          <a:p>
            <a:endParaRPr lang="en-US" dirty="0"/>
          </a:p>
          <a:p>
            <a:r>
              <a:rPr lang="en-US" dirty="0"/>
              <a:t>DevOps blurs traditional lines between Development and Operations, leading to shared responsibilities for operational issues, including pager rotations.</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b="1" dirty="0"/>
              <a:t>The "You Build It, You Maintain It" Philosophy</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410964" y="2676525"/>
            <a:ext cx="9664213" cy="3597470"/>
          </a:xfrm>
        </p:spPr>
        <p:txBody>
          <a:bodyPr/>
          <a:lstStyle/>
          <a:p>
            <a:pPr marL="342900" indent="-342900">
              <a:buFont typeface="Arial" panose="020B0604020202020204" pitchFamily="34" charset="0"/>
              <a:buChar char="•"/>
            </a:pPr>
            <a:r>
              <a:rPr lang="en-US" dirty="0"/>
              <a:t>A cornerstone of DevOps is that developers take ownership of their code, including being on-call to respond to issues. This enhances quality and accelerates issue resolution.</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85076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Best Practices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Every individual in the value stream shares the downstream responsibilities of handling operational incidents</a:t>
            </a:r>
          </a:p>
          <a:p>
            <a:r>
              <a:rPr lang="en-US" dirty="0"/>
              <a:t>Everyone, including the developers, architects, and development managers, is on pager rotation.</a:t>
            </a:r>
          </a:p>
          <a:p>
            <a:r>
              <a:rPr lang="en-US" dirty="0"/>
              <a:t>This ensures that the defects are fixed timely and prompts the development of new functionality</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3130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b="1" dirty="0"/>
              <a:t>Best Practices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410964" y="2676525"/>
            <a:ext cx="9664213" cy="3597470"/>
          </a:xfrm>
        </p:spPr>
        <p:txBody>
          <a:bodyPr/>
          <a:lstStyle/>
          <a:p>
            <a:pPr marL="342900" indent="-342900">
              <a:buFont typeface="Arial" panose="020B0604020202020204" pitchFamily="34" charset="0"/>
              <a:buChar char="•"/>
            </a:pPr>
            <a:r>
              <a:rPr lang="en-US" dirty="0"/>
              <a:t>Engineers in the team responsible for maintaining software availability are put on an on-call rotation, where they get paged once there is a defect during a shift. </a:t>
            </a:r>
          </a:p>
          <a:p>
            <a:pPr marL="342900" indent="-342900">
              <a:buFont typeface="Arial" panose="020B0604020202020204" pitchFamily="34" charset="0"/>
              <a:buChar char="•"/>
            </a:pPr>
            <a:r>
              <a:rPr lang="en-US" dirty="0"/>
              <a:t>The on-call engineer responds to the call and fixes the defect immediately to avoid problems</a:t>
            </a:r>
          </a:p>
          <a:p>
            <a:pPr marL="342900" indent="-342900">
              <a:buFont typeface="Arial" panose="020B0604020202020204" pitchFamily="34" charset="0"/>
              <a:buChar char="•"/>
            </a:pPr>
            <a:r>
              <a:rPr lang="en-US" dirty="0"/>
              <a:t>The engineer must be available throughout the shift to perform troubleshooting.</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89479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Best Practices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indent="0">
              <a:buNone/>
            </a:pPr>
            <a:r>
              <a:rPr lang="en-US" dirty="0"/>
              <a:t>Some of the best on-call rotation practices include:</a:t>
            </a:r>
          </a:p>
          <a:p>
            <a:r>
              <a:rPr lang="en-US" dirty="0"/>
              <a:t>On-call scheduling software that automatically routes notifications to the engineers on duty.</a:t>
            </a:r>
          </a:p>
          <a:p>
            <a:r>
              <a:rPr lang="en-US" dirty="0"/>
              <a:t>Making people aware of their schedules to avoid missing shifts.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96874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b="1" dirty="0"/>
              <a:t>Best Practices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410964" y="2676525"/>
            <a:ext cx="9664213" cy="3597470"/>
          </a:xfrm>
        </p:spPr>
        <p:txBody>
          <a:bodyPr/>
          <a:lstStyle/>
          <a:p>
            <a:pPr marL="342900" indent="-342900">
              <a:buFont typeface="Arial" panose="020B0604020202020204" pitchFamily="34" charset="0"/>
              <a:buChar char="•"/>
            </a:pPr>
            <a:r>
              <a:rPr lang="en-US" dirty="0"/>
              <a:t>When an incident occurs, the on-call engineer is routed to the team responsible for the service. A collaboration tool such as chat is used to recruit teammates needed to work together to resolve the issue.</a:t>
            </a:r>
          </a:p>
          <a:p>
            <a:pPr marL="342900" indent="-342900">
              <a:buFont typeface="Arial" panose="020B0604020202020204" pitchFamily="34" charset="0"/>
              <a:buChar char="•"/>
            </a:pPr>
            <a:r>
              <a:rPr lang="en-US" dirty="0"/>
              <a:t>Assigning operations team members to different tiers can reduce operational cost. If tier 1 team couldn’t resolve the issue, it is escalated to tier 2 team.</a:t>
            </a:r>
          </a:p>
        </p:txBody>
      </p:sp>
    </p:spTree>
    <p:extLst>
      <p:ext uri="{BB962C8B-B14F-4D97-AF65-F5344CB8AC3E}">
        <p14:creationId xmlns:p14="http://schemas.microsoft.com/office/powerpoint/2010/main" val="265721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Best Practices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When developers and managers get feedback on the operations of the applications, including fixing defects, they are able to make upstream coding and architectural decisions to improve the application or the experience of the customers.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803545850"/>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{E2215521-B163-48E5-B870-36756F693077}tf78853419_win32</Template>
  <TotalTime>27</TotalTime>
  <Words>369</Words>
  <Application>Microsoft Office PowerPoint</Application>
  <PresentationFormat>Widescreen</PresentationFormat>
  <Paragraphs>42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Book</vt:lpstr>
      <vt:lpstr>Franklin Gothic Demi</vt:lpstr>
      <vt:lpstr>Custom</vt:lpstr>
      <vt:lpstr>Pager Rotation in DevOps</vt:lpstr>
      <vt:lpstr>Agenda</vt:lpstr>
      <vt:lpstr>Introduction to Pager Rotation in DevOps</vt:lpstr>
      <vt:lpstr>The "You Build It, You Maintain It" Philosophy</vt:lpstr>
      <vt:lpstr>Best Practices</vt:lpstr>
      <vt:lpstr>Best Practices</vt:lpstr>
      <vt:lpstr>Best Practices</vt:lpstr>
      <vt:lpstr>Best Practices</vt:lpstr>
      <vt:lpstr>Best Practices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 Rotation in DevOps</dc:title>
  <dc:creator>Pryymak, Ivan {FLNA}</dc:creator>
  <cp:lastModifiedBy>Pryymak, Ivan {FLNA}</cp:lastModifiedBy>
  <cp:revision>1</cp:revision>
  <dcterms:created xsi:type="dcterms:W3CDTF">2024-09-22T23:07:41Z</dcterms:created>
  <dcterms:modified xsi:type="dcterms:W3CDTF">2024-09-22T23:35:19Z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