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6"/>
  </p:notesMasterIdLst>
  <p:handoutMasterIdLst>
    <p:handoutMasterId r:id="rId17"/>
  </p:handoutMasterIdLst>
  <p:sldIdLst>
    <p:sldId id="410" r:id="rId5"/>
    <p:sldId id="383" r:id="rId6"/>
    <p:sldId id="411" r:id="rId7"/>
    <p:sldId id="412" r:id="rId8"/>
    <p:sldId id="413" r:id="rId9"/>
    <p:sldId id="414" r:id="rId10"/>
    <p:sldId id="415" r:id="rId11"/>
    <p:sldId id="416" r:id="rId12"/>
    <p:sldId id="417" r:id="rId13"/>
    <p:sldId id="418" r:id="rId14"/>
    <p:sldId id="41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6327" autoAdjust="0"/>
  </p:normalViewPr>
  <p:slideViewPr>
    <p:cSldViewPr snapToGrid="0">
      <p:cViewPr varScale="1">
        <p:scale>
          <a:sx n="159" d="100"/>
          <a:sy n="159" d="100"/>
        </p:scale>
        <p:origin x="378"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8/18/2024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8/18/2024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381232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45444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1589999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1856328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689938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391914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80381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255910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37833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tlassian.com/agile/value-stream-management#:~:text=Gartner%20defines%20a%20value%20stream,aren't%20labeled%20as%20such"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The Technology Value Stream</a:t>
            </a:r>
          </a:p>
        </p:txBody>
      </p:sp>
      <p:sp>
        <p:nvSpPr>
          <p:cNvPr id="3" name="TextBox 2">
            <a:extLst>
              <a:ext uri="{FF2B5EF4-FFF2-40B4-BE49-F238E27FC236}">
                <a16:creationId xmlns:a16="http://schemas.microsoft.com/office/drawing/2014/main" id="{25596A95-59F1-F743-65C1-C288312F02BC}"/>
              </a:ext>
            </a:extLst>
          </p:cNvPr>
          <p:cNvSpPr txBox="1"/>
          <p:nvPr/>
        </p:nvSpPr>
        <p:spPr>
          <a:xfrm>
            <a:off x="8867274" y="6136105"/>
            <a:ext cx="2995204" cy="400110"/>
          </a:xfrm>
          <a:prstGeom prst="rect">
            <a:avLst/>
          </a:prstGeom>
          <a:noFill/>
        </p:spPr>
        <p:txBody>
          <a:bodyPr wrap="square" rtlCol="0">
            <a:spAutoFit/>
          </a:bodyPr>
          <a:lstStyle/>
          <a:p>
            <a:pPr lvl="2"/>
            <a:r>
              <a:rPr lang="en-US" sz="1000" dirty="0">
                <a:solidFill>
                  <a:schemeClr val="bg1"/>
                </a:solidFill>
              </a:rPr>
              <a:t>Name: 	Ivan Pryymak</a:t>
            </a:r>
          </a:p>
          <a:p>
            <a:pPr lvl="2"/>
            <a:r>
              <a:rPr lang="en-US" sz="1000" dirty="0">
                <a:solidFill>
                  <a:schemeClr val="bg1"/>
                </a:solidFill>
              </a:rPr>
              <a:t>Date: 	8/18/24</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Reference List</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7"/>
            <a:ext cx="7311022" cy="4149641"/>
          </a:xfrm>
        </p:spPr>
        <p:txBody>
          <a:bodyPr tIns="457200">
            <a:normAutofit/>
          </a:bodyPr>
          <a:lstStyle/>
          <a:p>
            <a:pPr>
              <a:lnSpc>
                <a:spcPct val="100000"/>
              </a:lnSpc>
            </a:pPr>
            <a:r>
              <a:rPr lang="en-US" dirty="0">
                <a:hlinkClick r:id="rId3"/>
              </a:rPr>
              <a:t>[1] https://www.atlassian.com/agile/value-stream-management#:~:text=Gartner%20defines%20a%20value%20stream,aren't%20labeled%20as%20such</a:t>
            </a:r>
            <a:r>
              <a:rPr lang="en-US" dirty="0"/>
              <a:t>.</a:t>
            </a:r>
          </a:p>
          <a:p>
            <a:pPr>
              <a:lnSpc>
                <a:spcPct val="100000"/>
              </a:lnSpc>
            </a:pPr>
            <a:r>
              <a:rPr lang="en-US" dirty="0"/>
              <a:t>The DevOps Handbook by Gene Kim, Jez Humble, Patrick </a:t>
            </a:r>
            <a:r>
              <a:rPr lang="en-US" dirty="0" err="1"/>
              <a:t>Debois</a:t>
            </a:r>
            <a:r>
              <a:rPr lang="en-US" dirty="0"/>
              <a:t>, John Willis, Nicole </a:t>
            </a:r>
            <a:r>
              <a:rPr lang="en-US" dirty="0" err="1"/>
              <a:t>Forsgren</a:t>
            </a:r>
            <a:r>
              <a:rPr lang="en-US" dirty="0"/>
              <a:t>; second edition. </a:t>
            </a:r>
          </a:p>
          <a:p>
            <a:pPr>
              <a:lnSpc>
                <a:spcPct val="100000"/>
              </a:lnSpc>
            </a:pPr>
            <a:endParaRPr lang="en-US" dirty="0"/>
          </a:p>
        </p:txBody>
      </p:sp>
    </p:spTree>
    <p:extLst>
      <p:ext uri="{BB962C8B-B14F-4D97-AF65-F5344CB8AC3E}">
        <p14:creationId xmlns:p14="http://schemas.microsoft.com/office/powerpoint/2010/main" val="217025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Thank you.</a:t>
            </a:r>
          </a:p>
        </p:txBody>
      </p:sp>
    </p:spTree>
    <p:extLst>
      <p:ext uri="{BB962C8B-B14F-4D97-AF65-F5344CB8AC3E}">
        <p14:creationId xmlns:p14="http://schemas.microsoft.com/office/powerpoint/2010/main" val="380102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7"/>
            <a:ext cx="7311022" cy="4149641"/>
          </a:xfrm>
        </p:spPr>
        <p:txBody>
          <a:bodyPr tIns="457200">
            <a:normAutofit fontScale="92500" lnSpcReduction="10000"/>
          </a:bodyPr>
          <a:lstStyle/>
          <a:p>
            <a:r>
              <a:rPr lang="en-US" dirty="0"/>
              <a:t>Introduction</a:t>
            </a:r>
          </a:p>
          <a:p>
            <a:r>
              <a:rPr lang="en-US" dirty="0"/>
              <a:t>Defining Lead Time vs. Processing Time</a:t>
            </a:r>
          </a:p>
          <a:p>
            <a:r>
              <a:rPr lang="en-US" dirty="0"/>
              <a:t>The Importance of Reducing Lead Time</a:t>
            </a:r>
          </a:p>
          <a:p>
            <a:r>
              <a:rPr lang="en-US" dirty="0"/>
              <a:t>The Common Scenario: Deployment Lead Time Requiring Months</a:t>
            </a:r>
          </a:p>
          <a:p>
            <a:r>
              <a:rPr lang="en-US" dirty="0"/>
              <a:t>DevOps Ideal: Deployment Lead Times of Minutes</a:t>
            </a:r>
          </a:p>
          <a:p>
            <a:r>
              <a:rPr lang="en-US" dirty="0"/>
              <a:t>DevOps Strategies</a:t>
            </a:r>
          </a:p>
          <a:p>
            <a:r>
              <a:rPr lang="en-US" dirty="0"/>
              <a:t>Conclusions</a:t>
            </a:r>
          </a:p>
          <a:p>
            <a:pPr marL="0" indent="0">
              <a:buNone/>
            </a:pPr>
            <a:endParaRPr lang="en-US" dirty="0"/>
          </a:p>
          <a:p>
            <a:endParaRPr lang="en-US" dirty="0"/>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Introduction</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7"/>
            <a:ext cx="7311022" cy="4149641"/>
          </a:xfrm>
        </p:spPr>
        <p:txBody>
          <a:bodyPr tIns="457200">
            <a:normAutofit/>
          </a:bodyPr>
          <a:lstStyle/>
          <a:p>
            <a:pPr marL="0" indent="0">
              <a:lnSpc>
                <a:spcPct val="100000"/>
              </a:lnSpc>
              <a:buNone/>
            </a:pPr>
            <a:r>
              <a:rPr lang="en-US" u="sng" dirty="0"/>
              <a:t>Value stream </a:t>
            </a:r>
            <a:r>
              <a:rPr lang="en-US" dirty="0"/>
              <a:t>can be defined as “the sequence of activities necessary to deliver a product, service or experience to a customer, internal or external.”</a:t>
            </a:r>
          </a:p>
          <a:p>
            <a:pPr marL="0" indent="0">
              <a:lnSpc>
                <a:spcPct val="100000"/>
              </a:lnSpc>
              <a:buNone/>
            </a:pPr>
            <a:r>
              <a:rPr lang="en-US" dirty="0"/>
              <a:t>Value streams include every touchpoint on the journey from idea generation to delivery of value to customers. [1]</a:t>
            </a:r>
          </a:p>
        </p:txBody>
      </p:sp>
    </p:spTree>
    <p:extLst>
      <p:ext uri="{BB962C8B-B14F-4D97-AF65-F5344CB8AC3E}">
        <p14:creationId xmlns:p14="http://schemas.microsoft.com/office/powerpoint/2010/main" val="2308827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58" y="189572"/>
            <a:ext cx="7683367" cy="1593507"/>
          </a:xfrm>
        </p:spPr>
        <p:txBody>
          <a:bodyPr/>
          <a:lstStyle/>
          <a:p>
            <a:r>
              <a:rPr lang="en-US" dirty="0"/>
              <a:t>Lead Time vs. Processing Time</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7"/>
            <a:ext cx="5709104" cy="4197940"/>
          </a:xfrm>
        </p:spPr>
        <p:txBody>
          <a:bodyPr tIns="457200">
            <a:normAutofit/>
          </a:bodyPr>
          <a:lstStyle/>
          <a:p>
            <a:pPr marL="0" indent="0">
              <a:lnSpc>
                <a:spcPct val="100000"/>
              </a:lnSpc>
              <a:buNone/>
            </a:pPr>
            <a:r>
              <a:rPr lang="en-US" sz="2000" dirty="0"/>
              <a:t>Lead Time and Processing Time are two very common performance metrics in value streams.</a:t>
            </a:r>
          </a:p>
          <a:p>
            <a:pPr marL="0" indent="0">
              <a:lnSpc>
                <a:spcPct val="100000"/>
              </a:lnSpc>
              <a:buNone/>
            </a:pPr>
            <a:r>
              <a:rPr lang="en-US" sz="2000" u="sng" dirty="0"/>
              <a:t>Lead time </a:t>
            </a:r>
            <a:r>
              <a:rPr lang="en-US" sz="2000" dirty="0"/>
              <a:t>is the time it takes for a software development company to fulfill customer’s request. This time spans from the moment request was made, including the queue time, to the moment it is fulfilled.</a:t>
            </a:r>
          </a:p>
          <a:p>
            <a:pPr marL="0" indent="0">
              <a:lnSpc>
                <a:spcPct val="100000"/>
              </a:lnSpc>
              <a:buNone/>
            </a:pPr>
            <a:r>
              <a:rPr lang="en-US" sz="2000" u="sng" dirty="0"/>
              <a:t>Processing time </a:t>
            </a:r>
            <a:r>
              <a:rPr lang="en-US" sz="2000" dirty="0"/>
              <a:t>is the time the team spent actually working on the request. </a:t>
            </a:r>
          </a:p>
        </p:txBody>
      </p:sp>
      <p:pic>
        <p:nvPicPr>
          <p:cNvPr id="5" name="Picture 4" descr="A diagram of a process&#10;&#10;Description automatically generated">
            <a:extLst>
              <a:ext uri="{FF2B5EF4-FFF2-40B4-BE49-F238E27FC236}">
                <a16:creationId xmlns:a16="http://schemas.microsoft.com/office/drawing/2014/main" id="{A53F28D6-E2D4-0C94-370D-8D1BC5BC8B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2829" y="4118926"/>
            <a:ext cx="5889171" cy="2734624"/>
          </a:xfrm>
          <a:prstGeom prst="rect">
            <a:avLst/>
          </a:prstGeom>
        </p:spPr>
      </p:pic>
    </p:spTree>
    <p:extLst>
      <p:ext uri="{BB962C8B-B14F-4D97-AF65-F5344CB8AC3E}">
        <p14:creationId xmlns:p14="http://schemas.microsoft.com/office/powerpoint/2010/main" val="1458478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Why reduce Lead Time?</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7"/>
            <a:ext cx="7311022" cy="4149641"/>
          </a:xfrm>
        </p:spPr>
        <p:txBody>
          <a:bodyPr tIns="457200">
            <a:normAutofit/>
          </a:bodyPr>
          <a:lstStyle/>
          <a:p>
            <a:pPr marL="0" indent="0">
              <a:lnSpc>
                <a:spcPct val="100000"/>
              </a:lnSpc>
              <a:buNone/>
            </a:pPr>
            <a:r>
              <a:rPr lang="en-US" dirty="0"/>
              <a:t>Lead time is what the customer experiences. The customers don’t see the internal breakdown of queue time, pre-processing time, and processing time. They only see the time it takes to fulfill the request. </a:t>
            </a:r>
          </a:p>
          <a:p>
            <a:pPr marL="0" indent="0">
              <a:lnSpc>
                <a:spcPct val="100000"/>
              </a:lnSpc>
              <a:buNone/>
            </a:pPr>
            <a:r>
              <a:rPr lang="en-US" dirty="0"/>
              <a:t>Faster lead times lead to quicker deliver of value, improving customer satisfaction.</a:t>
            </a:r>
          </a:p>
          <a:p>
            <a:pPr marL="0" indent="0">
              <a:lnSpc>
                <a:spcPct val="100000"/>
              </a:lnSpc>
              <a:buNone/>
            </a:pPr>
            <a:r>
              <a:rPr lang="en-US" dirty="0"/>
              <a:t>Short lead times allow companies to be more responsive to market changes. </a:t>
            </a:r>
          </a:p>
        </p:txBody>
      </p:sp>
    </p:spTree>
    <p:extLst>
      <p:ext uri="{BB962C8B-B14F-4D97-AF65-F5344CB8AC3E}">
        <p14:creationId xmlns:p14="http://schemas.microsoft.com/office/powerpoint/2010/main" val="393652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pPr algn="ctr"/>
            <a:r>
              <a:rPr lang="en-US" dirty="0"/>
              <a:t>Deployment Lead Time of Months</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7"/>
            <a:ext cx="7311022" cy="4149641"/>
          </a:xfrm>
        </p:spPr>
        <p:txBody>
          <a:bodyPr tIns="457200">
            <a:normAutofit/>
          </a:bodyPr>
          <a:lstStyle/>
          <a:p>
            <a:pPr marL="0" indent="0">
              <a:lnSpc>
                <a:spcPct val="100000"/>
              </a:lnSpc>
              <a:buNone/>
            </a:pPr>
            <a:r>
              <a:rPr lang="en-US" dirty="0"/>
              <a:t>Many organizations have complicated practices that result in deployment lead times requiring months. This is common in large and complex companies that work with tightly coupled systems with scarce integration test environments, high reliance on manual processes, and multiple links of approval chain. </a:t>
            </a:r>
          </a:p>
          <a:p>
            <a:pPr marL="0" indent="0">
              <a:lnSpc>
                <a:spcPct val="100000"/>
              </a:lnSpc>
              <a:buNone/>
            </a:pPr>
            <a:r>
              <a:rPr lang="en-US" dirty="0"/>
              <a:t>This leads to slow feedback loops, delayed value delivery, and increased costs.</a:t>
            </a:r>
          </a:p>
        </p:txBody>
      </p:sp>
    </p:spTree>
    <p:extLst>
      <p:ext uri="{BB962C8B-B14F-4D97-AF65-F5344CB8AC3E}">
        <p14:creationId xmlns:p14="http://schemas.microsoft.com/office/powerpoint/2010/main" val="42365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DevOps Ideal: Deployment Lead Times of Minutes</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7"/>
            <a:ext cx="7311022" cy="4149641"/>
          </a:xfrm>
        </p:spPr>
        <p:txBody>
          <a:bodyPr tIns="457200">
            <a:normAutofit/>
          </a:bodyPr>
          <a:lstStyle/>
          <a:p>
            <a:pPr marL="0" indent="0">
              <a:lnSpc>
                <a:spcPct val="100000"/>
              </a:lnSpc>
              <a:buNone/>
            </a:pPr>
            <a:r>
              <a:rPr lang="en-US" dirty="0"/>
              <a:t>DevOps practices aim to reduce deployment lead times to minutes by automating processes, improving collaboration, and implementing continuous integration and continuous deliver pipelines. </a:t>
            </a:r>
          </a:p>
          <a:p>
            <a:pPr marL="0" indent="0">
              <a:lnSpc>
                <a:spcPct val="100000"/>
              </a:lnSpc>
              <a:buNone/>
            </a:pPr>
            <a:r>
              <a:rPr lang="en-US" dirty="0"/>
              <a:t>As a result, we get faster times to market, improved quality of the product, and increased ability to quickly respond to market changes. </a:t>
            </a:r>
          </a:p>
        </p:txBody>
      </p:sp>
    </p:spTree>
    <p:extLst>
      <p:ext uri="{BB962C8B-B14F-4D97-AF65-F5344CB8AC3E}">
        <p14:creationId xmlns:p14="http://schemas.microsoft.com/office/powerpoint/2010/main" val="240341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Key Strategies to Achieve DevOps Ideal</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7"/>
            <a:ext cx="7311022" cy="4149641"/>
          </a:xfrm>
        </p:spPr>
        <p:txBody>
          <a:bodyPr tIns="457200">
            <a:normAutofit fontScale="92500" lnSpcReduction="10000"/>
          </a:bodyPr>
          <a:lstStyle/>
          <a:p>
            <a:pPr>
              <a:lnSpc>
                <a:spcPct val="100000"/>
              </a:lnSpc>
            </a:pPr>
            <a:r>
              <a:rPr lang="en-US" dirty="0"/>
              <a:t>Automation: reduce lead times by automating as many processes as possible.</a:t>
            </a:r>
          </a:p>
          <a:p>
            <a:pPr>
              <a:lnSpc>
                <a:spcPct val="100000"/>
              </a:lnSpc>
            </a:pPr>
            <a:r>
              <a:rPr lang="en-US" dirty="0"/>
              <a:t>CI/CD (Continuous Integration/Continuous Delivery): creating pipelines to automate building, testing, and deployment processes.</a:t>
            </a:r>
          </a:p>
          <a:p>
            <a:pPr>
              <a:lnSpc>
                <a:spcPct val="100000"/>
              </a:lnSpc>
            </a:pPr>
            <a:r>
              <a:rPr lang="en-US" dirty="0"/>
              <a:t>Collaboration: enhancing cooperation between development, operations, and other stakeholders.</a:t>
            </a:r>
          </a:p>
          <a:p>
            <a:pPr>
              <a:lnSpc>
                <a:spcPct val="100000"/>
              </a:lnSpc>
            </a:pPr>
            <a:r>
              <a:rPr lang="en-US" dirty="0"/>
              <a:t>Feedback Loops: shortening feedback cycles to address issues faster. </a:t>
            </a:r>
          </a:p>
        </p:txBody>
      </p:sp>
    </p:spTree>
    <p:extLst>
      <p:ext uri="{BB962C8B-B14F-4D97-AF65-F5344CB8AC3E}">
        <p14:creationId xmlns:p14="http://schemas.microsoft.com/office/powerpoint/2010/main" val="800694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Conclusions</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7"/>
            <a:ext cx="7311022" cy="4149641"/>
          </a:xfrm>
        </p:spPr>
        <p:txBody>
          <a:bodyPr tIns="457200">
            <a:normAutofit/>
          </a:bodyPr>
          <a:lstStyle/>
          <a:p>
            <a:pPr marL="0" indent="0">
              <a:lnSpc>
                <a:spcPct val="100000"/>
              </a:lnSpc>
              <a:buNone/>
            </a:pPr>
            <a:r>
              <a:rPr lang="en-US" dirty="0"/>
              <a:t>The technology value stream is a critical aspect of delivering software efficiently. By understanding and optimizing lead time vs. processing time, and adopting DevOps practices, organizations can drastically reduce deployment times and improve overall efficiency.</a:t>
            </a:r>
          </a:p>
        </p:txBody>
      </p:sp>
    </p:spTree>
    <p:extLst>
      <p:ext uri="{BB962C8B-B14F-4D97-AF65-F5344CB8AC3E}">
        <p14:creationId xmlns:p14="http://schemas.microsoft.com/office/powerpoint/2010/main" val="1394714603"/>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{D9331AFD-36F2-4FBA-8DF0-59755E38DF50}tf78853419_win32</Template>
  <TotalTime>51</TotalTime>
  <Words>549</Words>
  <Application>Microsoft Office PowerPoint</Application>
  <PresentationFormat>Widescreen</PresentationFormat>
  <Paragraphs>50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Franklin Gothic Book</vt:lpstr>
      <vt:lpstr>Franklin Gothic Demi</vt:lpstr>
      <vt:lpstr>Custom</vt:lpstr>
      <vt:lpstr>The Technology Value Stream</vt:lpstr>
      <vt:lpstr>Agenda</vt:lpstr>
      <vt:lpstr>Introduction</vt:lpstr>
      <vt:lpstr>Lead Time vs. Processing Time</vt:lpstr>
      <vt:lpstr>Why reduce Lead Time?</vt:lpstr>
      <vt:lpstr>Deployment Lead Time of Months</vt:lpstr>
      <vt:lpstr>DevOps Ideal: Deployment Lead Times of Minutes</vt:lpstr>
      <vt:lpstr>Key Strategies to Achieve DevOps Ideal</vt:lpstr>
      <vt:lpstr>Conclusions</vt:lpstr>
      <vt:lpstr>Reference List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IVAN PRYYMAK</dc:creator>
  <cp:lastModifiedBy>IVAN PRYYMAK</cp:lastModifiedBy>
  <cp:revision>1</cp:revision>
  <dcterms:created xsi:type="dcterms:W3CDTF">2024-08-18T10:56:10Z</dcterms:created>
  <dcterms:modified xsi:type="dcterms:W3CDTF">2024-08-18T11:47:58Z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