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422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755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7493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3790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3148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9294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1976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646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983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030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53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00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750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938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238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386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10/6/2024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66528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Security Controls in Shared Source Code Repositories</a:t>
            </a:r>
          </a:p>
        </p:txBody>
      </p:sp>
      <p:sp>
        <p:nvSpPr>
          <p:cNvPr id="3" name="Subtitle 2"/>
          <p:cNvSpPr>
            <a:spLocks noGrp="1"/>
          </p:cNvSpPr>
          <p:nvPr>
            <p:ph type="subTitle" idx="1"/>
          </p:nvPr>
        </p:nvSpPr>
        <p:spPr>
          <a:xfrm>
            <a:off x="5211192" y="4727503"/>
            <a:ext cx="1746122" cy="1096899"/>
          </a:xfrm>
        </p:spPr>
        <p:txBody>
          <a:bodyPr>
            <a:normAutofit lnSpcReduction="10000"/>
          </a:bodyPr>
          <a:lstStyle/>
          <a:p>
            <a:r>
              <a:rPr lang="en-US" dirty="0"/>
              <a:t>Ivan Pryymak</a:t>
            </a:r>
          </a:p>
          <a:p>
            <a:r>
              <a:rPr lang="en-US" dirty="0"/>
              <a:t>10/6/2024</a:t>
            </a:r>
          </a:p>
          <a:p>
            <a:r>
              <a:rPr lang="en-US" dirty="0"/>
              <a:t>CSD-380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Pr marL="0" indent="0">
              <a:buNone/>
            </a:pPr>
            <a:r>
              <a:rPr lang="en-US" dirty="0"/>
              <a:t>	</a:t>
            </a:r>
            <a:r>
              <a:rPr dirty="0"/>
              <a:t>Implementing strong security controls in source code repositories protects intellectual property and ensures compliance with best practices.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Why Secure Your Code Repository?</a:t>
            </a:r>
          </a:p>
        </p:txBody>
      </p:sp>
      <p:sp>
        <p:nvSpPr>
          <p:cNvPr id="3" name="Content Placeholder 2"/>
          <p:cNvSpPr>
            <a:spLocks noGrp="1"/>
          </p:cNvSpPr>
          <p:nvPr>
            <p:ph idx="1"/>
          </p:nvPr>
        </p:nvSpPr>
        <p:spPr/>
        <p:txBody>
          <a:bodyPr/>
          <a:lstStyle/>
          <a:p>
            <a:r>
              <a:rPr lang="en-US" b="1" dirty="0"/>
              <a:t>Preventing Data Breaches</a:t>
            </a:r>
            <a:r>
              <a:rPr lang="en-US" dirty="0"/>
              <a:t>: Vulnerabilities in code can be exploited by malicious actors, leading to data breaches that may compromise sensitive user information</a:t>
            </a:r>
          </a:p>
          <a:p>
            <a:r>
              <a:rPr lang="en-US" b="1" dirty="0"/>
              <a:t>Protecting Intellectual Property</a:t>
            </a:r>
            <a:r>
              <a:rPr lang="en-US" dirty="0"/>
              <a:t>: Code repositories often contain valuable intellectual property.</a:t>
            </a:r>
          </a:p>
          <a:p>
            <a:r>
              <a:rPr lang="en-US" b="1" dirty="0"/>
              <a:t>Compliance and Legal Requirements</a:t>
            </a:r>
            <a:r>
              <a:rPr lang="en-US" dirty="0"/>
              <a:t>: Many industries are subject to regulations that require strict security measures for sensitive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7BAC-8581-E201-4BD2-AB445991592A}"/>
              </a:ext>
            </a:extLst>
          </p:cNvPr>
          <p:cNvSpPr>
            <a:spLocks noGrp="1"/>
          </p:cNvSpPr>
          <p:nvPr>
            <p:ph type="title"/>
          </p:nvPr>
        </p:nvSpPr>
        <p:spPr>
          <a:xfrm>
            <a:off x="1396753" y="2230512"/>
            <a:ext cx="5643239" cy="1216242"/>
          </a:xfrm>
        </p:spPr>
        <p:txBody>
          <a:bodyPr>
            <a:normAutofit/>
          </a:bodyPr>
          <a:lstStyle/>
          <a:p>
            <a:r>
              <a:rPr lang="en-US" dirty="0"/>
              <a:t>Best Practices</a:t>
            </a:r>
          </a:p>
        </p:txBody>
      </p:sp>
    </p:spTree>
    <p:extLst>
      <p:ext uri="{BB962C8B-B14F-4D97-AF65-F5344CB8AC3E}">
        <p14:creationId xmlns:p14="http://schemas.microsoft.com/office/powerpoint/2010/main" val="5808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Automated Code Scanning</a:t>
            </a:r>
          </a:p>
        </p:txBody>
      </p:sp>
      <p:sp>
        <p:nvSpPr>
          <p:cNvPr id="3" name="Content Placeholder 2"/>
          <p:cNvSpPr>
            <a:spLocks noGrp="1"/>
          </p:cNvSpPr>
          <p:nvPr>
            <p:ph idx="1"/>
          </p:nvPr>
        </p:nvSpPr>
        <p:spPr>
          <a:xfrm>
            <a:off x="609599" y="2121765"/>
            <a:ext cx="6226207" cy="3089428"/>
          </a:xfrm>
        </p:spPr>
        <p:txBody>
          <a:bodyPr>
            <a:normAutofit/>
          </a:bodyPr>
          <a:lstStyle/>
          <a:p>
            <a:pPr algn="l"/>
            <a:r>
              <a:rPr lang="en-US" b="0" i="0" dirty="0">
                <a:solidFill>
                  <a:schemeClr val="tx1"/>
                </a:solidFill>
                <a:effectLst/>
              </a:rPr>
              <a:t>Automated code scanning is a proactive approach to identifying vulnerabilities and security weaknesses in your source code. By using specialized tools and scanners, developers can detect potential security flaws early in the development process. Some popular code-scanning tools include:</a:t>
            </a:r>
          </a:p>
          <a:p>
            <a:pPr algn="l">
              <a:buFont typeface="Arial" panose="020B0604020202020204" pitchFamily="34" charset="0"/>
              <a:buChar char="•"/>
            </a:pPr>
            <a:r>
              <a:rPr lang="en-US" b="1" i="0" dirty="0" err="1">
                <a:solidFill>
                  <a:schemeClr val="tx1"/>
                </a:solidFill>
                <a:effectLst/>
              </a:rPr>
              <a:t>Kiuwan</a:t>
            </a:r>
            <a:endParaRPr lang="en-US" dirty="0">
              <a:solidFill>
                <a:schemeClr val="tx1"/>
              </a:solidFill>
            </a:endParaRPr>
          </a:p>
          <a:p>
            <a:pPr algn="l">
              <a:buFont typeface="Arial" panose="020B0604020202020204" pitchFamily="34" charset="0"/>
              <a:buChar char="•"/>
            </a:pPr>
            <a:r>
              <a:rPr lang="en-US" b="1" i="0" dirty="0">
                <a:solidFill>
                  <a:schemeClr val="tx1"/>
                </a:solidFill>
                <a:effectLst/>
              </a:rPr>
              <a:t>SonarQube</a:t>
            </a:r>
          </a:p>
          <a:p>
            <a:pPr algn="l">
              <a:buFont typeface="Arial" panose="020B0604020202020204" pitchFamily="34" charset="0"/>
              <a:buChar char="•"/>
            </a:pPr>
            <a:r>
              <a:rPr lang="en-US" b="1" i="0" dirty="0" err="1">
                <a:solidFill>
                  <a:schemeClr val="tx1"/>
                </a:solidFill>
                <a:effectLst/>
              </a:rPr>
              <a:t>Checkmarx</a:t>
            </a:r>
            <a:endParaRPr lang="en-US" b="0" i="0" dirty="0">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 User Access</a:t>
            </a:r>
          </a:p>
        </p:txBody>
      </p:sp>
      <p:sp>
        <p:nvSpPr>
          <p:cNvPr id="3" name="Content Placeholder 2"/>
          <p:cNvSpPr>
            <a:spLocks noGrp="1"/>
          </p:cNvSpPr>
          <p:nvPr>
            <p:ph idx="1"/>
          </p:nvPr>
        </p:nvSpPr>
        <p:spPr/>
        <p:txBody>
          <a:bodyPr/>
          <a:lstStyle/>
          <a:p>
            <a:r>
              <a:rPr lang="en-US" dirty="0"/>
              <a:t>Limiting user access to your source code is crucial to prevent unauthorized modifications and leaks. </a:t>
            </a:r>
          </a:p>
          <a:p>
            <a:r>
              <a:rPr lang="en-US" dirty="0"/>
              <a:t>Implementing role-based access controls will ensure that only authorized personnel can access specific parts of the codebase. </a:t>
            </a:r>
          </a:p>
          <a:p>
            <a:r>
              <a:rPr lang="en-US" dirty="0"/>
              <a:t>Version control systems like Perforce offer robust access control features, allowing administrators to define and manage user permissions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Two-Factor Authentication (2FA)</a:t>
            </a:r>
          </a:p>
        </p:txBody>
      </p:sp>
      <p:sp>
        <p:nvSpPr>
          <p:cNvPr id="3" name="Content Placeholder 2"/>
          <p:cNvSpPr>
            <a:spLocks noGrp="1"/>
          </p:cNvSpPr>
          <p:nvPr>
            <p:ph idx="1"/>
          </p:nvPr>
        </p:nvSpPr>
        <p:spPr/>
        <p:txBody>
          <a:bodyPr/>
          <a:lstStyle/>
          <a:p>
            <a:r>
              <a:rPr lang="en-US" dirty="0"/>
              <a:t>Two-factor authentication (2FA) adds additional security to your source code repositories. </a:t>
            </a:r>
          </a:p>
          <a:p>
            <a:r>
              <a:rPr lang="en-US" dirty="0"/>
              <a:t>With 2FA, users must provide two forms of identification, such as a password and a one-time code sent to their mobile device, to access the codebase. </a:t>
            </a:r>
          </a:p>
          <a:p>
            <a:r>
              <a:rPr lang="en-US" dirty="0"/>
              <a:t>By adding this additional layer of security, developers can guarantee the integrity of their codebase, safeguard sensitive information, and contribute to a more resilient software development ecosystem.</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Encryption &amp; Secrets Management</a:t>
            </a:r>
          </a:p>
        </p:txBody>
      </p:sp>
      <p:sp>
        <p:nvSpPr>
          <p:cNvPr id="3" name="Content Placeholder 2"/>
          <p:cNvSpPr>
            <a:spLocks noGrp="1"/>
          </p:cNvSpPr>
          <p:nvPr>
            <p:ph idx="1"/>
          </p:nvPr>
        </p:nvSpPr>
        <p:spPr/>
        <p:txBody>
          <a:bodyPr/>
          <a:lstStyle/>
          <a:p>
            <a:pPr marL="0" indent="0">
              <a:buNone/>
            </a:pPr>
            <a:r>
              <a:rPr lang="en-US" dirty="0"/>
              <a:t>	Encryption and Secrets Management are vital components of securing source code repositories, especially when handling sensitive data such as passwords, API keys, and configuration files.</a:t>
            </a:r>
          </a:p>
          <a:p>
            <a:pPr marL="0" indent="0">
              <a:buNone/>
            </a:pPr>
            <a:endParaRPr lang="en-US" dirty="0"/>
          </a:p>
          <a:p>
            <a:r>
              <a:rPr lang="en-US" dirty="0"/>
              <a:t>Regularly rotate encryption keys to minimize the impact of key exposure.</a:t>
            </a:r>
          </a:p>
          <a:p>
            <a:r>
              <a:rPr lang="en-US" dirty="0"/>
              <a:t>Use strong, industry-standard encryption algorithms (e.g., AES-256).</a:t>
            </a:r>
          </a:p>
          <a:p>
            <a:r>
              <a:rPr lang="en-US" dirty="0"/>
              <a:t>Ensure proper access controls are in place to limit who can manage encryption keys.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Comprehensive Security Policies</a:t>
            </a:r>
          </a:p>
        </p:txBody>
      </p:sp>
      <p:sp>
        <p:nvSpPr>
          <p:cNvPr id="3" name="Content Placeholder 2"/>
          <p:cNvSpPr>
            <a:spLocks noGrp="1"/>
          </p:cNvSpPr>
          <p:nvPr>
            <p:ph idx="1"/>
          </p:nvPr>
        </p:nvSpPr>
        <p:spPr/>
        <p:txBody>
          <a:bodyPr>
            <a:normAutofit/>
          </a:bodyPr>
          <a:lstStyle/>
          <a:p>
            <a:r>
              <a:rPr lang="en-US" dirty="0"/>
              <a:t>Risk Mitigation: Well-defined security policies help identify and address potential risks, minimizing the likelihood of data breaches and security incidents.</a:t>
            </a:r>
          </a:p>
          <a:p>
            <a:r>
              <a:rPr lang="en-US" dirty="0"/>
              <a:t>Standardization: Security policies create uniform standards across the organization, ensuring that all teams follow best practices consistently. </a:t>
            </a:r>
          </a:p>
          <a:p>
            <a:r>
              <a:rPr lang="en-US" dirty="0"/>
              <a:t>Accountability: Clearly articulated policies establish responsibilities for team members, promoting accountability and facilitating better incident response.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Responding to Security Breaches</a:t>
            </a:r>
          </a:p>
        </p:txBody>
      </p:sp>
      <p:sp>
        <p:nvSpPr>
          <p:cNvPr id="3" name="Content Placeholder 2"/>
          <p:cNvSpPr>
            <a:spLocks noGrp="1"/>
          </p:cNvSpPr>
          <p:nvPr>
            <p:ph idx="1"/>
          </p:nvPr>
        </p:nvSpPr>
        <p:spPr/>
        <p:txBody>
          <a:bodyPr/>
          <a:lstStyle/>
          <a:p>
            <a:r>
              <a:rPr dirty="0"/>
              <a:t>In case of a breach, contain the issue, investigate the scope, notify stakeholders, patch vulnerabilities, and review access controls to prevent future incidents.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454</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Security Controls in Shared Source Code Repositories</vt:lpstr>
      <vt:lpstr>Why Secure Your Code Repository?</vt:lpstr>
      <vt:lpstr>Best Practices</vt:lpstr>
      <vt:lpstr>Automated Code Scanning</vt:lpstr>
      <vt:lpstr>Limit User Access</vt:lpstr>
      <vt:lpstr>Two-Factor Authentication (2FA)</vt:lpstr>
      <vt:lpstr>Encryption &amp; Secrets Management</vt:lpstr>
      <vt:lpstr>Comprehensive Security Policies</vt:lpstr>
      <vt:lpstr>Responding to Security Breaches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Controls in Shared Source Code Repositories</dc:title>
  <dc:subject/>
  <dc:creator/>
  <cp:keywords/>
  <dc:description>generated using python-pptx</dc:description>
  <cp:lastModifiedBy>Pryymak, Ivan {FLNA}</cp:lastModifiedBy>
  <cp:revision>2</cp:revision>
  <dcterms:created xsi:type="dcterms:W3CDTF">2013-01-27T09:14:16Z</dcterms:created>
  <dcterms:modified xsi:type="dcterms:W3CDTF">2024-10-06T18:40:15Z</dcterms:modified>
  <cp:category/>
</cp:coreProperties>
</file>