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9" r:id="rId4"/>
    <p:sldId id="266" r:id="rId5"/>
    <p:sldId id="262" r:id="rId6"/>
    <p:sldId id="263" r:id="rId7"/>
    <p:sldId id="258" r:id="rId8"/>
    <p:sldId id="269" r:id="rId9"/>
    <p:sldId id="271" r:id="rId10"/>
    <p:sldId id="268" r:id="rId11"/>
    <p:sldId id="267" r:id="rId12"/>
    <p:sldId id="265" r:id="rId13"/>
    <p:sldId id="264" r:id="rId14"/>
    <p:sldId id="260" r:id="rId15"/>
    <p:sldId id="270" r:id="rId16"/>
    <p:sldId id="26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4" d="100"/>
          <a:sy n="74" d="100"/>
        </p:scale>
        <p:origin x="35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9D77A1-9CE4-40AF-898C-2035BBEE6BBE}" type="datetimeFigureOut">
              <a:rPr lang="en-US" smtClean="0"/>
              <a:t>12/17/2020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AA5684-4892-4B47-A1A0-5A83D78C1EF6}" type="slidenum">
              <a:rPr lang="en-US" smtClean="0"/>
              <a:t>‹#›</a:t>
            </a:fld>
            <a:endParaRPr lang="en-US"/>
          </a:p>
        </p:txBody>
      </p:sp>
    </p:spTree>
    <p:extLst>
      <p:ext uri="{BB962C8B-B14F-4D97-AF65-F5344CB8AC3E}">
        <p14:creationId xmlns:p14="http://schemas.microsoft.com/office/powerpoint/2010/main" val="2995459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AA5684-4892-4B47-A1A0-5A83D78C1EF6}" type="slidenum">
              <a:rPr lang="en-US" smtClean="0"/>
              <a:t>2</a:t>
            </a:fld>
            <a:endParaRPr lang="en-US"/>
          </a:p>
        </p:txBody>
      </p:sp>
    </p:spTree>
    <p:extLst>
      <p:ext uri="{BB962C8B-B14F-4D97-AF65-F5344CB8AC3E}">
        <p14:creationId xmlns:p14="http://schemas.microsoft.com/office/powerpoint/2010/main" val="3740481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5621C-8529-4A90-BEDB-8A1C7D2FB0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DC1371A-45ED-4F6E-80BF-FCAD442375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6E1423-ABE2-4AD7-8D53-FCC636FFFB9F}"/>
              </a:ext>
            </a:extLst>
          </p:cNvPr>
          <p:cNvSpPr>
            <a:spLocks noGrp="1"/>
          </p:cNvSpPr>
          <p:nvPr>
            <p:ph type="dt" sz="half" idx="10"/>
          </p:nvPr>
        </p:nvSpPr>
        <p:spPr/>
        <p:txBody>
          <a:bodyPr/>
          <a:lstStyle/>
          <a:p>
            <a:fld id="{287EAA86-8587-4109-B6DA-8930DB240E83}" type="datetimeFigureOut">
              <a:rPr lang="en-US" smtClean="0"/>
              <a:t>12/17/2020</a:t>
            </a:fld>
            <a:endParaRPr lang="en-US"/>
          </a:p>
        </p:txBody>
      </p:sp>
      <p:sp>
        <p:nvSpPr>
          <p:cNvPr id="5" name="Footer Placeholder 4">
            <a:extLst>
              <a:ext uri="{FF2B5EF4-FFF2-40B4-BE49-F238E27FC236}">
                <a16:creationId xmlns:a16="http://schemas.microsoft.com/office/drawing/2014/main" id="{F1A05BFE-9184-462A-BFF7-26B9F75D81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433B72-745C-4724-AE08-F0D7A85A57AF}"/>
              </a:ext>
            </a:extLst>
          </p:cNvPr>
          <p:cNvSpPr>
            <a:spLocks noGrp="1"/>
          </p:cNvSpPr>
          <p:nvPr>
            <p:ph type="sldNum" sz="quarter" idx="12"/>
          </p:nvPr>
        </p:nvSpPr>
        <p:spPr/>
        <p:txBody>
          <a:bodyPr/>
          <a:lstStyle/>
          <a:p>
            <a:fld id="{93A1A7E0-C67D-4DFB-9276-EAA52E9D0680}" type="slidenum">
              <a:rPr lang="en-US" smtClean="0"/>
              <a:t>‹#›</a:t>
            </a:fld>
            <a:endParaRPr lang="en-US"/>
          </a:p>
        </p:txBody>
      </p:sp>
    </p:spTree>
    <p:extLst>
      <p:ext uri="{BB962C8B-B14F-4D97-AF65-F5344CB8AC3E}">
        <p14:creationId xmlns:p14="http://schemas.microsoft.com/office/powerpoint/2010/main" val="3841726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26A2D-2AC8-45CE-8FE0-89F0D53BC1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143CE0-AC84-4082-9E6A-9C63438536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018EF7-CA3C-4CB2-8AAA-5F3FDAB67A94}"/>
              </a:ext>
            </a:extLst>
          </p:cNvPr>
          <p:cNvSpPr>
            <a:spLocks noGrp="1"/>
          </p:cNvSpPr>
          <p:nvPr>
            <p:ph type="dt" sz="half" idx="10"/>
          </p:nvPr>
        </p:nvSpPr>
        <p:spPr/>
        <p:txBody>
          <a:bodyPr/>
          <a:lstStyle/>
          <a:p>
            <a:fld id="{287EAA86-8587-4109-B6DA-8930DB240E83}" type="datetimeFigureOut">
              <a:rPr lang="en-US" smtClean="0"/>
              <a:t>12/17/2020</a:t>
            </a:fld>
            <a:endParaRPr lang="en-US"/>
          </a:p>
        </p:txBody>
      </p:sp>
      <p:sp>
        <p:nvSpPr>
          <p:cNvPr id="5" name="Footer Placeholder 4">
            <a:extLst>
              <a:ext uri="{FF2B5EF4-FFF2-40B4-BE49-F238E27FC236}">
                <a16:creationId xmlns:a16="http://schemas.microsoft.com/office/drawing/2014/main" id="{70B46D0F-87CA-4B59-A15A-00FD8AFE3A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781A85-D3E5-40FD-B02F-D0921FA383BF}"/>
              </a:ext>
            </a:extLst>
          </p:cNvPr>
          <p:cNvSpPr>
            <a:spLocks noGrp="1"/>
          </p:cNvSpPr>
          <p:nvPr>
            <p:ph type="sldNum" sz="quarter" idx="12"/>
          </p:nvPr>
        </p:nvSpPr>
        <p:spPr/>
        <p:txBody>
          <a:bodyPr/>
          <a:lstStyle/>
          <a:p>
            <a:fld id="{93A1A7E0-C67D-4DFB-9276-EAA52E9D0680}" type="slidenum">
              <a:rPr lang="en-US" smtClean="0"/>
              <a:t>‹#›</a:t>
            </a:fld>
            <a:endParaRPr lang="en-US"/>
          </a:p>
        </p:txBody>
      </p:sp>
    </p:spTree>
    <p:extLst>
      <p:ext uri="{BB962C8B-B14F-4D97-AF65-F5344CB8AC3E}">
        <p14:creationId xmlns:p14="http://schemas.microsoft.com/office/powerpoint/2010/main" val="3895628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B0F7E5-055F-49AB-B699-07663D89379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83728DC-9661-4C77-8268-C306B19B86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C9979E-75EA-4451-87B1-7BB81E3331D5}"/>
              </a:ext>
            </a:extLst>
          </p:cNvPr>
          <p:cNvSpPr>
            <a:spLocks noGrp="1"/>
          </p:cNvSpPr>
          <p:nvPr>
            <p:ph type="dt" sz="half" idx="10"/>
          </p:nvPr>
        </p:nvSpPr>
        <p:spPr/>
        <p:txBody>
          <a:bodyPr/>
          <a:lstStyle/>
          <a:p>
            <a:fld id="{287EAA86-8587-4109-B6DA-8930DB240E83}" type="datetimeFigureOut">
              <a:rPr lang="en-US" smtClean="0"/>
              <a:t>12/17/2020</a:t>
            </a:fld>
            <a:endParaRPr lang="en-US"/>
          </a:p>
        </p:txBody>
      </p:sp>
      <p:sp>
        <p:nvSpPr>
          <p:cNvPr id="5" name="Footer Placeholder 4">
            <a:extLst>
              <a:ext uri="{FF2B5EF4-FFF2-40B4-BE49-F238E27FC236}">
                <a16:creationId xmlns:a16="http://schemas.microsoft.com/office/drawing/2014/main" id="{1124C9B0-0391-4BC6-973B-74F804383D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2F629D-480B-4D2C-8A57-A13F02E6653C}"/>
              </a:ext>
            </a:extLst>
          </p:cNvPr>
          <p:cNvSpPr>
            <a:spLocks noGrp="1"/>
          </p:cNvSpPr>
          <p:nvPr>
            <p:ph type="sldNum" sz="quarter" idx="12"/>
          </p:nvPr>
        </p:nvSpPr>
        <p:spPr/>
        <p:txBody>
          <a:bodyPr/>
          <a:lstStyle/>
          <a:p>
            <a:fld id="{93A1A7E0-C67D-4DFB-9276-EAA52E9D0680}" type="slidenum">
              <a:rPr lang="en-US" smtClean="0"/>
              <a:t>‹#›</a:t>
            </a:fld>
            <a:endParaRPr lang="en-US"/>
          </a:p>
        </p:txBody>
      </p:sp>
    </p:spTree>
    <p:extLst>
      <p:ext uri="{BB962C8B-B14F-4D97-AF65-F5344CB8AC3E}">
        <p14:creationId xmlns:p14="http://schemas.microsoft.com/office/powerpoint/2010/main" val="3105566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9B551-9CA0-4934-97A5-00A64395A2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1D374B-8776-4673-8276-EF99FE0257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2E0858-2A56-435C-9C07-AABBC34BB753}"/>
              </a:ext>
            </a:extLst>
          </p:cNvPr>
          <p:cNvSpPr>
            <a:spLocks noGrp="1"/>
          </p:cNvSpPr>
          <p:nvPr>
            <p:ph type="dt" sz="half" idx="10"/>
          </p:nvPr>
        </p:nvSpPr>
        <p:spPr/>
        <p:txBody>
          <a:bodyPr/>
          <a:lstStyle/>
          <a:p>
            <a:fld id="{287EAA86-8587-4109-B6DA-8930DB240E83}" type="datetimeFigureOut">
              <a:rPr lang="en-US" smtClean="0"/>
              <a:t>12/17/2020</a:t>
            </a:fld>
            <a:endParaRPr lang="en-US"/>
          </a:p>
        </p:txBody>
      </p:sp>
      <p:sp>
        <p:nvSpPr>
          <p:cNvPr id="5" name="Footer Placeholder 4">
            <a:extLst>
              <a:ext uri="{FF2B5EF4-FFF2-40B4-BE49-F238E27FC236}">
                <a16:creationId xmlns:a16="http://schemas.microsoft.com/office/drawing/2014/main" id="{DCB4D109-B8CF-4A25-A1EC-64ABF6312B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5950BF-7F6A-4B99-9BB5-81A010DB2F1F}"/>
              </a:ext>
            </a:extLst>
          </p:cNvPr>
          <p:cNvSpPr>
            <a:spLocks noGrp="1"/>
          </p:cNvSpPr>
          <p:nvPr>
            <p:ph type="sldNum" sz="quarter" idx="12"/>
          </p:nvPr>
        </p:nvSpPr>
        <p:spPr/>
        <p:txBody>
          <a:bodyPr/>
          <a:lstStyle/>
          <a:p>
            <a:fld id="{93A1A7E0-C67D-4DFB-9276-EAA52E9D0680}" type="slidenum">
              <a:rPr lang="en-US" smtClean="0"/>
              <a:t>‹#›</a:t>
            </a:fld>
            <a:endParaRPr lang="en-US"/>
          </a:p>
        </p:txBody>
      </p:sp>
    </p:spTree>
    <p:extLst>
      <p:ext uri="{BB962C8B-B14F-4D97-AF65-F5344CB8AC3E}">
        <p14:creationId xmlns:p14="http://schemas.microsoft.com/office/powerpoint/2010/main" val="539267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9DAAA-8365-47CD-84CE-1D56E4E7D0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977588-79C0-4BAC-A532-BEE3A12A53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AE975D-4C02-46D6-9022-391090E53841}"/>
              </a:ext>
            </a:extLst>
          </p:cNvPr>
          <p:cNvSpPr>
            <a:spLocks noGrp="1"/>
          </p:cNvSpPr>
          <p:nvPr>
            <p:ph type="dt" sz="half" idx="10"/>
          </p:nvPr>
        </p:nvSpPr>
        <p:spPr/>
        <p:txBody>
          <a:bodyPr/>
          <a:lstStyle/>
          <a:p>
            <a:fld id="{287EAA86-8587-4109-B6DA-8930DB240E83}" type="datetimeFigureOut">
              <a:rPr lang="en-US" smtClean="0"/>
              <a:t>12/17/2020</a:t>
            </a:fld>
            <a:endParaRPr lang="en-US"/>
          </a:p>
        </p:txBody>
      </p:sp>
      <p:sp>
        <p:nvSpPr>
          <p:cNvPr id="5" name="Footer Placeholder 4">
            <a:extLst>
              <a:ext uri="{FF2B5EF4-FFF2-40B4-BE49-F238E27FC236}">
                <a16:creationId xmlns:a16="http://schemas.microsoft.com/office/drawing/2014/main" id="{B3DA97F7-7D67-4CBD-AF0B-03ED7202BC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7C1C9D-330E-4E37-94D0-E1BF94E02522}"/>
              </a:ext>
            </a:extLst>
          </p:cNvPr>
          <p:cNvSpPr>
            <a:spLocks noGrp="1"/>
          </p:cNvSpPr>
          <p:nvPr>
            <p:ph type="sldNum" sz="quarter" idx="12"/>
          </p:nvPr>
        </p:nvSpPr>
        <p:spPr/>
        <p:txBody>
          <a:bodyPr/>
          <a:lstStyle/>
          <a:p>
            <a:fld id="{93A1A7E0-C67D-4DFB-9276-EAA52E9D0680}" type="slidenum">
              <a:rPr lang="en-US" smtClean="0"/>
              <a:t>‹#›</a:t>
            </a:fld>
            <a:endParaRPr lang="en-US"/>
          </a:p>
        </p:txBody>
      </p:sp>
    </p:spTree>
    <p:extLst>
      <p:ext uri="{BB962C8B-B14F-4D97-AF65-F5344CB8AC3E}">
        <p14:creationId xmlns:p14="http://schemas.microsoft.com/office/powerpoint/2010/main" val="4242368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D909B-B4DE-49B0-8088-0AF48846D6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241A4E-5125-48CB-9A52-B839840BA7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A8D95B-8502-4E1F-BDE2-44858337FE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8089A28-028E-45F7-9F4A-1F78FD03C91F}"/>
              </a:ext>
            </a:extLst>
          </p:cNvPr>
          <p:cNvSpPr>
            <a:spLocks noGrp="1"/>
          </p:cNvSpPr>
          <p:nvPr>
            <p:ph type="dt" sz="half" idx="10"/>
          </p:nvPr>
        </p:nvSpPr>
        <p:spPr/>
        <p:txBody>
          <a:bodyPr/>
          <a:lstStyle/>
          <a:p>
            <a:fld id="{287EAA86-8587-4109-B6DA-8930DB240E83}" type="datetimeFigureOut">
              <a:rPr lang="en-US" smtClean="0"/>
              <a:t>12/17/2020</a:t>
            </a:fld>
            <a:endParaRPr lang="en-US"/>
          </a:p>
        </p:txBody>
      </p:sp>
      <p:sp>
        <p:nvSpPr>
          <p:cNvPr id="6" name="Footer Placeholder 5">
            <a:extLst>
              <a:ext uri="{FF2B5EF4-FFF2-40B4-BE49-F238E27FC236}">
                <a16:creationId xmlns:a16="http://schemas.microsoft.com/office/drawing/2014/main" id="{C3FDA286-889F-4F10-ABB8-C642FAE11A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2FF096-88DB-4319-A54F-2B346C15B313}"/>
              </a:ext>
            </a:extLst>
          </p:cNvPr>
          <p:cNvSpPr>
            <a:spLocks noGrp="1"/>
          </p:cNvSpPr>
          <p:nvPr>
            <p:ph type="sldNum" sz="quarter" idx="12"/>
          </p:nvPr>
        </p:nvSpPr>
        <p:spPr/>
        <p:txBody>
          <a:bodyPr/>
          <a:lstStyle/>
          <a:p>
            <a:fld id="{93A1A7E0-C67D-4DFB-9276-EAA52E9D0680}" type="slidenum">
              <a:rPr lang="en-US" smtClean="0"/>
              <a:t>‹#›</a:t>
            </a:fld>
            <a:endParaRPr lang="en-US"/>
          </a:p>
        </p:txBody>
      </p:sp>
    </p:spTree>
    <p:extLst>
      <p:ext uri="{BB962C8B-B14F-4D97-AF65-F5344CB8AC3E}">
        <p14:creationId xmlns:p14="http://schemas.microsoft.com/office/powerpoint/2010/main" val="298628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9E506-E395-42A4-A893-46CB8C4003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8621F4E-CCE0-42A2-91F5-CA46F15A45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A66205-B3F7-418E-B5F1-09D4AB2540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A53229-042E-4FB6-B6E8-5A1260189D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281C25-E752-4A92-B61B-2EE4727EC8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1FB3131-5AD6-4D41-95C9-FCBA05843153}"/>
              </a:ext>
            </a:extLst>
          </p:cNvPr>
          <p:cNvSpPr>
            <a:spLocks noGrp="1"/>
          </p:cNvSpPr>
          <p:nvPr>
            <p:ph type="dt" sz="half" idx="10"/>
          </p:nvPr>
        </p:nvSpPr>
        <p:spPr/>
        <p:txBody>
          <a:bodyPr/>
          <a:lstStyle/>
          <a:p>
            <a:fld id="{287EAA86-8587-4109-B6DA-8930DB240E83}" type="datetimeFigureOut">
              <a:rPr lang="en-US" smtClean="0"/>
              <a:t>12/17/2020</a:t>
            </a:fld>
            <a:endParaRPr lang="en-US"/>
          </a:p>
        </p:txBody>
      </p:sp>
      <p:sp>
        <p:nvSpPr>
          <p:cNvPr id="8" name="Footer Placeholder 7">
            <a:extLst>
              <a:ext uri="{FF2B5EF4-FFF2-40B4-BE49-F238E27FC236}">
                <a16:creationId xmlns:a16="http://schemas.microsoft.com/office/drawing/2014/main" id="{2304CC84-A872-4965-9F1E-F4CE2908B39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2449B74-A523-4A6A-9559-8C9071BE1F36}"/>
              </a:ext>
            </a:extLst>
          </p:cNvPr>
          <p:cNvSpPr>
            <a:spLocks noGrp="1"/>
          </p:cNvSpPr>
          <p:nvPr>
            <p:ph type="sldNum" sz="quarter" idx="12"/>
          </p:nvPr>
        </p:nvSpPr>
        <p:spPr/>
        <p:txBody>
          <a:bodyPr/>
          <a:lstStyle/>
          <a:p>
            <a:fld id="{93A1A7E0-C67D-4DFB-9276-EAA52E9D0680}" type="slidenum">
              <a:rPr lang="en-US" smtClean="0"/>
              <a:t>‹#›</a:t>
            </a:fld>
            <a:endParaRPr lang="en-US"/>
          </a:p>
        </p:txBody>
      </p:sp>
    </p:spTree>
    <p:extLst>
      <p:ext uri="{BB962C8B-B14F-4D97-AF65-F5344CB8AC3E}">
        <p14:creationId xmlns:p14="http://schemas.microsoft.com/office/powerpoint/2010/main" val="188240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171D-497D-443D-A541-27A42DB3041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F046A4-CCA9-4BC0-8A8A-FFB4DF76F997}"/>
              </a:ext>
            </a:extLst>
          </p:cNvPr>
          <p:cNvSpPr>
            <a:spLocks noGrp="1"/>
          </p:cNvSpPr>
          <p:nvPr>
            <p:ph type="dt" sz="half" idx="10"/>
          </p:nvPr>
        </p:nvSpPr>
        <p:spPr/>
        <p:txBody>
          <a:bodyPr/>
          <a:lstStyle/>
          <a:p>
            <a:fld id="{287EAA86-8587-4109-B6DA-8930DB240E83}" type="datetimeFigureOut">
              <a:rPr lang="en-US" smtClean="0"/>
              <a:t>12/17/2020</a:t>
            </a:fld>
            <a:endParaRPr lang="en-US"/>
          </a:p>
        </p:txBody>
      </p:sp>
      <p:sp>
        <p:nvSpPr>
          <p:cNvPr id="4" name="Footer Placeholder 3">
            <a:extLst>
              <a:ext uri="{FF2B5EF4-FFF2-40B4-BE49-F238E27FC236}">
                <a16:creationId xmlns:a16="http://schemas.microsoft.com/office/drawing/2014/main" id="{6AFF7C85-28AB-4003-940D-45F647C036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99B506-4D06-490F-B020-C91DE3CFC6AE}"/>
              </a:ext>
            </a:extLst>
          </p:cNvPr>
          <p:cNvSpPr>
            <a:spLocks noGrp="1"/>
          </p:cNvSpPr>
          <p:nvPr>
            <p:ph type="sldNum" sz="quarter" idx="12"/>
          </p:nvPr>
        </p:nvSpPr>
        <p:spPr/>
        <p:txBody>
          <a:bodyPr/>
          <a:lstStyle/>
          <a:p>
            <a:fld id="{93A1A7E0-C67D-4DFB-9276-EAA52E9D0680}" type="slidenum">
              <a:rPr lang="en-US" smtClean="0"/>
              <a:t>‹#›</a:t>
            </a:fld>
            <a:endParaRPr lang="en-US"/>
          </a:p>
        </p:txBody>
      </p:sp>
    </p:spTree>
    <p:extLst>
      <p:ext uri="{BB962C8B-B14F-4D97-AF65-F5344CB8AC3E}">
        <p14:creationId xmlns:p14="http://schemas.microsoft.com/office/powerpoint/2010/main" val="3966543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F093EB-CB3B-419E-A132-5989EC8BD98D}"/>
              </a:ext>
            </a:extLst>
          </p:cNvPr>
          <p:cNvSpPr>
            <a:spLocks noGrp="1"/>
          </p:cNvSpPr>
          <p:nvPr>
            <p:ph type="dt" sz="half" idx="10"/>
          </p:nvPr>
        </p:nvSpPr>
        <p:spPr/>
        <p:txBody>
          <a:bodyPr/>
          <a:lstStyle/>
          <a:p>
            <a:fld id="{287EAA86-8587-4109-B6DA-8930DB240E83}" type="datetimeFigureOut">
              <a:rPr lang="en-US" smtClean="0"/>
              <a:t>12/17/2020</a:t>
            </a:fld>
            <a:endParaRPr lang="en-US"/>
          </a:p>
        </p:txBody>
      </p:sp>
      <p:sp>
        <p:nvSpPr>
          <p:cNvPr id="3" name="Footer Placeholder 2">
            <a:extLst>
              <a:ext uri="{FF2B5EF4-FFF2-40B4-BE49-F238E27FC236}">
                <a16:creationId xmlns:a16="http://schemas.microsoft.com/office/drawing/2014/main" id="{A7DF1800-A2AD-4D3F-AA91-927BD4B90F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D724F6-2745-4D9D-8314-DF52846FC098}"/>
              </a:ext>
            </a:extLst>
          </p:cNvPr>
          <p:cNvSpPr>
            <a:spLocks noGrp="1"/>
          </p:cNvSpPr>
          <p:nvPr>
            <p:ph type="sldNum" sz="quarter" idx="12"/>
          </p:nvPr>
        </p:nvSpPr>
        <p:spPr/>
        <p:txBody>
          <a:bodyPr/>
          <a:lstStyle/>
          <a:p>
            <a:fld id="{93A1A7E0-C67D-4DFB-9276-EAA52E9D0680}" type="slidenum">
              <a:rPr lang="en-US" smtClean="0"/>
              <a:t>‹#›</a:t>
            </a:fld>
            <a:endParaRPr lang="en-US"/>
          </a:p>
        </p:txBody>
      </p:sp>
    </p:spTree>
    <p:extLst>
      <p:ext uri="{BB962C8B-B14F-4D97-AF65-F5344CB8AC3E}">
        <p14:creationId xmlns:p14="http://schemas.microsoft.com/office/powerpoint/2010/main" val="2035464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FA598-2570-4B29-A067-EF5D09D74F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A147A76-394F-49FC-BF23-5CE895AEA3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08C6D1-80E4-4342-954A-72FA2F8465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391F82-F1AF-412D-BD70-C675CB19279E}"/>
              </a:ext>
            </a:extLst>
          </p:cNvPr>
          <p:cNvSpPr>
            <a:spLocks noGrp="1"/>
          </p:cNvSpPr>
          <p:nvPr>
            <p:ph type="dt" sz="half" idx="10"/>
          </p:nvPr>
        </p:nvSpPr>
        <p:spPr/>
        <p:txBody>
          <a:bodyPr/>
          <a:lstStyle/>
          <a:p>
            <a:fld id="{287EAA86-8587-4109-B6DA-8930DB240E83}" type="datetimeFigureOut">
              <a:rPr lang="en-US" smtClean="0"/>
              <a:t>12/17/2020</a:t>
            </a:fld>
            <a:endParaRPr lang="en-US"/>
          </a:p>
        </p:txBody>
      </p:sp>
      <p:sp>
        <p:nvSpPr>
          <p:cNvPr id="6" name="Footer Placeholder 5">
            <a:extLst>
              <a:ext uri="{FF2B5EF4-FFF2-40B4-BE49-F238E27FC236}">
                <a16:creationId xmlns:a16="http://schemas.microsoft.com/office/drawing/2014/main" id="{CF91E65A-665A-4859-9E8D-86BBD7E24C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3AAA6D-59EB-47A6-9FA0-C9EA0B9FDBF5}"/>
              </a:ext>
            </a:extLst>
          </p:cNvPr>
          <p:cNvSpPr>
            <a:spLocks noGrp="1"/>
          </p:cNvSpPr>
          <p:nvPr>
            <p:ph type="sldNum" sz="quarter" idx="12"/>
          </p:nvPr>
        </p:nvSpPr>
        <p:spPr/>
        <p:txBody>
          <a:bodyPr/>
          <a:lstStyle/>
          <a:p>
            <a:fld id="{93A1A7E0-C67D-4DFB-9276-EAA52E9D0680}" type="slidenum">
              <a:rPr lang="en-US" smtClean="0"/>
              <a:t>‹#›</a:t>
            </a:fld>
            <a:endParaRPr lang="en-US"/>
          </a:p>
        </p:txBody>
      </p:sp>
    </p:spTree>
    <p:extLst>
      <p:ext uri="{BB962C8B-B14F-4D97-AF65-F5344CB8AC3E}">
        <p14:creationId xmlns:p14="http://schemas.microsoft.com/office/powerpoint/2010/main" val="3089864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6C53F-27BF-4E0E-908F-0BC9F5EF7C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34E26F-6AC9-4BB9-85A9-56641B8CB1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9DDE884-DC16-4F2F-9EF0-EF31F9B760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DDA71F-CA38-4BEE-B638-8D1B099F3DF4}"/>
              </a:ext>
            </a:extLst>
          </p:cNvPr>
          <p:cNvSpPr>
            <a:spLocks noGrp="1"/>
          </p:cNvSpPr>
          <p:nvPr>
            <p:ph type="dt" sz="half" idx="10"/>
          </p:nvPr>
        </p:nvSpPr>
        <p:spPr/>
        <p:txBody>
          <a:bodyPr/>
          <a:lstStyle/>
          <a:p>
            <a:fld id="{287EAA86-8587-4109-B6DA-8930DB240E83}" type="datetimeFigureOut">
              <a:rPr lang="en-US" smtClean="0"/>
              <a:t>12/17/2020</a:t>
            </a:fld>
            <a:endParaRPr lang="en-US"/>
          </a:p>
        </p:txBody>
      </p:sp>
      <p:sp>
        <p:nvSpPr>
          <p:cNvPr id="6" name="Footer Placeholder 5">
            <a:extLst>
              <a:ext uri="{FF2B5EF4-FFF2-40B4-BE49-F238E27FC236}">
                <a16:creationId xmlns:a16="http://schemas.microsoft.com/office/drawing/2014/main" id="{93E0C170-F75F-4D57-AC19-4BDCDF2144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1D0902-52AF-47D5-8191-E83D856B74CE}"/>
              </a:ext>
            </a:extLst>
          </p:cNvPr>
          <p:cNvSpPr>
            <a:spLocks noGrp="1"/>
          </p:cNvSpPr>
          <p:nvPr>
            <p:ph type="sldNum" sz="quarter" idx="12"/>
          </p:nvPr>
        </p:nvSpPr>
        <p:spPr/>
        <p:txBody>
          <a:bodyPr/>
          <a:lstStyle/>
          <a:p>
            <a:fld id="{93A1A7E0-C67D-4DFB-9276-EAA52E9D0680}" type="slidenum">
              <a:rPr lang="en-US" smtClean="0"/>
              <a:t>‹#›</a:t>
            </a:fld>
            <a:endParaRPr lang="en-US"/>
          </a:p>
        </p:txBody>
      </p:sp>
    </p:spTree>
    <p:extLst>
      <p:ext uri="{BB962C8B-B14F-4D97-AF65-F5344CB8AC3E}">
        <p14:creationId xmlns:p14="http://schemas.microsoft.com/office/powerpoint/2010/main" val="3365490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35A4F6-7F30-49FC-9F80-30175EB2FF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73CBEDD-35AF-4DDE-BACD-D00163BD57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A1E395-8650-4C22-8C5E-C11A74A40D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7EAA86-8587-4109-B6DA-8930DB240E83}" type="datetimeFigureOut">
              <a:rPr lang="en-US" smtClean="0"/>
              <a:t>12/17/2020</a:t>
            </a:fld>
            <a:endParaRPr lang="en-US"/>
          </a:p>
        </p:txBody>
      </p:sp>
      <p:sp>
        <p:nvSpPr>
          <p:cNvPr id="5" name="Footer Placeholder 4">
            <a:extLst>
              <a:ext uri="{FF2B5EF4-FFF2-40B4-BE49-F238E27FC236}">
                <a16:creationId xmlns:a16="http://schemas.microsoft.com/office/drawing/2014/main" id="{3A858608-BFDF-47EB-B3E6-44E4EB4F32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263D2C4-E9C9-4791-B761-78B1CDB31B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1A7E0-C67D-4DFB-9276-EAA52E9D0680}" type="slidenum">
              <a:rPr lang="en-US" smtClean="0"/>
              <a:t>‹#›</a:t>
            </a:fld>
            <a:endParaRPr lang="en-US"/>
          </a:p>
        </p:txBody>
      </p:sp>
    </p:spTree>
    <p:extLst>
      <p:ext uri="{BB962C8B-B14F-4D97-AF65-F5344CB8AC3E}">
        <p14:creationId xmlns:p14="http://schemas.microsoft.com/office/powerpoint/2010/main" val="24578656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2A12DD8E-0415-40E3-B349-55E4AA78AC44}"/>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a:stretch/>
        </p:blipFill>
        <p:spPr bwMode="auto">
          <a:xfrm>
            <a:off x="0" y="8626"/>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211DB18-CBDD-420B-899E-8320A65977BF}"/>
              </a:ext>
            </a:extLst>
          </p:cNvPr>
          <p:cNvSpPr>
            <a:spLocks noGrp="1"/>
          </p:cNvSpPr>
          <p:nvPr>
            <p:ph type="ctrTitle"/>
          </p:nvPr>
        </p:nvSpPr>
        <p:spPr>
          <a:xfrm>
            <a:off x="1524000" y="1122362"/>
            <a:ext cx="9144000" cy="2900518"/>
          </a:xfrm>
        </p:spPr>
        <p:txBody>
          <a:bodyPr>
            <a:normAutofit/>
          </a:bodyPr>
          <a:lstStyle/>
          <a:p>
            <a:r>
              <a:rPr lang="en-US" dirty="0">
                <a:solidFill>
                  <a:srgbClr val="FFFFFF"/>
                </a:solidFill>
              </a:rPr>
              <a:t>CS 473 Final Project</a:t>
            </a:r>
            <a:br>
              <a:rPr lang="en-US" dirty="0">
                <a:solidFill>
                  <a:srgbClr val="FFFFFF"/>
                </a:solidFill>
              </a:rPr>
            </a:br>
            <a:r>
              <a:rPr lang="en-US" dirty="0">
                <a:solidFill>
                  <a:srgbClr val="FFFFFF"/>
                </a:solidFill>
              </a:rPr>
              <a:t>Genetic Algorithm</a:t>
            </a:r>
          </a:p>
        </p:txBody>
      </p:sp>
      <p:sp>
        <p:nvSpPr>
          <p:cNvPr id="3" name="Subtitle 2">
            <a:extLst>
              <a:ext uri="{FF2B5EF4-FFF2-40B4-BE49-F238E27FC236}">
                <a16:creationId xmlns:a16="http://schemas.microsoft.com/office/drawing/2014/main" id="{D90D2CB9-C464-4C37-8FC8-B63E4CA272FF}"/>
              </a:ext>
            </a:extLst>
          </p:cNvPr>
          <p:cNvSpPr>
            <a:spLocks noGrp="1"/>
          </p:cNvSpPr>
          <p:nvPr>
            <p:ph type="subTitle" idx="1"/>
          </p:nvPr>
        </p:nvSpPr>
        <p:spPr>
          <a:xfrm>
            <a:off x="1524000" y="4159404"/>
            <a:ext cx="9144000" cy="1098395"/>
          </a:xfrm>
        </p:spPr>
        <p:txBody>
          <a:bodyPr>
            <a:normAutofit/>
          </a:bodyPr>
          <a:lstStyle/>
          <a:p>
            <a:r>
              <a:rPr lang="en-US" dirty="0">
                <a:solidFill>
                  <a:srgbClr val="FFFFFF"/>
                </a:solidFill>
              </a:rPr>
              <a:t>Team Fleet: Brycen Martin, Jonathan Laughlin, Shane Snediker</a:t>
            </a:r>
          </a:p>
        </p:txBody>
      </p:sp>
    </p:spTree>
    <p:extLst>
      <p:ext uri="{BB962C8B-B14F-4D97-AF65-F5344CB8AC3E}">
        <p14:creationId xmlns:p14="http://schemas.microsoft.com/office/powerpoint/2010/main" val="144888260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72D3FF0C-56EF-4ADE-AA40-40C84B8B5FF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758" b="5758"/>
          <a:stretch/>
        </p:blipFill>
        <p:spPr bwMode="auto">
          <a:xfrm>
            <a:off x="-1" y="1"/>
            <a:ext cx="12192000" cy="685799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picture containing text&#10;&#10;Description automatically generated">
            <a:extLst>
              <a:ext uri="{FF2B5EF4-FFF2-40B4-BE49-F238E27FC236}">
                <a16:creationId xmlns:a16="http://schemas.microsoft.com/office/drawing/2014/main" id="{C7F77D3F-9B2D-471D-8C62-419B8DBB2A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116" y="2983771"/>
            <a:ext cx="9222997" cy="3581900"/>
          </a:xfrm>
          <a:prstGeom prst="rect">
            <a:avLst/>
          </a:prstGeom>
        </p:spPr>
      </p:pic>
      <p:pic>
        <p:nvPicPr>
          <p:cNvPr id="6" name="Picture 5">
            <a:extLst>
              <a:ext uri="{FF2B5EF4-FFF2-40B4-BE49-F238E27FC236}">
                <a16:creationId xmlns:a16="http://schemas.microsoft.com/office/drawing/2014/main" id="{8324C22F-BABC-4BDC-A623-7C8656C375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580" y="292329"/>
            <a:ext cx="9974067" cy="2570672"/>
          </a:xfrm>
          <a:prstGeom prst="rect">
            <a:avLst/>
          </a:prstGeom>
        </p:spPr>
      </p:pic>
    </p:spTree>
    <p:extLst>
      <p:ext uri="{BB962C8B-B14F-4D97-AF65-F5344CB8AC3E}">
        <p14:creationId xmlns:p14="http://schemas.microsoft.com/office/powerpoint/2010/main" val="1519712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D912B5FA-B784-4093-913B-07454C2E293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758" b="5758"/>
          <a:stretch/>
        </p:blipFill>
        <p:spPr bwMode="auto">
          <a:xfrm>
            <a:off x="-1" y="1"/>
            <a:ext cx="12192000" cy="685799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D460D4D-90AF-4669-B03A-2E3A96F0B8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9017" y="1843022"/>
            <a:ext cx="7082287" cy="4644042"/>
          </a:xfrm>
          <a:prstGeom prst="rect">
            <a:avLst/>
          </a:prstGeom>
        </p:spPr>
      </p:pic>
      <p:sp>
        <p:nvSpPr>
          <p:cNvPr id="6" name="TextBox 5">
            <a:extLst>
              <a:ext uri="{FF2B5EF4-FFF2-40B4-BE49-F238E27FC236}">
                <a16:creationId xmlns:a16="http://schemas.microsoft.com/office/drawing/2014/main" id="{7965273D-37BF-4E91-B3A6-7B26D121584B}"/>
              </a:ext>
            </a:extLst>
          </p:cNvPr>
          <p:cNvSpPr txBox="1"/>
          <p:nvPr/>
        </p:nvSpPr>
        <p:spPr>
          <a:xfrm>
            <a:off x="3001990" y="659902"/>
            <a:ext cx="3976779" cy="523220"/>
          </a:xfrm>
          <a:prstGeom prst="rect">
            <a:avLst/>
          </a:prstGeom>
          <a:noFill/>
        </p:spPr>
        <p:txBody>
          <a:bodyPr wrap="square" rtlCol="0">
            <a:spAutoFit/>
          </a:bodyPr>
          <a:lstStyle/>
          <a:p>
            <a:r>
              <a:rPr lang="en-US" sz="2800" dirty="0">
                <a:solidFill>
                  <a:schemeClr val="accent1"/>
                </a:solidFill>
              </a:rPr>
              <a:t>Crossover Reproduction</a:t>
            </a:r>
          </a:p>
        </p:txBody>
      </p:sp>
    </p:spTree>
    <p:extLst>
      <p:ext uri="{BB962C8B-B14F-4D97-AF65-F5344CB8AC3E}">
        <p14:creationId xmlns:p14="http://schemas.microsoft.com/office/powerpoint/2010/main" val="3262402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0189474B-B5E3-4EF9-898C-6213EF49EC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Local vs. Global Points | Shmoop">
            <a:extLst>
              <a:ext uri="{FF2B5EF4-FFF2-40B4-BE49-F238E27FC236}">
                <a16:creationId xmlns:a16="http://schemas.microsoft.com/office/drawing/2014/main" id="{59808CF1-F0DF-41A9-A25B-181CC9BC7A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9069" y="2851239"/>
            <a:ext cx="5339206" cy="298995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03BA9A5-FDFE-48F8-AF7F-465825B64F2D}"/>
              </a:ext>
            </a:extLst>
          </p:cNvPr>
          <p:cNvSpPr txBox="1"/>
          <p:nvPr/>
        </p:nvSpPr>
        <p:spPr>
          <a:xfrm>
            <a:off x="3338422" y="1406106"/>
            <a:ext cx="5339205" cy="523220"/>
          </a:xfrm>
          <a:prstGeom prst="rect">
            <a:avLst/>
          </a:prstGeom>
          <a:noFill/>
        </p:spPr>
        <p:txBody>
          <a:bodyPr wrap="square" rtlCol="0">
            <a:spAutoFit/>
          </a:bodyPr>
          <a:lstStyle/>
          <a:p>
            <a:r>
              <a:rPr lang="en-US" sz="2800" dirty="0">
                <a:solidFill>
                  <a:schemeClr val="accent1"/>
                </a:solidFill>
              </a:rPr>
              <a:t>Mutation is critical to a GA!</a:t>
            </a:r>
          </a:p>
        </p:txBody>
      </p:sp>
      <p:sp>
        <p:nvSpPr>
          <p:cNvPr id="5" name="TextBox 4">
            <a:extLst>
              <a:ext uri="{FF2B5EF4-FFF2-40B4-BE49-F238E27FC236}">
                <a16:creationId xmlns:a16="http://schemas.microsoft.com/office/drawing/2014/main" id="{45D40412-38AF-40FF-8C76-B1BD139FB0E7}"/>
              </a:ext>
            </a:extLst>
          </p:cNvPr>
          <p:cNvSpPr txBox="1"/>
          <p:nvPr/>
        </p:nvSpPr>
        <p:spPr>
          <a:xfrm>
            <a:off x="9790981" y="5986732"/>
            <a:ext cx="1466490" cy="276999"/>
          </a:xfrm>
          <a:prstGeom prst="rect">
            <a:avLst/>
          </a:prstGeom>
          <a:noFill/>
        </p:spPr>
        <p:txBody>
          <a:bodyPr wrap="square" rtlCol="0">
            <a:spAutoFit/>
          </a:bodyPr>
          <a:lstStyle/>
          <a:p>
            <a:r>
              <a:rPr lang="en-US" sz="1200" dirty="0"/>
              <a:t>Shane</a:t>
            </a:r>
          </a:p>
        </p:txBody>
      </p:sp>
    </p:spTree>
    <p:extLst>
      <p:ext uri="{BB962C8B-B14F-4D97-AF65-F5344CB8AC3E}">
        <p14:creationId xmlns:p14="http://schemas.microsoft.com/office/powerpoint/2010/main" val="1075593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7EC059B3-1C8D-4058-A357-0BB3DF6AA1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246E584-B159-4581-A242-EF01A5381721}"/>
              </a:ext>
            </a:extLst>
          </p:cNvPr>
          <p:cNvSpPr txBox="1"/>
          <p:nvPr/>
        </p:nvSpPr>
        <p:spPr>
          <a:xfrm>
            <a:off x="862642" y="931653"/>
            <a:ext cx="6607834" cy="523220"/>
          </a:xfrm>
          <a:prstGeom prst="rect">
            <a:avLst/>
          </a:prstGeom>
          <a:noFill/>
        </p:spPr>
        <p:txBody>
          <a:bodyPr wrap="square" rtlCol="0">
            <a:spAutoFit/>
          </a:bodyPr>
          <a:lstStyle/>
          <a:p>
            <a:r>
              <a:rPr lang="en-US" sz="2800" dirty="0">
                <a:solidFill>
                  <a:schemeClr val="accent1"/>
                </a:solidFill>
              </a:rPr>
              <a:t>Algorithm Analysis</a:t>
            </a:r>
          </a:p>
        </p:txBody>
      </p:sp>
      <p:sp>
        <p:nvSpPr>
          <p:cNvPr id="5" name="TextBox 4">
            <a:extLst>
              <a:ext uri="{FF2B5EF4-FFF2-40B4-BE49-F238E27FC236}">
                <a16:creationId xmlns:a16="http://schemas.microsoft.com/office/drawing/2014/main" id="{05786560-B310-47D4-949D-A2DDE44E05BF}"/>
              </a:ext>
            </a:extLst>
          </p:cNvPr>
          <p:cNvSpPr txBox="1"/>
          <p:nvPr/>
        </p:nvSpPr>
        <p:spPr>
          <a:xfrm>
            <a:off x="9615577" y="6202392"/>
            <a:ext cx="3858883" cy="276999"/>
          </a:xfrm>
          <a:prstGeom prst="rect">
            <a:avLst/>
          </a:prstGeom>
          <a:noFill/>
        </p:spPr>
        <p:txBody>
          <a:bodyPr wrap="square" rtlCol="0">
            <a:spAutoFit/>
          </a:bodyPr>
          <a:lstStyle/>
          <a:p>
            <a:r>
              <a:rPr lang="en-US" sz="1200" dirty="0"/>
              <a:t>Brycen</a:t>
            </a:r>
          </a:p>
        </p:txBody>
      </p:sp>
      <p:sp>
        <p:nvSpPr>
          <p:cNvPr id="6" name="TextBox 5">
            <a:extLst>
              <a:ext uri="{FF2B5EF4-FFF2-40B4-BE49-F238E27FC236}">
                <a16:creationId xmlns:a16="http://schemas.microsoft.com/office/drawing/2014/main" id="{472A7428-60C4-4E5C-AA94-25AA105C2B44}"/>
              </a:ext>
            </a:extLst>
          </p:cNvPr>
          <p:cNvSpPr txBox="1"/>
          <p:nvPr/>
        </p:nvSpPr>
        <p:spPr>
          <a:xfrm>
            <a:off x="733246" y="1576466"/>
            <a:ext cx="9523562" cy="4247317"/>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b="1" dirty="0">
                <a:solidFill>
                  <a:schemeClr val="accent1"/>
                </a:solidFill>
              </a:rPr>
              <a:t>Genetic algorithms are almost impossible to analyze due to the amount of variables</a:t>
            </a:r>
          </a:p>
          <a:p>
            <a:pPr marL="285750" indent="-285750">
              <a:lnSpc>
                <a:spcPct val="200000"/>
              </a:lnSpc>
              <a:buFont typeface="Arial" panose="020B0604020202020204" pitchFamily="34" charset="0"/>
              <a:buChar char="•"/>
            </a:pPr>
            <a:r>
              <a:rPr lang="en-US" b="1" dirty="0">
                <a:solidFill>
                  <a:schemeClr val="accent1"/>
                </a:solidFill>
              </a:rPr>
              <a:t>Things such as the number of bots or the genetic sequence of bots and even the movement of the bots can greatly increase or decrease the time the code takes to run.</a:t>
            </a:r>
          </a:p>
          <a:p>
            <a:pPr marL="285750" indent="-285750">
              <a:lnSpc>
                <a:spcPct val="200000"/>
              </a:lnSpc>
              <a:buFont typeface="Arial" panose="020B0604020202020204" pitchFamily="34" charset="0"/>
              <a:buChar char="•"/>
            </a:pPr>
            <a:r>
              <a:rPr lang="en-US" b="1" dirty="0">
                <a:solidFill>
                  <a:schemeClr val="accent1"/>
                </a:solidFill>
              </a:rPr>
              <a:t>For example, a simulation was ran that was only around 10 blocks and it took around 10 minutes to complete</a:t>
            </a:r>
          </a:p>
          <a:p>
            <a:pPr marL="285750" indent="-285750">
              <a:lnSpc>
                <a:spcPct val="200000"/>
              </a:lnSpc>
              <a:buFont typeface="Arial" panose="020B0604020202020204" pitchFamily="34" charset="0"/>
              <a:buChar char="•"/>
            </a:pPr>
            <a:r>
              <a:rPr lang="en-US" b="1" dirty="0">
                <a:solidFill>
                  <a:schemeClr val="accent1"/>
                </a:solidFill>
              </a:rPr>
              <a:t>The same code but with a goal at the other end of the data set ran for about 15 hours and 125000 generations and was not even close to completion of the problem</a:t>
            </a:r>
          </a:p>
          <a:p>
            <a:endParaRPr lang="en-US" dirty="0"/>
          </a:p>
        </p:txBody>
      </p:sp>
    </p:spTree>
    <p:extLst>
      <p:ext uri="{BB962C8B-B14F-4D97-AF65-F5344CB8AC3E}">
        <p14:creationId xmlns:p14="http://schemas.microsoft.com/office/powerpoint/2010/main" val="3491591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table, indoor, food, cake&#10;&#10;Description automatically generated">
            <a:extLst>
              <a:ext uri="{FF2B5EF4-FFF2-40B4-BE49-F238E27FC236}">
                <a16:creationId xmlns:a16="http://schemas.microsoft.com/office/drawing/2014/main" id="{E6D047AB-C158-4915-B0F2-BFC1F142A008}"/>
              </a:ext>
            </a:extLst>
          </p:cNvPr>
          <p:cNvPicPr>
            <a:picLocks noChangeAspect="1"/>
          </p:cNvPicPr>
          <p:nvPr/>
        </p:nvPicPr>
        <p:blipFill rotWithShape="1">
          <a:blip r:embed="rId2">
            <a:duotone>
              <a:schemeClr val="bg2">
                <a:shade val="45000"/>
                <a:satMod val="135000"/>
              </a:schemeClr>
              <a:prstClr val="white"/>
            </a:duotone>
            <a:alphaModFix amt="50000"/>
          </a:blip>
          <a:srcRect/>
          <a:stretch/>
        </p:blipFill>
        <p:spPr>
          <a:xfrm>
            <a:off x="0" y="5"/>
            <a:ext cx="12192000" cy="6857990"/>
          </a:xfrm>
          <a:prstGeom prst="rect">
            <a:avLst/>
          </a:prstGeom>
        </p:spPr>
      </p:pic>
      <p:sp>
        <p:nvSpPr>
          <p:cNvPr id="3" name="TextBox 2">
            <a:extLst>
              <a:ext uri="{FF2B5EF4-FFF2-40B4-BE49-F238E27FC236}">
                <a16:creationId xmlns:a16="http://schemas.microsoft.com/office/drawing/2014/main" id="{F3811F8E-1573-42FD-8D10-90FB0042D519}"/>
              </a:ext>
            </a:extLst>
          </p:cNvPr>
          <p:cNvSpPr txBox="1"/>
          <p:nvPr/>
        </p:nvSpPr>
        <p:spPr>
          <a:xfrm>
            <a:off x="1193321" y="2429199"/>
            <a:ext cx="10231120" cy="830997"/>
          </a:xfrm>
          <a:prstGeom prst="rect">
            <a:avLst/>
          </a:prstGeom>
          <a:noFill/>
        </p:spPr>
        <p:txBody>
          <a:bodyPr wrap="square" rtlCol="0">
            <a:spAutoFit/>
          </a:bodyPr>
          <a:lstStyle/>
          <a:p>
            <a:r>
              <a:rPr lang="en-US" sz="4800" dirty="0">
                <a:solidFill>
                  <a:schemeClr val="accent1"/>
                </a:solidFill>
              </a:rPr>
              <a:t>                DEMO TIME</a:t>
            </a:r>
          </a:p>
        </p:txBody>
      </p:sp>
    </p:spTree>
    <p:extLst>
      <p:ext uri="{BB962C8B-B14F-4D97-AF65-F5344CB8AC3E}">
        <p14:creationId xmlns:p14="http://schemas.microsoft.com/office/powerpoint/2010/main" val="2316013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D92BB65A-163B-4C43-AB84-2AFECBA0CC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626"/>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CE6C432-A798-49DE-8D03-E978DA466130}"/>
              </a:ext>
            </a:extLst>
          </p:cNvPr>
          <p:cNvSpPr txBox="1"/>
          <p:nvPr/>
        </p:nvSpPr>
        <p:spPr>
          <a:xfrm>
            <a:off x="1811547" y="1138687"/>
            <a:ext cx="3709359" cy="523220"/>
          </a:xfrm>
          <a:prstGeom prst="rect">
            <a:avLst/>
          </a:prstGeom>
          <a:noFill/>
        </p:spPr>
        <p:txBody>
          <a:bodyPr wrap="square" rtlCol="0">
            <a:spAutoFit/>
          </a:bodyPr>
          <a:lstStyle/>
          <a:p>
            <a:r>
              <a:rPr lang="en-US" sz="2800" dirty="0">
                <a:solidFill>
                  <a:schemeClr val="accent1"/>
                </a:solidFill>
              </a:rPr>
              <a:t>Updates/Improvements</a:t>
            </a:r>
          </a:p>
        </p:txBody>
      </p:sp>
      <p:sp>
        <p:nvSpPr>
          <p:cNvPr id="4" name="TextBox 3">
            <a:extLst>
              <a:ext uri="{FF2B5EF4-FFF2-40B4-BE49-F238E27FC236}">
                <a16:creationId xmlns:a16="http://schemas.microsoft.com/office/drawing/2014/main" id="{7A66FDBC-F5F9-4EB2-90F1-D37590E8A29D}"/>
              </a:ext>
            </a:extLst>
          </p:cNvPr>
          <p:cNvSpPr txBox="1"/>
          <p:nvPr/>
        </p:nvSpPr>
        <p:spPr>
          <a:xfrm>
            <a:off x="1121434" y="1824163"/>
            <a:ext cx="8798943" cy="3693319"/>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b="1" dirty="0">
                <a:solidFill>
                  <a:schemeClr val="accent1"/>
                </a:solidFill>
              </a:rPr>
              <a:t>Change roads that were made straight back to diagonal or curved, we made them straight to ease the burden on our algorithm</a:t>
            </a:r>
          </a:p>
          <a:p>
            <a:pPr marL="285750" indent="-285750">
              <a:lnSpc>
                <a:spcPct val="200000"/>
              </a:lnSpc>
              <a:buFont typeface="Arial" panose="020B0604020202020204" pitchFamily="34" charset="0"/>
              <a:buChar char="•"/>
            </a:pPr>
            <a:r>
              <a:rPr lang="en-US" b="1" dirty="0">
                <a:solidFill>
                  <a:schemeClr val="accent1"/>
                </a:solidFill>
              </a:rPr>
              <a:t>Add single block streets back into the data set as we removed them to decrease complexity for the bots and for testing purposes</a:t>
            </a:r>
          </a:p>
          <a:p>
            <a:pPr marL="285750" indent="-285750">
              <a:lnSpc>
                <a:spcPct val="200000"/>
              </a:lnSpc>
              <a:buFont typeface="Arial" panose="020B0604020202020204" pitchFamily="34" charset="0"/>
              <a:buChar char="•"/>
            </a:pPr>
            <a:r>
              <a:rPr lang="en-US" b="1" dirty="0">
                <a:solidFill>
                  <a:schemeClr val="accent1"/>
                </a:solidFill>
              </a:rPr>
              <a:t>Improve fitness evaluation so our bots converge faster and will be able to handle large distances better than they currently can</a:t>
            </a:r>
          </a:p>
          <a:p>
            <a:endParaRPr lang="en-US" dirty="0"/>
          </a:p>
        </p:txBody>
      </p:sp>
      <p:sp>
        <p:nvSpPr>
          <p:cNvPr id="5" name="TextBox 4">
            <a:extLst>
              <a:ext uri="{FF2B5EF4-FFF2-40B4-BE49-F238E27FC236}">
                <a16:creationId xmlns:a16="http://schemas.microsoft.com/office/drawing/2014/main" id="{11422C32-2A98-4240-9EF3-63395A3A32B5}"/>
              </a:ext>
            </a:extLst>
          </p:cNvPr>
          <p:cNvSpPr txBox="1"/>
          <p:nvPr/>
        </p:nvSpPr>
        <p:spPr>
          <a:xfrm>
            <a:off x="8729932" y="6044928"/>
            <a:ext cx="3019245" cy="276999"/>
          </a:xfrm>
          <a:prstGeom prst="rect">
            <a:avLst/>
          </a:prstGeom>
          <a:noFill/>
        </p:spPr>
        <p:txBody>
          <a:bodyPr wrap="square" rtlCol="0">
            <a:spAutoFit/>
          </a:bodyPr>
          <a:lstStyle/>
          <a:p>
            <a:r>
              <a:rPr lang="en-US" sz="1200" dirty="0"/>
              <a:t>Brycen</a:t>
            </a:r>
          </a:p>
        </p:txBody>
      </p:sp>
    </p:spTree>
    <p:extLst>
      <p:ext uri="{BB962C8B-B14F-4D97-AF65-F5344CB8AC3E}">
        <p14:creationId xmlns:p14="http://schemas.microsoft.com/office/powerpoint/2010/main" val="531635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table, indoor, food, cake&#10;&#10;Description automatically generated">
            <a:extLst>
              <a:ext uri="{FF2B5EF4-FFF2-40B4-BE49-F238E27FC236}">
                <a16:creationId xmlns:a16="http://schemas.microsoft.com/office/drawing/2014/main" id="{44C8E520-EC02-4C70-BD57-10F7205D1C3F}"/>
              </a:ext>
            </a:extLst>
          </p:cNvPr>
          <p:cNvPicPr>
            <a:picLocks noChangeAspect="1"/>
          </p:cNvPicPr>
          <p:nvPr/>
        </p:nvPicPr>
        <p:blipFill rotWithShape="1">
          <a:blip r:embed="rId2">
            <a:duotone>
              <a:schemeClr val="bg2">
                <a:shade val="45000"/>
                <a:satMod val="135000"/>
              </a:schemeClr>
              <a:prstClr val="white"/>
            </a:duotone>
            <a:alphaModFix amt="50000"/>
          </a:blip>
          <a:srcRect/>
          <a:stretch/>
        </p:blipFill>
        <p:spPr>
          <a:xfrm>
            <a:off x="-2510" y="17595"/>
            <a:ext cx="12192000" cy="6857990"/>
          </a:xfrm>
          <a:prstGeom prst="rect">
            <a:avLst/>
          </a:prstGeom>
        </p:spPr>
      </p:pic>
      <p:pic>
        <p:nvPicPr>
          <p:cNvPr id="3" name="Picture 2" descr="A picture containing table, indoor, food, cake&#10;&#10;Description automatically generated">
            <a:extLst>
              <a:ext uri="{FF2B5EF4-FFF2-40B4-BE49-F238E27FC236}">
                <a16:creationId xmlns:a16="http://schemas.microsoft.com/office/drawing/2014/main" id="{722FBA47-3C46-4E6F-85DE-5BD944A04694}"/>
              </a:ext>
            </a:extLst>
          </p:cNvPr>
          <p:cNvPicPr>
            <a:picLocks noChangeAspect="1"/>
          </p:cNvPicPr>
          <p:nvPr/>
        </p:nvPicPr>
        <p:blipFill rotWithShape="1">
          <a:blip r:embed="rId2">
            <a:duotone>
              <a:schemeClr val="bg2">
                <a:shade val="45000"/>
                <a:satMod val="135000"/>
              </a:schemeClr>
              <a:prstClr val="white"/>
            </a:duotone>
            <a:alphaModFix amt="50000"/>
          </a:blip>
          <a:srcRect/>
          <a:stretch/>
        </p:blipFill>
        <p:spPr>
          <a:xfrm>
            <a:off x="-2510" y="17595"/>
            <a:ext cx="12192000" cy="6857990"/>
          </a:xfrm>
          <a:prstGeom prst="rect">
            <a:avLst/>
          </a:prstGeom>
        </p:spPr>
      </p:pic>
      <p:sp>
        <p:nvSpPr>
          <p:cNvPr id="4" name="TextBox 3">
            <a:extLst>
              <a:ext uri="{FF2B5EF4-FFF2-40B4-BE49-F238E27FC236}">
                <a16:creationId xmlns:a16="http://schemas.microsoft.com/office/drawing/2014/main" id="{ABBED570-6C08-4930-9D1C-9E76991BBCFC}"/>
              </a:ext>
            </a:extLst>
          </p:cNvPr>
          <p:cNvSpPr txBox="1"/>
          <p:nvPr/>
        </p:nvSpPr>
        <p:spPr>
          <a:xfrm>
            <a:off x="408508" y="1489022"/>
            <a:ext cx="9123680" cy="4678204"/>
          </a:xfrm>
          <a:prstGeom prst="rect">
            <a:avLst/>
          </a:prstGeom>
          <a:noFill/>
        </p:spPr>
        <p:txBody>
          <a:bodyPr wrap="square" rtlCol="0">
            <a:spAutoFit/>
          </a:bodyPr>
          <a:lstStyle/>
          <a:p>
            <a:pPr marL="457200" indent="-457200">
              <a:lnSpc>
                <a:spcPct val="200000"/>
              </a:lnSpc>
              <a:buFont typeface="Wingdings" panose="05000000000000000000" pitchFamily="2" charset="2"/>
              <a:buChar char="§"/>
            </a:pPr>
            <a:r>
              <a:rPr lang="en-US" sz="2000" b="1" dirty="0">
                <a:solidFill>
                  <a:schemeClr val="accent1"/>
                </a:solidFill>
              </a:rPr>
              <a:t>Importance of a good fitness function</a:t>
            </a:r>
          </a:p>
          <a:p>
            <a:pPr marL="457200" indent="-457200">
              <a:lnSpc>
                <a:spcPct val="200000"/>
              </a:lnSpc>
              <a:buFont typeface="Wingdings" panose="05000000000000000000" pitchFamily="2" charset="2"/>
              <a:buChar char="§"/>
            </a:pPr>
            <a:r>
              <a:rPr lang="en-US" sz="2000" b="1" dirty="0">
                <a:solidFill>
                  <a:schemeClr val="accent1"/>
                </a:solidFill>
              </a:rPr>
              <a:t>Path finding through a city is not the optimal use for this class of algorithms</a:t>
            </a:r>
            <a:endParaRPr lang="en-US" sz="2000" b="1" dirty="0">
              <a:ln>
                <a:solidFill>
                  <a:prstClr val="black">
                    <a:lumMod val="75000"/>
                    <a:lumOff val="25000"/>
                    <a:alpha val="10000"/>
                  </a:prstClr>
                </a:solidFill>
              </a:ln>
              <a:solidFill>
                <a:schemeClr val="accent1"/>
              </a:solidFill>
              <a:effectLst>
                <a:outerShdw blurRad="9525" dist="25400" dir="14640000" algn="tl" rotWithShape="0">
                  <a:prstClr val="black">
                    <a:alpha val="30000"/>
                  </a:prstClr>
                </a:outerShdw>
              </a:effectLst>
            </a:endParaRPr>
          </a:p>
          <a:p>
            <a:pPr marL="457200" indent="-457200">
              <a:lnSpc>
                <a:spcPct val="200000"/>
              </a:lnSpc>
              <a:buFont typeface="Wingdings" panose="05000000000000000000" pitchFamily="2" charset="2"/>
              <a:buChar char="§"/>
            </a:pPr>
            <a:r>
              <a:rPr lang="en-US" sz="2000" b="1" dirty="0">
                <a:solidFill>
                  <a:schemeClr val="accent1"/>
                </a:solidFill>
              </a:rPr>
              <a:t>Genetic algorithms can be effectively used to approximate solutions to highly complex problems</a:t>
            </a:r>
          </a:p>
          <a:p>
            <a:pPr marL="457200" indent="-457200">
              <a:lnSpc>
                <a:spcPct val="200000"/>
              </a:lnSpc>
              <a:buFont typeface="Wingdings" panose="05000000000000000000" pitchFamily="2" charset="2"/>
              <a:buChar char="§"/>
            </a:pPr>
            <a:r>
              <a:rPr lang="en-US" sz="2000" b="1" dirty="0">
                <a:solidFill>
                  <a:schemeClr val="accent1"/>
                </a:solidFill>
              </a:rPr>
              <a:t>Parameter tweaking is a complex process and integral to the success of the solution</a:t>
            </a:r>
          </a:p>
          <a:p>
            <a:pPr marL="457200" indent="-457200">
              <a:lnSpc>
                <a:spcPct val="200000"/>
              </a:lnSpc>
              <a:buFont typeface="Wingdings" panose="05000000000000000000" pitchFamily="2" charset="2"/>
              <a:buChar char="§"/>
            </a:pPr>
            <a:r>
              <a:rPr lang="en-US" sz="2000" b="1" dirty="0">
                <a:solidFill>
                  <a:schemeClr val="accent1"/>
                </a:solidFill>
              </a:rPr>
              <a:t>Future work</a:t>
            </a:r>
          </a:p>
          <a:p>
            <a:endParaRPr lang="en-US" dirty="0"/>
          </a:p>
        </p:txBody>
      </p:sp>
      <p:sp>
        <p:nvSpPr>
          <p:cNvPr id="5" name="TextBox 4">
            <a:extLst>
              <a:ext uri="{FF2B5EF4-FFF2-40B4-BE49-F238E27FC236}">
                <a16:creationId xmlns:a16="http://schemas.microsoft.com/office/drawing/2014/main" id="{C9BCA649-D798-4643-BCB2-2AF57B0D1F89}"/>
              </a:ext>
            </a:extLst>
          </p:cNvPr>
          <p:cNvSpPr txBox="1"/>
          <p:nvPr/>
        </p:nvSpPr>
        <p:spPr>
          <a:xfrm>
            <a:off x="562250" y="708113"/>
            <a:ext cx="4408098" cy="769441"/>
          </a:xfrm>
          <a:prstGeom prst="rect">
            <a:avLst/>
          </a:prstGeom>
          <a:noFill/>
        </p:spPr>
        <p:txBody>
          <a:bodyPr wrap="square" rtlCol="0">
            <a:spAutoFit/>
          </a:bodyPr>
          <a:lstStyle/>
          <a:p>
            <a:r>
              <a:rPr lang="en-US" sz="4400" dirty="0">
                <a:solidFill>
                  <a:schemeClr val="accent1"/>
                </a:solidFill>
              </a:rPr>
              <a:t>Conclusion</a:t>
            </a:r>
          </a:p>
        </p:txBody>
      </p:sp>
      <p:sp>
        <p:nvSpPr>
          <p:cNvPr id="6" name="TextBox 5">
            <a:extLst>
              <a:ext uri="{FF2B5EF4-FFF2-40B4-BE49-F238E27FC236}">
                <a16:creationId xmlns:a16="http://schemas.microsoft.com/office/drawing/2014/main" id="{D11665D6-7F18-4078-A0C9-D3E7AF0EB869}"/>
              </a:ext>
            </a:extLst>
          </p:cNvPr>
          <p:cNvSpPr txBox="1"/>
          <p:nvPr/>
        </p:nvSpPr>
        <p:spPr>
          <a:xfrm>
            <a:off x="9838330" y="6190040"/>
            <a:ext cx="1923691" cy="276999"/>
          </a:xfrm>
          <a:prstGeom prst="rect">
            <a:avLst/>
          </a:prstGeom>
          <a:noFill/>
        </p:spPr>
        <p:txBody>
          <a:bodyPr wrap="square" rtlCol="0">
            <a:spAutoFit/>
          </a:bodyPr>
          <a:lstStyle/>
          <a:p>
            <a:r>
              <a:rPr lang="en-US" sz="1200" dirty="0"/>
              <a:t>Brycen</a:t>
            </a:r>
          </a:p>
        </p:txBody>
      </p:sp>
    </p:spTree>
    <p:extLst>
      <p:ext uri="{BB962C8B-B14F-4D97-AF65-F5344CB8AC3E}">
        <p14:creationId xmlns:p14="http://schemas.microsoft.com/office/powerpoint/2010/main" val="1098793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36646019-80FC-4175-895D-091B8DE363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45191"/>
            <a:ext cx="13448774"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28A3FDC-0E33-4FAB-A987-0DB9CA6E10B7}"/>
              </a:ext>
            </a:extLst>
          </p:cNvPr>
          <p:cNvSpPr/>
          <p:nvPr/>
        </p:nvSpPr>
        <p:spPr>
          <a:xfrm>
            <a:off x="1720106" y="1529804"/>
            <a:ext cx="9215120" cy="2934842"/>
          </a:xfrm>
          <a:prstGeom prst="rect">
            <a:avLst/>
          </a:prstGeom>
        </p:spPr>
        <p:txBody>
          <a:bodyPr wrap="square">
            <a:spAutoFit/>
          </a:bodyPr>
          <a:lstStyle/>
          <a:p>
            <a:pPr fontAlgn="base">
              <a:lnSpc>
                <a:spcPct val="200000"/>
              </a:lnSpc>
              <a:buFont typeface="Arial" panose="020B0604020202020204" pitchFamily="34" charset="0"/>
              <a:buChar char="•"/>
            </a:pPr>
            <a:r>
              <a:rPr lang="en-US" sz="2400" b="1" i="0" u="none" strike="noStrike" dirty="0">
                <a:solidFill>
                  <a:schemeClr val="accent1"/>
                </a:solidFill>
                <a:effectLst/>
                <a:latin typeface="Calisto MT" panose="02040603050505030304" pitchFamily="18" charset="0"/>
              </a:rPr>
              <a:t>Genetic algorithms as optimization tools</a:t>
            </a:r>
            <a:endParaRPr lang="en-US" sz="2400" b="0" i="0" dirty="0">
              <a:solidFill>
                <a:schemeClr val="accent1"/>
              </a:solidFill>
              <a:effectLst/>
              <a:latin typeface="Arial" panose="020B0604020202020204" pitchFamily="34" charset="0"/>
            </a:endParaRPr>
          </a:p>
          <a:p>
            <a:pPr fontAlgn="base">
              <a:lnSpc>
                <a:spcPct val="200000"/>
              </a:lnSpc>
              <a:buFont typeface="Arial" panose="020B0604020202020204" pitchFamily="34" charset="0"/>
              <a:buChar char="•"/>
            </a:pPr>
            <a:r>
              <a:rPr lang="en-US" sz="2400" b="1" i="0" u="none" strike="noStrike" dirty="0">
                <a:solidFill>
                  <a:schemeClr val="accent1"/>
                </a:solidFill>
                <a:effectLst/>
                <a:latin typeface="Calisto MT" panose="02040603050505030304" pitchFamily="18" charset="0"/>
              </a:rPr>
              <a:t>Loosely based on evolution</a:t>
            </a:r>
            <a:r>
              <a:rPr lang="en-US" sz="2400" b="0" i="0" dirty="0">
                <a:solidFill>
                  <a:schemeClr val="accent1"/>
                </a:solidFill>
                <a:effectLst/>
                <a:latin typeface="Calisto MT" panose="02040603050505030304" pitchFamily="18" charset="0"/>
              </a:rPr>
              <a:t>​</a:t>
            </a:r>
            <a:endParaRPr lang="en-US" sz="2400" b="0" i="0" dirty="0">
              <a:solidFill>
                <a:schemeClr val="accent1"/>
              </a:solidFill>
              <a:effectLst/>
              <a:latin typeface="Arial" panose="020B0604020202020204" pitchFamily="34" charset="0"/>
            </a:endParaRPr>
          </a:p>
          <a:p>
            <a:pPr fontAlgn="base">
              <a:lnSpc>
                <a:spcPct val="200000"/>
              </a:lnSpc>
              <a:buFont typeface="Arial" panose="020B0604020202020204" pitchFamily="34" charset="0"/>
              <a:buChar char="•"/>
            </a:pPr>
            <a:r>
              <a:rPr lang="en-US" sz="2400" b="1" i="0" u="none" strike="noStrike" dirty="0">
                <a:solidFill>
                  <a:schemeClr val="accent1"/>
                </a:solidFill>
                <a:effectLst/>
                <a:latin typeface="Calisto MT" panose="02040603050505030304" pitchFamily="18" charset="0"/>
              </a:rPr>
              <a:t>Our determined problem space: delivery route system</a:t>
            </a:r>
            <a:r>
              <a:rPr lang="en-US" sz="2400" b="0" i="0" dirty="0">
                <a:solidFill>
                  <a:schemeClr val="accent1"/>
                </a:solidFill>
                <a:effectLst/>
                <a:latin typeface="Calisto MT" panose="02040603050505030304" pitchFamily="18" charset="0"/>
              </a:rPr>
              <a:t>​</a:t>
            </a:r>
            <a:endParaRPr lang="en-US" sz="2400" b="0" i="0" dirty="0">
              <a:solidFill>
                <a:schemeClr val="accent1"/>
              </a:solidFill>
              <a:effectLst/>
              <a:latin typeface="Arial" panose="020B0604020202020204" pitchFamily="34" charset="0"/>
            </a:endParaRPr>
          </a:p>
          <a:p>
            <a:pPr fontAlgn="base">
              <a:lnSpc>
                <a:spcPct val="200000"/>
              </a:lnSpc>
              <a:buFont typeface="Arial" panose="020B0604020202020204" pitchFamily="34" charset="0"/>
              <a:buChar char="•"/>
            </a:pPr>
            <a:r>
              <a:rPr lang="en-US" sz="2400" b="1" i="0" u="none" strike="noStrike" dirty="0">
                <a:solidFill>
                  <a:schemeClr val="accent1"/>
                </a:solidFill>
                <a:effectLst/>
                <a:latin typeface="Calisto MT" panose="02040603050505030304" pitchFamily="18" charset="0"/>
              </a:rPr>
              <a:t>Initial considerations</a:t>
            </a:r>
            <a:r>
              <a:rPr lang="en-US" sz="2400" b="0" i="0" dirty="0">
                <a:solidFill>
                  <a:schemeClr val="accent1"/>
                </a:solidFill>
                <a:effectLst/>
                <a:latin typeface="Calisto MT" panose="02040603050505030304" pitchFamily="18" charset="0"/>
              </a:rPr>
              <a:t>​</a:t>
            </a:r>
            <a:endParaRPr lang="en-US" sz="2400" b="0" i="0" dirty="0">
              <a:solidFill>
                <a:schemeClr val="accent1"/>
              </a:solidFill>
              <a:effectLst/>
              <a:latin typeface="Arial" panose="020B0604020202020204" pitchFamily="34" charset="0"/>
            </a:endParaRPr>
          </a:p>
        </p:txBody>
      </p:sp>
      <p:sp>
        <p:nvSpPr>
          <p:cNvPr id="3" name="TextBox 2">
            <a:extLst>
              <a:ext uri="{FF2B5EF4-FFF2-40B4-BE49-F238E27FC236}">
                <a16:creationId xmlns:a16="http://schemas.microsoft.com/office/drawing/2014/main" id="{186EE55F-DB6D-41DA-B551-1688F5F70B44}"/>
              </a:ext>
            </a:extLst>
          </p:cNvPr>
          <p:cNvSpPr txBox="1"/>
          <p:nvPr/>
        </p:nvSpPr>
        <p:spPr>
          <a:xfrm>
            <a:off x="8686799" y="6142008"/>
            <a:ext cx="2432649" cy="276999"/>
          </a:xfrm>
          <a:prstGeom prst="rect">
            <a:avLst/>
          </a:prstGeom>
          <a:noFill/>
        </p:spPr>
        <p:txBody>
          <a:bodyPr wrap="square" rtlCol="0">
            <a:spAutoFit/>
          </a:bodyPr>
          <a:lstStyle/>
          <a:p>
            <a:r>
              <a:rPr lang="en-US" sz="1200" dirty="0"/>
              <a:t>Shane</a:t>
            </a:r>
          </a:p>
        </p:txBody>
      </p:sp>
    </p:spTree>
    <p:extLst>
      <p:ext uri="{BB962C8B-B14F-4D97-AF65-F5344CB8AC3E}">
        <p14:creationId xmlns:p14="http://schemas.microsoft.com/office/powerpoint/2010/main" val="544593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EFBDA522-DB52-4B5B-9D6C-94B3F33B9DB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19988" r="27566"/>
          <a:stretch/>
        </p:blipFill>
        <p:spPr bwMode="auto">
          <a:xfrm>
            <a:off x="5797543" y="10"/>
            <a:ext cx="6394152" cy="685799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54DDEBDD-D8BD-41A6-8A0D-B00E3768B0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flipV="1">
            <a:off x="0" y="0"/>
            <a:ext cx="12192000" cy="6858000"/>
          </a:xfrm>
          <a:prstGeom prst="rect">
            <a:avLst/>
          </a:prstGeom>
        </p:spPr>
      </p:pic>
      <p:sp>
        <p:nvSpPr>
          <p:cNvPr id="3" name="TextBox 2">
            <a:extLst>
              <a:ext uri="{FF2B5EF4-FFF2-40B4-BE49-F238E27FC236}">
                <a16:creationId xmlns:a16="http://schemas.microsoft.com/office/drawing/2014/main" id="{CC24992A-3B97-4D18-894F-AB9CC10C4AF2}"/>
              </a:ext>
            </a:extLst>
          </p:cNvPr>
          <p:cNvSpPr txBox="1"/>
          <p:nvPr/>
        </p:nvSpPr>
        <p:spPr>
          <a:xfrm>
            <a:off x="804997" y="569343"/>
            <a:ext cx="4706803" cy="5491630"/>
          </a:xfrm>
          <a:prstGeom prst="rect">
            <a:avLst/>
          </a:prstGeom>
        </p:spPr>
        <p:txBody>
          <a:bodyPr vert="horz" lIns="91440" tIns="45720" rIns="91440" bIns="45720" rtlCol="0" anchor="ctr">
            <a:normAutofit/>
          </a:bodyPr>
          <a:lstStyle/>
          <a:p>
            <a:pPr>
              <a:lnSpc>
                <a:spcPct val="90000"/>
              </a:lnSpc>
              <a:spcAft>
                <a:spcPts val="600"/>
              </a:spcAft>
            </a:pPr>
            <a:r>
              <a:rPr lang="en-US" sz="2800" dirty="0">
                <a:solidFill>
                  <a:schemeClr val="accent1"/>
                </a:solidFill>
              </a:rPr>
              <a:t>GOALS</a:t>
            </a:r>
          </a:p>
          <a:p>
            <a:pPr marL="285750" indent="-228600">
              <a:lnSpc>
                <a:spcPct val="150000"/>
              </a:lnSpc>
              <a:spcAft>
                <a:spcPts val="600"/>
              </a:spcAft>
              <a:buFont typeface="Arial" panose="020B0604020202020204" pitchFamily="34" charset="0"/>
              <a:buChar char="•"/>
            </a:pPr>
            <a:r>
              <a:rPr lang="en-US" dirty="0">
                <a:solidFill>
                  <a:schemeClr val="accent1"/>
                </a:solidFill>
              </a:rPr>
              <a:t>Define a genetic algorithm bot with encoding, selection, crossover, mutation and a fitness score</a:t>
            </a:r>
          </a:p>
          <a:p>
            <a:pPr marL="285750" indent="-228600">
              <a:lnSpc>
                <a:spcPct val="150000"/>
              </a:lnSpc>
              <a:spcAft>
                <a:spcPts val="600"/>
              </a:spcAft>
              <a:buFont typeface="Arial" panose="020B0604020202020204" pitchFamily="34" charset="0"/>
              <a:buChar char="•"/>
            </a:pPr>
            <a:r>
              <a:rPr lang="en-US" dirty="0">
                <a:solidFill>
                  <a:schemeClr val="accent1"/>
                </a:solidFill>
              </a:rPr>
              <a:t>Use real geographical data to define the problem space</a:t>
            </a:r>
          </a:p>
          <a:p>
            <a:pPr marL="285750" indent="-228600">
              <a:lnSpc>
                <a:spcPct val="150000"/>
              </a:lnSpc>
              <a:spcAft>
                <a:spcPts val="600"/>
              </a:spcAft>
              <a:buFont typeface="Arial" panose="020B0604020202020204" pitchFamily="34" charset="0"/>
              <a:buChar char="•"/>
            </a:pPr>
            <a:r>
              <a:rPr lang="en-US" dirty="0">
                <a:solidFill>
                  <a:schemeClr val="accent1"/>
                </a:solidFill>
              </a:rPr>
              <a:t>Create a graphical representation of the robots traversing the problem space</a:t>
            </a:r>
          </a:p>
          <a:p>
            <a:pPr marL="285750" indent="-228600">
              <a:lnSpc>
                <a:spcPct val="150000"/>
              </a:lnSpc>
              <a:spcAft>
                <a:spcPts val="600"/>
              </a:spcAft>
              <a:buFont typeface="Arial" panose="020B0604020202020204" pitchFamily="34" charset="0"/>
              <a:buChar char="•"/>
            </a:pPr>
            <a:r>
              <a:rPr lang="en-US" dirty="0">
                <a:solidFill>
                  <a:schemeClr val="accent1"/>
                </a:solidFill>
              </a:rPr>
              <a:t>Our GA bots will optimize one delivery route</a:t>
            </a:r>
          </a:p>
          <a:p>
            <a:pPr marL="285750" indent="-228600">
              <a:lnSpc>
                <a:spcPct val="150000"/>
              </a:lnSpc>
              <a:spcAft>
                <a:spcPts val="600"/>
              </a:spcAft>
              <a:buFont typeface="Arial" panose="020B0604020202020204" pitchFamily="34" charset="0"/>
              <a:buChar char="•"/>
            </a:pPr>
            <a:r>
              <a:rPr lang="en-US" dirty="0">
                <a:solidFill>
                  <a:schemeClr val="accent1"/>
                </a:solidFill>
              </a:rPr>
              <a:t>Given a set of inputs that change in real time, our bots will alter their optimization calculations and find a new optimized path</a:t>
            </a:r>
          </a:p>
          <a:p>
            <a:pPr indent="-228600">
              <a:lnSpc>
                <a:spcPct val="90000"/>
              </a:lnSpc>
              <a:spcAft>
                <a:spcPts val="600"/>
              </a:spcAft>
              <a:buFont typeface="Arial" panose="020B0604020202020204" pitchFamily="34" charset="0"/>
              <a:buChar char="•"/>
            </a:pPr>
            <a:endParaRPr lang="en-US" sz="1700" dirty="0">
              <a:solidFill>
                <a:srgbClr val="000000"/>
              </a:solidFill>
            </a:endParaRPr>
          </a:p>
          <a:p>
            <a:pPr marL="285750" indent="-228600">
              <a:lnSpc>
                <a:spcPct val="90000"/>
              </a:lnSpc>
              <a:spcAft>
                <a:spcPts val="600"/>
              </a:spcAft>
              <a:buFont typeface="Arial" panose="020B0604020202020204" pitchFamily="34" charset="0"/>
              <a:buChar char="•"/>
            </a:pPr>
            <a:endParaRPr lang="en-US" sz="1700" dirty="0">
              <a:solidFill>
                <a:srgbClr val="000000"/>
              </a:solidFill>
            </a:endParaRPr>
          </a:p>
        </p:txBody>
      </p:sp>
      <p:sp>
        <p:nvSpPr>
          <p:cNvPr id="4" name="TextBox 3">
            <a:extLst>
              <a:ext uri="{FF2B5EF4-FFF2-40B4-BE49-F238E27FC236}">
                <a16:creationId xmlns:a16="http://schemas.microsoft.com/office/drawing/2014/main" id="{0A968312-B120-45AF-9C57-24F0A814709A}"/>
              </a:ext>
            </a:extLst>
          </p:cNvPr>
          <p:cNvSpPr txBox="1"/>
          <p:nvPr/>
        </p:nvSpPr>
        <p:spPr>
          <a:xfrm>
            <a:off x="6314536" y="6366295"/>
            <a:ext cx="1147313" cy="553998"/>
          </a:xfrm>
          <a:prstGeom prst="rect">
            <a:avLst/>
          </a:prstGeom>
          <a:noFill/>
        </p:spPr>
        <p:txBody>
          <a:bodyPr wrap="square" rtlCol="0">
            <a:spAutoFit/>
          </a:bodyPr>
          <a:lstStyle/>
          <a:p>
            <a:r>
              <a:rPr lang="en-US" sz="1200" dirty="0"/>
              <a:t>Jonathan</a:t>
            </a:r>
          </a:p>
          <a:p>
            <a:endParaRPr lang="en-US" dirty="0"/>
          </a:p>
        </p:txBody>
      </p:sp>
    </p:spTree>
    <p:extLst>
      <p:ext uri="{BB962C8B-B14F-4D97-AF65-F5344CB8AC3E}">
        <p14:creationId xmlns:p14="http://schemas.microsoft.com/office/powerpoint/2010/main" val="2150473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8B089790-F4B6-46A7-BB28-7B74A9A9E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a:extLst>
              <a:ext uri="{FF2B5EF4-FFF2-40B4-BE49-F238E27FC236}">
                <a16:creationId xmlns:a16="http://schemas.microsoft.com/office/drawing/2014/main" id="{DDDE41BB-7D53-4634-9CAE-B71C46A981C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758" b="5758"/>
          <a:stretch/>
        </p:blipFill>
        <p:spPr bwMode="auto">
          <a:xfrm>
            <a:off x="-1" y="1"/>
            <a:ext cx="12192000" cy="6857998"/>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9DE3F54D-33BC-4382-A2AB-5E002F0F11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5029199"/>
            <a:ext cx="12228128" cy="1828800"/>
            <a:chOff x="-305" y="2987478"/>
            <a:chExt cx="12188952" cy="1828800"/>
          </a:xfrm>
        </p:grpSpPr>
        <p:sp>
          <p:nvSpPr>
            <p:cNvPr id="19" name="Freeform: Shape 18">
              <a:extLst>
                <a:ext uri="{FF2B5EF4-FFF2-40B4-BE49-F238E27FC236}">
                  <a16:creationId xmlns:a16="http://schemas.microsoft.com/office/drawing/2014/main" id="{6798451A-4EC8-4869-8DFB-BCE4E00BE5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2987478"/>
              <a:ext cx="12188952" cy="1099712"/>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60ECD12F-47FF-48FE-A827-069775A8A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99381"/>
              <a:ext cx="12188952" cy="902694"/>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48928757-970C-4B99-9F9C-0C07E4A945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01488"/>
              <a:ext cx="12188952" cy="641669"/>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useBgFill="1">
          <p:nvSpPr>
            <p:cNvPr id="22" name="Freeform: Shape 21">
              <a:extLst>
                <a:ext uri="{FF2B5EF4-FFF2-40B4-BE49-F238E27FC236}">
                  <a16:creationId xmlns:a16="http://schemas.microsoft.com/office/drawing/2014/main" id="{1213505B-6136-49EC-951C-1FDA2A6C5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14750"/>
              <a:ext cx="12188952" cy="1201528"/>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grpSp>
      <p:sp>
        <p:nvSpPr>
          <p:cNvPr id="3" name="TextBox 2">
            <a:extLst>
              <a:ext uri="{FF2B5EF4-FFF2-40B4-BE49-F238E27FC236}">
                <a16:creationId xmlns:a16="http://schemas.microsoft.com/office/drawing/2014/main" id="{3595BF18-DBC8-47F3-89BF-AC90D9EFFBC9}"/>
              </a:ext>
            </a:extLst>
          </p:cNvPr>
          <p:cNvSpPr txBox="1"/>
          <p:nvPr/>
        </p:nvSpPr>
        <p:spPr>
          <a:xfrm>
            <a:off x="569343" y="789709"/>
            <a:ext cx="9256144" cy="2938625"/>
          </a:xfrm>
          <a:prstGeom prst="rect">
            <a:avLst/>
          </a:prstGeom>
          <a:noFill/>
        </p:spPr>
        <p:txBody>
          <a:bodyPr wrap="square" rtlCol="0">
            <a:spAutoFit/>
          </a:bodyPr>
          <a:lstStyle/>
          <a:p>
            <a:r>
              <a:rPr lang="en-US" sz="2800" dirty="0">
                <a:solidFill>
                  <a:schemeClr val="accent1"/>
                </a:solidFill>
              </a:rPr>
              <a:t>Assumptions</a:t>
            </a:r>
          </a:p>
          <a:p>
            <a:endParaRPr lang="en-US" dirty="0"/>
          </a:p>
          <a:p>
            <a:pPr marL="285750" indent="-285750">
              <a:lnSpc>
                <a:spcPct val="200000"/>
              </a:lnSpc>
              <a:buFont typeface="Arial" panose="020B0604020202020204" pitchFamily="34" charset="0"/>
              <a:buChar char="•"/>
            </a:pPr>
            <a:r>
              <a:rPr lang="en-US" dirty="0">
                <a:solidFill>
                  <a:schemeClr val="accent1"/>
                </a:solidFill>
              </a:rPr>
              <a:t>U-turns are allowed</a:t>
            </a:r>
          </a:p>
          <a:p>
            <a:pPr marL="285750" indent="-285750">
              <a:lnSpc>
                <a:spcPct val="200000"/>
              </a:lnSpc>
              <a:buFont typeface="Arial" panose="020B0604020202020204" pitchFamily="34" charset="0"/>
              <a:buChar char="•"/>
            </a:pPr>
            <a:r>
              <a:rPr lang="en-US" dirty="0">
                <a:solidFill>
                  <a:schemeClr val="accent1"/>
                </a:solidFill>
              </a:rPr>
              <a:t>Distance between a starting point and delivery point does not factor in traffic, road construction, or dealing with one-ways</a:t>
            </a:r>
          </a:p>
          <a:p>
            <a:pPr marL="285750" indent="-285750">
              <a:lnSpc>
                <a:spcPct val="200000"/>
              </a:lnSpc>
              <a:buFont typeface="Arial" panose="020B0604020202020204" pitchFamily="34" charset="0"/>
              <a:buChar char="•"/>
            </a:pPr>
            <a:r>
              <a:rPr lang="en-US" dirty="0">
                <a:solidFill>
                  <a:schemeClr val="accent1"/>
                </a:solidFill>
              </a:rPr>
              <a:t>If a road is disconnected by a small distance, we treat it as connected:</a:t>
            </a:r>
          </a:p>
        </p:txBody>
      </p:sp>
      <p:pic>
        <p:nvPicPr>
          <p:cNvPr id="4" name="Picture 3">
            <a:extLst>
              <a:ext uri="{FF2B5EF4-FFF2-40B4-BE49-F238E27FC236}">
                <a16:creationId xmlns:a16="http://schemas.microsoft.com/office/drawing/2014/main" id="{448943B4-D65F-4C30-997F-D5A3E119A0E4}"/>
              </a:ext>
            </a:extLst>
          </p:cNvPr>
          <p:cNvPicPr>
            <a:picLocks noChangeAspect="1"/>
          </p:cNvPicPr>
          <p:nvPr/>
        </p:nvPicPr>
        <p:blipFill>
          <a:blip r:embed="rId3"/>
          <a:stretch>
            <a:fillRect/>
          </a:stretch>
        </p:blipFill>
        <p:spPr>
          <a:xfrm>
            <a:off x="3464675" y="4088922"/>
            <a:ext cx="3721130" cy="2527277"/>
          </a:xfrm>
          <a:prstGeom prst="rect">
            <a:avLst/>
          </a:prstGeom>
        </p:spPr>
      </p:pic>
      <p:sp>
        <p:nvSpPr>
          <p:cNvPr id="5" name="TextBox 4">
            <a:extLst>
              <a:ext uri="{FF2B5EF4-FFF2-40B4-BE49-F238E27FC236}">
                <a16:creationId xmlns:a16="http://schemas.microsoft.com/office/drawing/2014/main" id="{13D9ED19-154A-4BC9-8AB6-17D2C008F748}"/>
              </a:ext>
            </a:extLst>
          </p:cNvPr>
          <p:cNvSpPr txBox="1"/>
          <p:nvPr/>
        </p:nvSpPr>
        <p:spPr>
          <a:xfrm>
            <a:off x="8229600" y="5864043"/>
            <a:ext cx="1846053" cy="246221"/>
          </a:xfrm>
          <a:prstGeom prst="rect">
            <a:avLst/>
          </a:prstGeom>
          <a:noFill/>
        </p:spPr>
        <p:txBody>
          <a:bodyPr wrap="square" rtlCol="0">
            <a:spAutoFit/>
          </a:bodyPr>
          <a:lstStyle/>
          <a:p>
            <a:r>
              <a:rPr lang="en-US" sz="1000" dirty="0"/>
              <a:t>Jonathan</a:t>
            </a:r>
          </a:p>
        </p:txBody>
      </p:sp>
    </p:spTree>
    <p:extLst>
      <p:ext uri="{BB962C8B-B14F-4D97-AF65-F5344CB8AC3E}">
        <p14:creationId xmlns:p14="http://schemas.microsoft.com/office/powerpoint/2010/main" val="2419727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imeline&#10;&#10;Description automatically generated">
            <a:extLst>
              <a:ext uri="{FF2B5EF4-FFF2-40B4-BE49-F238E27FC236}">
                <a16:creationId xmlns:a16="http://schemas.microsoft.com/office/drawing/2014/main" id="{3AA6D3A8-9120-4F99-920A-6703EDB49A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85" y="69011"/>
            <a:ext cx="12131615" cy="6858000"/>
          </a:xfrm>
          <a:prstGeom prst="rect">
            <a:avLst/>
          </a:prstGeom>
        </p:spPr>
      </p:pic>
    </p:spTree>
    <p:extLst>
      <p:ext uri="{BB962C8B-B14F-4D97-AF65-F5344CB8AC3E}">
        <p14:creationId xmlns:p14="http://schemas.microsoft.com/office/powerpoint/2010/main" val="215051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10;&#10;Description automatically generated">
            <a:extLst>
              <a:ext uri="{FF2B5EF4-FFF2-40B4-BE49-F238E27FC236}">
                <a16:creationId xmlns:a16="http://schemas.microsoft.com/office/drawing/2014/main" id="{B17EE1D6-9221-421D-9A2B-B4D702400E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6264"/>
            <a:ext cx="12120113" cy="7013275"/>
          </a:xfrm>
          <a:prstGeom prst="rect">
            <a:avLst/>
          </a:prstGeom>
        </p:spPr>
      </p:pic>
    </p:spTree>
    <p:extLst>
      <p:ext uri="{BB962C8B-B14F-4D97-AF65-F5344CB8AC3E}">
        <p14:creationId xmlns:p14="http://schemas.microsoft.com/office/powerpoint/2010/main" val="1019778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F1C5D4C4-A22C-41AF-B9C5-43D76AA6656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751" r="16327" b="-1"/>
          <a:stretch/>
        </p:blipFill>
        <p:spPr bwMode="auto">
          <a:xfrm>
            <a:off x="20" y="17262"/>
            <a:ext cx="9141724" cy="6863475"/>
          </a:xfrm>
          <a:custGeom>
            <a:avLst/>
            <a:gdLst/>
            <a:ahLst/>
            <a:cxnLst/>
            <a:rect l="l" t="t" r="r" b="b"/>
            <a:pathLst>
              <a:path w="9141744" h="6863485">
                <a:moveTo>
                  <a:pt x="0" y="0"/>
                </a:moveTo>
                <a:lnTo>
                  <a:pt x="5963051" y="0"/>
                </a:lnTo>
                <a:lnTo>
                  <a:pt x="9141744" y="6863485"/>
                </a:lnTo>
                <a:lnTo>
                  <a:pt x="0" y="6863485"/>
                </a:lnTo>
                <a:lnTo>
                  <a:pt x="0" y="0"/>
                </a:lnTo>
                <a:close/>
              </a:path>
            </a:pathLst>
          </a:cu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56C148E3-2C96-4BA1-8A2F-A7C60BAE0C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616" r="14323" b="-1"/>
          <a:stretch/>
        </p:blipFill>
        <p:spPr bwMode="auto">
          <a:xfrm>
            <a:off x="5790353" y="10"/>
            <a:ext cx="6401647" cy="6852984"/>
          </a:xfrm>
          <a:custGeom>
            <a:avLst/>
            <a:gdLst/>
            <a:ahLst/>
            <a:cxnLst/>
            <a:rect l="l" t="t" r="r" b="b"/>
            <a:pathLst>
              <a:path w="6401647" h="6852994">
                <a:moveTo>
                  <a:pt x="354282" y="0"/>
                </a:moveTo>
                <a:lnTo>
                  <a:pt x="6401647" y="0"/>
                </a:lnTo>
                <a:lnTo>
                  <a:pt x="6401647" y="6852994"/>
                </a:lnTo>
                <a:lnTo>
                  <a:pt x="0" y="6852994"/>
                </a:lnTo>
                <a:lnTo>
                  <a:pt x="0" y="6852993"/>
                </a:lnTo>
                <a:lnTo>
                  <a:pt x="3528116" y="6852993"/>
                </a:lnTo>
                <a:close/>
              </a:path>
            </a:pathLst>
          </a:cu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BEF2989-0769-4539-82DE-B013A13E142D}"/>
              </a:ext>
            </a:extLst>
          </p:cNvPr>
          <p:cNvSpPr txBox="1"/>
          <p:nvPr/>
        </p:nvSpPr>
        <p:spPr>
          <a:xfrm>
            <a:off x="283554" y="1289553"/>
            <a:ext cx="6146800" cy="4062651"/>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400" dirty="0">
                <a:solidFill>
                  <a:schemeClr val="accent1"/>
                </a:solidFill>
              </a:rPr>
              <a:t>Fitness Score – define individual success</a:t>
            </a:r>
          </a:p>
          <a:p>
            <a:pPr marL="285750" indent="-285750">
              <a:lnSpc>
                <a:spcPct val="200000"/>
              </a:lnSpc>
              <a:buFont typeface="Arial" panose="020B0604020202020204" pitchFamily="34" charset="0"/>
              <a:buChar char="•"/>
            </a:pPr>
            <a:r>
              <a:rPr lang="en-US" sz="2400" dirty="0">
                <a:solidFill>
                  <a:schemeClr val="accent1"/>
                </a:solidFill>
              </a:rPr>
              <a:t>Encoding – bring the bots to life</a:t>
            </a:r>
          </a:p>
          <a:p>
            <a:pPr marL="285750" indent="-285750">
              <a:lnSpc>
                <a:spcPct val="200000"/>
              </a:lnSpc>
              <a:buFont typeface="Arial" panose="020B0604020202020204" pitchFamily="34" charset="0"/>
              <a:buChar char="•"/>
            </a:pPr>
            <a:r>
              <a:rPr lang="en-US" sz="2400" dirty="0">
                <a:solidFill>
                  <a:schemeClr val="accent1"/>
                </a:solidFill>
              </a:rPr>
              <a:t>Selection – choose who mates</a:t>
            </a:r>
          </a:p>
          <a:p>
            <a:pPr marL="285750" indent="-285750">
              <a:lnSpc>
                <a:spcPct val="200000"/>
              </a:lnSpc>
              <a:buFont typeface="Arial" panose="020B0604020202020204" pitchFamily="34" charset="0"/>
              <a:buChar char="•"/>
            </a:pPr>
            <a:r>
              <a:rPr lang="en-US" sz="2400" dirty="0">
                <a:solidFill>
                  <a:schemeClr val="accent1"/>
                </a:solidFill>
              </a:rPr>
              <a:t>Reproduction – make baby bots</a:t>
            </a:r>
          </a:p>
          <a:p>
            <a:pPr marL="285750" indent="-285750">
              <a:lnSpc>
                <a:spcPct val="200000"/>
              </a:lnSpc>
              <a:buFont typeface="Arial" panose="020B0604020202020204" pitchFamily="34" charset="0"/>
              <a:buChar char="•"/>
            </a:pPr>
            <a:r>
              <a:rPr lang="en-US" sz="2400" dirty="0">
                <a:solidFill>
                  <a:schemeClr val="accent1"/>
                </a:solidFill>
              </a:rPr>
              <a:t>Mutation – introduce gene mash ups</a:t>
            </a:r>
          </a:p>
          <a:p>
            <a:endParaRPr lang="en-US" dirty="0"/>
          </a:p>
        </p:txBody>
      </p:sp>
      <p:sp>
        <p:nvSpPr>
          <p:cNvPr id="3" name="TextBox 2">
            <a:extLst>
              <a:ext uri="{FF2B5EF4-FFF2-40B4-BE49-F238E27FC236}">
                <a16:creationId xmlns:a16="http://schemas.microsoft.com/office/drawing/2014/main" id="{2ADC0D43-8D1E-4D7E-A3E9-19C69E4C42CE}"/>
              </a:ext>
            </a:extLst>
          </p:cNvPr>
          <p:cNvSpPr txBox="1"/>
          <p:nvPr/>
        </p:nvSpPr>
        <p:spPr>
          <a:xfrm>
            <a:off x="412950" y="757707"/>
            <a:ext cx="4287328" cy="523220"/>
          </a:xfrm>
          <a:prstGeom prst="rect">
            <a:avLst/>
          </a:prstGeom>
          <a:noFill/>
        </p:spPr>
        <p:txBody>
          <a:bodyPr wrap="square" rtlCol="0">
            <a:spAutoFit/>
          </a:bodyPr>
          <a:lstStyle/>
          <a:p>
            <a:r>
              <a:rPr lang="en-US" sz="2800" dirty="0">
                <a:solidFill>
                  <a:schemeClr val="accent1"/>
                </a:solidFill>
              </a:rPr>
              <a:t>Genetic Algorithm Elements</a:t>
            </a:r>
          </a:p>
        </p:txBody>
      </p:sp>
      <p:sp>
        <p:nvSpPr>
          <p:cNvPr id="4" name="TextBox 3">
            <a:extLst>
              <a:ext uri="{FF2B5EF4-FFF2-40B4-BE49-F238E27FC236}">
                <a16:creationId xmlns:a16="http://schemas.microsoft.com/office/drawing/2014/main" id="{816AD0FE-C538-4094-A92A-E852E9DDA332}"/>
              </a:ext>
            </a:extLst>
          </p:cNvPr>
          <p:cNvSpPr txBox="1"/>
          <p:nvPr/>
        </p:nvSpPr>
        <p:spPr>
          <a:xfrm>
            <a:off x="7308602" y="5978106"/>
            <a:ext cx="2534138" cy="276999"/>
          </a:xfrm>
          <a:prstGeom prst="rect">
            <a:avLst/>
          </a:prstGeom>
          <a:noFill/>
        </p:spPr>
        <p:txBody>
          <a:bodyPr wrap="square" rtlCol="0">
            <a:spAutoFit/>
          </a:bodyPr>
          <a:lstStyle/>
          <a:p>
            <a:r>
              <a:rPr lang="en-US" sz="1200" dirty="0"/>
              <a:t>Shane</a:t>
            </a:r>
          </a:p>
        </p:txBody>
      </p:sp>
    </p:spTree>
    <p:extLst>
      <p:ext uri="{BB962C8B-B14F-4D97-AF65-F5344CB8AC3E}">
        <p14:creationId xmlns:p14="http://schemas.microsoft.com/office/powerpoint/2010/main" val="98821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0B296278-4685-40AE-8FF1-AB25D383208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758" b="5758"/>
          <a:stretch/>
        </p:blipFill>
        <p:spPr bwMode="auto">
          <a:xfrm>
            <a:off x="-1" y="8627"/>
            <a:ext cx="12192000" cy="685799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Text&#10;&#10;Description automatically generated">
            <a:extLst>
              <a:ext uri="{FF2B5EF4-FFF2-40B4-BE49-F238E27FC236}">
                <a16:creationId xmlns:a16="http://schemas.microsoft.com/office/drawing/2014/main" id="{DFA43CA4-5F18-4B36-A77E-338C16F035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2730" y="2987652"/>
            <a:ext cx="7165776" cy="1058136"/>
          </a:xfrm>
          <a:prstGeom prst="rect">
            <a:avLst/>
          </a:prstGeom>
        </p:spPr>
      </p:pic>
      <p:sp>
        <p:nvSpPr>
          <p:cNvPr id="5" name="TextBox 4">
            <a:extLst>
              <a:ext uri="{FF2B5EF4-FFF2-40B4-BE49-F238E27FC236}">
                <a16:creationId xmlns:a16="http://schemas.microsoft.com/office/drawing/2014/main" id="{97019A25-6170-4B3B-BA8B-38A35533FA41}"/>
              </a:ext>
            </a:extLst>
          </p:cNvPr>
          <p:cNvSpPr txBox="1"/>
          <p:nvPr/>
        </p:nvSpPr>
        <p:spPr>
          <a:xfrm>
            <a:off x="1207698" y="1121434"/>
            <a:ext cx="3528204" cy="523220"/>
          </a:xfrm>
          <a:prstGeom prst="rect">
            <a:avLst/>
          </a:prstGeom>
          <a:noFill/>
        </p:spPr>
        <p:txBody>
          <a:bodyPr wrap="square" rtlCol="0">
            <a:spAutoFit/>
          </a:bodyPr>
          <a:lstStyle/>
          <a:p>
            <a:r>
              <a:rPr lang="en-US" sz="2800" dirty="0">
                <a:solidFill>
                  <a:schemeClr val="accent1"/>
                </a:solidFill>
              </a:rPr>
              <a:t>Encoding</a:t>
            </a:r>
          </a:p>
        </p:txBody>
      </p:sp>
    </p:spTree>
    <p:extLst>
      <p:ext uri="{BB962C8B-B14F-4D97-AF65-F5344CB8AC3E}">
        <p14:creationId xmlns:p14="http://schemas.microsoft.com/office/powerpoint/2010/main" val="2637710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C0E64AE2-0D63-4285-B064-2481AC37EFD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758" b="5758"/>
          <a:stretch/>
        </p:blipFill>
        <p:spPr bwMode="auto">
          <a:xfrm>
            <a:off x="-1" y="17253"/>
            <a:ext cx="12192000" cy="685799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CEBEEFA4-FDF5-4425-AFCB-1CA39B0EF2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08" y="2372580"/>
            <a:ext cx="7798201" cy="4045158"/>
          </a:xfrm>
          <a:prstGeom prst="rect">
            <a:avLst/>
          </a:prstGeom>
        </p:spPr>
      </p:pic>
      <p:sp>
        <p:nvSpPr>
          <p:cNvPr id="5" name="TextBox 4">
            <a:extLst>
              <a:ext uri="{FF2B5EF4-FFF2-40B4-BE49-F238E27FC236}">
                <a16:creationId xmlns:a16="http://schemas.microsoft.com/office/drawing/2014/main" id="{5551945C-86D2-43A1-8C7F-6CBBB4366F31}"/>
              </a:ext>
            </a:extLst>
          </p:cNvPr>
          <p:cNvSpPr txBox="1"/>
          <p:nvPr/>
        </p:nvSpPr>
        <p:spPr>
          <a:xfrm>
            <a:off x="2570672" y="1098529"/>
            <a:ext cx="3191773" cy="523220"/>
          </a:xfrm>
          <a:prstGeom prst="rect">
            <a:avLst/>
          </a:prstGeom>
          <a:noFill/>
        </p:spPr>
        <p:txBody>
          <a:bodyPr wrap="square" rtlCol="0">
            <a:spAutoFit/>
          </a:bodyPr>
          <a:lstStyle/>
          <a:p>
            <a:r>
              <a:rPr lang="en-US" sz="2800" dirty="0">
                <a:solidFill>
                  <a:schemeClr val="accent1"/>
                </a:solidFill>
              </a:rPr>
              <a:t>Selection</a:t>
            </a:r>
          </a:p>
        </p:txBody>
      </p:sp>
    </p:spTree>
    <p:extLst>
      <p:ext uri="{BB962C8B-B14F-4D97-AF65-F5344CB8AC3E}">
        <p14:creationId xmlns:p14="http://schemas.microsoft.com/office/powerpoint/2010/main" val="16760594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TotalTime>
  <Words>429</Words>
  <Application>Microsoft Office PowerPoint</Application>
  <PresentationFormat>Widescreen</PresentationFormat>
  <Paragraphs>52</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Calisto MT</vt:lpstr>
      <vt:lpstr>Wingdings</vt:lpstr>
      <vt:lpstr>Office Theme</vt:lpstr>
      <vt:lpstr>CS 473 Final Project Genetic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473 Final Project Genetic Algorithm</dc:title>
  <dc:creator>Shane Snediker</dc:creator>
  <cp:lastModifiedBy>Shane Snediker</cp:lastModifiedBy>
  <cp:revision>12</cp:revision>
  <dcterms:created xsi:type="dcterms:W3CDTF">2020-12-17T20:40:37Z</dcterms:created>
  <dcterms:modified xsi:type="dcterms:W3CDTF">2020-12-17T23:52:58Z</dcterms:modified>
</cp:coreProperties>
</file>