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68" r:id="rId3"/>
    <p:sldId id="257" r:id="rId4"/>
    <p:sldId id="260" r:id="rId5"/>
    <p:sldId id="261" r:id="rId6"/>
    <p:sldId id="278" r:id="rId7"/>
    <p:sldId id="267" r:id="rId8"/>
    <p:sldId id="263" r:id="rId9"/>
    <p:sldId id="271" r:id="rId10"/>
    <p:sldId id="270" r:id="rId11"/>
    <p:sldId id="272" r:id="rId12"/>
    <p:sldId id="275" r:id="rId13"/>
    <p:sldId id="276" r:id="rId14"/>
    <p:sldId id="282" r:id="rId15"/>
    <p:sldId id="273" r:id="rId16"/>
    <p:sldId id="269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 smtClean="0"/>
              <a:t>WhyR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 smtClean="0"/>
              <a:t>2/8/17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Matthias Raess (</a:t>
            </a:r>
            <a:r>
              <a:rPr lang="en-US" dirty="0" err="1" smtClean="0"/>
              <a:t>mraess@bsu.edu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E6449-53A0-E44A-AF37-3182ADF8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5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F5B32-5179-6C4A-AC67-723E700F44E7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6A74-A024-9449-BD2A-8C1BE594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 – developed by John Chambers</a:t>
            </a:r>
            <a:r>
              <a:rPr lang="en-US" baseline="0" dirty="0" smtClean="0"/>
              <a:t> while at Bell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 friend of mine was talking about it (Summer 2014)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considered it a challenge to prove to myself I could do it too! - Started teaching myself with </a:t>
            </a:r>
            <a:r>
              <a:rPr lang="en-US" i="1" dirty="0" smtClean="0">
                <a:solidFill>
                  <a:schemeClr val="bg1"/>
                </a:solidFill>
              </a:rPr>
              <a:t>Discovering Statistics using R</a:t>
            </a:r>
            <a:r>
              <a:rPr lang="en-US" dirty="0" smtClean="0">
                <a:solidFill>
                  <a:schemeClr val="bg1"/>
                </a:solidFill>
              </a:rPr>
              <a:t> and Lynda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July 2015 – Linguistic Summer Institute, Chicago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EVERBODY there knew R (any other grad student/faculty I talked to) – Ii realized</a:t>
            </a:r>
            <a:r>
              <a:rPr lang="en-US" baseline="0" dirty="0" smtClean="0">
                <a:solidFill>
                  <a:schemeClr val="bg1"/>
                </a:solidFill>
              </a:rPr>
              <a:t> I was living in a bubble at BSU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Realization: We have some catching up to do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Stuck with it ever since (stats classes, workshops, etc.)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Every working line of code – small success!!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Figuring out complex stuff -&gt; you triumph over computer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StackOverflow</a:t>
            </a:r>
            <a:r>
              <a:rPr lang="en-US" baseline="0" dirty="0" smtClean="0"/>
              <a:t> – show your own example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E6A74-A024-9449-BD2A-8C1BE5940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57078" y="6210247"/>
            <a:ext cx="750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F5D6BA36-BFB8-A249-B775-492DC950DF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141"/>
            <a:ext cx="1098501" cy="8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35" y="6006661"/>
            <a:ext cx="2425465" cy="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ggplot2.org/current/index.html" TargetMode="Externa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3289416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Reasons and applications for learning 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900" dirty="0" smtClean="0">
                <a:solidFill>
                  <a:schemeClr val="bg1"/>
                </a:solidFill>
              </a:rPr>
              <a:t>Matthias Raess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PhD candidate, applied linguistics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Department of English</a:t>
            </a:r>
          </a:p>
          <a:p>
            <a:r>
              <a:rPr lang="en-US" sz="1900" dirty="0" smtClean="0">
                <a:solidFill>
                  <a:schemeClr val="bg1"/>
                </a:solidFill>
              </a:rPr>
              <a:t>Ball State University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mraess@bsu.edu</a:t>
            </a:r>
            <a:r>
              <a:rPr lang="en-US" dirty="0" smtClean="0">
                <a:solidFill>
                  <a:schemeClr val="bg1"/>
                </a:solidFill>
              </a:rPr>
              <a:t> /          @primesty22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www.matthiasraess.com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59" y="4981686"/>
            <a:ext cx="791365" cy="7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R structures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data frame </a:t>
            </a:r>
            <a:r>
              <a:rPr lang="en-US" dirty="0" smtClean="0">
                <a:solidFill>
                  <a:schemeClr val="bg1"/>
                </a:solidFill>
              </a:rPr>
              <a:t>(observations and variables)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Tidy data paradigm (Wickham, 2014)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One row per observation, one column per variable </a:t>
            </a:r>
            <a:r>
              <a:rPr lang="en-US" dirty="0" smtClean="0">
                <a:solidFill>
                  <a:schemeClr val="bg1"/>
                </a:solidFill>
              </a:rPr>
              <a:t>(long format)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Also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Vectors (a </a:t>
            </a:r>
            <a:r>
              <a:rPr lang="en-US" dirty="0">
                <a:solidFill>
                  <a:schemeClr val="bg1"/>
                </a:solidFill>
              </a:rPr>
              <a:t>sequence of data elements of the same basic </a:t>
            </a:r>
            <a:r>
              <a:rPr lang="en-US" dirty="0" smtClean="0">
                <a:solidFill>
                  <a:schemeClr val="bg1"/>
                </a:solidFill>
              </a:rPr>
              <a:t>type)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matrices (rows and columns)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Tidy data paradigm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780" y="1090994"/>
            <a:ext cx="1159727" cy="38096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161" y="3408580"/>
            <a:ext cx="1360449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Observation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27" y="1027906"/>
            <a:ext cx="7595840" cy="56410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71853" y="2814565"/>
            <a:ext cx="1451515" cy="1998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09882" y="2814565"/>
            <a:ext cx="861971" cy="5940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23368" y="2437331"/>
            <a:ext cx="1640007" cy="2246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438508" y="1405140"/>
            <a:ext cx="2184860" cy="103219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variables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761"/>
            <a:ext cx="10515600" cy="474244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Categorical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Also known as discrete or qualitative variables (nominal, dichotomous, ordinal)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gender, occupation, 0/1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Continuous variables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Also known as quantitative variables (interval, ratio)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E.g. weight, height, age, income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Some </a:t>
            </a:r>
            <a:r>
              <a:rPr lang="en-US" sz="2400" dirty="0">
                <a:solidFill>
                  <a:schemeClr val="bg1"/>
                </a:solidFill>
              </a:rPr>
              <a:t>variables could be considered in either way.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E.g. Likert-scale items: attractiveness rating on 5-point scale continuous or categorical (5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variables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336" y="1287105"/>
            <a:ext cx="1360449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Categorical </a:t>
            </a:r>
            <a:r>
              <a:rPr lang="en-US">
                <a:solidFill>
                  <a:schemeClr val="bg1"/>
                </a:solidFill>
              </a:rPr>
              <a:t>v</a:t>
            </a:r>
            <a:r>
              <a:rPr lang="en-US" smtClean="0">
                <a:solidFill>
                  <a:schemeClr val="bg1"/>
                </a:solidFill>
              </a:rPr>
              <a:t>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975" y="3650620"/>
            <a:ext cx="1360449" cy="64633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Continuous variable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66520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23" y="1010098"/>
            <a:ext cx="7628597" cy="566535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29960" y="2422990"/>
            <a:ext cx="802889" cy="18177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8" idx="1"/>
          </p:cNvCxnSpPr>
          <p:nvPr/>
        </p:nvCxnSpPr>
        <p:spPr>
          <a:xfrm flipH="1">
            <a:off x="1564424" y="2513876"/>
            <a:ext cx="6765536" cy="120887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1"/>
          </p:cNvCxnSpPr>
          <p:nvPr/>
        </p:nvCxnSpPr>
        <p:spPr>
          <a:xfrm flipH="1" flipV="1">
            <a:off x="1664785" y="1333586"/>
            <a:ext cx="1992818" cy="11802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57603" y="2400818"/>
            <a:ext cx="1652238" cy="2261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gplot2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docs.ggplot2.org/current/index.html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Written by Hadley Wickham – current version 2.2.0 (2016)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Based on the grammar of graphics (Wilkinson, 2005) – plot made up of layers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329051"/>
            <a:ext cx="5809285" cy="1874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83" y="723228"/>
            <a:ext cx="8756749" cy="48613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3" t="-440" r="21538" b="-766"/>
          <a:stretch/>
        </p:blipFill>
        <p:spPr>
          <a:xfrm>
            <a:off x="5807958" y="190775"/>
            <a:ext cx="6149890" cy="5852204"/>
          </a:xfr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1376" y="126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137" y="1023996"/>
            <a:ext cx="56648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ggplot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geom_polygon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merge.data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             </a:t>
            </a:r>
            <a:r>
              <a:rPr lang="en-US" sz="1400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(x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long, y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group = group, fill = year2013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 color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"black", size = 0.25)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coord_map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() 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scale_fill_gradient2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(name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="Value", limits=c(40,60), low="green", mid = "white", high="red", midpoint =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50,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breaks=c(40,42,44,46,48,50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55, 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60), labels=c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("Minimum[~40]",42,44,46,48, 50, 55, "Maximum[~60]"), space = "Lab")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theme_nothing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(legend = TRUE)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labs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(title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"Prevalence of obesity in Germany")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geom_text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=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statenames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label = states), size = 4,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fontface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"bold",               col = "black",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check_overlap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TRUE)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400" b="1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geom_point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= dot,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), color = "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steelblue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", size = 2) </a:t>
            </a:r>
            <a:r>
              <a:rPr lang="en-US" sz="14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endParaRPr lang="en-US" sz="1400" dirty="0" smtClean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geom_text</a:t>
            </a:r>
            <a:r>
              <a:rPr lang="en-US" sz="14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(data 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= dot,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aes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(long,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lat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, label = city), size = 4, </a:t>
            </a:r>
            <a:r>
              <a:rPr lang="en-US" sz="1400" dirty="0" err="1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fontface</a:t>
            </a:r>
            <a:r>
              <a:rPr lang="en-US" sz="14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 = "bold", color = "black")</a:t>
            </a:r>
          </a:p>
        </p:txBody>
      </p:sp>
    </p:spTree>
    <p:extLst>
      <p:ext uri="{BB962C8B-B14F-4D97-AF65-F5344CB8AC3E}">
        <p14:creationId xmlns:p14="http://schemas.microsoft.com/office/powerpoint/2010/main" val="16801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6" y="0"/>
            <a:ext cx="11298726" cy="6769801"/>
          </a:xfrm>
        </p:spPr>
      </p:pic>
      <p:sp>
        <p:nvSpPr>
          <p:cNvPr id="2" name="Rectangle 1"/>
          <p:cNvSpPr/>
          <p:nvPr/>
        </p:nvSpPr>
        <p:spPr>
          <a:xfrm>
            <a:off x="421206" y="412595"/>
            <a:ext cx="6392189" cy="36464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6466" y="412595"/>
            <a:ext cx="4833465" cy="26811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1205" y="4103492"/>
            <a:ext cx="6392189" cy="2666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49928" y="3093720"/>
            <a:ext cx="4870003" cy="36760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85308" y="1269402"/>
            <a:ext cx="2764716" cy="537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7038" y="1805940"/>
            <a:ext cx="4821985" cy="4154984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 smtClean="0">
                <a:solidFill>
                  <a:srgbClr val="FFFF00"/>
                </a:solidFill>
              </a:rPr>
              <a:t>”run” </a:t>
            </a:r>
            <a:r>
              <a:rPr lang="en-US" sz="2400" dirty="0" smtClean="0">
                <a:solidFill>
                  <a:schemeClr val="bg1"/>
                </a:solidFill>
              </a:rPr>
              <a:t>code in R, place the cursor on the line you want to run and press </a:t>
            </a:r>
            <a:r>
              <a:rPr lang="en-US" sz="2400" dirty="0" err="1" smtClean="0">
                <a:solidFill>
                  <a:srgbClr val="FFFF00"/>
                </a:solidFill>
              </a:rPr>
              <a:t>Cmd</a:t>
            </a:r>
            <a:r>
              <a:rPr lang="en-US" sz="2400" dirty="0" smtClean="0">
                <a:solidFill>
                  <a:srgbClr val="FFFF00"/>
                </a:solidFill>
              </a:rPr>
              <a:t> + Enter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Running </a:t>
            </a:r>
            <a:r>
              <a:rPr lang="en-US" sz="2400" dirty="0" smtClean="0">
                <a:solidFill>
                  <a:srgbClr val="FFFF00"/>
                </a:solidFill>
              </a:rPr>
              <a:t>more than one line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highlight</a:t>
            </a:r>
            <a:r>
              <a:rPr lang="en-US" sz="2400" dirty="0" smtClean="0">
                <a:solidFill>
                  <a:schemeClr val="bg1"/>
                </a:solidFill>
              </a:rPr>
              <a:t> the lines and press </a:t>
            </a:r>
            <a:r>
              <a:rPr lang="en-US" sz="2400" dirty="0" err="1" smtClean="0">
                <a:solidFill>
                  <a:srgbClr val="FFFF00"/>
                </a:solidFill>
              </a:rPr>
              <a:t>Cmd</a:t>
            </a:r>
            <a:r>
              <a:rPr lang="en-US" sz="2400" dirty="0" smtClean="0">
                <a:solidFill>
                  <a:srgbClr val="FFFF00"/>
                </a:solidFill>
              </a:rPr>
              <a:t> + Enter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To run the </a:t>
            </a:r>
            <a:r>
              <a:rPr lang="en-US" sz="2400" dirty="0" smtClean="0">
                <a:solidFill>
                  <a:srgbClr val="FFFF00"/>
                </a:solidFill>
              </a:rPr>
              <a:t>same ”block” of lines </a:t>
            </a:r>
            <a:r>
              <a:rPr lang="en-US" sz="2400" dirty="0" smtClean="0">
                <a:solidFill>
                  <a:schemeClr val="bg1"/>
                </a:solidFill>
              </a:rPr>
              <a:t>again (e.g. with </a:t>
            </a:r>
            <a:r>
              <a:rPr lang="en-US" sz="2400" smtClean="0">
                <a:solidFill>
                  <a:schemeClr val="bg1"/>
                </a:solidFill>
              </a:rPr>
              <a:t>slight changes), </a:t>
            </a:r>
            <a:r>
              <a:rPr lang="en-US" sz="2400" dirty="0" smtClean="0">
                <a:solidFill>
                  <a:schemeClr val="bg1"/>
                </a:solidFill>
              </a:rPr>
              <a:t>press </a:t>
            </a:r>
            <a:r>
              <a:rPr lang="en-US" sz="2400" dirty="0" err="1" smtClean="0">
                <a:solidFill>
                  <a:srgbClr val="FFFF00"/>
                </a:solidFill>
              </a:rPr>
              <a:t>Cmd</a:t>
            </a:r>
            <a:r>
              <a:rPr lang="en-US" sz="2400" dirty="0" smtClean="0">
                <a:solidFill>
                  <a:srgbClr val="FFFF00"/>
                </a:solidFill>
              </a:rPr>
              <a:t> + Shift + 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586562" y="1398494"/>
            <a:ext cx="19536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40188" y="1398494"/>
            <a:ext cx="0" cy="407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9" y="0"/>
            <a:ext cx="11296454" cy="6858000"/>
          </a:xfrm>
        </p:spPr>
      </p:pic>
      <p:sp>
        <p:nvSpPr>
          <p:cNvPr id="6" name="Rectangle 5"/>
          <p:cNvSpPr/>
          <p:nvPr/>
        </p:nvSpPr>
        <p:spPr>
          <a:xfrm>
            <a:off x="3173110" y="1550020"/>
            <a:ext cx="6115856" cy="34680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is R anyways??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is an implementation of the S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Developed by Ross Ihaka and Robert Gentleman at the University of Auckland, NZ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Currently overseen by the </a:t>
            </a:r>
            <a:r>
              <a:rPr lang="en-US" i="1" dirty="0" smtClean="0">
                <a:solidFill>
                  <a:schemeClr val="bg1"/>
                </a:solidFill>
              </a:rPr>
              <a:t>R Development Core Team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Project conceived in 1992, initial version 1995, stable beta in 2000.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469240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Advantages: Platform independent (Windows/Mac/Linux)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Open source &gt; Changeability, big community &gt; lots of materials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Awesome plotting functions (base plotting, ggplot2, lattice)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New stats method &gt; chances are they come out in R first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Workflow!! Unlike SPSS (GUI), step-by-step documentation (cf. </a:t>
            </a:r>
            <a:r>
              <a:rPr lang="en-US" dirty="0" err="1" smtClean="0">
                <a:solidFill>
                  <a:schemeClr val="bg1"/>
                </a:solidFill>
              </a:rPr>
              <a:t>Rmarkdown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Connection </a:t>
            </a:r>
            <a:r>
              <a:rPr lang="en-US" dirty="0">
                <a:solidFill>
                  <a:schemeClr val="bg1"/>
                </a:solidFill>
              </a:rPr>
              <a:t>to open science movement + reproducible </a:t>
            </a:r>
            <a:r>
              <a:rPr lang="en-US" dirty="0" smtClean="0">
                <a:solidFill>
                  <a:schemeClr val="bg1"/>
                </a:solidFill>
              </a:rPr>
              <a:t>research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Integrated version control via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and GitHub</a:t>
            </a:r>
          </a:p>
          <a:p>
            <a:r>
              <a:rPr lang="en-US" dirty="0">
                <a:solidFill>
                  <a:schemeClr val="bg1"/>
                </a:solidFill>
              </a:rPr>
              <a:t>FREE!!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2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ocial sciences entered the age of data science!!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 is becoming the lingua-franca of data science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According to </a:t>
            </a:r>
            <a:r>
              <a:rPr lang="en-US" dirty="0" err="1" smtClean="0">
                <a:solidFill>
                  <a:schemeClr val="bg1"/>
                </a:solidFill>
              </a:rPr>
              <a:t>Redmonk</a:t>
            </a:r>
            <a:r>
              <a:rPr lang="en-US" dirty="0" smtClean="0">
                <a:solidFill>
                  <a:schemeClr val="bg1"/>
                </a:solidFill>
              </a:rPr>
              <a:t>, R ranks 13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of ALL programming languages, the highest of any statistical programming language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 yourself more marketable: big companies like Facebook and Google have their data scientists use R (also </a:t>
            </a:r>
            <a:r>
              <a:rPr lang="en-US" dirty="0">
                <a:solidFill>
                  <a:schemeClr val="bg1"/>
                </a:solidFill>
              </a:rPr>
              <a:t>Bank of America, Ford, TechCrunch, Uber, and </a:t>
            </a:r>
            <a:r>
              <a:rPr lang="en-US" dirty="0" smtClean="0">
                <a:solidFill>
                  <a:schemeClr val="bg1"/>
                </a:solidFill>
              </a:rPr>
              <a:t>Trulia among others)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R </a:t>
            </a:r>
            <a:r>
              <a:rPr lang="en-US" dirty="0" err="1" smtClean="0">
                <a:solidFill>
                  <a:schemeClr val="bg1"/>
                </a:solidFill>
              </a:rPr>
              <a:t>cont</a:t>
            </a:r>
            <a:r>
              <a:rPr lang="en-US" dirty="0" smtClean="0">
                <a:solidFill>
                  <a:schemeClr val="bg1"/>
                </a:solidFill>
              </a:rPr>
              <a:t>’ II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is very popular in academia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Recent article in </a:t>
            </a:r>
            <a:r>
              <a:rPr lang="en-US" i="1" dirty="0" smtClean="0">
                <a:solidFill>
                  <a:schemeClr val="bg1"/>
                </a:solidFill>
              </a:rPr>
              <a:t>Nature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Tippmann</a:t>
            </a:r>
            <a:r>
              <a:rPr lang="en-US" dirty="0" smtClean="0">
                <a:solidFill>
                  <a:schemeClr val="bg1"/>
                </a:solidFill>
              </a:rPr>
              <a:t>, 2015) devoted to use of R in academia 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best and brightest people are trained in R at university &gt; increases importance of R in industry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9144"/>
            <a:ext cx="4302992" cy="47759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Why I learned 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36" y="1027906"/>
            <a:ext cx="7282927" cy="52582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Lynda</a:t>
            </a:r>
            <a:r>
              <a:rPr lang="en-US" dirty="0" smtClean="0">
                <a:solidFill>
                  <a:schemeClr val="bg1"/>
                </a:solidFill>
              </a:rPr>
              <a:t> – Up and running with </a:t>
            </a:r>
            <a:r>
              <a:rPr lang="en-US" dirty="0" smtClean="0">
                <a:solidFill>
                  <a:schemeClr val="bg1"/>
                </a:solidFill>
              </a:rPr>
              <a:t>R – one of the best and ‘softest</a:t>
            </a:r>
            <a:r>
              <a:rPr lang="en-US" smtClean="0">
                <a:solidFill>
                  <a:schemeClr val="bg1"/>
                </a:solidFill>
              </a:rPr>
              <a:t>’ intros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Lynda</a:t>
            </a:r>
            <a:r>
              <a:rPr lang="en-US" dirty="0" smtClean="0">
                <a:solidFill>
                  <a:schemeClr val="bg1"/>
                </a:solidFill>
              </a:rPr>
              <a:t> – R statistics essential training</a:t>
            </a:r>
          </a:p>
          <a:p>
            <a:r>
              <a:rPr lang="en-US" dirty="0" smtClean="0"/>
              <a:t>Code School </a:t>
            </a:r>
            <a:r>
              <a:rPr lang="en-US" dirty="0" smtClean="0">
                <a:solidFill>
                  <a:schemeClr val="bg1"/>
                </a:solidFill>
              </a:rPr>
              <a:t>– a very soft introduction to 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DataCamp</a:t>
            </a:r>
            <a:r>
              <a:rPr lang="en-US" dirty="0" smtClean="0">
                <a:solidFill>
                  <a:schemeClr val="bg1"/>
                </a:solidFill>
              </a:rPr>
              <a:t> – Learn R for data science</a:t>
            </a:r>
          </a:p>
          <a:p>
            <a:r>
              <a:rPr lang="en-US" dirty="0" smtClean="0"/>
              <a:t>edX</a:t>
            </a:r>
            <a:r>
              <a:rPr lang="en-US" dirty="0" smtClean="0">
                <a:solidFill>
                  <a:schemeClr val="bg1"/>
                </a:solidFill>
              </a:rPr>
              <a:t> – Intro to R for data science – powered by Microsoft</a:t>
            </a:r>
          </a:p>
          <a:p>
            <a:r>
              <a:rPr lang="en-US" dirty="0" smtClean="0"/>
              <a:t>Coursera</a:t>
            </a:r>
            <a:r>
              <a:rPr lang="en-US" dirty="0" smtClean="0">
                <a:solidFill>
                  <a:schemeClr val="bg1"/>
                </a:solidFill>
              </a:rPr>
              <a:t> – Data science specialization (Johns Hopkins University) – the most time consuming </a:t>
            </a:r>
            <a:r>
              <a:rPr lang="en-US" dirty="0" smtClean="0">
                <a:solidFill>
                  <a:schemeClr val="bg1"/>
                </a:solidFill>
              </a:rPr>
              <a:t>option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994"/>
            <a:ext cx="10515600" cy="4351338"/>
          </a:xfrm>
        </p:spPr>
        <p:txBody>
          <a:bodyPr/>
          <a:lstStyle/>
          <a:p>
            <a:r>
              <a:rPr lang="en-US" dirty="0" smtClean="0"/>
              <a:t>QuickR</a:t>
            </a:r>
          </a:p>
          <a:p>
            <a:r>
              <a:rPr lang="en-US" dirty="0" smtClean="0"/>
              <a:t>Rbloggers</a:t>
            </a:r>
            <a:r>
              <a:rPr lang="en-US" dirty="0" smtClean="0">
                <a:solidFill>
                  <a:schemeClr val="bg1"/>
                </a:solidFill>
              </a:rPr>
              <a:t> – R news and tutorials (580 contributors!!)</a:t>
            </a:r>
          </a:p>
          <a:p>
            <a:r>
              <a:rPr lang="en-US" dirty="0" smtClean="0"/>
              <a:t>STHDA</a:t>
            </a:r>
            <a:r>
              <a:rPr lang="en-US" dirty="0" smtClean="0">
                <a:solidFill>
                  <a:schemeClr val="bg1"/>
                </a:solidFill>
              </a:rPr>
              <a:t> – Just a ton of cool stuff about stats and R</a:t>
            </a:r>
          </a:p>
          <a:p>
            <a:r>
              <a:rPr lang="en-US" dirty="0" smtClean="0"/>
              <a:t>StackOverflow</a:t>
            </a:r>
            <a:r>
              <a:rPr lang="en-US" dirty="0" smtClean="0">
                <a:solidFill>
                  <a:schemeClr val="bg1"/>
                </a:solidFill>
              </a:rPr>
              <a:t> – This is where you ask a question if you have a problem!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Rstudio</a:t>
            </a:r>
            <a:r>
              <a:rPr lang="en-US" dirty="0" smtClean="0">
                <a:solidFill>
                  <a:schemeClr val="bg1"/>
                </a:solidFill>
              </a:rPr>
              <a:t> - webinars by </a:t>
            </a:r>
            <a:r>
              <a:rPr lang="en-US" dirty="0" err="1" smtClean="0">
                <a:solidFill>
                  <a:schemeClr val="bg1"/>
                </a:solidFill>
              </a:rPr>
              <a:t>Rstudio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Books: </a:t>
            </a:r>
            <a:r>
              <a:rPr lang="en-US" dirty="0" smtClean="0">
                <a:solidFill>
                  <a:schemeClr val="bg1"/>
                </a:solidFill>
              </a:rPr>
              <a:t>The R </a:t>
            </a:r>
            <a:r>
              <a:rPr lang="en-US" dirty="0" smtClean="0">
                <a:solidFill>
                  <a:schemeClr val="bg1"/>
                </a:solidFill>
              </a:rPr>
              <a:t>Cookbook (</a:t>
            </a:r>
            <a:r>
              <a:rPr lang="en-US" dirty="0" err="1" smtClean="0">
                <a:solidFill>
                  <a:schemeClr val="bg1"/>
                </a:solidFill>
              </a:rPr>
              <a:t>Teetor</a:t>
            </a:r>
            <a:r>
              <a:rPr lang="en-US" dirty="0" smtClean="0">
                <a:solidFill>
                  <a:schemeClr val="bg1"/>
                </a:solidFill>
              </a:rPr>
              <a:t>, 2011), </a:t>
            </a:r>
            <a:r>
              <a:rPr lang="en-US" dirty="0" smtClean="0">
                <a:solidFill>
                  <a:schemeClr val="bg1"/>
                </a:solidFill>
              </a:rPr>
              <a:t>Elegant Graphics for Data Analysis (</a:t>
            </a:r>
            <a:r>
              <a:rPr lang="en-US" dirty="0" smtClean="0">
                <a:solidFill>
                  <a:schemeClr val="bg1"/>
                </a:solidFill>
              </a:rPr>
              <a:t>Wickham, 2016), </a:t>
            </a:r>
            <a:r>
              <a:rPr lang="en-US" dirty="0" smtClean="0">
                <a:solidFill>
                  <a:schemeClr val="bg1"/>
                </a:solidFill>
              </a:rPr>
              <a:t>R for Excel Analysts (Taveras, 2016</a:t>
            </a:r>
            <a:r>
              <a:rPr lang="en-US" dirty="0" smtClean="0">
                <a:solidFill>
                  <a:schemeClr val="bg1"/>
                </a:solidFill>
              </a:rPr>
              <a:t>), R for Data Science (Wickham &amp; </a:t>
            </a:r>
            <a:r>
              <a:rPr lang="en-US" dirty="0" err="1" smtClean="0">
                <a:solidFill>
                  <a:schemeClr val="bg1"/>
                </a:solidFill>
              </a:rPr>
              <a:t>Grolemund</a:t>
            </a:r>
            <a:r>
              <a:rPr lang="en-US" dirty="0" smtClean="0">
                <a:solidFill>
                  <a:schemeClr val="bg1"/>
                </a:solidFill>
              </a:rPr>
              <a:t>, 2017)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“Traditional” excel spread-sheet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17346-BA8B-3749-B2E0-48FC9CDAE3E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0" y="1027906"/>
            <a:ext cx="7405959" cy="55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997</Words>
  <Application>Microsoft Macintosh PowerPoint</Application>
  <PresentationFormat>Widescreen</PresentationFormat>
  <Paragraphs>118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Wingdings</vt:lpstr>
      <vt:lpstr>Arial</vt:lpstr>
      <vt:lpstr>Office Theme</vt:lpstr>
      <vt:lpstr>Why R?</vt:lpstr>
      <vt:lpstr>What is R anyways??</vt:lpstr>
      <vt:lpstr>Why R?</vt:lpstr>
      <vt:lpstr>Why R cont’</vt:lpstr>
      <vt:lpstr>Why R cont’ II</vt:lpstr>
      <vt:lpstr>Why I learned R</vt:lpstr>
      <vt:lpstr>Learning R</vt:lpstr>
      <vt:lpstr>Resources</vt:lpstr>
      <vt:lpstr>“Traditional” excel spread-sheet</vt:lpstr>
      <vt:lpstr>How R structures data</vt:lpstr>
      <vt:lpstr>Tidy data paradigm</vt:lpstr>
      <vt:lpstr>Types of variables</vt:lpstr>
      <vt:lpstr>Types of variables cont’</vt:lpstr>
      <vt:lpstr>ggplot2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do</dc:title>
  <dc:creator>Raess, Matthias</dc:creator>
  <cp:lastModifiedBy>Raess, Matthias</cp:lastModifiedBy>
  <cp:revision>102</cp:revision>
  <cp:lastPrinted>2017-02-03T20:49:14Z</cp:lastPrinted>
  <dcterms:created xsi:type="dcterms:W3CDTF">2016-09-28T20:57:36Z</dcterms:created>
  <dcterms:modified xsi:type="dcterms:W3CDTF">2017-02-03T21:00:39Z</dcterms:modified>
</cp:coreProperties>
</file>