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263" r:id="rId2"/>
    <p:sldId id="264" r:id="rId3"/>
    <p:sldId id="261" r:id="rId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652" autoAdjust="0"/>
  </p:normalViewPr>
  <p:slideViewPr>
    <p:cSldViewPr snapToGrid="0">
      <p:cViewPr varScale="1">
        <p:scale>
          <a:sx n="84" d="100"/>
          <a:sy n="84" d="100"/>
        </p:scale>
        <p:origin x="8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25.11.2023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Crosscutting Concepts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Crosscutting Concepts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7" name="Textplatzhalter 6">
            <a:extLst>
              <a:ext uri="{FF2B5EF4-FFF2-40B4-BE49-F238E27FC236}">
                <a16:creationId xmlns:a16="http://schemas.microsoft.com/office/drawing/2014/main" id="{DDD6C5CE-1AB1-4568-8C80-C8B813C4932E}"/>
              </a:ext>
            </a:extLst>
          </p:cNvPr>
          <p:cNvSpPr>
            <a:spLocks noGrp="1"/>
          </p:cNvSpPr>
          <p:nvPr>
            <p:ph type="body" sz="quarter" idx="14"/>
          </p:nvPr>
        </p:nvSpPr>
        <p:spPr>
          <a:xfrm>
            <a:off x="180001" y="607500"/>
            <a:ext cx="8847320" cy="4017840"/>
          </a:xfrm>
        </p:spPr>
        <p:txBody>
          <a:bodyPr>
            <a:normAutofit/>
          </a:bodyPr>
          <a:lstStyle/>
          <a:p>
            <a:pPr marL="0" indent="0">
              <a:buNone/>
            </a:pPr>
            <a:r>
              <a:rPr lang="en-US" sz="1400" b="1" i="1" dirty="0"/>
              <a:t>Security &amp; Safety</a:t>
            </a:r>
          </a:p>
          <a:p>
            <a:r>
              <a:rPr lang="en-US" sz="1400" i="1" dirty="0"/>
              <a:t>EU </a:t>
            </a:r>
            <a:r>
              <a:rPr lang="en-US" sz="1400" i="1" dirty="0" err="1"/>
              <a:t>Datenschutz-Grundverordnung</a:t>
            </a:r>
            <a:r>
              <a:rPr lang="en-US" sz="1400" i="1" dirty="0"/>
              <a:t> (EU-DSVGO)</a:t>
            </a:r>
          </a:p>
          <a:p>
            <a:r>
              <a:rPr lang="en-US" sz="1400" i="1" dirty="0"/>
              <a:t>Threat Modeling, identify and asses potential security risk</a:t>
            </a:r>
          </a:p>
          <a:p>
            <a:r>
              <a:rPr lang="en-US" sz="1400" i="1" dirty="0"/>
              <a:t>Access control (Define Control Policies, Least Privilege Principles, Monitoring(access attempts))</a:t>
            </a:r>
            <a:endParaRPr lang="en-US" sz="1600" i="1" dirty="0"/>
          </a:p>
          <a:p>
            <a:pPr marL="0" indent="0">
              <a:buNone/>
            </a:pPr>
            <a:r>
              <a:rPr lang="en-US" sz="1400" b="1" i="1" dirty="0"/>
              <a:t>Architecture and design patterns</a:t>
            </a:r>
          </a:p>
          <a:p>
            <a:r>
              <a:rPr lang="en-US" sz="1400" i="1" dirty="0"/>
              <a:t>Microservice (Scalability, Availability, Flexibility,</a:t>
            </a:r>
            <a:r>
              <a:rPr lang="de-AT" sz="1100" b="1" i="0" dirty="0">
                <a:effectLst/>
                <a:latin typeface="Söhne"/>
              </a:rPr>
              <a:t> </a:t>
            </a:r>
            <a:r>
              <a:rPr lang="de-AT" sz="1400" i="1" dirty="0"/>
              <a:t>Fault Isolation</a:t>
            </a:r>
            <a:r>
              <a:rPr lang="de-AT" sz="1100" b="1" i="0" dirty="0">
                <a:effectLst/>
                <a:latin typeface="Söhne"/>
              </a:rPr>
              <a:t>)</a:t>
            </a:r>
            <a:r>
              <a:rPr lang="en-US" sz="1400" b="1" i="1" dirty="0">
                <a:effectLst/>
                <a:latin typeface="Söhne"/>
              </a:rPr>
              <a:t>, </a:t>
            </a:r>
          </a:p>
          <a:p>
            <a:r>
              <a:rPr lang="en-US" sz="1400" i="1" dirty="0"/>
              <a:t>API Design(MQTT), </a:t>
            </a:r>
          </a:p>
          <a:p>
            <a:r>
              <a:rPr lang="en-US" sz="1400" i="1" dirty="0"/>
              <a:t>Load Balancing between </a:t>
            </a:r>
            <a:r>
              <a:rPr lang="en-US" sz="1400" i="1" dirty="0" err="1"/>
              <a:t>Mirco</a:t>
            </a:r>
            <a:r>
              <a:rPr lang="en-US" sz="1400" i="1" dirty="0"/>
              <a:t> services</a:t>
            </a:r>
          </a:p>
          <a:p>
            <a:pPr marL="0" indent="0">
              <a:lnSpc>
                <a:spcPct val="100000"/>
              </a:lnSpc>
              <a:buNone/>
            </a:pPr>
            <a:r>
              <a:rPr lang="en-US" sz="1400" b="1" i="1" dirty="0"/>
              <a:t>Operation Concepts</a:t>
            </a:r>
          </a:p>
          <a:p>
            <a:r>
              <a:rPr lang="en-US" sz="1400" i="1" dirty="0"/>
              <a:t>Monitoring Alerting(</a:t>
            </a:r>
            <a:r>
              <a:rPr lang="de-AT" sz="1400" i="1" dirty="0"/>
              <a:t>Performance Monitoring, </a:t>
            </a:r>
            <a:r>
              <a:rPr lang="de-AT" sz="1400" i="1" dirty="0" err="1"/>
              <a:t>early</a:t>
            </a:r>
            <a:r>
              <a:rPr lang="de-AT" sz="1400" i="1" dirty="0"/>
              <a:t> </a:t>
            </a:r>
            <a:r>
              <a:rPr lang="de-AT" sz="1400" i="1" dirty="0" err="1"/>
              <a:t>Issue</a:t>
            </a:r>
            <a:r>
              <a:rPr lang="de-AT" sz="1400" i="1" dirty="0"/>
              <a:t> </a:t>
            </a:r>
            <a:r>
              <a:rPr lang="de-AT" sz="1400" i="1" dirty="0" err="1"/>
              <a:t>Detection</a:t>
            </a:r>
            <a:r>
              <a:rPr lang="de-AT" sz="1400" i="1" dirty="0"/>
              <a:t> and Resolution, </a:t>
            </a:r>
            <a:r>
              <a:rPr lang="de-AT" sz="1400" i="1" dirty="0" err="1"/>
              <a:t>Define</a:t>
            </a:r>
            <a:r>
              <a:rPr lang="de-AT" sz="1400" i="1" dirty="0"/>
              <a:t> Key </a:t>
            </a:r>
            <a:r>
              <a:rPr lang="de-AT" sz="1400" i="1" dirty="0" err="1"/>
              <a:t>Metrics</a:t>
            </a:r>
            <a:r>
              <a:rPr lang="de-AT" sz="1400" i="1" dirty="0"/>
              <a:t>, </a:t>
            </a:r>
            <a:r>
              <a:rPr lang="de-AT" sz="1400" i="1" dirty="0" err="1"/>
              <a:t>Using</a:t>
            </a:r>
            <a:r>
              <a:rPr lang="de-AT" sz="1400" i="1" dirty="0"/>
              <a:t> </a:t>
            </a:r>
            <a:r>
              <a:rPr lang="de-AT" sz="1400" i="1" dirty="0" err="1"/>
              <a:t>Nagios</a:t>
            </a:r>
            <a:r>
              <a:rPr lang="de-AT" sz="1400" i="1" dirty="0"/>
              <a:t>)</a:t>
            </a:r>
          </a:p>
          <a:p>
            <a:r>
              <a:rPr lang="en-US" sz="1400" i="1" dirty="0"/>
              <a:t>Scalability and auto </a:t>
            </a:r>
            <a:r>
              <a:rPr lang="en-US" sz="1400" i="1" dirty="0" err="1"/>
              <a:t>Scalling</a:t>
            </a:r>
            <a:r>
              <a:rPr lang="en-US" sz="1400" i="1" dirty="0"/>
              <a:t>(Planning, Define Auto-</a:t>
            </a:r>
            <a:r>
              <a:rPr lang="en-US" sz="1400" i="1" dirty="0" err="1"/>
              <a:t>Scalling</a:t>
            </a:r>
            <a:r>
              <a:rPr lang="en-US" sz="1400" i="1" dirty="0"/>
              <a:t> Policies, Test Scalability)</a:t>
            </a:r>
          </a:p>
          <a:p>
            <a:r>
              <a:rPr lang="en-US" sz="1400" i="1" dirty="0"/>
              <a:t>Deployment automation(CI/CD Pipelines, Continuous Monitoring, Rollback plans)</a:t>
            </a:r>
          </a:p>
          <a:p>
            <a:endParaRPr lang="en-US" sz="1600" dirty="0"/>
          </a:p>
        </p:txBody>
      </p:sp>
    </p:spTree>
    <p:extLst>
      <p:ext uri="{BB962C8B-B14F-4D97-AF65-F5344CB8AC3E}">
        <p14:creationId xmlns:p14="http://schemas.microsoft.com/office/powerpoint/2010/main" val="320856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graphicFrame>
        <p:nvGraphicFramePr>
          <p:cNvPr id="2" name="Table 1">
            <a:extLst>
              <a:ext uri="{FF2B5EF4-FFF2-40B4-BE49-F238E27FC236}">
                <a16:creationId xmlns:a16="http://schemas.microsoft.com/office/drawing/2014/main" id="{CE05875D-37B9-12DD-6339-6D4ABE759F1E}"/>
              </a:ext>
            </a:extLst>
          </p:cNvPr>
          <p:cNvGraphicFramePr>
            <a:graphicFrameLocks noGrp="1"/>
          </p:cNvGraphicFramePr>
          <p:nvPr>
            <p:extLst>
              <p:ext uri="{D42A27DB-BD31-4B8C-83A1-F6EECF244321}">
                <p14:modId xmlns:p14="http://schemas.microsoft.com/office/powerpoint/2010/main" val="1793068406"/>
              </p:ext>
            </p:extLst>
          </p:nvPr>
        </p:nvGraphicFramePr>
        <p:xfrm>
          <a:off x="254512" y="470341"/>
          <a:ext cx="8700807" cy="4722044"/>
        </p:xfrm>
        <a:graphic>
          <a:graphicData uri="http://schemas.openxmlformats.org/drawingml/2006/table">
            <a:tbl>
              <a:tblPr firstRow="1" bandRow="1">
                <a:tableStyleId>{5C22544A-7EE6-4342-B048-85BDC9FD1C3A}</a:tableStyleId>
              </a:tblPr>
              <a:tblGrid>
                <a:gridCol w="2900269">
                  <a:extLst>
                    <a:ext uri="{9D8B030D-6E8A-4147-A177-3AD203B41FA5}">
                      <a16:colId xmlns:a16="http://schemas.microsoft.com/office/drawing/2014/main" val="878654425"/>
                    </a:ext>
                  </a:extLst>
                </a:gridCol>
                <a:gridCol w="2900269">
                  <a:extLst>
                    <a:ext uri="{9D8B030D-6E8A-4147-A177-3AD203B41FA5}">
                      <a16:colId xmlns:a16="http://schemas.microsoft.com/office/drawing/2014/main" val="2853035927"/>
                    </a:ext>
                  </a:extLst>
                </a:gridCol>
                <a:gridCol w="2900269">
                  <a:extLst>
                    <a:ext uri="{9D8B030D-6E8A-4147-A177-3AD203B41FA5}">
                      <a16:colId xmlns:a16="http://schemas.microsoft.com/office/drawing/2014/main" val="1168178057"/>
                    </a:ext>
                  </a:extLst>
                </a:gridCol>
              </a:tblGrid>
              <a:tr h="264726">
                <a:tc>
                  <a:txBody>
                    <a:bodyPr/>
                    <a:lstStyle/>
                    <a:p>
                      <a:r>
                        <a:rPr lang="en-US" dirty="0"/>
                        <a:t>Context</a:t>
                      </a:r>
                    </a:p>
                  </a:txBody>
                  <a:tcPr/>
                </a:tc>
                <a:tc>
                  <a:txBody>
                    <a:bodyPr/>
                    <a:lstStyle/>
                    <a:p>
                      <a:r>
                        <a:rPr lang="en-US" dirty="0"/>
                        <a:t>Decision</a:t>
                      </a:r>
                    </a:p>
                  </a:txBody>
                  <a:tcPr/>
                </a:tc>
                <a:tc>
                  <a:txBody>
                    <a:bodyPr/>
                    <a:lstStyle/>
                    <a:p>
                      <a:r>
                        <a:rPr lang="en-US" dirty="0"/>
                        <a:t>Consequences</a:t>
                      </a:r>
                    </a:p>
                  </a:txBody>
                  <a:tcPr/>
                </a:tc>
                <a:extLst>
                  <a:ext uri="{0D108BD9-81ED-4DB2-BD59-A6C34878D82A}">
                    <a16:rowId xmlns:a16="http://schemas.microsoft.com/office/drawing/2014/main" val="2692723897"/>
                  </a:ext>
                </a:extLst>
              </a:tr>
              <a:tr h="631270">
                <a:tc>
                  <a:txBody>
                    <a:bodyPr/>
                    <a:lstStyle/>
                    <a:p>
                      <a:r>
                        <a:rPr lang="en-US" dirty="0"/>
                        <a:t>Scalability(</a:t>
                      </a:r>
                      <a:r>
                        <a:rPr lang="en-US" sz="1350" b="0" i="0" kern="1200" dirty="0">
                          <a:solidFill>
                            <a:schemeClr val="dk1"/>
                          </a:solidFill>
                          <a:effectLst/>
                          <a:latin typeface="+mn-lt"/>
                          <a:ea typeface="+mn-ea"/>
                          <a:cs typeface="+mn-cs"/>
                        </a:rPr>
                        <a:t>increasing user loads and data volumes efficiently and without compromising performance</a:t>
                      </a:r>
                      <a:r>
                        <a:rPr lang="en-US" dirty="0"/>
                        <a:t>)</a:t>
                      </a:r>
                    </a:p>
                  </a:txBody>
                  <a:tcPr/>
                </a:tc>
                <a:tc>
                  <a:txBody>
                    <a:bodyPr/>
                    <a:lstStyle/>
                    <a:p>
                      <a:r>
                        <a:rPr lang="en-US" sz="1350" b="0" i="0" kern="1200" dirty="0">
                          <a:solidFill>
                            <a:schemeClr val="dk1"/>
                          </a:solidFill>
                          <a:effectLst/>
                          <a:latin typeface="+mn-lt"/>
                          <a:ea typeface="+mn-ea"/>
                          <a:cs typeface="+mn-cs"/>
                        </a:rPr>
                        <a:t>We will begin by utilizing a cloud-based storage solution, specifically Amazon S3.</a:t>
                      </a:r>
                      <a:endParaRPr lang="en-US" dirty="0"/>
                    </a:p>
                  </a:txBody>
                  <a:tcPr/>
                </a:tc>
                <a:tc>
                  <a:txBody>
                    <a:bodyPr/>
                    <a:lstStyle/>
                    <a:p>
                      <a:r>
                        <a:rPr lang="de-AT" sz="1350" b="0" i="0" kern="1200" dirty="0" err="1">
                          <a:solidFill>
                            <a:schemeClr val="dk1"/>
                          </a:solidFill>
                          <a:effectLst/>
                          <a:latin typeface="+mn-lt"/>
                          <a:ea typeface="+mn-ea"/>
                          <a:cs typeface="+mn-cs"/>
                        </a:rPr>
                        <a:t>storage</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capacity</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availability</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cost</a:t>
                      </a:r>
                      <a:r>
                        <a:rPr lang="de-AT" sz="1350" b="0" i="0" kern="1200" dirty="0">
                          <a:solidFill>
                            <a:schemeClr val="dk1"/>
                          </a:solidFill>
                          <a:effectLst/>
                          <a:latin typeface="+mn-lt"/>
                          <a:ea typeface="+mn-ea"/>
                          <a:cs typeface="+mn-cs"/>
                        </a:rPr>
                        <a:t>-efficiency</a:t>
                      </a:r>
                      <a:br>
                        <a:rPr lang="de-AT" sz="1350" b="0" i="0" kern="1200" dirty="0">
                          <a:solidFill>
                            <a:schemeClr val="dk1"/>
                          </a:solidFill>
                          <a:effectLst/>
                          <a:latin typeface="+mn-lt"/>
                          <a:ea typeface="+mn-ea"/>
                          <a:cs typeface="+mn-cs"/>
                        </a:rPr>
                      </a:br>
                      <a:r>
                        <a:rPr lang="de-AT" sz="1350" b="0" i="0" kern="1200" dirty="0" err="1">
                          <a:solidFill>
                            <a:schemeClr val="dk1"/>
                          </a:solidFill>
                          <a:effectLst/>
                          <a:latin typeface="+mn-lt"/>
                          <a:ea typeface="+mn-ea"/>
                          <a:cs typeface="+mn-cs"/>
                        </a:rPr>
                        <a:t>Local</a:t>
                      </a:r>
                      <a:r>
                        <a:rPr lang="de-AT" sz="1350" b="0" i="0" kern="1200" dirty="0">
                          <a:solidFill>
                            <a:schemeClr val="dk1"/>
                          </a:solidFill>
                          <a:effectLst/>
                          <a:latin typeface="+mn-lt"/>
                          <a:ea typeface="+mn-ea"/>
                          <a:cs typeface="+mn-cs"/>
                        </a:rPr>
                        <a:t> Limits, </a:t>
                      </a:r>
                      <a:r>
                        <a:rPr lang="de-AT" sz="1350" b="0" i="0" kern="1200" dirty="0" err="1">
                          <a:solidFill>
                            <a:schemeClr val="dk1"/>
                          </a:solidFill>
                          <a:effectLst/>
                          <a:latin typeface="+mn-lt"/>
                          <a:ea typeface="+mn-ea"/>
                          <a:cs typeface="+mn-cs"/>
                        </a:rPr>
                        <a:t>Weird</a:t>
                      </a:r>
                      <a:r>
                        <a:rPr lang="de-AT" sz="1350" b="0" i="0" kern="1200" dirty="0">
                          <a:solidFill>
                            <a:schemeClr val="dk1"/>
                          </a:solidFill>
                          <a:effectLst/>
                          <a:latin typeface="+mn-lt"/>
                          <a:ea typeface="+mn-ea"/>
                          <a:cs typeface="+mn-cs"/>
                        </a:rPr>
                        <a:t> Billing</a:t>
                      </a:r>
                      <a:endParaRPr lang="en-US" dirty="0"/>
                    </a:p>
                  </a:txBody>
                  <a:tcPr/>
                </a:tc>
                <a:extLst>
                  <a:ext uri="{0D108BD9-81ED-4DB2-BD59-A6C34878D82A}">
                    <a16:rowId xmlns:a16="http://schemas.microsoft.com/office/drawing/2014/main" val="1989752836"/>
                  </a:ext>
                </a:extLst>
              </a:tr>
              <a:tr h="1914174">
                <a:tc>
                  <a:txBody>
                    <a:bodyPr/>
                    <a:lstStyle/>
                    <a:p>
                      <a:r>
                        <a:rPr lang="de-AT" sz="1350" kern="1200" dirty="0">
                          <a:solidFill>
                            <a:schemeClr val="dk1"/>
                          </a:solidFill>
                          <a:latin typeface="+mn-lt"/>
                          <a:ea typeface="+mn-ea"/>
                          <a:cs typeface="+mn-cs"/>
                        </a:rPr>
                        <a:t>User Authentication and </a:t>
                      </a:r>
                      <a:r>
                        <a:rPr lang="de-AT" sz="1350" kern="1200" dirty="0" err="1">
                          <a:solidFill>
                            <a:schemeClr val="dk1"/>
                          </a:solidFill>
                          <a:latin typeface="+mn-lt"/>
                          <a:ea typeface="+mn-ea"/>
                          <a:cs typeface="+mn-cs"/>
                        </a:rPr>
                        <a:t>Authorization</a:t>
                      </a:r>
                      <a:endParaRPr lang="en-US" sz="1350" kern="1200" dirty="0">
                        <a:solidFill>
                          <a:schemeClr val="dk1"/>
                        </a:solidFill>
                        <a:latin typeface="+mn-lt"/>
                        <a:ea typeface="+mn-ea"/>
                        <a:cs typeface="+mn-cs"/>
                      </a:endParaRPr>
                    </a:p>
                  </a:txBody>
                  <a:tcPr/>
                </a:tc>
                <a:tc>
                  <a:txBody>
                    <a:bodyPr/>
                    <a:lstStyle/>
                    <a:p>
                      <a:r>
                        <a:rPr lang="en-US" sz="1350" b="0" i="0" kern="1200" dirty="0">
                          <a:solidFill>
                            <a:schemeClr val="dk1"/>
                          </a:solidFill>
                          <a:effectLst/>
                          <a:latin typeface="+mn-lt"/>
                          <a:ea typeface="+mn-ea"/>
                          <a:cs typeface="+mn-cs"/>
                        </a:rPr>
                        <a:t>We will </a:t>
                      </a:r>
                      <a:r>
                        <a:rPr lang="en-US" sz="1350" b="0" i="0" kern="1200" dirty="0" err="1">
                          <a:solidFill>
                            <a:schemeClr val="dk1"/>
                          </a:solidFill>
                          <a:effectLst/>
                          <a:latin typeface="+mn-lt"/>
                          <a:ea typeface="+mn-ea"/>
                          <a:cs typeface="+mn-cs"/>
                        </a:rPr>
                        <a:t>ímplement</a:t>
                      </a:r>
                      <a:r>
                        <a:rPr lang="en-US" sz="1350" b="0" i="0" kern="1200" dirty="0">
                          <a:solidFill>
                            <a:schemeClr val="dk1"/>
                          </a:solidFill>
                          <a:effectLst/>
                          <a:latin typeface="+mn-lt"/>
                          <a:ea typeface="+mn-ea"/>
                          <a:cs typeface="+mn-cs"/>
                        </a:rPr>
                        <a:t> a authentication and authorization system using JSON Web Tokens (JWT. By using JWT, we can authenticate users based on their credentials and manage user sessions without the need for storing session information on the server.</a:t>
                      </a:r>
                      <a:endParaRPr lang="en-US" dirty="0"/>
                    </a:p>
                  </a:txBody>
                  <a:tcPr/>
                </a:tc>
                <a:tc>
                  <a:txBody>
                    <a:bodyPr/>
                    <a:lstStyle/>
                    <a:p>
                      <a:r>
                        <a:rPr lang="en-US" sz="1350" b="0" i="0" kern="1200" dirty="0">
                          <a:solidFill>
                            <a:schemeClr val="dk1"/>
                          </a:solidFill>
                          <a:effectLst/>
                          <a:latin typeface="+mn-lt"/>
                          <a:ea typeface="+mn-ea"/>
                          <a:cs typeface="+mn-cs"/>
                        </a:rPr>
                        <a:t>It will allow us to implement features like two-factor authentication and session expiration policies.</a:t>
                      </a:r>
                      <a:br>
                        <a:rPr lang="en-US" sz="1350" b="0" i="0" kern="1200" dirty="0">
                          <a:solidFill>
                            <a:schemeClr val="dk1"/>
                          </a:solidFill>
                          <a:effectLst/>
                          <a:latin typeface="+mn-lt"/>
                          <a:ea typeface="+mn-ea"/>
                          <a:cs typeface="+mn-cs"/>
                        </a:rPr>
                      </a:br>
                      <a:br>
                        <a:rPr lang="en-US" sz="1350" b="0" i="0" kern="1200" dirty="0">
                          <a:solidFill>
                            <a:schemeClr val="dk1"/>
                          </a:solidFill>
                          <a:effectLst/>
                          <a:latin typeface="+mn-lt"/>
                          <a:ea typeface="+mn-ea"/>
                          <a:cs typeface="+mn-cs"/>
                        </a:rPr>
                      </a:br>
                      <a:r>
                        <a:rPr lang="en-US" sz="1350" b="0" i="0" kern="1200" dirty="0">
                          <a:solidFill>
                            <a:schemeClr val="dk1"/>
                          </a:solidFill>
                          <a:effectLst/>
                          <a:latin typeface="+mn-lt"/>
                          <a:ea typeface="+mn-ea"/>
                          <a:cs typeface="+mn-cs"/>
                        </a:rPr>
                        <a:t>Are not Easily revocable</a:t>
                      </a:r>
                      <a:br>
                        <a:rPr lang="en-US" sz="1350" b="0" i="0" kern="1200" dirty="0">
                          <a:solidFill>
                            <a:schemeClr val="dk1"/>
                          </a:solidFill>
                          <a:effectLst/>
                          <a:latin typeface="+mn-lt"/>
                          <a:ea typeface="+mn-ea"/>
                          <a:cs typeface="+mn-cs"/>
                        </a:rPr>
                      </a:br>
                      <a:r>
                        <a:rPr lang="en-US" sz="1350" b="0" i="0" kern="1200" dirty="0">
                          <a:solidFill>
                            <a:schemeClr val="dk1"/>
                          </a:solidFill>
                          <a:effectLst/>
                          <a:latin typeface="+mn-lt"/>
                          <a:ea typeface="+mn-ea"/>
                          <a:cs typeface="+mn-cs"/>
                        </a:rPr>
                        <a:t>Have exploits</a:t>
                      </a:r>
                      <a:endParaRPr lang="en-US" dirty="0"/>
                    </a:p>
                  </a:txBody>
                  <a:tcPr/>
                </a:tc>
                <a:extLst>
                  <a:ext uri="{0D108BD9-81ED-4DB2-BD59-A6C34878D82A}">
                    <a16:rowId xmlns:a16="http://schemas.microsoft.com/office/drawing/2014/main" val="1183577803"/>
                  </a:ext>
                </a:extLst>
              </a:tr>
              <a:tr h="1596290">
                <a:tc>
                  <a:txBody>
                    <a:bodyPr/>
                    <a:lstStyle/>
                    <a:p>
                      <a:r>
                        <a:rPr lang="en-US" sz="1350" b="0" i="0" kern="1200" dirty="0">
                          <a:solidFill>
                            <a:schemeClr val="dk1"/>
                          </a:solidFill>
                          <a:effectLst/>
                          <a:latin typeface="+mn-lt"/>
                          <a:ea typeface="+mn-ea"/>
                          <a:cs typeface="+mn-cs"/>
                        </a:rPr>
                        <a:t>Choice of a relational database management system</a:t>
                      </a:r>
                    </a:p>
                  </a:txBody>
                  <a:tcPr/>
                </a:tc>
                <a:tc>
                  <a:txBody>
                    <a:bodyPr/>
                    <a:lstStyle/>
                    <a:p>
                      <a:r>
                        <a:rPr lang="en-US" dirty="0"/>
                        <a:t>We will </a:t>
                      </a:r>
                      <a:r>
                        <a:rPr lang="de-AT" sz="1350" b="0" i="0" kern="1200" dirty="0" err="1">
                          <a:solidFill>
                            <a:schemeClr val="dk1"/>
                          </a:solidFill>
                          <a:effectLst/>
                          <a:latin typeface="+mn-lt"/>
                          <a:ea typeface="+mn-ea"/>
                          <a:cs typeface="+mn-cs"/>
                        </a:rPr>
                        <a:t>use</a:t>
                      </a:r>
                      <a:r>
                        <a:rPr lang="de-AT" sz="1350" b="0" i="0" kern="1200" dirty="0">
                          <a:solidFill>
                            <a:schemeClr val="dk1"/>
                          </a:solidFill>
                          <a:effectLst/>
                          <a:latin typeface="+mn-lt"/>
                          <a:ea typeface="+mn-ea"/>
                          <a:cs typeface="+mn-cs"/>
                        </a:rPr>
                        <a:t> PostgreSQL </a:t>
                      </a:r>
                      <a:r>
                        <a:rPr lang="de-AT" sz="1350" b="0" i="0" kern="1200" dirty="0" err="1">
                          <a:solidFill>
                            <a:schemeClr val="dk1"/>
                          </a:solidFill>
                          <a:effectLst/>
                          <a:latin typeface="+mn-lt"/>
                          <a:ea typeface="+mn-ea"/>
                          <a:cs typeface="+mn-cs"/>
                        </a:rPr>
                        <a:t>as</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our</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primary</a:t>
                      </a:r>
                      <a:r>
                        <a:rPr lang="de-AT" sz="1350" b="0" i="0" kern="1200" dirty="0">
                          <a:solidFill>
                            <a:schemeClr val="dk1"/>
                          </a:solidFill>
                          <a:effectLst/>
                          <a:latin typeface="+mn-lt"/>
                          <a:ea typeface="+mn-ea"/>
                          <a:cs typeface="+mn-cs"/>
                        </a:rPr>
                        <a:t> relational </a:t>
                      </a:r>
                      <a:r>
                        <a:rPr lang="de-AT" sz="1350" b="0" i="0" kern="1200" dirty="0" err="1">
                          <a:solidFill>
                            <a:schemeClr val="dk1"/>
                          </a:solidFill>
                          <a:effectLst/>
                          <a:latin typeface="+mn-lt"/>
                          <a:ea typeface="+mn-ea"/>
                          <a:cs typeface="+mn-cs"/>
                        </a:rPr>
                        <a:t>database</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management</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system</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Choosing</a:t>
                      </a:r>
                      <a:r>
                        <a:rPr lang="de-AT" sz="1350" b="0" i="0" kern="1200" dirty="0">
                          <a:solidFill>
                            <a:schemeClr val="dk1"/>
                          </a:solidFill>
                          <a:effectLst/>
                          <a:latin typeface="+mn-lt"/>
                          <a:ea typeface="+mn-ea"/>
                          <a:cs typeface="+mn-cs"/>
                        </a:rPr>
                        <a:t> PostgreSQL </a:t>
                      </a:r>
                      <a:r>
                        <a:rPr lang="de-AT" sz="1350" b="0" i="0" kern="1200" dirty="0" err="1">
                          <a:solidFill>
                            <a:schemeClr val="dk1"/>
                          </a:solidFill>
                          <a:effectLst/>
                          <a:latin typeface="+mn-lt"/>
                          <a:ea typeface="+mn-ea"/>
                          <a:cs typeface="+mn-cs"/>
                        </a:rPr>
                        <a:t>ensures</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data</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consistency</a:t>
                      </a:r>
                      <a:r>
                        <a:rPr lang="de-AT" sz="1350" b="0" i="0" kern="1200" dirty="0">
                          <a:solidFill>
                            <a:schemeClr val="dk1"/>
                          </a:solidFill>
                          <a:effectLst/>
                          <a:latin typeface="+mn-lt"/>
                          <a:ea typeface="+mn-ea"/>
                          <a:cs typeface="+mn-cs"/>
                        </a:rPr>
                        <a:t>, high </a:t>
                      </a:r>
                      <a:r>
                        <a:rPr lang="de-AT" sz="1350" b="0" i="0" kern="1200" dirty="0" err="1">
                          <a:solidFill>
                            <a:schemeClr val="dk1"/>
                          </a:solidFill>
                          <a:effectLst/>
                          <a:latin typeface="+mn-lt"/>
                          <a:ea typeface="+mn-ea"/>
                          <a:cs typeface="+mn-cs"/>
                        </a:rPr>
                        <a:t>performance</a:t>
                      </a:r>
                      <a:r>
                        <a:rPr lang="de-AT" sz="1350" b="0" i="0" kern="1200" dirty="0">
                          <a:solidFill>
                            <a:schemeClr val="dk1"/>
                          </a:solidFill>
                          <a:effectLst/>
                          <a:latin typeface="+mn-lt"/>
                          <a:ea typeface="+mn-ea"/>
                          <a:cs typeface="+mn-cs"/>
                        </a:rPr>
                        <a:t>, and </a:t>
                      </a:r>
                      <a:r>
                        <a:rPr lang="de-AT" sz="1350" b="0" i="0" kern="1200" dirty="0" err="1">
                          <a:solidFill>
                            <a:schemeClr val="dk1"/>
                          </a:solidFill>
                          <a:effectLst/>
                          <a:latin typeface="+mn-lt"/>
                          <a:ea typeface="+mn-ea"/>
                          <a:cs typeface="+mn-cs"/>
                        </a:rPr>
                        <a:t>flexibility</a:t>
                      </a:r>
                      <a:r>
                        <a:rPr lang="de-AT" sz="1350" b="0" i="0" kern="1200" dirty="0">
                          <a:solidFill>
                            <a:schemeClr val="dk1"/>
                          </a:solidFill>
                          <a:effectLst/>
                          <a:latin typeface="+mn-lt"/>
                          <a:ea typeface="+mn-ea"/>
                          <a:cs typeface="+mn-cs"/>
                        </a:rPr>
                        <a:t> in </a:t>
                      </a:r>
                      <a:r>
                        <a:rPr lang="de-AT" sz="1350" b="0" i="0" kern="1200" dirty="0" err="1">
                          <a:solidFill>
                            <a:schemeClr val="dk1"/>
                          </a:solidFill>
                          <a:effectLst/>
                          <a:latin typeface="+mn-lt"/>
                          <a:ea typeface="+mn-ea"/>
                          <a:cs typeface="+mn-cs"/>
                        </a:rPr>
                        <a:t>managing</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various</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data</a:t>
                      </a:r>
                      <a:r>
                        <a:rPr lang="de-AT" sz="1350" b="0" i="0" kern="1200" dirty="0">
                          <a:solidFill>
                            <a:schemeClr val="dk1"/>
                          </a:solidFill>
                          <a:effectLst/>
                          <a:latin typeface="+mn-lt"/>
                          <a:ea typeface="+mn-ea"/>
                          <a:cs typeface="+mn-cs"/>
                        </a:rPr>
                        <a:t> </a:t>
                      </a:r>
                      <a:r>
                        <a:rPr lang="de-AT" sz="1350" b="0" i="0" kern="1200" dirty="0" err="1">
                          <a:solidFill>
                            <a:schemeClr val="dk1"/>
                          </a:solidFill>
                          <a:effectLst/>
                          <a:latin typeface="+mn-lt"/>
                          <a:ea typeface="+mn-ea"/>
                          <a:cs typeface="+mn-cs"/>
                        </a:rPr>
                        <a:t>types</a:t>
                      </a:r>
                      <a:r>
                        <a:rPr lang="de-AT" sz="1350" b="0" i="0" kern="1200" dirty="0">
                          <a:solidFill>
                            <a:schemeClr val="dk1"/>
                          </a:solidFill>
                          <a:effectLst/>
                          <a:latin typeface="+mn-lt"/>
                          <a:ea typeface="+mn-ea"/>
                          <a:cs typeface="+mn-cs"/>
                        </a:rPr>
                        <a:t>.</a:t>
                      </a:r>
                      <a:endParaRPr lang="en-US" sz="1350" b="0" i="0" kern="1200" dirty="0">
                        <a:solidFill>
                          <a:schemeClr val="dk1"/>
                        </a:solidFill>
                        <a:effectLst/>
                        <a:latin typeface="+mn-lt"/>
                        <a:ea typeface="+mn-ea"/>
                        <a:cs typeface="+mn-cs"/>
                      </a:endParaRPr>
                    </a:p>
                  </a:txBody>
                  <a:tcPr/>
                </a:tc>
                <a:tc>
                  <a:txBody>
                    <a:bodyPr/>
                    <a:lstStyle/>
                    <a:p>
                      <a:r>
                        <a:rPr lang="en-US" sz="1350" b="0" i="0" kern="1200" dirty="0">
                          <a:solidFill>
                            <a:schemeClr val="dk1"/>
                          </a:solidFill>
                          <a:effectLst/>
                          <a:latin typeface="+mn-lt"/>
                          <a:ea typeface="+mn-ea"/>
                          <a:cs typeface="+mn-cs"/>
                        </a:rPr>
                        <a:t>enhance query performance, ensure data consistency and accuracy, even in high-concurrency environments</a:t>
                      </a:r>
                      <a:br>
                        <a:rPr lang="en-US" sz="1350" b="0" i="0" kern="1200" dirty="0">
                          <a:solidFill>
                            <a:schemeClr val="dk1"/>
                          </a:solidFill>
                          <a:effectLst/>
                          <a:latin typeface="+mn-lt"/>
                          <a:ea typeface="+mn-ea"/>
                          <a:cs typeface="+mn-cs"/>
                        </a:rPr>
                      </a:br>
                      <a:br>
                        <a:rPr lang="en-US" sz="1350" b="0" i="0" kern="1200" dirty="0">
                          <a:solidFill>
                            <a:schemeClr val="dk1"/>
                          </a:solidFill>
                          <a:effectLst/>
                          <a:latin typeface="+mn-lt"/>
                          <a:ea typeface="+mn-ea"/>
                          <a:cs typeface="+mn-cs"/>
                        </a:rPr>
                      </a:br>
                      <a:r>
                        <a:rPr lang="en-US" sz="1350" b="0" i="0" kern="1200" dirty="0" err="1">
                          <a:solidFill>
                            <a:schemeClr val="dk1"/>
                          </a:solidFill>
                          <a:effectLst/>
                          <a:latin typeface="+mn-lt"/>
                          <a:ea typeface="+mn-ea"/>
                          <a:cs typeface="+mn-cs"/>
                        </a:rPr>
                        <a:t>Docu</a:t>
                      </a:r>
                      <a:r>
                        <a:rPr lang="en-US" sz="1350" b="0" i="0" kern="1200" dirty="0">
                          <a:solidFill>
                            <a:schemeClr val="dk1"/>
                          </a:solidFill>
                          <a:effectLst/>
                          <a:latin typeface="+mn-lt"/>
                          <a:ea typeface="+mn-ea"/>
                          <a:cs typeface="+mn-cs"/>
                        </a:rPr>
                        <a:t> mostly only in EN, </a:t>
                      </a:r>
                      <a:br>
                        <a:rPr lang="en-US" sz="1350" b="0" i="0" kern="1200" dirty="0">
                          <a:solidFill>
                            <a:schemeClr val="dk1"/>
                          </a:solidFill>
                          <a:effectLst/>
                          <a:latin typeface="+mn-lt"/>
                          <a:ea typeface="+mn-ea"/>
                          <a:cs typeface="+mn-cs"/>
                        </a:rPr>
                      </a:br>
                      <a:r>
                        <a:rPr lang="en-US" sz="1350" b="0" i="0" kern="1200" dirty="0">
                          <a:solidFill>
                            <a:schemeClr val="dk1"/>
                          </a:solidFill>
                          <a:effectLst/>
                          <a:latin typeface="+mn-lt"/>
                          <a:ea typeface="+mn-ea"/>
                          <a:cs typeface="+mn-cs"/>
                        </a:rPr>
                        <a:t>Slow </a:t>
                      </a:r>
                      <a:r>
                        <a:rPr lang="en-US" sz="1350" b="0" i="0" kern="1200">
                          <a:solidFill>
                            <a:schemeClr val="dk1"/>
                          </a:solidFill>
                          <a:effectLst/>
                          <a:latin typeface="+mn-lt"/>
                          <a:ea typeface="+mn-ea"/>
                          <a:cs typeface="+mn-cs"/>
                        </a:rPr>
                        <a:t>Reding Speed</a:t>
                      </a:r>
                      <a:endParaRPr lang="en-US" dirty="0"/>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296</Words>
  <Application>Microsoft Office PowerPoint</Application>
  <PresentationFormat>Bildschirmpräsentation (16:9)</PresentationFormat>
  <Paragraphs>32</Paragraphs>
  <Slides>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Calibri</vt:lpstr>
      <vt:lpstr>Söhne</vt:lpstr>
      <vt:lpstr>Symbol</vt:lpstr>
      <vt:lpstr>Office</vt:lpstr>
      <vt:lpstr>Crosscutting Concepts</vt:lpstr>
      <vt:lpstr>Crosscutting Concepts</vt:lpstr>
      <vt:lpstr>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Daniel Kalarickal</cp:lastModifiedBy>
  <cp:revision>6</cp:revision>
  <dcterms:created xsi:type="dcterms:W3CDTF">2022-06-08T12:45:54Z</dcterms:created>
  <dcterms:modified xsi:type="dcterms:W3CDTF">2023-11-25T09:28:16Z</dcterms:modified>
</cp:coreProperties>
</file>