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handoutMasterIdLst>
    <p:handoutMasterId r:id="rId6"/>
  </p:handoutMasterIdLst>
  <p:sldIdLst>
    <p:sldId id="263" r:id="rId2"/>
    <p:sldId id="261" r:id="rId3"/>
    <p:sldId id="264"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p:scale>
          <a:sx n="150" d="100"/>
          <a:sy n="150" d="100"/>
        </p:scale>
        <p:origin x="510"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19.10.2023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Architecture Constraints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Constraints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graphicFrame>
        <p:nvGraphicFramePr>
          <p:cNvPr id="2" name="Table 1">
            <a:extLst>
              <a:ext uri="{FF2B5EF4-FFF2-40B4-BE49-F238E27FC236}">
                <a16:creationId xmlns:a16="http://schemas.microsoft.com/office/drawing/2014/main" id="{9698CB0C-555E-1B70-CFF7-D2F8BC01D812}"/>
              </a:ext>
            </a:extLst>
          </p:cNvPr>
          <p:cNvGraphicFramePr>
            <a:graphicFrameLocks noGrp="1"/>
          </p:cNvGraphicFramePr>
          <p:nvPr>
            <p:extLst>
              <p:ext uri="{D42A27DB-BD31-4B8C-83A1-F6EECF244321}">
                <p14:modId xmlns:p14="http://schemas.microsoft.com/office/powerpoint/2010/main" val="3718516421"/>
              </p:ext>
            </p:extLst>
          </p:nvPr>
        </p:nvGraphicFramePr>
        <p:xfrm>
          <a:off x="179999" y="607500"/>
          <a:ext cx="8775319" cy="357632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Constraints</a:t>
                      </a:r>
                    </a:p>
                  </a:txBody>
                  <a:tcPr/>
                </a:tc>
                <a:tc>
                  <a:txBody>
                    <a:bodyPr/>
                    <a:lstStyle/>
                    <a:p>
                      <a:r>
                        <a:rPr lang="en-US" dirty="0"/>
                        <a:t>Background and/or motivation</a:t>
                      </a:r>
                    </a:p>
                  </a:txBody>
                  <a:tcPr/>
                </a:tc>
                <a:extLst>
                  <a:ext uri="{0D108BD9-81ED-4DB2-BD59-A6C34878D82A}">
                    <a16:rowId xmlns:a16="http://schemas.microsoft.com/office/drawing/2014/main" val="2692723897"/>
                  </a:ext>
                </a:extLst>
              </a:tr>
              <a:tr h="370840">
                <a:tc>
                  <a:txBody>
                    <a:bodyPr/>
                    <a:lstStyle/>
                    <a:p>
                      <a:r>
                        <a:rPr lang="en-GB" sz="1350" b="0" i="0" kern="1200" dirty="0">
                          <a:solidFill>
                            <a:schemeClr val="dk1"/>
                          </a:solidFill>
                          <a:effectLst/>
                          <a:latin typeface="+mn-lt"/>
                          <a:ea typeface="+mn-ea"/>
                          <a:cs typeface="+mn-cs"/>
                        </a:rPr>
                        <a:t>Memory friendly</a:t>
                      </a:r>
                      <a:endParaRPr lang="en-US" dirty="0"/>
                    </a:p>
                  </a:txBody>
                  <a:tcPr/>
                </a:tc>
                <a:tc>
                  <a:txBody>
                    <a:bodyPr/>
                    <a:lstStyle/>
                    <a:p>
                      <a:r>
                        <a:rPr lang="en-US" sz="1350" b="0" i="0" kern="1200" dirty="0">
                          <a:solidFill>
                            <a:schemeClr val="dk1"/>
                          </a:solidFill>
                          <a:effectLst/>
                          <a:latin typeface="+mn-lt"/>
                          <a:ea typeface="+mn-ea"/>
                          <a:cs typeface="+mn-cs"/>
                        </a:rPr>
                        <a:t>Memory can be limited (due to availability on a shared host or deployment to cloud based host). If deployed to a cloud based solution, every megabyte of memory costs this especially effects us due to us being a startup and not well funded as of now.</a:t>
                      </a:r>
                      <a:endParaRPr lang="en-US" dirty="0"/>
                    </a:p>
                  </a:txBody>
                  <a:tcPr/>
                </a:tc>
                <a:extLst>
                  <a:ext uri="{0D108BD9-81ED-4DB2-BD59-A6C34878D82A}">
                    <a16:rowId xmlns:a16="http://schemas.microsoft.com/office/drawing/2014/main" val="1989752836"/>
                  </a:ext>
                </a:extLst>
              </a:tr>
              <a:tr h="370840">
                <a:tc>
                  <a:txBody>
                    <a:bodyPr/>
                    <a:lstStyle/>
                    <a:p>
                      <a:r>
                        <a:rPr lang="en-US" sz="1350" b="0" i="0" kern="1200" dirty="0">
                          <a:solidFill>
                            <a:schemeClr val="dk1"/>
                          </a:solidFill>
                          <a:effectLst/>
                          <a:latin typeface="+mn-lt"/>
                          <a:ea typeface="+mn-ea"/>
                          <a:cs typeface="+mn-cs"/>
                        </a:rPr>
                        <a:t>Deployable to a Linux server</a:t>
                      </a:r>
                      <a:endParaRPr lang="en-US" dirty="0"/>
                    </a:p>
                  </a:txBody>
                  <a:tcPr/>
                </a:tc>
                <a:tc>
                  <a:txBody>
                    <a:bodyPr/>
                    <a:lstStyle/>
                    <a:p>
                      <a:r>
                        <a:rPr lang="en-US" sz="1350" b="0" i="0" kern="1200" dirty="0">
                          <a:solidFill>
                            <a:schemeClr val="dk1"/>
                          </a:solidFill>
                          <a:effectLst/>
                          <a:latin typeface="+mn-lt"/>
                          <a:ea typeface="+mn-ea"/>
                          <a:cs typeface="+mn-cs"/>
                        </a:rPr>
                        <a:t>Linux is suitable for industries that require customization, flexibility, and low cost which we would prefer in the early stages of our project.</a:t>
                      </a:r>
                      <a:endParaRPr lang="en-US" dirty="0"/>
                    </a:p>
                  </a:txBody>
                  <a:tcPr/>
                </a:tc>
                <a:extLst>
                  <a:ext uri="{0D108BD9-81ED-4DB2-BD59-A6C34878D82A}">
                    <a16:rowId xmlns:a16="http://schemas.microsoft.com/office/drawing/2014/main" val="1183577803"/>
                  </a:ext>
                </a:extLst>
              </a:tr>
              <a:tr h="370840">
                <a:tc>
                  <a:txBody>
                    <a:bodyPr/>
                    <a:lstStyle/>
                    <a:p>
                      <a:r>
                        <a:rPr lang="en-US" sz="1350" b="0" i="0" kern="1200" dirty="0">
                          <a:solidFill>
                            <a:schemeClr val="dk1"/>
                          </a:solidFill>
                          <a:effectLst/>
                          <a:latin typeface="+mn-lt"/>
                          <a:ea typeface="+mn-ea"/>
                          <a:cs typeface="+mn-cs"/>
                        </a:rPr>
                        <a:t>Third party software must be available (PIXLR)</a:t>
                      </a:r>
                      <a:endParaRPr lang="en-US" dirty="0"/>
                    </a:p>
                  </a:txBody>
                  <a:tcPr/>
                </a:tc>
                <a:tc>
                  <a:txBody>
                    <a:bodyPr/>
                    <a:lstStyle/>
                    <a:p>
                      <a:r>
                        <a:rPr lang="en-US" dirty="0"/>
                        <a:t>Third party services libraries have their own requirements and limitations. Furthermore licensing is key with these services, however it has to be confirmed that the used filters fulfill our requirements and guidelines</a:t>
                      </a:r>
                    </a:p>
                  </a:txBody>
                  <a:tcPr/>
                </a:tc>
                <a:extLst>
                  <a:ext uri="{0D108BD9-81ED-4DB2-BD59-A6C34878D82A}">
                    <a16:rowId xmlns:a16="http://schemas.microsoft.com/office/drawing/2014/main" val="3046435761"/>
                  </a:ext>
                </a:extLst>
              </a:tr>
              <a:tr h="370840">
                <a:tc>
                  <a:txBody>
                    <a:bodyPr/>
                    <a:lstStyle/>
                    <a:p>
                      <a:r>
                        <a:rPr lang="en-US" dirty="0"/>
                        <a:t>Data and Privacy regulations (EU,USA and China)</a:t>
                      </a:r>
                    </a:p>
                  </a:txBody>
                  <a:tcPr/>
                </a:tc>
                <a:tc>
                  <a:txBody>
                    <a:bodyPr/>
                    <a:lstStyle/>
                    <a:p>
                      <a:r>
                        <a:rPr lang="en-US" dirty="0"/>
                        <a:t>Due to the large amount of data stored from the various user some guidelines need to be upheld for the safety of our users as well as protection from legal repercussions.  </a:t>
                      </a:r>
                    </a:p>
                  </a:txBody>
                  <a:tcPr/>
                </a:tc>
                <a:extLst>
                  <a:ext uri="{0D108BD9-81ED-4DB2-BD59-A6C34878D82A}">
                    <a16:rowId xmlns:a16="http://schemas.microsoft.com/office/drawing/2014/main" val="921550528"/>
                  </a:ext>
                </a:extLst>
              </a:tr>
              <a:tr h="370840">
                <a:tc>
                  <a:txBody>
                    <a:bodyPr/>
                    <a:lstStyle/>
                    <a:p>
                      <a:r>
                        <a:rPr lang="en-US" dirty="0"/>
                        <a:t>Budget requirements</a:t>
                      </a:r>
                    </a:p>
                  </a:txBody>
                  <a:tcPr/>
                </a:tc>
                <a:tc>
                  <a:txBody>
                    <a:bodyPr/>
                    <a:lstStyle/>
                    <a:p>
                      <a:r>
                        <a:rPr lang="en-US" dirty="0"/>
                        <a:t>As a startup we only have a small budget (100 000EUR).</a:t>
                      </a:r>
                    </a:p>
                  </a:txBody>
                  <a:tcPr/>
                </a:tc>
                <a:extLst>
                  <a:ext uri="{0D108BD9-81ED-4DB2-BD59-A6C34878D82A}">
                    <a16:rowId xmlns:a16="http://schemas.microsoft.com/office/drawing/2014/main" val="2881973225"/>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Business Context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pic>
        <p:nvPicPr>
          <p:cNvPr id="7" name="Grafik 6">
            <a:extLst>
              <a:ext uri="{FF2B5EF4-FFF2-40B4-BE49-F238E27FC236}">
                <a16:creationId xmlns:a16="http://schemas.microsoft.com/office/drawing/2014/main" id="{2B5AF4E1-3284-31D9-7B18-9C3F4FE3CA09}"/>
              </a:ext>
            </a:extLst>
          </p:cNvPr>
          <p:cNvPicPr>
            <a:picLocks noChangeAspect="1"/>
          </p:cNvPicPr>
          <p:nvPr/>
        </p:nvPicPr>
        <p:blipFill>
          <a:blip r:embed="rId2"/>
          <a:stretch>
            <a:fillRect/>
          </a:stretch>
        </p:blipFill>
        <p:spPr>
          <a:xfrm>
            <a:off x="1885156" y="698500"/>
            <a:ext cx="5373688" cy="3397073"/>
          </a:xfrm>
          <a:prstGeom prst="rect">
            <a:avLst/>
          </a:prstGeom>
        </p:spPr>
      </p:pic>
      <p:pic>
        <p:nvPicPr>
          <p:cNvPr id="9" name="Grafik 8">
            <a:extLst>
              <a:ext uri="{FF2B5EF4-FFF2-40B4-BE49-F238E27FC236}">
                <a16:creationId xmlns:a16="http://schemas.microsoft.com/office/drawing/2014/main" id="{532E81AC-AFAD-5AF4-F291-24B77BD9EF91}"/>
              </a:ext>
            </a:extLst>
          </p:cNvPr>
          <p:cNvPicPr>
            <a:picLocks noChangeAspect="1"/>
          </p:cNvPicPr>
          <p:nvPr/>
        </p:nvPicPr>
        <p:blipFill>
          <a:blip r:embed="rId3"/>
          <a:stretch>
            <a:fillRect/>
          </a:stretch>
        </p:blipFill>
        <p:spPr>
          <a:xfrm>
            <a:off x="1797050" y="620371"/>
            <a:ext cx="5373688" cy="3833668"/>
          </a:xfrm>
          <a:prstGeom prst="rect">
            <a:avLst/>
          </a:prstGeom>
        </p:spPr>
      </p:pic>
    </p:spTree>
    <p:extLst>
      <p:ext uri="{BB962C8B-B14F-4D97-AF65-F5344CB8AC3E}">
        <p14:creationId xmlns:p14="http://schemas.microsoft.com/office/powerpoint/2010/main" val="730873196"/>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204</Words>
  <Application>Microsoft Office PowerPoint</Application>
  <PresentationFormat>Bildschirmpräsentation (16:9)</PresentationFormat>
  <Paragraphs>20</Paragraphs>
  <Slides>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vt:i4>
      </vt:variant>
    </vt:vector>
  </HeadingPairs>
  <TitlesOfParts>
    <vt:vector size="7" baseType="lpstr">
      <vt:lpstr>Arial</vt:lpstr>
      <vt:lpstr>Calibri</vt:lpstr>
      <vt:lpstr>Symbol</vt:lpstr>
      <vt:lpstr>Office</vt:lpstr>
      <vt:lpstr>Architecture Constraints</vt:lpstr>
      <vt:lpstr>Architecture Constraints</vt:lpstr>
      <vt:lpstr>Business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Alexander Hickelsberger</cp:lastModifiedBy>
  <cp:revision>8</cp:revision>
  <dcterms:created xsi:type="dcterms:W3CDTF">2022-06-08T12:45:54Z</dcterms:created>
  <dcterms:modified xsi:type="dcterms:W3CDTF">2023-10-19T10:35:58Z</dcterms:modified>
</cp:coreProperties>
</file>