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37CD69-E793-408D-AEB8-456463285DD0}" v="25" dt="2024-12-02T11:35:48.813"/>
    <p1510:client id="{BE891168-05C3-4D5A-A22A-67B8BDB4F86D}" v="186" dt="2024-12-02T11:32:51.209"/>
    <p1510:client id="{D17A90A9-39F8-46E5-A0ED-B83659EB1399}" v="878" dt="2024-12-02T11:16:48.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A8E52-EC78-4ABE-A589-91EB24792C1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97ABDD-80AC-4197-88CF-EA15EE5ACEED}">
      <dgm:prSet/>
      <dgm:spPr/>
      <dgm:t>
        <a:bodyPr/>
        <a:lstStyle/>
        <a:p>
          <a:pPr>
            <a:lnSpc>
              <a:spcPct val="100000"/>
            </a:lnSpc>
          </a:pPr>
          <a:r>
            <a:rPr lang="en-US"/>
            <a:t>Our project predicts the injuries based on the given data and identify the features most contributing to the injuries</a:t>
          </a:r>
        </a:p>
      </dgm:t>
    </dgm:pt>
    <dgm:pt modelId="{7A23A69B-4DB1-405F-991A-7A306883D20F}" type="parTrans" cxnId="{6474D679-76CD-4351-96FC-CE821754EED9}">
      <dgm:prSet/>
      <dgm:spPr/>
      <dgm:t>
        <a:bodyPr/>
        <a:lstStyle/>
        <a:p>
          <a:endParaRPr lang="en-US"/>
        </a:p>
      </dgm:t>
    </dgm:pt>
    <dgm:pt modelId="{A57B2E53-90E9-42D8-AEA4-1D70B2E90D53}" type="sibTrans" cxnId="{6474D679-76CD-4351-96FC-CE821754EED9}">
      <dgm:prSet/>
      <dgm:spPr/>
      <dgm:t>
        <a:bodyPr/>
        <a:lstStyle/>
        <a:p>
          <a:endParaRPr lang="en-US"/>
        </a:p>
      </dgm:t>
    </dgm:pt>
    <dgm:pt modelId="{A037D0A1-0573-4FD6-B047-C498191AE835}">
      <dgm:prSet/>
      <dgm:spPr/>
      <dgm:t>
        <a:bodyPr/>
        <a:lstStyle/>
        <a:p>
          <a:pPr>
            <a:lnSpc>
              <a:spcPct val="100000"/>
            </a:lnSpc>
          </a:pPr>
          <a:r>
            <a:rPr lang="en-US"/>
            <a:t>We have used "Pandas", "Matplotlib" and "Numpy". Also we have used "pylab" which is a convinence module of Matplotlib and Numpy.</a:t>
          </a:r>
        </a:p>
      </dgm:t>
    </dgm:pt>
    <dgm:pt modelId="{2EE7F777-34AD-45F2-9BB5-5AE2ACB81D31}" type="parTrans" cxnId="{77C1A484-51EE-49C3-8324-78BA1051D2FD}">
      <dgm:prSet/>
      <dgm:spPr/>
      <dgm:t>
        <a:bodyPr/>
        <a:lstStyle/>
        <a:p>
          <a:endParaRPr lang="en-US"/>
        </a:p>
      </dgm:t>
    </dgm:pt>
    <dgm:pt modelId="{C5112BC1-40A9-4828-BFCA-0191826A4BC4}" type="sibTrans" cxnId="{77C1A484-51EE-49C3-8324-78BA1051D2FD}">
      <dgm:prSet/>
      <dgm:spPr/>
      <dgm:t>
        <a:bodyPr/>
        <a:lstStyle/>
        <a:p>
          <a:endParaRPr lang="en-US"/>
        </a:p>
      </dgm:t>
    </dgm:pt>
    <dgm:pt modelId="{F990F49F-DD44-410A-84D0-19B4643D70E2}">
      <dgm:prSet/>
      <dgm:spPr/>
      <dgm:t>
        <a:bodyPr/>
        <a:lstStyle/>
        <a:p>
          <a:pPr>
            <a:lnSpc>
              <a:spcPct val="100000"/>
            </a:lnSpc>
          </a:pPr>
          <a:r>
            <a:rPr lang="en-US"/>
            <a:t>It takes data of 30 real players from 2016 to 2018 recorded daily.</a:t>
          </a:r>
        </a:p>
      </dgm:t>
    </dgm:pt>
    <dgm:pt modelId="{C71F162E-BB7B-4EE1-9312-DB0C576B6754}" type="parTrans" cxnId="{47D75791-E1D1-47F0-A79B-CA169F570272}">
      <dgm:prSet/>
      <dgm:spPr/>
      <dgm:t>
        <a:bodyPr/>
        <a:lstStyle/>
        <a:p>
          <a:endParaRPr lang="en-US"/>
        </a:p>
      </dgm:t>
    </dgm:pt>
    <dgm:pt modelId="{6A41754B-BA3E-4C84-8555-81CF79C57A6C}" type="sibTrans" cxnId="{47D75791-E1D1-47F0-A79B-CA169F570272}">
      <dgm:prSet/>
      <dgm:spPr/>
      <dgm:t>
        <a:bodyPr/>
        <a:lstStyle/>
        <a:p>
          <a:endParaRPr lang="en-US"/>
        </a:p>
      </dgm:t>
    </dgm:pt>
    <dgm:pt modelId="{1A3AD777-4265-4857-AEEF-FBF86007BA2E}">
      <dgm:prSet/>
      <dgm:spPr/>
      <dgm:t>
        <a:bodyPr/>
        <a:lstStyle/>
        <a:p>
          <a:pPr>
            <a:lnSpc>
              <a:spcPct val="100000"/>
            </a:lnSpc>
          </a:pPr>
          <a:r>
            <a:rPr lang="en-US"/>
            <a:t>As a result it provides multiple graphs explaining the causes and probability of injuries in different sports.</a:t>
          </a:r>
        </a:p>
      </dgm:t>
    </dgm:pt>
    <dgm:pt modelId="{94E7C260-BC20-4D66-827F-5D6B96AC2BF0}" type="parTrans" cxnId="{EE4727CD-ACD2-4416-B9B0-EB6C1FF54894}">
      <dgm:prSet/>
      <dgm:spPr/>
      <dgm:t>
        <a:bodyPr/>
        <a:lstStyle/>
        <a:p>
          <a:endParaRPr lang="en-US"/>
        </a:p>
      </dgm:t>
    </dgm:pt>
    <dgm:pt modelId="{0737A1C5-D3A9-4E55-86E3-8149E536E188}" type="sibTrans" cxnId="{EE4727CD-ACD2-4416-B9B0-EB6C1FF54894}">
      <dgm:prSet/>
      <dgm:spPr/>
      <dgm:t>
        <a:bodyPr/>
        <a:lstStyle/>
        <a:p>
          <a:endParaRPr lang="en-US"/>
        </a:p>
      </dgm:t>
    </dgm:pt>
    <dgm:pt modelId="{BF33F61B-B0AC-4782-B114-5AAF1E47A288}" type="pres">
      <dgm:prSet presAssocID="{0F5A8E52-EC78-4ABE-A589-91EB24792C1F}" presName="root" presStyleCnt="0">
        <dgm:presLayoutVars>
          <dgm:dir/>
          <dgm:resizeHandles val="exact"/>
        </dgm:presLayoutVars>
      </dgm:prSet>
      <dgm:spPr/>
    </dgm:pt>
    <dgm:pt modelId="{62129A15-01C0-4088-AC59-2F59412603A1}" type="pres">
      <dgm:prSet presAssocID="{4997ABDD-80AC-4197-88CF-EA15EE5ACEED}" presName="compNode" presStyleCnt="0"/>
      <dgm:spPr/>
    </dgm:pt>
    <dgm:pt modelId="{D0CCC997-E0C2-4F4A-AF18-AAFC26C31B4D}" type="pres">
      <dgm:prSet presAssocID="{4997ABDD-80AC-4197-88CF-EA15EE5ACEED}" presName="bgRect" presStyleLbl="bgShp" presStyleIdx="0" presStyleCnt="4"/>
      <dgm:spPr/>
    </dgm:pt>
    <dgm:pt modelId="{272E3D38-9D9E-4C4B-8244-096CF5322F98}" type="pres">
      <dgm:prSet presAssocID="{4997ABDD-80AC-4197-88CF-EA15EE5ACE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DEF90E09-48A7-40B3-9A9E-7B63CC3C704A}" type="pres">
      <dgm:prSet presAssocID="{4997ABDD-80AC-4197-88CF-EA15EE5ACEED}" presName="spaceRect" presStyleCnt="0"/>
      <dgm:spPr/>
    </dgm:pt>
    <dgm:pt modelId="{8D616906-4869-409F-BFE8-B5B97810EF05}" type="pres">
      <dgm:prSet presAssocID="{4997ABDD-80AC-4197-88CF-EA15EE5ACEED}" presName="parTx" presStyleLbl="revTx" presStyleIdx="0" presStyleCnt="4">
        <dgm:presLayoutVars>
          <dgm:chMax val="0"/>
          <dgm:chPref val="0"/>
        </dgm:presLayoutVars>
      </dgm:prSet>
      <dgm:spPr/>
    </dgm:pt>
    <dgm:pt modelId="{E42D99D1-2460-4443-B625-5BD2572AE34A}" type="pres">
      <dgm:prSet presAssocID="{A57B2E53-90E9-42D8-AEA4-1D70B2E90D53}" presName="sibTrans" presStyleCnt="0"/>
      <dgm:spPr/>
    </dgm:pt>
    <dgm:pt modelId="{81973FE7-56E2-4CC9-8E5F-91E2DB6E7C73}" type="pres">
      <dgm:prSet presAssocID="{A037D0A1-0573-4FD6-B047-C498191AE835}" presName="compNode" presStyleCnt="0"/>
      <dgm:spPr/>
    </dgm:pt>
    <dgm:pt modelId="{E390D1A3-4E09-4E92-9A03-A4C1D9390136}" type="pres">
      <dgm:prSet presAssocID="{A037D0A1-0573-4FD6-B047-C498191AE835}" presName="bgRect" presStyleLbl="bgShp" presStyleIdx="1" presStyleCnt="4"/>
      <dgm:spPr/>
    </dgm:pt>
    <dgm:pt modelId="{922C097F-B0D5-4946-ACC8-88CEE1858810}" type="pres">
      <dgm:prSet presAssocID="{A037D0A1-0573-4FD6-B047-C498191AE8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04376F22-ABAF-460C-BEEC-1CCDF1DC7072}" type="pres">
      <dgm:prSet presAssocID="{A037D0A1-0573-4FD6-B047-C498191AE835}" presName="spaceRect" presStyleCnt="0"/>
      <dgm:spPr/>
    </dgm:pt>
    <dgm:pt modelId="{A92D443B-BA0B-479E-89C3-AC5EFA8DFD3C}" type="pres">
      <dgm:prSet presAssocID="{A037D0A1-0573-4FD6-B047-C498191AE835}" presName="parTx" presStyleLbl="revTx" presStyleIdx="1" presStyleCnt="4">
        <dgm:presLayoutVars>
          <dgm:chMax val="0"/>
          <dgm:chPref val="0"/>
        </dgm:presLayoutVars>
      </dgm:prSet>
      <dgm:spPr/>
    </dgm:pt>
    <dgm:pt modelId="{54C8A7BE-8372-4279-A0F1-EB2AB16EC6C6}" type="pres">
      <dgm:prSet presAssocID="{C5112BC1-40A9-4828-BFCA-0191826A4BC4}" presName="sibTrans" presStyleCnt="0"/>
      <dgm:spPr/>
    </dgm:pt>
    <dgm:pt modelId="{20D1F461-A5DC-49BB-BEC7-605603F0C678}" type="pres">
      <dgm:prSet presAssocID="{F990F49F-DD44-410A-84D0-19B4643D70E2}" presName="compNode" presStyleCnt="0"/>
      <dgm:spPr/>
    </dgm:pt>
    <dgm:pt modelId="{071755B0-0C1C-4647-BF26-746389673B8C}" type="pres">
      <dgm:prSet presAssocID="{F990F49F-DD44-410A-84D0-19B4643D70E2}" presName="bgRect" presStyleLbl="bgShp" presStyleIdx="2" presStyleCnt="4"/>
      <dgm:spPr/>
    </dgm:pt>
    <dgm:pt modelId="{0B684ED1-1D05-471D-9A86-F7B403263EA5}" type="pres">
      <dgm:prSet presAssocID="{F990F49F-DD44-410A-84D0-19B4643D70E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A14CFE0E-7D3D-4AB5-8340-10E41CF407C2}" type="pres">
      <dgm:prSet presAssocID="{F990F49F-DD44-410A-84D0-19B4643D70E2}" presName="spaceRect" presStyleCnt="0"/>
      <dgm:spPr/>
    </dgm:pt>
    <dgm:pt modelId="{789CC880-2ACC-41A3-8030-F819AF79D078}" type="pres">
      <dgm:prSet presAssocID="{F990F49F-DD44-410A-84D0-19B4643D70E2}" presName="parTx" presStyleLbl="revTx" presStyleIdx="2" presStyleCnt="4">
        <dgm:presLayoutVars>
          <dgm:chMax val="0"/>
          <dgm:chPref val="0"/>
        </dgm:presLayoutVars>
      </dgm:prSet>
      <dgm:spPr/>
    </dgm:pt>
    <dgm:pt modelId="{A1B6832B-B102-434D-85E7-51646EB138A6}" type="pres">
      <dgm:prSet presAssocID="{6A41754B-BA3E-4C84-8555-81CF79C57A6C}" presName="sibTrans" presStyleCnt="0"/>
      <dgm:spPr/>
    </dgm:pt>
    <dgm:pt modelId="{6622772E-9721-47A4-B444-8ABDEC279439}" type="pres">
      <dgm:prSet presAssocID="{1A3AD777-4265-4857-AEEF-FBF86007BA2E}" presName="compNode" presStyleCnt="0"/>
      <dgm:spPr/>
    </dgm:pt>
    <dgm:pt modelId="{5E42D586-F0C7-4D18-8836-C3CED0616F17}" type="pres">
      <dgm:prSet presAssocID="{1A3AD777-4265-4857-AEEF-FBF86007BA2E}" presName="bgRect" presStyleLbl="bgShp" presStyleIdx="3" presStyleCnt="4"/>
      <dgm:spPr/>
    </dgm:pt>
    <dgm:pt modelId="{3EE72189-AA6F-488B-A4DB-FBD16FFBDEDC}" type="pres">
      <dgm:prSet presAssocID="{1A3AD777-4265-4857-AEEF-FBF86007BA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ing Cards"/>
        </a:ext>
      </dgm:extLst>
    </dgm:pt>
    <dgm:pt modelId="{D8C897D7-89E4-462C-B912-0F0C7A35F647}" type="pres">
      <dgm:prSet presAssocID="{1A3AD777-4265-4857-AEEF-FBF86007BA2E}" presName="spaceRect" presStyleCnt="0"/>
      <dgm:spPr/>
    </dgm:pt>
    <dgm:pt modelId="{7D4EB34B-AA35-46C9-A664-70E28D229E2E}" type="pres">
      <dgm:prSet presAssocID="{1A3AD777-4265-4857-AEEF-FBF86007BA2E}" presName="parTx" presStyleLbl="revTx" presStyleIdx="3" presStyleCnt="4">
        <dgm:presLayoutVars>
          <dgm:chMax val="0"/>
          <dgm:chPref val="0"/>
        </dgm:presLayoutVars>
      </dgm:prSet>
      <dgm:spPr/>
    </dgm:pt>
  </dgm:ptLst>
  <dgm:cxnLst>
    <dgm:cxn modelId="{4C14AC24-6CC1-4EB9-AB9A-6487F1D9A2EF}" type="presOf" srcId="{0F5A8E52-EC78-4ABE-A589-91EB24792C1F}" destId="{BF33F61B-B0AC-4782-B114-5AAF1E47A288}" srcOrd="0" destOrd="0" presId="urn:microsoft.com/office/officeart/2018/2/layout/IconVerticalSolidList"/>
    <dgm:cxn modelId="{409F4E56-69EA-41D3-849C-57AC1456765F}" type="presOf" srcId="{4997ABDD-80AC-4197-88CF-EA15EE5ACEED}" destId="{8D616906-4869-409F-BFE8-B5B97810EF05}" srcOrd="0" destOrd="0" presId="urn:microsoft.com/office/officeart/2018/2/layout/IconVerticalSolidList"/>
    <dgm:cxn modelId="{6474D679-76CD-4351-96FC-CE821754EED9}" srcId="{0F5A8E52-EC78-4ABE-A589-91EB24792C1F}" destId="{4997ABDD-80AC-4197-88CF-EA15EE5ACEED}" srcOrd="0" destOrd="0" parTransId="{7A23A69B-4DB1-405F-991A-7A306883D20F}" sibTransId="{A57B2E53-90E9-42D8-AEA4-1D70B2E90D53}"/>
    <dgm:cxn modelId="{77C1A484-51EE-49C3-8324-78BA1051D2FD}" srcId="{0F5A8E52-EC78-4ABE-A589-91EB24792C1F}" destId="{A037D0A1-0573-4FD6-B047-C498191AE835}" srcOrd="1" destOrd="0" parTransId="{2EE7F777-34AD-45F2-9BB5-5AE2ACB81D31}" sibTransId="{C5112BC1-40A9-4828-BFCA-0191826A4BC4}"/>
    <dgm:cxn modelId="{47D75791-E1D1-47F0-A79B-CA169F570272}" srcId="{0F5A8E52-EC78-4ABE-A589-91EB24792C1F}" destId="{F990F49F-DD44-410A-84D0-19B4643D70E2}" srcOrd="2" destOrd="0" parTransId="{C71F162E-BB7B-4EE1-9312-DB0C576B6754}" sibTransId="{6A41754B-BA3E-4C84-8555-81CF79C57A6C}"/>
    <dgm:cxn modelId="{83A3ED9B-E8DD-4ABA-A9FF-B4FC3CC4F086}" type="presOf" srcId="{F990F49F-DD44-410A-84D0-19B4643D70E2}" destId="{789CC880-2ACC-41A3-8030-F819AF79D078}" srcOrd="0" destOrd="0" presId="urn:microsoft.com/office/officeart/2018/2/layout/IconVerticalSolidList"/>
    <dgm:cxn modelId="{EE4727CD-ACD2-4416-B9B0-EB6C1FF54894}" srcId="{0F5A8E52-EC78-4ABE-A589-91EB24792C1F}" destId="{1A3AD777-4265-4857-AEEF-FBF86007BA2E}" srcOrd="3" destOrd="0" parTransId="{94E7C260-BC20-4D66-827F-5D6B96AC2BF0}" sibTransId="{0737A1C5-D3A9-4E55-86E3-8149E536E188}"/>
    <dgm:cxn modelId="{E2705BD4-5FDA-4E69-B19C-C17F38FAE988}" type="presOf" srcId="{1A3AD777-4265-4857-AEEF-FBF86007BA2E}" destId="{7D4EB34B-AA35-46C9-A664-70E28D229E2E}" srcOrd="0" destOrd="0" presId="urn:microsoft.com/office/officeart/2018/2/layout/IconVerticalSolidList"/>
    <dgm:cxn modelId="{78BC60E7-151D-433A-AF99-B121B49D2B17}" type="presOf" srcId="{A037D0A1-0573-4FD6-B047-C498191AE835}" destId="{A92D443B-BA0B-479E-89C3-AC5EFA8DFD3C}" srcOrd="0" destOrd="0" presId="urn:microsoft.com/office/officeart/2018/2/layout/IconVerticalSolidList"/>
    <dgm:cxn modelId="{C702D859-AC84-4C49-A576-DD58EBEC0145}" type="presParOf" srcId="{BF33F61B-B0AC-4782-B114-5AAF1E47A288}" destId="{62129A15-01C0-4088-AC59-2F59412603A1}" srcOrd="0" destOrd="0" presId="urn:microsoft.com/office/officeart/2018/2/layout/IconVerticalSolidList"/>
    <dgm:cxn modelId="{1319C1FD-84A6-4C97-831F-5B0EB7CA2CC8}" type="presParOf" srcId="{62129A15-01C0-4088-AC59-2F59412603A1}" destId="{D0CCC997-E0C2-4F4A-AF18-AAFC26C31B4D}" srcOrd="0" destOrd="0" presId="urn:microsoft.com/office/officeart/2018/2/layout/IconVerticalSolidList"/>
    <dgm:cxn modelId="{C75C9CB1-7218-4598-826F-7B93CD3B64E0}" type="presParOf" srcId="{62129A15-01C0-4088-AC59-2F59412603A1}" destId="{272E3D38-9D9E-4C4B-8244-096CF5322F98}" srcOrd="1" destOrd="0" presId="urn:microsoft.com/office/officeart/2018/2/layout/IconVerticalSolidList"/>
    <dgm:cxn modelId="{77FE5F4E-CFA3-4F8C-A14E-13706CAC669E}" type="presParOf" srcId="{62129A15-01C0-4088-AC59-2F59412603A1}" destId="{DEF90E09-48A7-40B3-9A9E-7B63CC3C704A}" srcOrd="2" destOrd="0" presId="urn:microsoft.com/office/officeart/2018/2/layout/IconVerticalSolidList"/>
    <dgm:cxn modelId="{E6B77B6D-05B2-4975-8396-8E20B77DAB5E}" type="presParOf" srcId="{62129A15-01C0-4088-AC59-2F59412603A1}" destId="{8D616906-4869-409F-BFE8-B5B97810EF05}" srcOrd="3" destOrd="0" presId="urn:microsoft.com/office/officeart/2018/2/layout/IconVerticalSolidList"/>
    <dgm:cxn modelId="{FDC0DC8B-5671-456B-B14E-CE74C721E540}" type="presParOf" srcId="{BF33F61B-B0AC-4782-B114-5AAF1E47A288}" destId="{E42D99D1-2460-4443-B625-5BD2572AE34A}" srcOrd="1" destOrd="0" presId="urn:microsoft.com/office/officeart/2018/2/layout/IconVerticalSolidList"/>
    <dgm:cxn modelId="{E021EB14-6C38-48AA-BB4C-E54D4EA51CAC}" type="presParOf" srcId="{BF33F61B-B0AC-4782-B114-5AAF1E47A288}" destId="{81973FE7-56E2-4CC9-8E5F-91E2DB6E7C73}" srcOrd="2" destOrd="0" presId="urn:microsoft.com/office/officeart/2018/2/layout/IconVerticalSolidList"/>
    <dgm:cxn modelId="{76A4B7A8-C650-49C8-BAB4-9A8FEDA29EA9}" type="presParOf" srcId="{81973FE7-56E2-4CC9-8E5F-91E2DB6E7C73}" destId="{E390D1A3-4E09-4E92-9A03-A4C1D9390136}" srcOrd="0" destOrd="0" presId="urn:microsoft.com/office/officeart/2018/2/layout/IconVerticalSolidList"/>
    <dgm:cxn modelId="{E374FD53-8C16-432D-A21B-3C6986CF4808}" type="presParOf" srcId="{81973FE7-56E2-4CC9-8E5F-91E2DB6E7C73}" destId="{922C097F-B0D5-4946-ACC8-88CEE1858810}" srcOrd="1" destOrd="0" presId="urn:microsoft.com/office/officeart/2018/2/layout/IconVerticalSolidList"/>
    <dgm:cxn modelId="{1D588F92-B50D-4772-8FFB-DF03F38B0428}" type="presParOf" srcId="{81973FE7-56E2-4CC9-8E5F-91E2DB6E7C73}" destId="{04376F22-ABAF-460C-BEEC-1CCDF1DC7072}" srcOrd="2" destOrd="0" presId="urn:microsoft.com/office/officeart/2018/2/layout/IconVerticalSolidList"/>
    <dgm:cxn modelId="{15EFFFF1-5D3C-4DD0-B6A2-7C61B51E93EE}" type="presParOf" srcId="{81973FE7-56E2-4CC9-8E5F-91E2DB6E7C73}" destId="{A92D443B-BA0B-479E-89C3-AC5EFA8DFD3C}" srcOrd="3" destOrd="0" presId="urn:microsoft.com/office/officeart/2018/2/layout/IconVerticalSolidList"/>
    <dgm:cxn modelId="{458777BE-421F-4CE5-9F18-2C31A1FFA10E}" type="presParOf" srcId="{BF33F61B-B0AC-4782-B114-5AAF1E47A288}" destId="{54C8A7BE-8372-4279-A0F1-EB2AB16EC6C6}" srcOrd="3" destOrd="0" presId="urn:microsoft.com/office/officeart/2018/2/layout/IconVerticalSolidList"/>
    <dgm:cxn modelId="{F81EF11A-3FE7-4179-BA4D-E9D934C4661F}" type="presParOf" srcId="{BF33F61B-B0AC-4782-B114-5AAF1E47A288}" destId="{20D1F461-A5DC-49BB-BEC7-605603F0C678}" srcOrd="4" destOrd="0" presId="urn:microsoft.com/office/officeart/2018/2/layout/IconVerticalSolidList"/>
    <dgm:cxn modelId="{0613DF87-AA8C-490D-9DE4-60FBBF6BEF70}" type="presParOf" srcId="{20D1F461-A5DC-49BB-BEC7-605603F0C678}" destId="{071755B0-0C1C-4647-BF26-746389673B8C}" srcOrd="0" destOrd="0" presId="urn:microsoft.com/office/officeart/2018/2/layout/IconVerticalSolidList"/>
    <dgm:cxn modelId="{F98803A1-2B74-419C-8180-482DC3FDFC07}" type="presParOf" srcId="{20D1F461-A5DC-49BB-BEC7-605603F0C678}" destId="{0B684ED1-1D05-471D-9A86-F7B403263EA5}" srcOrd="1" destOrd="0" presId="urn:microsoft.com/office/officeart/2018/2/layout/IconVerticalSolidList"/>
    <dgm:cxn modelId="{BDAA212C-BE93-44AF-BE9E-B387027A53FB}" type="presParOf" srcId="{20D1F461-A5DC-49BB-BEC7-605603F0C678}" destId="{A14CFE0E-7D3D-4AB5-8340-10E41CF407C2}" srcOrd="2" destOrd="0" presId="urn:microsoft.com/office/officeart/2018/2/layout/IconVerticalSolidList"/>
    <dgm:cxn modelId="{AC6FAD68-FFBD-4791-970F-BE1DAEA62E10}" type="presParOf" srcId="{20D1F461-A5DC-49BB-BEC7-605603F0C678}" destId="{789CC880-2ACC-41A3-8030-F819AF79D078}" srcOrd="3" destOrd="0" presId="urn:microsoft.com/office/officeart/2018/2/layout/IconVerticalSolidList"/>
    <dgm:cxn modelId="{B777F53F-D777-4942-A388-D041B113DA3C}" type="presParOf" srcId="{BF33F61B-B0AC-4782-B114-5AAF1E47A288}" destId="{A1B6832B-B102-434D-85E7-51646EB138A6}" srcOrd="5" destOrd="0" presId="urn:microsoft.com/office/officeart/2018/2/layout/IconVerticalSolidList"/>
    <dgm:cxn modelId="{27D18889-2CC6-4043-AA88-2B390B3C5055}" type="presParOf" srcId="{BF33F61B-B0AC-4782-B114-5AAF1E47A288}" destId="{6622772E-9721-47A4-B444-8ABDEC279439}" srcOrd="6" destOrd="0" presId="urn:microsoft.com/office/officeart/2018/2/layout/IconVerticalSolidList"/>
    <dgm:cxn modelId="{60C0279E-4792-414D-A4FB-6E83CEBD6C79}" type="presParOf" srcId="{6622772E-9721-47A4-B444-8ABDEC279439}" destId="{5E42D586-F0C7-4D18-8836-C3CED0616F17}" srcOrd="0" destOrd="0" presId="urn:microsoft.com/office/officeart/2018/2/layout/IconVerticalSolidList"/>
    <dgm:cxn modelId="{694C5354-B0F0-44F3-9A81-E30AB37E8A64}" type="presParOf" srcId="{6622772E-9721-47A4-B444-8ABDEC279439}" destId="{3EE72189-AA6F-488B-A4DB-FBD16FFBDEDC}" srcOrd="1" destOrd="0" presId="urn:microsoft.com/office/officeart/2018/2/layout/IconVerticalSolidList"/>
    <dgm:cxn modelId="{45713375-CD9A-45DF-A356-FC8CB464737A}" type="presParOf" srcId="{6622772E-9721-47A4-B444-8ABDEC279439}" destId="{D8C897D7-89E4-462C-B912-0F0C7A35F647}" srcOrd="2" destOrd="0" presId="urn:microsoft.com/office/officeart/2018/2/layout/IconVerticalSolidList"/>
    <dgm:cxn modelId="{8868D28B-41CA-470C-8635-C1D1195A5DF4}" type="presParOf" srcId="{6622772E-9721-47A4-B444-8ABDEC279439}" destId="{7D4EB34B-AA35-46C9-A664-70E28D229E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D0F43-1B27-4BBF-B75E-3C4B6DCFC630}"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48DB521A-E5E9-4B57-82BE-72659F1470E7}">
      <dgm:prSet/>
      <dgm:spPr/>
      <dgm:t>
        <a:bodyPr/>
        <a:lstStyle/>
        <a:p>
          <a:r>
            <a:rPr lang="en-US"/>
            <a:t>It is completely made on Python.</a:t>
          </a:r>
        </a:p>
      </dgm:t>
    </dgm:pt>
    <dgm:pt modelId="{0D0C8487-A8FF-41B0-9391-76FB22F790B7}" type="parTrans" cxnId="{E9BAF4E6-C15E-44D8-8A33-A6746F62F2EA}">
      <dgm:prSet/>
      <dgm:spPr/>
      <dgm:t>
        <a:bodyPr/>
        <a:lstStyle/>
        <a:p>
          <a:endParaRPr lang="en-US"/>
        </a:p>
      </dgm:t>
    </dgm:pt>
    <dgm:pt modelId="{3DAD4801-1DD4-42AF-AA0F-77CED06EAE63}" type="sibTrans" cxnId="{E9BAF4E6-C15E-44D8-8A33-A6746F62F2EA}">
      <dgm:prSet/>
      <dgm:spPr/>
      <dgm:t>
        <a:bodyPr/>
        <a:lstStyle/>
        <a:p>
          <a:endParaRPr lang="en-US"/>
        </a:p>
      </dgm:t>
    </dgm:pt>
    <dgm:pt modelId="{73818416-A482-49AC-98D7-D072766FC0ED}">
      <dgm:prSet/>
      <dgm:spPr/>
      <dgm:t>
        <a:bodyPr/>
        <a:lstStyle/>
        <a:p>
          <a:r>
            <a:rPr lang="en-US"/>
            <a:t>We have used jupyter notebook as our coding IDE.</a:t>
          </a:r>
        </a:p>
      </dgm:t>
    </dgm:pt>
    <dgm:pt modelId="{0E2CFD3C-5BA7-45AB-B942-DFA3E9902CEA}" type="parTrans" cxnId="{DC9DF713-9AB3-4DCF-8562-2AABA0459EC3}">
      <dgm:prSet/>
      <dgm:spPr/>
      <dgm:t>
        <a:bodyPr/>
        <a:lstStyle/>
        <a:p>
          <a:endParaRPr lang="en-US"/>
        </a:p>
      </dgm:t>
    </dgm:pt>
    <dgm:pt modelId="{680E2E39-D94A-4662-BD2F-52464F879E79}" type="sibTrans" cxnId="{DC9DF713-9AB3-4DCF-8562-2AABA0459EC3}">
      <dgm:prSet/>
      <dgm:spPr/>
      <dgm:t>
        <a:bodyPr/>
        <a:lstStyle/>
        <a:p>
          <a:endParaRPr lang="en-US"/>
        </a:p>
      </dgm:t>
    </dgm:pt>
    <dgm:pt modelId="{0AB1AA0B-63BE-4FB5-9F5D-2A85298249C1}">
      <dgm:prSet/>
      <dgm:spPr/>
      <dgm:t>
        <a:bodyPr/>
        <a:lstStyle/>
        <a:p>
          <a:r>
            <a:rPr lang="en-US"/>
            <a:t>For storing the datasets "Pandas" library has been used.</a:t>
          </a:r>
        </a:p>
      </dgm:t>
    </dgm:pt>
    <dgm:pt modelId="{A43B29E3-470F-4A5E-8ACE-316E9CB65C3D}" type="parTrans" cxnId="{DCA09E1F-CFAC-4380-A776-79B343D7C88B}">
      <dgm:prSet/>
      <dgm:spPr/>
      <dgm:t>
        <a:bodyPr/>
        <a:lstStyle/>
        <a:p>
          <a:endParaRPr lang="en-US"/>
        </a:p>
      </dgm:t>
    </dgm:pt>
    <dgm:pt modelId="{0E05A0FE-C009-4805-ACDA-FE22FAD41080}" type="sibTrans" cxnId="{DCA09E1F-CFAC-4380-A776-79B343D7C88B}">
      <dgm:prSet/>
      <dgm:spPr/>
      <dgm:t>
        <a:bodyPr/>
        <a:lstStyle/>
        <a:p>
          <a:endParaRPr lang="en-US"/>
        </a:p>
      </dgm:t>
    </dgm:pt>
    <dgm:pt modelId="{C4C5D92B-1A18-470D-B6A6-26D4BE42382D}">
      <dgm:prSet/>
      <dgm:spPr/>
      <dgm:t>
        <a:bodyPr/>
        <a:lstStyle/>
        <a:p>
          <a:r>
            <a:rPr lang="en-US"/>
            <a:t>For calculation of complex mathematical problems and operations "Numpy" library has been used.</a:t>
          </a:r>
        </a:p>
      </dgm:t>
    </dgm:pt>
    <dgm:pt modelId="{CD178E37-B7EA-4756-A864-AD37C53F8647}" type="parTrans" cxnId="{17711F71-D99F-4DD2-A83A-AF857377BEC8}">
      <dgm:prSet/>
      <dgm:spPr/>
      <dgm:t>
        <a:bodyPr/>
        <a:lstStyle/>
        <a:p>
          <a:endParaRPr lang="en-US"/>
        </a:p>
      </dgm:t>
    </dgm:pt>
    <dgm:pt modelId="{E9D7FD4B-2F34-4864-BED1-599F8D3EACD8}" type="sibTrans" cxnId="{17711F71-D99F-4DD2-A83A-AF857377BEC8}">
      <dgm:prSet/>
      <dgm:spPr/>
      <dgm:t>
        <a:bodyPr/>
        <a:lstStyle/>
        <a:p>
          <a:endParaRPr lang="en-US"/>
        </a:p>
      </dgm:t>
    </dgm:pt>
    <dgm:pt modelId="{CF634ADC-AEC8-405D-BC1A-656E9711C09B}">
      <dgm:prSet/>
      <dgm:spPr/>
      <dgm:t>
        <a:bodyPr/>
        <a:lstStyle/>
        <a:p>
          <a:r>
            <a:rPr lang="en-US"/>
            <a:t>For the plotting of graphs and visual representation of the resulting data we have used "Matplotlib". </a:t>
          </a:r>
        </a:p>
      </dgm:t>
    </dgm:pt>
    <dgm:pt modelId="{3412EE63-2938-4057-8CA4-60E711D41C1F}" type="parTrans" cxnId="{BCDA274A-F9F2-4DF6-815D-DDA934B178B0}">
      <dgm:prSet/>
      <dgm:spPr/>
      <dgm:t>
        <a:bodyPr/>
        <a:lstStyle/>
        <a:p>
          <a:endParaRPr lang="en-US"/>
        </a:p>
      </dgm:t>
    </dgm:pt>
    <dgm:pt modelId="{BDE62623-9070-48A5-BA71-6EAE3DB14BF7}" type="sibTrans" cxnId="{BCDA274A-F9F2-4DF6-815D-DDA934B178B0}">
      <dgm:prSet/>
      <dgm:spPr/>
      <dgm:t>
        <a:bodyPr/>
        <a:lstStyle/>
        <a:p>
          <a:endParaRPr lang="en-US"/>
        </a:p>
      </dgm:t>
    </dgm:pt>
    <dgm:pt modelId="{7804A75D-2580-4443-A430-B12423413EA3}" type="pres">
      <dgm:prSet presAssocID="{629D0F43-1B27-4BBF-B75E-3C4B6DCFC630}" presName="linear" presStyleCnt="0">
        <dgm:presLayoutVars>
          <dgm:animLvl val="lvl"/>
          <dgm:resizeHandles val="exact"/>
        </dgm:presLayoutVars>
      </dgm:prSet>
      <dgm:spPr/>
    </dgm:pt>
    <dgm:pt modelId="{56C7582C-F184-4F38-8807-8D7133302748}" type="pres">
      <dgm:prSet presAssocID="{48DB521A-E5E9-4B57-82BE-72659F1470E7}" presName="parentText" presStyleLbl="node1" presStyleIdx="0" presStyleCnt="5">
        <dgm:presLayoutVars>
          <dgm:chMax val="0"/>
          <dgm:bulletEnabled val="1"/>
        </dgm:presLayoutVars>
      </dgm:prSet>
      <dgm:spPr/>
    </dgm:pt>
    <dgm:pt modelId="{7D65A718-0EC4-4C3E-912E-55ABD4533B83}" type="pres">
      <dgm:prSet presAssocID="{3DAD4801-1DD4-42AF-AA0F-77CED06EAE63}" presName="spacer" presStyleCnt="0"/>
      <dgm:spPr/>
    </dgm:pt>
    <dgm:pt modelId="{A454DD7E-1360-40BC-A447-9C86C1B1FEF3}" type="pres">
      <dgm:prSet presAssocID="{73818416-A482-49AC-98D7-D072766FC0ED}" presName="parentText" presStyleLbl="node1" presStyleIdx="1" presStyleCnt="5">
        <dgm:presLayoutVars>
          <dgm:chMax val="0"/>
          <dgm:bulletEnabled val="1"/>
        </dgm:presLayoutVars>
      </dgm:prSet>
      <dgm:spPr/>
    </dgm:pt>
    <dgm:pt modelId="{BBEB3527-4CE0-44B8-B716-289BB86612E9}" type="pres">
      <dgm:prSet presAssocID="{680E2E39-D94A-4662-BD2F-52464F879E79}" presName="spacer" presStyleCnt="0"/>
      <dgm:spPr/>
    </dgm:pt>
    <dgm:pt modelId="{618E0008-C816-42BF-9656-A2EBF7C6F62B}" type="pres">
      <dgm:prSet presAssocID="{0AB1AA0B-63BE-4FB5-9F5D-2A85298249C1}" presName="parentText" presStyleLbl="node1" presStyleIdx="2" presStyleCnt="5">
        <dgm:presLayoutVars>
          <dgm:chMax val="0"/>
          <dgm:bulletEnabled val="1"/>
        </dgm:presLayoutVars>
      </dgm:prSet>
      <dgm:spPr/>
    </dgm:pt>
    <dgm:pt modelId="{6CDD857A-9666-45AD-B09E-9C8A308F0627}" type="pres">
      <dgm:prSet presAssocID="{0E05A0FE-C009-4805-ACDA-FE22FAD41080}" presName="spacer" presStyleCnt="0"/>
      <dgm:spPr/>
    </dgm:pt>
    <dgm:pt modelId="{4D722EE0-3C28-44A5-B2A5-83CBEEA977E7}" type="pres">
      <dgm:prSet presAssocID="{C4C5D92B-1A18-470D-B6A6-26D4BE42382D}" presName="parentText" presStyleLbl="node1" presStyleIdx="3" presStyleCnt="5">
        <dgm:presLayoutVars>
          <dgm:chMax val="0"/>
          <dgm:bulletEnabled val="1"/>
        </dgm:presLayoutVars>
      </dgm:prSet>
      <dgm:spPr/>
    </dgm:pt>
    <dgm:pt modelId="{0816AE4A-F7AF-4CAC-B624-DACFC3D49CED}" type="pres">
      <dgm:prSet presAssocID="{E9D7FD4B-2F34-4864-BED1-599F8D3EACD8}" presName="spacer" presStyleCnt="0"/>
      <dgm:spPr/>
    </dgm:pt>
    <dgm:pt modelId="{830907EB-67DD-4EBC-8441-D651F49292F3}" type="pres">
      <dgm:prSet presAssocID="{CF634ADC-AEC8-405D-BC1A-656E9711C09B}" presName="parentText" presStyleLbl="node1" presStyleIdx="4" presStyleCnt="5">
        <dgm:presLayoutVars>
          <dgm:chMax val="0"/>
          <dgm:bulletEnabled val="1"/>
        </dgm:presLayoutVars>
      </dgm:prSet>
      <dgm:spPr/>
    </dgm:pt>
  </dgm:ptLst>
  <dgm:cxnLst>
    <dgm:cxn modelId="{A2502D09-EE7F-4EEB-A3A7-0236CE8ABE7D}" type="presOf" srcId="{629D0F43-1B27-4BBF-B75E-3C4B6DCFC630}" destId="{7804A75D-2580-4443-A430-B12423413EA3}" srcOrd="0" destOrd="0" presId="urn:microsoft.com/office/officeart/2005/8/layout/vList2"/>
    <dgm:cxn modelId="{DC9DF713-9AB3-4DCF-8562-2AABA0459EC3}" srcId="{629D0F43-1B27-4BBF-B75E-3C4B6DCFC630}" destId="{73818416-A482-49AC-98D7-D072766FC0ED}" srcOrd="1" destOrd="0" parTransId="{0E2CFD3C-5BA7-45AB-B942-DFA3E9902CEA}" sibTransId="{680E2E39-D94A-4662-BD2F-52464F879E79}"/>
    <dgm:cxn modelId="{6DA0DB19-350C-44AA-B0DB-A94E94886576}" type="presOf" srcId="{C4C5D92B-1A18-470D-B6A6-26D4BE42382D}" destId="{4D722EE0-3C28-44A5-B2A5-83CBEEA977E7}" srcOrd="0" destOrd="0" presId="urn:microsoft.com/office/officeart/2005/8/layout/vList2"/>
    <dgm:cxn modelId="{4E516F1B-B677-44E6-9B9F-862F6C825B45}" type="presOf" srcId="{48DB521A-E5E9-4B57-82BE-72659F1470E7}" destId="{56C7582C-F184-4F38-8807-8D7133302748}" srcOrd="0" destOrd="0" presId="urn:microsoft.com/office/officeart/2005/8/layout/vList2"/>
    <dgm:cxn modelId="{DCA09E1F-CFAC-4380-A776-79B343D7C88B}" srcId="{629D0F43-1B27-4BBF-B75E-3C4B6DCFC630}" destId="{0AB1AA0B-63BE-4FB5-9F5D-2A85298249C1}" srcOrd="2" destOrd="0" parTransId="{A43B29E3-470F-4A5E-8ACE-316E9CB65C3D}" sibTransId="{0E05A0FE-C009-4805-ACDA-FE22FAD41080}"/>
    <dgm:cxn modelId="{BCDA274A-F9F2-4DF6-815D-DDA934B178B0}" srcId="{629D0F43-1B27-4BBF-B75E-3C4B6DCFC630}" destId="{CF634ADC-AEC8-405D-BC1A-656E9711C09B}" srcOrd="4" destOrd="0" parTransId="{3412EE63-2938-4057-8CA4-60E711D41C1F}" sibTransId="{BDE62623-9070-48A5-BA71-6EAE3DB14BF7}"/>
    <dgm:cxn modelId="{17711F71-D99F-4DD2-A83A-AF857377BEC8}" srcId="{629D0F43-1B27-4BBF-B75E-3C4B6DCFC630}" destId="{C4C5D92B-1A18-470D-B6A6-26D4BE42382D}" srcOrd="3" destOrd="0" parTransId="{CD178E37-B7EA-4756-A864-AD37C53F8647}" sibTransId="{E9D7FD4B-2F34-4864-BED1-599F8D3EACD8}"/>
    <dgm:cxn modelId="{5B468373-D278-40E4-83AB-0B74455C9BC0}" type="presOf" srcId="{CF634ADC-AEC8-405D-BC1A-656E9711C09B}" destId="{830907EB-67DD-4EBC-8441-D651F49292F3}" srcOrd="0" destOrd="0" presId="urn:microsoft.com/office/officeart/2005/8/layout/vList2"/>
    <dgm:cxn modelId="{18E584DF-494F-4A8C-803D-E0B8E7059A92}" type="presOf" srcId="{73818416-A482-49AC-98D7-D072766FC0ED}" destId="{A454DD7E-1360-40BC-A447-9C86C1B1FEF3}" srcOrd="0" destOrd="0" presId="urn:microsoft.com/office/officeart/2005/8/layout/vList2"/>
    <dgm:cxn modelId="{ADBC08E2-4827-48E4-ACC6-8F63B264FFB0}" type="presOf" srcId="{0AB1AA0B-63BE-4FB5-9F5D-2A85298249C1}" destId="{618E0008-C816-42BF-9656-A2EBF7C6F62B}" srcOrd="0" destOrd="0" presId="urn:microsoft.com/office/officeart/2005/8/layout/vList2"/>
    <dgm:cxn modelId="{E9BAF4E6-C15E-44D8-8A33-A6746F62F2EA}" srcId="{629D0F43-1B27-4BBF-B75E-3C4B6DCFC630}" destId="{48DB521A-E5E9-4B57-82BE-72659F1470E7}" srcOrd="0" destOrd="0" parTransId="{0D0C8487-A8FF-41B0-9391-76FB22F790B7}" sibTransId="{3DAD4801-1DD4-42AF-AA0F-77CED06EAE63}"/>
    <dgm:cxn modelId="{7D0DF23C-38A0-45BE-A0BF-CC68896928BF}" type="presParOf" srcId="{7804A75D-2580-4443-A430-B12423413EA3}" destId="{56C7582C-F184-4F38-8807-8D7133302748}" srcOrd="0" destOrd="0" presId="urn:microsoft.com/office/officeart/2005/8/layout/vList2"/>
    <dgm:cxn modelId="{D2D122F6-7FE1-41EF-9302-F39079308605}" type="presParOf" srcId="{7804A75D-2580-4443-A430-B12423413EA3}" destId="{7D65A718-0EC4-4C3E-912E-55ABD4533B83}" srcOrd="1" destOrd="0" presId="urn:microsoft.com/office/officeart/2005/8/layout/vList2"/>
    <dgm:cxn modelId="{0CDDA33A-31F4-49DD-8274-D6F2F0116954}" type="presParOf" srcId="{7804A75D-2580-4443-A430-B12423413EA3}" destId="{A454DD7E-1360-40BC-A447-9C86C1B1FEF3}" srcOrd="2" destOrd="0" presId="urn:microsoft.com/office/officeart/2005/8/layout/vList2"/>
    <dgm:cxn modelId="{7DD40C8F-4A10-4055-A2BC-DDAEF81EEA10}" type="presParOf" srcId="{7804A75D-2580-4443-A430-B12423413EA3}" destId="{BBEB3527-4CE0-44B8-B716-289BB86612E9}" srcOrd="3" destOrd="0" presId="urn:microsoft.com/office/officeart/2005/8/layout/vList2"/>
    <dgm:cxn modelId="{C56BA6A5-D42E-4C3D-BC0E-08A47F645F3D}" type="presParOf" srcId="{7804A75D-2580-4443-A430-B12423413EA3}" destId="{618E0008-C816-42BF-9656-A2EBF7C6F62B}" srcOrd="4" destOrd="0" presId="urn:microsoft.com/office/officeart/2005/8/layout/vList2"/>
    <dgm:cxn modelId="{A40C456C-6314-46DE-BE3B-2EDCA43181C8}" type="presParOf" srcId="{7804A75D-2580-4443-A430-B12423413EA3}" destId="{6CDD857A-9666-45AD-B09E-9C8A308F0627}" srcOrd="5" destOrd="0" presId="urn:microsoft.com/office/officeart/2005/8/layout/vList2"/>
    <dgm:cxn modelId="{0552F6CB-EEEF-4B03-ADA3-A474FE5B8182}" type="presParOf" srcId="{7804A75D-2580-4443-A430-B12423413EA3}" destId="{4D722EE0-3C28-44A5-B2A5-83CBEEA977E7}" srcOrd="6" destOrd="0" presId="urn:microsoft.com/office/officeart/2005/8/layout/vList2"/>
    <dgm:cxn modelId="{82BB4767-AB13-4930-8FEB-48E571F58B6B}" type="presParOf" srcId="{7804A75D-2580-4443-A430-B12423413EA3}" destId="{0816AE4A-F7AF-4CAC-B624-DACFC3D49CED}" srcOrd="7" destOrd="0" presId="urn:microsoft.com/office/officeart/2005/8/layout/vList2"/>
    <dgm:cxn modelId="{3718BC34-3A2E-4BB5-88EC-AC19B573EC6E}" type="presParOf" srcId="{7804A75D-2580-4443-A430-B12423413EA3}" destId="{830907EB-67DD-4EBC-8441-D651F49292F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CC997-E0C2-4F4A-AF18-AAFC26C31B4D}">
      <dsp:nvSpPr>
        <dsp:cNvPr id="0" name=""/>
        <dsp:cNvSpPr/>
      </dsp:nvSpPr>
      <dsp:spPr>
        <a:xfrm>
          <a:off x="0" y="1144"/>
          <a:ext cx="8309586" cy="5799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E3D38-9D9E-4C4B-8244-096CF5322F98}">
      <dsp:nvSpPr>
        <dsp:cNvPr id="0" name=""/>
        <dsp:cNvSpPr/>
      </dsp:nvSpPr>
      <dsp:spPr>
        <a:xfrm>
          <a:off x="175421" y="131623"/>
          <a:ext cx="318949" cy="318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616906-4869-409F-BFE8-B5B97810EF05}">
      <dsp:nvSpPr>
        <dsp:cNvPr id="0" name=""/>
        <dsp:cNvSpPr/>
      </dsp:nvSpPr>
      <dsp:spPr>
        <a:xfrm>
          <a:off x="669792" y="1144"/>
          <a:ext cx="7639793" cy="57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74" tIns="61374" rIns="61374" bIns="61374" numCol="1" spcCol="1270" anchor="ctr" anchorCtr="0">
          <a:noAutofit/>
        </a:bodyPr>
        <a:lstStyle/>
        <a:p>
          <a:pPr marL="0" lvl="0" indent="0" algn="l" defTabSz="622300">
            <a:lnSpc>
              <a:spcPct val="100000"/>
            </a:lnSpc>
            <a:spcBef>
              <a:spcPct val="0"/>
            </a:spcBef>
            <a:spcAft>
              <a:spcPct val="35000"/>
            </a:spcAft>
            <a:buNone/>
          </a:pPr>
          <a:r>
            <a:rPr lang="en-US" sz="1400" kern="1200"/>
            <a:t>Our project predicts the injuries based on the given data and identify the features most contributing to the injuries</a:t>
          </a:r>
        </a:p>
      </dsp:txBody>
      <dsp:txXfrm>
        <a:off x="669792" y="1144"/>
        <a:ext cx="7639793" cy="579907"/>
      </dsp:txXfrm>
    </dsp:sp>
    <dsp:sp modelId="{E390D1A3-4E09-4E92-9A03-A4C1D9390136}">
      <dsp:nvSpPr>
        <dsp:cNvPr id="0" name=""/>
        <dsp:cNvSpPr/>
      </dsp:nvSpPr>
      <dsp:spPr>
        <a:xfrm>
          <a:off x="0" y="726028"/>
          <a:ext cx="8309586" cy="5799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C097F-B0D5-4946-ACC8-88CEE1858810}">
      <dsp:nvSpPr>
        <dsp:cNvPr id="0" name=""/>
        <dsp:cNvSpPr/>
      </dsp:nvSpPr>
      <dsp:spPr>
        <a:xfrm>
          <a:off x="175421" y="856507"/>
          <a:ext cx="318949" cy="318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D443B-BA0B-479E-89C3-AC5EFA8DFD3C}">
      <dsp:nvSpPr>
        <dsp:cNvPr id="0" name=""/>
        <dsp:cNvSpPr/>
      </dsp:nvSpPr>
      <dsp:spPr>
        <a:xfrm>
          <a:off x="669792" y="726028"/>
          <a:ext cx="7639793" cy="57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74" tIns="61374" rIns="61374" bIns="61374" numCol="1" spcCol="1270" anchor="ctr" anchorCtr="0">
          <a:noAutofit/>
        </a:bodyPr>
        <a:lstStyle/>
        <a:p>
          <a:pPr marL="0" lvl="0" indent="0" algn="l" defTabSz="622300">
            <a:lnSpc>
              <a:spcPct val="100000"/>
            </a:lnSpc>
            <a:spcBef>
              <a:spcPct val="0"/>
            </a:spcBef>
            <a:spcAft>
              <a:spcPct val="35000"/>
            </a:spcAft>
            <a:buNone/>
          </a:pPr>
          <a:r>
            <a:rPr lang="en-US" sz="1400" kern="1200"/>
            <a:t>We have used "Pandas", "Matplotlib" and "Numpy". Also we have used "pylab" which is a convinence module of Matplotlib and Numpy.</a:t>
          </a:r>
        </a:p>
      </dsp:txBody>
      <dsp:txXfrm>
        <a:off x="669792" y="726028"/>
        <a:ext cx="7639793" cy="579907"/>
      </dsp:txXfrm>
    </dsp:sp>
    <dsp:sp modelId="{071755B0-0C1C-4647-BF26-746389673B8C}">
      <dsp:nvSpPr>
        <dsp:cNvPr id="0" name=""/>
        <dsp:cNvSpPr/>
      </dsp:nvSpPr>
      <dsp:spPr>
        <a:xfrm>
          <a:off x="0" y="1450912"/>
          <a:ext cx="8309586" cy="5799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84ED1-1D05-471D-9A86-F7B403263EA5}">
      <dsp:nvSpPr>
        <dsp:cNvPr id="0" name=""/>
        <dsp:cNvSpPr/>
      </dsp:nvSpPr>
      <dsp:spPr>
        <a:xfrm>
          <a:off x="175421" y="1581391"/>
          <a:ext cx="318949" cy="318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CC880-2ACC-41A3-8030-F819AF79D078}">
      <dsp:nvSpPr>
        <dsp:cNvPr id="0" name=""/>
        <dsp:cNvSpPr/>
      </dsp:nvSpPr>
      <dsp:spPr>
        <a:xfrm>
          <a:off x="669792" y="1450912"/>
          <a:ext cx="7639793" cy="57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74" tIns="61374" rIns="61374" bIns="61374" numCol="1" spcCol="1270" anchor="ctr" anchorCtr="0">
          <a:noAutofit/>
        </a:bodyPr>
        <a:lstStyle/>
        <a:p>
          <a:pPr marL="0" lvl="0" indent="0" algn="l" defTabSz="622300">
            <a:lnSpc>
              <a:spcPct val="100000"/>
            </a:lnSpc>
            <a:spcBef>
              <a:spcPct val="0"/>
            </a:spcBef>
            <a:spcAft>
              <a:spcPct val="35000"/>
            </a:spcAft>
            <a:buNone/>
          </a:pPr>
          <a:r>
            <a:rPr lang="en-US" sz="1400" kern="1200"/>
            <a:t>It takes data of 30 real players from 2016 to 2018 recorded daily.</a:t>
          </a:r>
        </a:p>
      </dsp:txBody>
      <dsp:txXfrm>
        <a:off x="669792" y="1450912"/>
        <a:ext cx="7639793" cy="579907"/>
      </dsp:txXfrm>
    </dsp:sp>
    <dsp:sp modelId="{5E42D586-F0C7-4D18-8836-C3CED0616F17}">
      <dsp:nvSpPr>
        <dsp:cNvPr id="0" name=""/>
        <dsp:cNvSpPr/>
      </dsp:nvSpPr>
      <dsp:spPr>
        <a:xfrm>
          <a:off x="0" y="2175796"/>
          <a:ext cx="8309586" cy="5799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72189-AA6F-488B-A4DB-FBD16FFBDEDC}">
      <dsp:nvSpPr>
        <dsp:cNvPr id="0" name=""/>
        <dsp:cNvSpPr/>
      </dsp:nvSpPr>
      <dsp:spPr>
        <a:xfrm>
          <a:off x="175421" y="2306275"/>
          <a:ext cx="318949" cy="318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EB34B-AA35-46C9-A664-70E28D229E2E}">
      <dsp:nvSpPr>
        <dsp:cNvPr id="0" name=""/>
        <dsp:cNvSpPr/>
      </dsp:nvSpPr>
      <dsp:spPr>
        <a:xfrm>
          <a:off x="669792" y="2175796"/>
          <a:ext cx="7639793" cy="579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74" tIns="61374" rIns="61374" bIns="61374" numCol="1" spcCol="1270" anchor="ctr" anchorCtr="0">
          <a:noAutofit/>
        </a:bodyPr>
        <a:lstStyle/>
        <a:p>
          <a:pPr marL="0" lvl="0" indent="0" algn="l" defTabSz="622300">
            <a:lnSpc>
              <a:spcPct val="100000"/>
            </a:lnSpc>
            <a:spcBef>
              <a:spcPct val="0"/>
            </a:spcBef>
            <a:spcAft>
              <a:spcPct val="35000"/>
            </a:spcAft>
            <a:buNone/>
          </a:pPr>
          <a:r>
            <a:rPr lang="en-US" sz="1400" kern="1200"/>
            <a:t>As a result it provides multiple graphs explaining the causes and probability of injuries in different sports.</a:t>
          </a:r>
        </a:p>
      </dsp:txBody>
      <dsp:txXfrm>
        <a:off x="669792" y="2175796"/>
        <a:ext cx="7639793" cy="579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7582C-F184-4F38-8807-8D7133302748}">
      <dsp:nvSpPr>
        <dsp:cNvPr id="0" name=""/>
        <dsp:cNvSpPr/>
      </dsp:nvSpPr>
      <dsp:spPr>
        <a:xfrm>
          <a:off x="0" y="64156"/>
          <a:ext cx="10515600" cy="79852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is completely made on Python.</a:t>
          </a:r>
        </a:p>
      </dsp:txBody>
      <dsp:txXfrm>
        <a:off x="38981" y="103137"/>
        <a:ext cx="10437638" cy="720563"/>
      </dsp:txXfrm>
    </dsp:sp>
    <dsp:sp modelId="{A454DD7E-1360-40BC-A447-9C86C1B1FEF3}">
      <dsp:nvSpPr>
        <dsp:cNvPr id="0" name=""/>
        <dsp:cNvSpPr/>
      </dsp:nvSpPr>
      <dsp:spPr>
        <a:xfrm>
          <a:off x="0" y="920281"/>
          <a:ext cx="10515600" cy="79852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have used jupyter notebook as our coding IDE.</a:t>
          </a:r>
        </a:p>
      </dsp:txBody>
      <dsp:txXfrm>
        <a:off x="38981" y="959262"/>
        <a:ext cx="10437638" cy="720563"/>
      </dsp:txXfrm>
    </dsp:sp>
    <dsp:sp modelId="{618E0008-C816-42BF-9656-A2EBF7C6F62B}">
      <dsp:nvSpPr>
        <dsp:cNvPr id="0" name=""/>
        <dsp:cNvSpPr/>
      </dsp:nvSpPr>
      <dsp:spPr>
        <a:xfrm>
          <a:off x="0" y="1776406"/>
          <a:ext cx="10515600" cy="79852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For storing the datasets "Pandas" library has been used.</a:t>
          </a:r>
        </a:p>
      </dsp:txBody>
      <dsp:txXfrm>
        <a:off x="38981" y="1815387"/>
        <a:ext cx="10437638" cy="720563"/>
      </dsp:txXfrm>
    </dsp:sp>
    <dsp:sp modelId="{4D722EE0-3C28-44A5-B2A5-83CBEEA977E7}">
      <dsp:nvSpPr>
        <dsp:cNvPr id="0" name=""/>
        <dsp:cNvSpPr/>
      </dsp:nvSpPr>
      <dsp:spPr>
        <a:xfrm>
          <a:off x="0" y="2632531"/>
          <a:ext cx="10515600" cy="79852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For calculation of complex mathematical problems and operations "Numpy" library has been used.</a:t>
          </a:r>
        </a:p>
      </dsp:txBody>
      <dsp:txXfrm>
        <a:off x="38981" y="2671512"/>
        <a:ext cx="10437638" cy="720563"/>
      </dsp:txXfrm>
    </dsp:sp>
    <dsp:sp modelId="{830907EB-67DD-4EBC-8441-D651F49292F3}">
      <dsp:nvSpPr>
        <dsp:cNvPr id="0" name=""/>
        <dsp:cNvSpPr/>
      </dsp:nvSpPr>
      <dsp:spPr>
        <a:xfrm>
          <a:off x="0" y="3488656"/>
          <a:ext cx="10515600" cy="79852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For the plotting of graphs and visual representation of the resulting data we have used "Matplotlib". </a:t>
          </a:r>
        </a:p>
      </dsp:txBody>
      <dsp:txXfrm>
        <a:off x="38981" y="3527637"/>
        <a:ext cx="10437638" cy="7205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451381"/>
            <a:ext cx="10512552" cy="4066540"/>
          </a:xfrm>
        </p:spPr>
        <p:txBody>
          <a:bodyPr anchor="b">
            <a:normAutofit/>
          </a:bodyPr>
          <a:lstStyle/>
          <a:p>
            <a:pPr algn="l"/>
            <a:r>
              <a:rPr lang="en-US" sz="6600"/>
              <a:t>Analysis of Sports Injury</a:t>
            </a:r>
          </a:p>
        </p:txBody>
      </p:sp>
      <p:sp>
        <p:nvSpPr>
          <p:cNvPr id="3" name="Subtitle 2"/>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US" dirty="0"/>
              <a:t>AI project</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and blue lines&#10;&#10;Description automatically generated">
            <a:extLst>
              <a:ext uri="{FF2B5EF4-FFF2-40B4-BE49-F238E27FC236}">
                <a16:creationId xmlns:a16="http://schemas.microsoft.com/office/drawing/2014/main" id="{DAC234E6-B8AE-45CD-BE9D-75CD75277129}"/>
              </a:ext>
            </a:extLst>
          </p:cNvPr>
          <p:cNvPicPr>
            <a:picLocks noGrp="1" noChangeAspect="1"/>
          </p:cNvPicPr>
          <p:nvPr>
            <p:ph idx="1"/>
          </p:nvPr>
        </p:nvPicPr>
        <p:blipFill>
          <a:blip r:embed="rId2"/>
          <a:stretch>
            <a:fillRect/>
          </a:stretch>
        </p:blipFill>
        <p:spPr>
          <a:xfrm>
            <a:off x="643467" y="934466"/>
            <a:ext cx="10905066" cy="4989067"/>
          </a:xfrm>
          <a:prstGeom prst="rect">
            <a:avLst/>
          </a:prstGeom>
        </p:spPr>
      </p:pic>
    </p:spTree>
    <p:extLst>
      <p:ext uri="{BB962C8B-B14F-4D97-AF65-F5344CB8AC3E}">
        <p14:creationId xmlns:p14="http://schemas.microsoft.com/office/powerpoint/2010/main" val="407779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E222A8-A039-C874-1BFD-8A7E0E98F652}"/>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2500" kern="1200">
                <a:solidFill>
                  <a:schemeClr val="tx1"/>
                </a:solidFill>
                <a:latin typeface="+mj-lt"/>
                <a:ea typeface="+mj-ea"/>
                <a:cs typeface="+mj-cs"/>
              </a:rPr>
              <a:t>Number of games played by each player is plotted as below to see the distribution </a:t>
            </a:r>
          </a:p>
        </p:txBody>
      </p:sp>
      <p:pic>
        <p:nvPicPr>
          <p:cNvPr id="4" name="Content Placeholder 3" descr="A graph of different colored bars&#10;&#10;Description automatically generated">
            <a:extLst>
              <a:ext uri="{FF2B5EF4-FFF2-40B4-BE49-F238E27FC236}">
                <a16:creationId xmlns:a16="http://schemas.microsoft.com/office/drawing/2014/main" id="{AE66A2FC-03F1-BB8A-18ED-DA0461559C1E}"/>
              </a:ext>
            </a:extLst>
          </p:cNvPr>
          <p:cNvPicPr>
            <a:picLocks noGrp="1" noChangeAspect="1"/>
          </p:cNvPicPr>
          <p:nvPr>
            <p:ph idx="1"/>
          </p:nvPr>
        </p:nvPicPr>
        <p:blipFill>
          <a:blip r:embed="rId2"/>
          <a:stretch>
            <a:fillRect/>
          </a:stretch>
        </p:blipFill>
        <p:spPr>
          <a:xfrm>
            <a:off x="1251722" y="2354239"/>
            <a:ext cx="9688555" cy="3948085"/>
          </a:xfrm>
          <a:prstGeom prst="rect">
            <a:avLst/>
          </a:prstGeom>
        </p:spPr>
      </p:pic>
    </p:spTree>
    <p:extLst>
      <p:ext uri="{BB962C8B-B14F-4D97-AF65-F5344CB8AC3E}">
        <p14:creationId xmlns:p14="http://schemas.microsoft.com/office/powerpoint/2010/main" val="111517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5137A-644E-19FE-3E45-225AED33D47D}"/>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Conclusion </a:t>
            </a: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C34538F-245A-7D1C-960A-34E72E878047}"/>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r>
              <a:rPr lang="en-US" sz="2400">
                <a:ea typeface="+mn-lt"/>
                <a:cs typeface="+mn-lt"/>
              </a:rPr>
              <a:t>The major task in this analysis was to identify the reasons behind athlete being injured based on the provided data. As per my analysis, it is observed that Groin squeeze and resting days (gap between two consecutive games) are the two driving factors that impact the occurrence of injury to an athlete. With high metric value of groin squeeze and less number of resting days, athletes are more likely to be injured in a game.</a:t>
            </a:r>
            <a:endParaRPr lang="en-US" sz="2400"/>
          </a:p>
        </p:txBody>
      </p:sp>
    </p:spTree>
    <p:extLst>
      <p:ext uri="{BB962C8B-B14F-4D97-AF65-F5344CB8AC3E}">
        <p14:creationId xmlns:p14="http://schemas.microsoft.com/office/powerpoint/2010/main" val="357444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AF4D8-B13D-8A76-3DCC-AA34D25D1843}"/>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Github Project link:</a:t>
            </a:r>
          </a:p>
        </p:txBody>
      </p:sp>
      <p:sp>
        <p:nvSpPr>
          <p:cNvPr id="3" name="Content Placeholder 2">
            <a:extLst>
              <a:ext uri="{FF2B5EF4-FFF2-40B4-BE49-F238E27FC236}">
                <a16:creationId xmlns:a16="http://schemas.microsoft.com/office/drawing/2014/main" id="{ACE6A247-69D6-F77A-85E0-6203CF473AAC}"/>
              </a:ext>
            </a:extLst>
          </p:cNvPr>
          <p:cNvSpPr>
            <a:spLocks noGrp="1"/>
          </p:cNvSpPr>
          <p:nvPr>
            <p:ph idx="1"/>
          </p:nvPr>
        </p:nvSpPr>
        <p:spPr>
          <a:xfrm>
            <a:off x="3227832" y="4353507"/>
            <a:ext cx="5733288" cy="932688"/>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https://github.com/PrimisOnStage/Sports-Injury-Analysis/tree/main</a:t>
            </a: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82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3874E-D2B9-5E70-C57F-F9C7E110B676}"/>
              </a:ext>
            </a:extLst>
          </p:cNvPr>
          <p:cNvSpPr>
            <a:spLocks noGrp="1"/>
          </p:cNvSpPr>
          <p:nvPr>
            <p:ph type="title"/>
          </p:nvPr>
        </p:nvSpPr>
        <p:spPr>
          <a:xfrm>
            <a:off x="1629751" y="934327"/>
            <a:ext cx="8924392" cy="1058275"/>
          </a:xfrm>
        </p:spPr>
        <p:txBody>
          <a:bodyPr>
            <a:normAutofit/>
          </a:bodyPr>
          <a:lstStyle/>
          <a:p>
            <a:pPr algn="ctr"/>
            <a:r>
              <a:rPr lang="en-US"/>
              <a:t>Our Project</a:t>
            </a:r>
            <a:endParaRPr lang="en-US" dirty="0"/>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Content Placeholder 2">
            <a:extLst>
              <a:ext uri="{FF2B5EF4-FFF2-40B4-BE49-F238E27FC236}">
                <a16:creationId xmlns:a16="http://schemas.microsoft.com/office/drawing/2014/main" id="{BA269E7E-F3DD-99B2-4BFF-9935E1A1D3CE}"/>
              </a:ext>
            </a:extLst>
          </p:cNvPr>
          <p:cNvGraphicFramePr>
            <a:graphicFrameLocks noGrp="1"/>
          </p:cNvGraphicFramePr>
          <p:nvPr>
            <p:ph idx="1"/>
          </p:nvPr>
        </p:nvGraphicFramePr>
        <p:xfrm>
          <a:off x="1941207" y="2752316"/>
          <a:ext cx="8309586" cy="2756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08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E560C-1572-31D2-81C6-18BAC286A641}"/>
              </a:ext>
            </a:extLst>
          </p:cNvPr>
          <p:cNvSpPr>
            <a:spLocks noGrp="1"/>
          </p:cNvSpPr>
          <p:nvPr>
            <p:ph type="title"/>
          </p:nvPr>
        </p:nvSpPr>
        <p:spPr>
          <a:xfrm>
            <a:off x="1043631" y="809898"/>
            <a:ext cx="9942716" cy="1554480"/>
          </a:xfrm>
        </p:spPr>
        <p:txBody>
          <a:bodyPr anchor="ctr">
            <a:normAutofit/>
          </a:bodyPr>
          <a:lstStyle/>
          <a:p>
            <a:r>
              <a:rPr lang="en-US" sz="4800"/>
              <a:t>Datasets Used</a:t>
            </a:r>
          </a:p>
        </p:txBody>
      </p:sp>
      <p:sp>
        <p:nvSpPr>
          <p:cNvPr id="3" name="Content Placeholder 2">
            <a:extLst>
              <a:ext uri="{FF2B5EF4-FFF2-40B4-BE49-F238E27FC236}">
                <a16:creationId xmlns:a16="http://schemas.microsoft.com/office/drawing/2014/main" id="{111BA6B8-B3AF-A55B-62FA-3870102FF07E}"/>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r>
              <a:rPr lang="en-US" sz="2000">
                <a:ea typeface="+mn-lt"/>
                <a:cs typeface="+mn-lt"/>
              </a:rPr>
              <a:t>The dataset contains 3 files with information about the players metrics, game workload and injuries with attributes like athlete ids, date, workload, metric (hip mobility, groin squeeze). </a:t>
            </a:r>
            <a:endParaRPr lang="en-US" sz="2000"/>
          </a:p>
          <a:p>
            <a:pPr marL="0" indent="0">
              <a:buNone/>
            </a:pPr>
            <a:r>
              <a:rPr lang="en-US" sz="2000" b="1">
                <a:ea typeface="+mn-lt"/>
                <a:cs typeface="+mn-lt"/>
              </a:rPr>
              <a:t>Dataset description </a:t>
            </a:r>
            <a:endParaRPr lang="en-US" sz="2000">
              <a:ea typeface="+mn-lt"/>
              <a:cs typeface="+mn-lt"/>
            </a:endParaRPr>
          </a:p>
          <a:p>
            <a:pPr marL="514350" indent="-514350">
              <a:buAutoNum type="arabicPeriod"/>
            </a:pPr>
            <a:r>
              <a:rPr lang="en-US" sz="2000">
                <a:ea typeface="+mn-lt"/>
                <a:cs typeface="+mn-lt"/>
              </a:rPr>
              <a:t>Metrics dataset: provides data of hip mobility and groin squeeze of 30 athletes recorded every day from 01/05/2016 to 30/04/2018.</a:t>
            </a:r>
          </a:p>
          <a:p>
            <a:pPr marL="514350" indent="-514350">
              <a:buAutoNum type="arabicPeriod"/>
            </a:pPr>
            <a:r>
              <a:rPr lang="en-US" sz="2000">
                <a:ea typeface="+mn-lt"/>
                <a:cs typeface="+mn-lt"/>
              </a:rPr>
              <a:t>Workload dataset: provides workload taken by each athlete on a game day.</a:t>
            </a:r>
          </a:p>
          <a:p>
            <a:pPr marL="514350" indent="-514350">
              <a:buAutoNum type="arabicPeriod"/>
            </a:pPr>
            <a:r>
              <a:rPr lang="en-US" sz="2000">
                <a:ea typeface="+mn-lt"/>
                <a:cs typeface="+mn-lt"/>
              </a:rPr>
              <a:t>Injuries dataset: provides the dates on which the athletes were injured during a game. </a:t>
            </a:r>
            <a:endParaRPr 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41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34DB6-7853-ED47-25FE-F2D206A351AF}"/>
              </a:ext>
            </a:extLst>
          </p:cNvPr>
          <p:cNvSpPr>
            <a:spLocks noGrp="1"/>
          </p:cNvSpPr>
          <p:nvPr>
            <p:ph type="title"/>
          </p:nvPr>
        </p:nvSpPr>
        <p:spPr>
          <a:xfrm>
            <a:off x="838200" y="556995"/>
            <a:ext cx="10515600" cy="1133693"/>
          </a:xfrm>
        </p:spPr>
        <p:txBody>
          <a:bodyPr>
            <a:normAutofit/>
          </a:bodyPr>
          <a:lstStyle/>
          <a:p>
            <a:r>
              <a:rPr lang="en-US" sz="5200" b="1"/>
              <a:t>Technologies used</a:t>
            </a:r>
            <a:endParaRPr lang="en-US" sz="5200"/>
          </a:p>
        </p:txBody>
      </p:sp>
      <p:graphicFrame>
        <p:nvGraphicFramePr>
          <p:cNvPr id="5" name="Content Placeholder 2">
            <a:extLst>
              <a:ext uri="{FF2B5EF4-FFF2-40B4-BE49-F238E27FC236}">
                <a16:creationId xmlns:a16="http://schemas.microsoft.com/office/drawing/2014/main" id="{24833268-CC3A-E6B8-7A7B-10126D228D7A}"/>
              </a:ext>
            </a:extLst>
          </p:cNvPr>
          <p:cNvGraphicFramePr>
            <a:graphicFrameLocks noGrp="1"/>
          </p:cNvGraphicFramePr>
          <p:nvPr>
            <p:ph idx="1"/>
            <p:extLst>
              <p:ext uri="{D42A27DB-BD31-4B8C-83A1-F6EECF244321}">
                <p14:modId xmlns:p14="http://schemas.microsoft.com/office/powerpoint/2010/main" val="21469084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59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8EDE9-D3A3-A9C4-C391-EE19B9D439C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Exploratory Data Analysis</a:t>
            </a:r>
          </a:p>
        </p:txBody>
      </p:sp>
      <p:sp>
        <p:nvSpPr>
          <p:cNvPr id="3" name="Content Placeholder 2">
            <a:extLst>
              <a:ext uri="{FF2B5EF4-FFF2-40B4-BE49-F238E27FC236}">
                <a16:creationId xmlns:a16="http://schemas.microsoft.com/office/drawing/2014/main" id="{85C457E7-E84A-35A2-9F1F-45EAB9268871}"/>
              </a:ext>
            </a:extLst>
          </p:cNvPr>
          <p:cNvSpPr>
            <a:spLocks noGrp="1"/>
          </p:cNvSpPr>
          <p:nvPr>
            <p:ph idx="1"/>
          </p:nvPr>
        </p:nvSpPr>
        <p:spPr>
          <a:xfrm>
            <a:off x="9267908" y="5086350"/>
            <a:ext cx="2446465" cy="1178298"/>
          </a:xfrm>
        </p:spPr>
        <p:txBody>
          <a:bodyPr vert="horz" lIns="91440" tIns="45720" rIns="91440" bIns="45720" rtlCol="0">
            <a:normAutofit/>
          </a:bodyPr>
          <a:lstStyle/>
          <a:p>
            <a:pPr marL="0" indent="0">
              <a:buNone/>
            </a:pPr>
            <a:r>
              <a:rPr lang="en-US" sz="1600" kern="1200">
                <a:solidFill>
                  <a:schemeClr val="tx1"/>
                </a:solidFill>
                <a:latin typeface="+mn-lt"/>
                <a:ea typeface="+mn-ea"/>
                <a:cs typeface="+mn-cs"/>
              </a:rPr>
              <a:t>By performing basic statistical operations we obtained a few of the following snapshots:</a:t>
            </a:r>
          </a:p>
        </p:txBody>
      </p:sp>
      <p:sp>
        <p:nvSpPr>
          <p:cNvPr id="48" name="Rectangle 4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injury injuries caused by players">
            <a:extLst>
              <a:ext uri="{FF2B5EF4-FFF2-40B4-BE49-F238E27FC236}">
                <a16:creationId xmlns:a16="http://schemas.microsoft.com/office/drawing/2014/main" id="{B2484A2F-FAA3-4A47-B6ED-E40834BD2CBF}"/>
              </a:ext>
            </a:extLst>
          </p:cNvPr>
          <p:cNvPicPr>
            <a:picLocks noChangeAspect="1"/>
          </p:cNvPicPr>
          <p:nvPr/>
        </p:nvPicPr>
        <p:blipFill>
          <a:blip r:embed="rId2"/>
          <a:stretch>
            <a:fillRect/>
          </a:stretch>
        </p:blipFill>
        <p:spPr>
          <a:xfrm>
            <a:off x="545238" y="1885755"/>
            <a:ext cx="7608304" cy="3157445"/>
          </a:xfrm>
          <a:prstGeom prst="rect">
            <a:avLst/>
          </a:prstGeom>
        </p:spPr>
      </p:pic>
      <p:sp>
        <p:nvSpPr>
          <p:cNvPr id="47" name="Rectangle 4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3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86C0E-26AF-0907-EBD0-C37BD8D4C395}"/>
              </a:ext>
            </a:extLst>
          </p:cNvPr>
          <p:cNvSpPr>
            <a:spLocks noGrp="1"/>
          </p:cNvSpPr>
          <p:nvPr>
            <p:ph type="title"/>
          </p:nvPr>
        </p:nvSpPr>
        <p:spPr>
          <a:xfrm>
            <a:off x="808638" y="386930"/>
            <a:ext cx="9236700" cy="1188950"/>
          </a:xfrm>
        </p:spPr>
        <p:txBody>
          <a:bodyPr anchor="b">
            <a:normAutofit/>
          </a:bodyPr>
          <a:lstStyle/>
          <a:p>
            <a:r>
              <a:rPr lang="en-US" sz="5400" b="1"/>
              <a:t>Analysis Explanation</a:t>
            </a: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475452-D21C-1E46-B25F-C16737EC7E4F}"/>
              </a:ext>
            </a:extLst>
          </p:cNvPr>
          <p:cNvSpPr>
            <a:spLocks noGrp="1"/>
          </p:cNvSpPr>
          <p:nvPr>
            <p:ph idx="1"/>
          </p:nvPr>
        </p:nvSpPr>
        <p:spPr>
          <a:xfrm>
            <a:off x="793660" y="2599509"/>
            <a:ext cx="10143668" cy="3435531"/>
          </a:xfrm>
        </p:spPr>
        <p:txBody>
          <a:bodyPr vert="horz" lIns="91440" tIns="45720" rIns="91440" bIns="45720" rtlCol="0" anchor="ctr">
            <a:normAutofit fontScale="92500" lnSpcReduction="20000"/>
          </a:bodyPr>
          <a:lstStyle/>
          <a:p>
            <a:pPr marL="514350" indent="-514350">
              <a:buAutoNum type="arabicPeriod"/>
            </a:pPr>
            <a:r>
              <a:rPr lang="en-US" sz="2000">
                <a:ea typeface="+mn-lt"/>
                <a:cs typeface="+mn-lt"/>
              </a:rPr>
              <a:t> Most number of injuries were occurred to athlete with id 12. Athlete with id 13 has not been injured at all.</a:t>
            </a:r>
          </a:p>
          <a:p>
            <a:pPr marL="514350" indent="-514350">
              <a:buAutoNum type="arabicPeriod"/>
            </a:pPr>
            <a:r>
              <a:rPr lang="en-US" sz="2000" dirty="0">
                <a:ea typeface="+mn-lt"/>
                <a:cs typeface="+mn-lt"/>
              </a:rPr>
              <a:t>Below is the graph with number of injuries per athlete</a:t>
            </a:r>
          </a:p>
          <a:p>
            <a:pPr marL="514350" indent="-514350">
              <a:buAutoNum type="arabicPeriod"/>
            </a:pPr>
            <a:r>
              <a:rPr lang="en-US" sz="2000">
                <a:ea typeface="+mn-lt"/>
                <a:cs typeface="+mn-lt"/>
              </a:rPr>
              <a:t>Maximum and minimum workloads taken by an athlete in a game are 534 (by athlete id: 10) and 225 (by athlete id: 13) respectively.</a:t>
            </a:r>
          </a:p>
          <a:p>
            <a:pPr marL="514350" indent="-514350">
              <a:buAutoNum type="arabicPeriod"/>
            </a:pPr>
            <a:r>
              <a:rPr lang="en-US" sz="2000">
                <a:ea typeface="+mn-lt"/>
                <a:cs typeface="+mn-lt"/>
              </a:rPr>
              <a:t>Maximum and minimum number of games played are 101 (by athlete id: 3) and 65 (by athlete id: 5) respectively.</a:t>
            </a:r>
          </a:p>
          <a:p>
            <a:pPr marL="514350" indent="-514350">
              <a:buAutoNum type="arabicPeriod"/>
            </a:pPr>
            <a:r>
              <a:rPr lang="en-US" sz="2000" dirty="0">
                <a:ea typeface="+mn-lt"/>
                <a:cs typeface="+mn-lt"/>
              </a:rPr>
              <a:t>Calculated Fitness ratio for each player, from the total number of games played and the number of injuries sustained in those games using the formula: </a:t>
            </a:r>
            <a:endParaRPr lang="en-US" sz="2000" b="1" dirty="0">
              <a:ea typeface="+mn-lt"/>
              <a:cs typeface="+mn-lt"/>
            </a:endParaRPr>
          </a:p>
          <a:p>
            <a:pPr marL="971550" lvl="1">
              <a:buFont typeface="Courier New"/>
              <a:buChar char="o"/>
            </a:pPr>
            <a:r>
              <a:rPr lang="en-US" sz="2100" b="1" dirty="0" err="1">
                <a:ea typeface="+mn-lt"/>
                <a:cs typeface="+mn-lt"/>
              </a:rPr>
              <a:t>fitness_ratio</a:t>
            </a:r>
            <a:r>
              <a:rPr lang="en-US" sz="2100" b="1" dirty="0">
                <a:ea typeface="+mn-lt"/>
                <a:cs typeface="+mn-lt"/>
              </a:rPr>
              <a:t> = (1- (</a:t>
            </a:r>
            <a:r>
              <a:rPr lang="en-US" sz="2100" b="1" dirty="0" err="1">
                <a:ea typeface="+mn-lt"/>
                <a:cs typeface="+mn-lt"/>
              </a:rPr>
              <a:t>num_of_injuries</a:t>
            </a:r>
            <a:r>
              <a:rPr lang="en-US" sz="2100" b="1" dirty="0">
                <a:ea typeface="+mn-lt"/>
                <a:cs typeface="+mn-lt"/>
              </a:rPr>
              <a:t> / </a:t>
            </a:r>
            <a:r>
              <a:rPr lang="en-US" sz="2100" b="1" dirty="0" err="1">
                <a:ea typeface="+mn-lt"/>
                <a:cs typeface="+mn-lt"/>
              </a:rPr>
              <a:t>total_num_of_games</a:t>
            </a:r>
            <a:r>
              <a:rPr lang="en-US" sz="2100" b="1" dirty="0">
                <a:ea typeface="+mn-lt"/>
                <a:cs typeface="+mn-lt"/>
              </a:rPr>
              <a:t>))*100</a:t>
            </a:r>
            <a:endParaRPr lang="en-US" sz="1600" dirty="0">
              <a:ea typeface="+mn-lt"/>
              <a:cs typeface="+mn-lt"/>
            </a:endParaRPr>
          </a:p>
          <a:p>
            <a:pPr marL="514350" indent="-514350">
              <a:buAutoNum type="arabicPeriod"/>
            </a:pPr>
            <a:r>
              <a:rPr lang="en-US" sz="1900" dirty="0">
                <a:ea typeface="+mn-lt"/>
                <a:cs typeface="+mn-lt"/>
              </a:rPr>
              <a:t>From the above formula, it was observed that athlete 13 had the best (100 fitness ratio, since he does not have any injuries) and athlete 1 had the least fitness ratio</a:t>
            </a:r>
            <a:endParaRPr lang="en-US" sz="2000" dirty="0">
              <a:ea typeface="+mn-lt"/>
              <a:cs typeface="+mn-lt"/>
            </a:endParaRPr>
          </a:p>
          <a:p>
            <a:pPr marL="742950" lvl="1" indent="0">
              <a:buNone/>
            </a:pPr>
            <a:endParaRPr lang="en-US" sz="2000" b="1" dirty="0">
              <a:ea typeface="+mn-lt"/>
              <a:cs typeface="+mn-lt"/>
            </a:endParaRPr>
          </a:p>
        </p:txBody>
      </p:sp>
    </p:spTree>
    <p:extLst>
      <p:ext uri="{BB962C8B-B14F-4D97-AF65-F5344CB8AC3E}">
        <p14:creationId xmlns:p14="http://schemas.microsoft.com/office/powerpoint/2010/main" val="304943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5FD17B-9E3D-6F9C-3DEF-9928B86E471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Visual Representations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599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8692C0E-60E1-439F-A1D6-F1CABA5F9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and blue lines&#10;&#10;Description automatically generated">
            <a:extLst>
              <a:ext uri="{FF2B5EF4-FFF2-40B4-BE49-F238E27FC236}">
                <a16:creationId xmlns:a16="http://schemas.microsoft.com/office/drawing/2014/main" id="{3FCF42F4-CE61-246F-2D8F-3CEA7AD70E3E}"/>
              </a:ext>
            </a:extLst>
          </p:cNvPr>
          <p:cNvPicPr>
            <a:picLocks noGrp="1" noChangeAspect="1"/>
          </p:cNvPicPr>
          <p:nvPr>
            <p:ph idx="1"/>
          </p:nvPr>
        </p:nvPicPr>
        <p:blipFill>
          <a:blip r:embed="rId2"/>
          <a:srcRect l="11530" r="3572" b="1"/>
          <a:stretch/>
        </p:blipFill>
        <p:spPr>
          <a:xfrm>
            <a:off x="797264" y="401541"/>
            <a:ext cx="10689336" cy="5571396"/>
          </a:xfrm>
          <a:prstGeom prst="rect">
            <a:avLst/>
          </a:prstGeom>
        </p:spPr>
      </p:pic>
      <p:sp>
        <p:nvSpPr>
          <p:cNvPr id="27" name="Rectangle 26">
            <a:extLst>
              <a:ext uri="{FF2B5EF4-FFF2-40B4-BE49-F238E27FC236}">
                <a16:creationId xmlns:a16="http://schemas.microsoft.com/office/drawing/2014/main" id="{11DC99DB-7E80-4D1E-9069-4489287AE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264" y="6338062"/>
            <a:ext cx="1068933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E1B0B4C7-ED1F-47FB-AA86-5C0CF97DC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4216653"/>
            <a:ext cx="73152"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899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lines and red dots&#10;&#10;Description automatically generated">
            <a:extLst>
              <a:ext uri="{FF2B5EF4-FFF2-40B4-BE49-F238E27FC236}">
                <a16:creationId xmlns:a16="http://schemas.microsoft.com/office/drawing/2014/main" id="{79645872-2EB4-08CB-3B0B-DFE509857ACE}"/>
              </a:ext>
            </a:extLst>
          </p:cNvPr>
          <p:cNvPicPr>
            <a:picLocks noGrp="1" noChangeAspect="1"/>
          </p:cNvPicPr>
          <p:nvPr>
            <p:ph idx="1"/>
          </p:nvPr>
        </p:nvPicPr>
        <p:blipFill>
          <a:blip r:embed="rId2"/>
          <a:stretch>
            <a:fillRect/>
          </a:stretch>
        </p:blipFill>
        <p:spPr>
          <a:xfrm>
            <a:off x="643467" y="1125306"/>
            <a:ext cx="10905066" cy="4607388"/>
          </a:xfrm>
          <a:prstGeom prst="rect">
            <a:avLst/>
          </a:prstGeom>
        </p:spPr>
      </p:pic>
    </p:spTree>
    <p:extLst>
      <p:ext uri="{BB962C8B-B14F-4D97-AF65-F5344CB8AC3E}">
        <p14:creationId xmlns:p14="http://schemas.microsoft.com/office/powerpoint/2010/main" val="126352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Analysis of Sports Injury</vt:lpstr>
      <vt:lpstr>Our Project</vt:lpstr>
      <vt:lpstr>Datasets Used</vt:lpstr>
      <vt:lpstr>Technologies used</vt:lpstr>
      <vt:lpstr>Exploratory Data Analysis</vt:lpstr>
      <vt:lpstr>Analysis Explanation</vt:lpstr>
      <vt:lpstr>Visual Representations</vt:lpstr>
      <vt:lpstr>PowerPoint Presentation</vt:lpstr>
      <vt:lpstr>PowerPoint Presentation</vt:lpstr>
      <vt:lpstr>PowerPoint Presentation</vt:lpstr>
      <vt:lpstr>Number of games played by each player is plotted as below to see the distribution </vt:lpstr>
      <vt:lpstr>Conclusion </vt:lpstr>
      <vt:lpstr>Github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209</cp:revision>
  <dcterms:created xsi:type="dcterms:W3CDTF">2024-12-02T10:48:55Z</dcterms:created>
  <dcterms:modified xsi:type="dcterms:W3CDTF">2024-12-02T11:36:48Z</dcterms:modified>
</cp:coreProperties>
</file>