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1" r:id="rId5"/>
    <p:sldId id="260" r:id="rId6"/>
    <p:sldId id="272" r:id="rId7"/>
    <p:sldId id="259" r:id="rId8"/>
    <p:sldId id="273" r:id="rId9"/>
    <p:sldId id="257" r:id="rId10"/>
    <p:sldId id="270" r:id="rId11"/>
    <p:sldId id="258" r:id="rId12"/>
    <p:sldId id="274" r:id="rId13"/>
    <p:sldId id="264" r:id="rId14"/>
    <p:sldId id="265" r:id="rId15"/>
    <p:sldId id="266" r:id="rId16"/>
    <p:sldId id="262" r:id="rId17"/>
    <p:sldId id="26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6" d="100"/>
          <a:sy n="126" d="100"/>
        </p:scale>
        <p:origin x="26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2DED0-E353-4282-84DC-5BFA1643D877}"/>
              </a:ext>
            </a:extLst>
          </p:cNvPr>
          <p:cNvSpPr>
            <a:spLocks noGrp="1"/>
          </p:cNvSpPr>
          <p:nvPr>
            <p:ph type="ctrTitle"/>
          </p:nvPr>
        </p:nvSpPr>
        <p:spPr/>
        <p:txBody>
          <a:bodyPr/>
          <a:lstStyle/>
          <a:p>
            <a:r>
              <a:rPr lang="zh-CN" altLang="en-US" dirty="0"/>
              <a:t>贪心</a:t>
            </a:r>
            <a:r>
              <a:rPr lang="en-US" altLang="zh-CN" dirty="0"/>
              <a:t>+</a:t>
            </a:r>
            <a:r>
              <a:rPr lang="zh-CN" altLang="en-US" dirty="0"/>
              <a:t>思维题</a:t>
            </a:r>
          </a:p>
        </p:txBody>
      </p:sp>
      <p:sp>
        <p:nvSpPr>
          <p:cNvPr id="3" name="副标题 2">
            <a:extLst>
              <a:ext uri="{FF2B5EF4-FFF2-40B4-BE49-F238E27FC236}">
                <a16:creationId xmlns:a16="http://schemas.microsoft.com/office/drawing/2014/main" id="{06ECEEEB-3CB2-40C6-B5FE-E29592B04F7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849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295DE1-61E0-4AEE-A795-C313963360AB}"/>
              </a:ext>
            </a:extLst>
          </p:cNvPr>
          <p:cNvPicPr>
            <a:picLocks noChangeAspect="1"/>
          </p:cNvPicPr>
          <p:nvPr/>
        </p:nvPicPr>
        <p:blipFill>
          <a:blip r:embed="rId2"/>
          <a:stretch>
            <a:fillRect/>
          </a:stretch>
        </p:blipFill>
        <p:spPr>
          <a:xfrm>
            <a:off x="1115898" y="49237"/>
            <a:ext cx="9960203" cy="6759526"/>
          </a:xfrm>
          <a:prstGeom prst="rect">
            <a:avLst/>
          </a:prstGeom>
        </p:spPr>
      </p:pic>
    </p:spTree>
    <p:extLst>
      <p:ext uri="{BB962C8B-B14F-4D97-AF65-F5344CB8AC3E}">
        <p14:creationId xmlns:p14="http://schemas.microsoft.com/office/powerpoint/2010/main" val="269666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9FADB96-320C-42AB-A9EB-A00EB3B01B93}"/>
              </a:ext>
            </a:extLst>
          </p:cNvPr>
          <p:cNvPicPr>
            <a:picLocks noChangeAspect="1"/>
          </p:cNvPicPr>
          <p:nvPr/>
        </p:nvPicPr>
        <p:blipFill>
          <a:blip r:embed="rId2"/>
          <a:stretch>
            <a:fillRect/>
          </a:stretch>
        </p:blipFill>
        <p:spPr>
          <a:xfrm>
            <a:off x="1741380" y="0"/>
            <a:ext cx="8709240" cy="6858000"/>
          </a:xfrm>
          <a:prstGeom prst="rect">
            <a:avLst/>
          </a:prstGeom>
        </p:spPr>
      </p:pic>
    </p:spTree>
    <p:extLst>
      <p:ext uri="{BB962C8B-B14F-4D97-AF65-F5344CB8AC3E}">
        <p14:creationId xmlns:p14="http://schemas.microsoft.com/office/powerpoint/2010/main" val="314209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67749-E605-402C-875A-85614C6892E9}"/>
              </a:ext>
            </a:extLst>
          </p:cNvPr>
          <p:cNvSpPr>
            <a:spLocks noGrp="1"/>
          </p:cNvSpPr>
          <p:nvPr>
            <p:ph type="title"/>
          </p:nvPr>
        </p:nvSpPr>
        <p:spPr/>
        <p:txBody>
          <a:bodyPr/>
          <a:lstStyle/>
          <a:p>
            <a:r>
              <a:rPr lang="zh-CN" altLang="en-US" dirty="0"/>
              <a:t>一些技巧</a:t>
            </a:r>
          </a:p>
        </p:txBody>
      </p:sp>
      <p:sp>
        <p:nvSpPr>
          <p:cNvPr id="3" name="内容占位符 2">
            <a:extLst>
              <a:ext uri="{FF2B5EF4-FFF2-40B4-BE49-F238E27FC236}">
                <a16:creationId xmlns:a16="http://schemas.microsoft.com/office/drawing/2014/main" id="{716026F1-7850-4ED6-8C8B-C8E1FE9DA37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3598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F7A99-8F2B-46D1-9D68-56395DBDCBDD}"/>
              </a:ext>
            </a:extLst>
          </p:cNvPr>
          <p:cNvSpPr>
            <a:spLocks noGrp="1"/>
          </p:cNvSpPr>
          <p:nvPr>
            <p:ph type="title"/>
          </p:nvPr>
        </p:nvSpPr>
        <p:spPr/>
        <p:txBody>
          <a:bodyPr/>
          <a:lstStyle/>
          <a:p>
            <a:r>
              <a:rPr lang="zh-CN" altLang="en-US" dirty="0"/>
              <a:t>离散化</a:t>
            </a:r>
          </a:p>
        </p:txBody>
      </p:sp>
      <p:sp>
        <p:nvSpPr>
          <p:cNvPr id="3" name="内容占位符 2">
            <a:extLst>
              <a:ext uri="{FF2B5EF4-FFF2-40B4-BE49-F238E27FC236}">
                <a16:creationId xmlns:a16="http://schemas.microsoft.com/office/drawing/2014/main" id="{DAF53950-C319-44DB-84DD-8CDB2819E492}"/>
              </a:ext>
            </a:extLst>
          </p:cNvPr>
          <p:cNvSpPr>
            <a:spLocks noGrp="1"/>
          </p:cNvSpPr>
          <p:nvPr>
            <p:ph idx="1"/>
          </p:nvPr>
        </p:nvSpPr>
        <p:spPr/>
        <p:txBody>
          <a:bodyPr/>
          <a:lstStyle/>
          <a:p>
            <a:r>
              <a:rPr lang="zh-CN" altLang="en-US" dirty="0"/>
              <a:t>压缩区间</a:t>
            </a:r>
            <a:endParaRPr lang="en-US" altLang="zh-CN" dirty="0"/>
          </a:p>
          <a:p>
            <a:r>
              <a:rPr lang="zh-CN" altLang="en-US" dirty="0"/>
              <a:t>降低问题的规模</a:t>
            </a:r>
            <a:endParaRPr lang="en-US" altLang="zh-CN" dirty="0"/>
          </a:p>
          <a:p>
            <a:r>
              <a:rPr lang="en-US" altLang="zh-CN" dirty="0"/>
              <a:t>…….</a:t>
            </a:r>
          </a:p>
        </p:txBody>
      </p:sp>
    </p:spTree>
    <p:extLst>
      <p:ext uri="{BB962C8B-B14F-4D97-AF65-F5344CB8AC3E}">
        <p14:creationId xmlns:p14="http://schemas.microsoft.com/office/powerpoint/2010/main" val="348376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99AE0-1921-44A4-815C-247B8CB02308}"/>
              </a:ext>
            </a:extLst>
          </p:cNvPr>
          <p:cNvSpPr>
            <a:spLocks noGrp="1"/>
          </p:cNvSpPr>
          <p:nvPr>
            <p:ph type="title"/>
          </p:nvPr>
        </p:nvSpPr>
        <p:spPr/>
        <p:txBody>
          <a:bodyPr/>
          <a:lstStyle/>
          <a:p>
            <a:r>
              <a:rPr lang="zh-CN" altLang="en-US" dirty="0"/>
              <a:t>数据离散化</a:t>
            </a:r>
          </a:p>
        </p:txBody>
      </p:sp>
      <p:pic>
        <p:nvPicPr>
          <p:cNvPr id="4" name="内容占位符 3">
            <a:extLst>
              <a:ext uri="{FF2B5EF4-FFF2-40B4-BE49-F238E27FC236}">
                <a16:creationId xmlns:a16="http://schemas.microsoft.com/office/drawing/2014/main" id="{0E414450-3D29-4E6D-9131-3D7BB595B501}"/>
              </a:ext>
            </a:extLst>
          </p:cNvPr>
          <p:cNvPicPr>
            <a:picLocks noGrp="1" noChangeAspect="1"/>
          </p:cNvPicPr>
          <p:nvPr>
            <p:ph idx="1"/>
          </p:nvPr>
        </p:nvPicPr>
        <p:blipFill>
          <a:blip r:embed="rId2"/>
          <a:stretch>
            <a:fillRect/>
          </a:stretch>
        </p:blipFill>
        <p:spPr>
          <a:xfrm>
            <a:off x="1670868" y="2286000"/>
            <a:ext cx="2983367" cy="3581400"/>
          </a:xfrm>
          <a:prstGeom prst="rect">
            <a:avLst/>
          </a:prstGeom>
        </p:spPr>
      </p:pic>
      <p:pic>
        <p:nvPicPr>
          <p:cNvPr id="5" name="图片 4">
            <a:extLst>
              <a:ext uri="{FF2B5EF4-FFF2-40B4-BE49-F238E27FC236}">
                <a16:creationId xmlns:a16="http://schemas.microsoft.com/office/drawing/2014/main" id="{58085ED0-007D-47C5-947D-C8C9AA77A639}"/>
              </a:ext>
            </a:extLst>
          </p:cNvPr>
          <p:cNvPicPr>
            <a:picLocks noChangeAspect="1"/>
          </p:cNvPicPr>
          <p:nvPr/>
        </p:nvPicPr>
        <p:blipFill>
          <a:blip r:embed="rId3"/>
          <a:stretch>
            <a:fillRect/>
          </a:stretch>
        </p:blipFill>
        <p:spPr>
          <a:xfrm>
            <a:off x="6971049" y="2680673"/>
            <a:ext cx="3833192" cy="2392887"/>
          </a:xfrm>
          <a:prstGeom prst="rect">
            <a:avLst/>
          </a:prstGeom>
        </p:spPr>
      </p:pic>
    </p:spTree>
    <p:extLst>
      <p:ext uri="{BB962C8B-B14F-4D97-AF65-F5344CB8AC3E}">
        <p14:creationId xmlns:p14="http://schemas.microsoft.com/office/powerpoint/2010/main" val="203428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E1947-0E43-4BD0-8F63-0794ABC80491}"/>
              </a:ext>
            </a:extLst>
          </p:cNvPr>
          <p:cNvSpPr>
            <a:spLocks noGrp="1"/>
          </p:cNvSpPr>
          <p:nvPr>
            <p:ph type="title"/>
          </p:nvPr>
        </p:nvSpPr>
        <p:spPr/>
        <p:txBody>
          <a:bodyPr/>
          <a:lstStyle/>
          <a:p>
            <a:r>
              <a:rPr lang="zh-CN" altLang="en-US" dirty="0"/>
              <a:t>预处理</a:t>
            </a:r>
          </a:p>
        </p:txBody>
      </p:sp>
      <p:sp>
        <p:nvSpPr>
          <p:cNvPr id="3" name="内容占位符 2">
            <a:extLst>
              <a:ext uri="{FF2B5EF4-FFF2-40B4-BE49-F238E27FC236}">
                <a16:creationId xmlns:a16="http://schemas.microsoft.com/office/drawing/2014/main" id="{7766C007-68F1-4FD6-8B37-F14A66B3DF9E}"/>
              </a:ext>
            </a:extLst>
          </p:cNvPr>
          <p:cNvSpPr>
            <a:spLocks noGrp="1"/>
          </p:cNvSpPr>
          <p:nvPr>
            <p:ph idx="1"/>
          </p:nvPr>
        </p:nvSpPr>
        <p:spPr/>
        <p:txBody>
          <a:bodyPr/>
          <a:lstStyle/>
          <a:p>
            <a:r>
              <a:rPr lang="zh-CN" altLang="en-US" dirty="0"/>
              <a:t>质数预处理</a:t>
            </a:r>
            <a:endParaRPr lang="en-US" altLang="zh-CN" dirty="0"/>
          </a:p>
          <a:p>
            <a:r>
              <a:rPr lang="zh-CN" altLang="en-US" dirty="0"/>
              <a:t>预处理前缀和</a:t>
            </a:r>
            <a:endParaRPr lang="en-US" altLang="zh-CN" dirty="0"/>
          </a:p>
          <a:p>
            <a:r>
              <a:rPr lang="zh-CN" altLang="en-US" dirty="0"/>
              <a:t>预处理</a:t>
            </a:r>
            <a:r>
              <a:rPr lang="en-US" altLang="zh-CN" dirty="0"/>
              <a:t>log</a:t>
            </a:r>
            <a:endParaRPr lang="zh-CN" altLang="en-US" dirty="0"/>
          </a:p>
        </p:txBody>
      </p:sp>
    </p:spTree>
    <p:extLst>
      <p:ext uri="{BB962C8B-B14F-4D97-AF65-F5344CB8AC3E}">
        <p14:creationId xmlns:p14="http://schemas.microsoft.com/office/powerpoint/2010/main" val="74557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AC7B8-BAEE-459C-A424-F4DAA809734D}"/>
              </a:ext>
            </a:extLst>
          </p:cNvPr>
          <p:cNvSpPr>
            <a:spLocks noGrp="1"/>
          </p:cNvSpPr>
          <p:nvPr>
            <p:ph type="title"/>
          </p:nvPr>
        </p:nvSpPr>
        <p:spPr/>
        <p:txBody>
          <a:bodyPr/>
          <a:lstStyle/>
          <a:p>
            <a:r>
              <a:rPr lang="zh-CN" altLang="en-US" dirty="0"/>
              <a:t>尺取法</a:t>
            </a:r>
          </a:p>
        </p:txBody>
      </p:sp>
      <p:sp>
        <p:nvSpPr>
          <p:cNvPr id="3" name="内容占位符 2">
            <a:extLst>
              <a:ext uri="{FF2B5EF4-FFF2-40B4-BE49-F238E27FC236}">
                <a16:creationId xmlns:a16="http://schemas.microsoft.com/office/drawing/2014/main" id="{FEE3D131-0085-4929-A3F5-462B339AF8BA}"/>
              </a:ext>
            </a:extLst>
          </p:cNvPr>
          <p:cNvSpPr>
            <a:spLocks noGrp="1"/>
          </p:cNvSpPr>
          <p:nvPr>
            <p:ph idx="1"/>
          </p:nvPr>
        </p:nvSpPr>
        <p:spPr/>
        <p:txBody>
          <a:bodyPr/>
          <a:lstStyle/>
          <a:p>
            <a:r>
              <a:rPr lang="zh-CN" altLang="en-US" dirty="0"/>
              <a:t>给定长度为</a:t>
            </a:r>
            <a:r>
              <a:rPr lang="en-US" altLang="zh-CN" dirty="0"/>
              <a:t>n</a:t>
            </a:r>
            <a:r>
              <a:rPr lang="zh-CN" altLang="en-US" dirty="0"/>
              <a:t>的数列整数</a:t>
            </a:r>
            <a:r>
              <a:rPr lang="en-US" altLang="zh-CN" dirty="0"/>
              <a:t>a0, a1, …, a(n-1)</a:t>
            </a:r>
            <a:r>
              <a:rPr lang="zh-CN" altLang="en-US" dirty="0"/>
              <a:t>以及整数</a:t>
            </a:r>
            <a:r>
              <a:rPr lang="en-US" altLang="zh-CN" dirty="0"/>
              <a:t>S</a:t>
            </a:r>
            <a:r>
              <a:rPr lang="zh-CN" altLang="en-US" dirty="0"/>
              <a:t>。求出综 合不小于</a:t>
            </a:r>
            <a:r>
              <a:rPr lang="en-US" altLang="zh-CN" dirty="0"/>
              <a:t>S</a:t>
            </a:r>
            <a:r>
              <a:rPr lang="zh-CN" altLang="en-US" dirty="0"/>
              <a:t>的连续子序列的长度的最小值。如果解不存在，则 输出</a:t>
            </a:r>
            <a:r>
              <a:rPr lang="en-US" altLang="zh-CN" dirty="0"/>
              <a:t>0</a:t>
            </a:r>
          </a:p>
          <a:p>
            <a:r>
              <a:rPr lang="zh-CN" altLang="en-US" dirty="0"/>
              <a:t>限制条件</a:t>
            </a:r>
            <a:endParaRPr lang="en-US" altLang="zh-CN" dirty="0"/>
          </a:p>
          <a:p>
            <a:pPr lvl="1"/>
            <a:r>
              <a:rPr lang="pt-BR" altLang="zh-CN" dirty="0"/>
              <a:t> 10&lt;n&lt;100000</a:t>
            </a:r>
          </a:p>
          <a:p>
            <a:pPr lvl="1"/>
            <a:r>
              <a:rPr lang="pt-BR" altLang="zh-CN" dirty="0"/>
              <a:t> 0&lt;ai&lt;=10000 </a:t>
            </a:r>
          </a:p>
          <a:p>
            <a:pPr lvl="1"/>
            <a:r>
              <a:rPr lang="pt-BR" altLang="zh-CN" dirty="0"/>
              <a:t> S&lt;100000000</a:t>
            </a:r>
            <a:endParaRPr lang="zh-CN" altLang="en-US" dirty="0"/>
          </a:p>
        </p:txBody>
      </p:sp>
    </p:spTree>
    <p:extLst>
      <p:ext uri="{BB962C8B-B14F-4D97-AF65-F5344CB8AC3E}">
        <p14:creationId xmlns:p14="http://schemas.microsoft.com/office/powerpoint/2010/main" val="368937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AF3F3-4E80-4666-8FD6-FCF2B9EE3DCE}"/>
              </a:ext>
            </a:extLst>
          </p:cNvPr>
          <p:cNvSpPr>
            <a:spLocks noGrp="1"/>
          </p:cNvSpPr>
          <p:nvPr>
            <p:ph type="title"/>
          </p:nvPr>
        </p:nvSpPr>
        <p:spPr/>
        <p:txBody>
          <a:bodyPr/>
          <a:lstStyle/>
          <a:p>
            <a:r>
              <a:rPr lang="zh-CN" altLang="en-US" dirty="0"/>
              <a:t>算法是怎样覆盖到最佳答案的呢</a:t>
            </a:r>
          </a:p>
        </p:txBody>
      </p:sp>
      <p:pic>
        <p:nvPicPr>
          <p:cNvPr id="4" name="内容占位符 3">
            <a:extLst>
              <a:ext uri="{FF2B5EF4-FFF2-40B4-BE49-F238E27FC236}">
                <a16:creationId xmlns:a16="http://schemas.microsoft.com/office/drawing/2014/main" id="{1D7A3284-4EC3-469F-A839-7B1D29734711}"/>
              </a:ext>
            </a:extLst>
          </p:cNvPr>
          <p:cNvPicPr>
            <a:picLocks noGrp="1" noChangeAspect="1"/>
          </p:cNvPicPr>
          <p:nvPr>
            <p:ph idx="1"/>
          </p:nvPr>
        </p:nvPicPr>
        <p:blipFill>
          <a:blip r:embed="rId2"/>
          <a:stretch>
            <a:fillRect/>
          </a:stretch>
        </p:blipFill>
        <p:spPr>
          <a:xfrm>
            <a:off x="3855135" y="2286000"/>
            <a:ext cx="4634130" cy="3581400"/>
          </a:xfrm>
          <a:prstGeom prst="rect">
            <a:avLst/>
          </a:prstGeom>
        </p:spPr>
      </p:pic>
    </p:spTree>
    <p:extLst>
      <p:ext uri="{BB962C8B-B14F-4D97-AF65-F5344CB8AC3E}">
        <p14:creationId xmlns:p14="http://schemas.microsoft.com/office/powerpoint/2010/main" val="404369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69A3F7-BCF7-4502-9301-4199253151A2}"/>
              </a:ext>
            </a:extLst>
          </p:cNvPr>
          <p:cNvPicPr>
            <a:picLocks noChangeAspect="1"/>
          </p:cNvPicPr>
          <p:nvPr/>
        </p:nvPicPr>
        <p:blipFill>
          <a:blip r:embed="rId2"/>
          <a:stretch>
            <a:fillRect/>
          </a:stretch>
        </p:blipFill>
        <p:spPr>
          <a:xfrm>
            <a:off x="2430462" y="2461176"/>
            <a:ext cx="7331075" cy="1935648"/>
          </a:xfrm>
          <a:prstGeom prst="rect">
            <a:avLst/>
          </a:prstGeom>
        </p:spPr>
      </p:pic>
    </p:spTree>
    <p:extLst>
      <p:ext uri="{BB962C8B-B14F-4D97-AF65-F5344CB8AC3E}">
        <p14:creationId xmlns:p14="http://schemas.microsoft.com/office/powerpoint/2010/main" val="192015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C19A1-200B-4EBF-843C-BF934E765329}"/>
              </a:ext>
            </a:extLst>
          </p:cNvPr>
          <p:cNvSpPr>
            <a:spLocks noGrp="1"/>
          </p:cNvSpPr>
          <p:nvPr>
            <p:ph type="title"/>
          </p:nvPr>
        </p:nvSpPr>
        <p:spPr/>
        <p:txBody>
          <a:bodyPr/>
          <a:lstStyle/>
          <a:p>
            <a:r>
              <a:rPr lang="zh-CN" altLang="en-US" b="1" dirty="0"/>
              <a:t>贪心算法的基本要素</a:t>
            </a:r>
            <a:endParaRPr lang="zh-CN" altLang="en-US" dirty="0"/>
          </a:p>
        </p:txBody>
      </p:sp>
      <p:sp>
        <p:nvSpPr>
          <p:cNvPr id="3" name="内容占位符 2">
            <a:extLst>
              <a:ext uri="{FF2B5EF4-FFF2-40B4-BE49-F238E27FC236}">
                <a16:creationId xmlns:a16="http://schemas.microsoft.com/office/drawing/2014/main" id="{4445E59B-BA6C-4A84-86AD-FF12BC4C4B5A}"/>
              </a:ext>
            </a:extLst>
          </p:cNvPr>
          <p:cNvSpPr>
            <a:spLocks noGrp="1"/>
          </p:cNvSpPr>
          <p:nvPr>
            <p:ph idx="1"/>
          </p:nvPr>
        </p:nvSpPr>
        <p:spPr/>
        <p:txBody>
          <a:bodyPr>
            <a:normAutofit/>
          </a:bodyPr>
          <a:lstStyle/>
          <a:p>
            <a:r>
              <a:rPr lang="zh-CN" altLang="en-US" dirty="0"/>
              <a:t>贪心选择性质是指所求问题的整体最优解可以通过一系列局部最优的选择，即贪心选择来达到。</a:t>
            </a:r>
            <a:endParaRPr lang="en-US" altLang="zh-CN" dirty="0"/>
          </a:p>
          <a:p>
            <a:r>
              <a:rPr lang="zh-CN" altLang="en-US" dirty="0"/>
              <a:t>对于一个具体问题，要确定它是否具有贪心选择性质，必须证明每一步所作的贪心选择最终导致问题的整体最优解</a:t>
            </a:r>
            <a:endParaRPr lang="en-US" altLang="zh-CN" dirty="0"/>
          </a:p>
        </p:txBody>
      </p:sp>
    </p:spTree>
    <p:extLst>
      <p:ext uri="{BB962C8B-B14F-4D97-AF65-F5344CB8AC3E}">
        <p14:creationId xmlns:p14="http://schemas.microsoft.com/office/powerpoint/2010/main" val="238290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30238-023A-48C6-846D-FF8E82745870}"/>
              </a:ext>
            </a:extLst>
          </p:cNvPr>
          <p:cNvSpPr>
            <a:spLocks noGrp="1"/>
          </p:cNvSpPr>
          <p:nvPr>
            <p:ph type="title"/>
          </p:nvPr>
        </p:nvSpPr>
        <p:spPr/>
        <p:txBody>
          <a:bodyPr/>
          <a:lstStyle/>
          <a:p>
            <a:r>
              <a:rPr lang="zh-CN" altLang="en-US" dirty="0"/>
              <a:t>简单例子</a:t>
            </a:r>
          </a:p>
        </p:txBody>
      </p:sp>
      <p:sp>
        <p:nvSpPr>
          <p:cNvPr id="3" name="内容占位符 2">
            <a:extLst>
              <a:ext uri="{FF2B5EF4-FFF2-40B4-BE49-F238E27FC236}">
                <a16:creationId xmlns:a16="http://schemas.microsoft.com/office/drawing/2014/main" id="{B55E8D3D-9055-4304-B4C5-812ED1C05642}"/>
              </a:ext>
            </a:extLst>
          </p:cNvPr>
          <p:cNvSpPr>
            <a:spLocks noGrp="1"/>
          </p:cNvSpPr>
          <p:nvPr>
            <p:ph idx="1"/>
          </p:nvPr>
        </p:nvSpPr>
        <p:spPr/>
        <p:txBody>
          <a:bodyPr/>
          <a:lstStyle/>
          <a:p>
            <a:r>
              <a:rPr lang="zh-CN" altLang="en-US" dirty="0"/>
              <a:t>有一个背包，背包容量是</a:t>
            </a:r>
            <a:r>
              <a:rPr lang="en-US" altLang="zh-CN" dirty="0"/>
              <a:t>M=150</a:t>
            </a:r>
            <a:r>
              <a:rPr lang="zh-CN" altLang="en-US" dirty="0"/>
              <a:t>。有</a:t>
            </a:r>
            <a:r>
              <a:rPr lang="en-US" altLang="zh-CN" dirty="0"/>
              <a:t>7</a:t>
            </a:r>
            <a:r>
              <a:rPr lang="zh-CN" altLang="en-US" dirty="0"/>
              <a:t>个物品，物品可以分割成任意大小。要求尽可能让装入背包中的物品总价值最大，但不能超过总容量。</a:t>
            </a:r>
          </a:p>
          <a:p>
            <a:pPr lvl="1"/>
            <a:r>
              <a:rPr lang="zh-CN" altLang="en-US" dirty="0"/>
              <a:t>物品 </a:t>
            </a:r>
            <a:r>
              <a:rPr lang="en-US" altLang="zh-CN" dirty="0"/>
              <a:t>A B C D E F G</a:t>
            </a:r>
          </a:p>
          <a:p>
            <a:pPr lvl="1"/>
            <a:r>
              <a:rPr lang="zh-CN" altLang="en-US" dirty="0"/>
              <a:t>重量 </a:t>
            </a:r>
            <a:r>
              <a:rPr lang="en-US" altLang="zh-CN" dirty="0"/>
              <a:t>35 30 60 50 40 10 25 </a:t>
            </a:r>
          </a:p>
          <a:p>
            <a:pPr lvl="1"/>
            <a:r>
              <a:rPr lang="zh-CN" altLang="en-US" dirty="0"/>
              <a:t>价值 </a:t>
            </a:r>
            <a:r>
              <a:rPr lang="en-US" altLang="zh-CN" dirty="0"/>
              <a:t>10 40 30 50 35 40 30</a:t>
            </a:r>
          </a:p>
          <a:p>
            <a:endParaRPr lang="zh-CN" altLang="en-US" dirty="0"/>
          </a:p>
        </p:txBody>
      </p:sp>
    </p:spTree>
    <p:extLst>
      <p:ext uri="{BB962C8B-B14F-4D97-AF65-F5344CB8AC3E}">
        <p14:creationId xmlns:p14="http://schemas.microsoft.com/office/powerpoint/2010/main" val="252408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4E795-00CE-46DE-9401-B97C197C3CAB}"/>
              </a:ext>
            </a:extLst>
          </p:cNvPr>
          <p:cNvSpPr>
            <a:spLocks noGrp="1"/>
          </p:cNvSpPr>
          <p:nvPr>
            <p:ph type="title"/>
          </p:nvPr>
        </p:nvSpPr>
        <p:spPr/>
        <p:txBody>
          <a:bodyPr/>
          <a:lstStyle/>
          <a:p>
            <a:r>
              <a:rPr lang="zh-CN" altLang="en-US" dirty="0"/>
              <a:t>活动安排问题</a:t>
            </a:r>
          </a:p>
        </p:txBody>
      </p:sp>
      <p:sp>
        <p:nvSpPr>
          <p:cNvPr id="3" name="内容占位符 2">
            <a:extLst>
              <a:ext uri="{FF2B5EF4-FFF2-40B4-BE49-F238E27FC236}">
                <a16:creationId xmlns:a16="http://schemas.microsoft.com/office/drawing/2014/main" id="{368DC597-D2DD-43C3-80B9-6278B8E2F548}"/>
              </a:ext>
            </a:extLst>
          </p:cNvPr>
          <p:cNvSpPr>
            <a:spLocks noGrp="1"/>
          </p:cNvSpPr>
          <p:nvPr>
            <p:ph idx="1"/>
          </p:nvPr>
        </p:nvSpPr>
        <p:spPr/>
        <p:txBody>
          <a:bodyPr>
            <a:normAutofit/>
          </a:bodyPr>
          <a:lstStyle/>
          <a:p>
            <a:r>
              <a:rPr lang="zh-CN" altLang="en-US" dirty="0"/>
              <a:t>设有</a:t>
            </a:r>
            <a:r>
              <a:rPr lang="en-US" altLang="zh-CN" dirty="0"/>
              <a:t>n</a:t>
            </a:r>
            <a:r>
              <a:rPr lang="zh-CN" altLang="en-US" dirty="0"/>
              <a:t>个活动的集合</a:t>
            </a:r>
            <a:r>
              <a:rPr lang="en-US" altLang="zh-CN" dirty="0"/>
              <a:t>e={1</a:t>
            </a:r>
            <a:r>
              <a:rPr lang="zh-CN" altLang="en-US" dirty="0"/>
              <a:t>，</a:t>
            </a:r>
            <a:r>
              <a:rPr lang="en-US" altLang="zh-CN" dirty="0"/>
              <a:t>2</a:t>
            </a:r>
            <a:r>
              <a:rPr lang="zh-CN" altLang="en-US" dirty="0"/>
              <a:t>，</a:t>
            </a:r>
            <a:r>
              <a:rPr lang="en-US" altLang="zh-CN" dirty="0"/>
              <a:t>…</a:t>
            </a:r>
            <a:r>
              <a:rPr lang="zh-CN" altLang="en-US" dirty="0"/>
              <a:t>，</a:t>
            </a:r>
            <a:r>
              <a:rPr lang="en-US" altLang="zh-CN" dirty="0"/>
              <a:t>n}</a:t>
            </a:r>
            <a:r>
              <a:rPr lang="zh-CN" altLang="en-US" dirty="0"/>
              <a:t>，其中每个活动都要求使用同一资源，而在同一时间内只有一个活动能使用这一资源。每个活动</a:t>
            </a:r>
            <a:r>
              <a:rPr lang="en-US" altLang="zh-CN" dirty="0" err="1"/>
              <a:t>i</a:t>
            </a:r>
            <a:r>
              <a:rPr lang="zh-CN" altLang="en-US" dirty="0"/>
              <a:t>都有一个要求使用该资源的起始时间</a:t>
            </a:r>
            <a:r>
              <a:rPr lang="en-US" altLang="zh-CN" dirty="0" err="1"/>
              <a:t>si</a:t>
            </a:r>
            <a:r>
              <a:rPr lang="zh-CN" altLang="en-US" dirty="0"/>
              <a:t>和一个结束时间</a:t>
            </a:r>
            <a:r>
              <a:rPr lang="en-US" altLang="zh-CN" dirty="0"/>
              <a:t>fi,</a:t>
            </a:r>
            <a:r>
              <a:rPr lang="zh-CN" altLang="en-US" dirty="0"/>
              <a:t>且</a:t>
            </a:r>
            <a:r>
              <a:rPr lang="en-US" altLang="zh-CN" dirty="0" err="1"/>
              <a:t>si</a:t>
            </a:r>
            <a:r>
              <a:rPr lang="en-US" altLang="zh-CN" dirty="0"/>
              <a:t>&lt; fi</a:t>
            </a:r>
            <a:r>
              <a:rPr lang="zh-CN" altLang="en-US" dirty="0"/>
              <a:t>。求最大安排活动数。</a:t>
            </a:r>
          </a:p>
        </p:txBody>
      </p:sp>
    </p:spTree>
    <p:extLst>
      <p:ext uri="{BB962C8B-B14F-4D97-AF65-F5344CB8AC3E}">
        <p14:creationId xmlns:p14="http://schemas.microsoft.com/office/powerpoint/2010/main" val="119036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B25CF8-6C9C-452A-BD88-FF97D52BDA6D}"/>
              </a:ext>
            </a:extLst>
          </p:cNvPr>
          <p:cNvPicPr>
            <a:picLocks noChangeAspect="1"/>
          </p:cNvPicPr>
          <p:nvPr/>
        </p:nvPicPr>
        <p:blipFill>
          <a:blip r:embed="rId2"/>
          <a:stretch>
            <a:fillRect/>
          </a:stretch>
        </p:blipFill>
        <p:spPr>
          <a:xfrm>
            <a:off x="2133256" y="319770"/>
            <a:ext cx="7925487" cy="6218459"/>
          </a:xfrm>
          <a:prstGeom prst="rect">
            <a:avLst/>
          </a:prstGeom>
        </p:spPr>
      </p:pic>
    </p:spTree>
    <p:extLst>
      <p:ext uri="{BB962C8B-B14F-4D97-AF65-F5344CB8AC3E}">
        <p14:creationId xmlns:p14="http://schemas.microsoft.com/office/powerpoint/2010/main" val="22057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D9CBA-3E62-4365-8628-52F6205402C5}"/>
              </a:ext>
            </a:extLst>
          </p:cNvPr>
          <p:cNvSpPr>
            <a:spLocks noGrp="1"/>
          </p:cNvSpPr>
          <p:nvPr>
            <p:ph type="title"/>
          </p:nvPr>
        </p:nvSpPr>
        <p:spPr/>
        <p:txBody>
          <a:bodyPr/>
          <a:lstStyle/>
          <a:p>
            <a:r>
              <a:rPr lang="zh-CN" altLang="en-US" dirty="0"/>
              <a:t>木板切割问题</a:t>
            </a:r>
          </a:p>
        </p:txBody>
      </p:sp>
      <p:sp>
        <p:nvSpPr>
          <p:cNvPr id="3" name="内容占位符 2">
            <a:extLst>
              <a:ext uri="{FF2B5EF4-FFF2-40B4-BE49-F238E27FC236}">
                <a16:creationId xmlns:a16="http://schemas.microsoft.com/office/drawing/2014/main" id="{B58E58BC-C03E-4AB6-9559-D1FACEEB99C0}"/>
              </a:ext>
            </a:extLst>
          </p:cNvPr>
          <p:cNvSpPr>
            <a:spLocks noGrp="1"/>
          </p:cNvSpPr>
          <p:nvPr>
            <p:ph idx="1"/>
          </p:nvPr>
        </p:nvSpPr>
        <p:spPr/>
        <p:txBody>
          <a:bodyPr/>
          <a:lstStyle/>
          <a:p>
            <a:r>
              <a:rPr lang="zh-CN" altLang="en-US" dirty="0"/>
              <a:t>农夫约翰为了修理栅栏，要将一块很长的木块切成</a:t>
            </a:r>
            <a:r>
              <a:rPr lang="en-US" altLang="zh-CN" dirty="0"/>
              <a:t>N</a:t>
            </a:r>
            <a:r>
              <a:rPr lang="zh-CN" altLang="en-US" dirty="0"/>
              <a:t>块。准备切成的长度分别是</a:t>
            </a:r>
            <a:r>
              <a:rPr lang="en-US" altLang="zh-CN" dirty="0"/>
              <a:t>L1</a:t>
            </a:r>
            <a:r>
              <a:rPr lang="zh-CN" altLang="en-US" dirty="0"/>
              <a:t>、</a:t>
            </a:r>
            <a:r>
              <a:rPr lang="en-US" altLang="zh-CN" dirty="0"/>
              <a:t>L2</a:t>
            </a:r>
            <a:r>
              <a:rPr lang="zh-CN" altLang="en-US" dirty="0"/>
              <a:t>、、、，</a:t>
            </a:r>
            <a:r>
              <a:rPr lang="en-US" altLang="zh-CN" dirty="0"/>
              <a:t>L</a:t>
            </a:r>
            <a:r>
              <a:rPr lang="en-US" altLang="zh-CN" baseline="-25000" dirty="0"/>
              <a:t>N</a:t>
            </a:r>
            <a:r>
              <a:rPr lang="en-US" altLang="zh-CN" dirty="0"/>
              <a:t>,</a:t>
            </a:r>
            <a:r>
              <a:rPr lang="zh-CN" altLang="en-US" dirty="0"/>
              <a:t>未切割前的木板长度切好为切割后木板长度的总和。每次切断木板时的开销是这块木板的长度。（</a:t>
            </a:r>
            <a:r>
              <a:rPr lang="en-US" altLang="zh-CN" dirty="0"/>
              <a:t>1 ≤ N ≤ 20000</a:t>
            </a:r>
            <a:r>
              <a:rPr lang="zh-CN" altLang="en-US" dirty="0"/>
              <a:t>，</a:t>
            </a:r>
            <a:r>
              <a:rPr lang="en-US" altLang="zh-CN" dirty="0"/>
              <a:t>0 ≤ L</a:t>
            </a:r>
            <a:r>
              <a:rPr lang="en-US" altLang="zh-CN" baseline="-25000" dirty="0"/>
              <a:t>i</a:t>
            </a:r>
            <a:r>
              <a:rPr lang="zh-CN" altLang="en-US" dirty="0"/>
              <a:t> ≤ </a:t>
            </a:r>
            <a:r>
              <a:rPr lang="en-US" altLang="zh-CN" dirty="0"/>
              <a:t>50000</a:t>
            </a:r>
            <a:r>
              <a:rPr lang="zh-CN" altLang="en-US" dirty="0"/>
              <a:t>）</a:t>
            </a:r>
          </a:p>
        </p:txBody>
      </p:sp>
    </p:spTree>
    <p:extLst>
      <p:ext uri="{BB962C8B-B14F-4D97-AF65-F5344CB8AC3E}">
        <p14:creationId xmlns:p14="http://schemas.microsoft.com/office/powerpoint/2010/main" val="245920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2EFEBA-3B0B-4464-9CB3-21E4ED8FE5B6}"/>
              </a:ext>
            </a:extLst>
          </p:cNvPr>
          <p:cNvPicPr>
            <a:picLocks noChangeAspect="1"/>
          </p:cNvPicPr>
          <p:nvPr/>
        </p:nvPicPr>
        <p:blipFill>
          <a:blip r:embed="rId2"/>
          <a:stretch>
            <a:fillRect/>
          </a:stretch>
        </p:blipFill>
        <p:spPr>
          <a:xfrm>
            <a:off x="2953003" y="0"/>
            <a:ext cx="6285993" cy="6858000"/>
          </a:xfrm>
          <a:prstGeom prst="rect">
            <a:avLst/>
          </a:prstGeom>
        </p:spPr>
      </p:pic>
    </p:spTree>
    <p:extLst>
      <p:ext uri="{BB962C8B-B14F-4D97-AF65-F5344CB8AC3E}">
        <p14:creationId xmlns:p14="http://schemas.microsoft.com/office/powerpoint/2010/main" val="298243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938765-B04B-4616-8300-70E769ED47CC}"/>
              </a:ext>
            </a:extLst>
          </p:cNvPr>
          <p:cNvPicPr>
            <a:picLocks noChangeAspect="1"/>
          </p:cNvPicPr>
          <p:nvPr/>
        </p:nvPicPr>
        <p:blipFill>
          <a:blip r:embed="rId2"/>
          <a:stretch>
            <a:fillRect/>
          </a:stretch>
        </p:blipFill>
        <p:spPr>
          <a:xfrm>
            <a:off x="2243756" y="258805"/>
            <a:ext cx="7704488" cy="6340389"/>
          </a:xfrm>
          <a:prstGeom prst="rect">
            <a:avLst/>
          </a:prstGeom>
        </p:spPr>
      </p:pic>
    </p:spTree>
    <p:extLst>
      <p:ext uri="{BB962C8B-B14F-4D97-AF65-F5344CB8AC3E}">
        <p14:creationId xmlns:p14="http://schemas.microsoft.com/office/powerpoint/2010/main" val="368194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582B9F-4756-46E9-B5F3-D5C8D019B471}"/>
              </a:ext>
            </a:extLst>
          </p:cNvPr>
          <p:cNvPicPr>
            <a:picLocks noChangeAspect="1"/>
          </p:cNvPicPr>
          <p:nvPr/>
        </p:nvPicPr>
        <p:blipFill>
          <a:blip r:embed="rId2"/>
          <a:stretch>
            <a:fillRect/>
          </a:stretch>
        </p:blipFill>
        <p:spPr>
          <a:xfrm>
            <a:off x="1724930" y="0"/>
            <a:ext cx="8742139" cy="6858000"/>
          </a:xfrm>
          <a:prstGeom prst="rect">
            <a:avLst/>
          </a:prstGeom>
        </p:spPr>
      </p:pic>
    </p:spTree>
    <p:extLst>
      <p:ext uri="{BB962C8B-B14F-4D97-AF65-F5344CB8AC3E}">
        <p14:creationId xmlns:p14="http://schemas.microsoft.com/office/powerpoint/2010/main" val="1218880831"/>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82</TotalTime>
  <Words>382</Words>
  <Application>Microsoft Office PowerPoint</Application>
  <PresentationFormat>宽屏</PresentationFormat>
  <Paragraphs>30</Paragraphs>
  <Slides>18</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18</vt:i4>
      </vt:variant>
    </vt:vector>
  </HeadingPairs>
  <TitlesOfParts>
    <vt:vector size="20" baseType="lpstr">
      <vt:lpstr>Franklin Gothic Book</vt:lpstr>
      <vt:lpstr>剪切</vt:lpstr>
      <vt:lpstr>贪心+思维题</vt:lpstr>
      <vt:lpstr>贪心算法的基本要素</vt:lpstr>
      <vt:lpstr>简单例子</vt:lpstr>
      <vt:lpstr>活动安排问题</vt:lpstr>
      <vt:lpstr>PowerPoint 演示文稿</vt:lpstr>
      <vt:lpstr>木板切割问题</vt:lpstr>
      <vt:lpstr>PowerPoint 演示文稿</vt:lpstr>
      <vt:lpstr>PowerPoint 演示文稿</vt:lpstr>
      <vt:lpstr>PowerPoint 演示文稿</vt:lpstr>
      <vt:lpstr>PowerPoint 演示文稿</vt:lpstr>
      <vt:lpstr>PowerPoint 演示文稿</vt:lpstr>
      <vt:lpstr>一些技巧</vt:lpstr>
      <vt:lpstr>离散化</vt:lpstr>
      <vt:lpstr>数据离散化</vt:lpstr>
      <vt:lpstr>预处理</vt:lpstr>
      <vt:lpstr>尺取法</vt:lpstr>
      <vt:lpstr>算法是怎样覆盖到最佳答案的呢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贪心+思维题</dc:title>
  <dc:creator>张 译</dc:creator>
  <cp:lastModifiedBy>张 译</cp:lastModifiedBy>
  <cp:revision>8</cp:revision>
  <dcterms:created xsi:type="dcterms:W3CDTF">2019-07-29T18:14:21Z</dcterms:created>
  <dcterms:modified xsi:type="dcterms:W3CDTF">2019-07-29T19:37:16Z</dcterms:modified>
</cp:coreProperties>
</file>