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1" r:id="rId8"/>
    <p:sldId id="263" r:id="rId9"/>
    <p:sldId id="276" r:id="rId10"/>
    <p:sldId id="277" r:id="rId11"/>
    <p:sldId id="278" r:id="rId12"/>
    <p:sldId id="264" r:id="rId13"/>
    <p:sldId id="262" r:id="rId14"/>
    <p:sldId id="265" r:id="rId15"/>
    <p:sldId id="268" r:id="rId16"/>
    <p:sldId id="269" r:id="rId17"/>
    <p:sldId id="271" r:id="rId18"/>
    <p:sldId id="274" r:id="rId19"/>
    <p:sldId id="275" r:id="rId20"/>
    <p:sldId id="279" r:id="rId21"/>
    <p:sldId id="283" r:id="rId22"/>
    <p:sldId id="270" r:id="rId23"/>
    <p:sldId id="272" r:id="rId24"/>
    <p:sldId id="273" r:id="rId25"/>
    <p:sldId id="280" r:id="rId26"/>
    <p:sldId id="286" r:id="rId27"/>
    <p:sldId id="285" r:id="rId28"/>
    <p:sldId id="287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87338-D737-4796-B3A4-D03F8C363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600200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“字节跳动－文远知行杯”</a:t>
            </a:r>
            <a:br>
              <a:rPr lang="en-US" altLang="zh-CN" dirty="0"/>
            </a:br>
            <a:r>
              <a:rPr lang="zh-CN" altLang="en-US" dirty="0"/>
              <a:t>广东工业大学</a:t>
            </a:r>
            <a:br>
              <a:rPr lang="en-US" altLang="zh-CN" dirty="0"/>
            </a:br>
            <a:r>
              <a:rPr lang="zh-CN" altLang="en-US" dirty="0"/>
              <a:t>程序设计竞赛决赛</a:t>
            </a:r>
            <a:br>
              <a:rPr lang="en-US" altLang="zh-CN" b="1" dirty="0"/>
            </a:br>
            <a:br>
              <a:rPr lang="zh-CN" altLang="en-US" dirty="0"/>
            </a:br>
            <a:r>
              <a:rPr lang="zh-CN" altLang="en-US" b="1" dirty="0">
                <a:solidFill>
                  <a:srgbClr val="FF0000"/>
                </a:solidFill>
              </a:rPr>
              <a:t>题目分析</a:t>
            </a:r>
          </a:p>
        </p:txBody>
      </p:sp>
    </p:spTree>
    <p:extLst>
      <p:ext uri="{BB962C8B-B14F-4D97-AF65-F5344CB8AC3E}">
        <p14:creationId xmlns:p14="http://schemas.microsoft.com/office/powerpoint/2010/main" val="147910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9FFAA-BF4E-4376-BB46-D9459BA1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 </a:t>
            </a:r>
            <a:r>
              <a:rPr lang="en-US" altLang="zh-CN" dirty="0"/>
              <a:t>G: </a:t>
            </a:r>
            <a:r>
              <a:rPr lang="zh-CN" altLang="en-US" dirty="0"/>
              <a:t>简单数学题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B9F17DE-C4DD-4998-A8B8-91E2FE86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B0D8D6-1307-4B45-88D2-9969EF6FF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232" y="2249487"/>
            <a:ext cx="8504762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2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4C1C8-6BBD-4947-9FA8-1B4F8A56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4CD873-933E-4877-9603-C00D2396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381" y="395666"/>
            <a:ext cx="5895238" cy="6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3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77FFD-4539-4801-9CFB-1853092F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问题 </a:t>
            </a:r>
            <a:r>
              <a:rPr lang="en-US" altLang="zh-CN" dirty="0">
                <a:solidFill>
                  <a:srgbClr val="FF0000"/>
                </a:solidFill>
              </a:rPr>
              <a:t>J: Count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D36EF-C2E1-40C7-82F4-2AEDD624F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f(n)=2f(n-2)+f(n-1)+n^3</a:t>
            </a:r>
          </a:p>
          <a:p>
            <a:r>
              <a:rPr lang="en-US" altLang="zh-CN" dirty="0"/>
              <a:t>T=1e4,n&lt;=1e18</a:t>
            </a:r>
          </a:p>
          <a:p>
            <a:r>
              <a:rPr lang="en-US" altLang="zh-CN" dirty="0"/>
              <a:t>First Blood: </a:t>
            </a:r>
            <a:r>
              <a:rPr lang="zh-CN" altLang="en-US" dirty="0">
                <a:solidFill>
                  <a:srgbClr val="FF0000"/>
                </a:solidFill>
              </a:rPr>
              <a:t>华南理工大学计算机学院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>
                <a:solidFill>
                  <a:srgbClr val="FF0000"/>
                </a:solidFill>
              </a:rPr>
              <a:t>潘伟健 </a:t>
            </a:r>
            <a:r>
              <a:rPr lang="en-US" altLang="zh-CN" dirty="0"/>
              <a:t>(00:13:35)</a:t>
            </a:r>
          </a:p>
          <a:p>
            <a:r>
              <a:rPr lang="en-US" altLang="zh-CN" dirty="0"/>
              <a:t>AC: 21/136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89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77FFD-4539-4801-9CFB-1853092F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 </a:t>
            </a:r>
            <a:r>
              <a:rPr lang="en-US" altLang="zh-CN" dirty="0"/>
              <a:t>J: Count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D36EF-C2E1-40C7-82F4-2AEDD624F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考虑到 </a:t>
            </a:r>
            <a:r>
              <a:rPr lang="en-US" altLang="zh-CN" dirty="0"/>
              <a:t>n </a:t>
            </a:r>
            <a:r>
              <a:rPr lang="zh-CN" altLang="en-US" dirty="0"/>
              <a:t>的范围，我们可以使用矩阵快速幂做：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86FA7B-1DCA-45E4-853A-50B5B6E58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536" y="3171038"/>
            <a:ext cx="6494928" cy="292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9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72A41-9565-477C-AA76-122140FF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86138-9569-41DA-9A1A-D8682DEB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难点在于 </a:t>
            </a:r>
            <a:r>
              <a:rPr lang="en-US" altLang="zh-CN" dirty="0"/>
              <a:t>n^3 -&gt; (n+1)^3</a:t>
            </a:r>
            <a:r>
              <a:rPr lang="zh-CN" altLang="en-US" dirty="0"/>
              <a:t>，用的是二项式定理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D4B98F-CBE8-4496-814B-0A59CED6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787" y="3142710"/>
            <a:ext cx="8438095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5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6FC97-D649-41DE-83B4-8355C3B7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问题 </a:t>
            </a:r>
            <a:r>
              <a:rPr lang="en-US" altLang="zh-CN" dirty="0">
                <a:solidFill>
                  <a:srgbClr val="FF0000"/>
                </a:solidFill>
              </a:rPr>
              <a:t>D: </a:t>
            </a:r>
            <a:r>
              <a:rPr lang="zh-CN" altLang="en-US" dirty="0">
                <a:solidFill>
                  <a:srgbClr val="FF0000"/>
                </a:solidFill>
              </a:rPr>
              <a:t>免费送气球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55AF1-0FE3-4EB2-8727-07A64B51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zh-CN" altLang="en-US" dirty="0"/>
              <a:t>一个空序列，有</a:t>
            </a:r>
            <a:r>
              <a:rPr lang="en-US" altLang="zh-CN" dirty="0"/>
              <a:t>Q</a:t>
            </a:r>
            <a:r>
              <a:rPr lang="zh-CN" altLang="en-US" dirty="0"/>
              <a:t>次操作：</a:t>
            </a:r>
            <a:endParaRPr lang="en-US" altLang="zh-CN" dirty="0"/>
          </a:p>
          <a:p>
            <a:r>
              <a:rPr lang="zh-CN" altLang="en-US" dirty="0"/>
              <a:t>每次操作给出</a:t>
            </a:r>
            <a:r>
              <a:rPr lang="en-US" altLang="zh-CN" dirty="0"/>
              <a:t>type</a:t>
            </a:r>
            <a:r>
              <a:rPr lang="zh-CN" altLang="en-US" dirty="0"/>
              <a:t>、</a:t>
            </a:r>
            <a:r>
              <a:rPr lang="en-US" altLang="zh-CN" dirty="0"/>
              <a:t>first</a:t>
            </a:r>
            <a:r>
              <a:rPr lang="zh-CN" altLang="en-US" dirty="0"/>
              <a:t>和</a:t>
            </a:r>
            <a:r>
              <a:rPr lang="en-US" altLang="zh-CN" dirty="0"/>
              <a:t>second</a:t>
            </a:r>
            <a:r>
              <a:rPr lang="zh-CN" altLang="en-US" dirty="0"/>
              <a:t>三个值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type=1</a:t>
            </a:r>
            <a:r>
              <a:rPr lang="zh-CN" altLang="en-US" dirty="0"/>
              <a:t>：往序列尾部添加</a:t>
            </a:r>
            <a:r>
              <a:rPr lang="en-US" altLang="zh-CN" dirty="0"/>
              <a:t>first</a:t>
            </a:r>
            <a:r>
              <a:rPr lang="zh-CN" altLang="en-US" dirty="0"/>
              <a:t>个</a:t>
            </a:r>
            <a:r>
              <a:rPr lang="en-US" altLang="zh-CN" dirty="0"/>
              <a:t>second</a:t>
            </a:r>
            <a:r>
              <a:rPr lang="zh-CN" altLang="en-US" dirty="0"/>
              <a:t>数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type=2</a:t>
            </a:r>
            <a:r>
              <a:rPr lang="zh-CN" altLang="en-US" dirty="0"/>
              <a:t>时：查询序列中第</a:t>
            </a:r>
            <a:r>
              <a:rPr lang="en-US" altLang="zh-CN" dirty="0"/>
              <a:t>first</a:t>
            </a:r>
            <a:r>
              <a:rPr lang="zh-CN" altLang="en-US" dirty="0"/>
              <a:t>小至第</a:t>
            </a:r>
            <a:r>
              <a:rPr lang="en-US" altLang="zh-CN" dirty="0"/>
              <a:t>second</a:t>
            </a:r>
            <a:r>
              <a:rPr lang="zh-CN" altLang="en-US" dirty="0"/>
              <a:t>小的数值之和（一共有</a:t>
            </a:r>
            <a:r>
              <a:rPr lang="en-US" altLang="zh-CN" dirty="0"/>
              <a:t>(second - first + 1)</a:t>
            </a:r>
            <a:r>
              <a:rPr lang="zh-CN" altLang="en-US" dirty="0"/>
              <a:t>个数被累加），结果 </a:t>
            </a:r>
            <a:r>
              <a:rPr lang="en-US" altLang="zh-CN" dirty="0"/>
              <a:t>mod 1000000007</a:t>
            </a:r>
          </a:p>
          <a:p>
            <a:r>
              <a:rPr lang="en-US" altLang="zh-CN" dirty="0"/>
              <a:t>First Blood:</a:t>
            </a:r>
            <a:r>
              <a:rPr lang="zh-CN" altLang="en-US" dirty="0">
                <a:solidFill>
                  <a:srgbClr val="FF0000"/>
                </a:solidFill>
              </a:rPr>
              <a:t>华南理工大学计算机学院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>
                <a:solidFill>
                  <a:srgbClr val="FF0000"/>
                </a:solidFill>
              </a:rPr>
              <a:t>丁琪</a:t>
            </a:r>
            <a:r>
              <a:rPr lang="en-US" altLang="zh-CN" dirty="0"/>
              <a:t>(02:04:36)</a:t>
            </a:r>
          </a:p>
          <a:p>
            <a:r>
              <a:rPr lang="en-US" altLang="zh-CN" dirty="0"/>
              <a:t>AC: 7/103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112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6FC97-D649-41DE-83B4-8355C3B7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 </a:t>
            </a:r>
            <a:r>
              <a:rPr lang="en-US" altLang="zh-CN" dirty="0"/>
              <a:t>D: </a:t>
            </a:r>
            <a:r>
              <a:rPr lang="zh-CN" altLang="en-US" dirty="0"/>
              <a:t>免费送气球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55AF1-0FE3-4EB2-8727-07A64B517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离散化</a:t>
            </a:r>
            <a:r>
              <a:rPr lang="en-US" altLang="zh-CN" dirty="0"/>
              <a:t>+BIT</a:t>
            </a:r>
          </a:p>
          <a:p>
            <a:r>
              <a:rPr lang="zh-CN" altLang="en-US" dirty="0"/>
              <a:t>线段树</a:t>
            </a:r>
            <a:endParaRPr lang="en-US" altLang="zh-CN" dirty="0"/>
          </a:p>
          <a:p>
            <a:r>
              <a:rPr lang="zh-CN" altLang="en-US" dirty="0"/>
              <a:t>平衡树上套个求和也能做</a:t>
            </a:r>
            <a:endParaRPr lang="en-US" altLang="zh-CN" dirty="0"/>
          </a:p>
          <a:p>
            <a:r>
              <a:rPr lang="zh-CN" altLang="en-US" dirty="0"/>
              <a:t>就是暴力不给过</a:t>
            </a:r>
          </a:p>
        </p:txBody>
      </p:sp>
    </p:spTree>
    <p:extLst>
      <p:ext uri="{BB962C8B-B14F-4D97-AF65-F5344CB8AC3E}">
        <p14:creationId xmlns:p14="http://schemas.microsoft.com/office/powerpoint/2010/main" val="14345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6FC97-D649-41DE-83B4-8355C3B7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 </a:t>
            </a:r>
            <a:r>
              <a:rPr lang="en-US" altLang="zh-CN" dirty="0"/>
              <a:t>D: </a:t>
            </a:r>
            <a:r>
              <a:rPr lang="zh-CN" altLang="en-US" dirty="0"/>
              <a:t>免费送气球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55AF1-0FE3-4EB2-8727-07A64B517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由于没有强制在线，直接把所有数据拿出来离散化。</a:t>
            </a:r>
            <a:endParaRPr lang="en-US" altLang="zh-CN" dirty="0"/>
          </a:p>
          <a:p>
            <a:r>
              <a:rPr lang="zh-CN" altLang="en-US" dirty="0"/>
              <a:t>建两棵</a:t>
            </a:r>
            <a:r>
              <a:rPr lang="en-US" altLang="zh-CN" dirty="0"/>
              <a:t>BIT, </a:t>
            </a:r>
            <a:r>
              <a:rPr lang="zh-CN" altLang="en-US" dirty="0"/>
              <a:t>第一棵 </a:t>
            </a:r>
            <a:r>
              <a:rPr lang="en-US" altLang="zh-CN" dirty="0" err="1"/>
              <a:t>cnt</a:t>
            </a:r>
            <a:r>
              <a:rPr lang="en-US" altLang="zh-CN" dirty="0"/>
              <a:t>(x) </a:t>
            </a:r>
            <a:r>
              <a:rPr lang="zh-CN" altLang="en-US" dirty="0"/>
              <a:t>表示 </a:t>
            </a:r>
            <a:r>
              <a:rPr lang="en-US" altLang="zh-CN" dirty="0"/>
              <a:t>&lt;=x </a:t>
            </a:r>
            <a:r>
              <a:rPr lang="zh-CN" altLang="en-US" dirty="0"/>
              <a:t>的数有多少，第二棵 </a:t>
            </a:r>
            <a:r>
              <a:rPr lang="en-US" altLang="zh-CN" dirty="0"/>
              <a:t>sum(x) </a:t>
            </a:r>
            <a:r>
              <a:rPr lang="zh-CN" altLang="en-US" dirty="0"/>
              <a:t>表示 </a:t>
            </a:r>
            <a:r>
              <a:rPr lang="en-US" altLang="zh-CN" dirty="0"/>
              <a:t>&lt;=x </a:t>
            </a:r>
            <a:r>
              <a:rPr lang="zh-CN" altLang="en-US" dirty="0"/>
              <a:t>的数的总和 </a:t>
            </a:r>
            <a:r>
              <a:rPr lang="en-US" altLang="zh-CN" dirty="0"/>
              <a:t>mod 1e9+7 </a:t>
            </a:r>
            <a:r>
              <a:rPr lang="zh-CN" altLang="en-US" dirty="0"/>
              <a:t>是多少</a:t>
            </a:r>
            <a:endParaRPr lang="en-US" altLang="zh-CN" dirty="0"/>
          </a:p>
          <a:p>
            <a:r>
              <a:rPr lang="zh-CN" altLang="en-US" dirty="0"/>
              <a:t>找第 </a:t>
            </a:r>
            <a:r>
              <a:rPr lang="en-US" altLang="zh-CN" dirty="0"/>
              <a:t>k </a:t>
            </a:r>
            <a:r>
              <a:rPr lang="zh-CN" altLang="en-US" dirty="0"/>
              <a:t>大的询问：二分</a:t>
            </a:r>
            <a:r>
              <a:rPr lang="en-US" altLang="zh-CN" dirty="0"/>
              <a:t>+</a:t>
            </a:r>
            <a:r>
              <a:rPr lang="zh-CN" altLang="en-US" dirty="0"/>
              <a:t>求和的常规做法复杂度略高，我们可以采用试探法，比如 </a:t>
            </a:r>
            <a:r>
              <a:rPr lang="en-US" altLang="zh-CN" dirty="0"/>
              <a:t>n=15, </a:t>
            </a:r>
            <a:r>
              <a:rPr lang="zh-CN" altLang="en-US" dirty="0"/>
              <a:t>先试探 </a:t>
            </a:r>
            <a:r>
              <a:rPr lang="en-US" altLang="zh-CN" dirty="0"/>
              <a:t>8 </a:t>
            </a:r>
            <a:r>
              <a:rPr lang="zh-CN" altLang="en-US" dirty="0"/>
              <a:t>行不行，不行就试 </a:t>
            </a:r>
            <a:r>
              <a:rPr lang="en-US" altLang="zh-CN" dirty="0"/>
              <a:t>8-4=4</a:t>
            </a:r>
            <a:r>
              <a:rPr lang="zh-CN" altLang="en-US" dirty="0"/>
              <a:t>，可以就试 </a:t>
            </a:r>
            <a:r>
              <a:rPr lang="en-US" altLang="zh-CN" dirty="0"/>
              <a:t>8+4=12……</a:t>
            </a:r>
            <a:r>
              <a:rPr lang="zh-CN" altLang="en-US" dirty="0"/>
              <a:t>这个过程跟线段树的很像，只不过每次试探的长度是 </a:t>
            </a:r>
            <a:r>
              <a:rPr lang="en-US" altLang="zh-CN" dirty="0"/>
              <a:t>2 </a:t>
            </a:r>
            <a:r>
              <a:rPr lang="zh-CN" altLang="en-US" dirty="0"/>
              <a:t>的整数次方。</a:t>
            </a:r>
          </a:p>
        </p:txBody>
      </p:sp>
    </p:spTree>
    <p:extLst>
      <p:ext uri="{BB962C8B-B14F-4D97-AF65-F5344CB8AC3E}">
        <p14:creationId xmlns:p14="http://schemas.microsoft.com/office/powerpoint/2010/main" val="65452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DA205-F689-493A-B5C6-65D1D7C7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问题 </a:t>
            </a:r>
            <a:r>
              <a:rPr lang="en-US" altLang="zh-CN" dirty="0">
                <a:solidFill>
                  <a:srgbClr val="FF0000"/>
                </a:solidFill>
              </a:rPr>
              <a:t>F: </a:t>
            </a:r>
            <a:r>
              <a:rPr lang="zh-CN" altLang="en-US" dirty="0">
                <a:solidFill>
                  <a:srgbClr val="FF0000"/>
                </a:solidFill>
              </a:rPr>
              <a:t>清一色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2F97E-DA1C-40E1-B199-CB7C3A59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给一副只有一个花色的麻将手牌</a:t>
            </a:r>
            <a:endParaRPr lang="en-US" altLang="zh-CN" dirty="0"/>
          </a:p>
          <a:p>
            <a:r>
              <a:rPr lang="zh-CN" altLang="en-US" dirty="0"/>
              <a:t>问你这个清一色胡了没 （七对子、四面子一雀头）</a:t>
            </a:r>
            <a:endParaRPr lang="en-US" altLang="zh-CN" dirty="0"/>
          </a:p>
          <a:p>
            <a:r>
              <a:rPr lang="zh-CN" altLang="en-US" dirty="0"/>
              <a:t>没有胡的话听牌了没</a:t>
            </a:r>
            <a:endParaRPr lang="en-US" altLang="zh-CN" dirty="0"/>
          </a:p>
          <a:p>
            <a:r>
              <a:rPr lang="zh-CN" altLang="en-US" dirty="0"/>
              <a:t>听牌的话，要打哪一张，对应地，听哪一张。</a:t>
            </a:r>
            <a:endParaRPr lang="en-US" altLang="zh-CN" dirty="0"/>
          </a:p>
          <a:p>
            <a:r>
              <a:rPr lang="en-US" altLang="zh-CN" dirty="0"/>
              <a:t>First Blood:</a:t>
            </a:r>
            <a:r>
              <a:rPr lang="zh-CN" altLang="en-US" u="sng" dirty="0">
                <a:solidFill>
                  <a:srgbClr val="FF0000"/>
                </a:solidFill>
              </a:rPr>
              <a:t>华南师范大学附属中学</a:t>
            </a:r>
            <a:r>
              <a:rPr lang="en-US" altLang="zh-CN" u="sng" dirty="0">
                <a:solidFill>
                  <a:srgbClr val="FF0000"/>
                </a:solidFill>
              </a:rPr>
              <a:t>_</a:t>
            </a:r>
            <a:r>
              <a:rPr lang="zh-CN" altLang="en-US" u="sng" dirty="0">
                <a:solidFill>
                  <a:srgbClr val="FF0000"/>
                </a:solidFill>
              </a:rPr>
              <a:t>周子衡</a:t>
            </a:r>
            <a:r>
              <a:rPr lang="zh-CN" altLang="en-US" u="sng" dirty="0"/>
              <a:t> </a:t>
            </a:r>
            <a:r>
              <a:rPr lang="en-US" altLang="zh-CN" u="sng" dirty="0"/>
              <a:t>(</a:t>
            </a:r>
            <a:r>
              <a:rPr lang="en-US" altLang="zh-CN" dirty="0"/>
              <a:t>00:57:42</a:t>
            </a:r>
            <a:r>
              <a:rPr lang="en-US" altLang="zh-CN" u="sng" dirty="0"/>
              <a:t>)</a:t>
            </a:r>
            <a:r>
              <a:rPr lang="zh-CN" altLang="en-US" u="sng" dirty="0">
                <a:solidFill>
                  <a:srgbClr val="FF0000"/>
                </a:solidFill>
              </a:rPr>
              <a:t> </a:t>
            </a:r>
            <a:endParaRPr lang="en-US" altLang="zh-CN" u="sng" dirty="0">
              <a:solidFill>
                <a:srgbClr val="FF0000"/>
              </a:solidFill>
            </a:endParaRPr>
          </a:p>
          <a:p>
            <a:r>
              <a:rPr lang="en-US" altLang="zh-CN" dirty="0"/>
              <a:t>AC: 5/6</a:t>
            </a:r>
          </a:p>
        </p:txBody>
      </p:sp>
    </p:spTree>
    <p:extLst>
      <p:ext uri="{BB962C8B-B14F-4D97-AF65-F5344CB8AC3E}">
        <p14:creationId xmlns:p14="http://schemas.microsoft.com/office/powerpoint/2010/main" val="359071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DA205-F689-493A-B5C6-65D1D7C7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 </a:t>
            </a:r>
            <a:r>
              <a:rPr lang="en-US" altLang="zh-CN" dirty="0"/>
              <a:t>F: </a:t>
            </a:r>
            <a:r>
              <a:rPr lang="zh-CN" altLang="en-US" dirty="0"/>
              <a:t>清一色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2F97E-DA1C-40E1-B199-CB7C3A59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zh-CN" altLang="en-US" dirty="0"/>
              <a:t>先判断是否自摸，没自摸的话直接从小到大枚举要被换掉的牌，再从小到大枚举接下来自摸的牌，并进行替换，再判断是否自摸，没有办法进行替换的，就是没听牌。</a:t>
            </a:r>
          </a:p>
          <a:p>
            <a:r>
              <a:rPr lang="zh-CN" altLang="en-US" dirty="0"/>
              <a:t>判断自摸的方法，“七对形”不用讲，“一般形”最好用搜索实现，直接贪心是会漏解的，搜索时尝试将当前的牌以顺子、刻字、对子的形式一步一步消去，消完后面子正好是四个，对子正好是一个就是自摸，注意回溯时消去多少就要补回多少。</a:t>
            </a:r>
            <a:endParaRPr lang="en-US" altLang="zh-CN" dirty="0"/>
          </a:p>
          <a:p>
            <a:r>
              <a:rPr lang="zh-CN" altLang="en-US" dirty="0"/>
              <a:t>代码</a:t>
            </a:r>
            <a:r>
              <a:rPr lang="en-US" altLang="zh-CN" dirty="0"/>
              <a:t>&lt;100 </a:t>
            </a:r>
            <a:r>
              <a:rPr lang="zh-CN" altLang="en-US" dirty="0"/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330219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3E533-B979-42BC-BF5D-FE763F95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 err="1">
                <a:solidFill>
                  <a:srgbClr val="FF0000"/>
                </a:solidFill>
              </a:rPr>
              <a:t>hzy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 err="1">
                <a:solidFill>
                  <a:srgbClr val="FF0000"/>
                </a:solidFill>
              </a:rPr>
              <a:t>zsl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的生存挑战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20BCE-AA13-456E-8072-2221B9BA2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魔王给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两个人每人一个不是</a:t>
            </a:r>
            <a:r>
              <a:rPr lang="en-US" altLang="zh-CN" dirty="0"/>
              <a:t>0</a:t>
            </a:r>
            <a:r>
              <a:rPr lang="zh-CN" altLang="en-US" dirty="0"/>
              <a:t>就是</a:t>
            </a:r>
            <a:r>
              <a:rPr lang="en-US" altLang="zh-CN" dirty="0"/>
              <a:t>1</a:t>
            </a:r>
            <a:r>
              <a:rPr lang="zh-CN" altLang="en-US" dirty="0"/>
              <a:t>的数字，即</a:t>
            </a:r>
            <a:r>
              <a:rPr lang="en-US" altLang="zh-CN" dirty="0"/>
              <a:t>00</a:t>
            </a:r>
            <a:r>
              <a:rPr lang="zh-CN" altLang="en-US" dirty="0"/>
              <a:t>，</a:t>
            </a:r>
            <a:r>
              <a:rPr lang="en-US" altLang="zh-CN" dirty="0"/>
              <a:t>01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11</a:t>
            </a:r>
            <a:r>
              <a:rPr lang="zh-CN" altLang="en-US" dirty="0"/>
              <a:t>四种情况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要猜</a:t>
            </a:r>
            <a:r>
              <a:rPr lang="en-US" altLang="zh-CN" dirty="0"/>
              <a:t>B</a:t>
            </a:r>
            <a:r>
              <a:rPr lang="zh-CN" altLang="en-US" dirty="0"/>
              <a:t>的数字，</a:t>
            </a:r>
            <a:r>
              <a:rPr lang="en-US" altLang="zh-CN" dirty="0"/>
              <a:t>B</a:t>
            </a:r>
            <a:r>
              <a:rPr lang="zh-CN" altLang="en-US" dirty="0"/>
              <a:t>要猜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只要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其中有人猜中就是胜利</a:t>
            </a:r>
            <a:endParaRPr lang="en-US" altLang="zh-CN" dirty="0"/>
          </a:p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Blood: </a:t>
            </a:r>
            <a:r>
              <a:rPr lang="zh-CN" altLang="en-US" dirty="0">
                <a:solidFill>
                  <a:srgbClr val="FF0000"/>
                </a:solidFill>
              </a:rPr>
              <a:t>广东工业大学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>
                <a:solidFill>
                  <a:srgbClr val="FF0000"/>
                </a:solidFill>
              </a:rPr>
              <a:t>黄炜轩  </a:t>
            </a:r>
            <a:r>
              <a:rPr lang="en-US" altLang="zh-CN" dirty="0"/>
              <a:t>(00:07:53)</a:t>
            </a:r>
          </a:p>
          <a:p>
            <a:r>
              <a:rPr lang="en-US" altLang="zh-CN" dirty="0"/>
              <a:t>AC</a:t>
            </a:r>
            <a:r>
              <a:rPr lang="zh-CN" altLang="en-US" dirty="0"/>
              <a:t>：</a:t>
            </a:r>
            <a:r>
              <a:rPr lang="en-US" altLang="zh-CN" dirty="0"/>
              <a:t>73/605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585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E7857-8838-46E0-A0CE-2239E3F8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问题 </a:t>
            </a:r>
            <a:r>
              <a:rPr lang="en-US" altLang="zh-CN" dirty="0">
                <a:solidFill>
                  <a:srgbClr val="FF0000"/>
                </a:solidFill>
              </a:rPr>
              <a:t>H: </a:t>
            </a:r>
            <a:r>
              <a:rPr lang="en-US" altLang="zh-CN" dirty="0" err="1">
                <a:solidFill>
                  <a:srgbClr val="FF0000"/>
                </a:solidFill>
              </a:rPr>
              <a:t>zyb</a:t>
            </a:r>
            <a:r>
              <a:rPr lang="zh-CN" altLang="en-US" dirty="0">
                <a:solidFill>
                  <a:srgbClr val="FF0000"/>
                </a:solidFill>
              </a:rPr>
              <a:t>的面试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7E79A-7345-4503-A9D6-79F8BAC7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69959"/>
          </a:xfrm>
        </p:spPr>
        <p:txBody>
          <a:bodyPr>
            <a:normAutofit/>
          </a:bodyPr>
          <a:lstStyle/>
          <a:p>
            <a:r>
              <a:rPr lang="zh-CN" altLang="en-US" dirty="0"/>
              <a:t>有一个序列</a:t>
            </a:r>
            <a:r>
              <a:rPr lang="en-US" altLang="zh-CN" dirty="0"/>
              <a:t>,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的一种排列</a:t>
            </a:r>
            <a:r>
              <a:rPr lang="en-US" altLang="zh-CN" dirty="0"/>
              <a:t>,</a:t>
            </a:r>
            <a:r>
              <a:rPr lang="zh-CN" altLang="en-US" dirty="0"/>
              <a:t>排列的顺序是字典序小的在前</a:t>
            </a:r>
            <a:r>
              <a:rPr lang="en-US" altLang="zh-CN" dirty="0"/>
              <a:t>,</a:t>
            </a:r>
            <a:r>
              <a:rPr lang="zh-CN" altLang="en-US" dirty="0"/>
              <a:t>那么第</a:t>
            </a:r>
            <a:r>
              <a:rPr lang="en-US" altLang="zh-CN" dirty="0"/>
              <a:t>k</a:t>
            </a:r>
            <a:r>
              <a:rPr lang="zh-CN" altLang="en-US" dirty="0"/>
              <a:t>个数字是什么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例如</a:t>
            </a:r>
            <a:r>
              <a:rPr lang="en-US" altLang="zh-CN" dirty="0"/>
              <a:t>n=15,k=7, </a:t>
            </a:r>
            <a:r>
              <a:rPr lang="zh-CN" altLang="en-US" dirty="0"/>
              <a:t>排列顺序为</a:t>
            </a:r>
            <a:r>
              <a:rPr lang="en-US" altLang="zh-CN" dirty="0"/>
              <a:t>1, 10, 11, 12, 13, 14, 15, 2, 3, 4, 5, 6, 7, 8, 9;</a:t>
            </a:r>
            <a:r>
              <a:rPr lang="zh-CN" altLang="en-US" dirty="0"/>
              <a:t>那么第</a:t>
            </a:r>
            <a:r>
              <a:rPr lang="en-US" altLang="zh-CN" dirty="0"/>
              <a:t>7</a:t>
            </a:r>
            <a:r>
              <a:rPr lang="zh-CN" altLang="en-US" dirty="0"/>
              <a:t>个数字就是</a:t>
            </a:r>
            <a:r>
              <a:rPr lang="en-US" altLang="zh-CN" dirty="0"/>
              <a:t>15.</a:t>
            </a:r>
          </a:p>
          <a:p>
            <a:r>
              <a:rPr lang="pt-BR" altLang="zh-CN" dirty="0"/>
              <a:t>1&lt;=n&lt;=1e6,1&lt;=k&lt;=n</a:t>
            </a:r>
            <a:endParaRPr lang="en-US" altLang="zh-CN" dirty="0"/>
          </a:p>
          <a:p>
            <a:r>
              <a:rPr lang="en-US" altLang="zh-CN" dirty="0"/>
              <a:t>First Blood:</a:t>
            </a:r>
            <a:r>
              <a:rPr lang="zh-CN" altLang="en-US" dirty="0">
                <a:solidFill>
                  <a:srgbClr val="FF0000"/>
                </a:solidFill>
              </a:rPr>
              <a:t>华南理工大学软件学院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>
                <a:solidFill>
                  <a:srgbClr val="FF0000"/>
                </a:solidFill>
              </a:rPr>
              <a:t>常为铭 </a:t>
            </a:r>
            <a:r>
              <a:rPr lang="en-US" altLang="zh-CN" dirty="0"/>
              <a:t>(01:45:13) </a:t>
            </a:r>
          </a:p>
          <a:p>
            <a:r>
              <a:rPr lang="en-US" altLang="zh-CN" dirty="0"/>
              <a:t>AC: 5/39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97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E7857-8838-46E0-A0CE-2239E3F8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问题 </a:t>
            </a:r>
            <a:r>
              <a:rPr lang="en-US" altLang="zh-CN" dirty="0">
                <a:solidFill>
                  <a:srgbClr val="FF0000"/>
                </a:solidFill>
              </a:rPr>
              <a:t>H: </a:t>
            </a:r>
            <a:r>
              <a:rPr lang="en-US" altLang="zh-CN" dirty="0" err="1">
                <a:solidFill>
                  <a:srgbClr val="FF0000"/>
                </a:solidFill>
              </a:rPr>
              <a:t>zyb</a:t>
            </a:r>
            <a:r>
              <a:rPr lang="zh-CN" altLang="en-US" dirty="0">
                <a:solidFill>
                  <a:srgbClr val="FF0000"/>
                </a:solidFill>
              </a:rPr>
              <a:t>的面试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5C4DF3C-EDBC-4AA4-BB58-7DB9739EBB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8443" y="2249487"/>
            <a:ext cx="6743698" cy="340502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8D4A605-65ED-4400-BF3F-4F53C2A26253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3107030" cy="358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先序遍历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zh-CN" dirty="0"/>
              <a:t>往下的话</a:t>
            </a:r>
            <a:r>
              <a:rPr lang="en-US" altLang="zh-CN" dirty="0"/>
              <a:t>,</a:t>
            </a:r>
            <a:r>
              <a:rPr lang="zh-CN" altLang="zh-CN" dirty="0"/>
              <a:t>数值扩大</a:t>
            </a:r>
            <a:r>
              <a:rPr lang="en-US" altLang="zh-CN" dirty="0"/>
              <a:t>10</a:t>
            </a:r>
            <a:r>
              <a:rPr lang="zh-CN" altLang="zh-CN" dirty="0"/>
              <a:t>倍</a:t>
            </a:r>
            <a:endParaRPr lang="en-US" altLang="zh-CN" dirty="0"/>
          </a:p>
          <a:p>
            <a:r>
              <a:rPr lang="zh-CN" altLang="zh-CN" dirty="0"/>
              <a:t>往右的话</a:t>
            </a:r>
            <a:r>
              <a:rPr lang="en-US" altLang="zh-CN" dirty="0"/>
              <a:t>,</a:t>
            </a:r>
            <a:r>
              <a:rPr lang="zh-CN" altLang="zh-CN" dirty="0"/>
              <a:t>数值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O(10*log^2 n)</a:t>
            </a:r>
          </a:p>
          <a:p>
            <a:r>
              <a:rPr lang="en-US" altLang="zh-CN" dirty="0"/>
              <a:t>O(10*log 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977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8AEB9-5AF5-4DD4-AABC-C2A69204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问题 </a:t>
            </a:r>
            <a:r>
              <a:rPr lang="en-US" altLang="zh-CN" dirty="0">
                <a:solidFill>
                  <a:srgbClr val="FF0000"/>
                </a:solidFill>
              </a:rPr>
              <a:t>E: </a:t>
            </a:r>
            <a:r>
              <a:rPr lang="zh-CN" altLang="en-US" dirty="0">
                <a:solidFill>
                  <a:srgbClr val="FF0000"/>
                </a:solidFill>
              </a:rPr>
              <a:t>水题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64D2F-E57B-4023-84E3-802407C09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在二维平面上，一个三角形通过某种变换后变成另外一个三角形</a:t>
            </a:r>
            <a:endParaRPr lang="en-US" altLang="zh-CN" dirty="0"/>
          </a:p>
          <a:p>
            <a:r>
              <a:rPr lang="zh-CN" altLang="en-US" dirty="0"/>
              <a:t>给你三角形顶点的坐标</a:t>
            </a:r>
            <a:endParaRPr lang="en-US" altLang="zh-CN" dirty="0"/>
          </a:p>
          <a:p>
            <a:r>
              <a:rPr lang="zh-CN" altLang="en-US" dirty="0"/>
              <a:t>保证三角形三点不共线，</a:t>
            </a:r>
            <a:r>
              <a:rPr lang="en-US" altLang="zh-CN" dirty="0"/>
              <a:t>x</a:t>
            </a:r>
            <a:r>
              <a:rPr lang="zh-CN" altLang="en-US" dirty="0"/>
              <a:t>坐标不为</a:t>
            </a:r>
            <a:r>
              <a:rPr lang="en-US" altLang="zh-CN" dirty="0"/>
              <a:t>0</a:t>
            </a:r>
            <a:r>
              <a:rPr lang="zh-CN" altLang="en-US" dirty="0"/>
              <a:t>，且互不相同</a:t>
            </a:r>
            <a:endParaRPr lang="en-US" altLang="zh-CN" dirty="0"/>
          </a:p>
          <a:p>
            <a:r>
              <a:rPr lang="en-US" altLang="zh-CN" dirty="0"/>
              <a:t>First Blood:</a:t>
            </a:r>
            <a:r>
              <a:rPr lang="zh-CN" altLang="en-US" dirty="0">
                <a:solidFill>
                  <a:srgbClr val="FF0000"/>
                </a:solidFill>
              </a:rPr>
              <a:t>华南理工大学计算机学院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>
                <a:solidFill>
                  <a:srgbClr val="FF0000"/>
                </a:solidFill>
              </a:rPr>
              <a:t>王一帆 </a:t>
            </a:r>
            <a:r>
              <a:rPr lang="en-US" altLang="zh-CN" dirty="0"/>
              <a:t>(00:36:28)</a:t>
            </a:r>
          </a:p>
          <a:p>
            <a:r>
              <a:rPr lang="en-US" altLang="zh-CN" dirty="0"/>
              <a:t>AC: 3/24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62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C8548-2990-4DC9-85DE-635C6B8D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 </a:t>
            </a:r>
            <a:r>
              <a:rPr lang="en-US" altLang="zh-CN" dirty="0"/>
              <a:t>E: </a:t>
            </a:r>
            <a:r>
              <a:rPr lang="zh-CN" altLang="en-US" dirty="0"/>
              <a:t>水题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F02A23E-D40F-40CC-9382-B6E2AE130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164" y="1982652"/>
            <a:ext cx="8626754" cy="420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10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92DD9-9329-4EF7-B6DA-369E2BE1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5689357-8B4D-4847-B4A3-0D3534ABB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894" y="256912"/>
            <a:ext cx="5512211" cy="634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51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84FA7-49A4-4F14-84B0-8A5CE0BE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问题 </a:t>
            </a:r>
            <a:r>
              <a:rPr lang="en-US" altLang="zh-CN" dirty="0">
                <a:solidFill>
                  <a:srgbClr val="FF0000"/>
                </a:solidFill>
              </a:rPr>
              <a:t>I: </a:t>
            </a:r>
            <a:r>
              <a:rPr lang="zh-CN" altLang="en-US" dirty="0">
                <a:solidFill>
                  <a:srgbClr val="FF0000"/>
                </a:solidFill>
              </a:rPr>
              <a:t>故事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BAABFA-356C-4CD7-BE47-F583E98C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分裂怪有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种等级，打倒第 </a:t>
            </a:r>
            <a:r>
              <a:rPr lang="en-US" altLang="zh-CN" dirty="0"/>
              <a:t>1 </a:t>
            </a:r>
            <a:r>
              <a:rPr lang="zh-CN" altLang="en-US" dirty="0"/>
              <a:t>级的得 </a:t>
            </a:r>
            <a:r>
              <a:rPr lang="en-US" altLang="zh-CN" dirty="0"/>
              <a:t>A[1] </a:t>
            </a:r>
            <a:r>
              <a:rPr lang="zh-CN" altLang="en-US" dirty="0"/>
              <a:t>分，达倒第 </a:t>
            </a:r>
            <a:r>
              <a:rPr lang="en-US" altLang="zh-CN" dirty="0"/>
              <a:t>n </a:t>
            </a:r>
            <a:r>
              <a:rPr lang="zh-CN" altLang="en-US" dirty="0"/>
              <a:t>级的分裂为 </a:t>
            </a:r>
            <a:r>
              <a:rPr lang="en-US" altLang="zh-CN" dirty="0"/>
              <a:t>A[n] </a:t>
            </a:r>
            <a:r>
              <a:rPr lang="zh-CN" altLang="en-US" dirty="0"/>
              <a:t>个第 </a:t>
            </a:r>
            <a:r>
              <a:rPr lang="en-US" altLang="zh-CN" dirty="0"/>
              <a:t>n-1 </a:t>
            </a:r>
            <a:r>
              <a:rPr lang="zh-CN" altLang="en-US" dirty="0"/>
              <a:t>级的</a:t>
            </a:r>
            <a:endParaRPr lang="en-US" altLang="zh-CN" dirty="0"/>
          </a:p>
          <a:p>
            <a:r>
              <a:rPr lang="zh-CN" altLang="en-US" dirty="0"/>
              <a:t>多组询问，每次问如果你能打倒 </a:t>
            </a:r>
            <a:r>
              <a:rPr lang="en-US" altLang="zh-CN" dirty="0"/>
              <a:t>w </a:t>
            </a:r>
            <a:r>
              <a:rPr lang="zh-CN" altLang="en-US" dirty="0"/>
              <a:t>个，问你最多拿几分？</a:t>
            </a:r>
            <a:endParaRPr lang="en-US" altLang="zh-CN" dirty="0"/>
          </a:p>
          <a:p>
            <a:r>
              <a:rPr lang="pt-BR" altLang="zh-CN" dirty="0"/>
              <a:t>1 &lt;= N &lt;= 1e5, 1 &lt;= Q &lt;= 1e5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 &lt;= 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 &lt;= 1e9, 0 &lt;= w &lt;= 1e9</a:t>
            </a:r>
          </a:p>
          <a:p>
            <a:r>
              <a:rPr lang="zh-CN" altLang="en-US" dirty="0"/>
              <a:t>同步赛 </a:t>
            </a:r>
            <a:r>
              <a:rPr lang="en-US" altLang="zh-CN" dirty="0"/>
              <a:t>First Blood: </a:t>
            </a:r>
            <a:r>
              <a:rPr lang="zh-CN" altLang="en-US" dirty="0">
                <a:solidFill>
                  <a:srgbClr val="FF0000"/>
                </a:solidFill>
              </a:rPr>
              <a:t>浙江师范大学 周鹗荐 </a:t>
            </a:r>
            <a:r>
              <a:rPr lang="en-US" altLang="zh-CN" dirty="0"/>
              <a:t>(00:46:03)</a:t>
            </a:r>
          </a:p>
          <a:p>
            <a:r>
              <a:rPr lang="en-US" altLang="zh-CN" dirty="0"/>
              <a:t>AC: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/6</a:t>
            </a:r>
            <a:br>
              <a:rPr lang="zh-CN" altLang="en-US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5326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84FA7-49A4-4F14-84B0-8A5CE0BE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 </a:t>
            </a:r>
            <a:r>
              <a:rPr lang="en-US" altLang="zh-CN" dirty="0"/>
              <a:t>I: </a:t>
            </a:r>
            <a:r>
              <a:rPr lang="zh-CN" altLang="en-US" dirty="0"/>
              <a:t>故事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BAABFA-356C-4CD7-BE47-F583E98C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br>
              <a:rPr lang="zh-CN" altLang="en-US" dirty="0"/>
            </a:b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77B131-C5C2-418D-BAB1-98CFEBEA0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77" y="1806832"/>
            <a:ext cx="8066667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37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84FA7-49A4-4F14-84B0-8A5CE0BE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 </a:t>
            </a:r>
            <a:r>
              <a:rPr lang="en-US" altLang="zh-CN" dirty="0"/>
              <a:t>I: </a:t>
            </a:r>
            <a:r>
              <a:rPr lang="zh-CN" altLang="en-US" dirty="0"/>
              <a:t>故事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BAABFA-356C-4CD7-BE47-F583E98C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先二分一个经验值，那我们要找出获得该经验值的需要击杀的最少分裂怪数量，然后继续考虑，因为给出的东西为树状</a:t>
            </a:r>
            <a:endParaRPr lang="en-US" altLang="zh-CN" dirty="0"/>
          </a:p>
          <a:p>
            <a:r>
              <a:rPr lang="zh-CN" altLang="en-US" dirty="0"/>
              <a:t>那么我们知道这个</a:t>
            </a:r>
            <a:r>
              <a:rPr lang="en-US" altLang="zh-CN" dirty="0"/>
              <a:t>check</a:t>
            </a:r>
            <a:r>
              <a:rPr lang="zh-CN" altLang="en-US" dirty="0"/>
              <a:t>的朴素做法为，从叶子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往上，每次做上取整除法就并累加进答案即可。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复杂度 </a:t>
            </a:r>
            <a:r>
              <a:rPr lang="en-US" altLang="zh-CN" dirty="0"/>
              <a:t>O(n log^2 w )</a:t>
            </a:r>
            <a:br>
              <a:rPr lang="zh-CN" altLang="en-US" dirty="0"/>
            </a:b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A1A56D-BAE2-4482-9B0C-D7C5A276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66" y="3199008"/>
            <a:ext cx="3466667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27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84FA7-49A4-4F14-84B0-8A5CE0BE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 </a:t>
            </a:r>
            <a:r>
              <a:rPr lang="en-US" altLang="zh-CN" dirty="0"/>
              <a:t>I: </a:t>
            </a:r>
            <a:r>
              <a:rPr lang="zh-CN" altLang="en-US" dirty="0"/>
              <a:t>故事（另一种做法）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BAABFA-356C-4CD7-BE47-F583E98C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正面做也可以，复杂度 </a:t>
            </a:r>
            <a:r>
              <a:rPr lang="en-US" altLang="zh-CN" dirty="0"/>
              <a:t>O(n log w)</a:t>
            </a:r>
          </a:p>
          <a:p>
            <a:r>
              <a:rPr lang="en-US" altLang="zh-CN" dirty="0"/>
              <a:t>s(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表示压缩后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层高的树的 </a:t>
            </a:r>
            <a:r>
              <a:rPr lang="en-US" altLang="zh-CN" dirty="0"/>
              <a:t>size</a:t>
            </a:r>
          </a:p>
          <a:p>
            <a:r>
              <a:rPr lang="en-US" altLang="zh-CN" dirty="0"/>
              <a:t>g(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表示清掉一个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层高的树能获得的经验值</a:t>
            </a:r>
            <a:endParaRPr lang="en-US" altLang="zh-CN" dirty="0"/>
          </a:p>
          <a:p>
            <a:r>
              <a:rPr lang="zh-CN" altLang="en-US" dirty="0"/>
              <a:t>利用 </a:t>
            </a:r>
            <a:r>
              <a:rPr lang="en-US" altLang="zh-CN" dirty="0"/>
              <a:t>s(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可以自上而下地确定主角消耗完所有体力后在树上的位置，并在此过程中，用 </a:t>
            </a:r>
            <a:r>
              <a:rPr lang="en-US" altLang="zh-CN" dirty="0"/>
              <a:t>g(</a:t>
            </a:r>
            <a:r>
              <a:rPr lang="en-US" altLang="zh-CN" dirty="0" err="1"/>
              <a:t>i</a:t>
            </a:r>
            <a:r>
              <a:rPr lang="en-US" altLang="zh-CN" dirty="0"/>
              <a:t>)​ </a:t>
            </a:r>
            <a:r>
              <a:rPr lang="zh-CN" altLang="en-US" dirty="0"/>
              <a:t>的信息累加得到答案。</a:t>
            </a:r>
            <a:br>
              <a:rPr lang="zh-CN" altLang="en-US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3403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82C0F-3BEA-4AED-A440-C64B0F72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484" y="2689715"/>
            <a:ext cx="9905998" cy="147857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Thank you!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93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3E533-B979-42BC-BF5D-FE763F95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hzy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 err="1"/>
              <a:t>zsl</a:t>
            </a:r>
            <a:r>
              <a:rPr lang="en-US" altLang="zh-CN" b="1" dirty="0"/>
              <a:t> </a:t>
            </a:r>
            <a:r>
              <a:rPr lang="zh-CN" altLang="en-US" b="1" dirty="0"/>
              <a:t>的生存挑战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20BCE-AA13-456E-8072-2221B9BA2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8555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无论什么情况，一定能够通关。</a:t>
            </a:r>
            <a:endParaRPr lang="en-US" altLang="zh-CN" dirty="0"/>
          </a:p>
          <a:p>
            <a:r>
              <a:rPr lang="zh-CN" altLang="en-US" dirty="0"/>
              <a:t>策略是：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拿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猜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，拿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猜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反过来，拿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猜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，拿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猜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r>
              <a:rPr lang="zh-CN" altLang="en-US" dirty="0"/>
              <a:t>不信你验证一下：</a:t>
            </a:r>
            <a:endParaRPr lang="en-US" altLang="zh-CN" dirty="0"/>
          </a:p>
          <a:p>
            <a:r>
              <a:rPr lang="en-US" altLang="zh-CN" dirty="0"/>
              <a:t>00</a:t>
            </a:r>
            <a:r>
              <a:rPr lang="zh-CN" altLang="en-US" dirty="0"/>
              <a:t>：</a:t>
            </a:r>
            <a:r>
              <a:rPr lang="en-US" altLang="zh-CN" dirty="0" err="1"/>
              <a:t>zsl</a:t>
            </a:r>
            <a:r>
              <a:rPr lang="zh-CN" altLang="en-US" dirty="0"/>
              <a:t>猜测</a:t>
            </a:r>
            <a:r>
              <a:rPr lang="en-US" altLang="zh-CN" dirty="0"/>
              <a:t>01</a:t>
            </a:r>
            <a:r>
              <a:rPr lang="zh-CN" altLang="en-US" dirty="0"/>
              <a:t>， </a:t>
            </a:r>
            <a:r>
              <a:rPr lang="en-US" altLang="zh-CN" dirty="0" err="1"/>
              <a:t>hzy</a:t>
            </a:r>
            <a:r>
              <a:rPr lang="zh-CN" altLang="en-US" dirty="0"/>
              <a:t>猜测</a:t>
            </a:r>
            <a:r>
              <a:rPr lang="en-US" altLang="zh-CN" dirty="0"/>
              <a:t>00</a:t>
            </a:r>
          </a:p>
          <a:p>
            <a:r>
              <a:rPr lang="en-US" altLang="zh-CN" dirty="0"/>
              <a:t>01</a:t>
            </a:r>
            <a:r>
              <a:rPr lang="zh-CN" altLang="en-US" dirty="0"/>
              <a:t>：</a:t>
            </a:r>
            <a:r>
              <a:rPr lang="en-US" altLang="zh-CN" dirty="0" err="1"/>
              <a:t>zsl</a:t>
            </a:r>
            <a:r>
              <a:rPr lang="zh-CN" altLang="en-US" dirty="0"/>
              <a:t>猜测</a:t>
            </a:r>
            <a:r>
              <a:rPr lang="en-US" altLang="zh-CN" dirty="0"/>
              <a:t>01</a:t>
            </a:r>
            <a:r>
              <a:rPr lang="zh-CN" altLang="en-US" dirty="0"/>
              <a:t>，</a:t>
            </a:r>
            <a:r>
              <a:rPr lang="en-US" altLang="zh-CN" dirty="0" err="1"/>
              <a:t>hzy</a:t>
            </a:r>
            <a:r>
              <a:rPr lang="zh-CN" altLang="en-US" dirty="0"/>
              <a:t>猜测</a:t>
            </a:r>
            <a:r>
              <a:rPr lang="en-US" altLang="zh-CN" dirty="0"/>
              <a:t>11</a:t>
            </a:r>
          </a:p>
          <a:p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 err="1"/>
              <a:t>zsl</a:t>
            </a:r>
            <a:r>
              <a:rPr lang="zh-CN" altLang="en-US" dirty="0"/>
              <a:t>猜测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 err="1"/>
              <a:t>hzy</a:t>
            </a:r>
            <a:r>
              <a:rPr lang="zh-CN" altLang="en-US" dirty="0"/>
              <a:t>猜测</a:t>
            </a:r>
            <a:r>
              <a:rPr lang="en-US" altLang="zh-CN" dirty="0"/>
              <a:t>00</a:t>
            </a:r>
          </a:p>
          <a:p>
            <a:r>
              <a:rPr lang="en-US" altLang="zh-CN" dirty="0"/>
              <a:t>11</a:t>
            </a:r>
            <a:r>
              <a:rPr lang="zh-CN" altLang="en-US" dirty="0"/>
              <a:t>：</a:t>
            </a:r>
            <a:r>
              <a:rPr lang="en-US" altLang="zh-CN" dirty="0" err="1"/>
              <a:t>zsl</a:t>
            </a:r>
            <a:r>
              <a:rPr lang="zh-CN" altLang="en-US" dirty="0"/>
              <a:t>猜测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 err="1"/>
              <a:t>hzy</a:t>
            </a:r>
            <a:r>
              <a:rPr lang="zh-CN" altLang="en-US" dirty="0"/>
              <a:t>猜测</a:t>
            </a:r>
            <a:r>
              <a:rPr lang="en-US" altLang="zh-CN" dirty="0"/>
              <a:t>11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93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936B5-2FE9-474F-967C-ADC89A56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：超级无敌简单题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4EE78-615B-49E4-8B66-AF34BDB76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从任何正整数开始，将数字替换为其各个数位的平方和，并重复该过程，直到该数字等于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7-&gt;49-&gt;97-&gt;130-&gt;10-&gt;1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7*7=49,4*4+9*9=97,9*9+7*7=130....</a:t>
            </a:r>
            <a:r>
              <a:rPr lang="zh-CN" altLang="en-US" dirty="0"/>
              <a:t>如此类推）</a:t>
            </a:r>
            <a:endParaRPr lang="en-US" altLang="zh-CN" dirty="0"/>
          </a:p>
          <a:p>
            <a:r>
              <a:rPr lang="en-US" altLang="zh-CN" dirty="0"/>
              <a:t>First Blood:</a:t>
            </a:r>
            <a:r>
              <a:rPr lang="zh-CN" altLang="en-US" dirty="0">
                <a:solidFill>
                  <a:srgbClr val="FF0000"/>
                </a:solidFill>
              </a:rPr>
              <a:t>广东工业大学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>
                <a:solidFill>
                  <a:srgbClr val="FF0000"/>
                </a:solidFill>
              </a:rPr>
              <a:t>郑重 </a:t>
            </a:r>
            <a:r>
              <a:rPr lang="en-US" altLang="zh-CN" dirty="0"/>
              <a:t>(00:21:14)</a:t>
            </a:r>
          </a:p>
          <a:p>
            <a:r>
              <a:rPr lang="en-US" altLang="zh-CN" dirty="0"/>
              <a:t>AC: 74/286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44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936B5-2FE9-474F-967C-ADC89A56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问题</a:t>
            </a:r>
            <a:r>
              <a:rPr lang="en-US" altLang="zh-CN" b="1" dirty="0"/>
              <a:t>C</a:t>
            </a:r>
            <a:r>
              <a:rPr lang="zh-CN" altLang="en-US" b="1" dirty="0"/>
              <a:t>：</a:t>
            </a:r>
            <a:r>
              <a:rPr lang="zh-CN" altLang="en-US" dirty="0"/>
              <a:t>超级无敌简单题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4EE78-615B-49E4-8B66-AF34BDB76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显然每一个数只会转移到的数字有且只有一个，其实也可以理解成给定一个奇环内向森林，问跟 </a:t>
            </a:r>
            <a:r>
              <a:rPr lang="en-US" altLang="zh-CN" dirty="0"/>
              <a:t>1 </a:t>
            </a:r>
            <a:r>
              <a:rPr lang="zh-CN" altLang="en-US" dirty="0"/>
              <a:t>号点连接的那一部分联通分量的规模。</a:t>
            </a:r>
          </a:p>
          <a:p>
            <a:r>
              <a:rPr lang="zh-CN" altLang="en-US" dirty="0"/>
              <a:t>把每个联通分量我们归为一个等价类，划分等价类用并查集非常合适。</a:t>
            </a:r>
            <a:endParaRPr lang="en-US" altLang="zh-CN" dirty="0"/>
          </a:p>
          <a:p>
            <a:r>
              <a:rPr lang="zh-CN" altLang="en-US" dirty="0"/>
              <a:t>打标记遍历一下也是可以做的。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74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8929-A340-47D1-9C16-049100E6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zh-CN" altLang="en-US" b="1" dirty="0">
                <a:solidFill>
                  <a:srgbClr val="FF0000"/>
                </a:solidFill>
              </a:rPr>
              <a:t>：人类史上最大最好的希望事件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02F676-E4E7-4C55-A55B-6D4FAFC86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430" y="2249488"/>
            <a:ext cx="5605965" cy="3541712"/>
          </a:xfrm>
        </p:spPr>
      </p:pic>
    </p:spTree>
    <p:extLst>
      <p:ext uri="{BB962C8B-B14F-4D97-AF65-F5344CB8AC3E}">
        <p14:creationId xmlns:p14="http://schemas.microsoft.com/office/powerpoint/2010/main" val="299836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8929-A340-47D1-9C16-049100E6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人类史上最大最好的希望事件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9AC20E-19B3-48FB-9CD2-1F044BF5E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设斐波那契数列第 </a:t>
            </a:r>
            <a:r>
              <a:rPr lang="en-US" altLang="zh-CN" dirty="0"/>
              <a:t>n </a:t>
            </a:r>
            <a:r>
              <a:rPr lang="zh-CN" altLang="en-US" dirty="0"/>
              <a:t>项为 </a:t>
            </a:r>
            <a:r>
              <a:rPr lang="en-US" altLang="zh-CN" dirty="0"/>
              <a:t>F(n)</a:t>
            </a:r>
          </a:p>
          <a:p>
            <a:r>
              <a:rPr lang="zh-CN" altLang="en-US" dirty="0"/>
              <a:t>定义一个数列：</a:t>
            </a:r>
            <a:r>
              <a:rPr lang="en-US" altLang="zh-CN" dirty="0"/>
              <a:t>A(n)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F(n)²</a:t>
            </a:r>
          </a:p>
          <a:p>
            <a:r>
              <a:rPr lang="zh-CN" altLang="en-US" dirty="0"/>
              <a:t>给你 </a:t>
            </a:r>
            <a:r>
              <a:rPr lang="en-US" altLang="zh-CN" dirty="0"/>
              <a:t>L </a:t>
            </a:r>
            <a:r>
              <a:rPr lang="zh-CN" altLang="en-US" dirty="0"/>
              <a:t>和 </a:t>
            </a:r>
            <a:r>
              <a:rPr lang="en-US" altLang="zh-CN" dirty="0"/>
              <a:t>R </a:t>
            </a:r>
            <a:r>
              <a:rPr lang="zh-CN" altLang="en-US" dirty="0"/>
              <a:t>求 </a:t>
            </a:r>
            <a:r>
              <a:rPr lang="en-US" altLang="zh-CN" dirty="0"/>
              <a:t>A(L)+A(L+1)+…+A(R)</a:t>
            </a:r>
          </a:p>
          <a:p>
            <a:r>
              <a:rPr lang="zh-CN" altLang="en-US" dirty="0"/>
              <a:t>结果</a:t>
            </a:r>
            <a:r>
              <a:rPr lang="en-US" altLang="zh-CN" dirty="0"/>
              <a:t>mod 192600817</a:t>
            </a:r>
          </a:p>
          <a:p>
            <a:r>
              <a:rPr lang="en-US" altLang="zh-CN" dirty="0"/>
              <a:t>First Blood:</a:t>
            </a:r>
            <a:r>
              <a:rPr lang="zh-CN" altLang="en-US" dirty="0">
                <a:solidFill>
                  <a:srgbClr val="FF0000"/>
                </a:solidFill>
              </a:rPr>
              <a:t>广东工业大学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>
                <a:solidFill>
                  <a:srgbClr val="FF0000"/>
                </a:solidFill>
              </a:rPr>
              <a:t>宋明潇 </a:t>
            </a:r>
            <a:r>
              <a:rPr lang="en-US" altLang="zh-CN" dirty="0"/>
              <a:t>(00:28:37) </a:t>
            </a:r>
          </a:p>
          <a:p>
            <a:r>
              <a:rPr lang="en-US" altLang="zh-CN" dirty="0"/>
              <a:t>AC: 62/250</a:t>
            </a:r>
          </a:p>
        </p:txBody>
      </p:sp>
    </p:spTree>
    <p:extLst>
      <p:ext uri="{BB962C8B-B14F-4D97-AF65-F5344CB8AC3E}">
        <p14:creationId xmlns:p14="http://schemas.microsoft.com/office/powerpoint/2010/main" val="333485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8929-A340-47D1-9C16-049100E6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人类史上最大最好的希望事件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9AC20E-19B3-48FB-9CD2-1F044BF5E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求 </a:t>
            </a:r>
            <a:r>
              <a:rPr lang="en-US" altLang="zh-CN" dirty="0"/>
              <a:t>A </a:t>
            </a:r>
            <a:r>
              <a:rPr lang="zh-CN" altLang="en-US" dirty="0"/>
              <a:t>的前缀和 </a:t>
            </a:r>
            <a:r>
              <a:rPr lang="en-US" altLang="zh-CN" dirty="0"/>
              <a:t>S(n)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A(1)+A(2)+…+A(n)</a:t>
            </a:r>
          </a:p>
          <a:p>
            <a:r>
              <a:rPr lang="zh-CN" altLang="en-US" dirty="0"/>
              <a:t>然后 </a:t>
            </a:r>
            <a:r>
              <a:rPr lang="en-US" altLang="zh-CN" dirty="0"/>
              <a:t>S(R)-S(L-1) </a:t>
            </a:r>
            <a:r>
              <a:rPr lang="zh-CN" altLang="en-US" dirty="0"/>
              <a:t>就行了</a:t>
            </a:r>
            <a:endParaRPr lang="en-US" altLang="zh-CN" dirty="0"/>
          </a:p>
          <a:p>
            <a:r>
              <a:rPr lang="zh-CN" altLang="en-US" dirty="0"/>
              <a:t>同余满足加性、减性和乘性</a:t>
            </a:r>
            <a:endParaRPr lang="en-US" altLang="zh-CN" dirty="0"/>
          </a:p>
          <a:p>
            <a:r>
              <a:rPr lang="pt-BR" altLang="zh-CN" dirty="0"/>
              <a:t>(a×b) % c=(a % c * b % c) % c</a:t>
            </a:r>
          </a:p>
          <a:p>
            <a:r>
              <a:rPr lang="pt-BR" altLang="zh-CN" dirty="0"/>
              <a:t>(a+b) % c=(a % c+ b % c) % c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(a-b)%c=(</a:t>
            </a:r>
            <a:r>
              <a:rPr lang="en-US" altLang="zh-CN" dirty="0" err="1">
                <a:solidFill>
                  <a:srgbClr val="FF0000"/>
                </a:solidFill>
              </a:rPr>
              <a:t>a%c-b%c+c</a:t>
            </a:r>
            <a:r>
              <a:rPr lang="en-US" altLang="zh-CN" dirty="0">
                <a:solidFill>
                  <a:srgbClr val="FF0000"/>
                </a:solidFill>
              </a:rPr>
              <a:t>)%c</a:t>
            </a:r>
          </a:p>
        </p:txBody>
      </p:sp>
    </p:spTree>
    <p:extLst>
      <p:ext uri="{BB962C8B-B14F-4D97-AF65-F5344CB8AC3E}">
        <p14:creationId xmlns:p14="http://schemas.microsoft.com/office/powerpoint/2010/main" val="33030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9FFAA-BF4E-4376-BB46-D9459BA1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问题 </a:t>
            </a:r>
            <a:r>
              <a:rPr lang="en-US" altLang="zh-CN" dirty="0">
                <a:solidFill>
                  <a:srgbClr val="FF0000"/>
                </a:solidFill>
              </a:rPr>
              <a:t>G: </a:t>
            </a:r>
            <a:r>
              <a:rPr lang="zh-CN" altLang="en-US" dirty="0">
                <a:solidFill>
                  <a:srgbClr val="FF0000"/>
                </a:solidFill>
              </a:rPr>
              <a:t>简单数学题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DF35D-0E90-4D0F-81A7-91FCD09F8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954" y="3429000"/>
            <a:ext cx="9905999" cy="2559148"/>
          </a:xfrm>
        </p:spPr>
        <p:txBody>
          <a:bodyPr/>
          <a:lstStyle/>
          <a:p>
            <a:r>
              <a:rPr lang="en-US" altLang="zh-CN" dirty="0"/>
              <a:t>Mod 1000000007</a:t>
            </a:r>
          </a:p>
          <a:p>
            <a:r>
              <a:rPr lang="en-US" altLang="zh-CN" dirty="0"/>
              <a:t>First Blood:</a:t>
            </a:r>
            <a:r>
              <a:rPr lang="zh-CN" altLang="en-US" dirty="0">
                <a:solidFill>
                  <a:srgbClr val="FF0000"/>
                </a:solidFill>
              </a:rPr>
              <a:t>华南理工大学计算机学院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>
                <a:solidFill>
                  <a:srgbClr val="FF0000"/>
                </a:solidFill>
              </a:rPr>
              <a:t>丁琪 </a:t>
            </a:r>
            <a:r>
              <a:rPr lang="en-US" altLang="zh-CN" dirty="0">
                <a:solidFill>
                  <a:srgbClr val="FF0000"/>
                </a:solidFill>
              </a:rPr>
              <a:t>(00:10:25)</a:t>
            </a:r>
          </a:p>
          <a:p>
            <a:r>
              <a:rPr lang="en-US" altLang="zh-CN" dirty="0"/>
              <a:t>Ac: 5/39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6148" name="Picture 4" descr="http://10.21.9.253/upload/image/20190316/20190316123406_91888.png">
            <a:extLst>
              <a:ext uri="{FF2B5EF4-FFF2-40B4-BE49-F238E27FC236}">
                <a16:creationId xmlns:a16="http://schemas.microsoft.com/office/drawing/2014/main" id="{32A97101-95AF-409D-B6C1-78C29031F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990" y="2066693"/>
            <a:ext cx="32099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778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128</TotalTime>
  <Words>1526</Words>
  <Application>Microsoft Office PowerPoint</Application>
  <PresentationFormat>宽屏</PresentationFormat>
  <Paragraphs>119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2" baseType="lpstr">
      <vt:lpstr>Arial</vt:lpstr>
      <vt:lpstr>Tw Cen MT</vt:lpstr>
      <vt:lpstr>电路</vt:lpstr>
      <vt:lpstr>“字节跳动－文远知行杯” 广东工业大学 程序设计竞赛决赛  题目分析</vt:lpstr>
      <vt:lpstr>问题A：hzy 和zsl 的生存挑战 </vt:lpstr>
      <vt:lpstr>hzy 和zsl 的生存挑战 </vt:lpstr>
      <vt:lpstr>问题C：超级无敌简单题</vt:lpstr>
      <vt:lpstr>问题C：超级无敌简单题</vt:lpstr>
      <vt:lpstr>问题B：人类史上最大最好的希望事件 </vt:lpstr>
      <vt:lpstr>人类史上最大最好的希望事件 </vt:lpstr>
      <vt:lpstr>人类史上最大最好的希望事件 </vt:lpstr>
      <vt:lpstr>问题 G: 简单数学题 </vt:lpstr>
      <vt:lpstr>问题 G: 简单数学题 </vt:lpstr>
      <vt:lpstr>PowerPoint 演示文稿</vt:lpstr>
      <vt:lpstr>问题 J: Count </vt:lpstr>
      <vt:lpstr>问题 J: Count </vt:lpstr>
      <vt:lpstr>PowerPoint 演示文稿</vt:lpstr>
      <vt:lpstr>问题 D: 免费送气球</vt:lpstr>
      <vt:lpstr>问题 D: 免费送气球</vt:lpstr>
      <vt:lpstr>问题 D: 免费送气球</vt:lpstr>
      <vt:lpstr>问题 F: 清一色</vt:lpstr>
      <vt:lpstr>问题 F: 清一色</vt:lpstr>
      <vt:lpstr>问题 H: zyb的面试</vt:lpstr>
      <vt:lpstr>问题 H: zyb的面试</vt:lpstr>
      <vt:lpstr>问题 E: 水题</vt:lpstr>
      <vt:lpstr>问题 E: 水题</vt:lpstr>
      <vt:lpstr>PowerPoint 演示文稿</vt:lpstr>
      <vt:lpstr>问题 I: 故事</vt:lpstr>
      <vt:lpstr>问题 I: 故事</vt:lpstr>
      <vt:lpstr>问题 I: 故事</vt:lpstr>
      <vt:lpstr>问题 I: 故事（另一种做法）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“字节跳动－文远知行杯” 广东工业大学 第十四届程序设计竞赛决赛  题目分析</dc:title>
  <dc:creator>aerixchan@foxmail.com</dc:creator>
  <cp:lastModifiedBy>aerixchan@foxmail.com</cp:lastModifiedBy>
  <cp:revision>20</cp:revision>
  <dcterms:created xsi:type="dcterms:W3CDTF">2019-03-16T06:47:17Z</dcterms:created>
  <dcterms:modified xsi:type="dcterms:W3CDTF">2019-04-24T05:49:14Z</dcterms:modified>
</cp:coreProperties>
</file>