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71" r:id="rId9"/>
    <p:sldId id="262" r:id="rId10"/>
    <p:sldId id="274" r:id="rId11"/>
    <p:sldId id="263" r:id="rId12"/>
    <p:sldId id="275" r:id="rId13"/>
    <p:sldId id="264" r:id="rId14"/>
    <p:sldId id="272" r:id="rId15"/>
    <p:sldId id="266" r:id="rId16"/>
    <p:sldId id="265" r:id="rId17"/>
    <p:sldId id="276" r:id="rId18"/>
    <p:sldId id="268" r:id="rId19"/>
    <p:sldId id="277" r:id="rId20"/>
    <p:sldId id="267" r:id="rId21"/>
    <p:sldId id="278" r:id="rId22"/>
    <p:sldId id="269" r:id="rId23"/>
    <p:sldId id="27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676AD-40D7-481F-BDA9-788168C8E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7A4B4E-6A65-412A-8431-4D3FA78B5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01730-2158-478A-93C6-1C69AEFC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E52C-7049-47BC-A8A7-28D4691ADF5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F2808-96D7-4936-8AFF-32495E0C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970BD-91F2-49FC-BE22-EE226EE6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5E44-EB5D-4374-AD8A-44527A369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05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41577-C98B-4359-8078-4EC8D3B1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F3DDA2-D172-4E2E-B948-1570C46A6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04627-D539-445A-8F4E-BCB3876B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E52C-7049-47BC-A8A7-28D4691ADF5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D470B-0AC3-4657-AD81-49018C05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29C7D-FF5B-4333-947A-F4EAA226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5E44-EB5D-4374-AD8A-44527A369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0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8158DF-1AE4-42F0-A104-0031A491F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C90C31-EE01-429C-A155-A5F9C0444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EE6B8-0CB8-47A5-8488-675D5C7E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E52C-7049-47BC-A8A7-28D4691ADF5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6B5AC-7A4D-4A3A-847D-60DB7796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6E4E15-C1F5-4883-BAD1-DF23FC7D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5E44-EB5D-4374-AD8A-44527A369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3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92C1A-3002-45F0-A95B-351F0DCC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1685A-3E5C-4393-9989-ED244886A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28C48-D349-4D8B-B24C-8DB31B12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E52C-7049-47BC-A8A7-28D4691ADF5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F100B-630F-439A-8824-C34119BA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3B4A7-0F3C-4492-A0A3-BEB16491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5E44-EB5D-4374-AD8A-44527A369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1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E9E37-AC1B-4ABD-8463-F882FC5C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BB6D4C-202E-4FFB-AB12-3B99B2B86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B9762-FE0B-4755-BA53-7ECF00F1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E52C-7049-47BC-A8A7-28D4691ADF5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D5B85-74AE-430D-80E9-B5C11EFF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0F29B-25B5-4350-9D0E-119E90ED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5E44-EB5D-4374-AD8A-44527A369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63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E8469-43D3-4253-9AE8-623EDC45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AFF3F-B61F-4AF1-9D4C-0F9C4DE94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611AFF-ECB8-49C0-BD3B-CDFE401E5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E882CC-B6A7-4C76-A2B3-311D54DF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E52C-7049-47BC-A8A7-28D4691ADF5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87B0E6-8F52-4C60-AEFC-1A3CD1E0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B2C3D0-5A4F-416C-B8F4-E7872E5D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5E44-EB5D-4374-AD8A-44527A369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00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C3C28-5C5E-41FA-B5D8-33F6CA86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7510F-0E43-4FE9-8B15-3E5A7CD87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718DBA-088D-4F62-94B6-906CF52FB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DB1AE-3940-4E5C-BBFA-A318110FA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554358-FB3A-4920-BF7D-D1B9FF772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6A89DE-F7CA-4230-93BC-EF1DDB21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E52C-7049-47BC-A8A7-28D4691ADF5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773638-53D4-4433-A320-FA47604E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A7D64E-FC38-4F62-B6BA-31216BCD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5E44-EB5D-4374-AD8A-44527A369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85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18E53-3544-40FE-BDDD-6A794638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B61CAC-D240-42EA-AC7D-DEE4D1C5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E52C-7049-47BC-A8A7-28D4691ADF5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70C9E4-9CAF-4DFE-8076-84B1098F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9B3731-16CC-4734-B19C-A6B3FA01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5E44-EB5D-4374-AD8A-44527A369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60528A-40BD-48C1-8C16-431C2273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E52C-7049-47BC-A8A7-28D4691ADF5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FB8164-FA81-4260-8553-C17F29F2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D913F8-2E0B-4B5A-B8D0-96DB0D7B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5E44-EB5D-4374-AD8A-44527A369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8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3B50F-0D7A-47B6-AA4E-E88E1217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6EA0B-07E3-4085-B2CA-3CF921989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60BC9D-850C-4E41-8502-7D24F04B3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822CFA-2D9F-406D-9410-C1936111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E52C-7049-47BC-A8A7-28D4691ADF5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893B08-CEFB-462F-8E40-A69FAEA4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018E9-9BDF-496F-B187-79D56B48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5E44-EB5D-4374-AD8A-44527A369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7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AE538-41E1-443A-9E21-D5AACD96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C991CA-831E-4D0F-91C1-8682973FE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D448B3-AB82-4EA8-9F04-87E6AA7F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539F4D-2340-42D4-BC2A-DE3F7436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E52C-7049-47BC-A8A7-28D4691ADF5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E07B56-6319-4109-845C-1B423ED7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47AF25-ED93-4B32-9F5B-ECC41BBA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5E44-EB5D-4374-AD8A-44527A369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60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31D5DA-3D87-45E6-86C2-D7892004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DBFF5F-8A12-42FB-AD18-23EDDCF1D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FED6E-BE78-46D2-80BE-6A7F652E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E52C-7049-47BC-A8A7-28D4691ADF58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EE556-25DF-4039-B47A-62CD843B3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43DC2-F5A3-40F0-A8B1-2F9CB0A6D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5E44-EB5D-4374-AD8A-44527A369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BC674-020C-4D31-97C7-546022EE9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First half of 2018-Lesson(1&lt;&lt;1)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D06637-FFBD-4958-833A-959E8CD41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7365" y="3731172"/>
            <a:ext cx="9144000" cy="1526628"/>
          </a:xfrm>
        </p:spPr>
        <p:txBody>
          <a:bodyPr/>
          <a:lstStyle/>
          <a:p>
            <a:r>
              <a:rPr lang="zh-CN" altLang="en-US" dirty="0"/>
              <a:t>软件学院 </a:t>
            </a:r>
            <a:r>
              <a:rPr lang="en-US" altLang="zh-CN" dirty="0" err="1"/>
              <a:t>yb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99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D297E-DFE5-4AE7-BD54-0A72D660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查验身份证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1DAF8-E8CE-4AC1-95D2-F573C207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  <a:r>
              <a:rPr lang="en-US" altLang="zh-CN" dirty="0"/>
              <a:t>: </a:t>
            </a:r>
            <a:r>
              <a:rPr lang="zh-CN" altLang="en-US" dirty="0"/>
              <a:t>将一个身份证的前</a:t>
            </a:r>
            <a:r>
              <a:rPr lang="en-US" altLang="zh-CN" dirty="0"/>
              <a:t>17</a:t>
            </a:r>
            <a:r>
              <a:rPr lang="zh-CN" altLang="en-US" dirty="0"/>
              <a:t>位进行加权求和</a:t>
            </a:r>
            <a:r>
              <a:rPr lang="en-US" altLang="zh-CN" dirty="0"/>
              <a:t>(</a:t>
            </a:r>
            <a:r>
              <a:rPr lang="zh-CN" altLang="en-US" dirty="0"/>
              <a:t>在模</a:t>
            </a:r>
            <a:r>
              <a:rPr lang="en-US" altLang="zh-CN" dirty="0"/>
              <a:t>11</a:t>
            </a:r>
            <a:r>
              <a:rPr lang="zh-CN" altLang="en-US" dirty="0"/>
              <a:t>的情况下</a:t>
            </a:r>
            <a:r>
              <a:rPr lang="en-US" altLang="zh-CN" dirty="0"/>
              <a:t>), </a:t>
            </a:r>
            <a:r>
              <a:rPr lang="zh-CN" altLang="en-US" dirty="0"/>
              <a:t>然后根据一个对应关系找到应该有的校验码</a:t>
            </a:r>
            <a:r>
              <a:rPr lang="en-US" altLang="zh-CN" dirty="0"/>
              <a:t>, </a:t>
            </a:r>
            <a:r>
              <a:rPr lang="zh-CN" altLang="en-US" dirty="0"/>
              <a:t>判断是不是与输入的校验码一致</a:t>
            </a:r>
            <a:r>
              <a:rPr lang="en-US" altLang="zh-CN" dirty="0"/>
              <a:t>, </a:t>
            </a:r>
            <a:r>
              <a:rPr lang="zh-CN" altLang="en-US" dirty="0"/>
              <a:t>如果不一样就输出该身份证号</a:t>
            </a:r>
            <a:r>
              <a:rPr lang="en-US" altLang="zh-CN" dirty="0"/>
              <a:t>, </a:t>
            </a:r>
            <a:r>
              <a:rPr lang="zh-CN" altLang="en-US" dirty="0"/>
              <a:t>如果这组身份证都没有错误</a:t>
            </a:r>
            <a:r>
              <a:rPr lang="en-US" altLang="zh-CN" dirty="0"/>
              <a:t>,</a:t>
            </a:r>
            <a:r>
              <a:rPr lang="zh-CN" altLang="en-US" dirty="0"/>
              <a:t>就输出</a:t>
            </a:r>
            <a:r>
              <a:rPr lang="en-US" altLang="zh-CN" dirty="0"/>
              <a:t>”All Passed”.</a:t>
            </a:r>
          </a:p>
          <a:p>
            <a:r>
              <a:rPr lang="zh-CN" altLang="en-US" dirty="0"/>
              <a:t>分析</a:t>
            </a:r>
            <a:r>
              <a:rPr lang="en-US" altLang="zh-CN" dirty="0"/>
              <a:t>: </a:t>
            </a:r>
            <a:r>
              <a:rPr lang="zh-CN" altLang="en-US" dirty="0"/>
              <a:t>对于每组数据立一个计数器</a:t>
            </a:r>
            <a:r>
              <a:rPr lang="en-US" altLang="zh-CN" dirty="0"/>
              <a:t>, </a:t>
            </a:r>
            <a:r>
              <a:rPr lang="zh-CN" altLang="en-US" dirty="0"/>
              <a:t>如果有身份证错误计数器就加一</a:t>
            </a:r>
            <a:r>
              <a:rPr lang="en-US" altLang="zh-CN" dirty="0"/>
              <a:t>, </a:t>
            </a:r>
            <a:r>
              <a:rPr lang="zh-CN" altLang="en-US" dirty="0"/>
              <a:t>循环结束后如果计数器还是零</a:t>
            </a:r>
            <a:r>
              <a:rPr lang="en-US" altLang="zh-CN" dirty="0"/>
              <a:t>, </a:t>
            </a:r>
            <a:r>
              <a:rPr lang="zh-CN" altLang="en-US" dirty="0"/>
              <a:t>那么就可以输出</a:t>
            </a:r>
            <a:r>
              <a:rPr lang="en-US" altLang="zh-CN" dirty="0"/>
              <a:t>”All Passed”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71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C0A89-52B8-40F9-8279-AD27E9B5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查验身份证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A8F39-E2A1-4357-8F8C-0BB27A97F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399" y="1889793"/>
            <a:ext cx="4347411" cy="4351338"/>
          </a:xfrm>
        </p:spPr>
        <p:txBody>
          <a:bodyPr/>
          <a:lstStyle/>
          <a:p>
            <a:r>
              <a:rPr lang="en-US" altLang="zh-CN" dirty="0" err="1"/>
              <a:t>sss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6950F5-78E2-460E-ADEA-01A97A5A7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90" y="1424874"/>
            <a:ext cx="7925487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2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C531E-2314-4EF7-8294-D012B2FF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谁先倒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76B1A-8904-4A26-A531-509E024C3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给你甲和乙的酒量</a:t>
            </a:r>
            <a:r>
              <a:rPr lang="en-US" altLang="zh-CN" dirty="0"/>
              <a:t>, </a:t>
            </a:r>
            <a:r>
              <a:rPr lang="zh-CN" altLang="en-US" dirty="0"/>
              <a:t>然后还要两个人将要喊与划的数</a:t>
            </a:r>
            <a:r>
              <a:rPr lang="en-US" altLang="zh-CN" dirty="0"/>
              <a:t>, </a:t>
            </a:r>
            <a:r>
              <a:rPr lang="zh-CN" altLang="en-US" dirty="0"/>
              <a:t>如果一个人划出的数字正好等于两个人喊出的数字之和</a:t>
            </a:r>
            <a:r>
              <a:rPr lang="en-US" altLang="zh-CN" dirty="0"/>
              <a:t>, </a:t>
            </a:r>
            <a:r>
              <a:rPr lang="zh-CN" altLang="en-US" dirty="0"/>
              <a:t>谁就会输了</a:t>
            </a:r>
            <a:r>
              <a:rPr lang="en-US" altLang="zh-CN" dirty="0"/>
              <a:t>,(</a:t>
            </a:r>
            <a:r>
              <a:rPr lang="zh-CN" altLang="en-US" dirty="0"/>
              <a:t>同赢或同输就跳过这一轮</a:t>
            </a:r>
            <a:r>
              <a:rPr lang="en-US" altLang="zh-CN" dirty="0"/>
              <a:t>)</a:t>
            </a:r>
            <a:r>
              <a:rPr lang="zh-CN" altLang="en-US" dirty="0"/>
              <a:t>输的会喝一杯酒。当有一个人倒后就不再处理</a:t>
            </a:r>
            <a:r>
              <a:rPr lang="en-US" altLang="zh-CN" dirty="0"/>
              <a:t>, </a:t>
            </a:r>
            <a:r>
              <a:rPr lang="zh-CN" altLang="en-US" dirty="0"/>
              <a:t>输出倒的人和另一个喝的杯数。</a:t>
            </a:r>
            <a:endParaRPr lang="en-US" altLang="zh-CN" dirty="0"/>
          </a:p>
          <a:p>
            <a:r>
              <a:rPr lang="zh-CN" altLang="en-US" dirty="0"/>
              <a:t>分析</a:t>
            </a:r>
            <a:r>
              <a:rPr lang="en-US" altLang="zh-CN" dirty="0"/>
              <a:t>: </a:t>
            </a:r>
            <a:r>
              <a:rPr lang="zh-CN" altLang="en-US" dirty="0"/>
              <a:t>直接用一个循环来模拟划拳</a:t>
            </a:r>
            <a:r>
              <a:rPr lang="en-US" altLang="zh-CN" dirty="0"/>
              <a:t>, </a:t>
            </a:r>
            <a:r>
              <a:rPr lang="zh-CN" altLang="en-US" dirty="0"/>
              <a:t>当一个人的酒量减完变成</a:t>
            </a:r>
            <a:r>
              <a:rPr lang="en-US" altLang="zh-CN" dirty="0"/>
              <a:t>-1</a:t>
            </a:r>
            <a:r>
              <a:rPr lang="zh-CN" altLang="en-US" dirty="0"/>
              <a:t>的时候停止即可</a:t>
            </a:r>
            <a:endParaRPr lang="en-US" altLang="zh-CN" dirty="0"/>
          </a:p>
          <a:p>
            <a:r>
              <a:rPr lang="en-US" altLang="zh-CN" dirty="0"/>
              <a:t>tips: </a:t>
            </a:r>
            <a:r>
              <a:rPr lang="zh-CN" altLang="en-US" dirty="0"/>
              <a:t>最好先将所有数据都读进来</a:t>
            </a:r>
            <a:r>
              <a:rPr lang="en-US" altLang="zh-CN" dirty="0"/>
              <a:t>, </a:t>
            </a:r>
            <a:r>
              <a:rPr lang="zh-CN" altLang="en-US" dirty="0"/>
              <a:t>然后直接停止而不会影响下一组数据的读入。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9455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C388D-7A75-4621-ACCA-2752AB1B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8728A-B716-43B8-A9E5-458641B4F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2A0DEC-D1A1-4D96-B894-5F48E612E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408"/>
            <a:ext cx="8222693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2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DF7D5-4E2C-4F02-ADC3-BEDDB6F8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7.math theory problem(note that the range of n is corrected!!)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8FF01-8453-4D02-96B5-E75269BC2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814"/>
            <a:ext cx="10515600" cy="4842149"/>
          </a:xfrm>
        </p:spPr>
        <p:txBody>
          <a:bodyPr/>
          <a:lstStyle/>
          <a:p>
            <a:r>
              <a:rPr lang="zh-CN" altLang="en-US" dirty="0"/>
              <a:t>题意</a:t>
            </a:r>
            <a:r>
              <a:rPr lang="en-US" altLang="zh-CN" dirty="0"/>
              <a:t>: </a:t>
            </a:r>
            <a:r>
              <a:rPr lang="zh-CN" altLang="en-US" dirty="0"/>
              <a:t>给你一个</a:t>
            </a:r>
            <a:r>
              <a:rPr lang="en-US" altLang="zh-CN" dirty="0"/>
              <a:t>n, </a:t>
            </a:r>
            <a:r>
              <a:rPr lang="zh-CN" altLang="en-US" dirty="0"/>
              <a:t>问存在多少个</a:t>
            </a:r>
            <a:r>
              <a:rPr lang="en-US" altLang="zh-CN" dirty="0"/>
              <a:t>a</a:t>
            </a:r>
            <a:r>
              <a:rPr lang="zh-CN" altLang="en-US" dirty="0"/>
              <a:t>满足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	</a:t>
            </a:r>
            <a:r>
              <a:rPr lang="zh-CN" altLang="en-US" dirty="0"/>
              <a:t>其中                           是任意正整数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zh-CN" altLang="en-US" dirty="0"/>
              <a:t>出题人</a:t>
            </a:r>
            <a:r>
              <a:rPr lang="en-US" altLang="zh-CN" dirty="0"/>
              <a:t>(</a:t>
            </a:r>
            <a:r>
              <a:rPr lang="zh-CN" altLang="en-US" dirty="0"/>
              <a:t>杰霸</a:t>
            </a:r>
            <a:r>
              <a:rPr lang="en-US" altLang="zh-CN" dirty="0"/>
              <a:t>)</a:t>
            </a:r>
            <a:r>
              <a:rPr lang="zh-CN" altLang="en-US" dirty="0"/>
              <a:t>的官方解法</a:t>
            </a:r>
            <a:r>
              <a:rPr lang="en-US" altLang="zh-CN" dirty="0"/>
              <a:t>: </a:t>
            </a:r>
            <a:r>
              <a:rPr lang="zh-CN" altLang="en-US" dirty="0"/>
              <a:t>对等式两边同时对</a:t>
            </a:r>
            <a:r>
              <a:rPr lang="en-US" altLang="zh-CN" dirty="0"/>
              <a:t>(a-1)</a:t>
            </a:r>
            <a:r>
              <a:rPr lang="zh-CN" altLang="en-US" dirty="0"/>
              <a:t>取模</a:t>
            </a:r>
            <a:r>
              <a:rPr lang="en-US" altLang="zh-CN" dirty="0"/>
              <a:t>, </a:t>
            </a:r>
            <a:r>
              <a:rPr lang="zh-CN" altLang="en-US" dirty="0"/>
              <a:t>得到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 即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</a:t>
            </a:r>
            <a:r>
              <a:rPr lang="zh-CN" altLang="en-US" dirty="0"/>
              <a:t>化简得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  </a:t>
            </a:r>
            <a:r>
              <a:rPr lang="zh-CN" altLang="en-US" dirty="0"/>
              <a:t>然后可以知道 只要</a:t>
            </a:r>
            <a:r>
              <a:rPr lang="en-US" altLang="zh-CN" dirty="0"/>
              <a:t>a</a:t>
            </a:r>
            <a:r>
              <a:rPr lang="zh-CN" altLang="en-US" dirty="0"/>
              <a:t>满足  </a:t>
            </a:r>
            <a:r>
              <a:rPr lang="en-US" altLang="zh-CN" sz="3200" b="1" dirty="0"/>
              <a:t>a-1|n </a:t>
            </a:r>
            <a:r>
              <a:rPr lang="zh-CN" altLang="en-US" sz="3200" dirty="0"/>
              <a:t>即可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		</a:t>
            </a:r>
            <a:r>
              <a:rPr lang="zh-CN" altLang="en-US" sz="3200" dirty="0"/>
              <a:t>所以就直接计算</a:t>
            </a:r>
            <a:r>
              <a:rPr lang="en-US" altLang="zh-CN" sz="3200" dirty="0"/>
              <a:t>n</a:t>
            </a:r>
            <a:r>
              <a:rPr lang="zh-CN" altLang="en-US" sz="3200" dirty="0"/>
              <a:t>的因子个数就行啦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2AADD3F-5D13-432F-AEEB-D7932E8B726A}"/>
                  </a:ext>
                </a:extLst>
              </p:cNvPr>
              <p:cNvSpPr/>
              <p:nvPr/>
            </p:nvSpPr>
            <p:spPr>
              <a:xfrm>
                <a:off x="6925108" y="1334813"/>
                <a:ext cx="431827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......+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2AADD3F-5D13-432F-AEEB-D7932E8B7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108" y="1334813"/>
                <a:ext cx="431827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76A99C2-E09A-46E1-8BFE-4AF2F0452AE7}"/>
                  </a:ext>
                </a:extLst>
              </p:cNvPr>
              <p:cNvSpPr/>
              <p:nvPr/>
            </p:nvSpPr>
            <p:spPr>
              <a:xfrm>
                <a:off x="2118050" y="1838131"/>
                <a:ext cx="351237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x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....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76A99C2-E09A-46E1-8BFE-4AF2F0452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050" y="1838131"/>
                <a:ext cx="3512376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4BB70F1-B800-4143-9014-6DC73334751E}"/>
                  </a:ext>
                </a:extLst>
              </p:cNvPr>
              <p:cNvSpPr/>
              <p:nvPr/>
            </p:nvSpPr>
            <p:spPr>
              <a:xfrm>
                <a:off x="2876939" y="2827121"/>
                <a:ext cx="643812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3200" b="1"/>
                        <m:t>1</m:t>
                      </m:r>
                      <m:r>
                        <a:rPr lang="zh-CN" altLang="en-US" sz="3200" b="1" i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nor/>
                        </m:rPr>
                        <a:rPr lang="zh-CN" altLang="en-US" sz="3200" b="1" i="1">
                          <a:latin typeface="Cambria Math" panose="02040503050406030204" pitchFamily="18" charset="0"/>
                        </a:rPr>
                        <m:t>1+1+1+1</m:t>
                      </m:r>
                      <m:r>
                        <a:rPr lang="zh-CN" altLang="en-US" sz="3200" b="1" i="0">
                          <a:latin typeface="Cambria Math" panose="02040503050406030204" pitchFamily="18" charset="0"/>
                        </a:rPr>
                        <m:t>...</m:t>
                      </m:r>
                      <m:r>
                        <m:rPr>
                          <m:nor/>
                        </m:rPr>
                        <a:rPr lang="zh-CN" altLang="en-US" sz="3200" b="1" i="1">
                          <a:latin typeface="Cambria Math" panose="02040503050406030204" pitchFamily="18" charset="0"/>
                        </a:rPr>
                        <m:t>+1(</m:t>
                      </m:r>
                      <m:r>
                        <m:rPr>
                          <m:nor/>
                        </m:rPr>
                        <a:rPr lang="zh-CN" altLang="en-US" sz="3200" b="1" i="1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zh-CN" altLang="en-US" sz="3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3200" b="1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zh-CN" altLang="en-US" sz="3200" b="1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4BB70F1-B800-4143-9014-6DC733347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939" y="2827121"/>
                <a:ext cx="643812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6952A85-C4DC-4EDF-BB3B-B92C7F9BE6FE}"/>
                  </a:ext>
                </a:extLst>
              </p:cNvPr>
              <p:cNvSpPr/>
              <p:nvPr/>
            </p:nvSpPr>
            <p:spPr>
              <a:xfrm>
                <a:off x="3229488" y="3330439"/>
                <a:ext cx="41857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3600" b="1" i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nor/>
                        </m:rPr>
                        <a:rPr lang="zh-CN" altLang="en-US" sz="3600" b="1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zh-CN" altLang="en-US" sz="3600" b="1" i="1">
                          <a:latin typeface="Cambria Math" panose="02040503050406030204" pitchFamily="18" charset="0"/>
                        </a:rPr>
                        <m:t>+1(</m:t>
                      </m:r>
                      <m:r>
                        <m:rPr>
                          <m:nor/>
                        </m:rPr>
                        <a:rPr lang="zh-CN" altLang="en-US" sz="3600" b="1" i="1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zh-CN" altLang="en-US" sz="3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3600" b="1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zh-CN" altLang="en-US" sz="3600" b="1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6952A85-C4DC-4EDF-BB3B-B92C7F9BE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488" y="3330439"/>
                <a:ext cx="418576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2BEB1A1-4A7D-4488-AA50-F9D16B0071DB}"/>
                  </a:ext>
                </a:extLst>
              </p:cNvPr>
              <p:cNvSpPr/>
              <p:nvPr/>
            </p:nvSpPr>
            <p:spPr>
              <a:xfrm>
                <a:off x="3324987" y="3895313"/>
                <a:ext cx="323556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3200" b="1"/>
                        <m:t>n</m:t>
                      </m:r>
                      <m:r>
                        <a:rPr lang="zh-CN" altLang="en-US" sz="3200" b="1" i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32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zh-CN" alt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CN" altLang="en-US" sz="3200" b="1" i="1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zh-CN" altLang="en-US" sz="3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3200" b="1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zh-CN" altLang="en-US" sz="3200" b="1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2BEB1A1-4A7D-4488-AA50-F9D16B00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87" y="3895313"/>
                <a:ext cx="323556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33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3AF0A-79E3-4771-BD28-DE5A67E0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代码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68375B9-25DA-490E-AA2F-C6C0108C5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210" y="220365"/>
            <a:ext cx="4572070" cy="625384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B0A1258-9C2D-49FF-9340-F18EFC304519}"/>
              </a:ext>
            </a:extLst>
          </p:cNvPr>
          <p:cNvSpPr txBox="1"/>
          <p:nvPr/>
        </p:nvSpPr>
        <p:spPr>
          <a:xfrm>
            <a:off x="7651102" y="1690688"/>
            <a:ext cx="3974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显然</a:t>
            </a:r>
            <a:r>
              <a:rPr lang="en-US" altLang="zh-CN" sz="2400" dirty="0"/>
              <a:t>, </a:t>
            </a:r>
            <a:r>
              <a:rPr lang="zh-CN" altLang="en-US" sz="2400" dirty="0"/>
              <a:t>因子都是成对存在的</a:t>
            </a:r>
            <a:r>
              <a:rPr lang="en-US" altLang="zh-CN" sz="2400" dirty="0"/>
              <a:t>, </a:t>
            </a:r>
            <a:r>
              <a:rPr lang="zh-CN" altLang="en-US" sz="2400" dirty="0"/>
              <a:t>所以只要枚举到       就行了</a:t>
            </a:r>
            <a:r>
              <a:rPr lang="en-US" altLang="zh-CN" sz="2400" dirty="0"/>
              <a:t>(</a:t>
            </a:r>
            <a:r>
              <a:rPr lang="zh-CN" altLang="en-US" sz="2400" dirty="0"/>
              <a:t>但是要判断最后一对因子是否相同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D2C9838-C061-44EE-AAB5-D05A4F259140}"/>
                  </a:ext>
                </a:extLst>
              </p:cNvPr>
              <p:cNvSpPr/>
              <p:nvPr/>
            </p:nvSpPr>
            <p:spPr>
              <a:xfrm>
                <a:off x="9854365" y="2106186"/>
                <a:ext cx="641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zh-CN" altLang="en-US" sz="2400"/>
                            <m:t>n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D2C9838-C061-44EE-AAB5-D05A4F259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365" y="2106186"/>
                <a:ext cx="6416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90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D20E5-E680-4023-8438-A00B4104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90F67-1E96-49A2-876C-B77B7DB78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4CA8CC-DEBC-4430-8B34-6465AFBE4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364"/>
          <a:stretch/>
        </p:blipFill>
        <p:spPr>
          <a:xfrm>
            <a:off x="220717" y="313752"/>
            <a:ext cx="6096000" cy="58647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51BFD0-075E-469E-B7D6-1E5C921AB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172"/>
          <a:stretch/>
        </p:blipFill>
        <p:spPr>
          <a:xfrm>
            <a:off x="6251402" y="746749"/>
            <a:ext cx="6096000" cy="21577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1E55E1-0CFD-4CF8-BF9B-9E1ACBD0926A}"/>
              </a:ext>
            </a:extLst>
          </p:cNvPr>
          <p:cNvSpPr txBox="1"/>
          <p:nvPr/>
        </p:nvSpPr>
        <p:spPr>
          <a:xfrm>
            <a:off x="7127756" y="3429000"/>
            <a:ext cx="3415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还有一种更优秀的做法是素因子分解</a:t>
            </a:r>
            <a:r>
              <a:rPr lang="en-US" altLang="zh-CN" sz="2400" dirty="0"/>
              <a:t>(</a:t>
            </a:r>
            <a:r>
              <a:rPr lang="zh-CN" altLang="en-US" sz="2400" dirty="0"/>
              <a:t>根据唯一分解定理</a:t>
            </a:r>
            <a:r>
              <a:rPr lang="en-US" altLang="zh-CN" sz="2400" dirty="0"/>
              <a:t>),  </a:t>
            </a:r>
            <a:r>
              <a:rPr lang="zh-CN" altLang="en-US" sz="2400" dirty="0"/>
              <a:t>然后直接将</a:t>
            </a:r>
            <a:r>
              <a:rPr lang="en-US" altLang="zh-CN" sz="2400" dirty="0"/>
              <a:t>(</a:t>
            </a:r>
            <a:r>
              <a:rPr lang="zh-CN" altLang="en-US" sz="2400" dirty="0"/>
              <a:t>每一个素因子的幂</a:t>
            </a:r>
            <a:r>
              <a:rPr lang="en-US" altLang="zh-CN" sz="2400" dirty="0"/>
              <a:t>+1)</a:t>
            </a:r>
            <a:r>
              <a:rPr lang="zh-CN" altLang="en-US" sz="2400" dirty="0"/>
              <a:t>相乘即可</a:t>
            </a:r>
          </a:p>
        </p:txBody>
      </p:sp>
    </p:spTree>
    <p:extLst>
      <p:ext uri="{BB962C8B-B14F-4D97-AF65-F5344CB8AC3E}">
        <p14:creationId xmlns:p14="http://schemas.microsoft.com/office/powerpoint/2010/main" val="2791523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8D287-D9BF-4C51-B00E-2DDFB3A6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933"/>
            <a:ext cx="10515600" cy="1009651"/>
          </a:xfrm>
        </p:spPr>
        <p:txBody>
          <a:bodyPr/>
          <a:lstStyle/>
          <a:p>
            <a:r>
              <a:rPr lang="en-US" altLang="zh-CN" dirty="0"/>
              <a:t>8.Find the max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3731B-0D6B-4B7D-84E4-6F13352C0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631"/>
            <a:ext cx="10515600" cy="493589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题意</a:t>
            </a:r>
            <a:r>
              <a:rPr lang="en-US" altLang="zh-CN" dirty="0"/>
              <a:t>: </a:t>
            </a:r>
            <a:r>
              <a:rPr lang="zh-CN" altLang="en-US" dirty="0"/>
              <a:t>杰霸的一个游戏</a:t>
            </a:r>
            <a:r>
              <a:rPr lang="en-US" altLang="zh-CN" dirty="0"/>
              <a:t>: </a:t>
            </a:r>
            <a:r>
              <a:rPr lang="zh-CN" altLang="en-US" dirty="0"/>
              <a:t>用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 err="1"/>
              <a:t>npc</a:t>
            </a:r>
            <a:r>
              <a:rPr lang="zh-CN" altLang="en-US" dirty="0"/>
              <a:t>攻打城市</a:t>
            </a:r>
            <a:r>
              <a:rPr lang="en-US" altLang="zh-CN" dirty="0"/>
              <a:t>, </a:t>
            </a:r>
            <a:r>
              <a:rPr lang="zh-CN" altLang="en-US" dirty="0"/>
              <a:t>每个</a:t>
            </a:r>
            <a:r>
              <a:rPr lang="en-US" altLang="zh-CN" dirty="0" err="1"/>
              <a:t>npc</a:t>
            </a:r>
            <a:r>
              <a:rPr lang="zh-CN" altLang="en-US" dirty="0"/>
              <a:t>有一个能力值</a:t>
            </a:r>
            <a:r>
              <a:rPr lang="en-US" altLang="zh-CN" dirty="0"/>
              <a:t>,</a:t>
            </a:r>
            <a:r>
              <a:rPr lang="zh-CN" altLang="en-US" dirty="0"/>
              <a:t>每攻打一个城市需要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 err="1"/>
              <a:t>npc</a:t>
            </a:r>
            <a:r>
              <a:rPr lang="en-US" altLang="zh-CN" dirty="0"/>
              <a:t>, </a:t>
            </a:r>
            <a:r>
              <a:rPr lang="zh-CN" altLang="en-US" dirty="0"/>
              <a:t>问一次性最多可以攻打几个城市</a:t>
            </a:r>
            <a:endParaRPr lang="en-US" altLang="zh-CN" dirty="0"/>
          </a:p>
          <a:p>
            <a:r>
              <a:rPr lang="zh-CN" altLang="en-US" dirty="0"/>
              <a:t>分析</a:t>
            </a:r>
            <a:r>
              <a:rPr lang="en-US" altLang="zh-CN" dirty="0"/>
              <a:t>: </a:t>
            </a:r>
            <a:r>
              <a:rPr lang="zh-CN" altLang="en-US" dirty="0"/>
              <a:t>直接贪心</a:t>
            </a:r>
            <a:r>
              <a:rPr lang="en-US" altLang="zh-CN" dirty="0"/>
              <a:t>+</a:t>
            </a:r>
            <a:r>
              <a:rPr lang="zh-CN" altLang="en-US" dirty="0"/>
              <a:t>模拟</a:t>
            </a:r>
            <a:r>
              <a:rPr lang="en-US" altLang="zh-CN" dirty="0"/>
              <a:t>:</a:t>
            </a:r>
            <a:r>
              <a:rPr lang="zh-CN" altLang="en-US" dirty="0"/>
              <a:t>  统计一下每一个能力值出现的次数</a:t>
            </a:r>
            <a:r>
              <a:rPr lang="en-US" altLang="zh-CN" dirty="0"/>
              <a:t>,</a:t>
            </a:r>
            <a:r>
              <a:rPr lang="zh-CN" altLang="en-US" dirty="0"/>
              <a:t>得到一个频数的数组</a:t>
            </a:r>
            <a:r>
              <a:rPr lang="en-US" altLang="zh-CN" dirty="0"/>
              <a:t>, </a:t>
            </a:r>
            <a:r>
              <a:rPr lang="zh-CN" altLang="en-US" dirty="0"/>
              <a:t>比如</a:t>
            </a:r>
            <a:r>
              <a:rPr lang="en-US" altLang="zh-CN" dirty="0"/>
              <a:t>:{2,3,1,1,5}, </a:t>
            </a:r>
            <a:r>
              <a:rPr lang="zh-CN" altLang="en-US" dirty="0"/>
              <a:t>然后每次从里面选</a:t>
            </a:r>
            <a:r>
              <a:rPr lang="en-US" altLang="zh-CN" dirty="0"/>
              <a:t>k</a:t>
            </a:r>
            <a:r>
              <a:rPr lang="zh-CN" altLang="en-US" dirty="0"/>
              <a:t>个最大的减一</a:t>
            </a:r>
            <a:r>
              <a:rPr lang="en-US" altLang="zh-CN" dirty="0"/>
              <a:t>,(</a:t>
            </a:r>
            <a:r>
              <a:rPr lang="zh-CN" altLang="en-US" dirty="0"/>
              <a:t>如果为</a:t>
            </a:r>
            <a:r>
              <a:rPr lang="en-US" altLang="zh-CN" dirty="0"/>
              <a:t>0</a:t>
            </a:r>
            <a:r>
              <a:rPr lang="zh-CN" altLang="en-US" dirty="0"/>
              <a:t>就剔除</a:t>
            </a:r>
            <a:r>
              <a:rPr lang="en-US" altLang="zh-CN" dirty="0"/>
              <a:t>), </a:t>
            </a:r>
            <a:r>
              <a:rPr lang="zh-CN" altLang="en-US" dirty="0"/>
              <a:t>直到这个数组里元素个数少于</a:t>
            </a:r>
            <a:r>
              <a:rPr lang="en-US" altLang="zh-CN" dirty="0"/>
              <a:t>k, </a:t>
            </a:r>
            <a:r>
              <a:rPr lang="zh-CN" altLang="en-US" dirty="0"/>
              <a:t>我们这样操作的次数就是可以攻打的城市个数</a:t>
            </a:r>
            <a:r>
              <a:rPr lang="en-US" altLang="zh-CN" dirty="0"/>
              <a:t>, </a:t>
            </a:r>
            <a:r>
              <a:rPr lang="zh-CN" altLang="en-US" dirty="0"/>
              <a:t>即要得到的答案。</a:t>
            </a:r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: k==3</a:t>
            </a:r>
            <a:r>
              <a:rPr lang="zh-CN" altLang="en-US" dirty="0"/>
              <a:t>时</a:t>
            </a:r>
            <a:r>
              <a:rPr lang="en-US" altLang="zh-CN" dirty="0"/>
              <a:t>{2,3,1,1,5}-&gt;{1,2,1,1,4}-&gt;{1,1,1,3}-&gt;{1,2}  </a:t>
            </a:r>
            <a:r>
              <a:rPr lang="zh-CN" altLang="en-US" dirty="0"/>
              <a:t>答案显然是</a:t>
            </a:r>
            <a:r>
              <a:rPr lang="en-US" altLang="zh-CN" dirty="0"/>
              <a:t>3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手动模拟一下就可以了</a:t>
            </a:r>
            <a:r>
              <a:rPr lang="en-US" altLang="zh-CN" dirty="0"/>
              <a:t>, </a:t>
            </a:r>
            <a:r>
              <a:rPr lang="zh-CN" altLang="en-US" dirty="0"/>
              <a:t>每次选前</a:t>
            </a:r>
            <a:r>
              <a:rPr lang="en-US" altLang="zh-CN" dirty="0"/>
              <a:t>k</a:t>
            </a:r>
            <a:r>
              <a:rPr lang="zh-CN" altLang="en-US" dirty="0"/>
              <a:t>大的数</a:t>
            </a:r>
            <a:r>
              <a:rPr lang="en-US" altLang="zh-CN" dirty="0"/>
              <a:t>, </a:t>
            </a:r>
            <a:r>
              <a:rPr lang="zh-CN" altLang="en-US" dirty="0"/>
              <a:t>第一想法是排个序</a:t>
            </a:r>
            <a:r>
              <a:rPr lang="en-US" altLang="zh-CN" dirty="0"/>
              <a:t>, </a:t>
            </a:r>
            <a:r>
              <a:rPr lang="zh-CN" altLang="en-US" dirty="0"/>
              <a:t>但是排序复杂度是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),</a:t>
            </a:r>
            <a:r>
              <a:rPr lang="zh-CN" altLang="en-US" dirty="0"/>
              <a:t>显然会超时</a:t>
            </a:r>
            <a:r>
              <a:rPr lang="en-US" altLang="zh-CN" dirty="0"/>
              <a:t>, </a:t>
            </a:r>
            <a:r>
              <a:rPr lang="zh-CN" altLang="en-US" dirty="0"/>
              <a:t>这时就用到了优先队列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每次取出最大的需要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),</a:t>
            </a:r>
            <a:r>
              <a:rPr lang="zh-CN" altLang="en-US" dirty="0"/>
              <a:t>然后重复</a:t>
            </a:r>
            <a:r>
              <a:rPr lang="en-US" altLang="zh-CN" dirty="0"/>
              <a:t>k</a:t>
            </a:r>
            <a:r>
              <a:rPr lang="zh-CN" altLang="en-US" dirty="0"/>
              <a:t>次</a:t>
            </a:r>
            <a:r>
              <a:rPr lang="en-US" altLang="zh-CN" dirty="0"/>
              <a:t>, </a:t>
            </a:r>
            <a:r>
              <a:rPr lang="zh-CN" altLang="en-US" dirty="0"/>
              <a:t>因为最多也就操作</a:t>
            </a:r>
            <a:r>
              <a:rPr lang="en-US" altLang="zh-CN" dirty="0"/>
              <a:t>n/k</a:t>
            </a:r>
            <a:r>
              <a:rPr lang="zh-CN" altLang="en-US" dirty="0"/>
              <a:t>次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zh-CN" altLang="en-US" dirty="0"/>
              <a:t>所以复杂度是 </a:t>
            </a:r>
            <a:r>
              <a:rPr lang="en-US" altLang="zh-CN" dirty="0"/>
              <a:t>O((n/k) </a:t>
            </a:r>
            <a:r>
              <a:rPr lang="zh-CN" altLang="en-US" dirty="0"/>
              <a:t>* </a:t>
            </a:r>
            <a:r>
              <a:rPr lang="en-US" altLang="zh-CN" dirty="0"/>
              <a:t>k</a:t>
            </a:r>
            <a:r>
              <a:rPr lang="zh-CN" altLang="en-US" dirty="0"/>
              <a:t>*</a:t>
            </a:r>
            <a:r>
              <a:rPr lang="en-US" altLang="zh-CN" dirty="0" err="1"/>
              <a:t>logn</a:t>
            </a:r>
            <a:r>
              <a:rPr lang="en-US" altLang="zh-CN" dirty="0"/>
              <a:t>), </a:t>
            </a:r>
            <a:r>
              <a:rPr lang="zh-CN" altLang="en-US" dirty="0"/>
              <a:t>也就是小于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),</a:t>
            </a:r>
            <a:r>
              <a:rPr lang="zh-CN" altLang="en-US" dirty="0"/>
              <a:t>一定可过。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397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139A3-8938-44B3-9654-93F52317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02095D-5C37-4977-A38D-E064D619A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124" y="271790"/>
            <a:ext cx="5011703" cy="62425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E4EC3B-727D-4E2F-8E86-A061A4EF9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683" y="0"/>
            <a:ext cx="5579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87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424D8-531B-4B3F-856A-1A4DB8DA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FADD4-1A07-4E01-A5A8-BDCBE06C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BFE87E-9A3A-468E-AABF-D3D10ADEA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4414"/>
            <a:ext cx="6384342" cy="55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6B8F0-2B98-44BC-A9DD-62A2B7C4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558"/>
            <a:ext cx="10423358" cy="572703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4000" dirty="0"/>
              <a:t>计算阶乘和</a:t>
            </a:r>
            <a:endParaRPr lang="en-US" altLang="zh-CN" sz="4000" dirty="0"/>
          </a:p>
          <a:p>
            <a:pPr marL="514350" indent="-514350">
              <a:buAutoNum type="arabicPeriod"/>
            </a:pPr>
            <a:r>
              <a:rPr lang="zh-CN" altLang="en-US" sz="4000" dirty="0"/>
              <a:t>画方块</a:t>
            </a:r>
            <a:endParaRPr lang="en-US" altLang="zh-CN" sz="4000" dirty="0"/>
          </a:p>
          <a:p>
            <a:pPr marL="514350" indent="-514350">
              <a:buAutoNum type="arabicPeriod"/>
            </a:pPr>
            <a:r>
              <a:rPr lang="zh-CN" altLang="en-US" sz="4000" dirty="0"/>
              <a:t>到底有多二</a:t>
            </a:r>
            <a:endParaRPr lang="en-US" altLang="zh-CN" sz="4000" dirty="0"/>
          </a:p>
          <a:p>
            <a:pPr marL="514350" indent="-514350">
              <a:buAutoNum type="arabicPeriod"/>
            </a:pPr>
            <a:r>
              <a:rPr lang="zh-CN" altLang="en-US" sz="4000" dirty="0"/>
              <a:t>大笨钟</a:t>
            </a:r>
            <a:endParaRPr lang="en-US" altLang="zh-CN" sz="4000" dirty="0"/>
          </a:p>
          <a:p>
            <a:pPr marL="514350" indent="-514350">
              <a:buAutoNum type="arabicPeriod"/>
            </a:pPr>
            <a:r>
              <a:rPr lang="zh-CN" altLang="en-US" sz="4000" dirty="0"/>
              <a:t>查验身份证</a:t>
            </a:r>
            <a:endParaRPr lang="en-US" altLang="zh-CN" sz="4000" dirty="0"/>
          </a:p>
          <a:p>
            <a:pPr marL="514350" indent="-514350">
              <a:buAutoNum type="arabicPeriod"/>
            </a:pPr>
            <a:r>
              <a:rPr lang="zh-CN" altLang="en-US" sz="4000" dirty="0"/>
              <a:t>谁先倒</a:t>
            </a:r>
            <a:endParaRPr lang="en-US" altLang="zh-CN" sz="4000" dirty="0"/>
          </a:p>
          <a:p>
            <a:pPr marL="514350" indent="-514350">
              <a:buAutoNum type="arabicPeriod"/>
            </a:pPr>
            <a:r>
              <a:rPr lang="en-US" altLang="zh-CN" sz="4000" dirty="0"/>
              <a:t>Math theory problem (</a:t>
            </a:r>
            <a:r>
              <a:rPr lang="zh-CN" altLang="en-US" sz="4000" dirty="0"/>
              <a:t>数学</a:t>
            </a:r>
            <a:r>
              <a:rPr lang="en-US" altLang="zh-CN" sz="4000" dirty="0"/>
              <a:t>)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sz="4000" dirty="0"/>
              <a:t>Find the max (</a:t>
            </a:r>
            <a:r>
              <a:rPr lang="zh-CN" altLang="en-US" sz="4000" dirty="0"/>
              <a:t>贪心</a:t>
            </a:r>
            <a:r>
              <a:rPr lang="en-US" altLang="zh-CN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8207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3951A-1645-4503-9053-C34DB2A2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26A7D95-1D14-4E48-B26F-316B24545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46144"/>
            <a:ext cx="6262396" cy="57745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86CA14-922E-465F-9C00-F200FEF62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918" y="1203768"/>
            <a:ext cx="5639289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EA6B9-9947-4F72-8F6B-5479347FA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26571"/>
            <a:ext cx="10349205" cy="621418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还有一种更优秀</a:t>
            </a:r>
            <a:r>
              <a:rPr lang="zh-CN" altLang="en-US" sz="2400"/>
              <a:t>的解法</a:t>
            </a:r>
            <a:r>
              <a:rPr lang="en-US" altLang="zh-CN" sz="2400"/>
              <a:t>:  </a:t>
            </a:r>
            <a:r>
              <a:rPr lang="zh-CN" altLang="en-US" sz="2400" dirty="0"/>
              <a:t>在攻打城市数最多</a:t>
            </a:r>
            <a:r>
              <a:rPr lang="en-US" altLang="zh-CN" sz="2400" dirty="0"/>
              <a:t>(</a:t>
            </a:r>
            <a:r>
              <a:rPr lang="zh-CN" altLang="en-US" sz="2400" dirty="0"/>
              <a:t>最优决策</a:t>
            </a:r>
            <a:r>
              <a:rPr lang="en-US" altLang="zh-CN" sz="2400" dirty="0"/>
              <a:t>)</a:t>
            </a:r>
            <a:r>
              <a:rPr lang="zh-CN" altLang="en-US" sz="2400" dirty="0"/>
              <a:t>的情况下</a:t>
            </a:r>
            <a:r>
              <a:rPr lang="en-US" altLang="zh-CN" sz="2400" dirty="0"/>
              <a:t>, </a:t>
            </a:r>
            <a:r>
              <a:rPr lang="zh-CN" altLang="en-US" sz="2400" dirty="0"/>
              <a:t>设这个城市数是</a:t>
            </a:r>
            <a:r>
              <a:rPr lang="en-US" altLang="zh-CN" sz="2400" dirty="0"/>
              <a:t>answer, </a:t>
            </a:r>
            <a:r>
              <a:rPr lang="zh-CN" altLang="en-US" sz="2400" dirty="0"/>
              <a:t>可以知道能力值出现次数大于</a:t>
            </a:r>
            <a:r>
              <a:rPr lang="en-US" altLang="zh-CN" sz="2400" dirty="0"/>
              <a:t>answer</a:t>
            </a:r>
            <a:r>
              <a:rPr lang="zh-CN" altLang="en-US" sz="2400" dirty="0"/>
              <a:t>的一定会有剩余</a:t>
            </a:r>
            <a:r>
              <a:rPr lang="en-US" altLang="zh-CN" sz="2400" dirty="0"/>
              <a:t>(</a:t>
            </a:r>
            <a:r>
              <a:rPr lang="zh-CN" altLang="en-US" sz="2400" dirty="0"/>
              <a:t>设为</a:t>
            </a:r>
            <a:r>
              <a:rPr lang="en-US" altLang="zh-CN" sz="2400" dirty="0"/>
              <a:t>sum), </a:t>
            </a:r>
            <a:r>
              <a:rPr lang="zh-CN" altLang="en-US" sz="2400" dirty="0"/>
              <a:t>如果要满足这个条件的话</a:t>
            </a:r>
            <a:r>
              <a:rPr lang="en-US" altLang="zh-CN" sz="2400" dirty="0"/>
              <a:t>, </a:t>
            </a:r>
            <a:r>
              <a:rPr lang="zh-CN" altLang="en-US" sz="2400" dirty="0"/>
              <a:t>只需要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  floor((n-sum)/k)&gt;=answer, , , </a:t>
            </a:r>
            <a:r>
              <a:rPr lang="zh-CN" altLang="en-US" sz="2400" dirty="0"/>
              <a:t>所以</a:t>
            </a:r>
            <a:r>
              <a:rPr lang="en-US" altLang="zh-CN" sz="2400" dirty="0"/>
              <a:t>answer</a:t>
            </a:r>
            <a:r>
              <a:rPr lang="zh-CN" altLang="en-US" sz="2400" dirty="0"/>
              <a:t>从</a:t>
            </a:r>
            <a:r>
              <a:rPr lang="en-US" altLang="zh-CN" sz="2400" dirty="0"/>
              <a:t>n/k</a:t>
            </a:r>
            <a:r>
              <a:rPr lang="zh-CN" altLang="en-US" sz="2400" dirty="0"/>
              <a:t>开始枚举</a:t>
            </a:r>
            <a:r>
              <a:rPr lang="en-US" altLang="zh-CN" sz="2400" dirty="0"/>
              <a:t>(</a:t>
            </a:r>
            <a:r>
              <a:rPr lang="zh-CN" altLang="en-US" sz="2400" dirty="0"/>
              <a:t>因为</a:t>
            </a:r>
            <a:r>
              <a:rPr lang="en-US" altLang="zh-CN" sz="2400" dirty="0"/>
              <a:t>answer</a:t>
            </a:r>
            <a:r>
              <a:rPr lang="zh-CN" altLang="en-US" sz="2400" dirty="0"/>
              <a:t>最大才 是</a:t>
            </a:r>
            <a:r>
              <a:rPr lang="en-US" altLang="zh-CN" sz="2400" dirty="0"/>
              <a:t>n/k), </a:t>
            </a:r>
            <a:r>
              <a:rPr lang="zh-CN" altLang="en-US" sz="2400" dirty="0"/>
              <a:t>直到上面这个不等式满足或者是</a:t>
            </a:r>
            <a:r>
              <a:rPr lang="en-US" altLang="zh-CN" sz="2400" dirty="0"/>
              <a:t>answer</a:t>
            </a:r>
            <a:r>
              <a:rPr lang="zh-CN" altLang="en-US" sz="2400" dirty="0"/>
              <a:t>已经到了</a:t>
            </a:r>
            <a:r>
              <a:rPr lang="en-US" altLang="zh-CN" sz="2400" dirty="0"/>
              <a:t>0 </a:t>
            </a:r>
            <a:r>
              <a:rPr lang="zh-CN" altLang="en-US" sz="2400" dirty="0"/>
              <a:t>就停止</a:t>
            </a:r>
            <a:r>
              <a:rPr lang="en-US" altLang="zh-CN" sz="2400" dirty="0"/>
              <a:t>, </a:t>
            </a:r>
            <a:r>
              <a:rPr lang="zh-CN" altLang="en-US" sz="2400" dirty="0"/>
              <a:t>这个数就是最优的那个</a:t>
            </a:r>
            <a:r>
              <a:rPr lang="en-US" altLang="zh-CN" sz="2400" dirty="0"/>
              <a:t>answer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朴素实现</a:t>
            </a:r>
            <a:r>
              <a:rPr lang="en-US" altLang="zh-CN" sz="2400" dirty="0"/>
              <a:t>: </a:t>
            </a:r>
            <a:r>
              <a:rPr lang="zh-CN" altLang="en-US" sz="2400" dirty="0"/>
              <a:t>一个双重循环</a:t>
            </a:r>
            <a:r>
              <a:rPr lang="en-US" altLang="zh-CN" sz="2400" dirty="0"/>
              <a:t>, </a:t>
            </a:r>
            <a:r>
              <a:rPr lang="zh-CN" altLang="en-US" sz="2400" dirty="0"/>
              <a:t>外层</a:t>
            </a:r>
            <a:r>
              <a:rPr lang="en-US" altLang="zh-CN" sz="2400" dirty="0"/>
              <a:t>answer</a:t>
            </a:r>
            <a:r>
              <a:rPr lang="zh-CN" altLang="en-US" sz="2400" dirty="0"/>
              <a:t>最多循环</a:t>
            </a:r>
            <a:r>
              <a:rPr lang="en-US" altLang="zh-CN" sz="2400" dirty="0"/>
              <a:t>n/k</a:t>
            </a:r>
            <a:r>
              <a:rPr lang="zh-CN" altLang="en-US" sz="2400" dirty="0"/>
              <a:t>次</a:t>
            </a:r>
            <a:r>
              <a:rPr lang="en-US" altLang="zh-CN" sz="2400" dirty="0"/>
              <a:t>, </a:t>
            </a:r>
            <a:r>
              <a:rPr lang="zh-CN" altLang="en-US" sz="2400" dirty="0"/>
              <a:t>而里面统计比</a:t>
            </a:r>
            <a:r>
              <a:rPr lang="en-US" altLang="zh-CN" sz="2400" dirty="0"/>
              <a:t>answer</a:t>
            </a:r>
            <a:r>
              <a:rPr lang="zh-CN" altLang="en-US" sz="2400" dirty="0"/>
              <a:t>大的数目最坏需要循环</a:t>
            </a:r>
            <a:r>
              <a:rPr lang="en-US" altLang="zh-CN" sz="2400" dirty="0"/>
              <a:t>n</a:t>
            </a:r>
            <a:r>
              <a:rPr lang="zh-CN" altLang="en-US" sz="2400" dirty="0"/>
              <a:t>次</a:t>
            </a:r>
            <a:r>
              <a:rPr lang="en-US" altLang="zh-CN" sz="2400" dirty="0"/>
              <a:t>, O(n^2/k)</a:t>
            </a:r>
            <a:r>
              <a:rPr lang="zh-CN" altLang="en-US" sz="2400" dirty="0"/>
              <a:t>会</a:t>
            </a:r>
            <a:r>
              <a:rPr lang="en-US" altLang="zh-CN" sz="2400" dirty="0"/>
              <a:t>T; </a:t>
            </a:r>
            <a:r>
              <a:rPr lang="zh-CN" altLang="en-US" sz="2400" dirty="0"/>
              <a:t>所以还需要二分优化。</a:t>
            </a:r>
            <a:endParaRPr lang="en-US" altLang="zh-CN" sz="2400" dirty="0"/>
          </a:p>
          <a:p>
            <a:r>
              <a:rPr lang="zh-CN" altLang="en-US" sz="2400" dirty="0"/>
              <a:t>二分</a:t>
            </a:r>
            <a:r>
              <a:rPr lang="en-US" altLang="zh-CN" sz="2400" dirty="0"/>
              <a:t>: </a:t>
            </a:r>
            <a:r>
              <a:rPr lang="zh-CN" altLang="en-US" sz="2400" dirty="0"/>
              <a:t>第一种策略就是二分</a:t>
            </a:r>
            <a:r>
              <a:rPr lang="en-US" altLang="zh-CN" sz="2400" dirty="0"/>
              <a:t>answer,</a:t>
            </a:r>
            <a:r>
              <a:rPr lang="zh-CN" altLang="en-US" sz="2400" dirty="0"/>
              <a:t>复杂度</a:t>
            </a:r>
            <a:r>
              <a:rPr lang="en-US" altLang="zh-CN" sz="2400" dirty="0"/>
              <a:t>O(log(n/k)</a:t>
            </a:r>
            <a:r>
              <a:rPr lang="zh-CN" altLang="en-US" sz="2400" dirty="0"/>
              <a:t>*</a:t>
            </a:r>
            <a:r>
              <a:rPr lang="en-US" altLang="zh-CN" sz="2400" dirty="0"/>
              <a:t>n),  </a:t>
            </a:r>
            <a:r>
              <a:rPr lang="zh-CN" altLang="en-US" sz="2400" dirty="0"/>
              <a:t>第二种是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</a:t>
            </a:r>
            <a:r>
              <a:rPr lang="zh-CN" altLang="en-US" sz="2400" dirty="0"/>
              <a:t>第二种就是将频数的数组降序排序</a:t>
            </a:r>
            <a:r>
              <a:rPr lang="en-US" altLang="zh-CN" sz="2400" dirty="0"/>
              <a:t>, </a:t>
            </a:r>
            <a:r>
              <a:rPr lang="zh-CN" altLang="en-US" sz="2400" dirty="0"/>
              <a:t>每次二分出第一个小于</a:t>
            </a:r>
            <a:r>
              <a:rPr lang="en-US" altLang="zh-CN" sz="2400" dirty="0"/>
              <a:t>answer</a:t>
            </a:r>
            <a:r>
              <a:rPr lang="zh-CN" altLang="en-US" sz="2400" dirty="0"/>
              <a:t>的位置</a:t>
            </a:r>
            <a:r>
              <a:rPr lang="en-US" altLang="zh-CN" sz="2400" dirty="0"/>
              <a:t>,</a:t>
            </a:r>
            <a:r>
              <a:rPr lang="zh-CN" altLang="en-US" sz="2400" dirty="0"/>
              <a:t>直接用前缀和读出来这个和就行</a:t>
            </a:r>
            <a:r>
              <a:rPr lang="en-US" altLang="zh-CN" sz="2400" dirty="0"/>
              <a:t>,</a:t>
            </a:r>
            <a:r>
              <a:rPr lang="zh-CN" altLang="en-US" sz="2400" dirty="0"/>
              <a:t>复杂度</a:t>
            </a:r>
            <a:r>
              <a:rPr lang="en-US" altLang="zh-CN" sz="2400" dirty="0"/>
              <a:t>O(log(n)</a:t>
            </a:r>
            <a:r>
              <a:rPr lang="zh-CN" altLang="en-US" sz="2400" dirty="0"/>
              <a:t>*</a:t>
            </a:r>
            <a:r>
              <a:rPr lang="en-US" altLang="zh-CN" sz="2400" dirty="0"/>
              <a:t>(n/k)) </a:t>
            </a:r>
          </a:p>
          <a:p>
            <a:r>
              <a:rPr lang="zh-CN" altLang="en-US" sz="2400" dirty="0"/>
              <a:t>还可以再优化</a:t>
            </a:r>
            <a:r>
              <a:rPr lang="en-US" altLang="zh-CN" sz="2400" dirty="0"/>
              <a:t>: </a:t>
            </a:r>
            <a:r>
              <a:rPr lang="zh-CN" altLang="en-US" sz="2400" dirty="0"/>
              <a:t>考虑到每一次循环</a:t>
            </a:r>
            <a:r>
              <a:rPr lang="en-US" altLang="zh-CN" sz="2400" dirty="0" err="1"/>
              <a:t>anwser</a:t>
            </a:r>
            <a:r>
              <a:rPr lang="zh-CN" altLang="en-US" sz="2400" dirty="0"/>
              <a:t>是单调递减的</a:t>
            </a:r>
            <a:r>
              <a:rPr lang="en-US" altLang="zh-CN" sz="2400" dirty="0"/>
              <a:t>, </a:t>
            </a:r>
            <a:r>
              <a:rPr lang="zh-CN" altLang="en-US" sz="2400" dirty="0"/>
              <a:t>而内层循环查找的第一个小于</a:t>
            </a:r>
            <a:r>
              <a:rPr lang="en-US" altLang="zh-CN" sz="2400" dirty="0"/>
              <a:t>answer</a:t>
            </a:r>
            <a:r>
              <a:rPr lang="zh-CN" altLang="en-US" sz="2400" dirty="0"/>
              <a:t>的位置</a:t>
            </a:r>
            <a:r>
              <a:rPr lang="en-US" altLang="zh-CN" sz="2400" dirty="0"/>
              <a:t>(</a:t>
            </a:r>
            <a:r>
              <a:rPr lang="zh-CN" altLang="en-US" sz="2400" dirty="0"/>
              <a:t>设为</a:t>
            </a:r>
            <a:r>
              <a:rPr lang="en-US" altLang="zh-CN" sz="2400" dirty="0"/>
              <a:t>index)</a:t>
            </a:r>
            <a:r>
              <a:rPr lang="zh-CN" altLang="en-US" sz="2400" dirty="0"/>
              <a:t>也是单调递减的</a:t>
            </a:r>
            <a:r>
              <a:rPr lang="en-US" altLang="zh-CN" sz="2400" dirty="0"/>
              <a:t>, </a:t>
            </a:r>
            <a:r>
              <a:rPr lang="zh-CN" altLang="en-US" sz="2400" dirty="0"/>
              <a:t>所以可以利用这个性质</a:t>
            </a:r>
            <a:r>
              <a:rPr lang="en-US" altLang="zh-CN" sz="2400" dirty="0"/>
              <a:t>, </a:t>
            </a:r>
            <a:r>
              <a:rPr lang="zh-CN" altLang="en-US" sz="2400" dirty="0"/>
              <a:t>每次外层循环的时候直接利用上次的</a:t>
            </a:r>
            <a:r>
              <a:rPr lang="en-US" altLang="zh-CN" sz="2400" dirty="0"/>
              <a:t>index</a:t>
            </a:r>
            <a:r>
              <a:rPr lang="zh-CN" altLang="en-US" sz="2400" dirty="0"/>
              <a:t>的位置往下找</a:t>
            </a:r>
            <a:r>
              <a:rPr lang="en-US" altLang="zh-CN" sz="2400" dirty="0"/>
              <a:t>, </a:t>
            </a:r>
            <a:r>
              <a:rPr lang="zh-CN" altLang="en-US" sz="2400" dirty="0"/>
              <a:t>这样就可以在线性的时间内解决问题了。时间复杂度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n+n</a:t>
            </a:r>
            <a:r>
              <a:rPr lang="en-US" altLang="zh-CN" sz="2400" dirty="0"/>
              <a:t>/k)</a:t>
            </a:r>
          </a:p>
          <a:p>
            <a:r>
              <a:rPr lang="zh-CN" altLang="en-US" sz="2400" dirty="0"/>
              <a:t>最后一种解法</a:t>
            </a:r>
            <a:r>
              <a:rPr lang="en-US" altLang="zh-CN" sz="2400" dirty="0"/>
              <a:t>, </a:t>
            </a:r>
            <a:r>
              <a:rPr lang="zh-CN" altLang="en-US" sz="2400" dirty="0"/>
              <a:t>数据量达到</a:t>
            </a:r>
            <a:r>
              <a:rPr lang="en-US" altLang="zh-CN" sz="2400" dirty="0"/>
              <a:t>2e7</a:t>
            </a:r>
            <a:r>
              <a:rPr lang="zh-CN" altLang="en-US" sz="2400" dirty="0"/>
              <a:t>也是可以过的</a:t>
            </a:r>
            <a:r>
              <a:rPr lang="en-US" altLang="zh-CN" sz="2400" dirty="0"/>
              <a:t>(</a:t>
            </a:r>
            <a:r>
              <a:rPr lang="zh-CN" altLang="en-US" sz="2400" dirty="0"/>
              <a:t>只要将排序用计数排序实现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9021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54C54-0317-49BA-B982-285FFC03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8F1E33-ABA6-418F-86D4-C1DED7577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68" y="304899"/>
            <a:ext cx="5913632" cy="38027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D5868C-5945-46C0-9B55-9073310E2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600" y="304899"/>
            <a:ext cx="5989839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5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8EFBF-1D0E-4C95-A373-A9F1D9FA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A7631-8AC3-48CA-9C1F-4396AA939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模拟题要细心仔细</a:t>
            </a:r>
            <a:r>
              <a:rPr lang="en-US" altLang="zh-CN" dirty="0"/>
              <a:t>,</a:t>
            </a:r>
            <a:r>
              <a:rPr lang="zh-CN" altLang="en-US" dirty="0"/>
              <a:t>注意各种边界条件</a:t>
            </a:r>
            <a:r>
              <a:rPr lang="en-US" altLang="zh-CN" dirty="0"/>
              <a:t>,</a:t>
            </a:r>
            <a:r>
              <a:rPr lang="zh-CN" altLang="en-US" dirty="0"/>
              <a:t>注意初始化</a:t>
            </a:r>
            <a:endParaRPr lang="en-US" altLang="zh-CN" dirty="0"/>
          </a:p>
          <a:p>
            <a:r>
              <a:rPr lang="zh-CN" altLang="en-US" dirty="0"/>
              <a:t>继续加油</a:t>
            </a:r>
            <a:r>
              <a:rPr lang="en-US" altLang="zh-CN" dirty="0"/>
              <a:t>!</a:t>
            </a:r>
          </a:p>
          <a:p>
            <a:r>
              <a:rPr lang="zh-CN" altLang="en-US" dirty="0"/>
              <a:t>如果有哪里不懂的地方可以来问我</a:t>
            </a:r>
            <a:r>
              <a:rPr lang="en-US" altLang="zh-CN" dirty="0"/>
              <a:t>,</a:t>
            </a:r>
            <a:r>
              <a:rPr lang="zh-CN" altLang="en-US" dirty="0"/>
              <a:t>我一定会尽</a:t>
            </a:r>
            <a:r>
              <a:rPr lang="en-US" altLang="zh-CN" dirty="0"/>
              <a:t>(</a:t>
            </a:r>
            <a:r>
              <a:rPr lang="en-US" altLang="zh-CN" dirty="0" err="1"/>
              <a:t>qu</a:t>
            </a:r>
            <a:r>
              <a:rPr lang="en-US" altLang="zh-CN" dirty="0"/>
              <a:t>)</a:t>
            </a:r>
            <a:r>
              <a:rPr lang="zh-CN" altLang="en-US" dirty="0"/>
              <a:t>力</a:t>
            </a:r>
            <a:r>
              <a:rPr lang="en-US" altLang="zh-CN" dirty="0"/>
              <a:t>(wen)</a:t>
            </a:r>
            <a:r>
              <a:rPr lang="zh-CN" altLang="en-US" dirty="0"/>
              <a:t>解</a:t>
            </a:r>
            <a:r>
              <a:rPr lang="en-US" altLang="zh-CN" dirty="0"/>
              <a:t>(</a:t>
            </a:r>
            <a:r>
              <a:rPr lang="en-US" altLang="zh-CN" dirty="0" err="1"/>
              <a:t>xue</a:t>
            </a:r>
            <a:r>
              <a:rPr lang="en-US" altLang="zh-CN" dirty="0"/>
              <a:t>)</a:t>
            </a:r>
            <a:r>
              <a:rPr lang="zh-CN" altLang="en-US" dirty="0"/>
              <a:t>答</a:t>
            </a:r>
            <a:r>
              <a:rPr lang="en-US" altLang="zh-CN" dirty="0"/>
              <a:t>(</a:t>
            </a:r>
            <a:r>
              <a:rPr lang="en-US" altLang="zh-CN" dirty="0" err="1"/>
              <a:t>zhang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34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6A3AC-3B6B-4CB6-AFB0-29215DEB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计算阶乘和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F8C1C-DFFF-4CC4-BBD3-732070F5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926" y="1690688"/>
            <a:ext cx="3955874" cy="4486275"/>
          </a:xfrm>
        </p:spPr>
        <p:txBody>
          <a:bodyPr/>
          <a:lstStyle/>
          <a:p>
            <a:r>
              <a:rPr lang="zh-CN" altLang="en-US" dirty="0"/>
              <a:t>直接初始化递推打表然后每次询问直接查表输出即可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53337B-9C65-43C2-BCB4-F34F7C951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58" y="1635276"/>
            <a:ext cx="6989332" cy="38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3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2E437-1A41-4504-A0F7-B993F15A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画方块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DE397-356A-40E1-A599-2774E6617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842" y="365125"/>
            <a:ext cx="4936957" cy="6127750"/>
          </a:xfrm>
        </p:spPr>
        <p:txBody>
          <a:bodyPr>
            <a:normAutofit/>
          </a:bodyPr>
          <a:lstStyle/>
          <a:p>
            <a:r>
              <a:rPr lang="zh-CN" altLang="en-US" dirty="0"/>
              <a:t>题意</a:t>
            </a:r>
            <a:r>
              <a:rPr lang="en-US" altLang="zh-CN" dirty="0"/>
              <a:t>: </a:t>
            </a:r>
            <a:r>
              <a:rPr lang="zh-CN" altLang="en-US" dirty="0"/>
              <a:t>给出一个列数</a:t>
            </a:r>
            <a:r>
              <a:rPr lang="en-US" altLang="zh-CN" dirty="0"/>
              <a:t>y,</a:t>
            </a:r>
            <a:r>
              <a:rPr lang="zh-CN" altLang="en-US" dirty="0"/>
              <a:t>和一个字符</a:t>
            </a:r>
            <a:r>
              <a:rPr lang="en-US" altLang="zh-CN" dirty="0" err="1"/>
              <a:t>ch</a:t>
            </a:r>
            <a:r>
              <a:rPr lang="en-US" altLang="zh-CN" dirty="0"/>
              <a:t>, </a:t>
            </a:r>
            <a:r>
              <a:rPr lang="zh-CN" altLang="en-US" dirty="0"/>
              <a:t>然后打印出</a:t>
            </a:r>
            <a:r>
              <a:rPr lang="en-US" altLang="zh-CN" dirty="0"/>
              <a:t>(y/2)</a:t>
            </a:r>
            <a:r>
              <a:rPr lang="zh-CN" altLang="en-US" dirty="0"/>
              <a:t>行</a:t>
            </a:r>
            <a:r>
              <a:rPr lang="en-US" altLang="zh-CN" dirty="0"/>
              <a:t>, y</a:t>
            </a:r>
            <a:r>
              <a:rPr lang="zh-CN" altLang="en-US" dirty="0"/>
              <a:t>列的字符</a:t>
            </a:r>
            <a:r>
              <a:rPr lang="en-US" altLang="zh-CN" dirty="0"/>
              <a:t>, </a:t>
            </a:r>
            <a:r>
              <a:rPr lang="zh-CN" altLang="en-US" dirty="0"/>
              <a:t>主要问题是</a:t>
            </a:r>
            <a:r>
              <a:rPr lang="en-US" altLang="zh-CN" dirty="0"/>
              <a:t>y/2</a:t>
            </a:r>
            <a:r>
              <a:rPr lang="zh-CN" altLang="en-US" dirty="0"/>
              <a:t>的四舍五入</a:t>
            </a:r>
            <a:endParaRPr lang="en-US" altLang="zh-CN" dirty="0"/>
          </a:p>
          <a:p>
            <a:r>
              <a:rPr lang="zh-CN" altLang="en-US" dirty="0"/>
              <a:t>处理方法一</a:t>
            </a:r>
            <a:r>
              <a:rPr lang="en-US" altLang="zh-CN" dirty="0"/>
              <a:t>: </a:t>
            </a:r>
            <a:r>
              <a:rPr lang="zh-CN" altLang="en-US" dirty="0"/>
              <a:t>直接调用</a:t>
            </a:r>
            <a:r>
              <a:rPr lang="en-US" altLang="zh-CN" dirty="0"/>
              <a:t>math</a:t>
            </a:r>
            <a:r>
              <a:rPr lang="zh-CN" altLang="en-US" dirty="0"/>
              <a:t>库的</a:t>
            </a:r>
            <a:r>
              <a:rPr lang="en-US" altLang="zh-CN" dirty="0"/>
              <a:t>round()</a:t>
            </a:r>
            <a:r>
              <a:rPr lang="zh-CN" altLang="en-US" dirty="0"/>
              <a:t>函数</a:t>
            </a:r>
            <a:r>
              <a:rPr lang="en-US" altLang="zh-CN" dirty="0"/>
              <a:t>,</a:t>
            </a:r>
            <a:r>
              <a:rPr lang="zh-CN" altLang="en-US" dirty="0"/>
              <a:t>返回四舍五入的值</a:t>
            </a:r>
            <a:endParaRPr lang="en-US" altLang="zh-CN" dirty="0"/>
          </a:p>
          <a:p>
            <a:r>
              <a:rPr lang="zh-CN" altLang="en-US" dirty="0"/>
              <a:t>处理方法二</a:t>
            </a:r>
            <a:r>
              <a:rPr lang="en-US" altLang="zh-CN" dirty="0"/>
              <a:t>: </a:t>
            </a:r>
            <a:r>
              <a:rPr lang="zh-CN" altLang="en-US" dirty="0"/>
              <a:t>将所得的浮点值加</a:t>
            </a:r>
            <a:r>
              <a:rPr lang="en-US" altLang="zh-CN" dirty="0"/>
              <a:t>0.5, </a:t>
            </a:r>
            <a:r>
              <a:rPr lang="zh-CN" altLang="en-US" dirty="0"/>
              <a:t>然后舍去小数点后面的位即可。</a:t>
            </a:r>
            <a:endParaRPr lang="en-US" altLang="zh-CN" dirty="0"/>
          </a:p>
          <a:p>
            <a:r>
              <a:rPr lang="zh-CN" altLang="en-US" dirty="0"/>
              <a:t>处理方法三</a:t>
            </a:r>
            <a:r>
              <a:rPr lang="en-US" altLang="zh-CN" dirty="0"/>
              <a:t>:</a:t>
            </a:r>
            <a:r>
              <a:rPr lang="zh-CN" altLang="en-US" dirty="0"/>
              <a:t>考虑到除以</a:t>
            </a:r>
            <a:r>
              <a:rPr lang="en-US" altLang="zh-CN" dirty="0"/>
              <a:t>2, </a:t>
            </a:r>
            <a:r>
              <a:rPr lang="zh-CN" altLang="en-US" dirty="0"/>
              <a:t>所得的结果不是 </a:t>
            </a:r>
            <a:r>
              <a:rPr lang="en-US" altLang="zh-CN" dirty="0"/>
              <a:t>.0 </a:t>
            </a:r>
            <a:r>
              <a:rPr lang="zh-CN" altLang="en-US" dirty="0"/>
              <a:t>就是 </a:t>
            </a:r>
            <a:r>
              <a:rPr lang="en-US" altLang="zh-CN" dirty="0"/>
              <a:t>.5 , </a:t>
            </a:r>
            <a:r>
              <a:rPr lang="zh-CN" altLang="en-US" dirty="0"/>
              <a:t>所以直接判断是否整除</a:t>
            </a:r>
            <a:r>
              <a:rPr lang="en-US" altLang="zh-CN" dirty="0"/>
              <a:t>, </a:t>
            </a:r>
            <a:r>
              <a:rPr lang="zh-CN" altLang="en-US" dirty="0"/>
              <a:t>如果不整除就对除后的商加一即可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2C3936-F8D2-4FC6-97D0-1EC2036EC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1" y="1487552"/>
            <a:ext cx="6228042" cy="40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3F020-EB5F-4613-B527-19C94A41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474"/>
            <a:ext cx="10515600" cy="5615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</a:t>
            </a:r>
            <a:r>
              <a:rPr lang="zh-CN" altLang="en-US" dirty="0"/>
              <a:t>标准库的</a:t>
            </a:r>
            <a:r>
              <a:rPr lang="en-US" altLang="zh-CN" dirty="0"/>
              <a:t>&lt;</a:t>
            </a:r>
            <a:r>
              <a:rPr lang="en-US" altLang="zh-CN" dirty="0" err="1"/>
              <a:t>math.h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double floor(double x); </a:t>
            </a:r>
            <a:r>
              <a:rPr lang="zh-CN" altLang="en-US" dirty="0"/>
              <a:t>向下取整</a:t>
            </a:r>
            <a:r>
              <a:rPr lang="en-US" altLang="zh-CN" dirty="0"/>
              <a:t>, </a:t>
            </a:r>
            <a:r>
              <a:rPr lang="zh-CN" altLang="en-US" dirty="0"/>
              <a:t>返回不大于</a:t>
            </a:r>
            <a:r>
              <a:rPr lang="en-US" altLang="zh-CN" dirty="0"/>
              <a:t>x</a:t>
            </a:r>
            <a:r>
              <a:rPr lang="zh-CN" altLang="en-US" dirty="0"/>
              <a:t>的最大整数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double ceil(double x);    </a:t>
            </a:r>
            <a:r>
              <a:rPr lang="zh-CN" altLang="en-US" dirty="0"/>
              <a:t>向上取整</a:t>
            </a:r>
            <a:r>
              <a:rPr lang="en-US" altLang="zh-CN" dirty="0"/>
              <a:t>, </a:t>
            </a:r>
            <a:r>
              <a:rPr lang="zh-CN" altLang="en-US" dirty="0"/>
              <a:t>返回不小于</a:t>
            </a:r>
            <a:r>
              <a:rPr lang="en-US" altLang="zh-CN" dirty="0"/>
              <a:t>x</a:t>
            </a:r>
            <a:r>
              <a:rPr lang="zh-CN" altLang="en-US" dirty="0"/>
              <a:t>的最大整数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double round(double x); </a:t>
            </a:r>
            <a:r>
              <a:rPr lang="zh-CN" altLang="en-US" dirty="0"/>
              <a:t>四舍五入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ps</a:t>
            </a:r>
            <a:r>
              <a:rPr lang="en-US" altLang="zh-CN" dirty="0"/>
              <a:t>: (int)x </a:t>
            </a:r>
            <a:r>
              <a:rPr lang="zh-CN" altLang="en-US" dirty="0"/>
              <a:t>与 </a:t>
            </a:r>
            <a:r>
              <a:rPr lang="en-US" altLang="zh-CN" dirty="0"/>
              <a:t>floor(x) </a:t>
            </a:r>
            <a:r>
              <a:rPr lang="zh-CN" altLang="en-US" dirty="0"/>
              <a:t>的区别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(int)x </a:t>
            </a:r>
            <a:r>
              <a:rPr lang="zh-CN" altLang="en-US" dirty="0"/>
              <a:t>是向中取整</a:t>
            </a:r>
            <a:r>
              <a:rPr lang="en-US" altLang="zh-CN" dirty="0"/>
              <a:t>,</a:t>
            </a:r>
            <a:r>
              <a:rPr lang="zh-CN" altLang="en-US" dirty="0"/>
              <a:t>是直接舍掉小数点后面的值</a:t>
            </a:r>
            <a:endParaRPr lang="en-US" altLang="zh-CN" dirty="0"/>
          </a:p>
          <a:p>
            <a:r>
              <a:rPr lang="en-US" altLang="zh-CN" dirty="0"/>
              <a:t> floor(x)</a:t>
            </a:r>
            <a:r>
              <a:rPr lang="zh-CN" altLang="en-US" dirty="0"/>
              <a:t>是向下取整</a:t>
            </a:r>
            <a:r>
              <a:rPr lang="en-US" altLang="zh-CN" dirty="0"/>
              <a:t>, </a:t>
            </a:r>
          </a:p>
          <a:p>
            <a:r>
              <a:rPr lang="zh-CN" altLang="en-US" dirty="0"/>
              <a:t>在正数的时候结果都一样</a:t>
            </a:r>
            <a:r>
              <a:rPr lang="en-US" altLang="zh-CN" dirty="0"/>
              <a:t>(</a:t>
            </a:r>
            <a:r>
              <a:rPr lang="zh-CN" altLang="en-US" dirty="0"/>
              <a:t>但是还要防止结果溢出爆</a:t>
            </a:r>
            <a:r>
              <a:rPr lang="en-US" altLang="zh-CN" dirty="0"/>
              <a:t>int)</a:t>
            </a:r>
          </a:p>
          <a:p>
            <a:r>
              <a:rPr lang="zh-CN" altLang="en-US" dirty="0"/>
              <a:t>负数的时候</a:t>
            </a:r>
            <a:r>
              <a:rPr lang="en-US" altLang="zh-CN" dirty="0"/>
              <a:t>: (int)(-1.5)=-1 , floor(-1.5)=-2.0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30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3871D-F8C8-469A-AB12-8FB56C2C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到底有多二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30DE4-BFC3-4635-BD41-CE5F7EED5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  <a:r>
              <a:rPr lang="en-US" altLang="zh-CN" dirty="0"/>
              <a:t>:</a:t>
            </a:r>
            <a:r>
              <a:rPr lang="zh-CN" altLang="en-US" dirty="0"/>
              <a:t>给你一个大整数</a:t>
            </a:r>
            <a:r>
              <a:rPr lang="en-US" altLang="zh-CN" dirty="0"/>
              <a:t>, </a:t>
            </a:r>
            <a:r>
              <a:rPr lang="zh-CN" altLang="en-US" dirty="0"/>
              <a:t>计算</a:t>
            </a:r>
            <a:r>
              <a:rPr lang="en-US" altLang="zh-CN" dirty="0"/>
              <a:t>2</a:t>
            </a:r>
            <a:r>
              <a:rPr lang="zh-CN" altLang="en-US" dirty="0"/>
              <a:t>在所有位数的比值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计算比值的时候</a:t>
            </a:r>
            <a:r>
              <a:rPr lang="en-US" altLang="zh-CN" dirty="0"/>
              <a:t>,</a:t>
            </a:r>
            <a:r>
              <a:rPr lang="zh-CN" altLang="en-US" dirty="0"/>
              <a:t>有两个独立的特殊操作</a:t>
            </a:r>
            <a:r>
              <a:rPr lang="en-US" altLang="zh-CN" dirty="0"/>
              <a:t>: </a:t>
            </a:r>
            <a:r>
              <a:rPr lang="zh-CN" altLang="en-US" dirty="0"/>
              <a:t>当这个数是负数的时候</a:t>
            </a:r>
            <a:r>
              <a:rPr lang="en-US" altLang="zh-CN" dirty="0"/>
              <a:t>,</a:t>
            </a:r>
            <a:r>
              <a:rPr lang="zh-CN" altLang="en-US" dirty="0"/>
              <a:t>将比值乘</a:t>
            </a:r>
            <a:r>
              <a:rPr lang="en-US" altLang="zh-CN" dirty="0"/>
              <a:t>1.5 ; </a:t>
            </a:r>
            <a:r>
              <a:rPr lang="zh-CN" altLang="en-US" dirty="0"/>
              <a:t>当这个数被二整除的时候</a:t>
            </a:r>
            <a:r>
              <a:rPr lang="en-US" altLang="zh-CN" dirty="0"/>
              <a:t>,</a:t>
            </a:r>
            <a:r>
              <a:rPr lang="zh-CN" altLang="en-US" dirty="0"/>
              <a:t>比值乘</a:t>
            </a:r>
            <a:r>
              <a:rPr lang="en-US" altLang="zh-CN" dirty="0"/>
              <a:t>2</a:t>
            </a:r>
          </a:p>
          <a:p>
            <a:endParaRPr lang="en-US" altLang="zh-CN" dirty="0"/>
          </a:p>
          <a:p>
            <a:r>
              <a:rPr lang="zh-CN" altLang="en-US" dirty="0"/>
              <a:t>思路</a:t>
            </a:r>
            <a:r>
              <a:rPr lang="en-US" altLang="zh-CN" dirty="0"/>
              <a:t>: </a:t>
            </a:r>
            <a:r>
              <a:rPr lang="zh-CN" altLang="en-US" dirty="0"/>
              <a:t>遍历一下字符串</a:t>
            </a:r>
            <a:r>
              <a:rPr lang="en-US" altLang="zh-CN" dirty="0"/>
              <a:t>,</a:t>
            </a:r>
            <a:r>
              <a:rPr lang="zh-CN" altLang="en-US" dirty="0"/>
              <a:t>统计一下所有数位和二的个数</a:t>
            </a:r>
            <a:r>
              <a:rPr lang="en-US" altLang="zh-CN" dirty="0"/>
              <a:t>, </a:t>
            </a:r>
            <a:r>
              <a:rPr lang="zh-CN" altLang="en-US" dirty="0"/>
              <a:t>然后看是否为负数直接看字符串的第一位是不是负数的符号就行</a:t>
            </a:r>
            <a:r>
              <a:rPr lang="en-US" altLang="zh-CN" dirty="0"/>
              <a:t>; </a:t>
            </a:r>
            <a:r>
              <a:rPr lang="zh-CN" altLang="en-US" dirty="0"/>
              <a:t>看这个数是否能被</a:t>
            </a:r>
            <a:r>
              <a:rPr lang="en-US" altLang="zh-CN" dirty="0"/>
              <a:t>2</a:t>
            </a:r>
            <a:r>
              <a:rPr lang="zh-CN" altLang="en-US" dirty="0"/>
              <a:t>整除只看最后一位是不是</a:t>
            </a:r>
            <a:r>
              <a:rPr lang="en-US" altLang="zh-CN" dirty="0"/>
              <a:t>2</a:t>
            </a:r>
            <a:r>
              <a:rPr lang="zh-CN" altLang="en-US" dirty="0"/>
              <a:t>的倍数就行了。最后得到答案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018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3A353-96CD-43C6-84A8-7D6577B5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45" y="404429"/>
            <a:ext cx="10515600" cy="1325563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到底有多二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8E25E05-EAD7-4B67-BFAE-F17336E68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595" y="1394709"/>
            <a:ext cx="7509981" cy="50588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C06782D-1763-4F2C-9027-1B31605E7B83}"/>
              </a:ext>
            </a:extLst>
          </p:cNvPr>
          <p:cNvSpPr txBox="1"/>
          <p:nvPr/>
        </p:nvSpPr>
        <p:spPr>
          <a:xfrm>
            <a:off x="1282262" y="2627586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177655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4B4A8-B9ED-40DF-BB0B-65540B01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大笨钟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1E1C1-88C9-4955-B793-A9B2BCEE8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题意</a:t>
            </a:r>
            <a:r>
              <a:rPr lang="en-US" altLang="zh-CN" dirty="0"/>
              <a:t>: </a:t>
            </a:r>
            <a:r>
              <a:rPr lang="zh-CN" altLang="en-US" dirty="0"/>
              <a:t>给你一个时间</a:t>
            </a:r>
            <a:r>
              <a:rPr lang="en-US" altLang="zh-CN" dirty="0"/>
              <a:t>, </a:t>
            </a:r>
            <a:r>
              <a:rPr lang="zh-CN" altLang="en-US" dirty="0"/>
              <a:t>当时间在</a:t>
            </a:r>
            <a:r>
              <a:rPr lang="en-US" altLang="zh-CN" dirty="0"/>
              <a:t>[00:00,12:00]</a:t>
            </a:r>
            <a:r>
              <a:rPr lang="zh-CN" altLang="en-US" dirty="0"/>
              <a:t>的时候输出</a:t>
            </a:r>
            <a:r>
              <a:rPr lang="en-US" altLang="zh-CN" dirty="0"/>
              <a:t>”too early”</a:t>
            </a:r>
            <a:r>
              <a:rPr lang="zh-CN" altLang="en-US" dirty="0"/>
              <a:t>等字符串</a:t>
            </a:r>
            <a:r>
              <a:rPr lang="en-US" altLang="zh-CN" dirty="0"/>
              <a:t>, </a:t>
            </a:r>
            <a:r>
              <a:rPr lang="zh-CN" altLang="en-US" dirty="0"/>
              <a:t>否则就输出规定个数的</a:t>
            </a:r>
            <a:r>
              <a:rPr lang="en-US" altLang="zh-CN" dirty="0"/>
              <a:t>”Dang”</a:t>
            </a:r>
          </a:p>
          <a:p>
            <a:r>
              <a:rPr lang="zh-CN" altLang="en-US" dirty="0"/>
              <a:t>分析</a:t>
            </a:r>
            <a:r>
              <a:rPr lang="en-US" altLang="zh-CN" dirty="0"/>
              <a:t>: </a:t>
            </a:r>
            <a:r>
              <a:rPr lang="zh-CN" altLang="en-US" dirty="0"/>
              <a:t>首先判断要不要输出</a:t>
            </a:r>
            <a:r>
              <a:rPr lang="en-US" altLang="zh-CN" dirty="0"/>
              <a:t>”Dang”: </a:t>
            </a:r>
            <a:r>
              <a:rPr lang="zh-CN" altLang="en-US" dirty="0"/>
              <a:t>当</a:t>
            </a:r>
            <a:r>
              <a:rPr lang="en-US" altLang="zh-CN" dirty="0"/>
              <a:t>h&gt;12</a:t>
            </a:r>
            <a:r>
              <a:rPr lang="zh-CN" altLang="en-US" dirty="0"/>
              <a:t>或者</a:t>
            </a:r>
            <a:r>
              <a:rPr lang="en-US" altLang="zh-CN" dirty="0"/>
              <a:t>h==12&amp;&amp;m!=0</a:t>
            </a:r>
            <a:r>
              <a:rPr lang="zh-CN" altLang="en-US" dirty="0"/>
              <a:t>的时候</a:t>
            </a:r>
            <a:r>
              <a:rPr lang="en-US" altLang="zh-CN" dirty="0"/>
              <a:t>, </a:t>
            </a:r>
            <a:r>
              <a:rPr lang="zh-CN" altLang="en-US" dirty="0"/>
              <a:t>就直接输出</a:t>
            </a:r>
            <a:r>
              <a:rPr lang="en-US" altLang="zh-CN" dirty="0"/>
              <a:t>”Only </a:t>
            </a:r>
            <a:r>
              <a:rPr lang="en-US" altLang="zh-CN" dirty="0" err="1"/>
              <a:t>hh:mm</a:t>
            </a:r>
            <a:r>
              <a:rPr lang="en-US" altLang="zh-CN" dirty="0"/>
              <a:t>. Too early to Dang.”  </a:t>
            </a:r>
            <a:r>
              <a:rPr lang="zh-CN" altLang="en-US" dirty="0"/>
              <a:t>结束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否则</a:t>
            </a:r>
            <a:r>
              <a:rPr lang="en-US" altLang="zh-CN" dirty="0"/>
              <a:t>, </a:t>
            </a:r>
            <a:r>
              <a:rPr lang="zh-CN" altLang="en-US" dirty="0"/>
              <a:t>就计算一下要输出</a:t>
            </a:r>
            <a:r>
              <a:rPr lang="en-US" altLang="zh-CN" dirty="0"/>
              <a:t>Dang</a:t>
            </a:r>
            <a:r>
              <a:rPr lang="zh-CN" altLang="en-US" dirty="0"/>
              <a:t>的次数</a:t>
            </a:r>
            <a:r>
              <a:rPr lang="en-US" altLang="zh-CN" dirty="0"/>
              <a:t>,</a:t>
            </a:r>
            <a:r>
              <a:rPr lang="zh-CN" altLang="en-US" dirty="0"/>
              <a:t>先设置循环次数为</a:t>
            </a:r>
            <a:r>
              <a:rPr lang="en-US" altLang="zh-CN" dirty="0"/>
              <a:t>h-12, </a:t>
            </a:r>
            <a:r>
              <a:rPr lang="zh-CN" altLang="en-US" dirty="0"/>
              <a:t>如果分钟不为零</a:t>
            </a:r>
            <a:r>
              <a:rPr lang="en-US" altLang="zh-CN" dirty="0"/>
              <a:t>,</a:t>
            </a:r>
            <a:r>
              <a:rPr lang="zh-CN" altLang="en-US" dirty="0"/>
              <a:t>就将循环次数加一</a:t>
            </a:r>
            <a:r>
              <a:rPr lang="en-US" altLang="zh-CN" dirty="0"/>
              <a:t>,</a:t>
            </a:r>
            <a:r>
              <a:rPr lang="zh-CN" altLang="en-US" dirty="0"/>
              <a:t>然后用一个循环输出</a:t>
            </a:r>
            <a:r>
              <a:rPr lang="en-US" altLang="zh-CN" dirty="0"/>
              <a:t>”Dang”</a:t>
            </a:r>
            <a:r>
              <a:rPr lang="zh-CN" altLang="en-US" dirty="0"/>
              <a:t>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203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1CB47-8B3F-4F71-958D-8F60DDCD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大笨钟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D419CE-32B6-49EA-B5C5-DA7F58C7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45" y="1939263"/>
            <a:ext cx="7620660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7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1575</Words>
  <Application>Microsoft Office PowerPoint</Application>
  <PresentationFormat>宽屏</PresentationFormat>
  <Paragraphs>84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Office 主题​​</vt:lpstr>
      <vt:lpstr>First half of 2018-Lesson(1&lt;&lt;1) </vt:lpstr>
      <vt:lpstr>PowerPoint 演示文稿</vt:lpstr>
      <vt:lpstr>1. 计算阶乘和</vt:lpstr>
      <vt:lpstr>2.画方块</vt:lpstr>
      <vt:lpstr>PowerPoint 演示文稿</vt:lpstr>
      <vt:lpstr>3.到底有多二</vt:lpstr>
      <vt:lpstr>3.到底有多二</vt:lpstr>
      <vt:lpstr>4.大笨钟</vt:lpstr>
      <vt:lpstr>4.大笨钟</vt:lpstr>
      <vt:lpstr>5.查验身份证</vt:lpstr>
      <vt:lpstr>5.查验身份证</vt:lpstr>
      <vt:lpstr>6.谁先倒</vt:lpstr>
      <vt:lpstr>PowerPoint 演示文稿</vt:lpstr>
      <vt:lpstr>7.math theory problem(note that the range of n is corrected!!) </vt:lpstr>
      <vt:lpstr>7.代码:</vt:lpstr>
      <vt:lpstr>PowerPoint 演示文稿</vt:lpstr>
      <vt:lpstr>8.Find the max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half of 2018-Lesson(1&lt;&lt;1) </dc:title>
  <dc:creator>博 杨</dc:creator>
  <cp:lastModifiedBy>博 杨</cp:lastModifiedBy>
  <cp:revision>54</cp:revision>
  <dcterms:created xsi:type="dcterms:W3CDTF">2018-11-17T06:16:44Z</dcterms:created>
  <dcterms:modified xsi:type="dcterms:W3CDTF">2018-11-21T10:42:47Z</dcterms:modified>
</cp:coreProperties>
</file>