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2CC94C-1922-45D8-B139-F078052AE0BA}">
  <a:tblStyle styleId="{7B2CC94C-1922-45D8-B139-F078052AE0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2936e6ce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2936e6ce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c1997cb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c1997cb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280f924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280f924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280f924e7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280f924e7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29627c8ca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29627c8c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280f924e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280f924e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280f924e7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280f924e7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280f924e7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280f924e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280f924e7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280f924e7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291c03f2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291c03f2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3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type="ctrTitle"/>
          </p:nvPr>
        </p:nvSpPr>
        <p:spPr>
          <a:xfrm>
            <a:off x="720000" y="1016375"/>
            <a:ext cx="48804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 SOFTWARE DEVELOPMENT PLAN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4"/>
          <p:cNvSpPr txBox="1"/>
          <p:nvPr>
            <p:ph type="title"/>
          </p:nvPr>
        </p:nvSpPr>
        <p:spPr>
          <a:xfrm>
            <a:off x="761150" y="1609850"/>
            <a:ext cx="7704000" cy="21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Any </a:t>
            </a:r>
            <a:r>
              <a:rPr lang="en" sz="9600"/>
              <a:t>Questions?</a:t>
            </a:r>
            <a:endParaRPr sz="9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5"/>
          <p:cNvSpPr txBox="1"/>
          <p:nvPr>
            <p:ph type="ctrTitle"/>
          </p:nvPr>
        </p:nvSpPr>
        <p:spPr>
          <a:xfrm>
            <a:off x="1887750" y="200047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2"/>
                </a:solidFill>
              </a:rPr>
              <a:t>H</a:t>
            </a:r>
            <a:r>
              <a:rPr lang="en">
                <a:solidFill>
                  <a:schemeClr val="accent3"/>
                </a:solidFill>
              </a:rPr>
              <a:t>A</a:t>
            </a:r>
            <a:r>
              <a:rPr lang="en">
                <a:solidFill>
                  <a:schemeClr val="accent4"/>
                </a:solidFill>
              </a:rPr>
              <a:t>N</a:t>
            </a:r>
            <a:r>
              <a:rPr lang="en">
                <a:solidFill>
                  <a:schemeClr val="accent5"/>
                </a:solidFill>
              </a:rPr>
              <a:t>K</a:t>
            </a:r>
            <a:r>
              <a:rPr lang="en">
                <a:solidFill>
                  <a:schemeClr val="accent6"/>
                </a:solidFill>
              </a:rPr>
              <a:t>S</a:t>
            </a:r>
            <a:endParaRPr/>
          </a:p>
        </p:txBody>
      </p:sp>
      <p:sp>
        <p:nvSpPr>
          <p:cNvPr id="542" name="Google Shape;542;p35"/>
          <p:cNvSpPr/>
          <p:nvPr/>
        </p:nvSpPr>
        <p:spPr>
          <a:xfrm>
            <a:off x="11865675" y="1028350"/>
            <a:ext cx="40050" cy="12525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79" name="Google Shape;479;p26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David Fearn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Computer Science, Political Science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Team Lead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Working on QTI manipulation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Reece Milligan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Computer Science w/ Data Science Concentration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Technical Writer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Working on the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Gary Nino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Computer Science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Test Lead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Working on server hosting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Alex Wood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Computer Science, Philosophy, Mathematics, GPPE Certificate (Japanese)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Technical Lead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Working on the website front and back 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485" name="Google Shape;485;p27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endParaRPr/>
          </a:p>
          <a:p>
            <a:pPr indent="-304800" lvl="0" marL="457200" marR="50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Challenge educators face creating, organizing and printing in-class tests, specifically in hybrid classes w/ Canvas</a:t>
            </a:r>
            <a:endParaRPr/>
          </a:p>
          <a:p>
            <a:pPr indent="0" lvl="0" marL="0" marR="50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  <a:endParaRPr b="1"/>
          </a:p>
          <a:p>
            <a:pPr indent="-304800" lvl="0" marL="457200" marR="50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Development of a “test creation manager”</a:t>
            </a:r>
            <a:endParaRPr/>
          </a:p>
          <a:p>
            <a:pPr indent="-304800" lvl="1" marL="914400" marR="50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system to import, manage, and generate hardcopy exams/quizzes, designed to integrate with Canvas’ QTI question banks</a:t>
            </a:r>
            <a:endParaRPr/>
          </a:p>
          <a:p>
            <a:pPr indent="-304800" lvl="0" marL="457200" marR="50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Eliminates time-consuming exam creation process, providing reusable test banks</a:t>
            </a:r>
            <a:endParaRPr/>
          </a:p>
          <a:p>
            <a:pPr indent="-304800" lvl="0" marL="457200" marR="50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Allows teachers to transfer over the content they worked on virtually without having to start from scratch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OVERVIEW</a:t>
            </a:r>
            <a:endParaRPr/>
          </a:p>
        </p:txBody>
      </p:sp>
      <p:sp>
        <p:nvSpPr>
          <p:cNvPr id="491" name="Google Shape;491;p28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Question Bank Management</a:t>
            </a:r>
            <a:endParaRPr b="1"/>
          </a:p>
          <a:p>
            <a:pPr indent="-304800" lvl="1" marL="9144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Create, edit, import/export questions</a:t>
            </a:r>
            <a:endParaRPr/>
          </a:p>
          <a:p>
            <a:pPr indent="-304800" lvl="1" marL="9144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Track question fields with a database</a:t>
            </a:r>
            <a:endParaRPr/>
          </a:p>
          <a:p>
            <a:pPr indent="-304800" lvl="0" marL="457200" marR="50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/>
              <a:t>Test Generation</a:t>
            </a:r>
            <a:endParaRPr b="1"/>
          </a:p>
          <a:p>
            <a:pPr indent="-304800" lvl="1" marL="9144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Combine questions into tests with cover pages, templates, etc.</a:t>
            </a:r>
            <a:endParaRPr/>
          </a:p>
          <a:p>
            <a:pPr indent="-304800" lvl="1" marL="9144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Support randomization of answers and answer key</a:t>
            </a:r>
            <a:endParaRPr/>
          </a:p>
          <a:p>
            <a:pPr indent="-304800" lvl="1" marL="9144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Output in HTML, editable in Word</a:t>
            </a:r>
            <a:endParaRPr/>
          </a:p>
          <a:p>
            <a:pPr indent="-304800" lvl="0" marL="457200" marR="50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Role-Based Access</a:t>
            </a:r>
            <a:endParaRPr b="1"/>
          </a:p>
          <a:p>
            <a:pPr indent="-304800" lvl="1" marL="9144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Publisher: </a:t>
            </a:r>
            <a:r>
              <a:rPr lang="en"/>
              <a:t>Manage</a:t>
            </a:r>
            <a:r>
              <a:rPr lang="en"/>
              <a:t> textbook-based question banks, receive feedback</a:t>
            </a:r>
            <a:endParaRPr/>
          </a:p>
          <a:p>
            <a:pPr indent="-304800" lvl="1" marL="9144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Teacher: Create, edit, share tests, and give feedback</a:t>
            </a:r>
            <a:endParaRPr/>
          </a:p>
          <a:p>
            <a:pPr indent="-304800" lvl="1" marL="914400" marR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Webmaster: Manage user roles and website settings</a:t>
            </a:r>
            <a:endParaRPr/>
          </a:p>
        </p:txBody>
      </p:sp>
      <p:pic>
        <p:nvPicPr>
          <p:cNvPr id="492" name="Google Shape;4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1475" y="1696038"/>
            <a:ext cx="1756824" cy="17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498" name="Google Shape;498;p29"/>
          <p:cNvSpPr txBox="1"/>
          <p:nvPr>
            <p:ph idx="1" type="body"/>
          </p:nvPr>
        </p:nvSpPr>
        <p:spPr>
          <a:xfrm>
            <a:off x="720000" y="1104850"/>
            <a:ext cx="34767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Sprint One (Jan. 15 -  Jan. 26)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Initial requirements written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Software Development Plan complete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Sprint Two (Jan. 27 - Feb. 9)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Stories created for all developers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Basic website front end structure developed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Sprint Three (Feb. 10 - Feb. 23)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Back end skeleton completed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Architectural design and workflow design complete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Sprint Four (Feb. 24 - Mar. 9)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Server hosting set up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Database integration complete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499" name="Google Shape;499;p29"/>
          <p:cNvSpPr txBox="1"/>
          <p:nvPr>
            <p:ph idx="1" type="body"/>
          </p:nvPr>
        </p:nvSpPr>
        <p:spPr>
          <a:xfrm>
            <a:off x="4759650" y="1216750"/>
            <a:ext cx="34767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Sprint Five (Mar. 10 - Mar. 23)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Backlog refinement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Detailed Program Review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Sprint Six (Mar. 24 - Apr. 6)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Website stood up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Import/export fully functional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Sprint Seven (Apr. 7 - Apr. 20)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Initial beta released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First deliverable version finished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Final presentation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HI(P) Sprint (Apr. 21 - Apr. 27)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Final team evaluation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Final deliverable turned 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"/>
          <p:cNvSpPr txBox="1"/>
          <p:nvPr>
            <p:ph type="title"/>
          </p:nvPr>
        </p:nvSpPr>
        <p:spPr>
          <a:xfrm>
            <a:off x="720000" y="4268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ANALYSIS</a:t>
            </a:r>
            <a:endParaRPr/>
          </a:p>
        </p:txBody>
      </p:sp>
      <p:graphicFrame>
        <p:nvGraphicFramePr>
          <p:cNvPr id="505" name="Google Shape;505;p30"/>
          <p:cNvGraphicFramePr/>
          <p:nvPr/>
        </p:nvGraphicFramePr>
        <p:xfrm>
          <a:off x="1086225" y="108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{7B2CC94C-1922-45D8-B139-F078052AE0BA}</a:tableStyleId>
              </a:tblPr>
              <a:tblGrid>
                <a:gridCol w="2001500"/>
                <a:gridCol w="1034550"/>
                <a:gridCol w="4202950"/>
              </a:tblGrid>
              <a:tr h="41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Risk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8ACFD">
                        <a:alpha val="57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Severity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8ACFD">
                        <a:alpha val="57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Mitigation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8ACFD">
                        <a:alpha val="57540"/>
                      </a:srgbClr>
                    </a:solidFill>
                  </a:tcPr>
                </a:tc>
              </a:tr>
              <a:tr h="41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 of a Member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CFD">
                        <a:alpha val="57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Major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CFD">
                        <a:alpha val="57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 of tasks allows stories to be reassigned in the event of a member dropping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CFD">
                        <a:alpha val="57540"/>
                      </a:srgbClr>
                    </a:solidFill>
                  </a:tcPr>
                </a:tc>
              </a:tr>
              <a:tr h="41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 Decision Failures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CFD">
                        <a:alpha val="57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Major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CFD">
                        <a:alpha val="57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have back-up plans for all of our most important decisions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CFD">
                        <a:alpha val="57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Transferring to AWS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CFD">
                        <a:alpha val="57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Minor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CFD">
                        <a:alpha val="57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are leaving a lot of time to stand up the website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CFD">
                        <a:alpha val="57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Tool Conflicts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CFD">
                        <a:alpha val="57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Minor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CFD">
                        <a:alpha val="57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 try to keep tool usage in a simple pipeline, transforming data only as much as is necessary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ACFD">
                        <a:alpha val="57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Tool </a:t>
                      </a:r>
                      <a:r>
                        <a:rPr lang="en"/>
                        <a:t>Unfamiliarity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8ACFD">
                        <a:alpha val="57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Negligible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8ACFD">
                        <a:alpha val="57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study and mutual accountability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8ACFD">
                        <a:alpha val="5754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Schedule Conflicts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8ACFD">
                        <a:alpha val="57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Negligible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8ACFD">
                        <a:alpha val="5754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Weekend meetings and mutual accountability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8ACFD">
                        <a:alpha val="5754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TOOLS</a:t>
            </a:r>
            <a:endParaRPr/>
          </a:p>
        </p:txBody>
      </p:sp>
      <p:sp>
        <p:nvSpPr>
          <p:cNvPr id="511" name="Google Shape;511;p31"/>
          <p:cNvSpPr txBox="1"/>
          <p:nvPr>
            <p:ph idx="1" type="body"/>
          </p:nvPr>
        </p:nvSpPr>
        <p:spPr>
          <a:xfrm>
            <a:off x="668550" y="111270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Languages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PHP, HTML5, CSS3, JavaScript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XML, SQL, Python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Server Hosting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AWS or Github Pages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IDEs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Notepad++, Visual Studio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Frameworks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Django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Database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MySQL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Version Control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GitHub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/>
              <a:t>Testing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Terminal for server testing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Canvas’ API and tokens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Any web browser for front end testing</a:t>
            </a:r>
            <a:endParaRPr b="1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/>
              <a:t>Possibly Hugo</a:t>
            </a:r>
            <a:endParaRPr b="1"/>
          </a:p>
        </p:txBody>
      </p:sp>
      <p:sp>
        <p:nvSpPr>
          <p:cNvPr id="512" name="Google Shape;512;p31"/>
          <p:cNvSpPr/>
          <p:nvPr/>
        </p:nvSpPr>
        <p:spPr>
          <a:xfrm>
            <a:off x="4342625" y="3439299"/>
            <a:ext cx="2460456" cy="1421172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31"/>
          <p:cNvSpPr/>
          <p:nvPr/>
        </p:nvSpPr>
        <p:spPr>
          <a:xfrm>
            <a:off x="6627338" y="990161"/>
            <a:ext cx="2460456" cy="1421172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31"/>
          <p:cNvSpPr/>
          <p:nvPr/>
        </p:nvSpPr>
        <p:spPr>
          <a:xfrm>
            <a:off x="4838325" y="1591050"/>
            <a:ext cx="4001616" cy="2911248"/>
          </a:xfrm>
          <a:prstGeom prst="cloud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5" name="Google Shape;5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078" y="2499750"/>
            <a:ext cx="1825626" cy="10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DEVELOPMENT ENVIRONMENT</a:t>
            </a:r>
            <a:endParaRPr/>
          </a:p>
        </p:txBody>
      </p:sp>
      <p:sp>
        <p:nvSpPr>
          <p:cNvPr id="521" name="Google Shape;521;p32"/>
          <p:cNvSpPr txBox="1"/>
          <p:nvPr>
            <p:ph idx="1" type="body"/>
          </p:nvPr>
        </p:nvSpPr>
        <p:spPr>
          <a:xfrm>
            <a:off x="658275" y="1382600"/>
            <a:ext cx="24828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00"/>
              <a:t>Git is our primary choice for our development environment. We will share our files and code using a repository hosted on Github.</a:t>
            </a:r>
            <a:endParaRPr b="1" sz="1700"/>
          </a:p>
        </p:txBody>
      </p:sp>
      <p:pic>
        <p:nvPicPr>
          <p:cNvPr id="522" name="Google Shape;5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30113"/>
            <a:ext cx="21907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Details</a:t>
            </a:r>
            <a:endParaRPr/>
          </a:p>
        </p:txBody>
      </p:sp>
      <p:sp>
        <p:nvSpPr>
          <p:cNvPr id="528" name="Google Shape;528;p33"/>
          <p:cNvSpPr txBox="1"/>
          <p:nvPr>
            <p:ph idx="1" type="body"/>
          </p:nvPr>
        </p:nvSpPr>
        <p:spPr>
          <a:xfrm>
            <a:off x="573850" y="11514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29" name="Google Shape;529;p33"/>
          <p:cNvSpPr txBox="1"/>
          <p:nvPr/>
        </p:nvSpPr>
        <p:spPr>
          <a:xfrm>
            <a:off x="4332850" y="1000050"/>
            <a:ext cx="38577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33"/>
          <p:cNvSpPr txBox="1"/>
          <p:nvPr/>
        </p:nvSpPr>
        <p:spPr>
          <a:xfrm>
            <a:off x="573850" y="1151450"/>
            <a:ext cx="38577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Objective: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Facilitates management of courses, users, tests, and questions in an educational platform.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Entities: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Users, Courses, Tests, Questions, and Answer Keys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Flexibility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Supports attachments, customizable templates, and question grading instructions.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1" name="Google Shape;5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925" y="1151450"/>
            <a:ext cx="3998149" cy="31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