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4" r:id="rId8"/>
    <p:sldId id="263" r:id="rId9"/>
    <p:sldId id="266" r:id="rId10"/>
    <p:sldId id="261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0857-D200-9416-6AE6-5E19B19F9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606F9-390C-B6A4-5235-0B3AD066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9D0A-FE44-37FC-A22E-296B1F4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38C4-945E-F8DA-5856-D5FBDBE4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3E94-5181-CB57-A06F-F3EDD92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9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5730-0E6C-DC88-CCE5-41A46380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BAC0-C6D1-D95F-3F2B-5F2D5C27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3027-99DE-4A27-4B31-2455A607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E589-75B5-A4A4-96F7-1A72B607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FCE1-6C39-9BAD-F627-75C09441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63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DE6DC-B556-7837-01FE-C52293B1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527CB-0E5E-A025-7918-A274916F0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5D7C-2A7D-ADAB-01AE-CD27A0B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923B-FC89-0CCD-E274-8BAFABFE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170B-A862-15AF-F889-6D0C14D2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41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E19-6D2C-2641-99B5-E22A6805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0049-11A3-15F0-6EC0-1594BF5C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FC0E-2357-EC26-1C4A-6D618B90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930F-AD41-7B0F-B3E0-5A659A3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942B-4EB7-2F9D-DA3F-CE31A41F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52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445-A882-FD3F-FBC4-E83176C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5381-FF35-00B7-4CF6-16598F35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C0E6-97FA-1B70-9103-76582F5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0D3A-C27D-1161-2313-71ABFE03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D91A-7F78-32DA-D096-C118706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97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232A-283B-9542-BC13-424BE241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3452-A763-E9A1-DB02-C32FC688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1B872-0A52-BB56-62A2-1C31F103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6B3C-1666-C610-267F-669E4248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A97B-B584-2C49-DAED-3C624D52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A43C-301C-3C03-52CA-29CA0CBE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26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9F0-1433-238F-A4F8-8197B6CE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E3EF-A735-F8F8-5253-660E2C96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CB6B-AAAB-06DA-078D-79A06281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676B1-A312-C4C9-1D80-177D5E186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A0D3E-B6D3-3020-81FD-8FB6F8029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E7076-CF10-32EA-D979-343313D8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8D332-2CCD-6877-F2A2-E9A137CD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E4AFD-E701-6F0D-6C78-BD4F3D4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777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4ABE-F2DC-071F-C1BF-92B8199D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1AFEB-8F5E-AE24-51EF-9DF3341C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87A21-356C-A540-B210-977364D9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4B6CE-0AC0-577B-FA85-F5255DF6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45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4224-A9D0-2256-5CAA-6C83D36B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BFEE-A94E-87C4-D01D-B27CF960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EDB1-566D-AB79-C0B7-1240AE06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87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1CD2-8BDC-14C7-90F4-8FC15CFB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08D6-3A45-3665-1060-1745017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AD67B-085C-11F0-28E5-074C6FAF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6C57-4E40-9F32-DB75-6BBD7CD6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2FC5-E432-B20F-50C1-58D816A6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F2E4-F51A-9C58-4040-1844EE85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41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9A5-3BBD-8EAB-32C8-B398C2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F1E0-7B82-9CCF-9185-8325F9EED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1BFA2-A5BA-4040-2E28-E76727EA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9629-CEEF-DE97-905C-F7E2B762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8D2E-B4C7-3B00-7C5B-5640AB4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64DD-E769-7C3B-FA43-E0135FC3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32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D3296-059E-1527-EC8F-C7600416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F358-2E05-C5E9-40D0-DABE6120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DA2A-DCD3-2C56-CE8D-E199418A6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DB231-BF19-4A31-B84A-5BAC373D0AAD}" type="datetimeFigureOut">
              <a:rPr lang="en-ZA" smtClean="0"/>
              <a:t>2025/05/09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C04-C938-BB90-D282-6F14A75E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F495-92C0-E13C-805B-BAE2CBAD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A8155-115F-4B9C-90DC-F11A334790F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21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istockphoto.com/photos/single-coffee-be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tockphoto.com/photos/single-coffee-bean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photos/single-coffee-bea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istockphoto.com/photos/single-coffee-be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stockphoto.com/photos/single-coffee-bean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photos/single-coffee-be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photos/single-coffee-be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photos/single-coffee-bea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tockphoto.com/photos/single-coffee-bean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hyperlink" Target="https://www.istockphoto.com/photos/single-coffee-be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hyperlink" Target="https://www.istockphoto.com/photos/single-coffee-bea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photos/single-coffee-be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FFC3C58-A182-AF32-C67E-D10617D76CD8}"/>
              </a:ext>
            </a:extLst>
          </p:cNvPr>
          <p:cNvGrpSpPr/>
          <p:nvPr/>
        </p:nvGrpSpPr>
        <p:grpSpPr>
          <a:xfrm>
            <a:off x="6340415" y="3429000"/>
            <a:ext cx="1711876" cy="1434548"/>
            <a:chOff x="9089210" y="4044570"/>
            <a:chExt cx="1711876" cy="1434548"/>
          </a:xfrm>
        </p:grpSpPr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7A91A4C-8C4E-3030-BBFF-13ABF63E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763106">
              <a:off x="9568723" y="4328004"/>
              <a:ext cx="981727" cy="981727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06B775-6568-EF99-C225-F09330E81ACA}"/>
                </a:ext>
              </a:extLst>
            </p:cNvPr>
            <p:cNvGrpSpPr/>
            <p:nvPr/>
          </p:nvGrpSpPr>
          <p:grpSpPr>
            <a:xfrm>
              <a:off x="9089210" y="4044570"/>
              <a:ext cx="1711876" cy="1434548"/>
              <a:chOff x="7170763" y="3903464"/>
              <a:chExt cx="1711876" cy="143454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5BC9956-A5EE-752D-93DB-9C714641CF1E}"/>
                  </a:ext>
                </a:extLst>
              </p:cNvPr>
              <p:cNvGrpSpPr/>
              <p:nvPr/>
            </p:nvGrpSpPr>
            <p:grpSpPr>
              <a:xfrm>
                <a:off x="7170763" y="3903464"/>
                <a:ext cx="1711876" cy="1434548"/>
                <a:chOff x="7170763" y="3903464"/>
                <a:chExt cx="1711876" cy="1434548"/>
              </a:xfrm>
            </p:grpSpPr>
            <p:pic>
              <p:nvPicPr>
                <p:cNvPr id="14" name="Picture 13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7CC8BE11-357A-8368-1A47-EAC9F41F3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0763" y="4195146"/>
                  <a:ext cx="977512" cy="977512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22C26AA1-42F0-A795-4A7E-194FF4BD5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0442" y="4222346"/>
                  <a:ext cx="1115666" cy="111566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3CCD9F31-53A5-786B-2F81-D0E09E4D5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 rot="4236905">
                  <a:off x="7766973" y="3903464"/>
                  <a:ext cx="1115666" cy="1115666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2D2C606-1829-64FF-B27E-39E3386C1285}"/>
                  </a:ext>
                </a:extLst>
              </p:cNvPr>
              <p:cNvGrpSpPr/>
              <p:nvPr/>
            </p:nvGrpSpPr>
            <p:grpSpPr>
              <a:xfrm>
                <a:off x="7441710" y="3978226"/>
                <a:ext cx="1357143" cy="1309585"/>
                <a:chOff x="6918798" y="3818608"/>
                <a:chExt cx="1357143" cy="1309585"/>
              </a:xfrm>
            </p:grpSpPr>
            <p:pic>
              <p:nvPicPr>
                <p:cNvPr id="11" name="Picture 10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386BF5B2-094D-3677-A575-3D75504D8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9086" y="3848644"/>
                  <a:ext cx="1163725" cy="1163725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AFF44A08-F131-0FCC-0829-3D2346DBE8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798" y="3931293"/>
                  <a:ext cx="1048008" cy="1048008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A025A21E-6811-DD0A-F274-97BDF9C32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8762" y="4186036"/>
                  <a:ext cx="831803" cy="831803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636E4EAA-529D-81F9-9B31-E76AB7E64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7074" y="4008793"/>
                  <a:ext cx="836484" cy="836484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21207ABC-F14A-8E51-2F9F-241CEA120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2627" y="3866611"/>
                  <a:ext cx="808956" cy="808956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17F35EB5-CB81-AED3-9BA5-5F251A9A70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6967" y="4206519"/>
                  <a:ext cx="656556" cy="656556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3FA9FBF2-A706-E020-3E0A-AFFFEB440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 rot="4236905">
                  <a:off x="6989405" y="3818608"/>
                  <a:ext cx="1115666" cy="1115666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69EEF31F-53DA-86F4-D81E-EFBE02B99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 rot="2031170">
                  <a:off x="7297812" y="4226358"/>
                  <a:ext cx="594980" cy="59498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F7D864CF-018C-8BBA-A970-EB1F8B3EE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3297" y="4012527"/>
                  <a:ext cx="1115666" cy="1115666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26938585-EB6E-3F0B-FA1B-7984DE2EB1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 rot="4236905">
                  <a:off x="7325522" y="3955296"/>
                  <a:ext cx="950419" cy="950419"/>
                </a:xfrm>
                <a:prstGeom prst="rect">
                  <a:avLst/>
                </a:prstGeom>
              </p:spPr>
            </p:pic>
            <p:pic>
              <p:nvPicPr>
                <p:cNvPr id="25" name="Picture 24" descr="A close up of a coffee bean&#10;&#10;AI-generated content may be incorrect.">
                  <a:extLst>
                    <a:ext uri="{FF2B5EF4-FFF2-40B4-BE49-F238E27FC236}">
                      <a16:creationId xmlns:a16="http://schemas.microsoft.com/office/drawing/2014/main" id="{AC1FEEFA-4EDF-20EF-3C51-29266E19BD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 rot="4236905">
                  <a:off x="7121891" y="3992143"/>
                  <a:ext cx="1008244" cy="100824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5E18D09-20E8-AA63-9DE6-A1BCFF48347D}"/>
              </a:ext>
            </a:extLst>
          </p:cNvPr>
          <p:cNvSpPr/>
          <p:nvPr/>
        </p:nvSpPr>
        <p:spPr>
          <a:xfrm>
            <a:off x="4291222" y="2084266"/>
            <a:ext cx="4471728" cy="4655055"/>
          </a:xfrm>
          <a:custGeom>
            <a:avLst/>
            <a:gdLst>
              <a:gd name="connsiteX0" fmla="*/ 0 w 5175849"/>
              <a:gd name="connsiteY0" fmla="*/ 2734574 h 5469147"/>
              <a:gd name="connsiteX1" fmla="*/ 2587925 w 5175849"/>
              <a:gd name="connsiteY1" fmla="*/ 0 h 5469147"/>
              <a:gd name="connsiteX2" fmla="*/ 5175850 w 5175849"/>
              <a:gd name="connsiteY2" fmla="*/ 2734574 h 5469147"/>
              <a:gd name="connsiteX3" fmla="*/ 2587925 w 5175849"/>
              <a:gd name="connsiteY3" fmla="*/ 5469148 h 5469147"/>
              <a:gd name="connsiteX4" fmla="*/ 0 w 5175849"/>
              <a:gd name="connsiteY4" fmla="*/ 2734574 h 5469147"/>
              <a:gd name="connsiteX0" fmla="*/ 89 w 5175939"/>
              <a:gd name="connsiteY0" fmla="*/ 682597 h 3417171"/>
              <a:gd name="connsiteX1" fmla="*/ 2519002 w 5175939"/>
              <a:gd name="connsiteY1" fmla="*/ 639464 h 3417171"/>
              <a:gd name="connsiteX2" fmla="*/ 5175939 w 5175939"/>
              <a:gd name="connsiteY2" fmla="*/ 682597 h 3417171"/>
              <a:gd name="connsiteX3" fmla="*/ 2588014 w 5175939"/>
              <a:gd name="connsiteY3" fmla="*/ 3417171 h 3417171"/>
              <a:gd name="connsiteX4" fmla="*/ 89 w 5175939"/>
              <a:gd name="connsiteY4" fmla="*/ 682597 h 3417171"/>
              <a:gd name="connsiteX0" fmla="*/ 58 w 4813598"/>
              <a:gd name="connsiteY0" fmla="*/ 1800895 h 4549354"/>
              <a:gd name="connsiteX1" fmla="*/ 2518971 w 4813598"/>
              <a:gd name="connsiteY1" fmla="*/ 1757762 h 4549354"/>
              <a:gd name="connsiteX2" fmla="*/ 4813598 w 4813598"/>
              <a:gd name="connsiteY2" fmla="*/ 472427 h 4549354"/>
              <a:gd name="connsiteX3" fmla="*/ 2587983 w 4813598"/>
              <a:gd name="connsiteY3" fmla="*/ 4535469 h 4549354"/>
              <a:gd name="connsiteX4" fmla="*/ 58 w 4813598"/>
              <a:gd name="connsiteY4" fmla="*/ 1800895 h 4549354"/>
              <a:gd name="connsiteX0" fmla="*/ 2617 w 4816157"/>
              <a:gd name="connsiteY0" fmla="*/ 1878208 h 4627126"/>
              <a:gd name="connsiteX1" fmla="*/ 2159220 w 4816157"/>
              <a:gd name="connsiteY1" fmla="*/ 1317490 h 4627126"/>
              <a:gd name="connsiteX2" fmla="*/ 4816157 w 4816157"/>
              <a:gd name="connsiteY2" fmla="*/ 549740 h 4627126"/>
              <a:gd name="connsiteX3" fmla="*/ 2590542 w 4816157"/>
              <a:gd name="connsiteY3" fmla="*/ 4612782 h 4627126"/>
              <a:gd name="connsiteX4" fmla="*/ 2617 w 4816157"/>
              <a:gd name="connsiteY4" fmla="*/ 1878208 h 4627126"/>
              <a:gd name="connsiteX0" fmla="*/ 3245 w 4471728"/>
              <a:gd name="connsiteY0" fmla="*/ 2356260 h 4655055"/>
              <a:gd name="connsiteX1" fmla="*/ 1814791 w 4471728"/>
              <a:gd name="connsiteY1" fmla="*/ 1329716 h 4655055"/>
              <a:gd name="connsiteX2" fmla="*/ 4471728 w 4471728"/>
              <a:gd name="connsiteY2" fmla="*/ 561966 h 4655055"/>
              <a:gd name="connsiteX3" fmla="*/ 2246113 w 4471728"/>
              <a:gd name="connsiteY3" fmla="*/ 4625008 h 4655055"/>
              <a:gd name="connsiteX4" fmla="*/ 3245 w 4471728"/>
              <a:gd name="connsiteY4" fmla="*/ 2356260 h 465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728" h="4655055">
                <a:moveTo>
                  <a:pt x="3245" y="2356260"/>
                </a:moveTo>
                <a:cubicBezTo>
                  <a:pt x="-68642" y="1807045"/>
                  <a:pt x="1070044" y="1628765"/>
                  <a:pt x="1814791" y="1329716"/>
                </a:cubicBezTo>
                <a:cubicBezTo>
                  <a:pt x="2559538" y="1030667"/>
                  <a:pt x="4471728" y="-948298"/>
                  <a:pt x="4471728" y="561966"/>
                </a:cubicBezTo>
                <a:cubicBezTo>
                  <a:pt x="4471728" y="2072230"/>
                  <a:pt x="2990860" y="4325959"/>
                  <a:pt x="2246113" y="4625008"/>
                </a:cubicBezTo>
                <a:cubicBezTo>
                  <a:pt x="1501366" y="4924057"/>
                  <a:pt x="75132" y="2905475"/>
                  <a:pt x="3245" y="23562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 descr="Holding a bottomless portafilter before making a fresh coffee">
            <a:extLst>
              <a:ext uri="{FF2B5EF4-FFF2-40B4-BE49-F238E27FC236}">
                <a16:creationId xmlns:a16="http://schemas.microsoft.com/office/drawing/2014/main" id="{9499EDF2-0243-8EAC-7FAD-61C738DED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0371" y1="68062" x2="40723" y2="72100"/>
                        <a14:backgroundMark x1="40723" y1="72100" x2="49902" y2="66006"/>
                        <a14:backgroundMark x1="49902" y1="66006" x2="55762" y2="77900"/>
                        <a14:backgroundMark x1="55762" y1="77900" x2="55762" y2="89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33" y="1993991"/>
            <a:ext cx="6217992" cy="4135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EA053-3E16-A2F2-984D-FBF4DBEEDD7C}"/>
              </a:ext>
            </a:extLst>
          </p:cNvPr>
          <p:cNvSpPr txBox="1"/>
          <p:nvPr/>
        </p:nvSpPr>
        <p:spPr>
          <a:xfrm>
            <a:off x="1466491" y="465826"/>
            <a:ext cx="97478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BRIGHT COFFEE ANALYTICS</a:t>
            </a:r>
          </a:p>
        </p:txBody>
      </p:sp>
    </p:spTree>
    <p:extLst>
      <p:ext uri="{BB962C8B-B14F-4D97-AF65-F5344CB8AC3E}">
        <p14:creationId xmlns:p14="http://schemas.microsoft.com/office/powerpoint/2010/main" val="379934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16421-5B6C-EC2E-C96D-AC9E215A4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C719D52-1AB6-BF8D-A13B-3F198FB8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3" y="709497"/>
            <a:ext cx="10227405" cy="613644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61711ED-9184-C3A9-57EB-D7B1EC730EB5}"/>
              </a:ext>
            </a:extLst>
          </p:cNvPr>
          <p:cNvGrpSpPr/>
          <p:nvPr/>
        </p:nvGrpSpPr>
        <p:grpSpPr>
          <a:xfrm rot="2852339">
            <a:off x="9132926" y="5058366"/>
            <a:ext cx="8285838" cy="4083544"/>
            <a:chOff x="-1017418" y="-389049"/>
            <a:chExt cx="13620750" cy="7618918"/>
          </a:xfrm>
        </p:grpSpPr>
        <p:pic>
          <p:nvPicPr>
            <p:cNvPr id="38" name="Picture 3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8063E27-A2F5-D676-60BD-04FC4D1E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39" name="Picture 3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829F0A4-CEA0-968F-B8CA-F1198B38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40" name="Picture 3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5DC984F-4C9D-A086-BE7D-EB69DAAC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41" name="Picture 4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8429CF3-DA81-5FE5-FBFA-2FB011F4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126733">
              <a:off x="-1017418" y="88321"/>
              <a:ext cx="738190" cy="738190"/>
            </a:xfrm>
            <a:prstGeom prst="rect">
              <a:avLst/>
            </a:prstGeom>
          </p:spPr>
        </p:pic>
        <p:pic>
          <p:nvPicPr>
            <p:cNvPr id="42" name="Picture 4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03317A3-EE9A-B0C1-ADF4-57E495C4C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43" name="Picture 4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A556B87-F549-C375-F484-416887D2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44" name="Picture 4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DDE4814-D8C3-3D91-4B10-106DC7D5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45" name="Picture 4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F521FD3-4B24-7A07-26CB-292235546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46" name="Picture 4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F4338C2B-0A4B-370D-0931-66632592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47" name="Picture 4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5C7DD01-7C06-8F86-3B20-8D0B90E9B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48" name="Picture 4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9F1C056-01E7-1D7A-322A-2BE0131E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49" name="Picture 4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B090E9E-518E-3F23-7B37-27EF40C89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50" name="Picture 4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0340ABE-9C0B-7ECB-D9B9-155C3C38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51" name="Picture 5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8EC6763-280F-3D2D-49FE-0BAC4932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52" name="Picture 5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3A08542-7458-DAE3-E966-00DBE899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7549571">
              <a:off x="-141134" y="439769"/>
              <a:ext cx="2224122" cy="2224122"/>
            </a:xfrm>
            <a:prstGeom prst="rect">
              <a:avLst/>
            </a:prstGeom>
          </p:spPr>
        </p:pic>
        <p:pic>
          <p:nvPicPr>
            <p:cNvPr id="54" name="Picture 5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98D8142-5147-5747-D2AF-99D2C67D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8169597">
              <a:off x="-758699" y="4742275"/>
              <a:ext cx="1815943" cy="181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411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8DFE12-6D84-E7E8-35AE-2F4A13B38FC7}"/>
              </a:ext>
            </a:extLst>
          </p:cNvPr>
          <p:cNvGrpSpPr/>
          <p:nvPr/>
        </p:nvGrpSpPr>
        <p:grpSpPr>
          <a:xfrm>
            <a:off x="-2215362" y="-380459"/>
            <a:ext cx="13256594" cy="7618918"/>
            <a:chOff x="-653262" y="-389049"/>
            <a:chExt cx="13256594" cy="7618918"/>
          </a:xfrm>
        </p:grpSpPr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497A10C-BBC0-34A5-01D0-AA55FDDF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0EAF330-A7A6-274B-B59C-AEADEE862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869B155-9568-34A3-2736-BD53103B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6AA17AB-B218-084F-C633-5A7D92BD7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E578433-2A4B-6DB7-11FF-ADEE05ED6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4057B50-D0C2-6CBB-4375-5609BD3F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131F300-A0AE-94E1-82B8-1F250987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6D1180F-106D-DBF4-4DE8-C03E574A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B471791-D790-F827-FD50-023CA624A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F0AF12F-29A3-7F90-8C58-2AC99A17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186A833-4B20-115F-0242-D505AF8B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4B4A092-CCED-66F4-1376-8A57EA72A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6167CD2-4CF9-61A7-E9BA-51B4D7CC9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3C6B2FC-FE41-76E9-5894-678E08AA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D1F7CFC-5A7B-F405-ECDA-1FAE2E69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97388E2-8702-3C42-FCF9-223C27B5A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C05CA4-4166-0782-2A54-4BF78F344EA7}"/>
              </a:ext>
            </a:extLst>
          </p:cNvPr>
          <p:cNvSpPr txBox="1"/>
          <p:nvPr/>
        </p:nvSpPr>
        <p:spPr>
          <a:xfrm>
            <a:off x="4698908" y="1972670"/>
            <a:ext cx="688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solidFill>
                  <a:schemeClr val="bg1"/>
                </a:solidFill>
              </a:rPr>
              <a:t>Ways to increase revenue and combat sales of low performing products</a:t>
            </a:r>
          </a:p>
        </p:txBody>
      </p:sp>
      <p:pic>
        <p:nvPicPr>
          <p:cNvPr id="25" name="Picture 24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6E9C75DE-9389-A17A-EC42-E42703A2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379671">
            <a:off x="6166034" y="5633328"/>
            <a:ext cx="981727" cy="9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8F65D6-F07B-25E3-BD87-AE6AA2641A8E}"/>
              </a:ext>
            </a:extLst>
          </p:cNvPr>
          <p:cNvGrpSpPr/>
          <p:nvPr/>
        </p:nvGrpSpPr>
        <p:grpSpPr>
          <a:xfrm rot="671599">
            <a:off x="8821599" y="1117334"/>
            <a:ext cx="6129308" cy="3184718"/>
            <a:chOff x="-104419" y="-389049"/>
            <a:chExt cx="12707751" cy="7618918"/>
          </a:xfrm>
        </p:grpSpPr>
        <p:pic>
          <p:nvPicPr>
            <p:cNvPr id="3" name="Picture 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FEBFB5E6-5312-9CE6-B2F8-09E2BA9E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" name="Picture 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A35B9E2-43D2-D224-8130-10ECAD822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00140D9-C323-F188-F5BB-6FEDC41E9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DAB9326-D21C-172D-F822-52B78683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677061" y="2667532"/>
              <a:ext cx="738190" cy="738189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DEB4485-41A1-97A1-2B53-8BC92402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7DA173A-4E4A-AE59-E04D-EE6EA62A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D5578E1-3FDC-E710-1C58-D5F37077D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F662421-58A9-1425-D43A-393D42DD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14DE789-7C67-A3BC-77F3-E6D296E1B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CD07A4D-65AA-CA8A-D13C-CBF58D823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461A114-BFA6-5DDC-FDCD-4751661CB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564975" y="5397066"/>
              <a:ext cx="1144702" cy="1144700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E08AD50-9E11-1F29-02AF-234E78DC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1284DAF-0704-839E-EE9A-AE3CEB9CB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FDA20FC-5755-69A9-D526-097B2246A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B17F09B-67D8-48D2-1B50-C9A07F91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6749448" y="4267880"/>
              <a:ext cx="2224122" cy="2224122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8D0FB95-E065-9A14-A282-134BF8311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8D1E40-DE6E-34F1-0597-3CE8AD7330CA}"/>
              </a:ext>
            </a:extLst>
          </p:cNvPr>
          <p:cNvGrpSpPr/>
          <p:nvPr/>
        </p:nvGrpSpPr>
        <p:grpSpPr>
          <a:xfrm>
            <a:off x="1651265" y="932534"/>
            <a:ext cx="5947879" cy="621262"/>
            <a:chOff x="1651265" y="932534"/>
            <a:chExt cx="5947879" cy="6212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340102-725E-556A-E91E-DD984BA842E4}"/>
                </a:ext>
              </a:extLst>
            </p:cNvPr>
            <p:cNvSpPr txBox="1"/>
            <p:nvPr/>
          </p:nvSpPr>
          <p:spPr>
            <a:xfrm>
              <a:off x="2212396" y="1053690"/>
              <a:ext cx="5386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chemeClr val="bg1"/>
                  </a:solidFill>
                </a:rPr>
                <a:t>  Buy 1 get 1 free promotion on low sale products</a:t>
              </a:r>
            </a:p>
          </p:txBody>
        </p:sp>
        <p:pic>
          <p:nvPicPr>
            <p:cNvPr id="21" name="Graphic 20" descr="Latte Cup outline">
              <a:extLst>
                <a:ext uri="{FF2B5EF4-FFF2-40B4-BE49-F238E27FC236}">
                  <a16:creationId xmlns:a16="http://schemas.microsoft.com/office/drawing/2014/main" id="{01B4583E-C029-243B-C942-B3AF0F31E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51265" y="932534"/>
              <a:ext cx="621262" cy="621262"/>
            </a:xfrm>
            <a:prstGeom prst="rect">
              <a:avLst/>
            </a:prstGeom>
          </p:spPr>
        </p:pic>
      </p:grpSp>
      <p:pic>
        <p:nvPicPr>
          <p:cNvPr id="23" name="Graphic 22" descr="Latte Cup with solid fill">
            <a:extLst>
              <a:ext uri="{FF2B5EF4-FFF2-40B4-BE49-F238E27FC236}">
                <a16:creationId xmlns:a16="http://schemas.microsoft.com/office/drawing/2014/main" id="{70D6961A-FDB7-D152-8F41-A23854CFB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7399" y="1733539"/>
            <a:ext cx="582597" cy="5825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6B9E3C-4329-B0E3-77EE-08FE4E289ECF}"/>
              </a:ext>
            </a:extLst>
          </p:cNvPr>
          <p:cNvSpPr txBox="1"/>
          <p:nvPr/>
        </p:nvSpPr>
        <p:spPr>
          <a:xfrm>
            <a:off x="2272527" y="1849278"/>
            <a:ext cx="993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  Get a price/product of choice after buying 10 of the selected products in a row (punch card system)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157662-9108-CB9F-CE64-63EC0F5BB322}"/>
              </a:ext>
            </a:extLst>
          </p:cNvPr>
          <p:cNvGrpSpPr/>
          <p:nvPr/>
        </p:nvGrpSpPr>
        <p:grpSpPr>
          <a:xfrm>
            <a:off x="1626060" y="2710219"/>
            <a:ext cx="9822706" cy="646331"/>
            <a:chOff x="1651264" y="1130318"/>
            <a:chExt cx="5766245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55BF9E-B560-8BE6-B643-81F335D7F693}"/>
                </a:ext>
              </a:extLst>
            </p:cNvPr>
            <p:cNvSpPr txBox="1"/>
            <p:nvPr/>
          </p:nvSpPr>
          <p:spPr>
            <a:xfrm>
              <a:off x="2030761" y="1130318"/>
              <a:ext cx="538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chemeClr val="bg1"/>
                  </a:solidFill>
                </a:rPr>
                <a:t> Run a competition where customers enter their receipts of &gt;= R……. Where they stand a chance to win a weeks supply of coffee</a:t>
              </a:r>
            </a:p>
          </p:txBody>
        </p:sp>
        <p:pic>
          <p:nvPicPr>
            <p:cNvPr id="28" name="Graphic 27" descr="Latte Cup outline">
              <a:extLst>
                <a:ext uri="{FF2B5EF4-FFF2-40B4-BE49-F238E27FC236}">
                  <a16:creationId xmlns:a16="http://schemas.microsoft.com/office/drawing/2014/main" id="{F658FC07-5B3F-7B73-1439-4A541420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51264" y="1156984"/>
              <a:ext cx="364700" cy="602283"/>
            </a:xfrm>
            <a:prstGeom prst="rect">
              <a:avLst/>
            </a:prstGeom>
          </p:spPr>
        </p:pic>
      </p:grpSp>
      <p:pic>
        <p:nvPicPr>
          <p:cNvPr id="32" name="Graphic 31" descr="Latte Cup with solid fill">
            <a:extLst>
              <a:ext uri="{FF2B5EF4-FFF2-40B4-BE49-F238E27FC236}">
                <a16:creationId xmlns:a16="http://schemas.microsoft.com/office/drawing/2014/main" id="{4F3CB869-969D-ABAF-43EC-B6D1B6A01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6060" y="3581418"/>
            <a:ext cx="582597" cy="5825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40B6DD-509A-852D-16C5-62D896B899EE}"/>
              </a:ext>
            </a:extLst>
          </p:cNvPr>
          <p:cNvSpPr txBox="1"/>
          <p:nvPr/>
        </p:nvSpPr>
        <p:spPr>
          <a:xfrm>
            <a:off x="2208657" y="3730281"/>
            <a:ext cx="993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   Reduce/increase the prices of low sale products</a:t>
            </a:r>
          </a:p>
        </p:txBody>
      </p:sp>
      <p:pic>
        <p:nvPicPr>
          <p:cNvPr id="35" name="Graphic 34" descr="Latte Cup outline">
            <a:extLst>
              <a:ext uri="{FF2B5EF4-FFF2-40B4-BE49-F238E27FC236}">
                <a16:creationId xmlns:a16="http://schemas.microsoft.com/office/drawing/2014/main" id="{31A875FB-FCD3-5A89-C670-844DD4F43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7395" y="4456700"/>
            <a:ext cx="621262" cy="6212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3A460B8-BF1B-BC57-F51E-926FFFA0BB7F}"/>
              </a:ext>
            </a:extLst>
          </p:cNvPr>
          <p:cNvSpPr txBox="1"/>
          <p:nvPr/>
        </p:nvSpPr>
        <p:spPr>
          <a:xfrm>
            <a:off x="2208657" y="4555128"/>
            <a:ext cx="993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   Run time specific specials (</a:t>
            </a:r>
            <a:r>
              <a:rPr lang="en-ZA" dirty="0" err="1">
                <a:solidFill>
                  <a:schemeClr val="bg1"/>
                </a:solidFill>
              </a:rPr>
              <a:t>e.g</a:t>
            </a:r>
            <a:r>
              <a:rPr lang="en-ZA" dirty="0">
                <a:solidFill>
                  <a:schemeClr val="bg1"/>
                </a:solidFill>
              </a:rPr>
              <a:t> Morning combo specials)</a:t>
            </a:r>
          </a:p>
        </p:txBody>
      </p:sp>
    </p:spTree>
    <p:extLst>
      <p:ext uri="{BB962C8B-B14F-4D97-AF65-F5344CB8AC3E}">
        <p14:creationId xmlns:p14="http://schemas.microsoft.com/office/powerpoint/2010/main" val="478559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EC859-11E9-DAC5-582B-DD315E57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1448575-E32C-E704-9A0D-57D4DA4CCDF6}"/>
              </a:ext>
            </a:extLst>
          </p:cNvPr>
          <p:cNvSpPr/>
          <p:nvPr/>
        </p:nvSpPr>
        <p:spPr>
          <a:xfrm>
            <a:off x="3982159" y="2232993"/>
            <a:ext cx="4471728" cy="4655055"/>
          </a:xfrm>
          <a:custGeom>
            <a:avLst/>
            <a:gdLst>
              <a:gd name="connsiteX0" fmla="*/ 0 w 5175849"/>
              <a:gd name="connsiteY0" fmla="*/ 2734574 h 5469147"/>
              <a:gd name="connsiteX1" fmla="*/ 2587925 w 5175849"/>
              <a:gd name="connsiteY1" fmla="*/ 0 h 5469147"/>
              <a:gd name="connsiteX2" fmla="*/ 5175850 w 5175849"/>
              <a:gd name="connsiteY2" fmla="*/ 2734574 h 5469147"/>
              <a:gd name="connsiteX3" fmla="*/ 2587925 w 5175849"/>
              <a:gd name="connsiteY3" fmla="*/ 5469148 h 5469147"/>
              <a:gd name="connsiteX4" fmla="*/ 0 w 5175849"/>
              <a:gd name="connsiteY4" fmla="*/ 2734574 h 5469147"/>
              <a:gd name="connsiteX0" fmla="*/ 89 w 5175939"/>
              <a:gd name="connsiteY0" fmla="*/ 682597 h 3417171"/>
              <a:gd name="connsiteX1" fmla="*/ 2519002 w 5175939"/>
              <a:gd name="connsiteY1" fmla="*/ 639464 h 3417171"/>
              <a:gd name="connsiteX2" fmla="*/ 5175939 w 5175939"/>
              <a:gd name="connsiteY2" fmla="*/ 682597 h 3417171"/>
              <a:gd name="connsiteX3" fmla="*/ 2588014 w 5175939"/>
              <a:gd name="connsiteY3" fmla="*/ 3417171 h 3417171"/>
              <a:gd name="connsiteX4" fmla="*/ 89 w 5175939"/>
              <a:gd name="connsiteY4" fmla="*/ 682597 h 3417171"/>
              <a:gd name="connsiteX0" fmla="*/ 58 w 4813598"/>
              <a:gd name="connsiteY0" fmla="*/ 1800895 h 4549354"/>
              <a:gd name="connsiteX1" fmla="*/ 2518971 w 4813598"/>
              <a:gd name="connsiteY1" fmla="*/ 1757762 h 4549354"/>
              <a:gd name="connsiteX2" fmla="*/ 4813598 w 4813598"/>
              <a:gd name="connsiteY2" fmla="*/ 472427 h 4549354"/>
              <a:gd name="connsiteX3" fmla="*/ 2587983 w 4813598"/>
              <a:gd name="connsiteY3" fmla="*/ 4535469 h 4549354"/>
              <a:gd name="connsiteX4" fmla="*/ 58 w 4813598"/>
              <a:gd name="connsiteY4" fmla="*/ 1800895 h 4549354"/>
              <a:gd name="connsiteX0" fmla="*/ 2617 w 4816157"/>
              <a:gd name="connsiteY0" fmla="*/ 1878208 h 4627126"/>
              <a:gd name="connsiteX1" fmla="*/ 2159220 w 4816157"/>
              <a:gd name="connsiteY1" fmla="*/ 1317490 h 4627126"/>
              <a:gd name="connsiteX2" fmla="*/ 4816157 w 4816157"/>
              <a:gd name="connsiteY2" fmla="*/ 549740 h 4627126"/>
              <a:gd name="connsiteX3" fmla="*/ 2590542 w 4816157"/>
              <a:gd name="connsiteY3" fmla="*/ 4612782 h 4627126"/>
              <a:gd name="connsiteX4" fmla="*/ 2617 w 4816157"/>
              <a:gd name="connsiteY4" fmla="*/ 1878208 h 4627126"/>
              <a:gd name="connsiteX0" fmla="*/ 3245 w 4471728"/>
              <a:gd name="connsiteY0" fmla="*/ 2356260 h 4655055"/>
              <a:gd name="connsiteX1" fmla="*/ 1814791 w 4471728"/>
              <a:gd name="connsiteY1" fmla="*/ 1329716 h 4655055"/>
              <a:gd name="connsiteX2" fmla="*/ 4471728 w 4471728"/>
              <a:gd name="connsiteY2" fmla="*/ 561966 h 4655055"/>
              <a:gd name="connsiteX3" fmla="*/ 2246113 w 4471728"/>
              <a:gd name="connsiteY3" fmla="*/ 4625008 h 4655055"/>
              <a:gd name="connsiteX4" fmla="*/ 3245 w 4471728"/>
              <a:gd name="connsiteY4" fmla="*/ 2356260 h 465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728" h="4655055">
                <a:moveTo>
                  <a:pt x="3245" y="2356260"/>
                </a:moveTo>
                <a:cubicBezTo>
                  <a:pt x="-68642" y="1807045"/>
                  <a:pt x="1070044" y="1628765"/>
                  <a:pt x="1814791" y="1329716"/>
                </a:cubicBezTo>
                <a:cubicBezTo>
                  <a:pt x="2559538" y="1030667"/>
                  <a:pt x="4471728" y="-948298"/>
                  <a:pt x="4471728" y="561966"/>
                </a:cubicBezTo>
                <a:cubicBezTo>
                  <a:pt x="4471728" y="2072230"/>
                  <a:pt x="2990860" y="4325959"/>
                  <a:pt x="2246113" y="4625008"/>
                </a:cubicBezTo>
                <a:cubicBezTo>
                  <a:pt x="1501366" y="4924057"/>
                  <a:pt x="75132" y="2905475"/>
                  <a:pt x="3245" y="23562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 descr="Holding a bottomless portafilter before making a fresh coffee">
            <a:extLst>
              <a:ext uri="{FF2B5EF4-FFF2-40B4-BE49-F238E27FC236}">
                <a16:creationId xmlns:a16="http://schemas.microsoft.com/office/drawing/2014/main" id="{5A57E4B7-F8C2-EF69-EFE1-27CC90EE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0371" y1="68062" x2="40723" y2="72100"/>
                        <a14:backgroundMark x1="40723" y1="72100" x2="49902" y2="66006"/>
                        <a14:backgroundMark x1="49902" y1="66006" x2="55762" y2="77900"/>
                        <a14:backgroundMark x1="55762" y1="77900" x2="55762" y2="89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0" y="2097742"/>
            <a:ext cx="6217992" cy="4135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51210F-6873-A096-78F0-819FD03300EC}"/>
              </a:ext>
            </a:extLst>
          </p:cNvPr>
          <p:cNvSpPr txBox="1"/>
          <p:nvPr/>
        </p:nvSpPr>
        <p:spPr>
          <a:xfrm>
            <a:off x="1466491" y="465826"/>
            <a:ext cx="97478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BRIGHT COFFEE ANALYTICS</a:t>
            </a:r>
          </a:p>
        </p:txBody>
      </p:sp>
      <p:pic>
        <p:nvPicPr>
          <p:cNvPr id="11" name="Picture 10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6CF2B709-45C6-F1AD-0854-861382128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03122" y="-470329"/>
            <a:ext cx="1163725" cy="1163725"/>
          </a:xfrm>
          <a:prstGeom prst="rect">
            <a:avLst/>
          </a:prstGeom>
        </p:spPr>
      </p:pic>
      <p:pic>
        <p:nvPicPr>
          <p:cNvPr id="12" name="Picture 11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5963A949-B6D9-7119-D35C-E7CD4E673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806829" y="3065221"/>
            <a:ext cx="1048008" cy="1048008"/>
          </a:xfrm>
          <a:prstGeom prst="rect">
            <a:avLst/>
          </a:prstGeom>
        </p:spPr>
      </p:pic>
      <p:pic>
        <p:nvPicPr>
          <p:cNvPr id="13" name="Picture 12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7E4DEAA4-1ED8-6FD1-AA00-429E1E36D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640400" y="5817048"/>
            <a:ext cx="831803" cy="831803"/>
          </a:xfrm>
          <a:prstGeom prst="rect">
            <a:avLst/>
          </a:prstGeom>
        </p:spPr>
      </p:pic>
      <p:pic>
        <p:nvPicPr>
          <p:cNvPr id="14" name="Picture 13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0B2B1AA9-A5AB-74FC-8C72-16CD218F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33488" y="5970105"/>
            <a:ext cx="977512" cy="977512"/>
          </a:xfrm>
          <a:prstGeom prst="rect">
            <a:avLst/>
          </a:prstGeom>
        </p:spPr>
      </p:pic>
      <p:pic>
        <p:nvPicPr>
          <p:cNvPr id="15" name="Picture 14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B4576D7D-807E-F473-793E-9401469B5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97470" y="5890908"/>
            <a:ext cx="836484" cy="836484"/>
          </a:xfrm>
          <a:prstGeom prst="rect">
            <a:avLst/>
          </a:prstGeom>
        </p:spPr>
      </p:pic>
      <p:pic>
        <p:nvPicPr>
          <p:cNvPr id="16" name="Picture 15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DDBC99B6-B4E9-7479-3203-6D4AAC47D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57209" y="1247963"/>
            <a:ext cx="808956" cy="808956"/>
          </a:xfrm>
          <a:prstGeom prst="rect">
            <a:avLst/>
          </a:prstGeom>
        </p:spPr>
      </p:pic>
      <p:pic>
        <p:nvPicPr>
          <p:cNvPr id="17" name="Picture 16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CB03733F-1728-F36C-34D7-2A926021C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62410" y="2341865"/>
            <a:ext cx="656556" cy="656556"/>
          </a:xfrm>
          <a:prstGeom prst="rect">
            <a:avLst/>
          </a:prstGeom>
        </p:spPr>
      </p:pic>
      <p:pic>
        <p:nvPicPr>
          <p:cNvPr id="18" name="Picture 17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A6C72966-F89E-F819-ECB1-096B4651B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236905">
            <a:off x="2711727" y="1094608"/>
            <a:ext cx="1115666" cy="1115666"/>
          </a:xfrm>
          <a:prstGeom prst="rect">
            <a:avLst/>
          </a:prstGeom>
        </p:spPr>
      </p:pic>
      <p:pic>
        <p:nvPicPr>
          <p:cNvPr id="19" name="Picture 18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A22CCF77-CF5F-B27C-386D-C67B403A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31170">
            <a:off x="2776724" y="4512736"/>
            <a:ext cx="594980" cy="594980"/>
          </a:xfrm>
          <a:prstGeom prst="rect">
            <a:avLst/>
          </a:prstGeom>
        </p:spPr>
      </p:pic>
      <p:pic>
        <p:nvPicPr>
          <p:cNvPr id="20" name="Picture 19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943A210B-E58F-6776-15F8-B7CD52599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8763106">
            <a:off x="428360" y="5542892"/>
            <a:ext cx="981727" cy="981727"/>
          </a:xfrm>
          <a:prstGeom prst="rect">
            <a:avLst/>
          </a:prstGeom>
        </p:spPr>
      </p:pic>
      <p:pic>
        <p:nvPicPr>
          <p:cNvPr id="21" name="Picture 20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0A32964D-0C66-B786-9A24-C62109392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9404" y="2112310"/>
            <a:ext cx="1115666" cy="1115666"/>
          </a:xfrm>
          <a:prstGeom prst="rect">
            <a:avLst/>
          </a:prstGeom>
        </p:spPr>
      </p:pic>
      <p:pic>
        <p:nvPicPr>
          <p:cNvPr id="22" name="Picture 21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883053A4-8DC8-09F9-B628-43F03EC82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6507" y="559506"/>
            <a:ext cx="1115666" cy="1115666"/>
          </a:xfrm>
          <a:prstGeom prst="rect">
            <a:avLst/>
          </a:prstGeom>
        </p:spPr>
      </p:pic>
      <p:pic>
        <p:nvPicPr>
          <p:cNvPr id="23" name="Picture 22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941ECCE7-1EAD-C3D1-8486-3EF24C5A4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236905">
            <a:off x="9261155" y="4977262"/>
            <a:ext cx="950419" cy="950419"/>
          </a:xfrm>
          <a:prstGeom prst="rect">
            <a:avLst/>
          </a:prstGeom>
        </p:spPr>
      </p:pic>
      <p:pic>
        <p:nvPicPr>
          <p:cNvPr id="24" name="Picture 23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7E5B26C3-043E-3A23-3635-0B979829C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236905">
            <a:off x="11656237" y="1539908"/>
            <a:ext cx="1115666" cy="1115666"/>
          </a:xfrm>
          <a:prstGeom prst="rect">
            <a:avLst/>
          </a:prstGeom>
        </p:spPr>
      </p:pic>
      <p:pic>
        <p:nvPicPr>
          <p:cNvPr id="25" name="Picture 24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DC99EC85-D330-DCCE-775B-7433D292C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236905">
            <a:off x="951919" y="3312197"/>
            <a:ext cx="1008244" cy="1008244"/>
          </a:xfrm>
          <a:prstGeom prst="rect">
            <a:avLst/>
          </a:prstGeom>
        </p:spPr>
      </p:pic>
      <p:pic>
        <p:nvPicPr>
          <p:cNvPr id="2" name="Picture 1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2FE201E2-C606-47C4-4498-228A69A80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236905">
            <a:off x="2773545" y="1958782"/>
            <a:ext cx="1115666" cy="111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1AC3A-8177-A93B-6120-7F6707CAAF0C}"/>
              </a:ext>
            </a:extLst>
          </p:cNvPr>
          <p:cNvSpPr txBox="1"/>
          <p:nvPr/>
        </p:nvSpPr>
        <p:spPr>
          <a:xfrm>
            <a:off x="1714622" y="6392174"/>
            <a:ext cx="216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By: Primrose Lekala</a:t>
            </a:r>
          </a:p>
        </p:txBody>
      </p:sp>
    </p:spTree>
    <p:extLst>
      <p:ext uri="{BB962C8B-B14F-4D97-AF65-F5344CB8AC3E}">
        <p14:creationId xmlns:p14="http://schemas.microsoft.com/office/powerpoint/2010/main" val="3041929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5AD8E-3A48-A915-6908-3FBE44C7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8EB1EA-557F-E4C8-82DC-B05A593B7547}"/>
              </a:ext>
            </a:extLst>
          </p:cNvPr>
          <p:cNvGrpSpPr/>
          <p:nvPr/>
        </p:nvGrpSpPr>
        <p:grpSpPr>
          <a:xfrm rot="1616565">
            <a:off x="-1608043" y="1146758"/>
            <a:ext cx="14241843" cy="7197721"/>
            <a:chOff x="159404" y="-470329"/>
            <a:chExt cx="14241843" cy="7197721"/>
          </a:xfrm>
        </p:grpSpPr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940D837-DD12-7D4C-0E34-28519BEF4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903122" y="-470329"/>
              <a:ext cx="1163725" cy="1163725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5A30532-2E15-8934-5FB8-9948747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806829" y="3065221"/>
              <a:ext cx="1048008" cy="1048008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07116C1-EF0E-D117-FD0C-2DBDB129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2625679" y="751242"/>
              <a:ext cx="831803" cy="831803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AF6287D-997C-4E5D-D688-083B23F9F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218149" y="4394802"/>
              <a:ext cx="977512" cy="977512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7FC08C2-7777-72F8-4B62-14B165CA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97470" y="5890908"/>
              <a:ext cx="836484" cy="836484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D5EF109-2540-AF6B-65DD-3081C7685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517213">
              <a:off x="1457209" y="1247963"/>
              <a:ext cx="808956" cy="808956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71F079A-2117-D284-94C3-0BD779F3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877818" y="3118918"/>
              <a:ext cx="656556" cy="656556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0AAAB75-3F1F-CA27-1920-F5BF10C1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2711727" y="1094608"/>
              <a:ext cx="1115666" cy="1115666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F15740F5-23FE-5112-62AA-D78E56E8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031170">
              <a:off x="2776724" y="4512736"/>
              <a:ext cx="594980" cy="594980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5A8E296-E54E-C5BF-31B2-2C5CB925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763106">
              <a:off x="8818566" y="3877495"/>
              <a:ext cx="981727" cy="981727"/>
            </a:xfrm>
            <a:prstGeom prst="rect">
              <a:avLst/>
            </a:prstGeom>
          </p:spPr>
        </p:pic>
        <p:pic>
          <p:nvPicPr>
            <p:cNvPr id="21" name="Picture 2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24933DA-EE47-9A7A-B97F-68A054F17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9404" y="2112310"/>
              <a:ext cx="1115666" cy="1115666"/>
            </a:xfrm>
            <a:prstGeom prst="rect">
              <a:avLst/>
            </a:prstGeom>
          </p:spPr>
        </p:pic>
        <p:pic>
          <p:nvPicPr>
            <p:cNvPr id="22" name="Picture 2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F37B4AE-CF7B-F54F-12D3-A12FAB75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9983435">
              <a:off x="8753669" y="2367706"/>
              <a:ext cx="1115666" cy="1115666"/>
            </a:xfrm>
            <a:prstGeom prst="rect">
              <a:avLst/>
            </a:prstGeom>
          </p:spPr>
        </p:pic>
        <p:pic>
          <p:nvPicPr>
            <p:cNvPr id="23" name="Picture 2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8424BDA-18CB-0879-8F93-07EDFEB1D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0645118" y="2156715"/>
              <a:ext cx="950419" cy="950419"/>
            </a:xfrm>
            <a:prstGeom prst="rect">
              <a:avLst/>
            </a:prstGeom>
          </p:spPr>
        </p:pic>
        <p:pic>
          <p:nvPicPr>
            <p:cNvPr id="24" name="Picture 2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5149622-7D3F-F00C-8E56-852324672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3285581" y="2312572"/>
              <a:ext cx="1115666" cy="1115666"/>
            </a:xfrm>
            <a:prstGeom prst="rect">
              <a:avLst/>
            </a:prstGeom>
          </p:spPr>
        </p:pic>
        <p:pic>
          <p:nvPicPr>
            <p:cNvPr id="25" name="Picture 2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4BEB248-31F0-C3C0-73AC-53E7C0AF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1919" y="3312197"/>
              <a:ext cx="1008244" cy="1008244"/>
            </a:xfrm>
            <a:prstGeom prst="rect">
              <a:avLst/>
            </a:prstGeom>
          </p:spPr>
        </p:pic>
        <p:pic>
          <p:nvPicPr>
            <p:cNvPr id="2" name="Picture 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66841F3-A8DB-3DA3-D615-19A353BB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2181780" y="2280562"/>
              <a:ext cx="2389306" cy="2389306"/>
            </a:xfrm>
            <a:prstGeom prst="rect">
              <a:avLst/>
            </a:prstGeom>
          </p:spPr>
        </p:pic>
      </p:grpSp>
      <p:pic>
        <p:nvPicPr>
          <p:cNvPr id="4" name="Picture 3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A5257476-C3BD-BB16-0DE9-E0420B46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853470">
            <a:off x="4204327" y="2167659"/>
            <a:ext cx="1115666" cy="1115666"/>
          </a:xfrm>
          <a:prstGeom prst="rect">
            <a:avLst/>
          </a:prstGeom>
        </p:spPr>
      </p:pic>
      <p:pic>
        <p:nvPicPr>
          <p:cNvPr id="8" name="Picture 7" descr="A close up of a coffee bean&#10;&#10;AI-generated content may be incorrect.">
            <a:extLst>
              <a:ext uri="{FF2B5EF4-FFF2-40B4-BE49-F238E27FC236}">
                <a16:creationId xmlns:a16="http://schemas.microsoft.com/office/drawing/2014/main" id="{C944834C-1498-CC01-FC71-A7C2523B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379671">
            <a:off x="5022015" y="4254756"/>
            <a:ext cx="981727" cy="981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4EA18D-A8B1-0565-C2D8-0FB699815560}"/>
              </a:ext>
            </a:extLst>
          </p:cNvPr>
          <p:cNvSpPr txBox="1"/>
          <p:nvPr/>
        </p:nvSpPr>
        <p:spPr>
          <a:xfrm>
            <a:off x="5761972" y="2427398"/>
            <a:ext cx="631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Illustrate the coffee shops performance in hopes to grow the Bright Coffee Shop revenues and product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C8E06-93F0-BF36-6EDE-1419A8EC4410}"/>
              </a:ext>
            </a:extLst>
          </p:cNvPr>
          <p:cNvSpPr txBox="1"/>
          <p:nvPr/>
        </p:nvSpPr>
        <p:spPr>
          <a:xfrm>
            <a:off x="6734361" y="1144095"/>
            <a:ext cx="49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Purpose </a:t>
            </a:r>
          </a:p>
        </p:txBody>
      </p:sp>
    </p:spTree>
    <p:extLst>
      <p:ext uri="{BB962C8B-B14F-4D97-AF65-F5344CB8AC3E}">
        <p14:creationId xmlns:p14="http://schemas.microsoft.com/office/powerpoint/2010/main" val="136564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55110-598E-BD41-2942-DC39A657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06BF19-B197-804F-7BDB-60DC4A222B5D}"/>
              </a:ext>
            </a:extLst>
          </p:cNvPr>
          <p:cNvGrpSpPr/>
          <p:nvPr/>
        </p:nvGrpSpPr>
        <p:grpSpPr>
          <a:xfrm rot="2769278">
            <a:off x="-1623871" y="1473224"/>
            <a:ext cx="13256594" cy="7618918"/>
            <a:chOff x="-653262" y="-389049"/>
            <a:chExt cx="13256594" cy="7618918"/>
          </a:xfrm>
        </p:grpSpPr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C5A0E4C-85FC-4BA0-09F8-3C8B6F55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2AE4BFD-A2E3-EA6A-3C5F-17358517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8DBD21A-3E14-8AF8-F6F6-73F4D8BB6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61D6FD8-6C53-CF55-BEFB-0E119C3A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FC9848E3-88C7-9083-754D-0D3FAEA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245C07D-608C-8C2C-5873-0BD57C94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FB87133-3DB5-EBD7-55DB-630B5ED8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527B233-B8E0-082A-9B9F-81A80BC7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45990A8-B2D3-C129-D018-7FF602B0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545746E-0FDA-7775-1C7D-C85C17EB6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94181C2-9D56-45D2-AA7C-D7912363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B5A7A7E-F2D2-7158-7EA2-F7C313F3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4EC0056-C7B8-F989-697D-280515E4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61CC019-8C10-31E8-C7CD-A7584F42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7C625AC-261F-9C74-9BCA-56FDBF62F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C62A012-A781-7702-B6CE-83EBF79A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D47239-FE60-12D0-FA5B-E87D20420E91}"/>
              </a:ext>
            </a:extLst>
          </p:cNvPr>
          <p:cNvSpPr txBox="1"/>
          <p:nvPr/>
        </p:nvSpPr>
        <p:spPr>
          <a:xfrm>
            <a:off x="5442584" y="2974359"/>
            <a:ext cx="6178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Sales data has been collected from the 3 stores over a period of 6 months</a:t>
            </a:r>
          </a:p>
          <a:p>
            <a:r>
              <a:rPr lang="en-ZA" sz="3600" dirty="0">
                <a:solidFill>
                  <a:schemeClr val="bg1"/>
                </a:solidFill>
              </a:rPr>
              <a:t>(January-June)</a:t>
            </a:r>
          </a:p>
        </p:txBody>
      </p:sp>
    </p:spTree>
    <p:extLst>
      <p:ext uri="{BB962C8B-B14F-4D97-AF65-F5344CB8AC3E}">
        <p14:creationId xmlns:p14="http://schemas.microsoft.com/office/powerpoint/2010/main" val="3174688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52116-1A63-E231-0484-E143DEB7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90805-90CD-9D7B-53B6-DA38F1E498E1}"/>
              </a:ext>
            </a:extLst>
          </p:cNvPr>
          <p:cNvGrpSpPr/>
          <p:nvPr/>
        </p:nvGrpSpPr>
        <p:grpSpPr>
          <a:xfrm rot="7462340">
            <a:off x="863531" y="2807734"/>
            <a:ext cx="13256594" cy="7618918"/>
            <a:chOff x="-653262" y="-389049"/>
            <a:chExt cx="13256594" cy="7618918"/>
          </a:xfrm>
        </p:grpSpPr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F1E7167-9EEA-F724-3255-22B03633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22AFE6C-4306-3C56-4CD9-429B4940F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F958D20-C2D0-BEFF-EB33-F06D96AE4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2FF57B2-D9B8-D319-89A0-743FF692B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A119901-61DC-E9EA-75F2-69706F0A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2915399-F484-8D50-32CE-276747B5F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0338E86-4D21-5036-994F-30B8EBEE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8AC066A-2901-8987-E1BB-B41FAC04A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6F20310-B498-542E-F0D4-4D3080AA2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0A1D3E7-1A80-7C27-AE49-695AE7AC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CF6100B-A610-950C-BD08-DF91BA4A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95CD9F6-957C-2CEA-D08D-AF25BDDFC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7EF62CF-08B2-D075-142E-A7420156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5F65107-E591-B3E5-6264-A8B4EBDCB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EB2EA8B-48C1-EB93-175B-00BD7D7D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63BAD1C-873E-822F-468D-EE190FD8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B1D6B1-D801-75BC-BEFB-F3B7F0E7F36F}"/>
              </a:ext>
            </a:extLst>
          </p:cNvPr>
          <p:cNvGrpSpPr/>
          <p:nvPr/>
        </p:nvGrpSpPr>
        <p:grpSpPr>
          <a:xfrm rot="2852339">
            <a:off x="-4094440" y="-1389819"/>
            <a:ext cx="13256594" cy="7618918"/>
            <a:chOff x="-653262" y="-389049"/>
            <a:chExt cx="13256594" cy="7618918"/>
          </a:xfrm>
        </p:grpSpPr>
        <p:pic>
          <p:nvPicPr>
            <p:cNvPr id="3" name="Picture 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D37D850-224D-9258-9464-F05CBCC3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" name="Picture 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6D4D918-C91C-3E85-5EE6-8BD9CA190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22" name="Picture 2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2735647-8703-F3CB-E756-3387E92D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23" name="Picture 2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FB3FDB8-DD1C-6760-47BF-778B302A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24" name="Picture 2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F24A06D-24EA-1A1E-2DCA-6C523984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25" name="Picture 2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46C13D5-831F-6571-3728-33917D0C3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26" name="Picture 2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72FA5B4-3C1A-A753-D3D0-61D6F416D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27" name="Picture 2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131D081-717A-19F0-F8BF-CB52309C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28" name="Picture 2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601FE94-0267-007A-E3A9-7E893F3FF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29" name="Picture 2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89FEC42-90A4-308E-1004-6A9507A6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30" name="Picture 2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50C249F-58ED-BCA9-A94F-B9386756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31" name="Picture 3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B686EED-0E9C-2BAB-3EEC-BED39C14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32" name="Picture 3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B291F8F-44FA-DEF6-D03C-E133FA1B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33" name="Picture 3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5D9C542-4937-3D96-35CC-8BDB98C85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34" name="Picture 3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F3DF01FB-C161-A8D1-23DF-93CDB100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35" name="Picture 3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A383CE97-40C5-200D-2E1D-7BA90E1B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FA9C075-777B-5D5B-D562-42407EB1CF7C}"/>
              </a:ext>
            </a:extLst>
          </p:cNvPr>
          <p:cNvSpPr txBox="1"/>
          <p:nvPr/>
        </p:nvSpPr>
        <p:spPr>
          <a:xfrm>
            <a:off x="427154" y="2584201"/>
            <a:ext cx="8396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03156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4C532-3723-B36A-15E0-7D12B7CE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2981D32-91ED-7A59-CD39-19737350BDBF}"/>
              </a:ext>
            </a:extLst>
          </p:cNvPr>
          <p:cNvSpPr txBox="1"/>
          <p:nvPr/>
        </p:nvSpPr>
        <p:spPr>
          <a:xfrm>
            <a:off x="1098431" y="172528"/>
            <a:ext cx="95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Store’s monthly performance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E82CCD-8E83-C009-2572-E8B50B8D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75" y="751844"/>
            <a:ext cx="9129622" cy="57360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3052C-313B-0AEE-3836-6C25BADDA418}"/>
              </a:ext>
            </a:extLst>
          </p:cNvPr>
          <p:cNvGrpSpPr/>
          <p:nvPr/>
        </p:nvGrpSpPr>
        <p:grpSpPr>
          <a:xfrm rot="3997183">
            <a:off x="10354111" y="-222507"/>
            <a:ext cx="6394031" cy="3184718"/>
            <a:chOff x="-653262" y="-389049"/>
            <a:chExt cx="13256594" cy="7618918"/>
          </a:xfrm>
        </p:grpSpPr>
        <p:pic>
          <p:nvPicPr>
            <p:cNvPr id="40" name="Picture 3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CFE994E-562F-6DD7-6BA0-1E965000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1" name="Picture 4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5BA15FC-4F18-800F-E904-5173AB25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42" name="Picture 4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932DF26-CD1F-6E3C-9F1A-B55F9AFD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43" name="Picture 4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E12AFA3-3B59-4F5C-B253-8CA8E572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44" name="Picture 4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2F0D137-73D8-21F0-3A6F-14A11755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45" name="Picture 4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72E4BFC-3C26-2E4F-4AB6-542CE699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46" name="Picture 4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A0D6AF0-E34F-D920-D144-D83D60C5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47" name="Picture 4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BECFE31-275C-070E-4CE4-30CE498F0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48" name="Picture 4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EC79AE7-EDFF-E14D-5243-25BD5C7FB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49" name="Picture 4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8714DB2-D7EA-6623-85E2-F6CB2E87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50" name="Picture 4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0F23988-38B4-1D3A-EF9A-1865FD49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51" name="Picture 5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6963BE1-28E3-CE84-7D62-ACB7810C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52" name="Picture 5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9A7A528-65BD-CBB5-9B03-2377C09B9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54" name="Picture 5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0B4EDA6-CE2D-098D-F164-C3FC52F1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55" name="Picture 5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5101D2E-E637-4886-EA31-5A4A87A1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56" name="Picture 5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2013718-2B69-37CC-F6C1-1A340E77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230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7C181-6970-74B8-F30C-0C69ABEA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259B911-2FD4-E6A9-1FCA-2320C24572B5}"/>
              </a:ext>
            </a:extLst>
          </p:cNvPr>
          <p:cNvGrpSpPr/>
          <p:nvPr/>
        </p:nvGrpSpPr>
        <p:grpSpPr>
          <a:xfrm rot="3997183">
            <a:off x="9325411" y="717293"/>
            <a:ext cx="6394031" cy="3184718"/>
            <a:chOff x="-653262" y="-389049"/>
            <a:chExt cx="13256594" cy="7618918"/>
          </a:xfrm>
        </p:grpSpPr>
        <p:pic>
          <p:nvPicPr>
            <p:cNvPr id="40" name="Picture 3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BECE95E-52C3-6855-BF0E-5853762FE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1" name="Picture 4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9320042-05B0-79EE-82AA-27DA3D560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42" name="Picture 4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9D7A713-5206-FE81-8376-F9DBBE54B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43" name="Picture 4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C05A94D-6E04-6BD1-4429-994D79FFE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44" name="Picture 4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C6872B0-8F01-769B-E085-CE0EACA5B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45" name="Picture 4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0D1E111-3A19-CE17-84BF-944C15DD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46" name="Picture 4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28C0D1A-1374-CF10-7946-A8FCA013B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47" name="Picture 4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65C70F0-A3C8-5A4C-F772-98CB545A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48" name="Picture 4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7AFFFAF-F1BA-A116-9CCA-18EB8E87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49" name="Picture 4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B3E203F-FF41-85C9-15A9-FE90CD91A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50" name="Picture 4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CB5A608-44B5-4180-B7A5-23F6AD544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51" name="Picture 5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B3ED517-AB08-401E-171B-51371601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52" name="Picture 5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50F5D99-8B3F-330A-0150-279544C7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54" name="Picture 5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DAF8CFC-5D06-BD90-B680-67178B415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55" name="Picture 5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7D02A0A-E1F6-3877-2344-50CB9561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56" name="Picture 5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D997A31-57CE-49D6-34B6-7B6CF0AA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A7CA73E-C23D-7FB3-ED43-70E406E6E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11" y="1340489"/>
            <a:ext cx="9817007" cy="4644639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C47A2-E692-ED7A-9763-617AC5D6DBB4}"/>
              </a:ext>
            </a:extLst>
          </p:cNvPr>
          <p:cNvSpPr txBox="1"/>
          <p:nvPr/>
        </p:nvSpPr>
        <p:spPr>
          <a:xfrm>
            <a:off x="1103611" y="153401"/>
            <a:ext cx="95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Store’s popular items</a:t>
            </a:r>
          </a:p>
        </p:txBody>
      </p:sp>
    </p:spTree>
    <p:extLst>
      <p:ext uri="{BB962C8B-B14F-4D97-AF65-F5344CB8AC3E}">
        <p14:creationId xmlns:p14="http://schemas.microsoft.com/office/powerpoint/2010/main" val="629569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2AEBB-8717-226D-BCF2-86006B351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8EC2822-1819-4611-F508-F61F140E9731}"/>
              </a:ext>
            </a:extLst>
          </p:cNvPr>
          <p:cNvGrpSpPr/>
          <p:nvPr/>
        </p:nvGrpSpPr>
        <p:grpSpPr>
          <a:xfrm rot="3008009">
            <a:off x="11105738" y="3602691"/>
            <a:ext cx="6394031" cy="3184718"/>
            <a:chOff x="-653262" y="-389049"/>
            <a:chExt cx="13256594" cy="7618918"/>
          </a:xfrm>
        </p:grpSpPr>
        <p:pic>
          <p:nvPicPr>
            <p:cNvPr id="40" name="Picture 3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A3A09E1-E3A1-BD6A-E202-EF2B37E86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1" name="Picture 4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5C25F08-3EB0-9882-F129-10EBA40A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42" name="Picture 4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1F0DFC7-A841-7FA3-E276-04EF64EB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43" name="Picture 4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2CD36E1-8C5F-8EB8-E265-E1E32BFC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44" name="Picture 4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C05ED13-6D52-E338-BE47-88908CCBF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45" name="Picture 4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B092B22-9A65-87E6-4FCF-CCC42F72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46" name="Picture 4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FAC6423-E0AE-42EC-F5BF-385D117C1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47" name="Picture 4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5F53CFC-3418-2C4E-42B3-640916F9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48" name="Picture 4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DCD7BD9-B012-D8A9-D718-AF1F42BCC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49" name="Picture 4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490B045-0F0F-CA6D-AA8C-D4531182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50" name="Picture 4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FEED869-20A9-08C5-1F4E-E6551838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51" name="Picture 5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90ED54A-D30A-87ED-C9C0-0FF80EE7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52" name="Picture 5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00EA0DD-6B46-917A-9CC8-0D11AE10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54" name="Picture 5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28AED99-444C-B8DB-C4B0-3BB054579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55" name="Picture 5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8C6C254-925A-1076-A4B3-84C0E30C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56" name="Picture 5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859F350-50C6-1AC2-5A5F-87FE97A5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8A2B7D-32D6-A22B-CA16-1245BC0E63DF}"/>
              </a:ext>
            </a:extLst>
          </p:cNvPr>
          <p:cNvGrpSpPr/>
          <p:nvPr/>
        </p:nvGrpSpPr>
        <p:grpSpPr>
          <a:xfrm rot="3997183">
            <a:off x="9494769" y="6419544"/>
            <a:ext cx="6394031" cy="3184718"/>
            <a:chOff x="-653262" y="-389049"/>
            <a:chExt cx="13256594" cy="7618918"/>
          </a:xfrm>
        </p:grpSpPr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822220A-7754-97FF-A876-AFF09CC5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B4E9D38-4E43-7BDA-05FB-42811F95F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AE6F274-B4E2-6E98-9898-0F12597B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67A78D4-0D0A-13E9-1D10-625272CE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76F6DF5-EC66-A0DB-DF34-3D14E5720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F643B18-B3A2-AA19-EA79-80C4010E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5F120639-20CE-534C-74F9-20588008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81A4CA2-7A14-D373-FF06-BD161B227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01471D6-0504-F23F-2E99-D97C2867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D37DB44-3293-F6F5-9668-CBC3294E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8E6F325-BD4B-4C2E-81F5-B8601A25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DB3B5B5-66E6-6AEA-AB29-4F5A5162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316D969-5D6A-AE45-06C5-0FE445D31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B08E3CF-7CCD-F99F-C9A4-EDA88850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4D5DAEC-4090-E30C-40AC-EDDDE5C53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3609A47-F157-90A0-1E2C-2D93D942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BE30AD7-2E18-2D4B-D508-DCCA30DB7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30" y="1462779"/>
            <a:ext cx="9853819" cy="47527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CCB758-94BF-16CF-11C4-6D59558E50C5}"/>
              </a:ext>
            </a:extLst>
          </p:cNvPr>
          <p:cNvSpPr txBox="1"/>
          <p:nvPr/>
        </p:nvSpPr>
        <p:spPr>
          <a:xfrm>
            <a:off x="2257828" y="35009"/>
            <a:ext cx="89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Sales trends at given times </a:t>
            </a:r>
          </a:p>
        </p:txBody>
      </p:sp>
    </p:spTree>
    <p:extLst>
      <p:ext uri="{BB962C8B-B14F-4D97-AF65-F5344CB8AC3E}">
        <p14:creationId xmlns:p14="http://schemas.microsoft.com/office/powerpoint/2010/main" val="4053723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BF9D5C-1200-1222-16BB-CD6E0AA5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D48A0FE-F5C3-1B85-4186-66272D16126D}"/>
              </a:ext>
            </a:extLst>
          </p:cNvPr>
          <p:cNvGrpSpPr/>
          <p:nvPr/>
        </p:nvGrpSpPr>
        <p:grpSpPr>
          <a:xfrm rot="15609033">
            <a:off x="8229193" y="-775455"/>
            <a:ext cx="6394031" cy="3184718"/>
            <a:chOff x="-653262" y="-389049"/>
            <a:chExt cx="13256594" cy="7618918"/>
          </a:xfrm>
        </p:grpSpPr>
        <p:pic>
          <p:nvPicPr>
            <p:cNvPr id="40" name="Picture 3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1DAA5E0-5D9E-3F33-7277-79D52C4A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41" name="Picture 4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F808924-3C50-2887-B52A-00E37CBCC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42" name="Picture 4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094DDD21-8931-C673-19DF-AC9AC80F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43" name="Picture 4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0762D16-98FA-FB56-BCA0-E075AA83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44" name="Picture 4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19EA6D5F-EF97-C07F-406A-55A74833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45" name="Picture 4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8C76F11-35F5-DFED-AA1C-AA49E52B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46" name="Picture 4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EF25D9C-AF1E-AE80-6730-38B25D3A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47" name="Picture 4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2C838FB-64B2-9DE5-AD15-19C6D76B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48" name="Picture 4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018C2F5-7CF1-4AB4-A7CF-48D903EB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49" name="Picture 4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E9A1D69-7360-1247-B8BC-F587C641B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50" name="Picture 4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B656C63-4E2B-965A-8858-5C1F21BA7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51" name="Picture 5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A4070A9-40ED-8054-8521-E931B9FDB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52" name="Picture 5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775C9472-453B-B934-912A-D6CFA281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54" name="Picture 5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058BC49-1422-5974-85B8-0A4691F6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55" name="Picture 5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417AD973-44ED-A67B-8A5E-DEFCED97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56" name="Picture 5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35153EB-A84A-10A3-A85D-5403B8942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A1E7310-FE48-85D7-9C4C-DD453779E65B}"/>
              </a:ext>
            </a:extLst>
          </p:cNvPr>
          <p:cNvGrpSpPr/>
          <p:nvPr/>
        </p:nvGrpSpPr>
        <p:grpSpPr>
          <a:xfrm rot="3997183">
            <a:off x="10159978" y="4731358"/>
            <a:ext cx="6394031" cy="3184718"/>
            <a:chOff x="-653262" y="-389049"/>
            <a:chExt cx="13256594" cy="7618918"/>
          </a:xfrm>
        </p:grpSpPr>
        <p:pic>
          <p:nvPicPr>
            <p:cNvPr id="5" name="Picture 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C2B030F-81D3-3648-4BAB-D1C6AE6E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699619">
              <a:off x="2900549" y="1300662"/>
              <a:ext cx="1068979" cy="1068979"/>
            </a:xfrm>
            <a:prstGeom prst="rect">
              <a:avLst/>
            </a:prstGeom>
          </p:spPr>
        </p:pic>
        <p:pic>
          <p:nvPicPr>
            <p:cNvPr id="6" name="Picture 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8DF5BDA6-C091-1C4C-FD26-87B7F5B28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5369986" y="6363558"/>
              <a:ext cx="732877" cy="732877"/>
            </a:xfrm>
            <a:prstGeom prst="rect">
              <a:avLst/>
            </a:prstGeom>
          </p:spPr>
        </p:pic>
        <p:pic>
          <p:nvPicPr>
            <p:cNvPr id="7" name="Picture 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B136E49-3870-602E-831D-072285D8D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204822" y="2760647"/>
              <a:ext cx="644024" cy="644024"/>
            </a:xfrm>
            <a:prstGeom prst="rect">
              <a:avLst/>
            </a:prstGeom>
          </p:spPr>
        </p:pic>
        <p:pic>
          <p:nvPicPr>
            <p:cNvPr id="8" name="Picture 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11F7E19-90A0-C584-6C55-2469679A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126733">
              <a:off x="1018267" y="4618393"/>
              <a:ext cx="738190" cy="738190"/>
            </a:xfrm>
            <a:prstGeom prst="rect">
              <a:avLst/>
            </a:prstGeom>
          </p:spPr>
        </p:pic>
        <p:pic>
          <p:nvPicPr>
            <p:cNvPr id="9" name="Picture 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3725A0F9-8960-966E-CA1A-A0B71A15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391925">
              <a:off x="1449090" y="6230125"/>
              <a:ext cx="999744" cy="999744"/>
            </a:xfrm>
            <a:prstGeom prst="rect">
              <a:avLst/>
            </a:prstGeom>
          </p:spPr>
        </p:pic>
        <p:pic>
          <p:nvPicPr>
            <p:cNvPr id="10" name="Picture 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27AB6F1F-A403-08D1-3D7B-3F468D2A2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498531">
              <a:off x="1865403" y="2906170"/>
              <a:ext cx="1021854" cy="1021854"/>
            </a:xfrm>
            <a:prstGeom prst="rect">
              <a:avLst/>
            </a:prstGeom>
          </p:spPr>
        </p:pic>
        <p:pic>
          <p:nvPicPr>
            <p:cNvPr id="11" name="Picture 10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B2DB522D-E03B-931E-F4E6-16F8400C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9523719" y="6060548"/>
              <a:ext cx="1115666" cy="1115666"/>
            </a:xfrm>
            <a:prstGeom prst="rect">
              <a:avLst/>
            </a:prstGeom>
          </p:spPr>
        </p:pic>
        <p:pic>
          <p:nvPicPr>
            <p:cNvPr id="12" name="Picture 11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09630ED-814B-6E34-D254-2625FD088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1487666" y="-23316"/>
              <a:ext cx="1115666" cy="1115666"/>
            </a:xfrm>
            <a:prstGeom prst="rect">
              <a:avLst/>
            </a:prstGeom>
          </p:spPr>
        </p:pic>
        <p:pic>
          <p:nvPicPr>
            <p:cNvPr id="13" name="Picture 12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690003EF-D032-8F15-B109-F28D0170A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4556416" y="3556185"/>
              <a:ext cx="924236" cy="924236"/>
            </a:xfrm>
            <a:prstGeom prst="rect">
              <a:avLst/>
            </a:prstGeom>
          </p:spPr>
        </p:pic>
        <p:pic>
          <p:nvPicPr>
            <p:cNvPr id="14" name="Picture 13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CDC2DAE-3382-6FA2-174A-9C9F58CF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3936377" y="-389049"/>
              <a:ext cx="1469273" cy="1469273"/>
            </a:xfrm>
            <a:prstGeom prst="rect">
              <a:avLst/>
            </a:prstGeom>
          </p:spPr>
        </p:pic>
        <p:pic>
          <p:nvPicPr>
            <p:cNvPr id="15" name="Picture 14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9D33DEF-C37B-9638-A3CE-1C311688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2137236">
              <a:off x="3625620" y="5342507"/>
              <a:ext cx="844026" cy="844026"/>
            </a:xfrm>
            <a:prstGeom prst="rect">
              <a:avLst/>
            </a:prstGeom>
          </p:spPr>
        </p:pic>
        <p:pic>
          <p:nvPicPr>
            <p:cNvPr id="16" name="Picture 15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DECC7296-9B3D-170E-94F7-99521D1A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6224805">
              <a:off x="2281382" y="4668826"/>
              <a:ext cx="888058" cy="888058"/>
            </a:xfrm>
            <a:prstGeom prst="rect">
              <a:avLst/>
            </a:prstGeom>
          </p:spPr>
        </p:pic>
        <p:pic>
          <p:nvPicPr>
            <p:cNvPr id="17" name="Picture 16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3562D0D-0842-3EFC-A9BF-D3FA11D9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-104419" y="5729658"/>
              <a:ext cx="717099" cy="717099"/>
            </a:xfrm>
            <a:prstGeom prst="rect">
              <a:avLst/>
            </a:prstGeom>
          </p:spPr>
        </p:pic>
        <p:pic>
          <p:nvPicPr>
            <p:cNvPr id="18" name="Picture 17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90E11471-EE34-A84D-42FA-62231DABF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4236905">
              <a:off x="1827059" y="1135615"/>
              <a:ext cx="609198" cy="609198"/>
            </a:xfrm>
            <a:prstGeom prst="rect">
              <a:avLst/>
            </a:prstGeom>
          </p:spPr>
        </p:pic>
        <p:pic>
          <p:nvPicPr>
            <p:cNvPr id="19" name="Picture 18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E1F29583-8631-8F66-BBC2-935DEE2B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7549571">
              <a:off x="-653262" y="1500658"/>
              <a:ext cx="2224121" cy="2224121"/>
            </a:xfrm>
            <a:prstGeom prst="rect">
              <a:avLst/>
            </a:prstGeom>
          </p:spPr>
        </p:pic>
        <p:pic>
          <p:nvPicPr>
            <p:cNvPr id="20" name="Picture 19" descr="A close up of a coffee bean&#10;&#10;AI-generated content may be incorrect.">
              <a:extLst>
                <a:ext uri="{FF2B5EF4-FFF2-40B4-BE49-F238E27FC236}">
                  <a16:creationId xmlns:a16="http://schemas.microsoft.com/office/drawing/2014/main" id="{CF641B92-F193-1229-0EFD-AA6AFBBF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9598003">
              <a:off x="153529" y="-23315"/>
              <a:ext cx="1115666" cy="111566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5E7B8C-C00E-15FA-C40C-B0B1DB571BD2}"/>
              </a:ext>
            </a:extLst>
          </p:cNvPr>
          <p:cNvSpPr txBox="1"/>
          <p:nvPr/>
        </p:nvSpPr>
        <p:spPr>
          <a:xfrm>
            <a:off x="2257828" y="35009"/>
            <a:ext cx="89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10 Product revenue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AA3D95-674A-620D-1BDC-D310D8BB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26485"/>
              </p:ext>
            </p:extLst>
          </p:nvPr>
        </p:nvGraphicFramePr>
        <p:xfrm>
          <a:off x="3019151" y="1529267"/>
          <a:ext cx="6544572" cy="4380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2286">
                  <a:extLst>
                    <a:ext uri="{9D8B030D-6E8A-4147-A177-3AD203B41FA5}">
                      <a16:colId xmlns:a16="http://schemas.microsoft.com/office/drawing/2014/main" val="3315527157"/>
                    </a:ext>
                  </a:extLst>
                </a:gridCol>
                <a:gridCol w="3272286">
                  <a:extLst>
                    <a:ext uri="{9D8B030D-6E8A-4147-A177-3AD203B41FA5}">
                      <a16:colId xmlns:a16="http://schemas.microsoft.com/office/drawing/2014/main" val="300561436"/>
                    </a:ext>
                  </a:extLst>
                </a:gridCol>
              </a:tblGrid>
              <a:tr h="393297">
                <a:tc>
                  <a:txBody>
                    <a:bodyPr/>
                    <a:lstStyle/>
                    <a:p>
                      <a:r>
                        <a:rPr lang="en-ZA" dirty="0"/>
                        <a:t>Product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86890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Barista Espresso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R91406.20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806113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Brewed Chai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R77081.95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24277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Hot chocolate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R72416.00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5763854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Gourmet brewed coffee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R70034.60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908137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Brewed Black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R47932.00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469597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Brewed herbal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R47539.50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391014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 brewed coffee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R38781.15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547917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Organic brewed coffee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R37746.50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176913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R36866.12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443392"/>
                  </a:ext>
                </a:extLst>
              </a:tr>
              <a:tr h="398759">
                <a:tc>
                  <a:txBody>
                    <a:bodyPr/>
                    <a:lstStyle/>
                    <a:p>
                      <a:pPr algn="l" fontAlgn="b"/>
                      <a:r>
                        <a:rPr lang="en-ZA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Drip coffee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R31984.00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52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0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193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primrose lekala</dc:creator>
  <cp:lastModifiedBy>primrose lekala</cp:lastModifiedBy>
  <cp:revision>25</cp:revision>
  <dcterms:created xsi:type="dcterms:W3CDTF">2025-05-09T07:26:18Z</dcterms:created>
  <dcterms:modified xsi:type="dcterms:W3CDTF">2025-05-11T21:48:30Z</dcterms:modified>
</cp:coreProperties>
</file>