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620" r:id="rId4"/>
    <p:sldId id="353" r:id="rId5"/>
    <p:sldId id="624" r:id="rId6"/>
    <p:sldId id="621" r:id="rId7"/>
    <p:sldId id="622" r:id="rId8"/>
    <p:sldId id="623" r:id="rId9"/>
    <p:sldId id="612" r:id="rId10"/>
    <p:sldId id="630" r:id="rId11"/>
    <p:sldId id="613" r:id="rId12"/>
    <p:sldId id="627" r:id="rId13"/>
    <p:sldId id="628" r:id="rId14"/>
    <p:sldId id="629" r:id="rId15"/>
    <p:sldId id="504" r:id="rId16"/>
    <p:sldId id="505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Комбинаторика" id="{FDF4A34F-1089-45F6-A418-E6381F30CA04}">
          <p14:sldIdLst>
            <p14:sldId id="353"/>
            <p14:sldId id="624"/>
            <p14:sldId id="621"/>
            <p14:sldId id="622"/>
            <p14:sldId id="623"/>
          </p14:sldIdLst>
        </p14:section>
        <p14:section name="Вероятности" id="{C05ACA78-57EA-40E7-A75A-0AFECC2DD34A}">
          <p14:sldIdLst>
            <p14:sldId id="612"/>
            <p14:sldId id="630"/>
          </p14:sldIdLst>
        </p14:section>
        <p14:section name="Статистика" id="{B59F4DF3-A123-4F9B-8F87-EBFE517ECE71}">
          <p14:sldIdLst>
            <p14:sldId id="613"/>
            <p14:sldId id="627"/>
            <p14:sldId id="628"/>
            <p14:sldId id="629"/>
          </p14:sldIdLst>
        </p14:section>
        <p14:section name="End Section" id="{FEBB2B39-B0D3-4DEA-A537-5E3855947BFA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>
        <p:scale>
          <a:sx n="94" d="100"/>
          <a:sy n="94" d="100"/>
        </p:scale>
        <p:origin x="394" y="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4192" y="1237483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основни комбинаторни концепции, вероятности и статистически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Комбинаторика, вероятности и статистика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34" name="Picture 10" descr="Диаграма, Графика, Статистика, 3D">
            <a:extLst>
              <a:ext uri="{FF2B5EF4-FFF2-40B4-BE49-F238E27FC236}">
                <a16:creationId xmlns:a16="http://schemas.microsoft.com/office/drawing/2014/main" id="{26D1D68F-1FE0-4670-8C61-69929D4D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950519"/>
            <a:ext cx="1800000" cy="194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FA500-E7D4-4860-8CFA-8D26A55D5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CF7E-BF9D-4C52-BE78-5FAE4557F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96567"/>
            <a:ext cx="10129234" cy="5546589"/>
          </a:xfrm>
        </p:spPr>
        <p:txBody>
          <a:bodyPr>
            <a:normAutofit/>
          </a:bodyPr>
          <a:lstStyle/>
          <a:p>
            <a:r>
              <a:rPr lang="ru-RU" dirty="0"/>
              <a:t>Отношение на </a:t>
            </a:r>
            <a:r>
              <a:rPr lang="ru-RU" b="1" dirty="0" err="1"/>
              <a:t>броя</a:t>
            </a:r>
            <a:r>
              <a:rPr lang="ru-RU" b="1" dirty="0"/>
              <a:t> на </a:t>
            </a:r>
            <a:r>
              <a:rPr lang="ru-RU" b="1" dirty="0" err="1"/>
              <a:t>благоприятните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b="1" dirty="0" err="1"/>
              <a:t>броя</a:t>
            </a:r>
            <a:r>
              <a:rPr lang="ru-RU" b="1" dirty="0"/>
              <a:t> на </a:t>
            </a:r>
            <a:r>
              <a:rPr lang="ru-RU" b="1" dirty="0" err="1"/>
              <a:t>всички</a:t>
            </a:r>
            <a:r>
              <a:rPr lang="ru-RU" b="1" dirty="0"/>
              <a:t> </a:t>
            </a:r>
            <a:r>
              <a:rPr lang="ru-RU" b="1" dirty="0" err="1"/>
              <a:t>възможни</a:t>
            </a:r>
            <a:r>
              <a:rPr lang="ru-RU" b="1" dirty="0"/>
              <a:t> случаи</a:t>
            </a:r>
            <a:r>
              <a:rPr lang="ru-RU" dirty="0"/>
              <a:t> в </a:t>
            </a:r>
            <a:r>
              <a:rPr lang="ru-RU" dirty="0" err="1"/>
              <a:t>дадения</a:t>
            </a:r>
            <a:r>
              <a:rPr lang="ru-RU" dirty="0"/>
              <a:t> опит</a:t>
            </a:r>
          </a:p>
          <a:p>
            <a:r>
              <a:rPr lang="ru-RU" dirty="0" err="1"/>
              <a:t>Означава</a:t>
            </a:r>
            <a:r>
              <a:rPr lang="ru-RU" dirty="0"/>
              <a:t> се с: </a:t>
            </a:r>
            <a:r>
              <a:rPr lang="bg-BG" b="1" dirty="0"/>
              <a:t>Р(А) = </a:t>
            </a:r>
            <a:r>
              <a:rPr lang="en-US" b="1" dirty="0"/>
              <a:t>m</a:t>
            </a:r>
            <a:r>
              <a:rPr lang="bg-BG" b="1" dirty="0"/>
              <a:t> </a:t>
            </a:r>
            <a:r>
              <a:rPr lang="en-US" b="1" dirty="0"/>
              <a:t>/</a:t>
            </a:r>
            <a:r>
              <a:rPr lang="bg-BG" b="1" dirty="0"/>
              <a:t> </a:t>
            </a:r>
            <a:r>
              <a:rPr lang="en-US" b="1"/>
              <a:t>n</a:t>
            </a:r>
            <a:endParaRPr lang="ru-RU" dirty="0"/>
          </a:p>
          <a:p>
            <a:r>
              <a:rPr lang="ru-RU" b="1" u="sng" dirty="0"/>
              <a:t>Пример</a:t>
            </a:r>
            <a:r>
              <a:rPr lang="ru-RU" b="1" dirty="0"/>
              <a:t>: </a:t>
            </a:r>
            <a:r>
              <a:rPr lang="ru-RU" dirty="0" err="1"/>
              <a:t>Хвърляме</a:t>
            </a:r>
            <a:r>
              <a:rPr lang="ru-RU" dirty="0"/>
              <a:t> монета. </a:t>
            </a:r>
            <a:r>
              <a:rPr lang="ru-RU" dirty="0" err="1"/>
              <a:t>Каква</a:t>
            </a:r>
            <a:r>
              <a:rPr lang="ru-RU" dirty="0"/>
              <a:t> е </a:t>
            </a:r>
            <a:r>
              <a:rPr lang="ru-RU" dirty="0" err="1"/>
              <a:t>вероятността</a:t>
            </a:r>
            <a:r>
              <a:rPr lang="ru-RU" dirty="0"/>
              <a:t> </a:t>
            </a:r>
            <a:r>
              <a:rPr lang="ru-RU" dirty="0" err="1"/>
              <a:t>монетата</a:t>
            </a:r>
            <a:r>
              <a:rPr lang="ru-RU" dirty="0"/>
              <a:t> да </a:t>
            </a:r>
            <a:r>
              <a:rPr lang="ru-RU" dirty="0" err="1"/>
              <a:t>падне</a:t>
            </a:r>
            <a:r>
              <a:rPr lang="ru-RU" dirty="0"/>
              <a:t> на </a:t>
            </a:r>
            <a:r>
              <a:rPr lang="ru-RU" dirty="0" err="1"/>
              <a:t>лицевата</a:t>
            </a:r>
            <a:r>
              <a:rPr lang="ru-RU" dirty="0"/>
              <a:t> си част? </a:t>
            </a:r>
          </a:p>
          <a:p>
            <a:pPr lvl="2"/>
            <a:r>
              <a:rPr lang="ru-RU" dirty="0" err="1"/>
              <a:t>брой</a:t>
            </a:r>
            <a:r>
              <a:rPr lang="ru-RU" dirty="0"/>
              <a:t> на </a:t>
            </a:r>
            <a:r>
              <a:rPr lang="ru-RU" dirty="0" err="1"/>
              <a:t>балгоприятните</a:t>
            </a:r>
            <a:r>
              <a:rPr lang="ru-RU" dirty="0"/>
              <a:t> случаи = 1</a:t>
            </a:r>
          </a:p>
          <a:p>
            <a:pPr lvl="2"/>
            <a:r>
              <a:rPr lang="ru-RU" dirty="0" err="1"/>
              <a:t>Брой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възможни</a:t>
            </a:r>
            <a:r>
              <a:rPr lang="ru-RU" dirty="0"/>
              <a:t> случаи = 2</a:t>
            </a:r>
          </a:p>
          <a:p>
            <a:pPr lvl="2"/>
            <a:r>
              <a:rPr lang="ru-RU" b="1" dirty="0"/>
              <a:t>Отговор: 1 / 2 или (1 </a:t>
            </a:r>
            <a:r>
              <a:rPr lang="ru-RU" b="1" dirty="0" err="1"/>
              <a:t>към</a:t>
            </a:r>
            <a:r>
              <a:rPr lang="ru-RU" b="1" dirty="0"/>
              <a:t> 2)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663DAD-C6F3-4C53-8AA3-C6CCCF8F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представляват вероятностите?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9F4C9-B1E8-43AC-8FC2-F702940A61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Статистика</a:t>
            </a:r>
            <a:endParaRPr lang="en-US" dirty="0"/>
          </a:p>
        </p:txBody>
      </p:sp>
      <p:pic>
        <p:nvPicPr>
          <p:cNvPr id="2050" name="Picture 2" descr="Статистика, Wordpress, Уеб, Данни">
            <a:extLst>
              <a:ext uri="{FF2B5EF4-FFF2-40B4-BE49-F238E27FC236}">
                <a16:creationId xmlns:a16="http://schemas.microsoft.com/office/drawing/2014/main" id="{CF0101CD-01D0-4A21-AEFA-24BA1B7F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64000"/>
            <a:ext cx="3600000" cy="3555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3E28A-9F06-457E-A4F3-1F556BD1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31C0-26A6-423E-9C83-3E716BD86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524" y="979485"/>
            <a:ext cx="10129234" cy="5546589"/>
          </a:xfrm>
        </p:spPr>
        <p:txBody>
          <a:bodyPr>
            <a:normAutofit/>
          </a:bodyPr>
          <a:lstStyle/>
          <a:p>
            <a:r>
              <a:rPr lang="ru-RU" dirty="0" err="1"/>
              <a:t>Най-често</a:t>
            </a:r>
            <a:r>
              <a:rPr lang="ru-RU" dirty="0"/>
              <a:t> </a:t>
            </a:r>
            <a:r>
              <a:rPr lang="ru-RU" dirty="0" err="1"/>
              <a:t>появяващата</a:t>
            </a:r>
            <a:r>
              <a:rPr lang="ru-RU" dirty="0"/>
              <a:t> се точка информация в един набор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/>
              <a:t>Полезна е,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много </a:t>
            </a:r>
            <a:r>
              <a:rPr lang="ru-RU" dirty="0" err="1"/>
              <a:t>повтарящи</a:t>
            </a:r>
            <a:r>
              <a:rPr lang="ru-RU" dirty="0"/>
              <a:t> се </a:t>
            </a:r>
            <a:r>
              <a:rPr lang="ru-RU" dirty="0" err="1"/>
              <a:t>стойности</a:t>
            </a:r>
            <a:r>
              <a:rPr lang="ru-RU" dirty="0"/>
              <a:t> в един набор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 Госпожа </a:t>
            </a:r>
            <a:r>
              <a:rPr lang="ru-RU" dirty="0" err="1"/>
              <a:t>попитала</a:t>
            </a:r>
            <a:r>
              <a:rPr lang="ru-RU" dirty="0"/>
              <a:t> </a:t>
            </a:r>
            <a:r>
              <a:rPr lang="ru-RU" dirty="0" err="1"/>
              <a:t>учениците</a:t>
            </a:r>
            <a:r>
              <a:rPr lang="ru-RU" dirty="0"/>
              <a:t> в </a:t>
            </a:r>
            <a:r>
              <a:rPr lang="ru-RU" dirty="0" err="1"/>
              <a:t>класа</a:t>
            </a:r>
            <a:r>
              <a:rPr lang="ru-RU" dirty="0"/>
              <a:t> си колко </a:t>
            </a:r>
            <a:r>
              <a:rPr lang="ru-RU" dirty="0" err="1"/>
              <a:t>братя</a:t>
            </a:r>
            <a:r>
              <a:rPr lang="ru-RU" dirty="0"/>
              <a:t> или </a:t>
            </a:r>
            <a:r>
              <a:rPr lang="ru-RU" dirty="0" err="1"/>
              <a:t>сестри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b="1" dirty="0"/>
              <a:t>1; 2; 0; 2; 0; 1; 3; 2; 2; 1; 0; 0; 0; 2; 2</a:t>
            </a:r>
          </a:p>
          <a:p>
            <a:pPr marL="0" indent="0">
              <a:buNone/>
            </a:pPr>
            <a:r>
              <a:rPr lang="ru-RU" dirty="0"/>
              <a:t>     мода =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216D23-D9C4-4F19-92BF-6F0AF24A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F59D2-F230-42D5-A66B-0294D8770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C806-0B50-48A7-A893-F12BDE04D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1000" y="1108911"/>
            <a:ext cx="10350000" cy="5546589"/>
          </a:xfrm>
        </p:spPr>
        <p:txBody>
          <a:bodyPr>
            <a:normAutofit/>
          </a:bodyPr>
          <a:lstStyle/>
          <a:p>
            <a:r>
              <a:rPr lang="ru-RU" b="1" dirty="0" err="1"/>
              <a:t>Сборът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точки информация, </a:t>
            </a:r>
            <a:r>
              <a:rPr lang="ru-RU" b="1" dirty="0"/>
              <a:t>разделен на </a:t>
            </a:r>
            <a:r>
              <a:rPr lang="ru-RU" b="1" dirty="0" err="1"/>
              <a:t>броя</a:t>
            </a:r>
            <a:r>
              <a:rPr lang="ru-RU" b="1" dirty="0"/>
              <a:t> точки</a:t>
            </a:r>
            <a:r>
              <a:rPr lang="ru-RU" dirty="0"/>
              <a:t> информация</a:t>
            </a:r>
          </a:p>
          <a:p>
            <a:endParaRPr lang="ru-RU" dirty="0"/>
          </a:p>
          <a:p>
            <a:endParaRPr lang="ru-RU" dirty="0"/>
          </a:p>
          <a:p>
            <a:r>
              <a:rPr lang="bg-BG" b="1" dirty="0"/>
              <a:t>Пример</a:t>
            </a:r>
            <a:r>
              <a:rPr lang="bg-BG" dirty="0"/>
              <a:t>: </a:t>
            </a:r>
          </a:p>
          <a:p>
            <a:pPr marL="0" indent="0">
              <a:buNone/>
            </a:pPr>
            <a:r>
              <a:rPr lang="bg-BG" dirty="0"/>
              <a:t>    Дадени са следните данни: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/>
              <a:t>1, 2, 9, 1, 13, 23, 67</a:t>
            </a:r>
          </a:p>
          <a:p>
            <a:pPr marL="0" indent="0">
              <a:buNone/>
            </a:pPr>
            <a:r>
              <a:rPr lang="ru-RU" dirty="0"/>
              <a:t>ср. </a:t>
            </a:r>
            <a:r>
              <a:rPr lang="ru-RU" dirty="0" err="1"/>
              <a:t>стойност</a:t>
            </a:r>
            <a:r>
              <a:rPr lang="ru-RU" dirty="0"/>
              <a:t> = (1 + 2 + 9 + 1 + 13 + 23 + 67) / 7 </a:t>
            </a:r>
            <a:r>
              <a:rPr lang="en-US"/>
              <a:t>=</a:t>
            </a:r>
            <a:r>
              <a:rPr lang="ru-RU"/>
              <a:t> </a:t>
            </a:r>
            <a:r>
              <a:rPr lang="ru-RU" dirty="0"/>
              <a:t>16.57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3809E-EAF2-4D40-BFA7-38B2628E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Средна стойност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693A-BEF9-4C46-B289-8AE99B19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00" y="2566988"/>
            <a:ext cx="4682101" cy="997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3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5E745-4B02-40EE-9E91-CDDEC5D1F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A0F7-A572-4F54-A7FE-D1DE4FF3A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3974"/>
            <a:ext cx="10321675" cy="5546589"/>
          </a:xfrm>
        </p:spPr>
        <p:txBody>
          <a:bodyPr/>
          <a:lstStyle/>
          <a:p>
            <a:r>
              <a:rPr lang="ru-RU" dirty="0" err="1"/>
              <a:t>Средната</a:t>
            </a:r>
            <a:r>
              <a:rPr lang="ru-RU" dirty="0"/>
              <a:t> точка в един набор </a:t>
            </a:r>
            <a:r>
              <a:rPr lang="ru-RU" dirty="0" err="1"/>
              <a:t>данни</a:t>
            </a:r>
            <a:r>
              <a:rPr lang="ru-RU" dirty="0"/>
              <a:t> </a:t>
            </a:r>
          </a:p>
          <a:p>
            <a:r>
              <a:rPr lang="ru-RU" dirty="0" err="1"/>
              <a:t>Половината</a:t>
            </a:r>
            <a:r>
              <a:rPr lang="ru-RU" dirty="0"/>
              <a:t> точки информация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по-малки</a:t>
            </a:r>
            <a:r>
              <a:rPr lang="ru-RU" dirty="0"/>
              <a:t> от </a:t>
            </a:r>
            <a:r>
              <a:rPr lang="ru-RU" dirty="0" err="1"/>
              <a:t>медианата</a:t>
            </a:r>
            <a:endParaRPr lang="ru-RU" dirty="0"/>
          </a:p>
          <a:p>
            <a:r>
              <a:rPr lang="ru-RU" dirty="0" err="1"/>
              <a:t>Другата</a:t>
            </a:r>
            <a:r>
              <a:rPr lang="ru-RU" dirty="0"/>
              <a:t> половина точки информация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по-големи</a:t>
            </a:r>
            <a:r>
              <a:rPr lang="ru-RU" dirty="0"/>
              <a:t> от </a:t>
            </a:r>
            <a:r>
              <a:rPr lang="ru-RU" dirty="0" err="1"/>
              <a:t>медианата</a:t>
            </a:r>
            <a:endParaRPr lang="ru-RU" dirty="0"/>
          </a:p>
          <a:p>
            <a:r>
              <a:rPr lang="ru-RU" b="1" dirty="0"/>
              <a:t>Пример</a:t>
            </a:r>
            <a:r>
              <a:rPr lang="ru-RU" dirty="0"/>
              <a:t>: </a:t>
            </a:r>
          </a:p>
          <a:p>
            <a:pPr marL="442912" lvl="1" indent="0">
              <a:buNone/>
            </a:pPr>
            <a:r>
              <a:rPr lang="bg-BG" dirty="0"/>
              <a:t> а) 0</a:t>
            </a:r>
            <a:r>
              <a:rPr lang="en-US" dirty="0"/>
              <a:t>; </a:t>
            </a:r>
            <a:r>
              <a:rPr lang="bg-BG" dirty="0"/>
              <a:t>1</a:t>
            </a:r>
            <a:r>
              <a:rPr lang="en-US" dirty="0"/>
              <a:t>; 2; </a:t>
            </a:r>
            <a:r>
              <a:rPr lang="bg-BG" dirty="0"/>
              <a:t>4</a:t>
            </a:r>
            <a:r>
              <a:rPr lang="en-US" dirty="0"/>
              <a:t>; </a:t>
            </a:r>
            <a:r>
              <a:rPr lang="bg-BG" dirty="0"/>
              <a:t>5 -&gt; медиана = 2</a:t>
            </a:r>
          </a:p>
          <a:p>
            <a:pPr marL="442912" lvl="1" indent="0">
              <a:buNone/>
            </a:pPr>
            <a:r>
              <a:rPr lang="bg-BG" dirty="0"/>
              <a:t> </a:t>
            </a:r>
            <a:r>
              <a:rPr lang="en-US" dirty="0"/>
              <a:t>b) 10; </a:t>
            </a:r>
            <a:r>
              <a:rPr lang="bg-BG" dirty="0"/>
              <a:t>2</a:t>
            </a:r>
            <a:r>
              <a:rPr lang="en-US" dirty="0"/>
              <a:t>0; </a:t>
            </a:r>
            <a:r>
              <a:rPr lang="bg-BG" dirty="0"/>
              <a:t>4</a:t>
            </a:r>
            <a:r>
              <a:rPr lang="en-US" dirty="0"/>
              <a:t>0; 50 -&gt; </a:t>
            </a:r>
            <a:r>
              <a:rPr lang="bg-BG" dirty="0"/>
              <a:t>медиана = (20 + 40) / 2 = 30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E4082A-C067-4112-ADC1-A6EDC6D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Медиана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E7EC1-CD50-4C8F-9D85-7D52C7ADF6D4}"/>
              </a:ext>
            </a:extLst>
          </p:cNvPr>
          <p:cNvSpPr/>
          <p:nvPr/>
        </p:nvSpPr>
        <p:spPr bwMode="auto">
          <a:xfrm>
            <a:off x="2946000" y="5045621"/>
            <a:ext cx="720000" cy="45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0F7AF-26A0-4CDF-8CFA-2E3F06ECD865}"/>
              </a:ext>
            </a:extLst>
          </p:cNvPr>
          <p:cNvSpPr/>
          <p:nvPr/>
        </p:nvSpPr>
        <p:spPr bwMode="auto">
          <a:xfrm>
            <a:off x="4116000" y="5045621"/>
            <a:ext cx="720000" cy="450000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49E9A-4F53-4A90-A7DD-36276375301F}"/>
              </a:ext>
            </a:extLst>
          </p:cNvPr>
          <p:cNvSpPr/>
          <p:nvPr/>
        </p:nvSpPr>
        <p:spPr bwMode="auto">
          <a:xfrm>
            <a:off x="3688500" y="5045621"/>
            <a:ext cx="405000" cy="45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185D9-8ADF-45A0-9F23-748ECF046E36}"/>
              </a:ext>
            </a:extLst>
          </p:cNvPr>
          <p:cNvSpPr/>
          <p:nvPr/>
        </p:nvSpPr>
        <p:spPr bwMode="auto">
          <a:xfrm>
            <a:off x="3576000" y="5726984"/>
            <a:ext cx="1080000" cy="4500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1299604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Комбинаторика</a:t>
            </a:r>
          </a:p>
          <a:p>
            <a:pPr marL="803583" lvl="1" indent="-514350"/>
            <a:r>
              <a:rPr lang="bg-BG" sz="3000" dirty="0"/>
              <a:t>пермутации</a:t>
            </a:r>
          </a:p>
          <a:p>
            <a:pPr marL="803583" lvl="1" indent="-514350"/>
            <a:r>
              <a:rPr lang="bg-BG" sz="3000" dirty="0"/>
              <a:t>вариации</a:t>
            </a:r>
          </a:p>
          <a:p>
            <a:pPr marL="803583" lvl="1" indent="-514350"/>
            <a:r>
              <a:rPr lang="bg-BG" sz="3000" dirty="0"/>
              <a:t>комбинации</a:t>
            </a:r>
            <a:endParaRPr lang="en-US" sz="3000" dirty="0"/>
          </a:p>
          <a:p>
            <a:pPr marL="514350" indent="-514350"/>
            <a:r>
              <a:rPr lang="bg-BG" sz="3200" dirty="0"/>
              <a:t>Вероятности</a:t>
            </a:r>
          </a:p>
          <a:p>
            <a:pPr marL="0" indent="0">
              <a:buNone/>
            </a:pPr>
            <a:r>
              <a:rPr lang="bg-BG" sz="3200" dirty="0"/>
              <a:t>3. Статистика</a:t>
            </a:r>
          </a:p>
          <a:p>
            <a:pPr marL="746433" lvl="1" indent="-457200"/>
            <a:r>
              <a:rPr lang="bg-BG" sz="3000" dirty="0"/>
              <a:t>Мода, средна стойност, медиана</a:t>
            </a:r>
          </a:p>
          <a:p>
            <a:pPr marL="0" indent="0">
              <a:buNone/>
            </a:pPr>
            <a:r>
              <a:rPr lang="bg-BG" sz="2800" dirty="0"/>
              <a:t>		</a:t>
            </a: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Комбинаторика</a:t>
            </a:r>
          </a:p>
        </p:txBody>
      </p:sp>
      <p:pic>
        <p:nvPicPr>
          <p:cNvPr id="4098" name="Picture 2" descr="Куб На Рубик, Куб, Пъзел, Цветове, Игра">
            <a:extLst>
              <a:ext uri="{FF2B5EF4-FFF2-40B4-BE49-F238E27FC236}">
                <a16:creationId xmlns:a16="http://schemas.microsoft.com/office/drawing/2014/main" id="{CDBC566B-9A6E-4C56-A822-32ABA802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12" y="1134000"/>
            <a:ext cx="2991075" cy="31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CCC12-88C1-410E-B507-DF2444D5C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7ED9-2300-429E-B754-6548D70B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83404"/>
            <a:ext cx="10321675" cy="604559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Разглежда възможните варианти за разполагане на елементите на крайни множества по определени правила</a:t>
            </a:r>
          </a:p>
          <a:p>
            <a:r>
              <a:rPr lang="bg-BG" dirty="0"/>
              <a:t>Основни правила на комбинаториката:</a:t>
            </a:r>
          </a:p>
          <a:p>
            <a:pPr lvl="1"/>
            <a:r>
              <a:rPr lang="bg-BG" u="sng" dirty="0"/>
              <a:t>Правило за събиране</a:t>
            </a:r>
            <a:r>
              <a:rPr lang="bg-BG" dirty="0"/>
              <a:t>: </a:t>
            </a:r>
            <a:r>
              <a:rPr lang="ru-RU" b="1" dirty="0" err="1"/>
              <a:t>Ако</a:t>
            </a:r>
            <a:r>
              <a:rPr lang="ru-RU" b="1" dirty="0"/>
              <a:t> </a:t>
            </a:r>
            <a:r>
              <a:rPr lang="ru-RU" b="1" dirty="0" err="1"/>
              <a:t>елемент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b="1" dirty="0" err="1"/>
              <a:t>може</a:t>
            </a:r>
            <a:r>
              <a:rPr lang="ru-RU" b="1" dirty="0"/>
              <a:t> да </a:t>
            </a:r>
            <a:r>
              <a:rPr lang="ru-RU" b="1" dirty="0" err="1"/>
              <a:t>бъде</a:t>
            </a:r>
            <a:r>
              <a:rPr lang="ru-RU" b="1" dirty="0"/>
              <a:t> избран по m начина, a </a:t>
            </a:r>
            <a:r>
              <a:rPr lang="ru-RU" b="1" dirty="0" err="1"/>
              <a:t>елементът</a:t>
            </a:r>
            <a:r>
              <a:rPr lang="ru-RU" b="1" dirty="0"/>
              <a:t> Б по n </a:t>
            </a:r>
            <a:r>
              <a:rPr lang="ru-RU" b="1" dirty="0" err="1"/>
              <a:t>различни</a:t>
            </a:r>
            <a:r>
              <a:rPr lang="ru-RU" b="1" dirty="0"/>
              <a:t> начина</a:t>
            </a:r>
            <a:r>
              <a:rPr lang="en-US" b="1" dirty="0"/>
              <a:t>, </a:t>
            </a:r>
            <a:r>
              <a:rPr lang="bg-BG" b="1" dirty="0"/>
              <a:t>то изборът на </a:t>
            </a:r>
            <a:r>
              <a:rPr lang="ru-RU" b="1" dirty="0"/>
              <a:t>А или Б </a:t>
            </a:r>
            <a:r>
              <a:rPr lang="ru-RU" b="1" dirty="0" err="1"/>
              <a:t>може</a:t>
            </a:r>
            <a:r>
              <a:rPr lang="ru-RU" b="1" dirty="0"/>
              <a:t> да се </a:t>
            </a:r>
            <a:r>
              <a:rPr lang="ru-RU" b="1" dirty="0" err="1"/>
              <a:t>извърши</a:t>
            </a:r>
            <a:r>
              <a:rPr lang="ru-RU" b="1" dirty="0"/>
              <a:t> по m + n начина.</a:t>
            </a:r>
            <a:endParaRPr lang="bg-BG" b="1" dirty="0"/>
          </a:p>
          <a:p>
            <a:pPr lvl="1"/>
            <a:r>
              <a:rPr lang="bg-BG" u="sng" dirty="0"/>
              <a:t>Правило за изваждане</a:t>
            </a:r>
            <a:r>
              <a:rPr lang="bg-BG" dirty="0"/>
              <a:t>: </a:t>
            </a:r>
            <a:r>
              <a:rPr lang="ru-RU" b="1" dirty="0" err="1"/>
              <a:t>Ако</a:t>
            </a:r>
            <a:r>
              <a:rPr lang="ru-RU" b="1" dirty="0"/>
              <a:t> </a:t>
            </a:r>
            <a:r>
              <a:rPr lang="ru-RU" b="1" dirty="0" err="1"/>
              <a:t>елемент</a:t>
            </a:r>
            <a:r>
              <a:rPr lang="ru-RU" b="1" dirty="0"/>
              <a:t> А </a:t>
            </a:r>
            <a:r>
              <a:rPr lang="ru-RU" b="1" dirty="0" err="1"/>
              <a:t>може</a:t>
            </a:r>
            <a:r>
              <a:rPr lang="ru-RU" b="1" dirty="0"/>
              <a:t> да </a:t>
            </a:r>
            <a:r>
              <a:rPr lang="ru-RU" b="1" dirty="0" err="1"/>
              <a:t>бъде</a:t>
            </a:r>
            <a:r>
              <a:rPr lang="ru-RU" b="1" dirty="0"/>
              <a:t> избран по m начина и при </a:t>
            </a:r>
            <a:r>
              <a:rPr lang="ru-RU" b="1" dirty="0" err="1"/>
              <a:t>всеки</a:t>
            </a:r>
            <a:r>
              <a:rPr lang="ru-RU" b="1" dirty="0"/>
              <a:t> </a:t>
            </a:r>
            <a:r>
              <a:rPr lang="ru-RU" b="1" dirty="0" err="1"/>
              <a:t>избор</a:t>
            </a:r>
            <a:r>
              <a:rPr lang="ru-RU" b="1" dirty="0"/>
              <a:t> на А </a:t>
            </a:r>
            <a:r>
              <a:rPr lang="ru-RU" b="1" dirty="0" err="1"/>
              <a:t>елементът</a:t>
            </a:r>
            <a:r>
              <a:rPr lang="ru-RU" b="1" dirty="0"/>
              <a:t> Б </a:t>
            </a:r>
            <a:r>
              <a:rPr lang="ru-RU" b="1" dirty="0" err="1"/>
              <a:t>може</a:t>
            </a:r>
            <a:r>
              <a:rPr lang="ru-RU" b="1" dirty="0"/>
              <a:t> да </a:t>
            </a:r>
            <a:r>
              <a:rPr lang="ru-RU" b="1" dirty="0" err="1"/>
              <a:t>бъде</a:t>
            </a:r>
            <a:r>
              <a:rPr lang="ru-RU" b="1" dirty="0"/>
              <a:t> избран по n начина, то </a:t>
            </a:r>
            <a:r>
              <a:rPr lang="ru-RU" b="1" dirty="0" err="1"/>
              <a:t>изборът</a:t>
            </a:r>
            <a:r>
              <a:rPr lang="ru-RU" b="1" dirty="0"/>
              <a:t> на </a:t>
            </a:r>
            <a:r>
              <a:rPr lang="ru-RU" b="1" dirty="0" err="1"/>
              <a:t>наредената</a:t>
            </a:r>
            <a:r>
              <a:rPr lang="ru-RU" b="1" dirty="0"/>
              <a:t> двойка (А, Б) </a:t>
            </a:r>
            <a:r>
              <a:rPr lang="ru-RU" b="1" dirty="0" err="1"/>
              <a:t>може</a:t>
            </a:r>
            <a:r>
              <a:rPr lang="ru-RU" b="1" dirty="0"/>
              <a:t> да стане по m * n </a:t>
            </a:r>
            <a:r>
              <a:rPr lang="ru-RU" b="1" dirty="0" err="1"/>
              <a:t>начинa</a:t>
            </a:r>
            <a:r>
              <a:rPr lang="ru-RU" b="1" dirty="0"/>
              <a:t>.</a:t>
            </a:r>
            <a:endParaRPr lang="bg-BG" b="1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492B6-69F2-4287-BCA1-B22226D0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представлява комбинаториката?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89000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Всички </a:t>
            </a:r>
            <a:r>
              <a:rPr lang="bg-BG" b="1" dirty="0"/>
              <a:t>подреждания на </a:t>
            </a:r>
            <a:r>
              <a:rPr lang="en-US" b="1" dirty="0"/>
              <a:t>n </a:t>
            </a:r>
            <a:r>
              <a:rPr lang="bg-BG" b="1" dirty="0"/>
              <a:t>елемента</a:t>
            </a:r>
            <a:r>
              <a:rPr lang="bg-BG" dirty="0"/>
              <a:t>, където </a:t>
            </a:r>
            <a:r>
              <a:rPr lang="ru-RU" dirty="0" err="1"/>
              <a:t>всеки</a:t>
            </a:r>
            <a:r>
              <a:rPr lang="ru-RU" dirty="0"/>
              <a:t> от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участва</a:t>
            </a:r>
            <a:r>
              <a:rPr lang="ru-RU" dirty="0"/>
              <a:t> </a:t>
            </a:r>
            <a:r>
              <a:rPr lang="ru-RU" b="1" dirty="0"/>
              <a:t>само </a:t>
            </a:r>
            <a:r>
              <a:rPr lang="ru-RU" b="1" dirty="0" err="1"/>
              <a:t>веднъж</a:t>
            </a:r>
            <a:r>
              <a:rPr lang="ru-RU" b="1" dirty="0"/>
              <a:t>, а </a:t>
            </a:r>
            <a:r>
              <a:rPr lang="ru-RU" b="1" dirty="0" err="1"/>
              <a:t>мястото</a:t>
            </a:r>
            <a:r>
              <a:rPr lang="ru-RU" b="1" dirty="0"/>
              <a:t> </a:t>
            </a:r>
            <a:r>
              <a:rPr lang="ru-RU" b="1" dirty="0" err="1"/>
              <a:t>му</a:t>
            </a:r>
            <a:r>
              <a:rPr lang="ru-RU" b="1" dirty="0"/>
              <a:t> в </a:t>
            </a:r>
            <a:r>
              <a:rPr lang="ru-RU" b="1" dirty="0" err="1"/>
              <a:t>това</a:t>
            </a:r>
            <a:r>
              <a:rPr lang="ru-RU" b="1" dirty="0"/>
              <a:t> </a:t>
            </a:r>
            <a:r>
              <a:rPr lang="ru-RU" b="1" dirty="0" err="1"/>
              <a:t>подреждане</a:t>
            </a:r>
            <a:r>
              <a:rPr lang="ru-RU" b="1" dirty="0"/>
              <a:t> е от значение</a:t>
            </a:r>
          </a:p>
          <a:p>
            <a:r>
              <a:rPr lang="bg-BG" dirty="0"/>
              <a:t>Броят на всички пермутации означаваме с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endParaRPr lang="en-US" b="1" baseline="-25000" dirty="0"/>
          </a:p>
          <a:p>
            <a:r>
              <a:rPr lang="bg-BG" dirty="0"/>
              <a:t>Броят на всички пермутации изчисляваме по формулата: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r>
              <a:rPr lang="pt-BR" b="1" dirty="0"/>
              <a:t>=</a:t>
            </a:r>
            <a:r>
              <a:rPr lang="bg-BG" b="1" dirty="0"/>
              <a:t> </a:t>
            </a:r>
            <a:r>
              <a:rPr lang="pt-BR" b="1" dirty="0"/>
              <a:t>n(n−1)(n−2)...1</a:t>
            </a:r>
            <a:r>
              <a:rPr lang="bg-BG" b="1" dirty="0"/>
              <a:t> </a:t>
            </a:r>
            <a:r>
              <a:rPr lang="pt-BR" b="1" dirty="0"/>
              <a:t>=</a:t>
            </a:r>
            <a:r>
              <a:rPr lang="bg-BG" b="1" dirty="0"/>
              <a:t> </a:t>
            </a:r>
            <a:r>
              <a:rPr lang="pt-BR" b="1" dirty="0"/>
              <a:t>n!</a:t>
            </a:r>
            <a:endParaRPr lang="bg-BG" b="1" dirty="0"/>
          </a:p>
          <a:p>
            <a:r>
              <a:rPr lang="bg-BG" b="1" dirty="0"/>
              <a:t>Пример: </a:t>
            </a:r>
            <a:r>
              <a:rPr lang="ru-RU" dirty="0"/>
              <a:t>По колко </a:t>
            </a:r>
            <a:r>
              <a:rPr lang="ru-RU" dirty="0" err="1"/>
              <a:t>различни</a:t>
            </a:r>
            <a:r>
              <a:rPr lang="ru-RU" dirty="0"/>
              <a:t> начина </a:t>
            </a:r>
            <a:r>
              <a:rPr lang="ru-RU" dirty="0" err="1"/>
              <a:t>могат</a:t>
            </a:r>
            <a:r>
              <a:rPr lang="ru-RU" dirty="0"/>
              <a:t> на се подредят 7 души в </a:t>
            </a:r>
            <a:r>
              <a:rPr lang="ru-RU" dirty="0" err="1"/>
              <a:t>редица</a:t>
            </a:r>
            <a:r>
              <a:rPr lang="ru-RU" dirty="0"/>
              <a:t>?</a:t>
            </a:r>
          </a:p>
          <a:p>
            <a:r>
              <a:rPr lang="bg-BG" b="1" dirty="0"/>
              <a:t>Отговор: </a:t>
            </a:r>
            <a:r>
              <a:rPr lang="bg-BG" dirty="0"/>
              <a:t>Р</a:t>
            </a:r>
            <a:r>
              <a:rPr lang="bg-BG" baseline="-25000" dirty="0"/>
              <a:t>7</a:t>
            </a:r>
            <a:r>
              <a:rPr lang="bg-BG" dirty="0"/>
              <a:t> = 7! = 1.2.3.4.5.6.7 = 5040</a:t>
            </a:r>
            <a:endParaRPr lang="bg-BG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 без повторение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Съединения</a:t>
            </a:r>
            <a:r>
              <a:rPr lang="ru-RU" dirty="0"/>
              <a:t>, всяко от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b="1" dirty="0" err="1"/>
              <a:t>съдържа</a:t>
            </a:r>
            <a:r>
              <a:rPr lang="ru-RU" b="1" dirty="0"/>
              <a:t>  k  </a:t>
            </a:r>
            <a:r>
              <a:rPr lang="ru-RU" b="1" dirty="0" err="1"/>
              <a:t>различни</a:t>
            </a:r>
            <a:r>
              <a:rPr lang="ru-RU" b="1" dirty="0"/>
              <a:t> </a:t>
            </a:r>
            <a:r>
              <a:rPr lang="ru-RU" dirty="0" err="1"/>
              <a:t>елемента</a:t>
            </a:r>
            <a:r>
              <a:rPr lang="ru-RU" dirty="0"/>
              <a:t> от </a:t>
            </a:r>
            <a:r>
              <a:rPr lang="ru-RU" b="1" dirty="0" err="1"/>
              <a:t>дадените</a:t>
            </a:r>
            <a:r>
              <a:rPr lang="ru-RU" b="1" dirty="0"/>
              <a:t>  n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различават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от </a:t>
            </a:r>
            <a:r>
              <a:rPr lang="ru-RU" dirty="0" err="1"/>
              <a:t>друго</a:t>
            </a:r>
            <a:r>
              <a:rPr lang="ru-RU" dirty="0"/>
              <a:t> </a:t>
            </a:r>
            <a:r>
              <a:rPr lang="ru-RU" b="1" dirty="0"/>
              <a:t>по </a:t>
            </a:r>
            <a:r>
              <a:rPr lang="ru-RU" b="1" dirty="0" err="1"/>
              <a:t>елементите</a:t>
            </a:r>
            <a:r>
              <a:rPr lang="ru-RU" b="1" dirty="0"/>
              <a:t> </a:t>
            </a:r>
            <a:r>
              <a:rPr lang="ru-RU" dirty="0"/>
              <a:t>или </a:t>
            </a:r>
            <a:r>
              <a:rPr lang="ru-RU" b="1" dirty="0"/>
              <a:t>по</a:t>
            </a:r>
            <a:r>
              <a:rPr lang="ru-RU" dirty="0"/>
              <a:t> </a:t>
            </a:r>
            <a:r>
              <a:rPr lang="ru-RU" b="1" dirty="0" err="1"/>
              <a:t>реда</a:t>
            </a:r>
            <a:r>
              <a:rPr lang="ru-RU" dirty="0"/>
              <a:t>, в </a:t>
            </a:r>
            <a:r>
              <a:rPr lang="ru-RU" dirty="0" err="1"/>
              <a:t>който</a:t>
            </a:r>
            <a:r>
              <a:rPr lang="ru-RU" dirty="0"/>
              <a:t> те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взети</a:t>
            </a:r>
            <a:endParaRPr lang="ru-RU" dirty="0"/>
          </a:p>
          <a:p>
            <a:r>
              <a:rPr lang="bg-BG" dirty="0"/>
              <a:t>Броят на всички вариации се изчислява по формулата: </a:t>
            </a:r>
            <a:r>
              <a:rPr lang="pt-BR" b="1" dirty="0" err="1"/>
              <a:t>V</a:t>
            </a:r>
            <a:r>
              <a:rPr lang="pt-BR" b="1" baseline="30000" dirty="0" err="1"/>
              <a:t>k</a:t>
            </a:r>
            <a:r>
              <a:rPr lang="pt-BR" b="1" baseline="-25000" dirty="0" err="1"/>
              <a:t>n</a:t>
            </a:r>
            <a:r>
              <a:rPr lang="bg-BG" b="1" baseline="-25000" dirty="0"/>
              <a:t> </a:t>
            </a:r>
            <a:r>
              <a:rPr lang="pt-BR" b="1" dirty="0"/>
              <a:t>=</a:t>
            </a:r>
            <a:r>
              <a:rPr lang="bg-BG" b="1" dirty="0"/>
              <a:t> </a:t>
            </a:r>
            <a:r>
              <a:rPr lang="pt-BR" b="1" dirty="0"/>
              <a:t>n(n−1)(n−2)...(n−k+1)</a:t>
            </a:r>
            <a:endParaRPr lang="bg-BG" b="1" dirty="0"/>
          </a:p>
          <a:p>
            <a:r>
              <a:rPr lang="bg-BG" b="1" dirty="0"/>
              <a:t>Пример: </a:t>
            </a:r>
            <a:r>
              <a:rPr lang="bg-BG" dirty="0"/>
              <a:t>Участват в състезание 8 човека. По колко различни начина могат да се разделят медалите.</a:t>
            </a:r>
          </a:p>
          <a:p>
            <a:r>
              <a:rPr lang="bg-BG" b="1" dirty="0"/>
              <a:t>Отговор: </a:t>
            </a:r>
            <a:r>
              <a:rPr lang="pt-BR" dirty="0"/>
              <a:t>V</a:t>
            </a:r>
            <a:r>
              <a:rPr lang="bg-BG" baseline="30000" dirty="0"/>
              <a:t>3</a:t>
            </a:r>
            <a:r>
              <a:rPr lang="bg-BG" baseline="-25000" dirty="0"/>
              <a:t>8 </a:t>
            </a:r>
            <a:r>
              <a:rPr lang="en-US" dirty="0"/>
              <a:t>​=</a:t>
            </a:r>
            <a:r>
              <a:rPr lang="bg-BG" dirty="0"/>
              <a:t> 8.</a:t>
            </a:r>
            <a:r>
              <a:rPr lang="en-US" dirty="0"/>
              <a:t>7.6</a:t>
            </a:r>
            <a:r>
              <a:rPr lang="bg-BG" dirty="0"/>
              <a:t> </a:t>
            </a:r>
            <a:r>
              <a:rPr lang="en-US" dirty="0"/>
              <a:t>=</a:t>
            </a:r>
            <a:r>
              <a:rPr lang="bg-BG" dirty="0"/>
              <a:t> 336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8B002-2C50-4C4A-856F-EB26BBEE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FF8F-FEBB-4941-8373-A1CF2B369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987675"/>
            <a:ext cx="10129234" cy="5546589"/>
          </a:xfrm>
        </p:spPr>
        <p:txBody>
          <a:bodyPr/>
          <a:lstStyle/>
          <a:p>
            <a:r>
              <a:rPr lang="ru-RU" dirty="0"/>
              <a:t>Подмножество с  k 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на </a:t>
            </a:r>
            <a:r>
              <a:rPr lang="ru-RU" dirty="0" err="1"/>
              <a:t>даденото</a:t>
            </a:r>
            <a:r>
              <a:rPr lang="ru-RU" dirty="0"/>
              <a:t> множество с  n 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b="1" dirty="0" err="1"/>
              <a:t>редът</a:t>
            </a:r>
            <a:r>
              <a:rPr lang="ru-RU" b="1" dirty="0"/>
              <a:t> на </a:t>
            </a:r>
            <a:r>
              <a:rPr lang="ru-RU" b="1" dirty="0" err="1"/>
              <a:t>елементите</a:t>
            </a:r>
            <a:r>
              <a:rPr lang="ru-RU" b="1" dirty="0"/>
              <a:t> не е от значение</a:t>
            </a:r>
          </a:p>
          <a:p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комбинации на  n  </a:t>
            </a:r>
            <a:r>
              <a:rPr lang="ru-RU" dirty="0" err="1"/>
              <a:t>елемента</a:t>
            </a:r>
            <a:r>
              <a:rPr lang="ru-RU" dirty="0"/>
              <a:t> от  k-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отбелязваме</a:t>
            </a:r>
            <a:r>
              <a:rPr lang="ru-RU" dirty="0"/>
              <a:t> с:</a:t>
            </a:r>
          </a:p>
          <a:p>
            <a:pPr marL="0" indent="0">
              <a:buNone/>
            </a:pPr>
            <a:r>
              <a:rPr lang="ru-RU" dirty="0"/>
              <a:t> 	</a:t>
            </a:r>
            <a:r>
              <a:rPr lang="ru-RU" b="1" dirty="0" err="1"/>
              <a:t>C</a:t>
            </a:r>
            <a:r>
              <a:rPr lang="ru-RU" b="1" baseline="30000" dirty="0" err="1"/>
              <a:t>k</a:t>
            </a:r>
            <a:r>
              <a:rPr lang="ru-RU" b="1" baseline="-25000" dirty="0" err="1"/>
              <a:t>n</a:t>
            </a:r>
            <a:r>
              <a:rPr lang="ru-RU" b="1" baseline="-25000" dirty="0"/>
              <a:t>  </a:t>
            </a:r>
            <a:r>
              <a:rPr lang="ru-RU" b="1" dirty="0"/>
              <a:t>= n(n−1)(n−2)...(n−k+1) / k!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489E6-6F05-44FC-BB5F-61EFDEC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 без 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Вероятности</a:t>
            </a:r>
            <a:endParaRPr lang="en-US" dirty="0"/>
          </a:p>
        </p:txBody>
      </p:sp>
      <p:pic>
        <p:nvPicPr>
          <p:cNvPr id="3074" name="Picture 2" descr="Рандомизирано Проучване">
            <a:extLst>
              <a:ext uri="{FF2B5EF4-FFF2-40B4-BE49-F238E27FC236}">
                <a16:creationId xmlns:a16="http://schemas.microsoft.com/office/drawing/2014/main" id="{22013385-84C1-43CC-B35F-6CB38824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64000"/>
            <a:ext cx="3600000" cy="35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11109</TotalTime>
  <Words>895</Words>
  <Application>Microsoft Office PowerPoint</Application>
  <PresentationFormat>Widescreen</PresentationFormat>
  <Paragraphs>107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Комбинаторика, вероятности и статистика</vt:lpstr>
      <vt:lpstr>Съдържание</vt:lpstr>
      <vt:lpstr>Имате въпроси?</vt:lpstr>
      <vt:lpstr>Комбинаторика</vt:lpstr>
      <vt:lpstr>Какво представлява комбинаториката?</vt:lpstr>
      <vt:lpstr>Пермутации без повторение</vt:lpstr>
      <vt:lpstr>Вариации</vt:lpstr>
      <vt:lpstr>Комбинации без повторения</vt:lpstr>
      <vt:lpstr>Вероятности</vt:lpstr>
      <vt:lpstr>Какво представляват вероятностите?</vt:lpstr>
      <vt:lpstr>Статистика</vt:lpstr>
      <vt:lpstr>Мода</vt:lpstr>
      <vt:lpstr>Средна стойност</vt:lpstr>
      <vt:lpstr>Медиана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205</cp:revision>
  <dcterms:created xsi:type="dcterms:W3CDTF">2018-05-23T13:08:44Z</dcterms:created>
  <dcterms:modified xsi:type="dcterms:W3CDTF">2021-06-09T14:23:17Z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2021-05-08T04:38:48Z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f016eb77-8e7b-40e5-a764-9eaaf2d93dcd</vt:lpwstr>
  </property>
  <property fmtid="{D5CDD505-2E9C-101B-9397-08002B2CF9AE}" pid="8" name="MSIP_Label_51e9b6e7-e4bc-422b-b136-be52bca82e7c_ContentBits">
    <vt:lpwstr>2</vt:lpwstr>
  </property>
</Properties>
</file>