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handoutMasterIdLst>
    <p:handoutMasterId r:id="rId18"/>
  </p:handoutMasterIdLst>
  <p:sldIdLst>
    <p:sldId id="274" r:id="rId2"/>
    <p:sldId id="276" r:id="rId3"/>
    <p:sldId id="620" r:id="rId4"/>
    <p:sldId id="353" r:id="rId5"/>
    <p:sldId id="621" r:id="rId6"/>
    <p:sldId id="623" r:id="rId7"/>
    <p:sldId id="622" r:id="rId8"/>
    <p:sldId id="612" r:id="rId9"/>
    <p:sldId id="624" r:id="rId10"/>
    <p:sldId id="625" r:id="rId11"/>
    <p:sldId id="626" r:id="rId12"/>
    <p:sldId id="627" r:id="rId13"/>
    <p:sldId id="504" r:id="rId14"/>
    <p:sldId id="505" r:id="rId15"/>
    <p:sldId id="5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620"/>
          </p14:sldIdLst>
        </p14:section>
        <p14:section name="Комплексни числа" id="{FDF4A34F-1089-45F6-A418-E6381F30CA04}">
          <p14:sldIdLst>
            <p14:sldId id="353"/>
            <p14:sldId id="621"/>
            <p14:sldId id="623"/>
            <p14:sldId id="622"/>
          </p14:sldIdLst>
        </p14:section>
        <p14:section name="Логаритъм" id="{C05ACA78-57EA-40E7-A75A-0AFECC2DD34A}">
          <p14:sldIdLst>
            <p14:sldId id="612"/>
            <p14:sldId id="624"/>
            <p14:sldId id="625"/>
            <p14:sldId id="626"/>
            <p14:sldId id="627"/>
          </p14:sldIdLst>
        </p14:section>
        <p14:section name="End Section" id="{FEBB2B39-B0D3-4DEA-A537-5E3855947BFA}">
          <p14:sldIdLst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900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2D45B3-A20D-453B-B0FA-539D6CC6D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6082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" name="MSIPCMContentMarking" descr="{&quot;HashCode&quot;:-867948802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B967E8C3-B52D-45E7-B684-4621C6AA3A03}"/>
              </a:ext>
            </a:extLst>
          </p:cNvPr>
          <p:cNvSpPr txBox="1"/>
          <p:nvPr userDrawn="1"/>
        </p:nvSpPr>
        <p:spPr>
          <a:xfrm>
            <a:off x="0" y="6595656"/>
            <a:ext cx="581126" cy="26234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75000"/>
                    <a:alpha val="1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>
                    <a:lumMod val="75000"/>
                  </a:schemeClr>
                </a:solidFill>
              </a14:hiddenLine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0139" y="1566231"/>
            <a:ext cx="11083636" cy="1315728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комплексни числа</a:t>
            </a:r>
            <a:r>
              <a:rPr lang="en-US" dirty="0"/>
              <a:t> </a:t>
            </a:r>
            <a:r>
              <a:rPr lang="bg-BG" dirty="0"/>
              <a:t>и логаритъм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Основи на алгебрата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A95670-B443-4EBE-A847-73FE31556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26A9-E841-40D4-9454-D33DCF62C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089000"/>
            <a:ext cx="10129234" cy="5546589"/>
          </a:xfrm>
        </p:spPr>
        <p:txBody>
          <a:bodyPr>
            <a:normAutofit/>
          </a:bodyPr>
          <a:lstStyle/>
          <a:p>
            <a:r>
              <a:rPr lang="en-US" b="1" dirty="0"/>
              <a:t>log</a:t>
            </a:r>
            <a:r>
              <a:rPr lang="en-US" b="1" baseline="-25000" dirty="0"/>
              <a:t>a</a:t>
            </a:r>
            <a:r>
              <a:rPr lang="en-US" b="1" dirty="0"/>
              <a:t>1 = 0</a:t>
            </a:r>
            <a:endParaRPr lang="bg-BG" b="1" dirty="0"/>
          </a:p>
          <a:p>
            <a:pPr lvl="1"/>
            <a:r>
              <a:rPr lang="bg-BG" dirty="0"/>
              <a:t>Пример: </a:t>
            </a:r>
            <a:r>
              <a:rPr lang="en-US" dirty="0"/>
              <a:t>log</a:t>
            </a:r>
            <a:r>
              <a:rPr lang="bg-BG" baseline="-25000" dirty="0"/>
              <a:t>2</a:t>
            </a:r>
            <a:r>
              <a:rPr lang="en-US" dirty="0"/>
              <a:t>1 = 0</a:t>
            </a:r>
            <a:r>
              <a:rPr lang="bg-BG" dirty="0"/>
              <a:t> </a:t>
            </a:r>
            <a:r>
              <a:rPr lang="bg-BG" dirty="0">
                <a:sym typeface="Wingdings" panose="05000000000000000000" pitchFamily="2" charset="2"/>
              </a:rPr>
              <a:t>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sz="3400" dirty="0"/>
              <a:t>2</a:t>
            </a:r>
            <a:r>
              <a:rPr lang="en-US" sz="3400" baseline="30000" dirty="0"/>
              <a:t>0</a:t>
            </a:r>
            <a:r>
              <a:rPr lang="en-US" sz="3400" dirty="0"/>
              <a:t> = 1</a:t>
            </a:r>
            <a:endParaRPr lang="bg-BG" dirty="0"/>
          </a:p>
          <a:p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dirty="0" err="1"/>
              <a:t>a</a:t>
            </a:r>
            <a:r>
              <a:rPr lang="en-US" b="1" dirty="0"/>
              <a:t> = 1</a:t>
            </a:r>
          </a:p>
          <a:p>
            <a:pPr lvl="1"/>
            <a:r>
              <a:rPr lang="bg-BG" dirty="0"/>
              <a:t>Пример: </a:t>
            </a:r>
            <a:r>
              <a:rPr lang="en-US" dirty="0"/>
              <a:t>log</a:t>
            </a:r>
            <a:r>
              <a:rPr lang="en-US" baseline="-25000" dirty="0"/>
              <a:t>8</a:t>
            </a:r>
            <a:r>
              <a:rPr lang="en-US" dirty="0"/>
              <a:t>8 = 1</a:t>
            </a:r>
            <a:r>
              <a:rPr lang="bg-BG" dirty="0"/>
              <a:t> </a:t>
            </a:r>
            <a:r>
              <a:rPr lang="bg-BG" dirty="0">
                <a:sym typeface="Wingdings" panose="05000000000000000000" pitchFamily="2" charset="2"/>
              </a:rPr>
              <a:t>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sz="3400" dirty="0"/>
              <a:t>8</a:t>
            </a:r>
            <a:r>
              <a:rPr lang="en-US" sz="3400" baseline="30000" dirty="0"/>
              <a:t>1</a:t>
            </a:r>
            <a:r>
              <a:rPr lang="en-US" sz="3400" dirty="0"/>
              <a:t> = 8</a:t>
            </a:r>
            <a:endParaRPr lang="bg-BG" b="1" dirty="0"/>
          </a:p>
          <a:p>
            <a:r>
              <a:rPr lang="en-US" b="1" dirty="0" err="1"/>
              <a:t>a</a:t>
            </a:r>
            <a:r>
              <a:rPr lang="en-US" b="1" baseline="30000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30000" dirty="0" err="1"/>
              <a:t>b</a:t>
            </a:r>
            <a:r>
              <a:rPr lang="en-US" b="1" dirty="0"/>
              <a:t> = b</a:t>
            </a:r>
          </a:p>
          <a:p>
            <a:pPr lvl="1"/>
            <a:r>
              <a:rPr lang="bg-BG" dirty="0"/>
              <a:t>Пример: </a:t>
            </a:r>
            <a:r>
              <a:rPr lang="en-US" dirty="0"/>
              <a:t>4</a:t>
            </a:r>
            <a:r>
              <a:rPr lang="en-US" baseline="30000" dirty="0"/>
              <a:t>log</a:t>
            </a:r>
            <a:r>
              <a:rPr lang="en-US" baseline="-25000" dirty="0"/>
              <a:t>4</a:t>
            </a:r>
            <a:r>
              <a:rPr lang="en-US" baseline="30000" dirty="0"/>
              <a:t>5</a:t>
            </a:r>
            <a:r>
              <a:rPr lang="en-US" dirty="0"/>
              <a:t> = 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AFAAC7-5512-436C-A32D-C3BE0589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свойства на логаритъм</a:t>
            </a:r>
            <a:endParaRPr lang="en-US" dirty="0"/>
          </a:p>
        </p:txBody>
      </p:sp>
      <p:pic>
        <p:nvPicPr>
          <p:cNvPr id="5122" name="Picture 2" descr="Dekadischer, binärer und natürlicher Logarithmus">
            <a:extLst>
              <a:ext uri="{FF2B5EF4-FFF2-40B4-BE49-F238E27FC236}">
                <a16:creationId xmlns:a16="http://schemas.microsoft.com/office/drawing/2014/main" id="{C7BA4DC3-6859-42C5-A369-A99B5368D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000" y="5252945"/>
            <a:ext cx="22860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ogarithmus">
            <a:extLst>
              <a:ext uri="{FF2B5EF4-FFF2-40B4-BE49-F238E27FC236}">
                <a16:creationId xmlns:a16="http://schemas.microsoft.com/office/drawing/2014/main" id="{C5DFB87D-CC42-439C-8A76-8726D9055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000" y="1314000"/>
            <a:ext cx="2340088" cy="328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7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A95670-B443-4EBE-A847-73FE31556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26A9-E841-40D4-9454-D33DCF62C1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6000" y="1089000"/>
            <a:ext cx="10129234" cy="5546589"/>
          </a:xfrm>
        </p:spPr>
        <p:txBody>
          <a:bodyPr>
            <a:normAutofit/>
          </a:bodyPr>
          <a:lstStyle/>
          <a:p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30000" dirty="0"/>
              <a:t>​(b</a:t>
            </a:r>
            <a:r>
              <a:rPr lang="bg-BG" b="1" baseline="30000" dirty="0"/>
              <a:t> </a:t>
            </a:r>
            <a:r>
              <a:rPr lang="en-US" b="1" baseline="30000" dirty="0"/>
              <a:t>⋅ c)</a:t>
            </a:r>
            <a:r>
              <a:rPr lang="en-US" b="1" dirty="0"/>
              <a:t> = </a:t>
            </a:r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-25000" dirty="0"/>
              <a:t>​</a:t>
            </a:r>
            <a:r>
              <a:rPr lang="en-US" b="1" baseline="30000" dirty="0"/>
              <a:t>b</a:t>
            </a:r>
            <a:r>
              <a:rPr lang="en-US" b="1" dirty="0"/>
              <a:t> + </a:t>
            </a:r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-25000" dirty="0"/>
              <a:t>​</a:t>
            </a:r>
            <a:r>
              <a:rPr lang="en-US" b="1" baseline="30000" dirty="0"/>
              <a:t>c </a:t>
            </a:r>
            <a:r>
              <a:rPr lang="en-US" b="1" baseline="-25000" dirty="0"/>
              <a:t> </a:t>
            </a:r>
            <a:r>
              <a:rPr lang="bg-BG" b="1" baseline="-25000" dirty="0"/>
              <a:t>  </a:t>
            </a:r>
          </a:p>
          <a:p>
            <a:pPr lvl="1"/>
            <a:r>
              <a:rPr lang="bg-BG" dirty="0"/>
              <a:t>Пример: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baseline="30000" dirty="0"/>
              <a:t>​(4</a:t>
            </a:r>
            <a:r>
              <a:rPr lang="bg-BG" baseline="30000" dirty="0"/>
              <a:t> </a:t>
            </a:r>
            <a:r>
              <a:rPr lang="en-US" baseline="30000" dirty="0"/>
              <a:t>⋅ 5)</a:t>
            </a:r>
            <a:r>
              <a:rPr lang="en-US" dirty="0"/>
              <a:t> = log</a:t>
            </a:r>
            <a:r>
              <a:rPr lang="en-US" baseline="-25000" dirty="0"/>
              <a:t>2​</a:t>
            </a:r>
            <a:r>
              <a:rPr lang="en-US" baseline="30000" dirty="0"/>
              <a:t>4</a:t>
            </a:r>
            <a:r>
              <a:rPr lang="en-US" dirty="0"/>
              <a:t> + log</a:t>
            </a:r>
            <a:r>
              <a:rPr lang="en-US" baseline="-25000" dirty="0"/>
              <a:t>2​</a:t>
            </a:r>
            <a:r>
              <a:rPr lang="en-US" baseline="30000" dirty="0"/>
              <a:t>5 </a:t>
            </a:r>
            <a:endParaRPr lang="en-US" b="1" dirty="0"/>
          </a:p>
          <a:p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30000" dirty="0"/>
              <a:t>​(b</a:t>
            </a:r>
            <a:r>
              <a:rPr lang="bg-BG" b="1" baseline="30000" dirty="0"/>
              <a:t> </a:t>
            </a:r>
            <a:r>
              <a:rPr lang="en-US" b="1" baseline="30000" dirty="0"/>
              <a:t>/ c)</a:t>
            </a:r>
            <a:r>
              <a:rPr lang="en-US" b="1" dirty="0"/>
              <a:t> = </a:t>
            </a:r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-25000" dirty="0"/>
              <a:t>​</a:t>
            </a:r>
            <a:r>
              <a:rPr lang="en-US" b="1" baseline="30000" dirty="0"/>
              <a:t>b</a:t>
            </a:r>
            <a:r>
              <a:rPr lang="en-US" b="1" dirty="0"/>
              <a:t> - </a:t>
            </a:r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-25000" dirty="0"/>
              <a:t>​</a:t>
            </a:r>
            <a:r>
              <a:rPr lang="en-US" b="1" baseline="30000" dirty="0"/>
              <a:t>c </a:t>
            </a:r>
            <a:r>
              <a:rPr lang="en-US" b="1" baseline="-25000" dirty="0"/>
              <a:t> </a:t>
            </a:r>
            <a:r>
              <a:rPr lang="bg-BG" b="1" baseline="-25000" dirty="0"/>
              <a:t>  </a:t>
            </a:r>
          </a:p>
          <a:p>
            <a:pPr lvl="1"/>
            <a:r>
              <a:rPr lang="bg-BG" dirty="0"/>
              <a:t>Пример: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baseline="30000" dirty="0"/>
              <a:t>​(4</a:t>
            </a:r>
            <a:r>
              <a:rPr lang="bg-BG" baseline="30000" dirty="0"/>
              <a:t> </a:t>
            </a:r>
            <a:r>
              <a:rPr lang="en-US" baseline="30000" dirty="0"/>
              <a:t>/ 5)</a:t>
            </a:r>
            <a:r>
              <a:rPr lang="en-US" dirty="0"/>
              <a:t> = log</a:t>
            </a:r>
            <a:r>
              <a:rPr lang="en-US" baseline="-25000" dirty="0"/>
              <a:t>2​</a:t>
            </a:r>
            <a:r>
              <a:rPr lang="en-US" baseline="30000" dirty="0"/>
              <a:t>4</a:t>
            </a:r>
            <a:r>
              <a:rPr lang="en-US" dirty="0"/>
              <a:t> - log</a:t>
            </a:r>
            <a:r>
              <a:rPr lang="en-US" baseline="-25000" dirty="0"/>
              <a:t>2​</a:t>
            </a:r>
            <a:r>
              <a:rPr lang="en-US" baseline="30000" dirty="0"/>
              <a:t>5 </a:t>
            </a:r>
            <a:endParaRPr lang="en-US" dirty="0"/>
          </a:p>
          <a:p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-25000" dirty="0"/>
              <a:t>​</a:t>
            </a:r>
            <a:r>
              <a:rPr lang="en-US" b="1" baseline="30000" dirty="0"/>
              <a:t>b </a:t>
            </a:r>
            <a:r>
              <a:rPr lang="en-US" b="1" dirty="0"/>
              <a:t>= </a:t>
            </a:r>
            <a:r>
              <a:rPr lang="en-US" b="1" dirty="0" err="1"/>
              <a:t>nlog</a:t>
            </a:r>
            <a:r>
              <a:rPr lang="en-US" b="1" baseline="-25000" dirty="0" err="1"/>
              <a:t>a</a:t>
            </a:r>
            <a:r>
              <a:rPr lang="en-US" b="1" baseline="-25000" dirty="0"/>
              <a:t>​</a:t>
            </a:r>
            <a:r>
              <a:rPr lang="en-US" b="1" baseline="30000" dirty="0"/>
              <a:t>b</a:t>
            </a:r>
            <a:r>
              <a:rPr lang="en-US" b="1" baseline="-25000" dirty="0"/>
              <a:t> </a:t>
            </a:r>
          </a:p>
          <a:p>
            <a:pPr lvl="1"/>
            <a:r>
              <a:rPr lang="bg-BG" dirty="0"/>
              <a:t>Пример: </a:t>
            </a:r>
            <a:r>
              <a:rPr lang="en-US" dirty="0"/>
              <a:t>log</a:t>
            </a:r>
            <a:r>
              <a:rPr lang="bg-BG" baseline="-25000" dirty="0"/>
              <a:t>2</a:t>
            </a:r>
            <a:r>
              <a:rPr lang="en-US" baseline="-25000" dirty="0"/>
              <a:t>​</a:t>
            </a:r>
            <a:r>
              <a:rPr lang="bg-BG" baseline="30000" dirty="0"/>
              <a:t>2</a:t>
            </a:r>
            <a:r>
              <a:rPr lang="en-US" baseline="30000" dirty="0"/>
              <a:t> </a:t>
            </a:r>
            <a:r>
              <a:rPr lang="en-US" dirty="0"/>
              <a:t>= </a:t>
            </a:r>
            <a:r>
              <a:rPr lang="bg-BG" dirty="0"/>
              <a:t>3</a:t>
            </a:r>
            <a:r>
              <a:rPr lang="en-US" dirty="0"/>
              <a:t>log</a:t>
            </a:r>
            <a:r>
              <a:rPr lang="bg-BG" baseline="-25000" dirty="0"/>
              <a:t>2</a:t>
            </a:r>
            <a:r>
              <a:rPr lang="bg-BG" baseline="30000" dirty="0"/>
              <a:t>2</a:t>
            </a:r>
            <a:r>
              <a:rPr lang="en-US" baseline="-25000" dirty="0"/>
              <a:t> </a:t>
            </a:r>
          </a:p>
          <a:p>
            <a:r>
              <a:rPr lang="en-US" b="1" dirty="0" err="1"/>
              <a:t>log</a:t>
            </a:r>
            <a:r>
              <a:rPr lang="en-US" b="1" baseline="-25000" dirty="0" err="1"/>
              <a:t>b</a:t>
            </a:r>
            <a:r>
              <a:rPr lang="en-US" b="1" baseline="-25000" dirty="0"/>
              <a:t>​</a:t>
            </a:r>
            <a:r>
              <a:rPr lang="en-US" b="1" baseline="30000" dirty="0"/>
              <a:t>c </a:t>
            </a:r>
            <a:r>
              <a:rPr lang="en-US" dirty="0"/>
              <a:t>= </a:t>
            </a:r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-25000" dirty="0"/>
              <a:t>​</a:t>
            </a:r>
            <a:r>
              <a:rPr lang="en-US" b="1" baseline="30000" dirty="0"/>
              <a:t>c </a:t>
            </a:r>
            <a:r>
              <a:rPr lang="en-US" b="1" dirty="0"/>
              <a:t>	/ </a:t>
            </a:r>
            <a:r>
              <a:rPr lang="en-US" b="1" dirty="0" err="1"/>
              <a:t>log</a:t>
            </a:r>
            <a:r>
              <a:rPr lang="en-US" b="1" baseline="-25000" dirty="0" err="1"/>
              <a:t>a</a:t>
            </a:r>
            <a:r>
              <a:rPr lang="en-US" b="1" baseline="-25000" dirty="0"/>
              <a:t>​</a:t>
            </a:r>
            <a:r>
              <a:rPr lang="en-US" b="1" baseline="30000" dirty="0"/>
              <a:t>b</a:t>
            </a:r>
            <a:r>
              <a:rPr lang="en-US" b="1" baseline="-25000" dirty="0"/>
              <a:t>​</a:t>
            </a:r>
            <a:r>
              <a:rPr lang="en-US" b="1" dirty="0"/>
              <a:t>​	</a:t>
            </a:r>
          </a:p>
          <a:p>
            <a:pPr lvl="1"/>
            <a:r>
              <a:rPr lang="bg-BG" dirty="0"/>
              <a:t>Пример: 	</a:t>
            </a:r>
            <a:r>
              <a:rPr lang="en-US" b="1" dirty="0"/>
              <a:t> log</a:t>
            </a:r>
            <a:r>
              <a:rPr lang="en-US" b="1" baseline="-25000" dirty="0"/>
              <a:t>2​</a:t>
            </a:r>
            <a:r>
              <a:rPr lang="en-US" b="1" baseline="30000" dirty="0"/>
              <a:t>3 </a:t>
            </a:r>
            <a:r>
              <a:rPr lang="en-US" dirty="0"/>
              <a:t>= </a:t>
            </a:r>
            <a:r>
              <a:rPr lang="en-US" b="1" dirty="0"/>
              <a:t>log</a:t>
            </a:r>
            <a:r>
              <a:rPr lang="en-US" b="1" baseline="-25000" dirty="0"/>
              <a:t>4​</a:t>
            </a:r>
            <a:r>
              <a:rPr lang="en-US" b="1" baseline="30000" dirty="0"/>
              <a:t>3 </a:t>
            </a:r>
            <a:r>
              <a:rPr lang="en-US" b="1" dirty="0"/>
              <a:t>/ log</a:t>
            </a:r>
            <a:r>
              <a:rPr lang="en-US" b="1" baseline="-25000" dirty="0"/>
              <a:t>4​</a:t>
            </a:r>
            <a:r>
              <a:rPr lang="en-US" b="1" baseline="30000" dirty="0"/>
              <a:t>2</a:t>
            </a:r>
            <a:r>
              <a:rPr lang="en-US" b="1" baseline="-25000" dirty="0"/>
              <a:t>​</a:t>
            </a:r>
            <a:r>
              <a:rPr lang="en-US" b="1" dirty="0"/>
              <a:t>​ </a:t>
            </a:r>
            <a:r>
              <a:rPr lang="bg-BG" dirty="0"/>
              <a:t>	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AFAAC7-5512-436C-A32D-C3BE0589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свойства на логаритъм</a:t>
            </a:r>
            <a:r>
              <a:rPr lang="en-US" dirty="0"/>
              <a:t>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D6977-5DEC-4240-9F9B-D6B02657D1A2}"/>
              </a:ext>
            </a:extLst>
          </p:cNvPr>
          <p:cNvSpPr txBox="1"/>
          <p:nvPr/>
        </p:nvSpPr>
        <p:spPr>
          <a:xfrm>
            <a:off x="3351000" y="3564000"/>
            <a:ext cx="36000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/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BEE28-6C80-4268-A16A-58F119517600}"/>
              </a:ext>
            </a:extLst>
          </p:cNvPr>
          <p:cNvSpPr txBox="1"/>
          <p:nvPr/>
        </p:nvSpPr>
        <p:spPr>
          <a:xfrm>
            <a:off x="5331000" y="4239000"/>
            <a:ext cx="31500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/>
              <a:t>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354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38665F-9E99-4860-99C3-0EA1AE5E8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DC7E6-53A5-4596-8CAD-ECC92AFB5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Смяна на основата</a:t>
            </a:r>
          </a:p>
          <a:p>
            <a:pPr lvl="1"/>
            <a:r>
              <a:rPr lang="en-US" b="1" dirty="0" err="1" smtClean="0"/>
              <a:t>log</a:t>
            </a:r>
            <a:r>
              <a:rPr lang="en-US" b="1" baseline="-25000" dirty="0" err="1" smtClean="0"/>
              <a:t>b</a:t>
            </a:r>
            <a:r>
              <a:rPr lang="en-US" b="1" baseline="-25000" dirty="0" smtClean="0"/>
              <a:t>​</a:t>
            </a:r>
            <a:r>
              <a:rPr lang="en-US" b="1" baseline="30000" dirty="0" smtClean="0"/>
              <a:t>а</a:t>
            </a:r>
            <a:r>
              <a:rPr lang="bg-BG" b="1" baseline="30000" dirty="0" smtClean="0"/>
              <a:t> </a:t>
            </a:r>
            <a:r>
              <a:rPr lang="en-US" b="1" dirty="0" smtClean="0"/>
              <a:t>= </a:t>
            </a:r>
            <a:r>
              <a:rPr lang="bg-BG" b="1" dirty="0" smtClean="0"/>
              <a:t>1 / </a:t>
            </a:r>
            <a:r>
              <a:rPr lang="en-US" b="1" dirty="0" err="1" smtClean="0"/>
              <a:t>log</a:t>
            </a:r>
            <a:r>
              <a:rPr lang="en-US" b="1" baseline="-25000" dirty="0" err="1" smtClean="0"/>
              <a:t>a</a:t>
            </a:r>
            <a:r>
              <a:rPr lang="en-US" b="1" baseline="-25000" dirty="0" smtClean="0"/>
              <a:t>​</a:t>
            </a:r>
            <a:r>
              <a:rPr lang="en-US" b="1" baseline="30000" dirty="0" smtClean="0"/>
              <a:t>b</a:t>
            </a:r>
            <a:endParaRPr lang="bg-BG" b="1" baseline="30000" dirty="0" smtClean="0"/>
          </a:p>
          <a:p>
            <a:pPr lvl="2"/>
            <a:r>
              <a:rPr lang="bg-BG" dirty="0" smtClean="0"/>
              <a:t>Пример: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​4</a:t>
            </a:r>
            <a:r>
              <a:rPr lang="bg-BG" baseline="30000" dirty="0" smtClean="0"/>
              <a:t> </a:t>
            </a:r>
            <a:r>
              <a:rPr lang="en-US" dirty="0" smtClean="0"/>
              <a:t> = </a:t>
            </a:r>
            <a:r>
              <a:rPr lang="bg-BG" dirty="0" smtClean="0"/>
              <a:t>1 / </a:t>
            </a:r>
            <a:r>
              <a:rPr lang="en-US" dirty="0" smtClean="0"/>
              <a:t>log</a:t>
            </a:r>
            <a:r>
              <a:rPr lang="bg-BG" baseline="-25000" dirty="0" smtClean="0"/>
              <a:t>4</a:t>
            </a:r>
            <a:r>
              <a:rPr lang="en-US" baseline="-25000" dirty="0" smtClean="0"/>
              <a:t>​</a:t>
            </a:r>
            <a:r>
              <a:rPr lang="bg-BG" baseline="30000" dirty="0" smtClean="0"/>
              <a:t>2                                                </a:t>
            </a:r>
          </a:p>
          <a:p>
            <a:r>
              <a:rPr lang="bg-BG" b="1" dirty="0" smtClean="0"/>
              <a:t>Антилогаритмуване</a:t>
            </a:r>
          </a:p>
          <a:p>
            <a:pPr lvl="1"/>
            <a:r>
              <a:rPr lang="en-US" b="1" dirty="0" err="1" smtClean="0"/>
              <a:t>log</a:t>
            </a:r>
            <a:r>
              <a:rPr lang="en-US" b="1" baseline="-25000" dirty="0" err="1" smtClean="0"/>
              <a:t>a</a:t>
            </a:r>
            <a:r>
              <a:rPr lang="en-US" b="1" baseline="30000" dirty="0" err="1" smtClean="0"/>
              <a:t>b</a:t>
            </a:r>
            <a:r>
              <a:rPr lang="en-US" b="1" baseline="30000" dirty="0" smtClean="0"/>
              <a:t> </a:t>
            </a:r>
            <a:r>
              <a:rPr lang="en-US" b="1" dirty="0" smtClean="0"/>
              <a:t>= </a:t>
            </a:r>
            <a:r>
              <a:rPr lang="en-US" b="1" dirty="0" err="1" smtClean="0"/>
              <a:t>log</a:t>
            </a:r>
            <a:r>
              <a:rPr lang="en-US" b="1" baseline="-25000" dirty="0" err="1" smtClean="0"/>
              <a:t>a</a:t>
            </a:r>
            <a:r>
              <a:rPr lang="en-US" b="1" baseline="30000" dirty="0" err="1" smtClean="0"/>
              <a:t>c</a:t>
            </a:r>
            <a:r>
              <a:rPr lang="en-US" b="1" dirty="0" smtClean="0"/>
              <a:t> </a:t>
            </a:r>
            <a:r>
              <a:rPr lang="bg-BG" b="1" dirty="0" smtClean="0">
                <a:sym typeface="Wingdings" panose="05000000000000000000" pitchFamily="2" charset="2"/>
              </a:rPr>
              <a:t> </a:t>
            </a:r>
            <a:r>
              <a:rPr lang="en-US" b="1" dirty="0" smtClean="0"/>
              <a:t>b = c </a:t>
            </a:r>
            <a:r>
              <a:rPr lang="bg-BG" b="1" baseline="30000" dirty="0" smtClean="0"/>
              <a:t>	</a:t>
            </a:r>
          </a:p>
          <a:p>
            <a:pPr lvl="1"/>
            <a:r>
              <a:rPr lang="en-US" b="1" dirty="0" err="1" smtClean="0"/>
              <a:t>log</a:t>
            </a:r>
            <a:r>
              <a:rPr lang="en-US" b="1" baseline="-25000" dirty="0" err="1" smtClean="0"/>
              <a:t>a</a:t>
            </a:r>
            <a:r>
              <a:rPr lang="en-US" b="1" baseline="30000" dirty="0" err="1" smtClean="0"/>
              <a:t>b</a:t>
            </a:r>
            <a:r>
              <a:rPr lang="en-US" b="1" dirty="0" smtClean="0"/>
              <a:t> = c </a:t>
            </a:r>
            <a:r>
              <a:rPr lang="bg-BG" b="1" dirty="0" smtClean="0">
                <a:sym typeface="Wingdings" panose="05000000000000000000" pitchFamily="2" charset="2"/>
              </a:rPr>
              <a:t> </a:t>
            </a:r>
            <a:r>
              <a:rPr lang="en-US" b="1" dirty="0" smtClean="0"/>
              <a:t>a</a:t>
            </a:r>
            <a:r>
              <a:rPr lang="en-US" b="1" baseline="30000" dirty="0" smtClean="0"/>
              <a:t>c</a:t>
            </a:r>
            <a:r>
              <a:rPr lang="en-US" b="1" dirty="0" smtClean="0"/>
              <a:t> = b </a:t>
            </a:r>
            <a:endParaRPr lang="bg-BG" b="1" dirty="0" smtClean="0"/>
          </a:p>
          <a:p>
            <a:pPr lvl="1"/>
            <a:r>
              <a:rPr lang="en-US" b="1" dirty="0" err="1" smtClean="0"/>
              <a:t>log</a:t>
            </a:r>
            <a:r>
              <a:rPr lang="en-US" b="1" baseline="-25000" dirty="0" err="1" smtClean="0"/>
              <a:t>a</a:t>
            </a:r>
            <a:r>
              <a:rPr lang="en-US" b="1" dirty="0" err="1" smtClean="0"/>
              <a:t>b</a:t>
            </a:r>
            <a:r>
              <a:rPr lang="en-US" b="1" dirty="0" smtClean="0"/>
              <a:t> &gt; </a:t>
            </a:r>
            <a:r>
              <a:rPr lang="en-US" b="1" dirty="0" err="1" smtClean="0"/>
              <a:t>log</a:t>
            </a:r>
            <a:r>
              <a:rPr lang="en-US" b="1" baseline="-25000" dirty="0" err="1" smtClean="0"/>
              <a:t>a</a:t>
            </a:r>
            <a:r>
              <a:rPr lang="en-US" b="1" dirty="0" err="1" smtClean="0"/>
              <a:t>c</a:t>
            </a:r>
            <a:r>
              <a:rPr lang="en-US" b="1" dirty="0" smtClean="0"/>
              <a:t> ⇔ </a:t>
            </a:r>
            <a:r>
              <a:rPr lang="bg-BG" b="1" dirty="0" smtClean="0"/>
              <a:t>ако </a:t>
            </a:r>
            <a:r>
              <a:rPr lang="en-US" b="1" dirty="0" smtClean="0"/>
              <a:t>a &gt; 1, </a:t>
            </a:r>
            <a:r>
              <a:rPr lang="bg-BG" b="1" dirty="0" smtClean="0"/>
              <a:t>то </a:t>
            </a:r>
            <a:r>
              <a:rPr lang="en-US" b="1" dirty="0" smtClean="0"/>
              <a:t>b &gt; c</a:t>
            </a:r>
            <a:br>
              <a:rPr lang="en-US" b="1" dirty="0" smtClean="0"/>
            </a:br>
            <a:r>
              <a:rPr lang="en-US" b="1" dirty="0" smtClean="0"/>
              <a:t>      </a:t>
            </a:r>
            <a:r>
              <a:rPr lang="bg-BG" b="1" dirty="0" smtClean="0"/>
              <a:t>                       ако 0 &lt; </a:t>
            </a:r>
            <a:r>
              <a:rPr lang="en-US" b="1" dirty="0" smtClean="0"/>
              <a:t>a &lt; 1, </a:t>
            </a:r>
            <a:r>
              <a:rPr lang="bg-BG" b="1" dirty="0" smtClean="0"/>
              <a:t>то </a:t>
            </a:r>
            <a:r>
              <a:rPr lang="en-US" b="1" dirty="0" smtClean="0"/>
              <a:t>b &lt; c</a:t>
            </a:r>
            <a:endParaRPr lang="bg-BG" b="1" baseline="30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CC0255-F4DF-4F9E-B3EC-33961679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свойства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6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406" y="1224000"/>
            <a:ext cx="9049234" cy="5207396"/>
          </a:xfrm>
        </p:spPr>
        <p:txBody>
          <a:bodyPr>
            <a:noAutofit/>
          </a:bodyPr>
          <a:lstStyle/>
          <a:p>
            <a:pPr marL="514350" indent="-514350"/>
            <a:r>
              <a:rPr lang="bg-BG" sz="3200" dirty="0"/>
              <a:t>Комплексни числа</a:t>
            </a:r>
            <a:endParaRPr lang="en-US" sz="3200" dirty="0"/>
          </a:p>
          <a:p>
            <a:pPr marL="803583" lvl="1" indent="-514350"/>
            <a:r>
              <a:rPr lang="bg-BG" sz="3000" dirty="0"/>
              <a:t>определение</a:t>
            </a:r>
          </a:p>
          <a:p>
            <a:pPr marL="803583" lvl="1" indent="-514350"/>
            <a:r>
              <a:rPr lang="bg-BG" sz="3000" dirty="0"/>
              <a:t>операции с комплексни числа</a:t>
            </a:r>
          </a:p>
          <a:p>
            <a:pPr marL="803583" lvl="1" indent="-514350"/>
            <a:r>
              <a:rPr lang="bg-BG" sz="3000" dirty="0"/>
              <a:t>Равенство между комплексни числа</a:t>
            </a:r>
          </a:p>
          <a:p>
            <a:pPr marL="514350" indent="-514350"/>
            <a:r>
              <a:rPr lang="bg-BG" sz="3200" dirty="0"/>
              <a:t>Логаритъм</a:t>
            </a:r>
          </a:p>
          <a:p>
            <a:pPr marL="803583" lvl="1" indent="-514350"/>
            <a:r>
              <a:rPr lang="bg-BG" sz="2800" dirty="0"/>
              <a:t>определение</a:t>
            </a:r>
          </a:p>
          <a:p>
            <a:pPr marL="803583" lvl="1" indent="-514350"/>
            <a:r>
              <a:rPr lang="bg-BG" sz="2800" dirty="0"/>
              <a:t>основни свойства</a:t>
            </a:r>
          </a:p>
          <a:p>
            <a:pPr marL="803583" lvl="1" indent="-514350"/>
            <a:r>
              <a:rPr lang="bg-BG" sz="2800" dirty="0"/>
              <a:t>антилогаритмуване</a:t>
            </a:r>
            <a:endParaRPr lang="en-US" sz="28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bg-BG" sz="2400" dirty="0"/>
              <a:t/>
            </a:r>
            <a:br>
              <a:rPr lang="bg-BG" sz="2400" dirty="0"/>
            </a:br>
            <a:endParaRPr lang="en-US" sz="2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11500" b="1" dirty="0"/>
              <a:t>#math-fund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0D6E097-82C0-4662-98B0-B810E2A57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89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Комплексни числа</a:t>
            </a:r>
          </a:p>
        </p:txBody>
      </p:sp>
      <p:pic>
        <p:nvPicPr>
          <p:cNvPr id="1026" name="Picture 2" descr="Complex number - Wikipedia">
            <a:extLst>
              <a:ext uri="{FF2B5EF4-FFF2-40B4-BE49-F238E27FC236}">
                <a16:creationId xmlns:a16="http://schemas.microsoft.com/office/drawing/2014/main" id="{0F3594B3-75A8-417A-BDDE-2A108AC2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950" y="1764000"/>
            <a:ext cx="2700100" cy="1809000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7836C0-4B43-41CC-A273-820F4280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0EF33-503E-4AB2-B27C-457A0D140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Наредена двойка реални числа</a:t>
            </a:r>
            <a:endParaRPr lang="en-US" dirty="0"/>
          </a:p>
          <a:p>
            <a:r>
              <a:rPr lang="bg-BG" dirty="0"/>
              <a:t>Означава се с: </a:t>
            </a:r>
            <a:r>
              <a:rPr lang="en-US" b="1" dirty="0"/>
              <a:t>z (a, b)</a:t>
            </a:r>
            <a:r>
              <a:rPr lang="bg-BG" b="1" dirty="0"/>
              <a:t> </a:t>
            </a:r>
            <a:r>
              <a:rPr lang="bg-BG" dirty="0"/>
              <a:t>или</a:t>
            </a:r>
            <a:r>
              <a:rPr lang="bg-BG" b="1" dirty="0"/>
              <a:t> </a:t>
            </a:r>
            <a:r>
              <a:rPr lang="en-US" b="1" dirty="0"/>
              <a:t>z = a + bi</a:t>
            </a:r>
            <a:endParaRPr lang="bg-BG" b="1" dirty="0"/>
          </a:p>
          <a:p>
            <a:pPr lvl="1"/>
            <a:r>
              <a:rPr lang="en-US" b="1" dirty="0"/>
              <a:t>z</a:t>
            </a:r>
            <a:r>
              <a:rPr lang="en-US" dirty="0"/>
              <a:t> </a:t>
            </a:r>
            <a:r>
              <a:rPr lang="bg-BG" dirty="0"/>
              <a:t>е комплексно число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 </a:t>
            </a:r>
            <a:r>
              <a:rPr lang="bg-BG" dirty="0"/>
              <a:t>е реална част</a:t>
            </a:r>
            <a:r>
              <a:rPr lang="en-US" dirty="0"/>
              <a:t> </a:t>
            </a:r>
            <a:r>
              <a:rPr lang="bg-BG" dirty="0"/>
              <a:t>на комплексното число </a:t>
            </a:r>
            <a:r>
              <a:rPr lang="en-US" b="1" dirty="0"/>
              <a:t>z</a:t>
            </a:r>
          </a:p>
          <a:p>
            <a:pPr lvl="1"/>
            <a:r>
              <a:rPr lang="en-US" b="1" dirty="0"/>
              <a:t>b</a:t>
            </a:r>
            <a:r>
              <a:rPr lang="en-US" dirty="0"/>
              <a:t> </a:t>
            </a:r>
            <a:r>
              <a:rPr lang="bg-BG" dirty="0"/>
              <a:t>е имагинерна част</a:t>
            </a:r>
            <a:r>
              <a:rPr lang="en-US" dirty="0"/>
              <a:t> </a:t>
            </a:r>
            <a:r>
              <a:rPr lang="bg-BG" dirty="0"/>
              <a:t>на комплексното число </a:t>
            </a:r>
            <a:r>
              <a:rPr lang="en-US" b="1" dirty="0"/>
              <a:t>z</a:t>
            </a:r>
          </a:p>
          <a:p>
            <a:pPr lvl="1"/>
            <a:r>
              <a:rPr lang="en-US" b="1" dirty="0" err="1"/>
              <a:t>i</a:t>
            </a:r>
            <a:r>
              <a:rPr lang="bg-BG" b="1" dirty="0"/>
              <a:t> </a:t>
            </a:r>
            <a:r>
              <a:rPr lang="bg-BG" dirty="0"/>
              <a:t>е имагинерна единица (</a:t>
            </a:r>
            <a:r>
              <a:rPr lang="en-US" dirty="0"/>
              <a:t>i</a:t>
            </a:r>
            <a:r>
              <a:rPr lang="en-US" baseline="30000" dirty="0"/>
              <a:t>2 </a:t>
            </a:r>
            <a:r>
              <a:rPr lang="en-US" dirty="0"/>
              <a:t>= -1)</a:t>
            </a:r>
            <a:endParaRPr lang="bg-BG" dirty="0"/>
          </a:p>
          <a:p>
            <a:r>
              <a:rPr lang="bg-BG" dirty="0"/>
              <a:t>Множество на комплексните числа:</a:t>
            </a:r>
            <a:endParaRPr lang="en-US" b="1" dirty="0"/>
          </a:p>
          <a:p>
            <a:endParaRPr lang="bg-BG" b="1" dirty="0"/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597288-2D6C-4B40-A868-98F49F50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000" y="212083"/>
            <a:ext cx="8625520" cy="882654"/>
          </a:xfrm>
        </p:spPr>
        <p:txBody>
          <a:bodyPr/>
          <a:lstStyle/>
          <a:p>
            <a:r>
              <a:rPr lang="bg-BG" dirty="0"/>
              <a:t>Какво е комплексно число?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86ED97-1CD3-4B73-8A5B-5168CD8CB0E0}"/>
              </a:ext>
            </a:extLst>
          </p:cNvPr>
          <p:cNvGrpSpPr/>
          <p:nvPr/>
        </p:nvGrpSpPr>
        <p:grpSpPr>
          <a:xfrm>
            <a:off x="9041931" y="987068"/>
            <a:ext cx="3039070" cy="1710474"/>
            <a:chOff x="3000023" y="4418999"/>
            <a:chExt cx="5192583" cy="2899625"/>
          </a:xfrm>
        </p:grpSpPr>
        <p:pic>
          <p:nvPicPr>
            <p:cNvPr id="2050" name="Picture 2" descr="Intro to complex numbers (article) | Khan Academy">
              <a:extLst>
                <a:ext uri="{FF2B5EF4-FFF2-40B4-BE49-F238E27FC236}">
                  <a16:creationId xmlns:a16="http://schemas.microsoft.com/office/drawing/2014/main" id="{7278E832-B42E-47A5-A978-38562CC94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5806" y="4575424"/>
              <a:ext cx="4876800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26B463-1943-4F08-858F-AFF16EF8C2C0}"/>
                </a:ext>
              </a:extLst>
            </p:cNvPr>
            <p:cNvSpPr/>
            <p:nvPr/>
          </p:nvSpPr>
          <p:spPr>
            <a:xfrm>
              <a:off x="3000023" y="4418999"/>
              <a:ext cx="1909567" cy="15652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z = </a:t>
              </a:r>
            </a:p>
          </p:txBody>
        </p:sp>
      </p:grpSp>
      <p:pic>
        <p:nvPicPr>
          <p:cNvPr id="2052" name="Picture 4" descr="Set of Complex Numbers Notation">
            <a:extLst>
              <a:ext uri="{FF2B5EF4-FFF2-40B4-BE49-F238E27FC236}">
                <a16:creationId xmlns:a16="http://schemas.microsoft.com/office/drawing/2014/main" id="{1D3A7FF3-E268-4C9C-A45B-B55E135F4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09" t="23257" r="29401" b="17316"/>
          <a:stretch/>
        </p:blipFill>
        <p:spPr bwMode="auto">
          <a:xfrm>
            <a:off x="9041931" y="5184000"/>
            <a:ext cx="640032" cy="63965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65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0FED34-DA28-46B5-B52E-E5B951D36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11D51-9A54-4BE8-874C-95C406E5CB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Две комплексни числа </a:t>
            </a:r>
            <a:r>
              <a:rPr lang="bg-BG" b="1" dirty="0"/>
              <a:t>(</a:t>
            </a:r>
            <a:r>
              <a:rPr lang="en-US" b="1" dirty="0"/>
              <a:t>z</a:t>
            </a:r>
            <a:r>
              <a:rPr lang="en-US" b="1" baseline="-25000" dirty="0"/>
              <a:t>1 </a:t>
            </a:r>
            <a:r>
              <a:rPr lang="en-US" b="1" dirty="0"/>
              <a:t>= a + bi </a:t>
            </a:r>
            <a:r>
              <a:rPr lang="bg-BG" dirty="0"/>
              <a:t>и</a:t>
            </a:r>
            <a:r>
              <a:rPr lang="bg-BG" b="1" dirty="0"/>
              <a:t> </a:t>
            </a:r>
            <a:r>
              <a:rPr lang="en-US" b="1" dirty="0"/>
              <a:t>z</a:t>
            </a:r>
            <a:r>
              <a:rPr lang="en-US" b="1" baseline="-25000" dirty="0"/>
              <a:t>2 </a:t>
            </a:r>
            <a:r>
              <a:rPr lang="en-US" b="1" dirty="0"/>
              <a:t>= c + di)</a:t>
            </a:r>
            <a:r>
              <a:rPr lang="bg-BG" dirty="0"/>
              <a:t> са равни ако:</a:t>
            </a:r>
          </a:p>
          <a:p>
            <a:pPr lvl="1"/>
            <a:r>
              <a:rPr lang="bg-BG" dirty="0" smtClean="0"/>
              <a:t>Реалните </a:t>
            </a:r>
            <a:r>
              <a:rPr lang="bg-BG" dirty="0"/>
              <a:t>им части </a:t>
            </a:r>
            <a:r>
              <a:rPr lang="bg-BG" b="1" dirty="0"/>
              <a:t>(а и </a:t>
            </a:r>
            <a:r>
              <a:rPr lang="en-US" b="1" dirty="0"/>
              <a:t>c) </a:t>
            </a:r>
            <a:r>
              <a:rPr lang="bg-BG" dirty="0"/>
              <a:t>са равни: </a:t>
            </a:r>
            <a:r>
              <a:rPr lang="en-US" b="1" dirty="0"/>
              <a:t>a = c</a:t>
            </a:r>
          </a:p>
          <a:p>
            <a:pPr lvl="1"/>
            <a:r>
              <a:rPr lang="bg-BG" dirty="0"/>
              <a:t>Имагинерните им части </a:t>
            </a:r>
            <a:r>
              <a:rPr lang="bg-BG" b="1" dirty="0"/>
              <a:t>(</a:t>
            </a:r>
            <a:r>
              <a:rPr lang="en-US" b="1" dirty="0"/>
              <a:t>b </a:t>
            </a:r>
            <a:r>
              <a:rPr lang="bg-BG" b="1" dirty="0"/>
              <a:t>и </a:t>
            </a:r>
            <a:r>
              <a:rPr lang="en-US" b="1" dirty="0"/>
              <a:t>d) </a:t>
            </a:r>
            <a:r>
              <a:rPr lang="bg-BG" dirty="0"/>
              <a:t>са равни: </a:t>
            </a:r>
            <a:r>
              <a:rPr lang="en-US" b="1" dirty="0"/>
              <a:t>b = d</a:t>
            </a:r>
          </a:p>
          <a:p>
            <a:pPr lvl="1"/>
            <a:endParaRPr lang="en-US" dirty="0"/>
          </a:p>
          <a:p>
            <a:r>
              <a:rPr lang="bg-BG" dirty="0" smtClean="0"/>
              <a:t>Всяко </a:t>
            </a:r>
            <a:r>
              <a:rPr lang="bg-BG" dirty="0"/>
              <a:t>комплексно число </a:t>
            </a:r>
            <a:r>
              <a:rPr lang="en-US" b="1" dirty="0"/>
              <a:t>z = a + bi </a:t>
            </a:r>
            <a:r>
              <a:rPr lang="bg-BG" dirty="0"/>
              <a:t>има негово </a:t>
            </a:r>
            <a:r>
              <a:rPr lang="bg-BG" b="1" dirty="0"/>
              <a:t>комплексно спрегнато</a:t>
            </a:r>
            <a:r>
              <a:rPr lang="en-US" dirty="0"/>
              <a:t>, </a:t>
            </a:r>
            <a:r>
              <a:rPr lang="bg-BG" dirty="0"/>
              <a:t>което е:</a:t>
            </a:r>
            <a:r>
              <a:rPr lang="en-US" b="1" dirty="0"/>
              <a:t> z = a - bi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231871-E10D-47D0-B096-AAD7E10B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Равенство на комплексни числа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81644D-A3A4-47B5-A191-C647D9D8EBF2}"/>
              </a:ext>
            </a:extLst>
          </p:cNvPr>
          <p:cNvCxnSpPr/>
          <p:nvPr/>
        </p:nvCxnSpPr>
        <p:spPr>
          <a:xfrm>
            <a:off x="8256000" y="5049000"/>
            <a:ext cx="225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0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9A998-D617-4789-85DF-1B92F8DFA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115B9-9232-4D0B-80A7-94E95E395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Сбор на комплексни числа:</a:t>
            </a:r>
          </a:p>
          <a:p>
            <a:pPr lvl="1"/>
            <a:r>
              <a:rPr lang="en-US" b="1" dirty="0"/>
              <a:t>z</a:t>
            </a:r>
            <a:r>
              <a:rPr lang="en-US" b="1" baseline="-25000" dirty="0"/>
              <a:t>1 </a:t>
            </a:r>
            <a:r>
              <a:rPr lang="en-US" b="1" dirty="0"/>
              <a:t>+ z</a:t>
            </a:r>
            <a:r>
              <a:rPr lang="en-US" b="1" baseline="-25000" dirty="0"/>
              <a:t>2</a:t>
            </a:r>
            <a:r>
              <a:rPr lang="en-US" b="1" dirty="0"/>
              <a:t> = </a:t>
            </a:r>
            <a:r>
              <a:rPr lang="it-IT" b="1" dirty="0"/>
              <a:t>(a + bi) + (c + di) = (a + c) + (b + d)i</a:t>
            </a:r>
          </a:p>
          <a:p>
            <a:r>
              <a:rPr lang="bg-BG" dirty="0"/>
              <a:t>Разлика на комплексни числа:</a:t>
            </a:r>
          </a:p>
          <a:p>
            <a:pPr lvl="1"/>
            <a:r>
              <a:rPr lang="en-US" b="1" dirty="0"/>
              <a:t>z</a:t>
            </a:r>
            <a:r>
              <a:rPr lang="en-US" b="1" baseline="-25000" dirty="0"/>
              <a:t>1 </a:t>
            </a:r>
            <a:r>
              <a:rPr lang="bg-BG" b="1" dirty="0"/>
              <a:t>-</a:t>
            </a:r>
            <a:r>
              <a:rPr lang="en-US" b="1" dirty="0"/>
              <a:t> z</a:t>
            </a:r>
            <a:r>
              <a:rPr lang="en-US" b="1" baseline="-25000" dirty="0"/>
              <a:t>2</a:t>
            </a:r>
            <a:r>
              <a:rPr lang="en-US" b="1" dirty="0"/>
              <a:t> = </a:t>
            </a:r>
            <a:r>
              <a:rPr lang="it-IT" b="1" dirty="0"/>
              <a:t>(a </a:t>
            </a:r>
            <a:r>
              <a:rPr lang="bg-BG" b="1" dirty="0"/>
              <a:t>+</a:t>
            </a:r>
            <a:r>
              <a:rPr lang="it-IT" b="1" dirty="0"/>
              <a:t> bi) </a:t>
            </a:r>
            <a:r>
              <a:rPr lang="bg-BG" b="1" dirty="0"/>
              <a:t>-</a:t>
            </a:r>
            <a:r>
              <a:rPr lang="it-IT" b="1" dirty="0"/>
              <a:t> (c + di) = (a </a:t>
            </a:r>
            <a:r>
              <a:rPr lang="bg-BG" b="1" dirty="0"/>
              <a:t>-</a:t>
            </a:r>
            <a:r>
              <a:rPr lang="it-IT" b="1" dirty="0"/>
              <a:t> c) + (b </a:t>
            </a:r>
            <a:r>
              <a:rPr lang="bg-BG" b="1" dirty="0"/>
              <a:t>-</a:t>
            </a:r>
            <a:r>
              <a:rPr lang="it-IT" b="1" dirty="0"/>
              <a:t> d)</a:t>
            </a:r>
            <a:r>
              <a:rPr lang="en-US" b="1" dirty="0" err="1"/>
              <a:t>i</a:t>
            </a:r>
            <a:endParaRPr lang="bg-BG" b="1" dirty="0"/>
          </a:p>
          <a:p>
            <a:r>
              <a:rPr lang="bg-BG" dirty="0"/>
              <a:t>Произведение на комплексни числа:</a:t>
            </a:r>
          </a:p>
          <a:p>
            <a:pPr lvl="1"/>
            <a:r>
              <a:rPr lang="en-US" b="1" dirty="0"/>
              <a:t>z</a:t>
            </a:r>
            <a:r>
              <a:rPr lang="en-US" b="1" baseline="-25000" dirty="0"/>
              <a:t>1 </a:t>
            </a:r>
            <a:r>
              <a:rPr lang="en-US" b="1" dirty="0"/>
              <a:t>* z</a:t>
            </a:r>
            <a:r>
              <a:rPr lang="en-US" b="1" baseline="-25000" dirty="0"/>
              <a:t>2</a:t>
            </a:r>
            <a:r>
              <a:rPr lang="en-US" b="1" dirty="0"/>
              <a:t> = </a:t>
            </a:r>
            <a:r>
              <a:rPr lang="it-IT" b="1" dirty="0"/>
              <a:t>(a </a:t>
            </a:r>
            <a:r>
              <a:rPr lang="bg-BG" b="1" dirty="0"/>
              <a:t>+</a:t>
            </a:r>
            <a:r>
              <a:rPr lang="it-IT" b="1" dirty="0"/>
              <a:t> bi) </a:t>
            </a:r>
            <a:r>
              <a:rPr lang="en-US" b="1" dirty="0"/>
              <a:t>*</a:t>
            </a:r>
            <a:r>
              <a:rPr lang="it-IT" b="1" dirty="0"/>
              <a:t> (c + di) = (ac - bd) + (ad </a:t>
            </a:r>
            <a:r>
              <a:rPr lang="en-US" b="1" dirty="0"/>
              <a:t>+</a:t>
            </a:r>
            <a:r>
              <a:rPr lang="it-IT" b="1" dirty="0"/>
              <a:t> bc)</a:t>
            </a:r>
            <a:r>
              <a:rPr lang="en-US" b="1" dirty="0" err="1"/>
              <a:t>i</a:t>
            </a:r>
            <a:endParaRPr lang="bg-BG" b="1" dirty="0"/>
          </a:p>
          <a:p>
            <a:r>
              <a:rPr lang="bg-BG" dirty="0"/>
              <a:t>Деление на комплексни числа:</a:t>
            </a:r>
          </a:p>
          <a:p>
            <a:pPr lvl="1"/>
            <a:r>
              <a:rPr lang="en-US" b="1" dirty="0"/>
              <a:t>z</a:t>
            </a:r>
            <a:r>
              <a:rPr lang="en-US" b="1" baseline="-25000" dirty="0"/>
              <a:t>1 </a:t>
            </a:r>
            <a:r>
              <a:rPr lang="bg-BG" b="1" dirty="0"/>
              <a:t>/</a:t>
            </a:r>
            <a:r>
              <a:rPr lang="en-US" b="1" dirty="0"/>
              <a:t> z</a:t>
            </a:r>
            <a:r>
              <a:rPr lang="en-US" b="1" baseline="-25000" dirty="0"/>
              <a:t>2</a:t>
            </a:r>
            <a:r>
              <a:rPr lang="en-US" b="1" dirty="0"/>
              <a:t> = </a:t>
            </a:r>
            <a:r>
              <a:rPr lang="it-IT" b="1" dirty="0"/>
              <a:t>(a </a:t>
            </a:r>
            <a:r>
              <a:rPr lang="bg-BG" b="1" dirty="0"/>
              <a:t>+</a:t>
            </a:r>
            <a:r>
              <a:rPr lang="it-IT" b="1" dirty="0"/>
              <a:t> bi) </a:t>
            </a:r>
            <a:r>
              <a:rPr lang="bg-BG" b="1" dirty="0"/>
              <a:t>/</a:t>
            </a:r>
            <a:r>
              <a:rPr lang="it-IT" b="1" dirty="0"/>
              <a:t> (c + di) = [(ac </a:t>
            </a:r>
            <a:r>
              <a:rPr lang="bg-BG" b="1" dirty="0"/>
              <a:t>+</a:t>
            </a:r>
            <a:r>
              <a:rPr lang="it-IT" b="1" dirty="0"/>
              <a:t> bd) + (bc </a:t>
            </a:r>
            <a:r>
              <a:rPr lang="en-US" b="1" dirty="0"/>
              <a:t>-</a:t>
            </a:r>
            <a:r>
              <a:rPr lang="it-IT" b="1" dirty="0"/>
              <a:t> ad)</a:t>
            </a:r>
            <a:r>
              <a:rPr lang="en-US" b="1" dirty="0" err="1"/>
              <a:t>i</a:t>
            </a:r>
            <a:r>
              <a:rPr lang="en-US" b="1" dirty="0"/>
              <a:t>] / c</a:t>
            </a:r>
            <a:r>
              <a:rPr lang="en-US" b="1" baseline="30000" dirty="0"/>
              <a:t>2</a:t>
            </a:r>
            <a:r>
              <a:rPr lang="en-US" b="1" dirty="0"/>
              <a:t> + d</a:t>
            </a:r>
            <a:r>
              <a:rPr lang="en-US" b="1" baseline="30000" dirty="0"/>
              <a:t>2 </a:t>
            </a:r>
            <a:r>
              <a:rPr lang="en-US" b="1" dirty="0"/>
              <a:t> </a:t>
            </a:r>
          </a:p>
          <a:p>
            <a:pPr lvl="1"/>
            <a:endParaRPr lang="bg-BG" b="1" dirty="0"/>
          </a:p>
          <a:p>
            <a:pPr lvl="1"/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DF1428-C5BB-4DFA-86C2-784724F5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Действия с комплексни числа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8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6FD1E-A228-4E56-8245-120A4032C6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Логаритъм</a:t>
            </a:r>
            <a:endParaRPr lang="en-US" dirty="0"/>
          </a:p>
        </p:txBody>
      </p:sp>
      <p:pic>
        <p:nvPicPr>
          <p:cNvPr id="3076" name="Picture 4" descr="Logarithm: Introduction | What is Logarithm, Rules, Functions &amp;amp; Examples -  Cuemath">
            <a:extLst>
              <a:ext uri="{FF2B5EF4-FFF2-40B4-BE49-F238E27FC236}">
                <a16:creationId xmlns:a16="http://schemas.microsoft.com/office/drawing/2014/main" id="{B693EB35-89E9-49AF-8E7C-2446113E4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00" y="1539000"/>
            <a:ext cx="2862550" cy="2168370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D1CF6-6EA3-41CF-AF7D-709C467E3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8A0EC-F776-410A-850C-33776F2408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Функция, обратна на степенуването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/>
              <a:t>, </a:t>
            </a:r>
            <a:r>
              <a:rPr lang="en-US" b="1" dirty="0">
                <a:solidFill>
                  <a:srgbClr val="0000FF"/>
                </a:solidFill>
              </a:rPr>
              <a:t>b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b="1" dirty="0"/>
              <a:t>  </a:t>
            </a:r>
            <a:r>
              <a:rPr lang="bg-BG" dirty="0"/>
              <a:t>са положителни реални числа</a:t>
            </a:r>
          </a:p>
          <a:p>
            <a:pPr lvl="1"/>
            <a:r>
              <a:rPr lang="bg-BG" dirty="0"/>
              <a:t> </a:t>
            </a:r>
            <a:r>
              <a:rPr lang="bg-BG" b="1" dirty="0">
                <a:solidFill>
                  <a:srgbClr val="FF0000"/>
                </a:solidFill>
              </a:rPr>
              <a:t>а</a:t>
            </a:r>
            <a:r>
              <a:rPr lang="bg-BG" dirty="0"/>
              <a:t> се нарича основа на логаритъма ( а = 1)</a:t>
            </a:r>
            <a:endParaRPr lang="en-US" dirty="0"/>
          </a:p>
          <a:p>
            <a:pPr lvl="1"/>
            <a:r>
              <a:rPr lang="bg-BG" dirty="0"/>
              <a:t>Пример: </a:t>
            </a:r>
            <a:endParaRPr lang="en-US" dirty="0"/>
          </a:p>
          <a:p>
            <a:pPr marL="895350" lvl="2" indent="0">
              <a:buNone/>
            </a:pPr>
            <a:r>
              <a:rPr lang="en-US" b="1" dirty="0"/>
              <a:t>	</a:t>
            </a:r>
            <a:r>
              <a:rPr lang="bg-BG" b="1" dirty="0">
                <a:solidFill>
                  <a:srgbClr val="FF0000"/>
                </a:solidFill>
              </a:rPr>
              <a:t>2</a:t>
            </a:r>
            <a:r>
              <a:rPr lang="bg-BG" b="1" baseline="30000" dirty="0">
                <a:solidFill>
                  <a:srgbClr val="00B050"/>
                </a:solidFill>
              </a:rPr>
              <a:t>4</a:t>
            </a:r>
            <a:r>
              <a:rPr lang="bg-BG" b="1" dirty="0"/>
              <a:t> = </a:t>
            </a:r>
            <a:r>
              <a:rPr lang="bg-BG" b="1" dirty="0">
                <a:solidFill>
                  <a:srgbClr val="0000FF"/>
                </a:solidFill>
              </a:rPr>
              <a:t>16</a:t>
            </a:r>
            <a:r>
              <a:rPr lang="bg-BG" b="1" dirty="0"/>
              <a:t> </a:t>
            </a:r>
            <a:r>
              <a:rPr lang="bg-BG" dirty="0">
                <a:sym typeface="Wingdings" panose="05000000000000000000" pitchFamily="2" charset="2"/>
              </a:rPr>
              <a:t> </a:t>
            </a:r>
            <a:r>
              <a:rPr lang="en-US" b="1" dirty="0"/>
              <a:t>log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r>
              <a:rPr lang="en-US" b="1" baseline="30000" dirty="0">
                <a:solidFill>
                  <a:srgbClr val="0000FF"/>
                </a:solidFill>
              </a:rPr>
              <a:t>16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4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91A1C3-C710-42CC-995D-F7B15758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логаритъм?</a:t>
            </a:r>
            <a:endParaRPr lang="en-US" dirty="0"/>
          </a:p>
        </p:txBody>
      </p:sp>
      <p:pic>
        <p:nvPicPr>
          <p:cNvPr id="4098" name="Picture 2" descr="Logarithmus – Matura Wiki">
            <a:extLst>
              <a:ext uri="{FF2B5EF4-FFF2-40B4-BE49-F238E27FC236}">
                <a16:creationId xmlns:a16="http://schemas.microsoft.com/office/drawing/2014/main" id="{C1E801A1-1319-4049-8A12-C91F4358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000" y="1674000"/>
            <a:ext cx="3150000" cy="229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99A7BA-91E3-4793-A472-898187FC7256}"/>
              </a:ext>
            </a:extLst>
          </p:cNvPr>
          <p:cNvCxnSpPr>
            <a:cxnSpLocks/>
          </p:cNvCxnSpPr>
          <p:nvPr/>
        </p:nvCxnSpPr>
        <p:spPr>
          <a:xfrm flipH="1">
            <a:off x="9471000" y="4734000"/>
            <a:ext cx="45000" cy="27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11018</TotalTime>
  <Words>624</Words>
  <Application>Microsoft Office PowerPoint</Application>
  <PresentationFormat>Widescreen</PresentationFormat>
  <Paragraphs>119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Основи на алгебрата</vt:lpstr>
      <vt:lpstr>Съдържание</vt:lpstr>
      <vt:lpstr>Имате въпроси?</vt:lpstr>
      <vt:lpstr>Комплексни числа</vt:lpstr>
      <vt:lpstr>Какво е комплексно число?</vt:lpstr>
      <vt:lpstr>Равенство на комплексни числа</vt:lpstr>
      <vt:lpstr>Действия с комплексни числа</vt:lpstr>
      <vt:lpstr>Логаритъм</vt:lpstr>
      <vt:lpstr>Какво е логаритъм?</vt:lpstr>
      <vt:lpstr>Основни свойства на логаритъм</vt:lpstr>
      <vt:lpstr>Основни свойства на логаритъм (2)</vt:lpstr>
      <vt:lpstr>Други свойства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208</cp:revision>
  <dcterms:created xsi:type="dcterms:W3CDTF">2018-05-23T13:08:44Z</dcterms:created>
  <dcterms:modified xsi:type="dcterms:W3CDTF">2021-06-10T10:07:32Z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e9b6e7-e4bc-422b-b136-be52bca82e7c_Enabled">
    <vt:lpwstr>true</vt:lpwstr>
  </property>
  <property fmtid="{D5CDD505-2E9C-101B-9397-08002B2CF9AE}" pid="3" name="MSIP_Label_51e9b6e7-e4bc-422b-b136-be52bca82e7c_SetDate">
    <vt:lpwstr>2021-05-08T04:38:48Z</vt:lpwstr>
  </property>
  <property fmtid="{D5CDD505-2E9C-101B-9397-08002B2CF9AE}" pid="4" name="MSIP_Label_51e9b6e7-e4bc-422b-b136-be52bca82e7c_Method">
    <vt:lpwstr>Privileged</vt:lpwstr>
  </property>
  <property fmtid="{D5CDD505-2E9C-101B-9397-08002B2CF9AE}" pid="5" name="MSIP_Label_51e9b6e7-e4bc-422b-b136-be52bca82e7c_Name">
    <vt:lpwstr>51e9b6e7-e4bc-422b-b136-be52bca82e7c</vt:lpwstr>
  </property>
  <property fmtid="{D5CDD505-2E9C-101B-9397-08002B2CF9AE}" pid="6" name="MSIP_Label_51e9b6e7-e4bc-422b-b136-be52bca82e7c_SiteId">
    <vt:lpwstr>42f7676c-f455-423c-82f6-dc2d99791af7</vt:lpwstr>
  </property>
  <property fmtid="{D5CDD505-2E9C-101B-9397-08002B2CF9AE}" pid="7" name="MSIP_Label_51e9b6e7-e4bc-422b-b136-be52bca82e7c_ActionId">
    <vt:lpwstr>f016eb77-8e7b-40e5-a764-9eaaf2d93dcd</vt:lpwstr>
  </property>
  <property fmtid="{D5CDD505-2E9C-101B-9397-08002B2CF9AE}" pid="8" name="MSIP_Label_51e9b6e7-e4bc-422b-b136-be52bca82e7c_ContentBits">
    <vt:lpwstr>2</vt:lpwstr>
  </property>
</Properties>
</file>