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274" r:id="rId2"/>
    <p:sldId id="276" r:id="rId3"/>
    <p:sldId id="620" r:id="rId4"/>
    <p:sldId id="353" r:id="rId5"/>
    <p:sldId id="389" r:id="rId6"/>
    <p:sldId id="624" r:id="rId7"/>
    <p:sldId id="601" r:id="rId8"/>
    <p:sldId id="602" r:id="rId9"/>
    <p:sldId id="621" r:id="rId10"/>
    <p:sldId id="622" r:id="rId11"/>
    <p:sldId id="629" r:id="rId12"/>
    <p:sldId id="623" r:id="rId13"/>
    <p:sldId id="625" r:id="rId14"/>
    <p:sldId id="626" r:id="rId15"/>
    <p:sldId id="627" r:id="rId16"/>
    <p:sldId id="628" r:id="rId17"/>
    <p:sldId id="630" r:id="rId18"/>
    <p:sldId id="631" r:id="rId19"/>
    <p:sldId id="282" r:id="rId20"/>
    <p:sldId id="504" r:id="rId21"/>
    <p:sldId id="505" r:id="rId22"/>
    <p:sldId id="50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E2E1F0-91EA-425B-A31E-0D3F9942B2E8}">
          <p14:sldIdLst>
            <p14:sldId id="274"/>
            <p14:sldId id="276"/>
            <p14:sldId id="620"/>
          </p14:sldIdLst>
        </p14:section>
        <p14:section name="Съждителна логика" id="{FDF4A34F-1089-45F6-A418-E6381F30CA04}">
          <p14:sldIdLst>
            <p14:sldId id="353"/>
            <p14:sldId id="389"/>
            <p14:sldId id="624"/>
            <p14:sldId id="601"/>
            <p14:sldId id="602"/>
            <p14:sldId id="621"/>
            <p14:sldId id="622"/>
            <p14:sldId id="629"/>
            <p14:sldId id="623"/>
            <p14:sldId id="625"/>
            <p14:sldId id="626"/>
            <p14:sldId id="627"/>
            <p14:sldId id="628"/>
            <p14:sldId id="630"/>
            <p14:sldId id="631"/>
          </p14:sldIdLst>
        </p14:section>
        <p14:section name="End Section" id="{FEBB2B39-B0D3-4DEA-A537-5E3855947BFA}">
          <p14:sldIdLst>
            <p14:sldId id="282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puzakova, Desislava" initials="TD" lastIdx="1" clrIdx="0">
    <p:extLst>
      <p:ext uri="{19B8F6BF-5375-455C-9EA6-DF929625EA0E}">
        <p15:presenceInfo xmlns:p15="http://schemas.microsoft.com/office/powerpoint/2012/main" userId="S::desislava.topuzakova@sap.com::36d83185-b735-46ca-9617-95c710025a0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346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A763322-D2C6-46A5-B08F-5FC0079D27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8732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441AEB-29EC-4177-802E-B7ABF406FB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830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082142-04C1-4C3E-967C-753B22274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25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BAF37F-E479-4A3B-8F7C-846AF73FDB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64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C0DEB4-5011-4072-A17A-426C27E223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8723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32D45B3-A20D-453B-B0FA-539D6CC6DE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6082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321DBA6-9162-45F8-8629-57F0DF0B66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008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147D74-293C-4DB3-B640-7C45718A0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089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" name="MSIPCMContentMarking" descr="{&quot;HashCode&quot;:-867948802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B967E8C3-B52D-45E7-B684-4621C6AA3A03}"/>
              </a:ext>
            </a:extLst>
          </p:cNvPr>
          <p:cNvSpPr txBox="1"/>
          <p:nvPr userDrawn="1"/>
        </p:nvSpPr>
        <p:spPr>
          <a:xfrm>
            <a:off x="0" y="6595656"/>
            <a:ext cx="581126" cy="262344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75000"/>
                    <a:alpha val="1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>
                    <a:lumMod val="75000"/>
                  </a:schemeClr>
                </a:solidFill>
              </a14:hiddenLine>
            </a:ext>
          </a:extLst>
        </p:spPr>
        <p:txBody>
          <a:bodyPr vert="horz" wrap="square" lIns="0" tIns="0" rIns="0" bIns="0" rtlCol="0" anchor="ctr" anchorCtr="1">
            <a:spAutoFit/>
          </a:bodyPr>
          <a:lstStyle/>
          <a:p>
            <a:pPr algn="l"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Public</a:t>
            </a:r>
            <a:endParaRPr lang="en-US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hyperlink" Target="https://softuni.b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219" y="1363130"/>
            <a:ext cx="11083636" cy="1315728"/>
          </a:xfrm>
        </p:spPr>
        <p:txBody>
          <a:bodyPr>
            <a:normAutofit lnSpcReduction="10000"/>
          </a:bodyPr>
          <a:lstStyle/>
          <a:p>
            <a:r>
              <a:rPr lang="ru-RU" dirty="0" err="1"/>
              <a:t>Основни</a:t>
            </a:r>
            <a:r>
              <a:rPr lang="ru-RU" dirty="0"/>
              <a:t> понятия в </a:t>
            </a:r>
            <a:r>
              <a:rPr lang="ru-RU" dirty="0" err="1"/>
              <a:t>дискретната</a:t>
            </a:r>
            <a:r>
              <a:rPr lang="ru-RU" dirty="0"/>
              <a:t> математика:</a:t>
            </a:r>
          </a:p>
          <a:p>
            <a:r>
              <a:rPr lang="ru-RU" dirty="0"/>
              <a:t>Логика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Дискретна математика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6708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026" name="Picture 2" descr="Машинното Обучение, Информация, Мозъка">
            <a:extLst>
              <a:ext uri="{FF2B5EF4-FFF2-40B4-BE49-F238E27FC236}">
                <a16:creationId xmlns:a16="http://schemas.microsoft.com/office/drawing/2014/main" id="{C7C015CE-EE3D-4E79-8AC8-FBCAED3F1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0" y="2496258"/>
            <a:ext cx="2135089" cy="219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1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9433B2-74DA-498A-8C17-78BE4862F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724DA-86DE-4D42-8832-3A494BF6D9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3621" y="1108911"/>
            <a:ext cx="10129234" cy="5546589"/>
          </a:xfrm>
        </p:spPr>
        <p:txBody>
          <a:bodyPr>
            <a:normAutofit/>
          </a:bodyPr>
          <a:lstStyle/>
          <a:p>
            <a:r>
              <a:rPr lang="bg-BG" b="1" dirty="0"/>
              <a:t>Импликацията</a:t>
            </a:r>
            <a:r>
              <a:rPr lang="bg-BG" dirty="0"/>
              <a:t> </a:t>
            </a:r>
            <a:r>
              <a:rPr lang="en-US" dirty="0"/>
              <a:t>p -&gt; q </a:t>
            </a:r>
            <a:r>
              <a:rPr lang="bg-BG" dirty="0"/>
              <a:t>е съждение, което </a:t>
            </a:r>
            <a:r>
              <a:rPr lang="bg-BG" b="1" dirty="0"/>
              <a:t>винаги е истина</a:t>
            </a:r>
            <a:r>
              <a:rPr lang="bg-BG" dirty="0"/>
              <a:t>, но е </a:t>
            </a:r>
            <a:r>
              <a:rPr lang="bg-BG" b="1" dirty="0"/>
              <a:t>лъжа само, когато условието </a:t>
            </a:r>
            <a:r>
              <a:rPr lang="en-US" b="1" dirty="0"/>
              <a:t>p </a:t>
            </a:r>
            <a:r>
              <a:rPr lang="bg-BG" b="1" dirty="0"/>
              <a:t>е истина, а следствието </a:t>
            </a:r>
            <a:r>
              <a:rPr lang="en-US" b="1" dirty="0"/>
              <a:t>q e </a:t>
            </a:r>
            <a:r>
              <a:rPr lang="bg-BG" b="1" dirty="0"/>
              <a:t>лъжа.</a:t>
            </a:r>
            <a:endParaRPr lang="en-US" b="1" dirty="0"/>
          </a:p>
          <a:p>
            <a:r>
              <a:rPr lang="bg-BG" b="1" dirty="0"/>
              <a:t>Пример:</a:t>
            </a:r>
            <a:endParaRPr lang="en-US" b="1" dirty="0"/>
          </a:p>
          <a:p>
            <a:pPr lvl="1"/>
            <a:r>
              <a:rPr lang="en-US" dirty="0"/>
              <a:t>p: </a:t>
            </a:r>
            <a:r>
              <a:rPr lang="bg-BG" dirty="0"/>
              <a:t>През пролетта вали. (Т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q: </a:t>
            </a:r>
            <a:r>
              <a:rPr lang="bg-BG" dirty="0"/>
              <a:t>През лятото има добра реколта. </a:t>
            </a:r>
            <a:r>
              <a:rPr lang="en-US" dirty="0"/>
              <a:t>(T)</a:t>
            </a:r>
          </a:p>
          <a:p>
            <a:pPr lvl="1"/>
            <a:r>
              <a:rPr lang="en-US" dirty="0"/>
              <a:t>p </a:t>
            </a:r>
            <a:r>
              <a:rPr lang="bg-BG" dirty="0"/>
              <a:t>-&gt;</a:t>
            </a:r>
            <a:r>
              <a:rPr lang="en-US" dirty="0"/>
              <a:t> q: </a:t>
            </a:r>
            <a:r>
              <a:rPr lang="bg-BG" dirty="0"/>
              <a:t>Ако през пролетта вали, то през лятото има добра реколта. (</a:t>
            </a:r>
            <a:r>
              <a:rPr lang="en-US" dirty="0"/>
              <a:t>T)   </a:t>
            </a:r>
            <a:endParaRPr lang="bg-BG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381CEC-1F3D-4E44-A6F2-07745FE1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Импликация на две съждения</a:t>
            </a:r>
            <a:r>
              <a:rPr lang="en-US" dirty="0"/>
              <a:t> (</a:t>
            </a:r>
            <a:r>
              <a:rPr lang="bg-BG" dirty="0"/>
              <a:t>-&gt;</a:t>
            </a:r>
            <a:r>
              <a:rPr lang="en-US" dirty="0"/>
              <a:t>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6CB8357-76E3-4170-B408-59EB70F3A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378667"/>
              </p:ext>
            </p:extLst>
          </p:nvPr>
        </p:nvGraphicFramePr>
        <p:xfrm>
          <a:off x="9741000" y="2439000"/>
          <a:ext cx="2159999" cy="2284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558">
                  <a:extLst>
                    <a:ext uri="{9D8B030D-6E8A-4147-A177-3AD203B41FA5}">
                      <a16:colId xmlns:a16="http://schemas.microsoft.com/office/drawing/2014/main" val="3741739987"/>
                    </a:ext>
                  </a:extLst>
                </a:gridCol>
                <a:gridCol w="615009">
                  <a:extLst>
                    <a:ext uri="{9D8B030D-6E8A-4147-A177-3AD203B41FA5}">
                      <a16:colId xmlns:a16="http://schemas.microsoft.com/office/drawing/2014/main" val="2202181340"/>
                    </a:ext>
                  </a:extLst>
                </a:gridCol>
                <a:gridCol w="992432">
                  <a:extLst>
                    <a:ext uri="{9D8B030D-6E8A-4147-A177-3AD203B41FA5}">
                      <a16:colId xmlns:a16="http://schemas.microsoft.com/office/drawing/2014/main" val="3529544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 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81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50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18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37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509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19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0DFDAB-C1B2-44E8-8FFD-BF1952827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F960E-730B-4B70-AB86-E5E336AD16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Ако е дадена импликацията на две съждения </a:t>
            </a:r>
            <a:r>
              <a:rPr lang="en-US" dirty="0"/>
              <a:t>p </a:t>
            </a:r>
            <a:r>
              <a:rPr lang="bg-BG" dirty="0"/>
              <a:t>и </a:t>
            </a:r>
            <a:r>
              <a:rPr lang="en-US" dirty="0"/>
              <a:t>q (p -&gt; q)</a:t>
            </a:r>
          </a:p>
          <a:p>
            <a:pPr lvl="1"/>
            <a:r>
              <a:rPr lang="bg-BG" b="1" dirty="0"/>
              <a:t>Конверсия</a:t>
            </a:r>
            <a:r>
              <a:rPr lang="bg-BG" dirty="0"/>
              <a:t> (обратно тръврдение) е: </a:t>
            </a:r>
            <a:r>
              <a:rPr lang="en-US" dirty="0"/>
              <a:t>q -&gt; p</a:t>
            </a:r>
          </a:p>
          <a:p>
            <a:pPr lvl="1"/>
            <a:r>
              <a:rPr lang="bg-BG" b="1" dirty="0"/>
              <a:t>Инверсия</a:t>
            </a:r>
            <a:r>
              <a:rPr lang="bg-BG" dirty="0"/>
              <a:t> (противоположно трърдение) е: </a:t>
            </a:r>
            <a:r>
              <a:rPr lang="en-US" dirty="0"/>
              <a:t>~p -&gt; ~q</a:t>
            </a:r>
          </a:p>
          <a:p>
            <a:pPr lvl="1"/>
            <a:r>
              <a:rPr lang="bg-BG" b="1" dirty="0"/>
              <a:t>Контрапозиция</a:t>
            </a:r>
            <a:r>
              <a:rPr lang="bg-BG" dirty="0"/>
              <a:t> е: </a:t>
            </a:r>
            <a:r>
              <a:rPr lang="en-US" dirty="0"/>
              <a:t>~q -&gt; ~p</a:t>
            </a:r>
          </a:p>
          <a:p>
            <a:r>
              <a:rPr lang="bg-BG" b="1" dirty="0"/>
              <a:t>Конверсията и инверсията </a:t>
            </a:r>
            <a:r>
              <a:rPr lang="bg-BG" dirty="0"/>
              <a:t>са логически еквивалентни</a:t>
            </a:r>
          </a:p>
          <a:p>
            <a:r>
              <a:rPr lang="bg-BG" b="1" dirty="0"/>
              <a:t>Импликацията и контрапозицията </a:t>
            </a:r>
            <a:r>
              <a:rPr lang="bg-BG" dirty="0"/>
              <a:t>са логически еквивалентни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8AF4CC7-06E8-4B1B-8F6C-9CEE968E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Импликация на две съждения</a:t>
            </a:r>
            <a:r>
              <a:rPr lang="en-US" dirty="0"/>
              <a:t> (</a:t>
            </a:r>
            <a:r>
              <a:rPr lang="bg-BG" dirty="0"/>
              <a:t>-&gt;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934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9433B2-74DA-498A-8C17-78BE4862F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724DA-86DE-4D42-8832-3A494BF6D9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3621" y="1108911"/>
            <a:ext cx="10129234" cy="5546589"/>
          </a:xfrm>
        </p:spPr>
        <p:txBody>
          <a:bodyPr>
            <a:normAutofit/>
          </a:bodyPr>
          <a:lstStyle/>
          <a:p>
            <a:r>
              <a:rPr lang="bg-BG" b="1" dirty="0"/>
              <a:t>Еквивалентността</a:t>
            </a:r>
            <a:r>
              <a:rPr lang="bg-BG" dirty="0"/>
              <a:t> на две съждения (</a:t>
            </a:r>
            <a:r>
              <a:rPr lang="en-US" dirty="0"/>
              <a:t>p </a:t>
            </a:r>
            <a:r>
              <a:rPr lang="bg-BG" dirty="0"/>
              <a:t>и </a:t>
            </a:r>
            <a:r>
              <a:rPr lang="en-US" dirty="0"/>
              <a:t>q) </a:t>
            </a:r>
            <a:r>
              <a:rPr lang="bg-BG" dirty="0"/>
              <a:t>е съждение, което е </a:t>
            </a:r>
            <a:r>
              <a:rPr lang="bg-BG" b="1" dirty="0"/>
              <a:t>истина, тогава и само тогава, когато </a:t>
            </a:r>
            <a:r>
              <a:rPr lang="en-US" b="1" dirty="0"/>
              <a:t>p </a:t>
            </a:r>
            <a:r>
              <a:rPr lang="bg-BG" b="1" dirty="0"/>
              <a:t>и </a:t>
            </a:r>
            <a:r>
              <a:rPr lang="en-US" b="1" dirty="0"/>
              <a:t>q </a:t>
            </a:r>
            <a:r>
              <a:rPr lang="bg-BG" b="1" dirty="0"/>
              <a:t>имат еднакви стойности.</a:t>
            </a:r>
          </a:p>
          <a:p>
            <a:r>
              <a:rPr lang="bg-BG" b="1" dirty="0"/>
              <a:t>Пример:</a:t>
            </a:r>
            <a:endParaRPr lang="en-US" b="1" dirty="0"/>
          </a:p>
          <a:p>
            <a:pPr lvl="1"/>
            <a:r>
              <a:rPr lang="en-US" dirty="0"/>
              <a:t>p: </a:t>
            </a:r>
            <a:r>
              <a:rPr lang="bg-BG" dirty="0"/>
              <a:t>Числото 11 се дели на 3. (</a:t>
            </a:r>
            <a:r>
              <a:rPr lang="en-US" dirty="0"/>
              <a:t>F)</a:t>
            </a:r>
          </a:p>
          <a:p>
            <a:pPr lvl="1"/>
            <a:r>
              <a:rPr lang="en-US" dirty="0"/>
              <a:t>q: </a:t>
            </a:r>
            <a:r>
              <a:rPr lang="bg-BG" dirty="0"/>
              <a:t>Числото 11 се дели на 7. (</a:t>
            </a:r>
            <a:r>
              <a:rPr lang="en-US" dirty="0"/>
              <a:t>F)</a:t>
            </a:r>
          </a:p>
          <a:p>
            <a:pPr lvl="1"/>
            <a:r>
              <a:rPr lang="en-US" dirty="0"/>
              <a:t>p </a:t>
            </a:r>
            <a:r>
              <a:rPr lang="bg-BG" dirty="0"/>
              <a:t>&lt;-&gt;</a:t>
            </a:r>
            <a:r>
              <a:rPr lang="en-US" dirty="0"/>
              <a:t> q: </a:t>
            </a:r>
            <a:r>
              <a:rPr lang="bg-BG" dirty="0"/>
              <a:t>Числото се дели  на 3  тогава и само тогава, когато 11 се дели на 7.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381CEC-1F3D-4E44-A6F2-07745FE1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Еквивалентност на две съждения</a:t>
            </a:r>
            <a:r>
              <a:rPr lang="en-US" dirty="0"/>
              <a:t> (</a:t>
            </a:r>
            <a:r>
              <a:rPr lang="bg-BG" dirty="0"/>
              <a:t>&lt;-&gt;</a:t>
            </a:r>
            <a:r>
              <a:rPr lang="en-US" dirty="0"/>
              <a:t>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6CB8357-76E3-4170-B408-59EB70F3A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161050"/>
              </p:ext>
            </p:extLst>
          </p:nvPr>
        </p:nvGraphicFramePr>
        <p:xfrm>
          <a:off x="9771621" y="2574000"/>
          <a:ext cx="2160000" cy="2284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00">
                  <a:extLst>
                    <a:ext uri="{9D8B030D-6E8A-4147-A177-3AD203B41FA5}">
                      <a16:colId xmlns:a16="http://schemas.microsoft.com/office/drawing/2014/main" val="3741739987"/>
                    </a:ext>
                  </a:extLst>
                </a:gridCol>
                <a:gridCol w="550946">
                  <a:extLst>
                    <a:ext uri="{9D8B030D-6E8A-4147-A177-3AD203B41FA5}">
                      <a16:colId xmlns:a16="http://schemas.microsoft.com/office/drawing/2014/main" val="2202181340"/>
                    </a:ext>
                  </a:extLst>
                </a:gridCol>
                <a:gridCol w="1114054">
                  <a:extLst>
                    <a:ext uri="{9D8B030D-6E8A-4147-A177-3AD203B41FA5}">
                      <a16:colId xmlns:a16="http://schemas.microsoft.com/office/drawing/2014/main" val="3529544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 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&lt;-&gt;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81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50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18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37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509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71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257D7B-E4B9-4F28-8F59-7FE0CF158C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E1B85-363A-4E6F-83DF-7D59AAA6F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Всяка формула може да бъде класифицирана като:</a:t>
            </a:r>
          </a:p>
          <a:p>
            <a:pPr lvl="1"/>
            <a:r>
              <a:rPr lang="bg-BG" b="1" u="sng" dirty="0"/>
              <a:t>Тавтоголия</a:t>
            </a:r>
            <a:r>
              <a:rPr lang="bg-BG" dirty="0"/>
              <a:t> – истина при всички възможни интерпретации</a:t>
            </a:r>
          </a:p>
          <a:p>
            <a:pPr lvl="1"/>
            <a:r>
              <a:rPr lang="bg-BG" b="1" u="sng" dirty="0"/>
              <a:t>Противоречива</a:t>
            </a:r>
            <a:r>
              <a:rPr lang="bg-BG" dirty="0"/>
              <a:t> – лъжа при всички възможни интерпретации</a:t>
            </a:r>
          </a:p>
          <a:p>
            <a:pPr lvl="1"/>
            <a:r>
              <a:rPr lang="bg-BG" b="1" u="sng" dirty="0"/>
              <a:t>Неутрална</a:t>
            </a:r>
            <a:r>
              <a:rPr lang="bg-BG" dirty="0"/>
              <a:t> – съществува поне една интерпретация , при която е истина и поне една интерпретация, при която е лъжа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19818C-E040-4556-9677-790D1A81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Класификация на формули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9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FB7E24-7BB8-4FAE-BC34-3953BA373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88BAA-F73F-4464-838A-081485D8D8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Комутативност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A ^ B = B ^ A                                     </a:t>
            </a:r>
            <a:r>
              <a:rPr lang="en-US" dirty="0" err="1"/>
              <a:t>A</a:t>
            </a:r>
            <a:r>
              <a:rPr lang="en-US" dirty="0"/>
              <a:t> v B = B v A   </a:t>
            </a:r>
            <a:endParaRPr lang="bg-BG" dirty="0"/>
          </a:p>
          <a:p>
            <a:r>
              <a:rPr lang="bg-BG" b="1" dirty="0"/>
              <a:t>Асоциативност:</a:t>
            </a:r>
            <a:endParaRPr lang="en-US" b="1" dirty="0"/>
          </a:p>
          <a:p>
            <a:pPr lvl="1"/>
            <a:r>
              <a:rPr lang="en-US" dirty="0"/>
              <a:t>(A ^ B) ^ C = A ^ (B ^ C)                   (A v B) v C = A v (B v C)            </a:t>
            </a:r>
            <a:endParaRPr lang="bg-BG" dirty="0"/>
          </a:p>
          <a:p>
            <a:r>
              <a:rPr lang="bg-BG" b="1" dirty="0"/>
              <a:t>Закони на Де Морган:</a:t>
            </a:r>
            <a:endParaRPr lang="en-US" b="1" dirty="0"/>
          </a:p>
          <a:p>
            <a:pPr lvl="1"/>
            <a:r>
              <a:rPr lang="en-US" dirty="0"/>
              <a:t>~(A ^ B) = (~A) v (~B)                        ~(A v B) = (~A) ^ (~B)</a:t>
            </a:r>
            <a:endParaRPr lang="bg-BG" dirty="0"/>
          </a:p>
          <a:p>
            <a:r>
              <a:rPr lang="bg-BG" b="1" dirty="0"/>
              <a:t>Дистрибутивност:</a:t>
            </a:r>
            <a:endParaRPr lang="en-US" b="1" dirty="0"/>
          </a:p>
          <a:p>
            <a:pPr lvl="1"/>
            <a:r>
              <a:rPr lang="en-US" dirty="0"/>
              <a:t>A ^ (B v C) = (A ^ B) v (A ^ C)            A v (B ^ C) = (A v B) ^ (A v C)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1D726-548E-4B89-AC82-BF437130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Закони в съждителната логика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7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FB7E24-7BB8-4FAE-BC34-3953BA373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88BAA-F73F-4464-838A-081485D8D8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Свойства на константите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A v F = A         </a:t>
            </a:r>
            <a:r>
              <a:rPr lang="en-US" dirty="0" err="1"/>
              <a:t>A</a:t>
            </a:r>
            <a:r>
              <a:rPr lang="en-US" dirty="0"/>
              <a:t> v T = T      A ^ F = F        A ^ T = A</a:t>
            </a:r>
            <a:endParaRPr lang="bg-BG" dirty="0"/>
          </a:p>
          <a:p>
            <a:r>
              <a:rPr lang="bg-BG" b="1" dirty="0"/>
              <a:t>Закони на поглъщането:</a:t>
            </a:r>
            <a:endParaRPr lang="en-US" b="1" dirty="0"/>
          </a:p>
          <a:p>
            <a:pPr lvl="1"/>
            <a:r>
              <a:rPr lang="en-US" dirty="0"/>
              <a:t>(A ^ B) v A = A                                    (A v B) ^ A = A</a:t>
            </a:r>
            <a:endParaRPr lang="bg-BG" dirty="0"/>
          </a:p>
          <a:p>
            <a:r>
              <a:rPr lang="bg-BG" b="1" dirty="0"/>
              <a:t>Закон за противоречието:</a:t>
            </a:r>
            <a:endParaRPr lang="en-US" b="1" dirty="0"/>
          </a:p>
          <a:p>
            <a:pPr lvl="1"/>
            <a:r>
              <a:rPr lang="bg-BG" dirty="0"/>
              <a:t>А</a:t>
            </a:r>
            <a:r>
              <a:rPr lang="en-US" dirty="0"/>
              <a:t> ^ (~A) = F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1D726-548E-4B89-AC82-BF437130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Закони в съждителната логика</a:t>
            </a:r>
            <a:r>
              <a:rPr lang="en-US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423289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0DFDAB-C1B2-44E8-8FFD-BF1952827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F960E-730B-4B70-AB86-E5E336AD16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6000" y="1099094"/>
            <a:ext cx="11410061" cy="5546589"/>
          </a:xfrm>
        </p:spPr>
        <p:txBody>
          <a:bodyPr>
            <a:normAutofit/>
          </a:bodyPr>
          <a:lstStyle/>
          <a:p>
            <a:r>
              <a:rPr lang="en-US" dirty="0"/>
              <a:t>A -&gt; B = ~ A v B</a:t>
            </a:r>
          </a:p>
          <a:p>
            <a:r>
              <a:rPr lang="en-US" dirty="0"/>
              <a:t>A -&gt; B = ~ B -&gt; ~A (</a:t>
            </a:r>
            <a:r>
              <a:rPr lang="bg-BG" dirty="0"/>
              <a:t>закон за контрапозицията)</a:t>
            </a:r>
          </a:p>
          <a:p>
            <a:r>
              <a:rPr lang="en-US" dirty="0"/>
              <a:t>~(A -&gt; B) = A ^ ~B</a:t>
            </a:r>
          </a:p>
          <a:p>
            <a:r>
              <a:rPr lang="en-US" dirty="0"/>
              <a:t>A -&gt; (B ^ C) = (A -&gt; B) ^ (A -&gt; C)</a:t>
            </a:r>
          </a:p>
          <a:p>
            <a:r>
              <a:rPr lang="en-US" dirty="0"/>
              <a:t>A -&gt; (B v C) = (A -&gt; B) v (A -&gt; C)</a:t>
            </a:r>
          </a:p>
          <a:p>
            <a:r>
              <a:rPr lang="en-US" dirty="0"/>
              <a:t>(A ^ B) -&gt; C = (A -&gt; C) ^ (B -&gt; C)</a:t>
            </a:r>
          </a:p>
          <a:p>
            <a:r>
              <a:rPr lang="en-US" dirty="0"/>
              <a:t>(A v B) -&gt; C = (A -&gt; C) v (B -&gt; C)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8AF4CC7-06E8-4B1B-8F6C-9CEE968E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Закони за имплиакцията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6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6B55A7-0CE0-472A-BDD1-73EC9A6FE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FF916-D3AE-45DD-8A68-4B64FE2EF9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А </a:t>
            </a:r>
            <a:r>
              <a:rPr lang="en-US" dirty="0"/>
              <a:t>&lt;-&gt; B = B &lt;-&gt; A</a:t>
            </a:r>
          </a:p>
          <a:p>
            <a:r>
              <a:rPr lang="en-US" dirty="0"/>
              <a:t>A &lt;-&gt; B = ~A &lt;-&gt; ~B</a:t>
            </a:r>
          </a:p>
          <a:p>
            <a:r>
              <a:rPr lang="en-US" dirty="0"/>
              <a:t>A &lt;-&gt; B = (A -&gt; B) ^ (B -&gt; A)</a:t>
            </a:r>
          </a:p>
          <a:p>
            <a:r>
              <a:rPr lang="en-US" dirty="0"/>
              <a:t>A &lt;-&gt; B = (A ^ B) v (~A ^ ~B)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B5C12B-998C-4E28-B6C6-8A8F9EF7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Закони за еквивалентността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83FDAD-5D63-4BB7-95B4-6C76DAF0F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32431-1B75-46CD-B24B-57F74D0B3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Спазва се следният приоритет на съждителните връзки:</a:t>
            </a:r>
            <a:endParaRPr lang="en-US" dirty="0"/>
          </a:p>
          <a:p>
            <a:pPr marL="957262" lvl="1" indent="-514350">
              <a:buFont typeface="+mj-lt"/>
              <a:buAutoNum type="arabicPeriod"/>
            </a:pPr>
            <a:r>
              <a:rPr lang="bg-BG" dirty="0"/>
              <a:t>Отрицание (</a:t>
            </a:r>
            <a:r>
              <a:rPr lang="en-US" dirty="0"/>
              <a:t>~)</a:t>
            </a:r>
          </a:p>
          <a:p>
            <a:pPr marL="957262" lvl="1" indent="-514350">
              <a:buFont typeface="+mj-lt"/>
              <a:buAutoNum type="arabicPeriod"/>
            </a:pPr>
            <a:r>
              <a:rPr lang="bg-BG" dirty="0"/>
              <a:t>Конюнкция (</a:t>
            </a:r>
            <a:r>
              <a:rPr lang="en-US" dirty="0"/>
              <a:t>^)</a:t>
            </a:r>
          </a:p>
          <a:p>
            <a:pPr marL="957262" lvl="1" indent="-514350">
              <a:buFont typeface="+mj-lt"/>
              <a:buAutoNum type="arabicPeriod"/>
            </a:pPr>
            <a:r>
              <a:rPr lang="bg-BG" dirty="0"/>
              <a:t>Дизюнкция (</a:t>
            </a:r>
            <a:r>
              <a:rPr lang="en-US" dirty="0"/>
              <a:t>v)</a:t>
            </a:r>
          </a:p>
          <a:p>
            <a:pPr marL="957262" lvl="1" indent="-514350">
              <a:buFont typeface="+mj-lt"/>
              <a:buAutoNum type="arabicPeriod"/>
            </a:pPr>
            <a:r>
              <a:rPr lang="bg-BG" dirty="0"/>
              <a:t>Импликация (-&gt;)</a:t>
            </a:r>
          </a:p>
          <a:p>
            <a:pPr marL="957262" lvl="1" indent="-514350">
              <a:buFont typeface="+mj-lt"/>
              <a:buAutoNum type="arabicPeriod"/>
            </a:pPr>
            <a:r>
              <a:rPr lang="bg-BG"/>
              <a:t>Еквивалентност (&lt;-&gt;)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5BED16-6BE7-4CCF-803C-94191EDF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Приоритет на съждителните връзки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9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392772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82169" y="1601796"/>
            <a:ext cx="7853369" cy="470549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lvl="1" indent="-456915" latinLnBrk="0"/>
            <a:endParaRPr lang="bg-BG" sz="26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3272C44-3F38-413A-A944-830844442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409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406" y="1224000"/>
            <a:ext cx="9049234" cy="5207396"/>
          </a:xfrm>
        </p:spPr>
        <p:txBody>
          <a:bodyPr>
            <a:noAutofit/>
          </a:bodyPr>
          <a:lstStyle/>
          <a:p>
            <a:pPr marL="514350" indent="-514350"/>
            <a:r>
              <a:rPr lang="bg-BG" sz="3200" dirty="0"/>
              <a:t>Логика</a:t>
            </a:r>
          </a:p>
          <a:p>
            <a:pPr marL="803583" lvl="1" indent="-514350"/>
            <a:r>
              <a:rPr lang="bg-BG" sz="3200" dirty="0"/>
              <a:t>основни понятия</a:t>
            </a:r>
          </a:p>
          <a:p>
            <a:pPr marL="803583" lvl="1" indent="-514350"/>
            <a:r>
              <a:rPr lang="bg-BG" sz="3200" dirty="0"/>
              <a:t>синтаксис</a:t>
            </a:r>
          </a:p>
          <a:p>
            <a:pPr marL="803583" lvl="1" indent="-514350"/>
            <a:r>
              <a:rPr lang="bg-BG" sz="3200" dirty="0"/>
              <a:t>основни закони</a:t>
            </a:r>
            <a:endParaRPr lang="en-US" sz="3200" dirty="0"/>
          </a:p>
          <a:p>
            <a:pPr marL="514350" indent="-514350"/>
            <a:r>
              <a:rPr lang="bg-BG" sz="3200" dirty="0"/>
              <a:t>Решаване на задачи</a:t>
            </a:r>
            <a:br>
              <a:rPr lang="bg-BG" sz="2200" dirty="0"/>
            </a:br>
            <a:endParaRPr lang="en-US" sz="22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12B065-5C05-40EC-ABE7-E32E1F4C5A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5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63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E4796F-BD8A-4BC1-9141-DBB3C8A0B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4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2788FFD-7171-409E-9833-031FE1394D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0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2000" b="1" dirty="0"/>
            </a:br>
            <a:r>
              <a:rPr lang="en-US" sz="11500" b="1" dirty="0"/>
              <a:t>#math-fund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0D6E097-82C0-4662-98B0-B810E2A574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589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6C75-7C8C-429C-9870-849EA9BE3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Логика</a:t>
            </a:r>
          </a:p>
        </p:txBody>
      </p:sp>
      <p:pic>
        <p:nvPicPr>
          <p:cNvPr id="4" name="Picture 2" descr="Машинното Обучение, Информация, Мозъка">
            <a:extLst>
              <a:ext uri="{FF2B5EF4-FFF2-40B4-BE49-F238E27FC236}">
                <a16:creationId xmlns:a16="http://schemas.microsoft.com/office/drawing/2014/main" id="{2C624E62-2AF8-4739-AD9F-04B86DE7D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00" y="1314000"/>
            <a:ext cx="2296467" cy="235890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99CCD7-308B-44FC-A150-45C5CC6AB946}"/>
              </a:ext>
            </a:extLst>
          </p:cNvPr>
          <p:cNvSpPr txBox="1"/>
          <p:nvPr/>
        </p:nvSpPr>
        <p:spPr>
          <a:xfrm>
            <a:off x="1776000" y="5472909"/>
            <a:ext cx="9540000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dirty="0"/>
              <a:t>Основни понятия и закони в съждителната логика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48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52643"/>
            <a:ext cx="9707030" cy="55028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Повествователно изречение, което може да се определи като </a:t>
            </a:r>
            <a:r>
              <a:rPr lang="bg-BG" b="1" dirty="0"/>
              <a:t>истина</a:t>
            </a:r>
            <a:r>
              <a:rPr lang="bg-BG" dirty="0"/>
              <a:t> или </a:t>
            </a:r>
            <a:r>
              <a:rPr lang="bg-BG" b="1" dirty="0"/>
              <a:t>лъжа</a:t>
            </a:r>
          </a:p>
          <a:p>
            <a:pPr lvl="1">
              <a:lnSpc>
                <a:spcPct val="100000"/>
              </a:lnSpc>
            </a:pPr>
            <a:r>
              <a:rPr lang="bg-BG" b="1" dirty="0"/>
              <a:t>Всяко истинно съждение се означава с </a:t>
            </a:r>
            <a:r>
              <a:rPr lang="en-US" b="1" dirty="0"/>
              <a:t>T</a:t>
            </a:r>
          </a:p>
          <a:p>
            <a:pPr lvl="1">
              <a:lnSpc>
                <a:spcPct val="100000"/>
              </a:lnSpc>
            </a:pPr>
            <a:r>
              <a:rPr lang="bg-BG" b="1" dirty="0"/>
              <a:t>Всяко неистинно съждение се означава с </a:t>
            </a:r>
            <a:r>
              <a:rPr lang="en-US" b="1" dirty="0"/>
              <a:t>F</a:t>
            </a:r>
            <a:endParaRPr lang="ru-RU" b="1" dirty="0"/>
          </a:p>
          <a:p>
            <a:pPr>
              <a:lnSpc>
                <a:spcPct val="100000"/>
              </a:lnSpc>
            </a:pPr>
            <a:r>
              <a:rPr lang="bg-BG" sz="3400" dirty="0"/>
              <a:t>Примери: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Стара Загора е град в България.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Седем е просто число.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Испания е остров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Делфинът не е бозайник.</a:t>
            </a:r>
            <a:endParaRPr lang="ru-RU" sz="32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Какво е съждение?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5FC8F6-8CB4-4D7F-ABD7-CD8E2D296B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4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DBAB06-5F10-44E7-9599-71F7C1D26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ED5EC-354C-449C-98B9-094C2449DD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983404"/>
            <a:ext cx="10129234" cy="5546589"/>
          </a:xfrm>
        </p:spPr>
        <p:txBody>
          <a:bodyPr/>
          <a:lstStyle/>
          <a:p>
            <a:r>
              <a:rPr lang="bg-BG" dirty="0"/>
              <a:t>Елементарните съждения се разглеждат като двоични константи: </a:t>
            </a:r>
            <a:r>
              <a:rPr lang="en-US" b="1" dirty="0"/>
              <a:t>{T, F}</a:t>
            </a:r>
          </a:p>
          <a:p>
            <a:r>
              <a:rPr lang="bg-BG" dirty="0"/>
              <a:t>Съждителните връзки се представят чрез </a:t>
            </a:r>
            <a:r>
              <a:rPr lang="bg-BG" b="1" dirty="0"/>
              <a:t>таблици на истинност.</a:t>
            </a:r>
          </a:p>
          <a:p>
            <a:r>
              <a:rPr lang="bg-BG" dirty="0"/>
              <a:t>Таблицата на истинност съдържа </a:t>
            </a:r>
            <a:r>
              <a:rPr lang="bg-BG" b="1" dirty="0"/>
              <a:t>логическите стойности на формулата при всяка нейна интерпретация.</a:t>
            </a:r>
            <a:endParaRPr lang="en-US" b="1" dirty="0"/>
          </a:p>
          <a:p>
            <a:r>
              <a:rPr lang="bg-BG" b="1" dirty="0"/>
              <a:t>Броят на редовете в таблицата на истинност е равен на:</a:t>
            </a:r>
            <a:r>
              <a:rPr lang="en-US" b="1" dirty="0"/>
              <a:t> </a:t>
            </a:r>
            <a:r>
              <a:rPr lang="bg-BG" sz="3600" b="1" dirty="0"/>
              <a:t>2</a:t>
            </a:r>
            <a:r>
              <a:rPr lang="bg-BG" sz="3600" b="1" baseline="30000" dirty="0"/>
              <a:t>броят на елементарните съждения</a:t>
            </a:r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FE9C22-207B-4EA2-94F0-C16B3602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 на истинност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4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44A26A-8EBC-4F7F-97F1-8EA31E3C7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06FFA-376B-44B2-B118-5F4CE61325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10129234" cy="5546589"/>
          </a:xfrm>
        </p:spPr>
        <p:txBody>
          <a:bodyPr>
            <a:normAutofit/>
          </a:bodyPr>
          <a:lstStyle/>
          <a:p>
            <a:r>
              <a:rPr lang="bg-BG" b="1" dirty="0"/>
              <a:t>Отрицанието</a:t>
            </a:r>
            <a:r>
              <a:rPr lang="bg-BG" dirty="0"/>
              <a:t> на съждението </a:t>
            </a:r>
            <a:r>
              <a:rPr lang="en-US" b="1" dirty="0"/>
              <a:t>p </a:t>
            </a:r>
            <a:r>
              <a:rPr lang="bg-BG" b="1" dirty="0"/>
              <a:t>е истина</a:t>
            </a:r>
            <a:r>
              <a:rPr lang="bg-BG" dirty="0"/>
              <a:t>, тогава и само тогава, когато </a:t>
            </a:r>
            <a:r>
              <a:rPr lang="en-US" b="1" dirty="0"/>
              <a:t>~p </a:t>
            </a:r>
            <a:r>
              <a:rPr lang="bg-BG" b="1" dirty="0"/>
              <a:t>е лъжа</a:t>
            </a:r>
            <a:r>
              <a:rPr lang="bg-BG" dirty="0"/>
              <a:t>.</a:t>
            </a:r>
          </a:p>
          <a:p>
            <a:r>
              <a:rPr lang="bg-BG" b="1" dirty="0"/>
              <a:t>Отрицанието</a:t>
            </a:r>
            <a:r>
              <a:rPr lang="bg-BG" dirty="0"/>
              <a:t> на съждението </a:t>
            </a:r>
            <a:r>
              <a:rPr lang="en-US" b="1" dirty="0"/>
              <a:t>p e </a:t>
            </a:r>
            <a:r>
              <a:rPr lang="bg-BG" b="1" dirty="0"/>
              <a:t>лъжа</a:t>
            </a:r>
            <a:r>
              <a:rPr lang="bg-BG" dirty="0"/>
              <a:t>, тогава и само тогава, когато </a:t>
            </a:r>
            <a:r>
              <a:rPr lang="en-US" b="1" dirty="0"/>
              <a:t>~p </a:t>
            </a:r>
            <a:r>
              <a:rPr lang="bg-BG" b="1" dirty="0"/>
              <a:t>е истина</a:t>
            </a:r>
            <a:r>
              <a:rPr lang="bg-BG" dirty="0"/>
              <a:t>.</a:t>
            </a:r>
            <a:endParaRPr lang="en-US" dirty="0"/>
          </a:p>
          <a:p>
            <a:r>
              <a:rPr lang="bg-BG" b="1" dirty="0"/>
              <a:t>Пример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p: </a:t>
            </a:r>
            <a:r>
              <a:rPr lang="bg-BG" dirty="0"/>
              <a:t>Навън вали дъжд.</a:t>
            </a:r>
          </a:p>
          <a:p>
            <a:pPr lvl="1"/>
            <a:r>
              <a:rPr lang="en-US" dirty="0"/>
              <a:t>~p: </a:t>
            </a:r>
            <a:r>
              <a:rPr lang="bg-BG" dirty="0"/>
              <a:t>Навън не вали дъжд.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3411E4-B4CE-43B2-9F69-E50DDCBCD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Отрицание на съждение (</a:t>
            </a:r>
            <a:r>
              <a:rPr lang="en-US" dirty="0"/>
              <a:t>~)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E14B11F-C4ED-4818-BE44-21B41F01E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013446"/>
              </p:ext>
            </p:extLst>
          </p:nvPr>
        </p:nvGraphicFramePr>
        <p:xfrm>
          <a:off x="8121000" y="5219940"/>
          <a:ext cx="301500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000">
                  <a:extLst>
                    <a:ext uri="{9D8B030D-6E8A-4147-A177-3AD203B41FA5}">
                      <a16:colId xmlns:a16="http://schemas.microsoft.com/office/drawing/2014/main" val="4150534565"/>
                    </a:ext>
                  </a:extLst>
                </a:gridCol>
                <a:gridCol w="1530000">
                  <a:extLst>
                    <a:ext uri="{9D8B030D-6E8A-4147-A177-3AD203B41FA5}">
                      <a16:colId xmlns:a16="http://schemas.microsoft.com/office/drawing/2014/main" val="3314809861"/>
                    </a:ext>
                  </a:extLst>
                </a:gridCol>
              </a:tblGrid>
              <a:tr h="3931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285646"/>
                  </a:ext>
                </a:extLst>
              </a:tr>
              <a:tr h="43811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367512"/>
                  </a:ext>
                </a:extLst>
              </a:tr>
              <a:tr h="43811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88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20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9433B2-74DA-498A-8C17-78BE4862F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724DA-86DE-4D42-8832-3A494BF6D9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3621" y="1108911"/>
            <a:ext cx="10129234" cy="5546589"/>
          </a:xfrm>
        </p:spPr>
        <p:txBody>
          <a:bodyPr>
            <a:normAutofit lnSpcReduction="10000"/>
          </a:bodyPr>
          <a:lstStyle/>
          <a:p>
            <a:r>
              <a:rPr lang="bg-BG" b="1" dirty="0"/>
              <a:t>Конюнкцията</a:t>
            </a:r>
            <a:r>
              <a:rPr lang="bg-BG" dirty="0"/>
              <a:t> на две съждения (</a:t>
            </a:r>
            <a:r>
              <a:rPr lang="en-US" dirty="0"/>
              <a:t>p </a:t>
            </a:r>
            <a:r>
              <a:rPr lang="bg-BG" dirty="0"/>
              <a:t>и </a:t>
            </a:r>
            <a:r>
              <a:rPr lang="en-US" dirty="0"/>
              <a:t>q) </a:t>
            </a:r>
            <a:r>
              <a:rPr lang="bg-BG" dirty="0"/>
              <a:t>е съждение, което е истина тогава и само тогава, когато </a:t>
            </a:r>
            <a:r>
              <a:rPr lang="bg-BG" b="1" dirty="0"/>
              <a:t>и двете съждения едновременно са истина</a:t>
            </a:r>
            <a:r>
              <a:rPr lang="bg-BG" dirty="0"/>
              <a:t>. </a:t>
            </a:r>
          </a:p>
          <a:p>
            <a:r>
              <a:rPr lang="bg-BG" dirty="0"/>
              <a:t>Ако дори </a:t>
            </a:r>
            <a:r>
              <a:rPr lang="bg-BG" b="1" dirty="0"/>
              <a:t>едно</a:t>
            </a:r>
            <a:r>
              <a:rPr lang="bg-BG" dirty="0"/>
              <a:t> от съжденията </a:t>
            </a:r>
            <a:r>
              <a:rPr lang="bg-BG" b="1" dirty="0"/>
              <a:t>е лъжа, конюнкцията им също е лъжа</a:t>
            </a:r>
            <a:r>
              <a:rPr lang="bg-BG" dirty="0"/>
              <a:t>.</a:t>
            </a:r>
          </a:p>
          <a:p>
            <a:r>
              <a:rPr lang="bg-BG" b="1" dirty="0"/>
              <a:t>Пример:</a:t>
            </a:r>
            <a:endParaRPr lang="en-US" b="1" dirty="0"/>
          </a:p>
          <a:p>
            <a:pPr lvl="1"/>
            <a:r>
              <a:rPr lang="en-US" dirty="0"/>
              <a:t>p: </a:t>
            </a:r>
            <a:r>
              <a:rPr lang="bg-BG" dirty="0"/>
              <a:t>Числото 10 се дели на 2. (</a:t>
            </a:r>
            <a:r>
              <a:rPr lang="en-US" dirty="0"/>
              <a:t>T)</a:t>
            </a:r>
          </a:p>
          <a:p>
            <a:pPr lvl="1"/>
            <a:r>
              <a:rPr lang="en-US" dirty="0"/>
              <a:t>q: </a:t>
            </a:r>
            <a:r>
              <a:rPr lang="bg-BG" dirty="0"/>
              <a:t>Числото 10 се дели на 7. </a:t>
            </a:r>
            <a:r>
              <a:rPr lang="en-US" dirty="0"/>
              <a:t>(F)</a:t>
            </a:r>
          </a:p>
          <a:p>
            <a:pPr lvl="1"/>
            <a:r>
              <a:rPr lang="en-US" dirty="0"/>
              <a:t>p ^ q: </a:t>
            </a:r>
            <a:r>
              <a:rPr lang="bg-BG" dirty="0"/>
              <a:t>Числото 10 се дели на 2 и на 7. (</a:t>
            </a:r>
            <a:r>
              <a:rPr lang="en-US" dirty="0"/>
              <a:t>F)   </a:t>
            </a:r>
            <a:endParaRPr lang="bg-BG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381CEC-1F3D-4E44-A6F2-07745FE1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Конюнкция на две съждения</a:t>
            </a:r>
            <a:r>
              <a:rPr lang="en-US" dirty="0"/>
              <a:t> (^)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6CB8357-76E3-4170-B408-59EB70F3A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501299"/>
              </p:ext>
            </p:extLst>
          </p:nvPr>
        </p:nvGraphicFramePr>
        <p:xfrm>
          <a:off x="9786000" y="3303128"/>
          <a:ext cx="1935000" cy="2284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00">
                  <a:extLst>
                    <a:ext uri="{9D8B030D-6E8A-4147-A177-3AD203B41FA5}">
                      <a16:colId xmlns:a16="http://schemas.microsoft.com/office/drawing/2014/main" val="3741739987"/>
                    </a:ext>
                  </a:extLst>
                </a:gridCol>
                <a:gridCol w="550946">
                  <a:extLst>
                    <a:ext uri="{9D8B030D-6E8A-4147-A177-3AD203B41FA5}">
                      <a16:colId xmlns:a16="http://schemas.microsoft.com/office/drawing/2014/main" val="2202181340"/>
                    </a:ext>
                  </a:extLst>
                </a:gridCol>
                <a:gridCol w="889054">
                  <a:extLst>
                    <a:ext uri="{9D8B030D-6E8A-4147-A177-3AD203B41FA5}">
                      <a16:colId xmlns:a16="http://schemas.microsoft.com/office/drawing/2014/main" val="3529544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 ^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81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50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18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37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509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1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9433B2-74DA-498A-8C17-78BE4862F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724DA-86DE-4D42-8832-3A494BF6D9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3621" y="1108911"/>
            <a:ext cx="10129234" cy="5546589"/>
          </a:xfrm>
        </p:spPr>
        <p:txBody>
          <a:bodyPr>
            <a:normAutofit/>
          </a:bodyPr>
          <a:lstStyle/>
          <a:p>
            <a:r>
              <a:rPr lang="bg-BG" b="1" dirty="0"/>
              <a:t>Дизюнкцията</a:t>
            </a:r>
            <a:r>
              <a:rPr lang="bg-BG" dirty="0"/>
              <a:t> на две съждения (</a:t>
            </a:r>
            <a:r>
              <a:rPr lang="en-US" dirty="0"/>
              <a:t>p </a:t>
            </a:r>
            <a:r>
              <a:rPr lang="bg-BG" dirty="0"/>
              <a:t>и </a:t>
            </a:r>
            <a:r>
              <a:rPr lang="en-US" dirty="0"/>
              <a:t>q) </a:t>
            </a:r>
            <a:r>
              <a:rPr lang="bg-BG" dirty="0"/>
              <a:t>е съждение, което е </a:t>
            </a:r>
            <a:r>
              <a:rPr lang="bg-BG" b="1" dirty="0"/>
              <a:t>истина, ако поне едно от двете съждения е истина.</a:t>
            </a:r>
          </a:p>
          <a:p>
            <a:r>
              <a:rPr lang="bg-BG" b="1" dirty="0"/>
              <a:t>Пример:</a:t>
            </a:r>
            <a:endParaRPr lang="en-US" b="1" dirty="0"/>
          </a:p>
          <a:p>
            <a:pPr lvl="1"/>
            <a:r>
              <a:rPr lang="en-US" dirty="0"/>
              <a:t>p: </a:t>
            </a:r>
            <a:r>
              <a:rPr lang="bg-BG" dirty="0"/>
              <a:t>Числото 10 е просто. (</a:t>
            </a:r>
            <a:r>
              <a:rPr lang="en-US" dirty="0"/>
              <a:t>F)</a:t>
            </a:r>
          </a:p>
          <a:p>
            <a:pPr lvl="1"/>
            <a:r>
              <a:rPr lang="en-US" dirty="0"/>
              <a:t>q: </a:t>
            </a:r>
            <a:r>
              <a:rPr lang="bg-BG" dirty="0"/>
              <a:t>Числото 10 е четно. </a:t>
            </a:r>
            <a:r>
              <a:rPr lang="en-US" dirty="0"/>
              <a:t>(T)</a:t>
            </a:r>
          </a:p>
          <a:p>
            <a:pPr lvl="1"/>
            <a:r>
              <a:rPr lang="en-US" dirty="0"/>
              <a:t>p v q: </a:t>
            </a:r>
            <a:r>
              <a:rPr lang="bg-BG" dirty="0"/>
              <a:t>Числото 10 е просто или четно. (</a:t>
            </a:r>
            <a:r>
              <a:rPr lang="en-US" dirty="0"/>
              <a:t>T)   </a:t>
            </a:r>
            <a:endParaRPr lang="bg-BG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381CEC-1F3D-4E44-A6F2-07745FE1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Дизюнкция на две съждения</a:t>
            </a:r>
            <a:r>
              <a:rPr lang="en-US" dirty="0"/>
              <a:t> (v)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6CB8357-76E3-4170-B408-59EB70F3A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44625"/>
              </p:ext>
            </p:extLst>
          </p:nvPr>
        </p:nvGraphicFramePr>
        <p:xfrm>
          <a:off x="9876000" y="2574000"/>
          <a:ext cx="1935000" cy="2284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00">
                  <a:extLst>
                    <a:ext uri="{9D8B030D-6E8A-4147-A177-3AD203B41FA5}">
                      <a16:colId xmlns:a16="http://schemas.microsoft.com/office/drawing/2014/main" val="3741739987"/>
                    </a:ext>
                  </a:extLst>
                </a:gridCol>
                <a:gridCol w="550946">
                  <a:extLst>
                    <a:ext uri="{9D8B030D-6E8A-4147-A177-3AD203B41FA5}">
                      <a16:colId xmlns:a16="http://schemas.microsoft.com/office/drawing/2014/main" val="2202181340"/>
                    </a:ext>
                  </a:extLst>
                </a:gridCol>
                <a:gridCol w="889054">
                  <a:extLst>
                    <a:ext uri="{9D8B030D-6E8A-4147-A177-3AD203B41FA5}">
                      <a16:colId xmlns:a16="http://schemas.microsoft.com/office/drawing/2014/main" val="3529544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 v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81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50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18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37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509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83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11313</TotalTime>
  <Words>1378</Words>
  <Application>Microsoft Office PowerPoint</Application>
  <PresentationFormat>Widescreen</PresentationFormat>
  <Paragraphs>241</Paragraphs>
  <Slides>22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</vt:lpstr>
      <vt:lpstr>Дискретна математика</vt:lpstr>
      <vt:lpstr>Съдържание</vt:lpstr>
      <vt:lpstr>Имате въпроси?</vt:lpstr>
      <vt:lpstr>Логика</vt:lpstr>
      <vt:lpstr>Какво е съждение?</vt:lpstr>
      <vt:lpstr>Таблици на истинност</vt:lpstr>
      <vt:lpstr>Отрицание на съждение (~)</vt:lpstr>
      <vt:lpstr>Конюнкция на две съждения (^)</vt:lpstr>
      <vt:lpstr>Дизюнкция на две съждения (v)</vt:lpstr>
      <vt:lpstr>Импликация на две съждения (-&gt;)</vt:lpstr>
      <vt:lpstr>Импликация на две съждения (-&gt;)</vt:lpstr>
      <vt:lpstr>Еквивалентност на две съждения (&lt;-&gt;)</vt:lpstr>
      <vt:lpstr>Класификация на формули</vt:lpstr>
      <vt:lpstr>Закони в съждителната логика</vt:lpstr>
      <vt:lpstr>Закони в съждителната логика (2)</vt:lpstr>
      <vt:lpstr>Закони за имплиакцията</vt:lpstr>
      <vt:lpstr>Закони за еквивалентността</vt:lpstr>
      <vt:lpstr>Приоритет на съждителните връзки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213</cp:revision>
  <dcterms:created xsi:type="dcterms:W3CDTF">2018-05-23T13:08:44Z</dcterms:created>
  <dcterms:modified xsi:type="dcterms:W3CDTF">2021-05-26T13:47:30Z</dcterms:modified>
  <cp:category>computer programming;programming;C#;програмиране;кодиране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e9b6e7-e4bc-422b-b136-be52bca82e7c_Enabled">
    <vt:lpwstr>true</vt:lpwstr>
  </property>
  <property fmtid="{D5CDD505-2E9C-101B-9397-08002B2CF9AE}" pid="3" name="MSIP_Label_51e9b6e7-e4bc-422b-b136-be52bca82e7c_SetDate">
    <vt:lpwstr>2021-05-08T04:38:48Z</vt:lpwstr>
  </property>
  <property fmtid="{D5CDD505-2E9C-101B-9397-08002B2CF9AE}" pid="4" name="MSIP_Label_51e9b6e7-e4bc-422b-b136-be52bca82e7c_Method">
    <vt:lpwstr>Privileged</vt:lpwstr>
  </property>
  <property fmtid="{D5CDD505-2E9C-101B-9397-08002B2CF9AE}" pid="5" name="MSIP_Label_51e9b6e7-e4bc-422b-b136-be52bca82e7c_Name">
    <vt:lpwstr>51e9b6e7-e4bc-422b-b136-be52bca82e7c</vt:lpwstr>
  </property>
  <property fmtid="{D5CDD505-2E9C-101B-9397-08002B2CF9AE}" pid="6" name="MSIP_Label_51e9b6e7-e4bc-422b-b136-be52bca82e7c_SiteId">
    <vt:lpwstr>42f7676c-f455-423c-82f6-dc2d99791af7</vt:lpwstr>
  </property>
  <property fmtid="{D5CDD505-2E9C-101B-9397-08002B2CF9AE}" pid="7" name="MSIP_Label_51e9b6e7-e4bc-422b-b136-be52bca82e7c_ActionId">
    <vt:lpwstr>f016eb77-8e7b-40e5-a764-9eaaf2d93dcd</vt:lpwstr>
  </property>
  <property fmtid="{D5CDD505-2E9C-101B-9397-08002B2CF9AE}" pid="8" name="MSIP_Label_51e9b6e7-e4bc-422b-b136-be52bca82e7c_ContentBits">
    <vt:lpwstr>2</vt:lpwstr>
  </property>
</Properties>
</file>