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0"/>
  </p:notesMasterIdLst>
  <p:sldIdLst>
    <p:sldId id="398" r:id="rId2"/>
    <p:sldId id="397" r:id="rId3"/>
    <p:sldId id="257" r:id="rId4"/>
    <p:sldId id="258" r:id="rId5"/>
    <p:sldId id="259" r:id="rId6"/>
    <p:sldId id="260" r:id="rId7"/>
    <p:sldId id="261" r:id="rId8"/>
    <p:sldId id="262" r:id="rId9"/>
    <p:sldId id="263" r:id="rId10"/>
    <p:sldId id="264" r:id="rId11"/>
    <p:sldId id="265" r:id="rId12"/>
    <p:sldId id="267" r:id="rId13"/>
    <p:sldId id="266" r:id="rId14"/>
    <p:sldId id="287" r:id="rId15"/>
    <p:sldId id="268" r:id="rId16"/>
    <p:sldId id="269" r:id="rId17"/>
    <p:sldId id="270" r:id="rId18"/>
    <p:sldId id="271" r:id="rId19"/>
    <p:sldId id="272" r:id="rId20"/>
    <p:sldId id="314" r:id="rId21"/>
    <p:sldId id="316" r:id="rId22"/>
    <p:sldId id="293" r:id="rId23"/>
    <p:sldId id="289" r:id="rId24"/>
    <p:sldId id="294" r:id="rId25"/>
    <p:sldId id="315" r:id="rId26"/>
    <p:sldId id="317" r:id="rId27"/>
    <p:sldId id="318" r:id="rId28"/>
    <p:sldId id="319" r:id="rId29"/>
    <p:sldId id="292"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6" r:id="rId43"/>
    <p:sldId id="337" r:id="rId44"/>
    <p:sldId id="332" r:id="rId45"/>
    <p:sldId id="333" r:id="rId46"/>
    <p:sldId id="334" r:id="rId47"/>
    <p:sldId id="335" r:id="rId48"/>
    <p:sldId id="273" r:id="rId49"/>
    <p:sldId id="274" r:id="rId50"/>
    <p:sldId id="276" r:id="rId51"/>
    <p:sldId id="277" r:id="rId52"/>
    <p:sldId id="278" r:id="rId53"/>
    <p:sldId id="279" r:id="rId54"/>
    <p:sldId id="280" r:id="rId55"/>
    <p:sldId id="281" r:id="rId56"/>
    <p:sldId id="282" r:id="rId57"/>
    <p:sldId id="283" r:id="rId58"/>
    <p:sldId id="338" r:id="rId59"/>
    <p:sldId id="339" r:id="rId60"/>
    <p:sldId id="340" r:id="rId61"/>
    <p:sldId id="341" r:id="rId62"/>
    <p:sldId id="343" r:id="rId63"/>
    <p:sldId id="284" r:id="rId64"/>
    <p:sldId id="285" r:id="rId65"/>
    <p:sldId id="286"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63" r:id="rId82"/>
    <p:sldId id="359" r:id="rId83"/>
    <p:sldId id="360" r:id="rId84"/>
    <p:sldId id="361" r:id="rId85"/>
    <p:sldId id="362" r:id="rId86"/>
    <p:sldId id="364" r:id="rId87"/>
    <p:sldId id="365" r:id="rId88"/>
    <p:sldId id="366" r:id="rId89"/>
    <p:sldId id="367" r:id="rId90"/>
    <p:sldId id="368" r:id="rId91"/>
    <p:sldId id="369" r:id="rId92"/>
    <p:sldId id="370" r:id="rId93"/>
    <p:sldId id="371" r:id="rId94"/>
    <p:sldId id="372" r:id="rId95"/>
    <p:sldId id="373" r:id="rId96"/>
    <p:sldId id="374" r:id="rId97"/>
    <p:sldId id="375" r:id="rId98"/>
    <p:sldId id="376" r:id="rId99"/>
    <p:sldId id="377" r:id="rId100"/>
    <p:sldId id="378" r:id="rId101"/>
    <p:sldId id="379" r:id="rId102"/>
    <p:sldId id="380" r:id="rId103"/>
    <p:sldId id="381" r:id="rId104"/>
    <p:sldId id="382" r:id="rId105"/>
    <p:sldId id="383" r:id="rId106"/>
    <p:sldId id="384" r:id="rId107"/>
    <p:sldId id="385" r:id="rId108"/>
    <p:sldId id="386" r:id="rId109"/>
    <p:sldId id="387" r:id="rId110"/>
    <p:sldId id="396" r:id="rId111"/>
    <p:sldId id="388" r:id="rId112"/>
    <p:sldId id="389" r:id="rId113"/>
    <p:sldId id="390" r:id="rId114"/>
    <p:sldId id="391" r:id="rId115"/>
    <p:sldId id="392" r:id="rId116"/>
    <p:sldId id="393" r:id="rId117"/>
    <p:sldId id="394" r:id="rId118"/>
    <p:sldId id="395" r:id="rId119"/>
  </p:sldIdLst>
  <p:sldSz cx="9144000" cy="6858000" type="screen4x3"/>
  <p:notesSz cx="6858000" cy="9144000"/>
  <p:embeddedFontLst>
    <p:embeddedFont>
      <p:font typeface="Calibri" panose="020F0502020204030204" pitchFamily="34" charset="0"/>
      <p:regular r:id="rId121"/>
      <p:bold r:id="rId122"/>
      <p:italic r:id="rId123"/>
      <p:boldItalic r:id="rId124"/>
    </p:embeddedFont>
    <p:embeddedFont>
      <p:font typeface="Consolas" panose="020B0609020204030204" pitchFamily="49" charset="0"/>
      <p:regular r:id="rId125"/>
      <p:bold r:id="rId126"/>
      <p:italic r:id="rId127"/>
      <p:boldItalic r:id="rId128"/>
    </p:embeddedFont>
    <p:embeddedFont>
      <p:font typeface="Gill Sans" panose="020B0604020202020204" charset="0"/>
      <p:regular r:id="rId129"/>
      <p:bold r:id="rId130"/>
    </p:embeddedFont>
    <p:embeddedFont>
      <p:font typeface="source sans pro" panose="020B0503030403020204" pitchFamily="34" charset="0"/>
      <p:regular r:id="rId131"/>
      <p:bold r:id="rId132"/>
      <p:italic r:id="rId133"/>
      <p:boldItalic r:id="rId1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5" roundtripDataSignature="AMtx7misDRLYDHZ8/4FQz5Wn1VTEng+Wa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myacse@gmail.com" initials="p" lastIdx="1" clrIdx="0">
    <p:extLst>
      <p:ext uri="{19B8F6BF-5375-455C-9EA6-DF929625EA0E}">
        <p15:presenceInfo xmlns:p15="http://schemas.microsoft.com/office/powerpoint/2012/main" userId="6530f496fc6713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3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3.fntdata"/><Relationship Id="rId128" Type="http://schemas.openxmlformats.org/officeDocument/2006/relationships/font" Target="fonts/font8.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4.fntdata"/><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4.fntdata"/><Relationship Id="rId129" Type="http://schemas.openxmlformats.org/officeDocument/2006/relationships/font" Target="fonts/font9.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0.fntdata"/><Relationship Id="rId135" Type="http://customschemas.google.com/relationships/presentationmetadata" Target="meta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11.fntdata"/><Relationship Id="rId136"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1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26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437037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20423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64417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0566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500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993150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51062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47806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1822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350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77695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814869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986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6638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6155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924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31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535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709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4034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726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9631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548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455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41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688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637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907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27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9040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229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659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820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451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0198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132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4268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04844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260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05596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75809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71894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2758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64697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3570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1732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90691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91518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8160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7039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1801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588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7472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1565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69765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7276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9247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68482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30530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585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0449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857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7164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4031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946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21076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66337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5489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1310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90032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8448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98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9270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3280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61335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1863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1694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63109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82605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22864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1966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525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33"/>
          <p:cNvSpPr/>
          <p:nvPr/>
        </p:nvSpPr>
        <p:spPr>
          <a:xfrm>
            <a:off x="448091" y="3085765"/>
            <a:ext cx="8240108"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3"/>
          <p:cNvSpPr txBox="1">
            <a:spLocks noGrp="1"/>
          </p:cNvSpPr>
          <p:nvPr>
            <p:ph type="ctrTitle"/>
          </p:nvPr>
        </p:nvSpPr>
        <p:spPr>
          <a:xfrm>
            <a:off x="581192" y="990600"/>
            <a:ext cx="7989752" cy="150484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3"/>
          <p:cNvSpPr txBox="1">
            <a:spLocks noGrp="1"/>
          </p:cNvSpPr>
          <p:nvPr>
            <p:ph type="subTitle" idx="1"/>
          </p:nvPr>
        </p:nvSpPr>
        <p:spPr>
          <a:xfrm>
            <a:off x="581192" y="2495444"/>
            <a:ext cx="7989752"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33"/>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3"/>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3"/>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42"/>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2"/>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2"/>
          <p:cNvSpPr txBox="1">
            <a:spLocks noGrp="1"/>
          </p:cNvSpPr>
          <p:nvPr>
            <p:ph type="body" idx="1"/>
          </p:nvPr>
        </p:nvSpPr>
        <p:spPr>
          <a:xfrm rot="5400000">
            <a:off x="2760671" y="48524"/>
            <a:ext cx="3630794" cy="7989752"/>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42"/>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2"/>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2"/>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43"/>
          <p:cNvSpPr/>
          <p:nvPr/>
        </p:nvSpPr>
        <p:spPr>
          <a:xfrm>
            <a:off x="6629400" y="599725"/>
            <a:ext cx="2057399"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3"/>
          <p:cNvSpPr txBox="1">
            <a:spLocks noGrp="1"/>
          </p:cNvSpPr>
          <p:nvPr>
            <p:ph type="title"/>
          </p:nvPr>
        </p:nvSpPr>
        <p:spPr>
          <a:xfrm rot="5400000">
            <a:off x="4789425" y="2515700"/>
            <a:ext cx="5183073" cy="150312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3"/>
          <p:cNvSpPr txBox="1">
            <a:spLocks noGrp="1"/>
          </p:cNvSpPr>
          <p:nvPr>
            <p:ph type="body" idx="1"/>
          </p:nvPr>
        </p:nvSpPr>
        <p:spPr>
          <a:xfrm rot="5400000">
            <a:off x="950760" y="306157"/>
            <a:ext cx="5183073" cy="592220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43"/>
          <p:cNvSpPr txBox="1">
            <a:spLocks noGrp="1"/>
          </p:cNvSpPr>
          <p:nvPr>
            <p:ph type="dt" idx="10"/>
          </p:nvPr>
        </p:nvSpPr>
        <p:spPr>
          <a:xfrm>
            <a:off x="6745255" y="5956136"/>
            <a:ext cx="94767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3"/>
          <p:cNvSpPr txBox="1">
            <a:spLocks noGrp="1"/>
          </p:cNvSpPr>
          <p:nvPr>
            <p:ph type="ftr" idx="11"/>
          </p:nvPr>
        </p:nvSpPr>
        <p:spPr>
          <a:xfrm>
            <a:off x="581192" y="5951810"/>
            <a:ext cx="5922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3"/>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4"/>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4"/>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body" idx="1"/>
          </p:nvPr>
        </p:nvSpPr>
        <p:spPr>
          <a:xfrm>
            <a:off x="581192" y="2228003"/>
            <a:ext cx="7989752" cy="3630795"/>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34"/>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4"/>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5"/>
          <p:cNvSpPr/>
          <p:nvPr/>
        </p:nvSpPr>
        <p:spPr>
          <a:xfrm>
            <a:off x="452646" y="5141973"/>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5"/>
          <p:cNvSpPr txBox="1">
            <a:spLocks noGrp="1"/>
          </p:cNvSpPr>
          <p:nvPr>
            <p:ph type="title"/>
          </p:nvPr>
        </p:nvSpPr>
        <p:spPr>
          <a:xfrm>
            <a:off x="581193" y="3036573"/>
            <a:ext cx="7989751" cy="150484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581193" y="4541417"/>
            <a:ext cx="7989751"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6" name="Google Shape;36;p35"/>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5"/>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36"/>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6"/>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581192" y="2228002"/>
            <a:ext cx="3899527"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3" name="Google Shape;43;p36"/>
          <p:cNvSpPr txBox="1">
            <a:spLocks noGrp="1"/>
          </p:cNvSpPr>
          <p:nvPr>
            <p:ph type="body" idx="2"/>
          </p:nvPr>
        </p:nvSpPr>
        <p:spPr>
          <a:xfrm>
            <a:off x="4663282" y="2228003"/>
            <a:ext cx="390766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36"/>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6"/>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6"/>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37"/>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7"/>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Gill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7"/>
          <p:cNvSpPr txBox="1">
            <a:spLocks noGrp="1"/>
          </p:cNvSpPr>
          <p:nvPr>
            <p:ph type="body" idx="1"/>
          </p:nvPr>
        </p:nvSpPr>
        <p:spPr>
          <a:xfrm>
            <a:off x="887219" y="2228003"/>
            <a:ext cx="3593500" cy="576262"/>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37"/>
          <p:cNvSpPr txBox="1">
            <a:spLocks noGrp="1"/>
          </p:cNvSpPr>
          <p:nvPr>
            <p:ph type="body" idx="2"/>
          </p:nvPr>
        </p:nvSpPr>
        <p:spPr>
          <a:xfrm>
            <a:off x="581192" y="2926051"/>
            <a:ext cx="3899527"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37"/>
          <p:cNvSpPr txBox="1">
            <a:spLocks noGrp="1"/>
          </p:cNvSpPr>
          <p:nvPr>
            <p:ph type="body" idx="3"/>
          </p:nvPr>
        </p:nvSpPr>
        <p:spPr>
          <a:xfrm>
            <a:off x="4969308" y="2228003"/>
            <a:ext cx="3601635" cy="576262"/>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37"/>
          <p:cNvSpPr txBox="1">
            <a:spLocks noGrp="1"/>
          </p:cNvSpPr>
          <p:nvPr>
            <p:ph type="body" idx="4"/>
          </p:nvPr>
        </p:nvSpPr>
        <p:spPr>
          <a:xfrm>
            <a:off x="4663282" y="2926051"/>
            <a:ext cx="3907662"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37"/>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7"/>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7"/>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38"/>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8"/>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8"/>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8"/>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8"/>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39"/>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9"/>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9"/>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0"/>
          <p:cNvSpPr/>
          <p:nvPr/>
        </p:nvSpPr>
        <p:spPr>
          <a:xfrm>
            <a:off x="452646" y="5141973"/>
            <a:ext cx="8238707"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0"/>
          <p:cNvSpPr txBox="1">
            <a:spLocks noGrp="1"/>
          </p:cNvSpPr>
          <p:nvPr>
            <p:ph type="title"/>
          </p:nvPr>
        </p:nvSpPr>
        <p:spPr>
          <a:xfrm>
            <a:off x="581352" y="5262296"/>
            <a:ext cx="353662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body" idx="1"/>
          </p:nvPr>
        </p:nvSpPr>
        <p:spPr>
          <a:xfrm>
            <a:off x="446399" y="601200"/>
            <a:ext cx="824040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40"/>
          <p:cNvSpPr txBox="1">
            <a:spLocks noGrp="1"/>
          </p:cNvSpPr>
          <p:nvPr>
            <p:ph type="body" idx="2"/>
          </p:nvPr>
        </p:nvSpPr>
        <p:spPr>
          <a:xfrm>
            <a:off x="4305617" y="5262295"/>
            <a:ext cx="426532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40"/>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0"/>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0"/>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41"/>
          <p:cNvSpPr txBox="1">
            <a:spLocks noGrp="1"/>
          </p:cNvSpPr>
          <p:nvPr>
            <p:ph type="title"/>
          </p:nvPr>
        </p:nvSpPr>
        <p:spPr>
          <a:xfrm>
            <a:off x="581192" y="4693389"/>
            <a:ext cx="798975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a:spLocks noGrp="1"/>
          </p:cNvSpPr>
          <p:nvPr>
            <p:ph type="pic" idx="2"/>
          </p:nvPr>
        </p:nvSpPr>
        <p:spPr>
          <a:xfrm>
            <a:off x="448093" y="599725"/>
            <a:ext cx="8238706" cy="3557252"/>
          </a:xfrm>
          <a:prstGeom prst="rect">
            <a:avLst/>
          </a:prstGeom>
          <a:noFill/>
          <a:ln>
            <a:noFill/>
          </a:ln>
        </p:spPr>
      </p:sp>
      <p:sp>
        <p:nvSpPr>
          <p:cNvPr id="78" name="Google Shape;78;p41"/>
          <p:cNvSpPr txBox="1">
            <a:spLocks noGrp="1"/>
          </p:cNvSpPr>
          <p:nvPr>
            <p:ph type="body" idx="1"/>
          </p:nvPr>
        </p:nvSpPr>
        <p:spPr>
          <a:xfrm>
            <a:off x="581192" y="5260126"/>
            <a:ext cx="7989752"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41"/>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1"/>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1"/>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32"/>
          <p:cNvSpPr txBox="1">
            <a:spLocks noGrp="1"/>
          </p:cNvSpPr>
          <p:nvPr>
            <p:ph type="body" idx="1"/>
          </p:nvPr>
        </p:nvSpPr>
        <p:spPr>
          <a:xfrm>
            <a:off x="581192" y="2228003"/>
            <a:ext cx="7989752" cy="3630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32"/>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32"/>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32"/>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
        <p:nvSpPr>
          <p:cNvPr id="15" name="Google Shape;15;p32"/>
          <p:cNvSpPr/>
          <p:nvPr/>
        </p:nvSpPr>
        <p:spPr>
          <a:xfrm>
            <a:off x="448091" y="441325"/>
            <a:ext cx="2719909" cy="10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2"/>
          <p:cNvSpPr/>
          <p:nvPr/>
        </p:nvSpPr>
        <p:spPr>
          <a:xfrm>
            <a:off x="5976001" y="441325"/>
            <a:ext cx="2710800" cy="10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2"/>
          <p:cNvSpPr/>
          <p:nvPr/>
        </p:nvSpPr>
        <p:spPr>
          <a:xfrm>
            <a:off x="3216601" y="441325"/>
            <a:ext cx="2710800" cy="10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body" idx="1"/>
          </p:nvPr>
        </p:nvSpPr>
        <p:spPr>
          <a:xfrm>
            <a:off x="492703" y="2062716"/>
            <a:ext cx="8464485" cy="2913321"/>
          </a:xfrm>
          <a:prstGeom prst="rect">
            <a:avLst/>
          </a:prstGeom>
          <a:noFill/>
          <a:ln>
            <a:noFill/>
          </a:ln>
        </p:spPr>
        <p:txBody>
          <a:bodyPr spcFirstLastPara="1" wrap="square" lIns="91425" tIns="45700" rIns="91425" bIns="45700" anchor="ctr" anchorCtr="0">
            <a:normAutofit/>
          </a:bodyPr>
          <a:lstStyle/>
          <a:p>
            <a:pPr marL="0" lvl="0" indent="0" algn="l" rtl="0">
              <a:lnSpc>
                <a:spcPct val="200000"/>
              </a:lnSpc>
              <a:spcBef>
                <a:spcPts val="825"/>
              </a:spcBef>
              <a:spcAft>
                <a:spcPts val="0"/>
              </a:spcAft>
              <a:buSzPct val="91999"/>
              <a:buNone/>
            </a:pPr>
            <a:r>
              <a:rPr lang="en-US" sz="2000" dirty="0">
                <a:latin typeface="Times New Roman" panose="02020603050405020304" pitchFamily="18" charset="0"/>
                <a:cs typeface="Times New Roman" panose="02020603050405020304" pitchFamily="18" charset="0"/>
              </a:rPr>
              <a:t>Python interpreter and interactive mode – Tokens – Data types – Numbers and math functions – Input and Output operations – Comments – Reserved words – Indentation – Operators and expressions – Precedence and associativity – Type conversion – Debugging – Common errors in Python</a:t>
            </a:r>
            <a:endParaRPr sz="2000" dirty="0">
              <a:latin typeface="Times New Roman" panose="02020603050405020304" pitchFamily="18" charset="0"/>
              <a:cs typeface="Times New Roman" panose="02020603050405020304" pitchFamily="18" charset="0"/>
            </a:endParaRPr>
          </a:p>
        </p:txBody>
      </p:sp>
      <p:sp>
        <p:nvSpPr>
          <p:cNvPr id="106" name="Google Shape;106;p2"/>
          <p:cNvSpPr txBox="1"/>
          <p:nvPr/>
        </p:nvSpPr>
        <p:spPr>
          <a:xfrm>
            <a:off x="581192" y="727587"/>
            <a:ext cx="7903589" cy="1046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800" dirty="0">
                <a:solidFill>
                  <a:schemeClr val="lt1"/>
                </a:solidFill>
                <a:latin typeface="Times New Roman"/>
                <a:cs typeface="Times New Roman"/>
                <a:sym typeface="Times New Roman"/>
              </a:rPr>
              <a:t>Unit-I Language Basics </a:t>
            </a:r>
          </a:p>
          <a:p>
            <a:pPr marL="0" marR="0" lvl="0" indent="0" algn="ctr"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A6EF468F-59A0-4AC8-8D32-EFFB9A5FED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Tree>
    <p:extLst>
      <p:ext uri="{BB962C8B-B14F-4D97-AF65-F5344CB8AC3E}">
        <p14:creationId xmlns:p14="http://schemas.microsoft.com/office/powerpoint/2010/main" val="74111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body" idx="1"/>
          </p:nvPr>
        </p:nvSpPr>
        <p:spPr>
          <a:xfrm>
            <a:off x="443542" y="1828796"/>
            <a:ext cx="8592304" cy="5029204"/>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60000"/>
              </a:lnSpc>
              <a:spcBef>
                <a:spcPts val="0"/>
              </a:spcBef>
              <a:spcAft>
                <a:spcPts val="0"/>
              </a:spcAft>
              <a:buSzPct val="92000"/>
              <a:buNone/>
            </a:pPr>
            <a:r>
              <a:rPr lang="en-IN" sz="3200">
                <a:latin typeface="Times New Roman"/>
                <a:ea typeface="Times New Roman"/>
                <a:cs typeface="Times New Roman"/>
                <a:sym typeface="Times New Roman"/>
              </a:rPr>
              <a:t>Rules to create an Identifier</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Can contain letters in lower case (a-z), upper case (A-Z), digits (0-9), and underscore ( _ )</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Identifier name can’t begin with a digit</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Never use special symbols like !, @, #, $, %, etc.,</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Can’t contain only digits</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Can start with an underscore</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Identifier names are case sensitive</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Can’t use reserved keywords as an identifier name</a:t>
            </a:r>
            <a:endParaRPr/>
          </a:p>
          <a:p>
            <a:pPr marL="0" lvl="0" indent="0" algn="l" rtl="0">
              <a:spcBef>
                <a:spcPts val="279"/>
              </a:spcBef>
              <a:spcAft>
                <a:spcPts val="0"/>
              </a:spcAft>
              <a:buSzPct val="91999"/>
              <a:buNone/>
            </a:pPr>
            <a:endParaRPr/>
          </a:p>
        </p:txBody>
      </p:sp>
      <p:sp>
        <p:nvSpPr>
          <p:cNvPr id="149" name="Google Shape;149;p9"/>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Identifiers</a:t>
            </a:r>
            <a:endParaRPr/>
          </a:p>
        </p:txBody>
      </p:sp>
      <p:sp>
        <p:nvSpPr>
          <p:cNvPr id="2" name="Slide Number Placeholder 1">
            <a:extLst>
              <a:ext uri="{FF2B5EF4-FFF2-40B4-BE49-F238E27FC236}">
                <a16:creationId xmlns:a16="http://schemas.microsoft.com/office/drawing/2014/main" id="{2A466080-6218-4786-9E41-DCA0BA8238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Operator Precedence</a:t>
            </a:r>
            <a:endParaRPr lang="en-IN" sz="4800" dirty="0"/>
          </a:p>
        </p:txBody>
      </p:sp>
      <p:pic>
        <p:nvPicPr>
          <p:cNvPr id="6146" name="Picture 2">
            <a:extLst>
              <a:ext uri="{FF2B5EF4-FFF2-40B4-BE49-F238E27FC236}">
                <a16:creationId xmlns:a16="http://schemas.microsoft.com/office/drawing/2014/main" id="{F2634FF8-312A-4A13-A03A-6D1A2B6B3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664" y="1892595"/>
            <a:ext cx="7357161" cy="435263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6E8D57D-4566-431C-B8D6-93A8D9DA62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100</a:t>
            </a:fld>
            <a:endParaRPr lang="en-IN"/>
          </a:p>
        </p:txBody>
      </p:sp>
    </p:spTree>
    <p:extLst>
      <p:ext uri="{BB962C8B-B14F-4D97-AF65-F5344CB8AC3E}">
        <p14:creationId xmlns:p14="http://schemas.microsoft.com/office/powerpoint/2010/main" val="39748847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Operator Associativity</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318977" y="2031103"/>
            <a:ext cx="6858000" cy="5170646"/>
          </a:xfrm>
          <a:prstGeom prst="rect">
            <a:avLst/>
          </a:prstGeom>
          <a:noFill/>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right-to-left associativity </a:t>
            </a:r>
          </a:p>
          <a:p>
            <a:pPr>
              <a:lnSpc>
                <a:spcPct val="150000"/>
              </a:lnSpc>
            </a:pPr>
            <a:r>
              <a:rPr lang="en-IN" sz="2000" dirty="0">
                <a:latin typeface="Times New Roman" panose="02020603050405020304" pitchFamily="18" charset="0"/>
                <a:cs typeface="Times New Roman" panose="02020603050405020304" pitchFamily="18" charset="0"/>
              </a:rPr>
              <a:t>Exponent 	  ** </a:t>
            </a:r>
          </a:p>
          <a:p>
            <a:pPr>
              <a:lnSpc>
                <a:spcPct val="150000"/>
              </a:lnSpc>
            </a:pPr>
            <a:r>
              <a:rPr lang="en-IN" sz="2000" dirty="0">
                <a:latin typeface="Times New Roman" panose="02020603050405020304" pitchFamily="18" charset="0"/>
                <a:cs typeface="Times New Roman" panose="02020603050405020304" pitchFamily="18" charset="0"/>
              </a:rPr>
              <a:t>Logical NOT	 not</a:t>
            </a:r>
          </a:p>
          <a:p>
            <a:pPr>
              <a:lnSpc>
                <a:spcPct val="150000"/>
              </a:lnSpc>
            </a:pPr>
            <a:r>
              <a:rPr lang="en-US" sz="2000" dirty="0">
                <a:latin typeface="Times New Roman" panose="02020603050405020304" pitchFamily="18" charset="0"/>
                <a:cs typeface="Times New Roman" panose="02020603050405020304" pitchFamily="18" charset="0"/>
              </a:rPr>
              <a:t>=  		Assignment</a:t>
            </a:r>
          </a:p>
          <a:p>
            <a:pPr>
              <a:lnSpc>
                <a:spcPct val="150000"/>
              </a:lnSpc>
            </a:pPr>
            <a:r>
              <a:rPr lang="en-US" sz="2000" dirty="0">
                <a:latin typeface="Times New Roman" panose="02020603050405020304" pitchFamily="18" charset="0"/>
                <a:cs typeface="Times New Roman" panose="02020603050405020304" pitchFamily="18" charset="0"/>
              </a:rPr>
              <a:t>+=  -=		 Addition/subtraction assignment </a:t>
            </a:r>
          </a:p>
          <a:p>
            <a:pPr>
              <a:lnSpc>
                <a:spcPct val="150000"/>
              </a:lnSpc>
            </a:pPr>
            <a:r>
              <a:rPr lang="en-US" sz="2000" dirty="0">
                <a:latin typeface="Times New Roman" panose="02020603050405020304" pitchFamily="18" charset="0"/>
                <a:cs typeface="Times New Roman" panose="02020603050405020304" pitchFamily="18" charset="0"/>
              </a:rPr>
              <a:t>*=  /= 		Multiplication/division assignment </a:t>
            </a:r>
          </a:p>
          <a:p>
            <a:pPr>
              <a:lnSpc>
                <a:spcPct val="150000"/>
              </a:lnSpc>
            </a:pPr>
            <a:r>
              <a:rPr lang="en-US" sz="2000" dirty="0">
                <a:latin typeface="Times New Roman" panose="02020603050405020304" pitchFamily="18" charset="0"/>
                <a:cs typeface="Times New Roman" panose="02020603050405020304" pitchFamily="18" charset="0"/>
              </a:rPr>
              <a:t>%=  &amp;=		Modulus/Bitwise AND assignment </a:t>
            </a:r>
          </a:p>
          <a:p>
            <a:pPr>
              <a:lnSpc>
                <a:spcPct val="150000"/>
              </a:lnSpc>
            </a:pPr>
            <a:r>
              <a:rPr lang="en-US" sz="2000" dirty="0">
                <a:latin typeface="Times New Roman" panose="02020603050405020304" pitchFamily="18" charset="0"/>
                <a:cs typeface="Times New Roman" panose="02020603050405020304" pitchFamily="18" charset="0"/>
              </a:rPr>
              <a:t>^=  |= 		Bitwise exclusive/inclusive OR assignment </a:t>
            </a:r>
          </a:p>
          <a:p>
            <a:pPr>
              <a:lnSpc>
                <a:spcPct val="150000"/>
              </a:lnSpc>
            </a:pPr>
            <a:r>
              <a:rPr lang="en-US" sz="2000" dirty="0">
                <a:latin typeface="Times New Roman" panose="02020603050405020304" pitchFamily="18" charset="0"/>
                <a:cs typeface="Times New Roman" panose="02020603050405020304" pitchFamily="18" charset="0"/>
              </a:rPr>
              <a:t>&lt;&lt;=  &gt;&gt;= 	Bitwise shift left/right assignment</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AEFB030-3B2E-4F09-8D7C-9EB82C80C1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101</a:t>
            </a:fld>
            <a:endParaRPr lang="en-IN"/>
          </a:p>
        </p:txBody>
      </p:sp>
    </p:spTree>
    <p:extLst>
      <p:ext uri="{BB962C8B-B14F-4D97-AF65-F5344CB8AC3E}">
        <p14:creationId xmlns:p14="http://schemas.microsoft.com/office/powerpoint/2010/main" val="7237836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Operator Associativity</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318977" y="2031103"/>
            <a:ext cx="6858000" cy="2092881"/>
          </a:xfrm>
          <a:prstGeom prst="rect">
            <a:avLst/>
          </a:prstGeom>
          <a:noFill/>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right-to-left associativity </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 3 ** 2 is calculated as </a:t>
            </a:r>
          </a:p>
          <a:p>
            <a:r>
              <a:rPr lang="en-US" sz="2000" dirty="0">
                <a:latin typeface="Times New Roman" panose="02020603050405020304" pitchFamily="18" charset="0"/>
                <a:cs typeface="Times New Roman" panose="02020603050405020304" pitchFamily="18" charset="0"/>
              </a:rPr>
              <a:t># 2 ** (3 ** 2)</a:t>
            </a:r>
          </a:p>
          <a:p>
            <a:r>
              <a:rPr lang="en-US" sz="2000" dirty="0">
                <a:latin typeface="Times New Roman" panose="02020603050405020304" pitchFamily="18" charset="0"/>
                <a:cs typeface="Times New Roman" panose="02020603050405020304" pitchFamily="18" charset="0"/>
              </a:rPr>
              <a:t># not as (2 ** 3) ** 2</a:t>
            </a:r>
          </a:p>
          <a:p>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F7674A4-4928-4975-A1EA-ED585E58B0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102</a:t>
            </a:fld>
            <a:endParaRPr lang="en-IN"/>
          </a:p>
        </p:txBody>
      </p:sp>
    </p:spTree>
    <p:extLst>
      <p:ext uri="{BB962C8B-B14F-4D97-AF65-F5344CB8AC3E}">
        <p14:creationId xmlns:p14="http://schemas.microsoft.com/office/powerpoint/2010/main" val="21096209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Example…Try this….</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318977" y="2031103"/>
            <a:ext cx="8314660" cy="3076291"/>
          </a:xfrm>
          <a:prstGeom prst="rect">
            <a:avLst/>
          </a:prstGeom>
          <a:noFill/>
        </p:spPr>
        <p:txBody>
          <a:bodyPr wrap="square">
            <a:spAutoFit/>
          </a:bodyPr>
          <a:lstStyle/>
          <a:p>
            <a:pPr>
              <a:lnSpc>
                <a:spcPct val="200000"/>
              </a:lnSpc>
            </a:pPr>
            <a:endParaRPr lang="en-IN" sz="2000" dirty="0">
              <a:latin typeface="Times New Roman" panose="02020603050405020304" pitchFamily="18" charset="0"/>
              <a:cs typeface="Times New Roman" panose="02020603050405020304" pitchFamily="18" charset="0"/>
            </a:endParaRPr>
          </a:p>
          <a:p>
            <a:pPr>
              <a:lnSpc>
                <a:spcPct val="200000"/>
              </a:lnSpc>
            </a:pPr>
            <a:r>
              <a:rPr lang="en-IN" sz="2000" dirty="0">
                <a:latin typeface="Times New Roman" panose="02020603050405020304" pitchFamily="18" charset="0"/>
                <a:cs typeface="Times New Roman" panose="02020603050405020304" pitchFamily="18" charset="0"/>
              </a:rPr>
              <a:t>suppose you are a university student, and you need to pay $4535 tuition fee for the next semester. The college is giving you a discount of 10% on the early payment of your tuition fee. Since it’s a good offer you decided to make an early payment. Can you find out how much money you have to pay?</a:t>
            </a:r>
          </a:p>
        </p:txBody>
      </p:sp>
      <p:sp>
        <p:nvSpPr>
          <p:cNvPr id="2" name="Slide Number Placeholder 1">
            <a:extLst>
              <a:ext uri="{FF2B5EF4-FFF2-40B4-BE49-F238E27FC236}">
                <a16:creationId xmlns:a16="http://schemas.microsoft.com/office/drawing/2014/main" id="{B7331E7F-59C4-420A-A58A-0EF2FB69DB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103</a:t>
            </a:fld>
            <a:endParaRPr lang="en-IN"/>
          </a:p>
        </p:txBody>
      </p:sp>
    </p:spTree>
    <p:extLst>
      <p:ext uri="{BB962C8B-B14F-4D97-AF65-F5344CB8AC3E}">
        <p14:creationId xmlns:p14="http://schemas.microsoft.com/office/powerpoint/2010/main" val="29488704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Example…Try this….</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318977" y="2031103"/>
            <a:ext cx="8314660" cy="4307398"/>
          </a:xfrm>
          <a:prstGeom prst="rect">
            <a:avLst/>
          </a:prstGeom>
          <a:noFill/>
        </p:spPr>
        <p:txBody>
          <a:bodyPr wrap="square">
            <a:spAutoFit/>
          </a:bodyPr>
          <a:lstStyle/>
          <a:p>
            <a:pPr>
              <a:lnSpc>
                <a:spcPct val="200000"/>
              </a:lnSpc>
            </a:pPr>
            <a:r>
              <a:rPr lang="en-US" sz="2000" dirty="0">
                <a:latin typeface="Times New Roman" panose="02020603050405020304" pitchFamily="18" charset="0"/>
                <a:cs typeface="Times New Roman" panose="02020603050405020304" pitchFamily="18" charset="0"/>
              </a:rPr>
              <a:t>fee=4535</a:t>
            </a:r>
          </a:p>
          <a:p>
            <a:pPr>
              <a:lnSpc>
                <a:spcPct val="200000"/>
              </a:lnSpc>
            </a:pPr>
            <a:r>
              <a:rPr lang="en-US" sz="2000" dirty="0" err="1">
                <a:latin typeface="Times New Roman" panose="02020603050405020304" pitchFamily="18" charset="0"/>
                <a:cs typeface="Times New Roman" panose="02020603050405020304" pitchFamily="18" charset="0"/>
              </a:rPr>
              <a:t>dis_per</a:t>
            </a:r>
            <a:r>
              <a:rPr lang="en-US" sz="2000" dirty="0">
                <a:latin typeface="Times New Roman" panose="02020603050405020304" pitchFamily="18" charset="0"/>
                <a:cs typeface="Times New Roman" panose="02020603050405020304" pitchFamily="18" charset="0"/>
              </a:rPr>
              <a:t>=10</a:t>
            </a:r>
          </a:p>
          <a:p>
            <a:pPr>
              <a:lnSpc>
                <a:spcPct val="200000"/>
              </a:lnSpc>
            </a:pPr>
            <a:r>
              <a:rPr lang="en-US" sz="2000" dirty="0" err="1">
                <a:latin typeface="Times New Roman" panose="02020603050405020304" pitchFamily="18" charset="0"/>
                <a:cs typeface="Times New Roman" panose="02020603050405020304" pitchFamily="18" charset="0"/>
              </a:rPr>
              <a:t>dis_amount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dis_per</a:t>
            </a:r>
            <a:r>
              <a:rPr lang="en-US" sz="2000" dirty="0">
                <a:latin typeface="Times New Roman" panose="02020603050405020304" pitchFamily="18" charset="0"/>
                <a:cs typeface="Times New Roman" panose="02020603050405020304" pitchFamily="18" charset="0"/>
              </a:rPr>
              <a:t>/100)*fee</a:t>
            </a:r>
          </a:p>
          <a:p>
            <a:pPr>
              <a:lnSpc>
                <a:spcPct val="200000"/>
              </a:lnSpc>
            </a:pPr>
            <a:r>
              <a:rPr lang="en-US" sz="2000" dirty="0" err="1">
                <a:latin typeface="Times New Roman" panose="02020603050405020304" pitchFamily="18" charset="0"/>
                <a:cs typeface="Times New Roman" panose="02020603050405020304" pitchFamily="18" charset="0"/>
              </a:rPr>
              <a:t>dis_fee</a:t>
            </a:r>
            <a:r>
              <a:rPr lang="en-US" sz="2000" dirty="0">
                <a:latin typeface="Times New Roman" panose="02020603050405020304" pitchFamily="18" charset="0"/>
                <a:cs typeface="Times New Roman" panose="02020603050405020304" pitchFamily="18" charset="0"/>
              </a:rPr>
              <a:t>=fee-</a:t>
            </a:r>
            <a:r>
              <a:rPr lang="en-US" sz="2000" dirty="0" err="1">
                <a:latin typeface="Times New Roman" panose="02020603050405020304" pitchFamily="18" charset="0"/>
                <a:cs typeface="Times New Roman" panose="02020603050405020304" pitchFamily="18" charset="0"/>
              </a:rPr>
              <a:t>dis_amount</a:t>
            </a:r>
            <a:endParaRPr lang="en-US" sz="2000" dirty="0">
              <a:latin typeface="Times New Roman" panose="02020603050405020304" pitchFamily="18" charset="0"/>
              <a:cs typeface="Times New Roman" panose="02020603050405020304" pitchFamily="18" charset="0"/>
            </a:endParaRPr>
          </a:p>
          <a:p>
            <a:pPr>
              <a:lnSpc>
                <a:spcPct val="200000"/>
              </a:lnSpc>
            </a:pPr>
            <a:r>
              <a:rPr lang="en-US" sz="2000" dirty="0">
                <a:latin typeface="Times New Roman" panose="02020603050405020304" pitchFamily="18" charset="0"/>
                <a:cs typeface="Times New Roman" panose="02020603050405020304" pitchFamily="18" charset="0"/>
              </a:rPr>
              <a:t>print(“Fee after discount”,</a:t>
            </a:r>
            <a:r>
              <a:rPr lang="en-US" sz="2000" dirty="0" err="1">
                <a:latin typeface="Times New Roman" panose="02020603050405020304" pitchFamily="18" charset="0"/>
                <a:cs typeface="Times New Roman" panose="02020603050405020304" pitchFamily="18" charset="0"/>
              </a:rPr>
              <a:t>dis_fee</a:t>
            </a:r>
            <a:r>
              <a:rPr lang="en-US" sz="2000" dirty="0">
                <a:latin typeface="Times New Roman" panose="02020603050405020304" pitchFamily="18" charset="0"/>
                <a:cs typeface="Times New Roman" panose="02020603050405020304" pitchFamily="18" charset="0"/>
              </a:rPr>
              <a:t>)</a:t>
            </a:r>
          </a:p>
          <a:p>
            <a:pPr>
              <a:lnSpc>
                <a:spcPct val="200000"/>
              </a:lnSpc>
            </a:pPr>
            <a:endParaRPr lang="en-US" sz="2000" dirty="0">
              <a:latin typeface="Times New Roman" panose="02020603050405020304" pitchFamily="18" charset="0"/>
              <a:cs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30C2607-1CCF-4E22-B727-7E716C3038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104</a:t>
            </a:fld>
            <a:endParaRPr lang="en-IN"/>
          </a:p>
        </p:txBody>
      </p:sp>
    </p:spTree>
    <p:extLst>
      <p:ext uri="{BB962C8B-B14F-4D97-AF65-F5344CB8AC3E}">
        <p14:creationId xmlns:p14="http://schemas.microsoft.com/office/powerpoint/2010/main" val="4793603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Type Conversion</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318977" y="2031103"/>
            <a:ext cx="8314660" cy="3076291"/>
          </a:xfrm>
          <a:prstGeom prst="rect">
            <a:avLst/>
          </a:prstGeom>
          <a:noFill/>
        </p:spPr>
        <p:txBody>
          <a:bodyPr wrap="square">
            <a:spAutoFit/>
          </a:bodyPr>
          <a:lstStyle/>
          <a:p>
            <a:pPr>
              <a:lnSpc>
                <a:spcPct val="200000"/>
              </a:lnSpc>
            </a:pPr>
            <a:r>
              <a:rPr lang="en-US" sz="2000" dirty="0">
                <a:latin typeface="Times New Roman" panose="02020603050405020304" pitchFamily="18" charset="0"/>
                <a:cs typeface="Times New Roman" panose="02020603050405020304" pitchFamily="18" charset="0"/>
              </a:rPr>
              <a:t>Type conversion is the process of converting data of one type to another.</a:t>
            </a:r>
          </a:p>
          <a:p>
            <a:pPr>
              <a:lnSpc>
                <a:spcPct val="200000"/>
              </a:lnSpc>
            </a:pPr>
            <a:r>
              <a:rPr lang="en-US" sz="2000" dirty="0">
                <a:latin typeface="Times New Roman" panose="02020603050405020304" pitchFamily="18" charset="0"/>
                <a:cs typeface="Times New Roman" panose="02020603050405020304" pitchFamily="18" charset="0"/>
              </a:rPr>
              <a:t>There are </a:t>
            </a:r>
            <a:r>
              <a:rPr lang="en-US" sz="2000" dirty="0">
                <a:solidFill>
                  <a:srgbClr val="FF0000"/>
                </a:solidFill>
                <a:latin typeface="Times New Roman" panose="02020603050405020304" pitchFamily="18" charset="0"/>
                <a:cs typeface="Times New Roman" panose="02020603050405020304" pitchFamily="18" charset="0"/>
              </a:rPr>
              <a:t>two types </a:t>
            </a:r>
            <a:r>
              <a:rPr lang="en-US" sz="2000" dirty="0">
                <a:latin typeface="Times New Roman" panose="02020603050405020304" pitchFamily="18" charset="0"/>
                <a:cs typeface="Times New Roman" panose="02020603050405020304" pitchFamily="18" charset="0"/>
              </a:rPr>
              <a:t>of type conversion in Python.</a:t>
            </a:r>
          </a:p>
          <a:p>
            <a:pPr>
              <a:lnSpc>
                <a:spcPct val="200000"/>
              </a:lnSpc>
            </a:pPr>
            <a:r>
              <a:rPr lang="en-US" sz="2000" dirty="0">
                <a:solidFill>
                  <a:srgbClr val="FF0000"/>
                </a:solidFill>
                <a:latin typeface="Times New Roman" panose="02020603050405020304" pitchFamily="18" charset="0"/>
                <a:cs typeface="Times New Roman" panose="02020603050405020304" pitchFamily="18" charset="0"/>
              </a:rPr>
              <a:t>Implicit Conversion </a:t>
            </a:r>
            <a:r>
              <a:rPr lang="en-US" sz="2000" dirty="0">
                <a:latin typeface="Times New Roman" panose="02020603050405020304" pitchFamily="18" charset="0"/>
                <a:cs typeface="Times New Roman" panose="02020603050405020304" pitchFamily="18" charset="0"/>
              </a:rPr>
              <a:t>- automatic type conversion</a:t>
            </a:r>
          </a:p>
          <a:p>
            <a:pPr>
              <a:lnSpc>
                <a:spcPct val="200000"/>
              </a:lnSpc>
            </a:pPr>
            <a:r>
              <a:rPr lang="en-US" sz="2000" dirty="0">
                <a:solidFill>
                  <a:srgbClr val="FF0000"/>
                </a:solidFill>
                <a:latin typeface="Times New Roman" panose="02020603050405020304" pitchFamily="18" charset="0"/>
                <a:cs typeface="Times New Roman" panose="02020603050405020304" pitchFamily="18" charset="0"/>
              </a:rPr>
              <a:t>Explicit Conversion </a:t>
            </a:r>
            <a:r>
              <a:rPr lang="en-US" sz="2000" dirty="0">
                <a:latin typeface="Times New Roman" panose="02020603050405020304" pitchFamily="18" charset="0"/>
                <a:cs typeface="Times New Roman" panose="02020603050405020304" pitchFamily="18" charset="0"/>
              </a:rPr>
              <a:t>- manual type conversion</a:t>
            </a:r>
          </a:p>
          <a:p>
            <a:pPr>
              <a:lnSpc>
                <a:spcPct val="200000"/>
              </a:lnSpc>
            </a:pP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B45683D-FDBF-4794-862E-3E5A50BBC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105</a:t>
            </a:fld>
            <a:endParaRPr lang="en-IN"/>
          </a:p>
        </p:txBody>
      </p:sp>
    </p:spTree>
    <p:extLst>
      <p:ext uri="{BB962C8B-B14F-4D97-AF65-F5344CB8AC3E}">
        <p14:creationId xmlns:p14="http://schemas.microsoft.com/office/powerpoint/2010/main" val="19810103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Implicit Conversion</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318977" y="2031103"/>
            <a:ext cx="8314660" cy="4093428"/>
          </a:xfrm>
          <a:prstGeom prst="rect">
            <a:avLst/>
          </a:prstGeom>
          <a:noFill/>
        </p:spPr>
        <p:txBody>
          <a:bodyPr wrap="square">
            <a:spAutoFit/>
          </a:bodyPr>
          <a:lstStyle/>
          <a:p>
            <a:pPr>
              <a:lnSpc>
                <a:spcPct val="200000"/>
              </a:lnSpc>
            </a:pPr>
            <a:r>
              <a:rPr lang="en-US" sz="2000" dirty="0">
                <a:latin typeface="Times New Roman" panose="02020603050405020304" pitchFamily="18" charset="0"/>
                <a:cs typeface="Times New Roman" panose="02020603050405020304" pitchFamily="18" charset="0"/>
              </a:rPr>
              <a:t>In certain situations, Python automatically converts one data type to another.</a:t>
            </a:r>
          </a:p>
          <a:p>
            <a:pPr>
              <a:lnSpc>
                <a:spcPct val="200000"/>
              </a:lnSpc>
            </a:pPr>
            <a:r>
              <a:rPr lang="en-US" sz="2000" b="1" dirty="0">
                <a:latin typeface="Times New Roman" panose="02020603050405020304" pitchFamily="18" charset="0"/>
                <a:cs typeface="Times New Roman" panose="02020603050405020304" pitchFamily="18" charset="0"/>
              </a:rPr>
              <a:t>Example 1: Converting integer to float</a:t>
            </a:r>
          </a:p>
          <a:p>
            <a:r>
              <a:rPr lang="en-US" sz="2000" dirty="0" err="1">
                <a:latin typeface="Times New Roman" panose="02020603050405020304" pitchFamily="18" charset="0"/>
                <a:cs typeface="Times New Roman" panose="02020603050405020304" pitchFamily="18" charset="0"/>
              </a:rPr>
              <a:t>integer_number</a:t>
            </a:r>
            <a:r>
              <a:rPr lang="en-US" sz="2000" dirty="0">
                <a:latin typeface="Times New Roman" panose="02020603050405020304" pitchFamily="18" charset="0"/>
                <a:cs typeface="Times New Roman" panose="02020603050405020304" pitchFamily="18" charset="0"/>
              </a:rPr>
              <a:t> = 123</a:t>
            </a:r>
          </a:p>
          <a:p>
            <a:r>
              <a:rPr lang="en-US" sz="2000" dirty="0" err="1">
                <a:latin typeface="Times New Roman" panose="02020603050405020304" pitchFamily="18" charset="0"/>
                <a:cs typeface="Times New Roman" panose="02020603050405020304" pitchFamily="18" charset="0"/>
              </a:rPr>
              <a:t>float_number</a:t>
            </a:r>
            <a:r>
              <a:rPr lang="en-US" sz="2000" dirty="0">
                <a:latin typeface="Times New Roman" panose="02020603050405020304" pitchFamily="18" charset="0"/>
                <a:cs typeface="Times New Roman" panose="02020603050405020304" pitchFamily="18" charset="0"/>
              </a:rPr>
              <a:t> = 1.23</a:t>
            </a:r>
          </a:p>
          <a:p>
            <a:r>
              <a:rPr lang="en-US" sz="2000" dirty="0" err="1">
                <a:latin typeface="Times New Roman" panose="02020603050405020304" pitchFamily="18" charset="0"/>
                <a:cs typeface="Times New Roman" panose="02020603050405020304" pitchFamily="18" charset="0"/>
              </a:rPr>
              <a:t>new_number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integer_number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float_number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display new value and resulting data type</a:t>
            </a:r>
          </a:p>
          <a:p>
            <a:r>
              <a:rPr lang="en-US" sz="2000" dirty="0">
                <a:latin typeface="Times New Roman" panose="02020603050405020304" pitchFamily="18" charset="0"/>
                <a:cs typeface="Times New Roman" panose="02020603050405020304" pitchFamily="18" charset="0"/>
              </a:rPr>
              <a:t>print("Value:",</a:t>
            </a:r>
            <a:r>
              <a:rPr lang="en-US" sz="2000" dirty="0" err="1">
                <a:latin typeface="Times New Roman" panose="02020603050405020304" pitchFamily="18" charset="0"/>
                <a:cs typeface="Times New Roman" panose="02020603050405020304" pitchFamily="18" charset="0"/>
              </a:rPr>
              <a:t>new_number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print("Data </a:t>
            </a:r>
            <a:r>
              <a:rPr lang="en-US" sz="2000" dirty="0" err="1">
                <a:latin typeface="Times New Roman" panose="02020603050405020304" pitchFamily="18" charset="0"/>
                <a:cs typeface="Times New Roman" panose="02020603050405020304" pitchFamily="18" charset="0"/>
              </a:rPr>
              <a:t>Type:",type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new_number</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Output:</a:t>
            </a:r>
          </a:p>
          <a:p>
            <a:r>
              <a:rPr lang="en-US" sz="2000" dirty="0">
                <a:latin typeface="Times New Roman" panose="02020603050405020304" pitchFamily="18" charset="0"/>
                <a:cs typeface="Times New Roman" panose="02020603050405020304" pitchFamily="18" charset="0"/>
              </a:rPr>
              <a:t>Value: 124.23</a:t>
            </a:r>
          </a:p>
          <a:p>
            <a:r>
              <a:rPr lang="en-US" sz="2000" dirty="0">
                <a:latin typeface="Times New Roman" panose="02020603050405020304" pitchFamily="18" charset="0"/>
                <a:cs typeface="Times New Roman" panose="02020603050405020304" pitchFamily="18" charset="0"/>
              </a:rPr>
              <a:t>Data Type: &lt;class 'float'&gt;</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08A8483-3B4B-4D17-8818-B62F661D68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106</a:t>
            </a:fld>
            <a:endParaRPr lang="en-IN"/>
          </a:p>
        </p:txBody>
      </p:sp>
    </p:spTree>
    <p:extLst>
      <p:ext uri="{BB962C8B-B14F-4D97-AF65-F5344CB8AC3E}">
        <p14:creationId xmlns:p14="http://schemas.microsoft.com/office/powerpoint/2010/main" val="17064905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Explicit Conversion</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318977" y="2031103"/>
            <a:ext cx="8314660" cy="3691844"/>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In Explicit Type Conversion, users convert the data type of an object to required data type.</a:t>
            </a:r>
          </a:p>
          <a:p>
            <a:pPr algn="just">
              <a:lnSpc>
                <a:spcPct val="200000"/>
              </a:lnSpc>
            </a:pPr>
            <a:r>
              <a:rPr lang="en-US" sz="2000" dirty="0">
                <a:latin typeface="Times New Roman" panose="02020603050405020304" pitchFamily="18" charset="0"/>
                <a:cs typeface="Times New Roman" panose="02020603050405020304" pitchFamily="18" charset="0"/>
              </a:rPr>
              <a:t>We use the built-in functions like int(), float(), str(),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to perform explicit type conversion.</a:t>
            </a:r>
          </a:p>
          <a:p>
            <a:pPr algn="just">
              <a:lnSpc>
                <a:spcPct val="200000"/>
              </a:lnSpc>
            </a:pPr>
            <a:r>
              <a:rPr lang="en-US" sz="2000" dirty="0">
                <a:latin typeface="Times New Roman" panose="02020603050405020304" pitchFamily="18" charset="0"/>
                <a:cs typeface="Times New Roman" panose="02020603050405020304" pitchFamily="18" charset="0"/>
              </a:rPr>
              <a:t>This type of conversion is also called </a:t>
            </a:r>
            <a:r>
              <a:rPr lang="en-US" sz="2000" dirty="0">
                <a:solidFill>
                  <a:srgbClr val="FF0000"/>
                </a:solidFill>
                <a:latin typeface="Times New Roman" panose="02020603050405020304" pitchFamily="18" charset="0"/>
                <a:cs typeface="Times New Roman" panose="02020603050405020304" pitchFamily="18" charset="0"/>
              </a:rPr>
              <a:t>typecasting</a:t>
            </a:r>
            <a:r>
              <a:rPr lang="en-US" sz="2000" dirty="0">
                <a:latin typeface="Times New Roman" panose="02020603050405020304" pitchFamily="18" charset="0"/>
                <a:cs typeface="Times New Roman" panose="02020603050405020304" pitchFamily="18" charset="0"/>
              </a:rPr>
              <a:t> because the user casts (changes) the data type of the objects.</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78FEF12-BC3A-4918-9D4F-4410297F27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107</a:t>
            </a:fld>
            <a:endParaRPr lang="en-IN"/>
          </a:p>
        </p:txBody>
      </p:sp>
    </p:spTree>
    <p:extLst>
      <p:ext uri="{BB962C8B-B14F-4D97-AF65-F5344CB8AC3E}">
        <p14:creationId xmlns:p14="http://schemas.microsoft.com/office/powerpoint/2010/main" val="21044140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Explicit Conversion</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318977" y="2031103"/>
            <a:ext cx="8314660" cy="5016758"/>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Example 2: Addition of string and integer Using Explicit Conversion</a:t>
            </a:r>
          </a:p>
          <a:p>
            <a:pPr algn="just"/>
            <a:r>
              <a:rPr lang="en-IN" sz="2000" dirty="0" err="1">
                <a:latin typeface="Times New Roman" panose="02020603050405020304" pitchFamily="18" charset="0"/>
                <a:cs typeface="Times New Roman" panose="02020603050405020304" pitchFamily="18" charset="0"/>
              </a:rPr>
              <a:t>num_string</a:t>
            </a:r>
            <a:r>
              <a:rPr lang="en-IN" sz="2000" dirty="0">
                <a:latin typeface="Times New Roman" panose="02020603050405020304" pitchFamily="18" charset="0"/>
                <a:cs typeface="Times New Roman" panose="02020603050405020304" pitchFamily="18" charset="0"/>
              </a:rPr>
              <a:t> = '12'</a:t>
            </a:r>
          </a:p>
          <a:p>
            <a:pPr algn="just"/>
            <a:r>
              <a:rPr lang="en-IN" sz="2000" dirty="0" err="1">
                <a:latin typeface="Times New Roman" panose="02020603050405020304" pitchFamily="18" charset="0"/>
                <a:cs typeface="Times New Roman" panose="02020603050405020304" pitchFamily="18" charset="0"/>
              </a:rPr>
              <a:t>num_integer</a:t>
            </a:r>
            <a:r>
              <a:rPr lang="en-IN" sz="2000" dirty="0">
                <a:latin typeface="Times New Roman" panose="02020603050405020304" pitchFamily="18" charset="0"/>
                <a:cs typeface="Times New Roman" panose="02020603050405020304" pitchFamily="18" charset="0"/>
              </a:rPr>
              <a:t> = 23</a:t>
            </a:r>
          </a:p>
          <a:p>
            <a:pPr algn="just"/>
            <a:r>
              <a:rPr lang="en-IN" sz="2000" dirty="0">
                <a:latin typeface="Times New Roman" panose="02020603050405020304" pitchFamily="18" charset="0"/>
                <a:cs typeface="Times New Roman" panose="02020603050405020304" pitchFamily="18" charset="0"/>
              </a:rPr>
              <a:t>print("Data type of </a:t>
            </a:r>
            <a:r>
              <a:rPr lang="en-IN" sz="2000" dirty="0" err="1">
                <a:latin typeface="Times New Roman" panose="02020603050405020304" pitchFamily="18" charset="0"/>
                <a:cs typeface="Times New Roman" panose="02020603050405020304" pitchFamily="18" charset="0"/>
              </a:rPr>
              <a:t>num_string</a:t>
            </a:r>
            <a:r>
              <a:rPr lang="en-IN" sz="2000" dirty="0">
                <a:latin typeface="Times New Roman" panose="02020603050405020304" pitchFamily="18" charset="0"/>
                <a:cs typeface="Times New Roman" panose="02020603050405020304" pitchFamily="18" charset="0"/>
              </a:rPr>
              <a:t> before Type </a:t>
            </a:r>
            <a:r>
              <a:rPr lang="en-IN" sz="2000" dirty="0" err="1">
                <a:latin typeface="Times New Roman" panose="02020603050405020304" pitchFamily="18" charset="0"/>
                <a:cs typeface="Times New Roman" panose="02020603050405020304" pitchFamily="18" charset="0"/>
              </a:rPr>
              <a:t>Casting:",type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num_string</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 explicit type conversion</a:t>
            </a:r>
          </a:p>
          <a:p>
            <a:pPr algn="just"/>
            <a:r>
              <a:rPr lang="en-IN" sz="2000" dirty="0" err="1">
                <a:latin typeface="Times New Roman" panose="02020603050405020304" pitchFamily="18" charset="0"/>
                <a:cs typeface="Times New Roman" panose="02020603050405020304" pitchFamily="18" charset="0"/>
              </a:rPr>
              <a:t>num_string</a:t>
            </a:r>
            <a:r>
              <a:rPr lang="en-IN" sz="2000" dirty="0">
                <a:latin typeface="Times New Roman" panose="02020603050405020304" pitchFamily="18" charset="0"/>
                <a:cs typeface="Times New Roman" panose="02020603050405020304" pitchFamily="18" charset="0"/>
              </a:rPr>
              <a:t> = int(</a:t>
            </a:r>
            <a:r>
              <a:rPr lang="en-IN" sz="2000" dirty="0" err="1">
                <a:latin typeface="Times New Roman" panose="02020603050405020304" pitchFamily="18" charset="0"/>
                <a:cs typeface="Times New Roman" panose="02020603050405020304" pitchFamily="18" charset="0"/>
              </a:rPr>
              <a:t>num_string</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print("Data type of </a:t>
            </a:r>
            <a:r>
              <a:rPr lang="en-IN" sz="2000" dirty="0" err="1">
                <a:latin typeface="Times New Roman" panose="02020603050405020304" pitchFamily="18" charset="0"/>
                <a:cs typeface="Times New Roman" panose="02020603050405020304" pitchFamily="18" charset="0"/>
              </a:rPr>
              <a:t>num_string</a:t>
            </a:r>
            <a:r>
              <a:rPr lang="en-IN" sz="2000" dirty="0">
                <a:latin typeface="Times New Roman" panose="02020603050405020304" pitchFamily="18" charset="0"/>
                <a:cs typeface="Times New Roman" panose="02020603050405020304" pitchFamily="18" charset="0"/>
              </a:rPr>
              <a:t> after Type </a:t>
            </a:r>
            <a:r>
              <a:rPr lang="en-IN" sz="2000" dirty="0" err="1">
                <a:latin typeface="Times New Roman" panose="02020603050405020304" pitchFamily="18" charset="0"/>
                <a:cs typeface="Times New Roman" panose="02020603050405020304" pitchFamily="18" charset="0"/>
              </a:rPr>
              <a:t>Casting:",type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num_string</a:t>
            </a:r>
            <a:r>
              <a:rPr lang="en-IN" sz="2000" dirty="0">
                <a:latin typeface="Times New Roman" panose="02020603050405020304" pitchFamily="18" charset="0"/>
                <a:cs typeface="Times New Roman" panose="02020603050405020304" pitchFamily="18" charset="0"/>
              </a:rPr>
              <a:t>))</a:t>
            </a:r>
          </a:p>
          <a:p>
            <a:pPr algn="just"/>
            <a:r>
              <a:rPr lang="en-IN" sz="2000" dirty="0" err="1">
                <a:latin typeface="Times New Roman" panose="02020603050405020304" pitchFamily="18" charset="0"/>
                <a:cs typeface="Times New Roman" panose="02020603050405020304" pitchFamily="18" charset="0"/>
              </a:rPr>
              <a:t>num_sum</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num_integer</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num_string</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print("Sum:",</a:t>
            </a:r>
            <a:r>
              <a:rPr lang="en-IN" sz="2000" dirty="0" err="1">
                <a:latin typeface="Times New Roman" panose="02020603050405020304" pitchFamily="18" charset="0"/>
                <a:cs typeface="Times New Roman" panose="02020603050405020304" pitchFamily="18" charset="0"/>
              </a:rPr>
              <a:t>num_sum</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print("Data type of </a:t>
            </a:r>
            <a:r>
              <a:rPr lang="en-IN" sz="2000" dirty="0" err="1">
                <a:latin typeface="Times New Roman" panose="02020603050405020304" pitchFamily="18" charset="0"/>
                <a:cs typeface="Times New Roman" panose="02020603050405020304" pitchFamily="18" charset="0"/>
              </a:rPr>
              <a:t>num_sum:",type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num_sum</a:t>
            </a:r>
            <a:r>
              <a:rPr lang="en-IN" sz="2000" dirty="0">
                <a:latin typeface="Times New Roman" panose="02020603050405020304" pitchFamily="18" charset="0"/>
                <a:cs typeface="Times New Roman" panose="02020603050405020304" pitchFamily="18" charset="0"/>
              </a:rPr>
              <a:t>))</a:t>
            </a:r>
          </a:p>
          <a:p>
            <a:pPr algn="just"/>
            <a:r>
              <a:rPr lang="en-IN" sz="2000" b="1" dirty="0">
                <a:latin typeface="Times New Roman" panose="02020603050405020304" pitchFamily="18" charset="0"/>
                <a:cs typeface="Times New Roman" panose="02020603050405020304" pitchFamily="18" charset="0"/>
              </a:rPr>
              <a:t>Output:</a:t>
            </a:r>
          </a:p>
          <a:p>
            <a:pPr algn="just"/>
            <a:r>
              <a:rPr lang="en-US" sz="2000" dirty="0">
                <a:latin typeface="Times New Roman" panose="02020603050405020304" pitchFamily="18" charset="0"/>
                <a:cs typeface="Times New Roman" panose="02020603050405020304" pitchFamily="18" charset="0"/>
              </a:rPr>
              <a:t>Data type of </a:t>
            </a:r>
            <a:r>
              <a:rPr lang="en-US" sz="2000" dirty="0" err="1">
                <a:latin typeface="Times New Roman" panose="02020603050405020304" pitchFamily="18" charset="0"/>
                <a:cs typeface="Times New Roman" panose="02020603050405020304" pitchFamily="18" charset="0"/>
              </a:rPr>
              <a:t>num_string</a:t>
            </a:r>
            <a:r>
              <a:rPr lang="en-US" sz="2000" dirty="0">
                <a:latin typeface="Times New Roman" panose="02020603050405020304" pitchFamily="18" charset="0"/>
                <a:cs typeface="Times New Roman" panose="02020603050405020304" pitchFamily="18" charset="0"/>
              </a:rPr>
              <a:t> before Type Casting: &lt;class 'str'&gt;</a:t>
            </a:r>
          </a:p>
          <a:p>
            <a:pPr algn="just"/>
            <a:r>
              <a:rPr lang="en-US" sz="2000" dirty="0">
                <a:latin typeface="Times New Roman" panose="02020603050405020304" pitchFamily="18" charset="0"/>
                <a:cs typeface="Times New Roman" panose="02020603050405020304" pitchFamily="18" charset="0"/>
              </a:rPr>
              <a:t>Data type of </a:t>
            </a:r>
            <a:r>
              <a:rPr lang="en-US" sz="2000" dirty="0" err="1">
                <a:latin typeface="Times New Roman" panose="02020603050405020304" pitchFamily="18" charset="0"/>
                <a:cs typeface="Times New Roman" panose="02020603050405020304" pitchFamily="18" charset="0"/>
              </a:rPr>
              <a:t>num_string</a:t>
            </a:r>
            <a:r>
              <a:rPr lang="en-US" sz="2000" dirty="0">
                <a:latin typeface="Times New Roman" panose="02020603050405020304" pitchFamily="18" charset="0"/>
                <a:cs typeface="Times New Roman" panose="02020603050405020304" pitchFamily="18" charset="0"/>
              </a:rPr>
              <a:t> after Type Casting: &lt;class 'int'&gt;</a:t>
            </a:r>
          </a:p>
          <a:p>
            <a:pPr algn="just"/>
            <a:r>
              <a:rPr lang="en-US" sz="2000" dirty="0">
                <a:latin typeface="Times New Roman" panose="02020603050405020304" pitchFamily="18" charset="0"/>
                <a:cs typeface="Times New Roman" panose="02020603050405020304" pitchFamily="18" charset="0"/>
              </a:rPr>
              <a:t>Sum: 35</a:t>
            </a:r>
          </a:p>
          <a:p>
            <a:pPr algn="just"/>
            <a:r>
              <a:rPr lang="en-US" sz="2000" dirty="0">
                <a:latin typeface="Times New Roman" panose="02020603050405020304" pitchFamily="18" charset="0"/>
                <a:cs typeface="Times New Roman" panose="02020603050405020304" pitchFamily="18" charset="0"/>
              </a:rPr>
              <a:t>Data type of </a:t>
            </a:r>
            <a:r>
              <a:rPr lang="en-US" sz="2000" dirty="0" err="1">
                <a:latin typeface="Times New Roman" panose="02020603050405020304" pitchFamily="18" charset="0"/>
                <a:cs typeface="Times New Roman" panose="02020603050405020304" pitchFamily="18" charset="0"/>
              </a:rPr>
              <a:t>num_sum</a:t>
            </a:r>
            <a:r>
              <a:rPr lang="en-US" sz="2000" dirty="0">
                <a:latin typeface="Times New Roman" panose="02020603050405020304" pitchFamily="18" charset="0"/>
                <a:cs typeface="Times New Roman" panose="02020603050405020304" pitchFamily="18" charset="0"/>
              </a:rPr>
              <a:t>: &lt;class 'int'&gt;</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D1F14B9-21D2-4B9C-B330-2C4A8F649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108</a:t>
            </a:fld>
            <a:endParaRPr lang="en-IN"/>
          </a:p>
        </p:txBody>
      </p:sp>
    </p:spTree>
    <p:extLst>
      <p:ext uri="{BB962C8B-B14F-4D97-AF65-F5344CB8AC3E}">
        <p14:creationId xmlns:p14="http://schemas.microsoft.com/office/powerpoint/2010/main" val="227365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Type Conversion</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318977" y="2031103"/>
            <a:ext cx="8314660" cy="4708981"/>
          </a:xfrm>
          <a:prstGeom prst="rect">
            <a:avLst/>
          </a:prstGeom>
          <a:noFill/>
        </p:spPr>
        <p:txBody>
          <a:bodyPr wrap="square">
            <a:spAutoFit/>
          </a:bodyPr>
          <a:lstStyle/>
          <a:p>
            <a:pPr algn="just">
              <a:lnSpc>
                <a:spcPct val="200000"/>
              </a:lnSpc>
            </a:pPr>
            <a:r>
              <a:rPr lang="en-US" sz="2000" b="1" dirty="0">
                <a:latin typeface="Times New Roman" panose="02020603050405020304" pitchFamily="18" charset="0"/>
                <a:cs typeface="Times New Roman" panose="02020603050405020304" pitchFamily="18" charset="0"/>
              </a:rPr>
              <a:t>Key Points to Remember</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Type Conversion is the conversion of an object from one data type to another data type.</a:t>
            </a:r>
          </a:p>
          <a:p>
            <a:pPr marL="342900" indent="-342900"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Implicit Type Conversion is automatically performed by the Python interpreter.</a:t>
            </a:r>
          </a:p>
          <a:p>
            <a:pPr marL="342900" indent="-342900"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Python avoids the loss of data in Implicit Type Conversion.</a:t>
            </a:r>
          </a:p>
          <a:p>
            <a:pPr marL="342900" indent="-342900"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Explicit Type Conversion is also called Type Casting, the data types of objects are converted using predefined functions by the user.</a:t>
            </a:r>
          </a:p>
          <a:p>
            <a:pPr marL="342900" indent="-342900"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Type Casting, loss of data may occur as we enforce the object to a specific data type.</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C38FF5C-42E7-4E6E-AD9B-058EDD4B3B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109</a:t>
            </a:fld>
            <a:endParaRPr lang="en-IN"/>
          </a:p>
        </p:txBody>
      </p:sp>
    </p:spTree>
    <p:extLst>
      <p:ext uri="{BB962C8B-B14F-4D97-AF65-F5344CB8AC3E}">
        <p14:creationId xmlns:p14="http://schemas.microsoft.com/office/powerpoint/2010/main" val="183071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443542" y="1828796"/>
            <a:ext cx="8592304" cy="5029204"/>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60000"/>
              </a:lnSpc>
              <a:spcBef>
                <a:spcPts val="0"/>
              </a:spcBef>
              <a:spcAft>
                <a:spcPts val="0"/>
              </a:spcAft>
              <a:buSzPct val="92000"/>
              <a:buNone/>
            </a:pPr>
            <a:r>
              <a:rPr lang="en-IN" sz="3200">
                <a:latin typeface="Times New Roman"/>
                <a:ea typeface="Times New Roman"/>
                <a:cs typeface="Times New Roman"/>
                <a:sym typeface="Times New Roman"/>
              </a:rPr>
              <a:t>Example:</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student_name</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studentName</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session1</a:t>
            </a:r>
            <a:endParaRPr/>
          </a:p>
          <a:p>
            <a:pPr marL="306000" lvl="0" indent="-306000" algn="l" rtl="0">
              <a:lnSpc>
                <a:spcPct val="160000"/>
              </a:lnSpc>
              <a:spcBef>
                <a:spcPts val="0"/>
              </a:spcBef>
              <a:spcAft>
                <a:spcPts val="0"/>
              </a:spcAft>
              <a:buSzPct val="92000"/>
              <a:buChar char="◼"/>
            </a:pPr>
            <a:r>
              <a:rPr lang="en-IN" sz="3200">
                <a:solidFill>
                  <a:srgbClr val="C00000"/>
                </a:solidFill>
                <a:latin typeface="Times New Roman"/>
                <a:ea typeface="Times New Roman"/>
                <a:cs typeface="Times New Roman"/>
                <a:sym typeface="Times New Roman"/>
              </a:rPr>
              <a:t>1Age</a:t>
            </a:r>
            <a:endParaRPr/>
          </a:p>
          <a:p>
            <a:pPr marL="306000" lvl="0" indent="-306000" algn="l" rtl="0">
              <a:lnSpc>
                <a:spcPct val="160000"/>
              </a:lnSpc>
              <a:spcBef>
                <a:spcPts val="0"/>
              </a:spcBef>
              <a:spcAft>
                <a:spcPts val="0"/>
              </a:spcAft>
              <a:buSzPct val="92000"/>
              <a:buChar char="◼"/>
            </a:pPr>
            <a:r>
              <a:rPr lang="en-IN" sz="3200">
                <a:solidFill>
                  <a:srgbClr val="C00000"/>
                </a:solidFill>
                <a:latin typeface="Times New Roman"/>
                <a:ea typeface="Times New Roman"/>
                <a:cs typeface="Times New Roman"/>
                <a:sym typeface="Times New Roman"/>
              </a:rPr>
              <a:t>564</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_year</a:t>
            </a:r>
            <a:endParaRPr/>
          </a:p>
          <a:p>
            <a:pPr marL="306000" lvl="0" indent="-306000" algn="l" rtl="0">
              <a:lnSpc>
                <a:spcPct val="160000"/>
              </a:lnSpc>
              <a:spcBef>
                <a:spcPts val="0"/>
              </a:spcBef>
              <a:spcAft>
                <a:spcPts val="0"/>
              </a:spcAft>
              <a:buSzPct val="92000"/>
              <a:buChar char="◼"/>
            </a:pPr>
            <a:r>
              <a:rPr lang="en-IN" sz="3200">
                <a:solidFill>
                  <a:srgbClr val="C00000"/>
                </a:solidFill>
                <a:latin typeface="Times New Roman"/>
                <a:ea typeface="Times New Roman"/>
                <a:cs typeface="Times New Roman"/>
                <a:sym typeface="Times New Roman"/>
              </a:rPr>
              <a:t>class</a:t>
            </a:r>
            <a:endParaRPr/>
          </a:p>
          <a:p>
            <a:pPr marL="0" lvl="0" indent="0" algn="l" rtl="0">
              <a:spcBef>
                <a:spcPts val="306"/>
              </a:spcBef>
              <a:spcAft>
                <a:spcPts val="0"/>
              </a:spcAft>
              <a:buSzPct val="91999"/>
              <a:buNone/>
            </a:pPr>
            <a:endParaRPr/>
          </a:p>
        </p:txBody>
      </p:sp>
      <p:sp>
        <p:nvSpPr>
          <p:cNvPr id="155" name="Google Shape;155;p10"/>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Identifiers</a:t>
            </a:r>
            <a:endParaRPr/>
          </a:p>
        </p:txBody>
      </p:sp>
      <p:cxnSp>
        <p:nvCxnSpPr>
          <p:cNvPr id="156" name="Google Shape;156;p10"/>
          <p:cNvCxnSpPr/>
          <p:nvPr/>
        </p:nvCxnSpPr>
        <p:spPr>
          <a:xfrm>
            <a:off x="816077" y="4562167"/>
            <a:ext cx="865239" cy="0"/>
          </a:xfrm>
          <a:prstGeom prst="straightConnector1">
            <a:avLst/>
          </a:prstGeom>
          <a:noFill/>
          <a:ln w="25400" cap="rnd" cmpd="sng">
            <a:solidFill>
              <a:srgbClr val="C00000"/>
            </a:solidFill>
            <a:prstDash val="solid"/>
            <a:round/>
            <a:headEnd type="none" w="sm" len="sm"/>
            <a:tailEnd type="none" w="sm" len="sm"/>
          </a:ln>
          <a:effectLst>
            <a:outerShdw blurRad="38100" dist="25400" dir="5400000" rotWithShape="0">
              <a:srgbClr val="000000">
                <a:alpha val="54901"/>
              </a:srgbClr>
            </a:outerShdw>
          </a:effectLst>
        </p:spPr>
      </p:cxnSp>
      <p:cxnSp>
        <p:nvCxnSpPr>
          <p:cNvPr id="157" name="Google Shape;157;p10"/>
          <p:cNvCxnSpPr/>
          <p:nvPr/>
        </p:nvCxnSpPr>
        <p:spPr>
          <a:xfrm>
            <a:off x="737419" y="5186515"/>
            <a:ext cx="707923" cy="0"/>
          </a:xfrm>
          <a:prstGeom prst="straightConnector1">
            <a:avLst/>
          </a:prstGeom>
          <a:noFill/>
          <a:ln w="25400" cap="rnd" cmpd="sng">
            <a:solidFill>
              <a:srgbClr val="C00000"/>
            </a:solidFill>
            <a:prstDash val="solid"/>
            <a:round/>
            <a:headEnd type="none" w="sm" len="sm"/>
            <a:tailEnd type="none" w="sm" len="sm"/>
          </a:ln>
          <a:effectLst>
            <a:outerShdw blurRad="38100" dist="25400" dir="5400000" rotWithShape="0">
              <a:srgbClr val="000000">
                <a:alpha val="54901"/>
              </a:srgbClr>
            </a:outerShdw>
          </a:effectLst>
        </p:spPr>
      </p:cxnSp>
      <p:cxnSp>
        <p:nvCxnSpPr>
          <p:cNvPr id="158" name="Google Shape;158;p10"/>
          <p:cNvCxnSpPr/>
          <p:nvPr/>
        </p:nvCxnSpPr>
        <p:spPr>
          <a:xfrm>
            <a:off x="737419" y="6445045"/>
            <a:ext cx="875071" cy="0"/>
          </a:xfrm>
          <a:prstGeom prst="straightConnector1">
            <a:avLst/>
          </a:prstGeom>
          <a:noFill/>
          <a:ln w="25400" cap="rnd" cmpd="sng">
            <a:solidFill>
              <a:srgbClr val="C00000"/>
            </a:solidFill>
            <a:prstDash val="solid"/>
            <a:round/>
            <a:headEnd type="none" w="sm" len="sm"/>
            <a:tailEnd type="none" w="sm" len="sm"/>
          </a:ln>
          <a:effectLst>
            <a:outerShdw blurRad="38100" dist="25400" dir="5400000" rotWithShape="0">
              <a:srgbClr val="000000">
                <a:alpha val="54901"/>
              </a:srgbClr>
            </a:outerShdw>
          </a:effectLst>
        </p:spPr>
      </p:cxnSp>
      <p:sp>
        <p:nvSpPr>
          <p:cNvPr id="2" name="Slide Number Placeholder 1">
            <a:extLst>
              <a:ext uri="{FF2B5EF4-FFF2-40B4-BE49-F238E27FC236}">
                <a16:creationId xmlns:a16="http://schemas.microsoft.com/office/drawing/2014/main" id="{B056A8FD-B65E-4461-952C-1D26FB40D1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Debugging</a:t>
            </a:r>
            <a:endParaRPr lang="en-IN" sz="4800" dirty="0"/>
          </a:p>
        </p:txBody>
      </p:sp>
      <p:sp>
        <p:nvSpPr>
          <p:cNvPr id="6" name="TextBox 5">
            <a:extLst>
              <a:ext uri="{FF2B5EF4-FFF2-40B4-BE49-F238E27FC236}">
                <a16:creationId xmlns:a16="http://schemas.microsoft.com/office/drawing/2014/main" id="{DCADD485-F5F2-4C11-8FE7-16477AE9964D}"/>
              </a:ext>
            </a:extLst>
          </p:cNvPr>
          <p:cNvSpPr txBox="1"/>
          <p:nvPr/>
        </p:nvSpPr>
        <p:spPr>
          <a:xfrm>
            <a:off x="349075" y="1818482"/>
            <a:ext cx="8296993" cy="5170646"/>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Debugging means the complete control over the program execution.</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Developers use debugging to overcome program from any bad issues.</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 debugging is a healthier process for the program and keeps the diseases bugs far away.</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Python comes with by default debugger that is easy to import and use.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Preconditions for Effective Debugging:</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Understand the algorithm</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Check correctness</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Code Tracing</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Peer Reviews</a:t>
            </a:r>
          </a:p>
          <a:p>
            <a:endParaRPr lang="en-IN" sz="20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2802386-D71A-40E7-B1F4-641F0AD2D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110</a:t>
            </a:fld>
            <a:endParaRPr lang="en-IN"/>
          </a:p>
        </p:txBody>
      </p:sp>
    </p:spTree>
    <p:extLst>
      <p:ext uri="{BB962C8B-B14F-4D97-AF65-F5344CB8AC3E}">
        <p14:creationId xmlns:p14="http://schemas.microsoft.com/office/powerpoint/2010/main" val="5253582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Common Errors in python</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414670" y="2020470"/>
            <a:ext cx="8314660" cy="6492611"/>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Python is a popular programming language that is easy to learn and use. But like any programming language, Python is prone to errors.</a:t>
            </a:r>
          </a:p>
          <a:p>
            <a:pPr marL="342900" indent="-342900" algn="just">
              <a:lnSpc>
                <a:spcPct val="150000"/>
              </a:lnSpc>
              <a:buFont typeface="Wingdings" panose="05000000000000000000" pitchFamily="2" charset="2"/>
              <a:buChar char="v"/>
            </a:pPr>
            <a:r>
              <a:rPr lang="en-IN" sz="2000" i="0" dirty="0">
                <a:effectLst/>
                <a:latin typeface="Times New Roman" panose="02020603050405020304" pitchFamily="18" charset="0"/>
                <a:cs typeface="Times New Roman" panose="02020603050405020304" pitchFamily="18" charset="0"/>
              </a:rPr>
              <a:t>Syntax Errors </a:t>
            </a:r>
          </a:p>
          <a:p>
            <a:pPr marL="342900" indent="-342900" algn="just">
              <a:lnSpc>
                <a:spcPct val="150000"/>
              </a:lnSpc>
              <a:buFont typeface="Wingdings" panose="05000000000000000000" pitchFamily="2" charset="2"/>
              <a:buChar char="v"/>
            </a:pPr>
            <a:r>
              <a:rPr lang="en-IN" sz="2000" i="0" dirty="0">
                <a:effectLst/>
                <a:latin typeface="Times New Roman" panose="02020603050405020304" pitchFamily="18" charset="0"/>
                <a:cs typeface="Times New Roman" panose="02020603050405020304" pitchFamily="18" charset="0"/>
              </a:rPr>
              <a:t>Indentation Errors</a:t>
            </a:r>
          </a:p>
          <a:p>
            <a:pPr marL="342900" indent="-342900" algn="just">
              <a:lnSpc>
                <a:spcPct val="150000"/>
              </a:lnSpc>
              <a:buFont typeface="Wingdings" panose="05000000000000000000" pitchFamily="2" charset="2"/>
              <a:buChar char="v"/>
            </a:pPr>
            <a:r>
              <a:rPr lang="en-IN" sz="2000" i="0" dirty="0">
                <a:effectLst/>
                <a:latin typeface="Times New Roman" panose="02020603050405020304" pitchFamily="18" charset="0"/>
                <a:cs typeface="Times New Roman" panose="02020603050405020304" pitchFamily="18" charset="0"/>
              </a:rPr>
              <a:t>Name Errors</a:t>
            </a:r>
          </a:p>
          <a:p>
            <a:pPr marL="342900" indent="-342900" algn="just">
              <a:lnSpc>
                <a:spcPct val="150000"/>
              </a:lnSpc>
              <a:buFont typeface="Wingdings" panose="05000000000000000000" pitchFamily="2" charset="2"/>
              <a:buChar char="v"/>
            </a:pPr>
            <a:r>
              <a:rPr lang="en-IN" sz="2000" i="0" dirty="0">
                <a:effectLst/>
                <a:latin typeface="Times New Roman" panose="02020603050405020304" pitchFamily="18" charset="0"/>
                <a:cs typeface="Times New Roman" panose="02020603050405020304" pitchFamily="18" charset="0"/>
              </a:rPr>
              <a:t>Type Errors</a:t>
            </a:r>
          </a:p>
          <a:p>
            <a:pPr marL="342900" indent="-342900" algn="just">
              <a:lnSpc>
                <a:spcPct val="150000"/>
              </a:lnSpc>
              <a:buFont typeface="Wingdings" panose="05000000000000000000" pitchFamily="2" charset="2"/>
              <a:buChar char="v"/>
            </a:pPr>
            <a:r>
              <a:rPr lang="en-IN" sz="2000" i="0" dirty="0">
                <a:effectLst/>
                <a:latin typeface="Times New Roman" panose="02020603050405020304" pitchFamily="18" charset="0"/>
                <a:cs typeface="Times New Roman" panose="02020603050405020304" pitchFamily="18" charset="0"/>
              </a:rPr>
              <a:t>Index Errors</a:t>
            </a:r>
          </a:p>
          <a:p>
            <a:pPr marL="342900" indent="-342900" algn="just">
              <a:lnSpc>
                <a:spcPct val="150000"/>
              </a:lnSpc>
              <a:buFont typeface="Wingdings" panose="05000000000000000000" pitchFamily="2" charset="2"/>
              <a:buChar char="v"/>
            </a:pPr>
            <a:r>
              <a:rPr lang="en-IN" sz="2000" i="0" dirty="0">
                <a:effectLst/>
                <a:latin typeface="Times New Roman" panose="02020603050405020304" pitchFamily="18" charset="0"/>
                <a:cs typeface="Times New Roman" panose="02020603050405020304" pitchFamily="18" charset="0"/>
              </a:rPr>
              <a:t>Key Errors</a:t>
            </a:r>
          </a:p>
          <a:p>
            <a:pPr marL="342900" indent="-342900" algn="just">
              <a:lnSpc>
                <a:spcPct val="150000"/>
              </a:lnSpc>
              <a:buFont typeface="Wingdings" panose="05000000000000000000" pitchFamily="2" charset="2"/>
              <a:buChar char="v"/>
            </a:pPr>
            <a:r>
              <a:rPr lang="en-IN" sz="2000" i="0" dirty="0">
                <a:effectLst/>
                <a:latin typeface="Times New Roman" panose="02020603050405020304" pitchFamily="18" charset="0"/>
                <a:cs typeface="Times New Roman" panose="02020603050405020304" pitchFamily="18" charset="0"/>
              </a:rPr>
              <a:t>Attribute Errors</a:t>
            </a:r>
          </a:p>
          <a:p>
            <a:pPr algn="just"/>
            <a:endParaRPr lang="en-IN" sz="3600" b="1" i="0" dirty="0">
              <a:effectLst/>
              <a:latin typeface="-apple-system"/>
            </a:endParaRPr>
          </a:p>
          <a:p>
            <a:pPr algn="just">
              <a:lnSpc>
                <a:spcPct val="200000"/>
              </a:lnSpc>
            </a:pPr>
            <a:endParaRPr lang="en-IN" sz="2800" b="1" i="0" dirty="0">
              <a:effectLst/>
              <a:latin typeface="-apple-system"/>
            </a:endParaRPr>
          </a:p>
          <a:p>
            <a:pPr algn="just">
              <a:lnSpc>
                <a:spcPct val="200000"/>
              </a:lnSpc>
            </a:pP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59ED215-1CBD-4D8D-974B-83114BE192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111</a:t>
            </a:fld>
            <a:endParaRPr lang="en-IN"/>
          </a:p>
        </p:txBody>
      </p:sp>
    </p:spTree>
    <p:extLst>
      <p:ext uri="{BB962C8B-B14F-4D97-AF65-F5344CB8AC3E}">
        <p14:creationId xmlns:p14="http://schemas.microsoft.com/office/powerpoint/2010/main" val="15276396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Syntax Errors in python</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414670" y="1742689"/>
            <a:ext cx="8314660" cy="2345322"/>
          </a:xfrm>
          <a:prstGeom prst="rect">
            <a:avLst/>
          </a:prstGeom>
          <a:noFill/>
        </p:spPr>
        <p:txBody>
          <a:bodyPr wrap="square">
            <a:spAutoFit/>
          </a:bodyPr>
          <a:lstStyle/>
          <a:p>
            <a:pPr algn="just">
              <a:lnSpc>
                <a:spcPct val="150000"/>
              </a:lnSpc>
            </a:pPr>
            <a:r>
              <a:rPr lang="en-US" sz="2000" i="0" dirty="0">
                <a:effectLst/>
                <a:latin typeface="Times New Roman" panose="02020603050405020304" pitchFamily="18" charset="0"/>
                <a:cs typeface="Times New Roman" panose="02020603050405020304" pitchFamily="18" charset="0"/>
              </a:rPr>
              <a:t>Syntax errors occur , have a </a:t>
            </a:r>
            <a:r>
              <a:rPr lang="en-US" sz="2000" i="0" dirty="0">
                <a:solidFill>
                  <a:srgbClr val="FF0000"/>
                </a:solidFill>
                <a:effectLst/>
                <a:latin typeface="Times New Roman" panose="02020603050405020304" pitchFamily="18" charset="0"/>
                <a:cs typeface="Times New Roman" panose="02020603050405020304" pitchFamily="18" charset="0"/>
              </a:rPr>
              <a:t>typo or other mistake </a:t>
            </a:r>
            <a:r>
              <a:rPr lang="en-US" sz="2000" i="0" dirty="0">
                <a:effectLst/>
                <a:latin typeface="Times New Roman" panose="02020603050405020304" pitchFamily="18" charset="0"/>
                <a:cs typeface="Times New Roman" panose="02020603050405020304" pitchFamily="18" charset="0"/>
              </a:rPr>
              <a:t>in the code that causes it to be </a:t>
            </a:r>
            <a:r>
              <a:rPr lang="en-US" sz="2000" i="0" dirty="0">
                <a:solidFill>
                  <a:srgbClr val="FF0000"/>
                </a:solidFill>
                <a:effectLst/>
                <a:latin typeface="Times New Roman" panose="02020603050405020304" pitchFamily="18" charset="0"/>
                <a:cs typeface="Times New Roman" panose="02020603050405020304" pitchFamily="18" charset="0"/>
              </a:rPr>
              <a:t>invalid syntax</a:t>
            </a:r>
            <a:r>
              <a:rPr lang="en-US" sz="2000" i="0" dirty="0">
                <a:effectLst/>
                <a:latin typeface="Times New Roman" panose="02020603050405020304" pitchFamily="18" charset="0"/>
                <a:cs typeface="Times New Roman" panose="02020603050405020304" pitchFamily="18" charset="0"/>
              </a:rPr>
              <a:t>. These errors are usually caught by Python's interpreter when try to run the code.</a:t>
            </a:r>
          </a:p>
          <a:p>
            <a:pPr algn="just">
              <a:lnSpc>
                <a:spcPct val="150000"/>
              </a:lnSpc>
            </a:pPr>
            <a:r>
              <a:rPr lang="en-US" sz="2000" dirty="0">
                <a:latin typeface="Times New Roman" panose="02020603050405020304" pitchFamily="18" charset="0"/>
                <a:cs typeface="Times New Roman" panose="02020603050405020304" pitchFamily="18" charset="0"/>
              </a:rPr>
              <a:t>T</a:t>
            </a:r>
            <a:r>
              <a:rPr lang="en-US" sz="2000" i="0" dirty="0">
                <a:effectLst/>
                <a:latin typeface="Times New Roman" panose="02020603050405020304" pitchFamily="18" charset="0"/>
                <a:cs typeface="Times New Roman" panose="02020603050405020304" pitchFamily="18" charset="0"/>
              </a:rPr>
              <a:t>rying to assign the value 10 to the variable x using the assignment operator (=) inside an if statement.</a:t>
            </a:r>
          </a:p>
        </p:txBody>
      </p:sp>
      <p:pic>
        <p:nvPicPr>
          <p:cNvPr id="3" name="Picture 2">
            <a:extLst>
              <a:ext uri="{FF2B5EF4-FFF2-40B4-BE49-F238E27FC236}">
                <a16:creationId xmlns:a16="http://schemas.microsoft.com/office/drawing/2014/main" id="{382E334A-5A16-400E-9DF9-53BA4C20702E}"/>
              </a:ext>
            </a:extLst>
          </p:cNvPr>
          <p:cNvPicPr>
            <a:picLocks noChangeAspect="1"/>
          </p:cNvPicPr>
          <p:nvPr/>
        </p:nvPicPr>
        <p:blipFill>
          <a:blip r:embed="rId3"/>
          <a:stretch>
            <a:fillRect/>
          </a:stretch>
        </p:blipFill>
        <p:spPr>
          <a:xfrm>
            <a:off x="2193187" y="4376516"/>
            <a:ext cx="3524250" cy="1209675"/>
          </a:xfrm>
          <a:prstGeom prst="rect">
            <a:avLst/>
          </a:prstGeom>
        </p:spPr>
      </p:pic>
      <p:sp>
        <p:nvSpPr>
          <p:cNvPr id="2" name="Slide Number Placeholder 1">
            <a:extLst>
              <a:ext uri="{FF2B5EF4-FFF2-40B4-BE49-F238E27FC236}">
                <a16:creationId xmlns:a16="http://schemas.microsoft.com/office/drawing/2014/main" id="{3B492768-C76F-43F8-9772-F519140CF1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112</a:t>
            </a:fld>
            <a:endParaRPr lang="en-IN"/>
          </a:p>
        </p:txBody>
      </p:sp>
    </p:spTree>
    <p:extLst>
      <p:ext uri="{BB962C8B-B14F-4D97-AF65-F5344CB8AC3E}">
        <p14:creationId xmlns:p14="http://schemas.microsoft.com/office/powerpoint/2010/main" val="28988405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Indentation Errors in python</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414670" y="1742689"/>
            <a:ext cx="8314660" cy="2806987"/>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Python uses whitespace to indicate blocks of code, so proper indentation is critical.</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Use four spaces for each level of indentation.</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Don't mix tabs and spaces for indentation.</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Make sure indentation is consistent throughout your code.</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DDDD4D-631D-4A9A-8E0A-7C873AC7E0C0}"/>
              </a:ext>
            </a:extLst>
          </p:cNvPr>
          <p:cNvPicPr>
            <a:picLocks noChangeAspect="1"/>
          </p:cNvPicPr>
          <p:nvPr/>
        </p:nvPicPr>
        <p:blipFill>
          <a:blip r:embed="rId3"/>
          <a:stretch>
            <a:fillRect/>
          </a:stretch>
        </p:blipFill>
        <p:spPr>
          <a:xfrm>
            <a:off x="1676732" y="4124878"/>
            <a:ext cx="4791075" cy="1819275"/>
          </a:xfrm>
          <a:prstGeom prst="rect">
            <a:avLst/>
          </a:prstGeom>
        </p:spPr>
      </p:pic>
      <p:sp>
        <p:nvSpPr>
          <p:cNvPr id="2" name="Slide Number Placeholder 1">
            <a:extLst>
              <a:ext uri="{FF2B5EF4-FFF2-40B4-BE49-F238E27FC236}">
                <a16:creationId xmlns:a16="http://schemas.microsoft.com/office/drawing/2014/main" id="{6168859A-0A73-4EDF-9D66-41EE032A13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113</a:t>
            </a:fld>
            <a:endParaRPr lang="en-IN"/>
          </a:p>
        </p:txBody>
      </p:sp>
    </p:spTree>
    <p:extLst>
      <p:ext uri="{BB962C8B-B14F-4D97-AF65-F5344CB8AC3E}">
        <p14:creationId xmlns:p14="http://schemas.microsoft.com/office/powerpoint/2010/main" val="6711923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Name Errors in python</a:t>
            </a:r>
            <a:endParaRPr lang="en-IN" sz="4800" dirty="0"/>
          </a:p>
        </p:txBody>
      </p:sp>
      <p:sp>
        <p:nvSpPr>
          <p:cNvPr id="5" name="TextBox 4">
            <a:extLst>
              <a:ext uri="{FF2B5EF4-FFF2-40B4-BE49-F238E27FC236}">
                <a16:creationId xmlns:a16="http://schemas.microsoft.com/office/drawing/2014/main" id="{3E386108-01A4-4209-AEF0-B95BE3FEC851}"/>
              </a:ext>
            </a:extLst>
          </p:cNvPr>
          <p:cNvSpPr txBox="1"/>
          <p:nvPr/>
        </p:nvSpPr>
        <p:spPr>
          <a:xfrm>
            <a:off x="414670" y="1742689"/>
            <a:ext cx="8314660" cy="234532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Name errors occur when we try to use a variable or function that hasn't been defined.</a:t>
            </a:r>
          </a:p>
          <a:p>
            <a:pPr algn="just">
              <a:lnSpc>
                <a:spcPct val="150000"/>
              </a:lnSpc>
            </a:pPr>
            <a:r>
              <a:rPr lang="en-US" sz="2000" dirty="0">
                <a:latin typeface="Times New Roman" panose="02020603050405020304" pitchFamily="18" charset="0"/>
                <a:cs typeface="Times New Roman" panose="02020603050405020304" pitchFamily="18" charset="0"/>
              </a:rPr>
              <a:t> For example, if we try to print the value of a variable that hasn't been assigned a value yet, we'll get a name error.</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7AE981-31ED-44B8-B8C6-4BC5196CE1E7}"/>
              </a:ext>
            </a:extLst>
          </p:cNvPr>
          <p:cNvPicPr>
            <a:picLocks noChangeAspect="1"/>
          </p:cNvPicPr>
          <p:nvPr/>
        </p:nvPicPr>
        <p:blipFill>
          <a:blip r:embed="rId3"/>
          <a:stretch>
            <a:fillRect/>
          </a:stretch>
        </p:blipFill>
        <p:spPr>
          <a:xfrm>
            <a:off x="1644502" y="3633756"/>
            <a:ext cx="4876800" cy="2486025"/>
          </a:xfrm>
          <a:prstGeom prst="rect">
            <a:avLst/>
          </a:prstGeom>
        </p:spPr>
      </p:pic>
      <p:sp>
        <p:nvSpPr>
          <p:cNvPr id="2" name="Slide Number Placeholder 1">
            <a:extLst>
              <a:ext uri="{FF2B5EF4-FFF2-40B4-BE49-F238E27FC236}">
                <a16:creationId xmlns:a16="http://schemas.microsoft.com/office/drawing/2014/main" id="{92F331E2-4F91-47C4-AAD5-5C05965E43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114</a:t>
            </a:fld>
            <a:endParaRPr lang="en-IN"/>
          </a:p>
        </p:txBody>
      </p:sp>
    </p:spTree>
    <p:extLst>
      <p:ext uri="{BB962C8B-B14F-4D97-AF65-F5344CB8AC3E}">
        <p14:creationId xmlns:p14="http://schemas.microsoft.com/office/powerpoint/2010/main" val="37824886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Type Errors in python</a:t>
            </a:r>
            <a:endParaRPr lang="en-IN" sz="4800" dirty="0"/>
          </a:p>
        </p:txBody>
      </p:sp>
      <p:sp>
        <p:nvSpPr>
          <p:cNvPr id="6" name="TextBox 5">
            <a:extLst>
              <a:ext uri="{FF2B5EF4-FFF2-40B4-BE49-F238E27FC236}">
                <a16:creationId xmlns:a16="http://schemas.microsoft.com/office/drawing/2014/main" id="{0A39ED78-B4D8-470C-BAC8-F4EC1F8C2B7F}"/>
              </a:ext>
            </a:extLst>
          </p:cNvPr>
          <p:cNvSpPr txBox="1"/>
          <p:nvPr/>
        </p:nvSpPr>
        <p:spPr>
          <a:xfrm>
            <a:off x="506765" y="2395488"/>
            <a:ext cx="8137505"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Type errors occur when we try to perform an operation on data of the wrong type.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example, we might try to add a string and a number, or might try to access an attribute of an object that doesn't exist.</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49C42C9-121E-4CFC-A222-3E020BD8F46A}"/>
              </a:ext>
            </a:extLst>
          </p:cNvPr>
          <p:cNvPicPr>
            <a:picLocks noChangeAspect="1"/>
          </p:cNvPicPr>
          <p:nvPr/>
        </p:nvPicPr>
        <p:blipFill>
          <a:blip r:embed="rId3"/>
          <a:stretch>
            <a:fillRect/>
          </a:stretch>
        </p:blipFill>
        <p:spPr>
          <a:xfrm>
            <a:off x="1561878" y="4491006"/>
            <a:ext cx="5467350" cy="1628775"/>
          </a:xfrm>
          <a:prstGeom prst="rect">
            <a:avLst/>
          </a:prstGeom>
        </p:spPr>
      </p:pic>
      <p:sp>
        <p:nvSpPr>
          <p:cNvPr id="2" name="Slide Number Placeholder 1">
            <a:extLst>
              <a:ext uri="{FF2B5EF4-FFF2-40B4-BE49-F238E27FC236}">
                <a16:creationId xmlns:a16="http://schemas.microsoft.com/office/drawing/2014/main" id="{5610CD03-4899-4B70-A059-1E1F5F3CEF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115</a:t>
            </a:fld>
            <a:endParaRPr lang="en-IN"/>
          </a:p>
        </p:txBody>
      </p:sp>
    </p:spTree>
    <p:extLst>
      <p:ext uri="{BB962C8B-B14F-4D97-AF65-F5344CB8AC3E}">
        <p14:creationId xmlns:p14="http://schemas.microsoft.com/office/powerpoint/2010/main" val="173042330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Index Errors in python</a:t>
            </a:r>
            <a:endParaRPr lang="en-IN" sz="4800" dirty="0"/>
          </a:p>
        </p:txBody>
      </p:sp>
      <p:sp>
        <p:nvSpPr>
          <p:cNvPr id="8" name="TextBox 7">
            <a:extLst>
              <a:ext uri="{FF2B5EF4-FFF2-40B4-BE49-F238E27FC236}">
                <a16:creationId xmlns:a16="http://schemas.microsoft.com/office/drawing/2014/main" id="{DC22EF00-2117-4740-9C9B-7E5AF2F14D74}"/>
              </a:ext>
            </a:extLst>
          </p:cNvPr>
          <p:cNvSpPr txBox="1"/>
          <p:nvPr/>
        </p:nvSpPr>
        <p:spPr>
          <a:xfrm>
            <a:off x="595423" y="2126512"/>
            <a:ext cx="7878726"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Index errors occur when we try to access an item in a list or other sequence using an index that is out of range. </a:t>
            </a:r>
          </a:p>
          <a:p>
            <a:r>
              <a:rPr lang="en-US" sz="2000" dirty="0">
                <a:latin typeface="Times New Roman" panose="02020603050405020304" pitchFamily="18" charset="0"/>
                <a:cs typeface="Times New Roman" panose="02020603050405020304" pitchFamily="18" charset="0"/>
              </a:rPr>
              <a:t>For example, if we try to access the fifth item in a list that only has four items, we'll get an index error.</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31D05AC-B6BE-4969-9D1A-6B39AF102D3F}"/>
              </a:ext>
            </a:extLst>
          </p:cNvPr>
          <p:cNvPicPr>
            <a:picLocks noChangeAspect="1"/>
          </p:cNvPicPr>
          <p:nvPr/>
        </p:nvPicPr>
        <p:blipFill>
          <a:blip r:embed="rId3"/>
          <a:stretch>
            <a:fillRect/>
          </a:stretch>
        </p:blipFill>
        <p:spPr>
          <a:xfrm>
            <a:off x="1750164" y="3528016"/>
            <a:ext cx="5048250" cy="2800350"/>
          </a:xfrm>
          <a:prstGeom prst="rect">
            <a:avLst/>
          </a:prstGeom>
        </p:spPr>
      </p:pic>
      <p:sp>
        <p:nvSpPr>
          <p:cNvPr id="2" name="Slide Number Placeholder 1">
            <a:extLst>
              <a:ext uri="{FF2B5EF4-FFF2-40B4-BE49-F238E27FC236}">
                <a16:creationId xmlns:a16="http://schemas.microsoft.com/office/drawing/2014/main" id="{96991CB4-A9D2-4ADC-83EF-220D79B85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116</a:t>
            </a:fld>
            <a:endParaRPr lang="en-IN"/>
          </a:p>
        </p:txBody>
      </p:sp>
    </p:spTree>
    <p:extLst>
      <p:ext uri="{BB962C8B-B14F-4D97-AF65-F5344CB8AC3E}">
        <p14:creationId xmlns:p14="http://schemas.microsoft.com/office/powerpoint/2010/main" val="31235378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key Errors in python</a:t>
            </a:r>
            <a:endParaRPr lang="en-IN" sz="4800" dirty="0"/>
          </a:p>
        </p:txBody>
      </p:sp>
      <p:sp>
        <p:nvSpPr>
          <p:cNvPr id="6" name="TextBox 5">
            <a:extLst>
              <a:ext uri="{FF2B5EF4-FFF2-40B4-BE49-F238E27FC236}">
                <a16:creationId xmlns:a16="http://schemas.microsoft.com/office/drawing/2014/main" id="{B887ABFF-5D2E-45C5-8A6F-049BA967D4BA}"/>
              </a:ext>
            </a:extLst>
          </p:cNvPr>
          <p:cNvSpPr txBox="1"/>
          <p:nvPr/>
        </p:nvSpPr>
        <p:spPr>
          <a:xfrm>
            <a:off x="502757" y="2356523"/>
            <a:ext cx="7921256"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Key errors occur when we try to access a dictionary using a key that doesn't exist. </a:t>
            </a:r>
          </a:p>
          <a:p>
            <a:r>
              <a:rPr lang="en-US" sz="2000" dirty="0">
                <a:latin typeface="Times New Roman" panose="02020603050405020304" pitchFamily="18" charset="0"/>
                <a:cs typeface="Times New Roman" panose="02020603050405020304" pitchFamily="18" charset="0"/>
              </a:rPr>
              <a:t>For example, if we try to access the value associated with a key that hasn't been defined in a dictionary, we'll get a key error.</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45B3E2-B732-4373-9B5A-CD4FB99288CC}"/>
              </a:ext>
            </a:extLst>
          </p:cNvPr>
          <p:cNvPicPr>
            <a:picLocks noChangeAspect="1"/>
          </p:cNvPicPr>
          <p:nvPr/>
        </p:nvPicPr>
        <p:blipFill>
          <a:blip r:embed="rId3"/>
          <a:stretch>
            <a:fillRect/>
          </a:stretch>
        </p:blipFill>
        <p:spPr>
          <a:xfrm>
            <a:off x="2033587" y="3876342"/>
            <a:ext cx="5076825" cy="1933575"/>
          </a:xfrm>
          <a:prstGeom prst="rect">
            <a:avLst/>
          </a:prstGeom>
        </p:spPr>
      </p:pic>
      <p:sp>
        <p:nvSpPr>
          <p:cNvPr id="2" name="Slide Number Placeholder 1">
            <a:extLst>
              <a:ext uri="{FF2B5EF4-FFF2-40B4-BE49-F238E27FC236}">
                <a16:creationId xmlns:a16="http://schemas.microsoft.com/office/drawing/2014/main" id="{ED845AC7-904E-4D7E-9113-3D4739C0C9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117</a:t>
            </a:fld>
            <a:endParaRPr lang="en-IN"/>
          </a:p>
        </p:txBody>
      </p:sp>
    </p:spTree>
    <p:extLst>
      <p:ext uri="{BB962C8B-B14F-4D97-AF65-F5344CB8AC3E}">
        <p14:creationId xmlns:p14="http://schemas.microsoft.com/office/powerpoint/2010/main" val="29461679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38219"/>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Attribute Errors in python</a:t>
            </a:r>
            <a:endParaRPr lang="en-IN" sz="4800" dirty="0"/>
          </a:p>
        </p:txBody>
      </p:sp>
      <p:sp>
        <p:nvSpPr>
          <p:cNvPr id="7" name="TextBox 6">
            <a:extLst>
              <a:ext uri="{FF2B5EF4-FFF2-40B4-BE49-F238E27FC236}">
                <a16:creationId xmlns:a16="http://schemas.microsoft.com/office/drawing/2014/main" id="{188487C0-EE62-45EB-85CF-E4DD533AAB1F}"/>
              </a:ext>
            </a:extLst>
          </p:cNvPr>
          <p:cNvSpPr txBox="1"/>
          <p:nvPr/>
        </p:nvSpPr>
        <p:spPr>
          <a:xfrm>
            <a:off x="162720" y="1868821"/>
            <a:ext cx="8474149" cy="286232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Attribute errors occur when we try to access an attribute of an object that doesn't exist, or when we try to access an attribute in the wrong way.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several different types of attributes in Python:</a:t>
            </a:r>
          </a:p>
          <a:p>
            <a:r>
              <a:rPr lang="en-US" sz="2000" dirty="0">
                <a:solidFill>
                  <a:srgbClr val="FF0000"/>
                </a:solidFill>
                <a:latin typeface="Times New Roman" panose="02020603050405020304" pitchFamily="18" charset="0"/>
                <a:cs typeface="Times New Roman" panose="02020603050405020304" pitchFamily="18" charset="0"/>
              </a:rPr>
              <a:t>Instance attributes: </a:t>
            </a:r>
            <a:r>
              <a:rPr lang="en-US" sz="2000" dirty="0">
                <a:latin typeface="Times New Roman" panose="02020603050405020304" pitchFamily="18" charset="0"/>
                <a:cs typeface="Times New Roman" panose="02020603050405020304" pitchFamily="18" charset="0"/>
              </a:rPr>
              <a:t>These are attributes that belong to a specific instance of a class.</a:t>
            </a:r>
          </a:p>
          <a:p>
            <a:r>
              <a:rPr lang="en-US" sz="2000" dirty="0">
                <a:solidFill>
                  <a:srgbClr val="FF0000"/>
                </a:solidFill>
                <a:latin typeface="Times New Roman" panose="02020603050405020304" pitchFamily="18" charset="0"/>
                <a:cs typeface="Times New Roman" panose="02020603050405020304" pitchFamily="18" charset="0"/>
              </a:rPr>
              <a:t>Class attributes: </a:t>
            </a:r>
            <a:r>
              <a:rPr lang="en-US" sz="2000" dirty="0">
                <a:latin typeface="Times New Roman" panose="02020603050405020304" pitchFamily="18" charset="0"/>
                <a:cs typeface="Times New Roman" panose="02020603050405020304" pitchFamily="18" charset="0"/>
              </a:rPr>
              <a:t>These are attributes that belong to a class rather than an instance.</a:t>
            </a:r>
          </a:p>
          <a:p>
            <a:r>
              <a:rPr lang="en-US" sz="2000" dirty="0">
                <a:solidFill>
                  <a:srgbClr val="FF0000"/>
                </a:solidFill>
                <a:latin typeface="Times New Roman" panose="02020603050405020304" pitchFamily="18" charset="0"/>
                <a:cs typeface="Times New Roman" panose="02020603050405020304" pitchFamily="18" charset="0"/>
              </a:rPr>
              <a:t>Static attributes: </a:t>
            </a:r>
            <a:r>
              <a:rPr lang="en-US" sz="2000" dirty="0">
                <a:latin typeface="Times New Roman" panose="02020603050405020304" pitchFamily="18" charset="0"/>
                <a:cs typeface="Times New Roman" panose="02020603050405020304" pitchFamily="18" charset="0"/>
              </a:rPr>
              <a:t>These are attributes that belong to a class, but can be accessed without creating an instance of the class.</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5C33636-46C7-463D-A903-B98B125B97E1}"/>
              </a:ext>
            </a:extLst>
          </p:cNvPr>
          <p:cNvPicPr>
            <a:picLocks noChangeAspect="1"/>
          </p:cNvPicPr>
          <p:nvPr/>
        </p:nvPicPr>
        <p:blipFill>
          <a:blip r:embed="rId3"/>
          <a:stretch>
            <a:fillRect/>
          </a:stretch>
        </p:blipFill>
        <p:spPr>
          <a:xfrm>
            <a:off x="1273580" y="4731143"/>
            <a:ext cx="6086475" cy="2057400"/>
          </a:xfrm>
          <a:prstGeom prst="rect">
            <a:avLst/>
          </a:prstGeom>
        </p:spPr>
      </p:pic>
      <p:sp>
        <p:nvSpPr>
          <p:cNvPr id="2" name="Slide Number Placeholder 1">
            <a:extLst>
              <a:ext uri="{FF2B5EF4-FFF2-40B4-BE49-F238E27FC236}">
                <a16:creationId xmlns:a16="http://schemas.microsoft.com/office/drawing/2014/main" id="{7D3F0207-10BF-44B9-B394-1A60D3594F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118</a:t>
            </a:fld>
            <a:endParaRPr lang="en-IN"/>
          </a:p>
        </p:txBody>
      </p:sp>
    </p:spTree>
    <p:extLst>
      <p:ext uri="{BB962C8B-B14F-4D97-AF65-F5344CB8AC3E}">
        <p14:creationId xmlns:p14="http://schemas.microsoft.com/office/powerpoint/2010/main" val="413924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body" idx="1"/>
          </p:nvPr>
        </p:nvSpPr>
        <p:spPr>
          <a:xfrm>
            <a:off x="414046" y="2041451"/>
            <a:ext cx="8592304" cy="4002634"/>
          </a:xfrm>
          <a:prstGeom prst="rect">
            <a:avLst/>
          </a:prstGeom>
          <a:noFill/>
          <a:ln>
            <a:noFill/>
          </a:ln>
        </p:spPr>
        <p:txBody>
          <a:bodyPr spcFirstLastPara="1" wrap="square" lIns="91425" tIns="45700" rIns="91425" bIns="45700" anchor="ctr" anchorCtr="0">
            <a:normAutofit fontScale="85000" lnSpcReduction="20000"/>
          </a:bodyPr>
          <a:lstStyle/>
          <a:p>
            <a:pPr marL="0" indent="0">
              <a:lnSpc>
                <a:spcPct val="160000"/>
              </a:lnSpc>
              <a:spcBef>
                <a:spcPts val="0"/>
              </a:spcBef>
              <a:buSzPts val="2300"/>
              <a:buNone/>
            </a:pPr>
            <a:r>
              <a:rPr lang="en-US" sz="2600" dirty="0">
                <a:latin typeface="Times New Roman"/>
                <a:cs typeface="Times New Roman"/>
              </a:rPr>
              <a:t>Literals are the fixed or constant values. They can either be string, numeric or Boolean.</a:t>
            </a:r>
          </a:p>
          <a:p>
            <a:pPr marL="0" lvl="0" indent="0" algn="l" rtl="0">
              <a:lnSpc>
                <a:spcPct val="160000"/>
              </a:lnSpc>
              <a:spcBef>
                <a:spcPts val="0"/>
              </a:spcBef>
              <a:spcAft>
                <a:spcPts val="0"/>
              </a:spcAft>
              <a:buSzPts val="2300"/>
              <a:buNone/>
            </a:pPr>
            <a:r>
              <a:rPr lang="en-US" sz="2600" b="1" dirty="0">
                <a:latin typeface="Times New Roman"/>
                <a:ea typeface="Times New Roman"/>
                <a:cs typeface="Times New Roman"/>
                <a:sym typeface="Times New Roman"/>
              </a:rPr>
              <a:t>Numbers</a:t>
            </a:r>
            <a:endParaRPr lang="en-US" b="1" dirty="0"/>
          </a:p>
          <a:p>
            <a:pPr marL="0" lvl="0" indent="0" algn="l" rtl="0">
              <a:lnSpc>
                <a:spcPct val="160000"/>
              </a:lnSpc>
              <a:spcBef>
                <a:spcPts val="0"/>
              </a:spcBef>
              <a:spcAft>
                <a:spcPts val="0"/>
              </a:spcAft>
              <a:buSzPts val="2392"/>
              <a:buNone/>
            </a:pPr>
            <a:r>
              <a:rPr lang="en-US" sz="2600" dirty="0">
                <a:latin typeface="Times New Roman"/>
                <a:ea typeface="Times New Roman"/>
                <a:cs typeface="Times New Roman"/>
                <a:sym typeface="Times New Roman"/>
              </a:rPr>
              <a:t>       43,  32.67, 6 + 4.13j  </a:t>
            </a:r>
            <a:endParaRPr lang="en-US" dirty="0"/>
          </a:p>
          <a:p>
            <a:pPr marL="0" lvl="0" indent="0" algn="l" rtl="0">
              <a:lnSpc>
                <a:spcPct val="160000"/>
              </a:lnSpc>
              <a:spcBef>
                <a:spcPts val="0"/>
              </a:spcBef>
              <a:spcAft>
                <a:spcPts val="0"/>
              </a:spcAft>
              <a:buSzPts val="2392"/>
              <a:buNone/>
            </a:pPr>
            <a:r>
              <a:rPr lang="en-US" sz="2600" b="1" dirty="0">
                <a:latin typeface="Times New Roman"/>
                <a:ea typeface="Times New Roman"/>
                <a:cs typeface="Times New Roman"/>
                <a:sym typeface="Times New Roman"/>
              </a:rPr>
              <a:t>Strings</a:t>
            </a:r>
            <a:endParaRPr lang="en-US" b="1" dirty="0"/>
          </a:p>
          <a:p>
            <a:pPr marL="0" lvl="0" indent="0" algn="l" rtl="0">
              <a:lnSpc>
                <a:spcPct val="160000"/>
              </a:lnSpc>
              <a:spcBef>
                <a:spcPts val="0"/>
              </a:spcBef>
              <a:spcAft>
                <a:spcPts val="0"/>
              </a:spcAft>
              <a:buSzPts val="2392"/>
              <a:buNone/>
            </a:pPr>
            <a:r>
              <a:rPr lang="en-US" sz="2600" dirty="0">
                <a:latin typeface="Times New Roman"/>
                <a:ea typeface="Times New Roman"/>
                <a:cs typeface="Times New Roman"/>
                <a:sym typeface="Times New Roman"/>
              </a:rPr>
              <a:t>        ‘example’, “Day One”, ‘‘‘another example’’’</a:t>
            </a:r>
          </a:p>
          <a:p>
            <a:pPr marL="0" lvl="0" indent="0" algn="l" rtl="0">
              <a:lnSpc>
                <a:spcPct val="160000"/>
              </a:lnSpc>
              <a:spcBef>
                <a:spcPts val="0"/>
              </a:spcBef>
              <a:spcAft>
                <a:spcPts val="0"/>
              </a:spcAft>
              <a:buSzPts val="2392"/>
              <a:buNone/>
            </a:pPr>
            <a:r>
              <a:rPr lang="en-US" sz="2600" b="1" dirty="0">
                <a:latin typeface="Times New Roman"/>
                <a:ea typeface="Times New Roman"/>
                <a:cs typeface="Times New Roman"/>
                <a:sym typeface="Times New Roman"/>
              </a:rPr>
              <a:t>Boolean</a:t>
            </a:r>
          </a:p>
          <a:p>
            <a:pPr marL="0" lvl="0" indent="0" algn="l" rtl="0">
              <a:lnSpc>
                <a:spcPct val="160000"/>
              </a:lnSpc>
              <a:spcBef>
                <a:spcPts val="0"/>
              </a:spcBef>
              <a:spcAft>
                <a:spcPts val="0"/>
              </a:spcAft>
              <a:buSzPts val="2392"/>
              <a:buNone/>
            </a:pPr>
            <a:r>
              <a:rPr lang="en-US" sz="2600" dirty="0">
                <a:latin typeface="Times New Roman"/>
                <a:ea typeface="Times New Roman"/>
                <a:cs typeface="Times New Roman"/>
                <a:sym typeface="Times New Roman"/>
              </a:rPr>
              <a:t>True as ‘T’ and False as ‘F’</a:t>
            </a:r>
          </a:p>
        </p:txBody>
      </p:sp>
      <p:sp>
        <p:nvSpPr>
          <p:cNvPr id="170" name="Google Shape;170;p12"/>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Literals</a:t>
            </a:r>
            <a:endParaRPr/>
          </a:p>
        </p:txBody>
      </p:sp>
      <p:sp>
        <p:nvSpPr>
          <p:cNvPr id="2" name="Slide Number Placeholder 1">
            <a:extLst>
              <a:ext uri="{FF2B5EF4-FFF2-40B4-BE49-F238E27FC236}">
                <a16:creationId xmlns:a16="http://schemas.microsoft.com/office/drawing/2014/main" id="{9CF65DDC-6AD0-4718-A635-70217B0672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body" idx="1"/>
          </p:nvPr>
        </p:nvSpPr>
        <p:spPr>
          <a:xfrm>
            <a:off x="453375" y="1828796"/>
            <a:ext cx="8592304" cy="5029204"/>
          </a:xfrm>
          <a:prstGeom prst="rect">
            <a:avLst/>
          </a:prstGeom>
          <a:noFill/>
          <a:ln>
            <a:noFill/>
          </a:ln>
        </p:spPr>
        <p:txBody>
          <a:bodyPr spcFirstLastPara="1" wrap="square" lIns="91425" tIns="45700" rIns="91425" bIns="45700" anchor="ctr" anchorCtr="0">
            <a:normAutofit/>
          </a:bodyPr>
          <a:lstStyle/>
          <a:p>
            <a:pPr marL="0" lvl="0" indent="0" algn="l" rtl="0">
              <a:lnSpc>
                <a:spcPct val="160000"/>
              </a:lnSpc>
              <a:spcBef>
                <a:spcPts val="0"/>
              </a:spcBef>
              <a:spcAft>
                <a:spcPts val="0"/>
              </a:spcAft>
              <a:buSzPts val="2300"/>
              <a:buNone/>
            </a:pPr>
            <a:r>
              <a:rPr lang="en-IN" sz="2500">
                <a:latin typeface="Times New Roman"/>
                <a:ea typeface="Times New Roman"/>
                <a:cs typeface="Times New Roman"/>
                <a:sym typeface="Times New Roman"/>
              </a:rPr>
              <a:t>Delimiters are either grouping symbols, punctuation symbols, or symbols that assign/bind objects to names      </a:t>
            </a:r>
            <a:endParaRPr/>
          </a:p>
          <a:p>
            <a:pPr marL="0" lvl="0" indent="0" algn="l" rtl="0">
              <a:lnSpc>
                <a:spcPct val="160000"/>
              </a:lnSpc>
              <a:spcBef>
                <a:spcPts val="0"/>
              </a:spcBef>
              <a:spcAft>
                <a:spcPts val="0"/>
              </a:spcAft>
              <a:buSzPts val="2300"/>
              <a:buNone/>
            </a:pPr>
            <a:r>
              <a:rPr lang="en-IN" sz="2500">
                <a:latin typeface="Times New Roman"/>
                <a:ea typeface="Times New Roman"/>
                <a:cs typeface="Times New Roman"/>
                <a:sym typeface="Times New Roman"/>
              </a:rPr>
              <a:t>    </a:t>
            </a:r>
            <a:endParaRPr/>
          </a:p>
          <a:p>
            <a:pPr marL="0" lvl="0" indent="0" algn="l" rtl="0">
              <a:lnSpc>
                <a:spcPct val="160000"/>
              </a:lnSpc>
              <a:spcBef>
                <a:spcPts val="0"/>
              </a:spcBef>
              <a:spcAft>
                <a:spcPts val="0"/>
              </a:spcAft>
              <a:buSzPts val="2300"/>
              <a:buNone/>
            </a:pPr>
            <a:r>
              <a:rPr lang="en-IN" sz="2500">
                <a:latin typeface="Times New Roman"/>
                <a:ea typeface="Times New Roman"/>
                <a:cs typeface="Times New Roman"/>
                <a:sym typeface="Times New Roman"/>
              </a:rPr>
              <a:t>	( )  [   ]    {  }        🡪   Grouping</a:t>
            </a:r>
            <a:endParaRPr/>
          </a:p>
          <a:p>
            <a:pPr marL="0" lvl="0" indent="0" algn="l" rtl="0">
              <a:lnSpc>
                <a:spcPct val="160000"/>
              </a:lnSpc>
              <a:spcBef>
                <a:spcPts val="0"/>
              </a:spcBef>
              <a:spcAft>
                <a:spcPts val="0"/>
              </a:spcAft>
              <a:buSzPts val="2300"/>
              <a:buNone/>
            </a:pPr>
            <a:r>
              <a:rPr lang="en-IN" sz="2500">
                <a:latin typeface="Times New Roman"/>
                <a:ea typeface="Times New Roman"/>
                <a:cs typeface="Times New Roman"/>
                <a:sym typeface="Times New Roman"/>
              </a:rPr>
              <a:t> 	 .     ,    :    ;           🡪   Punctuation</a:t>
            </a:r>
            <a:endParaRPr/>
          </a:p>
          <a:p>
            <a:pPr marL="0" lvl="0" indent="0" algn="l" rtl="0">
              <a:lnSpc>
                <a:spcPct val="160000"/>
              </a:lnSpc>
              <a:spcBef>
                <a:spcPts val="0"/>
              </a:spcBef>
              <a:spcAft>
                <a:spcPts val="0"/>
              </a:spcAft>
              <a:buSzPts val="2300"/>
              <a:buNone/>
            </a:pPr>
            <a:r>
              <a:rPr lang="en-IN" sz="2500">
                <a:latin typeface="Times New Roman"/>
                <a:ea typeface="Times New Roman"/>
                <a:cs typeface="Times New Roman"/>
                <a:sym typeface="Times New Roman"/>
              </a:rPr>
              <a:t>	+=  -=  *=  /=       🡪   Arithmetic assignment binding    </a:t>
            </a:r>
            <a:endParaRPr/>
          </a:p>
          <a:p>
            <a:pPr marL="0" lvl="0" indent="0" algn="l" rtl="0">
              <a:lnSpc>
                <a:spcPct val="160000"/>
              </a:lnSpc>
              <a:spcBef>
                <a:spcPts val="0"/>
              </a:spcBef>
              <a:spcAft>
                <a:spcPts val="0"/>
              </a:spcAft>
              <a:buSzPts val="2300"/>
              <a:buNone/>
            </a:pPr>
            <a:r>
              <a:rPr lang="en-IN" sz="2500">
                <a:latin typeface="Times New Roman"/>
                <a:ea typeface="Times New Roman"/>
                <a:cs typeface="Times New Roman"/>
                <a:sym typeface="Times New Roman"/>
              </a:rPr>
              <a:t>                                         (More in Operators)</a:t>
            </a:r>
            <a:endParaRPr/>
          </a:p>
          <a:p>
            <a:pPr marL="0" lvl="0" indent="0" algn="l" rtl="0">
              <a:lnSpc>
                <a:spcPct val="160000"/>
              </a:lnSpc>
              <a:spcBef>
                <a:spcPts val="0"/>
              </a:spcBef>
              <a:spcAft>
                <a:spcPts val="0"/>
              </a:spcAft>
              <a:buSzPts val="2300"/>
              <a:buNone/>
            </a:pPr>
            <a:endParaRPr sz="2500">
              <a:latin typeface="Times New Roman"/>
              <a:ea typeface="Times New Roman"/>
              <a:cs typeface="Times New Roman"/>
              <a:sym typeface="Times New Roman"/>
            </a:endParaRPr>
          </a:p>
        </p:txBody>
      </p:sp>
      <p:sp>
        <p:nvSpPr>
          <p:cNvPr id="164" name="Google Shape;164;p11"/>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Delimiters</a:t>
            </a:r>
            <a:endParaRPr/>
          </a:p>
        </p:txBody>
      </p:sp>
      <p:sp>
        <p:nvSpPr>
          <p:cNvPr id="2" name="Slide Number Placeholder 1">
            <a:extLst>
              <a:ext uri="{FF2B5EF4-FFF2-40B4-BE49-F238E27FC236}">
                <a16:creationId xmlns:a16="http://schemas.microsoft.com/office/drawing/2014/main" id="{21985E09-4F2A-4A43-A77A-0F89FB910C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body" idx="1"/>
          </p:nvPr>
        </p:nvSpPr>
        <p:spPr>
          <a:xfrm>
            <a:off x="453375" y="1828796"/>
            <a:ext cx="8531137" cy="5029204"/>
          </a:xfrm>
          <a:prstGeom prst="rect">
            <a:avLst/>
          </a:prstGeom>
          <a:noFill/>
          <a:ln>
            <a:noFill/>
          </a:ln>
        </p:spPr>
        <p:txBody>
          <a:bodyPr spcFirstLastPara="1" wrap="square" lIns="91425" tIns="45700" rIns="91425" bIns="45700" anchor="ctr" anchorCtr="0">
            <a:normAutofit/>
          </a:bodyPr>
          <a:lstStyle/>
          <a:p>
            <a:pPr marL="0" lvl="0" indent="0" algn="l" rtl="0">
              <a:lnSpc>
                <a:spcPct val="160000"/>
              </a:lnSpc>
              <a:spcBef>
                <a:spcPts val="0"/>
              </a:spcBef>
              <a:spcAft>
                <a:spcPts val="0"/>
              </a:spcAft>
              <a:buSzPts val="2300"/>
              <a:buNone/>
            </a:pPr>
            <a:r>
              <a:rPr lang="en-US" sz="2500" dirty="0">
                <a:latin typeface="Times New Roman"/>
                <a:cs typeface="Times New Roman"/>
              </a:rPr>
              <a:t>Operators are the symbols which are used to perform operations between operands.</a:t>
            </a:r>
            <a:r>
              <a:rPr lang="en-IN" sz="2500" dirty="0">
                <a:latin typeface="Times New Roman"/>
                <a:cs typeface="Times New Roman"/>
                <a:sym typeface="Times New Roman"/>
              </a:rPr>
              <a:t>    </a:t>
            </a:r>
            <a:endParaRPr sz="2500" dirty="0">
              <a:latin typeface="Times New Roman"/>
              <a:cs typeface="Times New Roman"/>
            </a:endParaRPr>
          </a:p>
          <a:p>
            <a:pPr marL="0" lvl="0" indent="0" algn="l" rtl="0">
              <a:lnSpc>
                <a:spcPct val="160000"/>
              </a:lnSpc>
              <a:spcBef>
                <a:spcPts val="0"/>
              </a:spcBef>
              <a:spcAft>
                <a:spcPts val="0"/>
              </a:spcAft>
              <a:buSzPts val="2300"/>
              <a:buNone/>
            </a:pPr>
            <a:r>
              <a:rPr lang="en-US" sz="2500" b="1" dirty="0">
                <a:latin typeface="Times New Roman"/>
                <a:cs typeface="Times New Roman"/>
              </a:rPr>
              <a:t>Unary Operators: </a:t>
            </a:r>
            <a:r>
              <a:rPr lang="en-US" sz="2500" dirty="0">
                <a:latin typeface="Times New Roman"/>
                <a:cs typeface="Times New Roman"/>
              </a:rPr>
              <a:t>Operators having single operand.</a:t>
            </a:r>
            <a:br>
              <a:rPr lang="en-US" sz="2500" dirty="0">
                <a:latin typeface="Times New Roman"/>
                <a:cs typeface="Times New Roman"/>
              </a:rPr>
            </a:br>
            <a:r>
              <a:rPr lang="en-US" sz="2500" dirty="0" err="1">
                <a:latin typeface="Times New Roman"/>
                <a:cs typeface="Times New Roman"/>
              </a:rPr>
              <a:t>Eg.</a:t>
            </a:r>
            <a:r>
              <a:rPr lang="en-US" sz="2500" dirty="0">
                <a:latin typeface="Times New Roman"/>
                <a:cs typeface="Times New Roman"/>
              </a:rPr>
              <a:t> +8, -7, </a:t>
            </a:r>
            <a:r>
              <a:rPr lang="en-US" sz="2500" dirty="0" err="1">
                <a:latin typeface="Times New Roman"/>
                <a:cs typeface="Times New Roman"/>
              </a:rPr>
              <a:t>etc</a:t>
            </a:r>
            <a:br>
              <a:rPr lang="en-US" sz="2500" dirty="0">
                <a:latin typeface="Times New Roman"/>
                <a:cs typeface="Times New Roman"/>
              </a:rPr>
            </a:br>
            <a:r>
              <a:rPr lang="en-US" sz="2500" b="1" dirty="0">
                <a:latin typeface="Times New Roman"/>
                <a:cs typeface="Times New Roman"/>
              </a:rPr>
              <a:t>Binary Operators: </a:t>
            </a:r>
            <a:r>
              <a:rPr lang="en-US" sz="2500" dirty="0">
                <a:latin typeface="Times New Roman"/>
                <a:cs typeface="Times New Roman"/>
              </a:rPr>
              <a:t>Operators working on 2 operands.</a:t>
            </a:r>
            <a:br>
              <a:rPr lang="en-US" sz="2500" dirty="0">
                <a:latin typeface="Times New Roman"/>
                <a:cs typeface="Times New Roman"/>
              </a:rPr>
            </a:br>
            <a:r>
              <a:rPr lang="en-US" sz="2500" dirty="0" err="1">
                <a:latin typeface="Times New Roman"/>
                <a:cs typeface="Times New Roman"/>
              </a:rPr>
              <a:t>Eg.</a:t>
            </a:r>
            <a:r>
              <a:rPr lang="en-US" sz="2500" dirty="0">
                <a:latin typeface="Times New Roman"/>
                <a:cs typeface="Times New Roman"/>
              </a:rPr>
              <a:t> 2+2, 4-3, 8*9, </a:t>
            </a:r>
            <a:r>
              <a:rPr lang="en-US" sz="2500" dirty="0" err="1">
                <a:latin typeface="Times New Roman"/>
                <a:cs typeface="Times New Roman"/>
              </a:rPr>
              <a:t>etc</a:t>
            </a:r>
            <a:br>
              <a:rPr lang="en-US" sz="2500" dirty="0">
                <a:latin typeface="Times New Roman"/>
                <a:cs typeface="Times New Roman"/>
              </a:rPr>
            </a:br>
            <a:r>
              <a:rPr lang="en-US" sz="2500" dirty="0">
                <a:latin typeface="Times New Roman"/>
                <a:cs typeface="Times New Roman"/>
              </a:rPr>
              <a:t>Similarly, there are </a:t>
            </a:r>
            <a:r>
              <a:rPr lang="en-US" sz="2500" b="1" dirty="0">
                <a:latin typeface="Times New Roman"/>
                <a:cs typeface="Times New Roman"/>
              </a:rPr>
              <a:t>Ternary Operators </a:t>
            </a:r>
            <a:r>
              <a:rPr lang="en-US" sz="2500" dirty="0">
                <a:latin typeface="Times New Roman"/>
                <a:cs typeface="Times New Roman"/>
              </a:rPr>
              <a:t>that work on 3 operands and so on.</a:t>
            </a:r>
            <a:endParaRPr sz="2500" dirty="0">
              <a:latin typeface="Times New Roman"/>
              <a:cs typeface="Times New Roman"/>
              <a:sym typeface="Times New Roman"/>
            </a:endParaRPr>
          </a:p>
        </p:txBody>
      </p:sp>
      <p:sp>
        <p:nvSpPr>
          <p:cNvPr id="164" name="Google Shape;164;p11"/>
          <p:cNvSpPr txBox="1"/>
          <p:nvPr/>
        </p:nvSpPr>
        <p:spPr>
          <a:xfrm>
            <a:off x="581192" y="727587"/>
            <a:ext cx="5308331"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Operators</a:t>
            </a:r>
            <a:endParaRPr dirty="0"/>
          </a:p>
        </p:txBody>
      </p:sp>
      <p:sp>
        <p:nvSpPr>
          <p:cNvPr id="2" name="Slide Number Placeholder 1">
            <a:extLst>
              <a:ext uri="{FF2B5EF4-FFF2-40B4-BE49-F238E27FC236}">
                <a16:creationId xmlns:a16="http://schemas.microsoft.com/office/drawing/2014/main" id="{CA750A21-44A9-4BA5-B1BC-FC23F27CC0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spTree>
    <p:extLst>
      <p:ext uri="{BB962C8B-B14F-4D97-AF65-F5344CB8AC3E}">
        <p14:creationId xmlns:p14="http://schemas.microsoft.com/office/powerpoint/2010/main" val="82964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body" idx="1"/>
          </p:nvPr>
        </p:nvSpPr>
        <p:spPr>
          <a:xfrm>
            <a:off x="394165" y="727587"/>
            <a:ext cx="8592304" cy="5029204"/>
          </a:xfrm>
          <a:prstGeom prst="rect">
            <a:avLst/>
          </a:prstGeom>
          <a:noFill/>
          <a:ln>
            <a:noFill/>
          </a:ln>
        </p:spPr>
        <p:txBody>
          <a:bodyPr spcFirstLastPara="1" wrap="square" lIns="91425" tIns="45700" rIns="91425" bIns="45700" anchor="ctr" anchorCtr="0">
            <a:normAutofit/>
          </a:bodyPr>
          <a:lstStyle/>
          <a:p>
            <a:pPr marL="306000" lvl="0" indent="-306000" algn="l" rtl="0">
              <a:lnSpc>
                <a:spcPct val="160000"/>
              </a:lnSpc>
              <a:spcBef>
                <a:spcPts val="0"/>
              </a:spcBef>
              <a:spcAft>
                <a:spcPts val="0"/>
              </a:spcAft>
              <a:buSzPts val="2392"/>
              <a:buChar char="◼"/>
            </a:pPr>
            <a:r>
              <a:rPr lang="en-IN" sz="2600">
                <a:latin typeface="Times New Roman"/>
                <a:ea typeface="Times New Roman"/>
                <a:cs typeface="Times New Roman"/>
                <a:sym typeface="Times New Roman"/>
              </a:rPr>
              <a:t>Variable is an identifier used to refer a value in the program.</a:t>
            </a:r>
            <a:endParaRPr/>
          </a:p>
          <a:p>
            <a:pPr marL="306000" lvl="0" indent="-306000" algn="l" rtl="0">
              <a:lnSpc>
                <a:spcPct val="160000"/>
              </a:lnSpc>
              <a:spcBef>
                <a:spcPts val="0"/>
              </a:spcBef>
              <a:spcAft>
                <a:spcPts val="0"/>
              </a:spcAft>
              <a:buSzPts val="2392"/>
              <a:buChar char="◼"/>
            </a:pPr>
            <a:r>
              <a:rPr lang="en-IN" sz="2600">
                <a:latin typeface="Times New Roman"/>
                <a:ea typeface="Times New Roman"/>
                <a:cs typeface="Times New Roman"/>
                <a:sym typeface="Times New Roman"/>
              </a:rPr>
              <a:t>Variable is a name of the memory location. It is used to store data.</a:t>
            </a:r>
            <a:endParaRPr/>
          </a:p>
        </p:txBody>
      </p:sp>
      <p:sp>
        <p:nvSpPr>
          <p:cNvPr id="176" name="Google Shape;176;p13"/>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Variables</a:t>
            </a:r>
            <a:endParaRPr/>
          </a:p>
        </p:txBody>
      </p:sp>
      <p:sp>
        <p:nvSpPr>
          <p:cNvPr id="2" name="Slide Number Placeholder 1">
            <a:extLst>
              <a:ext uri="{FF2B5EF4-FFF2-40B4-BE49-F238E27FC236}">
                <a16:creationId xmlns:a16="http://schemas.microsoft.com/office/drawing/2014/main" id="{1B678F04-998E-4681-9550-57994D8E49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body" idx="1"/>
          </p:nvPr>
        </p:nvSpPr>
        <p:spPr>
          <a:xfrm>
            <a:off x="443542" y="1828796"/>
            <a:ext cx="8592304" cy="5029204"/>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60000"/>
              </a:lnSpc>
              <a:spcBef>
                <a:spcPts val="0"/>
              </a:spcBef>
              <a:spcAft>
                <a:spcPts val="0"/>
              </a:spcAft>
              <a:buSzPct val="92000"/>
              <a:buNone/>
            </a:pPr>
            <a:r>
              <a:rPr lang="en-IN" sz="3200">
                <a:latin typeface="Times New Roman"/>
                <a:ea typeface="Times New Roman"/>
                <a:cs typeface="Times New Roman"/>
                <a:sym typeface="Times New Roman"/>
              </a:rPr>
              <a:t>Rules to define a Variable</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Can contain letters in lower case (a-z), upper case (A-Z), digits (0-9), and underscore ( _ )</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Identifier name can’t begin with a digit</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Never use special symbols like !, @, #, $, %, etc.,</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Can’t contain only digits</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Can start with an underscore</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Identifier names are case sensitive</a:t>
            </a:r>
            <a:endParaRPr/>
          </a:p>
          <a:p>
            <a:pPr marL="306000" lvl="0" indent="-306000" algn="l" rtl="0">
              <a:lnSpc>
                <a:spcPct val="160000"/>
              </a:lnSpc>
              <a:spcBef>
                <a:spcPts val="0"/>
              </a:spcBef>
              <a:spcAft>
                <a:spcPts val="0"/>
              </a:spcAft>
              <a:buSzPct val="92000"/>
              <a:buChar char="◼"/>
            </a:pPr>
            <a:r>
              <a:rPr lang="en-IN" sz="3200">
                <a:latin typeface="Times New Roman"/>
                <a:ea typeface="Times New Roman"/>
                <a:cs typeface="Times New Roman"/>
                <a:sym typeface="Times New Roman"/>
              </a:rPr>
              <a:t>Can’t use reserved keywords as an identifier name</a:t>
            </a:r>
            <a:endParaRPr/>
          </a:p>
          <a:p>
            <a:pPr marL="0" lvl="0" indent="0" algn="l" rtl="0">
              <a:spcBef>
                <a:spcPts val="279"/>
              </a:spcBef>
              <a:spcAft>
                <a:spcPts val="0"/>
              </a:spcAft>
              <a:buSzPct val="91999"/>
              <a:buNone/>
            </a:pPr>
            <a:endParaRPr/>
          </a:p>
        </p:txBody>
      </p:sp>
      <p:sp>
        <p:nvSpPr>
          <p:cNvPr id="182" name="Google Shape;182;p14"/>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Variable</a:t>
            </a:r>
            <a:endParaRPr/>
          </a:p>
        </p:txBody>
      </p:sp>
      <p:sp>
        <p:nvSpPr>
          <p:cNvPr id="2" name="Slide Number Placeholder 1">
            <a:extLst>
              <a:ext uri="{FF2B5EF4-FFF2-40B4-BE49-F238E27FC236}">
                <a16:creationId xmlns:a16="http://schemas.microsoft.com/office/drawing/2014/main" id="{804A77DE-C473-4909-A5E7-32E0C4CCD0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body" idx="1"/>
          </p:nvPr>
        </p:nvSpPr>
        <p:spPr>
          <a:xfrm>
            <a:off x="404214" y="1966449"/>
            <a:ext cx="8592304" cy="5029204"/>
          </a:xfrm>
          <a:prstGeom prst="rect">
            <a:avLst/>
          </a:prstGeom>
          <a:noFill/>
          <a:ln>
            <a:noFill/>
          </a:ln>
        </p:spPr>
        <p:txBody>
          <a:bodyPr spcFirstLastPara="1" wrap="square" lIns="91425" tIns="45700" rIns="91425" bIns="45700" anchor="ctr" anchorCtr="0">
            <a:normAutofit/>
          </a:bodyPr>
          <a:lstStyle/>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Syntax:</a:t>
            </a:r>
            <a:endParaRPr/>
          </a:p>
          <a:p>
            <a:pPr marL="0" lvl="0" indent="0" algn="l" rtl="0">
              <a:lnSpc>
                <a:spcPct val="160000"/>
              </a:lnSpc>
              <a:spcBef>
                <a:spcPts val="0"/>
              </a:spcBef>
              <a:spcAft>
                <a:spcPts val="0"/>
              </a:spcAft>
              <a:buSzPts val="2392"/>
              <a:buNone/>
            </a:pPr>
            <a:r>
              <a:rPr lang="en-IN" sz="2600" i="1">
                <a:latin typeface="Times New Roman"/>
                <a:ea typeface="Times New Roman"/>
                <a:cs typeface="Times New Roman"/>
                <a:sym typeface="Times New Roman"/>
              </a:rPr>
              <a:t>      variablename = value</a:t>
            </a:r>
            <a:endParaRPr/>
          </a:p>
          <a:p>
            <a:pPr marL="0" lvl="0" indent="0" algn="l" rtl="0">
              <a:lnSpc>
                <a:spcPct val="160000"/>
              </a:lnSpc>
              <a:spcBef>
                <a:spcPts val="0"/>
              </a:spcBef>
              <a:spcAft>
                <a:spcPts val="0"/>
              </a:spcAft>
              <a:buSzPts val="2392"/>
              <a:buNone/>
            </a:pPr>
            <a:endParaRPr sz="2600" i="1">
              <a:latin typeface="Times New Roman"/>
              <a:ea typeface="Times New Roman"/>
              <a:cs typeface="Times New Roman"/>
              <a:sym typeface="Times New Roman"/>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Example:</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day=1</a:t>
            </a:r>
            <a:endParaRPr/>
          </a:p>
          <a:p>
            <a:pPr marL="0" lvl="0" indent="0" algn="l" rtl="0">
              <a:lnSpc>
                <a:spcPct val="160000"/>
              </a:lnSpc>
              <a:spcBef>
                <a:spcPts val="0"/>
              </a:spcBef>
              <a:spcAft>
                <a:spcPts val="0"/>
              </a:spcAft>
              <a:buSzPts val="2300"/>
              <a:buNone/>
            </a:pPr>
            <a:r>
              <a:rPr lang="en-IN" sz="2500">
                <a:latin typeface="Times New Roman"/>
                <a:ea typeface="Times New Roman"/>
                <a:cs typeface="Times New Roman"/>
                <a:sym typeface="Times New Roman"/>
              </a:rPr>
              <a:t>      </a:t>
            </a:r>
            <a:endParaRPr/>
          </a:p>
          <a:p>
            <a:pPr marL="0" lvl="0" indent="0" algn="l" rtl="0">
              <a:lnSpc>
                <a:spcPct val="160000"/>
              </a:lnSpc>
              <a:spcBef>
                <a:spcPts val="0"/>
              </a:spcBef>
              <a:spcAft>
                <a:spcPts val="0"/>
              </a:spcAft>
              <a:buSzPts val="2300"/>
              <a:buNone/>
            </a:pPr>
            <a:endParaRPr sz="2500">
              <a:latin typeface="Times New Roman"/>
              <a:ea typeface="Times New Roman"/>
              <a:cs typeface="Times New Roman"/>
              <a:sym typeface="Times New Roman"/>
            </a:endParaRPr>
          </a:p>
        </p:txBody>
      </p:sp>
      <p:sp>
        <p:nvSpPr>
          <p:cNvPr id="188" name="Google Shape;188;p15"/>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Declaring a Variable</a:t>
            </a:r>
            <a:endParaRPr/>
          </a:p>
        </p:txBody>
      </p:sp>
      <p:sp>
        <p:nvSpPr>
          <p:cNvPr id="189" name="Google Shape;189;p15"/>
          <p:cNvSpPr/>
          <p:nvPr/>
        </p:nvSpPr>
        <p:spPr>
          <a:xfrm>
            <a:off x="6621864" y="3305908"/>
            <a:ext cx="2039815" cy="3114989"/>
          </a:xfrm>
          <a:prstGeom prst="rect">
            <a:avLst/>
          </a:prstGeom>
          <a:solidFill>
            <a:schemeClr val="accent3"/>
          </a:solidFill>
          <a:ln w="22225" cap="rnd" cmpd="sng">
            <a:solidFill>
              <a:srgbClr val="3294A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90" name="Google Shape;190;p15"/>
          <p:cNvSpPr txBox="1"/>
          <p:nvPr/>
        </p:nvSpPr>
        <p:spPr>
          <a:xfrm>
            <a:off x="7254910" y="3587262"/>
            <a:ext cx="1215850"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Gill Sans"/>
                <a:ea typeface="Gill Sans"/>
                <a:cs typeface="Gill Sans"/>
                <a:sym typeface="Gill Sans"/>
              </a:rPr>
              <a:t>       </a:t>
            </a:r>
            <a:r>
              <a:rPr lang="en-IN" sz="1800">
                <a:solidFill>
                  <a:schemeClr val="dk1"/>
                </a:solidFill>
                <a:latin typeface="Times New Roman"/>
                <a:ea typeface="Times New Roman"/>
                <a:cs typeface="Times New Roman"/>
                <a:sym typeface="Times New Roman"/>
              </a:rPr>
              <a:t>1</a:t>
            </a:r>
            <a:endParaRPr/>
          </a:p>
        </p:txBody>
      </p:sp>
      <p:sp>
        <p:nvSpPr>
          <p:cNvPr id="191" name="Google Shape;191;p15"/>
          <p:cNvSpPr txBox="1"/>
          <p:nvPr/>
        </p:nvSpPr>
        <p:spPr>
          <a:xfrm>
            <a:off x="5396851" y="3322823"/>
            <a:ext cx="80098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a:solidFill>
                  <a:schemeClr val="dk1"/>
                </a:solidFill>
                <a:latin typeface="Gill Sans"/>
                <a:ea typeface="Gill Sans"/>
                <a:cs typeface="Gill Sans"/>
                <a:sym typeface="Gill Sans"/>
              </a:rPr>
              <a:t>day</a:t>
            </a:r>
            <a:endParaRPr/>
          </a:p>
        </p:txBody>
      </p:sp>
      <p:sp>
        <p:nvSpPr>
          <p:cNvPr id="192" name="Google Shape;192;p15"/>
          <p:cNvSpPr txBox="1"/>
          <p:nvPr/>
        </p:nvSpPr>
        <p:spPr>
          <a:xfrm>
            <a:off x="6675791" y="2533730"/>
            <a:ext cx="198588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Gill Sans"/>
                <a:ea typeface="Gill Sans"/>
                <a:cs typeface="Gill Sans"/>
                <a:sym typeface="Gill Sans"/>
              </a:rPr>
              <a:t>Random  Access </a:t>
            </a:r>
            <a:endParaRPr/>
          </a:p>
          <a:p>
            <a:pPr marL="0" marR="0" lvl="0" indent="0" algn="ctr" rtl="0">
              <a:spcBef>
                <a:spcPts val="0"/>
              </a:spcBef>
              <a:spcAft>
                <a:spcPts val="0"/>
              </a:spcAft>
              <a:buNone/>
            </a:pPr>
            <a:r>
              <a:rPr lang="en-IN" sz="2000">
                <a:solidFill>
                  <a:schemeClr val="dk1"/>
                </a:solidFill>
                <a:latin typeface="Gill Sans"/>
                <a:ea typeface="Gill Sans"/>
                <a:cs typeface="Gill Sans"/>
                <a:sym typeface="Gill Sans"/>
              </a:rPr>
              <a:t>Memory</a:t>
            </a:r>
            <a:endParaRPr/>
          </a:p>
        </p:txBody>
      </p:sp>
      <p:sp>
        <p:nvSpPr>
          <p:cNvPr id="193" name="Google Shape;193;p15"/>
          <p:cNvSpPr txBox="1"/>
          <p:nvPr/>
        </p:nvSpPr>
        <p:spPr>
          <a:xfrm>
            <a:off x="6668924" y="3567499"/>
            <a:ext cx="7901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100</a:t>
            </a:r>
            <a:endParaRPr/>
          </a:p>
        </p:txBody>
      </p:sp>
      <p:cxnSp>
        <p:nvCxnSpPr>
          <p:cNvPr id="194" name="Google Shape;194;p15"/>
          <p:cNvCxnSpPr/>
          <p:nvPr/>
        </p:nvCxnSpPr>
        <p:spPr>
          <a:xfrm>
            <a:off x="6197840" y="3750600"/>
            <a:ext cx="396000" cy="0"/>
          </a:xfrm>
          <a:prstGeom prst="straightConnector1">
            <a:avLst/>
          </a:prstGeom>
          <a:noFill/>
          <a:ln w="22225" cap="rnd" cmpd="sng">
            <a:solidFill>
              <a:schemeClr val="dk1"/>
            </a:solidFill>
            <a:prstDash val="solid"/>
            <a:round/>
            <a:headEnd type="none" w="sm" len="sm"/>
            <a:tailEnd type="triangle" w="med" len="med"/>
          </a:ln>
        </p:spPr>
      </p:cxnSp>
      <p:sp>
        <p:nvSpPr>
          <p:cNvPr id="2" name="Slide Number Placeholder 1">
            <a:extLst>
              <a:ext uri="{FF2B5EF4-FFF2-40B4-BE49-F238E27FC236}">
                <a16:creationId xmlns:a16="http://schemas.microsoft.com/office/drawing/2014/main" id="{A6B0A118-0330-4CCB-9BC8-607A283732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6"/>
          <p:cNvSpPr txBox="1">
            <a:spLocks noGrp="1"/>
          </p:cNvSpPr>
          <p:nvPr>
            <p:ph type="body" idx="1"/>
          </p:nvPr>
        </p:nvSpPr>
        <p:spPr>
          <a:xfrm>
            <a:off x="404214" y="1966449"/>
            <a:ext cx="8592304" cy="502920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Syntax:</a:t>
            </a:r>
            <a:endParaRPr/>
          </a:p>
          <a:p>
            <a:pPr marL="0" lvl="0" indent="0" algn="l" rtl="0">
              <a:lnSpc>
                <a:spcPct val="160000"/>
              </a:lnSpc>
              <a:spcBef>
                <a:spcPts val="0"/>
              </a:spcBef>
              <a:spcAft>
                <a:spcPts val="0"/>
              </a:spcAft>
              <a:buSzPts val="2392"/>
              <a:buNone/>
            </a:pPr>
            <a:r>
              <a:rPr lang="en-IN" sz="2600" i="1">
                <a:latin typeface="Times New Roman"/>
                <a:ea typeface="Times New Roman"/>
                <a:cs typeface="Times New Roman"/>
                <a:sym typeface="Times New Roman"/>
              </a:rPr>
              <a:t>      variablename = value</a:t>
            </a:r>
            <a:endParaRPr/>
          </a:p>
          <a:p>
            <a:pPr marL="0" lvl="0" indent="0" algn="l" rtl="0">
              <a:lnSpc>
                <a:spcPct val="160000"/>
              </a:lnSpc>
              <a:spcBef>
                <a:spcPts val="0"/>
              </a:spcBef>
              <a:spcAft>
                <a:spcPts val="0"/>
              </a:spcAft>
              <a:buSzPts val="2392"/>
              <a:buNone/>
            </a:pPr>
            <a:endParaRPr sz="2600" i="1">
              <a:latin typeface="Times New Roman"/>
              <a:ea typeface="Times New Roman"/>
              <a:cs typeface="Times New Roman"/>
              <a:sym typeface="Times New Roman"/>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Example:</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language=“Python”</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day=1</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usage =100.00</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a:t>
            </a:r>
            <a:endParaRPr/>
          </a:p>
          <a:p>
            <a:pPr marL="0" lvl="0" indent="0" algn="l" rtl="0">
              <a:lnSpc>
                <a:spcPct val="160000"/>
              </a:lnSpc>
              <a:spcBef>
                <a:spcPts val="0"/>
              </a:spcBef>
              <a:spcAft>
                <a:spcPts val="0"/>
              </a:spcAft>
              <a:buSzPts val="2300"/>
              <a:buNone/>
            </a:pPr>
            <a:endParaRPr sz="2500">
              <a:latin typeface="Times New Roman"/>
              <a:ea typeface="Times New Roman"/>
              <a:cs typeface="Times New Roman"/>
              <a:sym typeface="Times New Roman"/>
            </a:endParaRPr>
          </a:p>
        </p:txBody>
      </p:sp>
      <p:sp>
        <p:nvSpPr>
          <p:cNvPr id="200" name="Google Shape;200;p16"/>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Declaring a Variable</a:t>
            </a:r>
            <a:endParaRPr/>
          </a:p>
        </p:txBody>
      </p:sp>
      <p:sp>
        <p:nvSpPr>
          <p:cNvPr id="2" name="Slide Number Placeholder 1">
            <a:extLst>
              <a:ext uri="{FF2B5EF4-FFF2-40B4-BE49-F238E27FC236}">
                <a16:creationId xmlns:a16="http://schemas.microsoft.com/office/drawing/2014/main" id="{4F9016D4-31C4-4772-A7F7-BB4559EC92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33711" y="1828796"/>
            <a:ext cx="8592304" cy="5029204"/>
          </a:xfrm>
          <a:prstGeom prst="rect">
            <a:avLst/>
          </a:prstGeom>
          <a:noFill/>
          <a:ln>
            <a:noFill/>
          </a:ln>
        </p:spPr>
        <p:txBody>
          <a:bodyPr spcFirstLastPara="1" wrap="square" lIns="91425" tIns="45700" rIns="91425" bIns="45700" anchor="ctr" anchorCtr="0">
            <a:normAutofit/>
          </a:bodyPr>
          <a:lstStyle/>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Syntax:</a:t>
            </a:r>
            <a:endParaRPr/>
          </a:p>
          <a:p>
            <a:pPr marL="0" lvl="0" indent="0" algn="l" rtl="0">
              <a:lnSpc>
                <a:spcPct val="160000"/>
              </a:lnSpc>
              <a:spcBef>
                <a:spcPts val="0"/>
              </a:spcBef>
              <a:spcAft>
                <a:spcPts val="0"/>
              </a:spcAft>
              <a:buSzPts val="2392"/>
              <a:buNone/>
            </a:pPr>
            <a:r>
              <a:rPr lang="en-IN" sz="2600" i="1">
                <a:latin typeface="Times New Roman"/>
                <a:ea typeface="Times New Roman"/>
                <a:cs typeface="Times New Roman"/>
                <a:sym typeface="Times New Roman"/>
              </a:rPr>
              <a:t>      del variablename</a:t>
            </a:r>
            <a:endParaRPr/>
          </a:p>
          <a:p>
            <a:pPr marL="0" lvl="0" indent="0" algn="l" rtl="0">
              <a:lnSpc>
                <a:spcPct val="160000"/>
              </a:lnSpc>
              <a:spcBef>
                <a:spcPts val="0"/>
              </a:spcBef>
              <a:spcAft>
                <a:spcPts val="0"/>
              </a:spcAft>
              <a:buSzPts val="2392"/>
              <a:buNone/>
            </a:pPr>
            <a:endParaRPr sz="2600" i="1">
              <a:latin typeface="Times New Roman"/>
              <a:ea typeface="Times New Roman"/>
              <a:cs typeface="Times New Roman"/>
              <a:sym typeface="Times New Roman"/>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Example:</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language=“Python”</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del language</a:t>
            </a:r>
            <a:endParaRPr/>
          </a:p>
          <a:p>
            <a:pPr marL="0" lvl="0" indent="0" algn="l" rtl="0">
              <a:lnSpc>
                <a:spcPct val="160000"/>
              </a:lnSpc>
              <a:spcBef>
                <a:spcPts val="0"/>
              </a:spcBef>
              <a:spcAft>
                <a:spcPts val="0"/>
              </a:spcAft>
              <a:buSzPts val="2300"/>
              <a:buNone/>
            </a:pPr>
            <a:r>
              <a:rPr lang="en-IN" sz="2500">
                <a:latin typeface="Times New Roman"/>
                <a:ea typeface="Times New Roman"/>
                <a:cs typeface="Times New Roman"/>
                <a:sym typeface="Times New Roman"/>
              </a:rPr>
              <a:t>      </a:t>
            </a:r>
            <a:endParaRPr/>
          </a:p>
          <a:p>
            <a:pPr marL="0" lvl="0" indent="0" algn="l" rtl="0">
              <a:lnSpc>
                <a:spcPct val="160000"/>
              </a:lnSpc>
              <a:spcBef>
                <a:spcPts val="0"/>
              </a:spcBef>
              <a:spcAft>
                <a:spcPts val="0"/>
              </a:spcAft>
              <a:buSzPts val="2300"/>
              <a:buNone/>
            </a:pPr>
            <a:endParaRPr sz="2500">
              <a:latin typeface="Times New Roman"/>
              <a:ea typeface="Times New Roman"/>
              <a:cs typeface="Times New Roman"/>
              <a:sym typeface="Times New Roman"/>
            </a:endParaRPr>
          </a:p>
        </p:txBody>
      </p:sp>
      <p:sp>
        <p:nvSpPr>
          <p:cNvPr id="206" name="Google Shape;206;p17"/>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Deleting a Variable</a:t>
            </a:r>
            <a:endParaRPr/>
          </a:p>
        </p:txBody>
      </p:sp>
      <p:sp>
        <p:nvSpPr>
          <p:cNvPr id="2" name="Slide Number Placeholder 1">
            <a:extLst>
              <a:ext uri="{FF2B5EF4-FFF2-40B4-BE49-F238E27FC236}">
                <a16:creationId xmlns:a16="http://schemas.microsoft.com/office/drawing/2014/main" id="{8313C4DA-5EC3-40AD-AB0D-166EF9BC30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577124" y="902110"/>
            <a:ext cx="7989752" cy="184109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5400"/>
              <a:buFont typeface="Times New Roman"/>
              <a:buNone/>
            </a:pPr>
            <a:r>
              <a:rPr lang="en-IN" sz="5400" b="1" dirty="0">
                <a:latin typeface="Times New Roman"/>
                <a:ea typeface="Times New Roman"/>
                <a:cs typeface="Times New Roman"/>
                <a:sym typeface="Times New Roman"/>
              </a:rPr>
              <a:t>INTRODUCTION TO PYTHON</a:t>
            </a:r>
            <a:endParaRPr dirty="0"/>
          </a:p>
        </p:txBody>
      </p:sp>
      <p:sp>
        <p:nvSpPr>
          <p:cNvPr id="2" name="Slide Number Placeholder 1">
            <a:extLst>
              <a:ext uri="{FF2B5EF4-FFF2-40B4-BE49-F238E27FC236}">
                <a16:creationId xmlns:a16="http://schemas.microsoft.com/office/drawing/2014/main" id="{67DB7F98-2163-4F6A-AAF6-3D1127402F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Tree>
    <p:extLst>
      <p:ext uri="{BB962C8B-B14F-4D97-AF65-F5344CB8AC3E}">
        <p14:creationId xmlns:p14="http://schemas.microsoft.com/office/powerpoint/2010/main" val="1990537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5411-7F6A-5B46-8B0D-4554782C057C}"/>
              </a:ext>
            </a:extLst>
          </p:cNvPr>
          <p:cNvSpPr>
            <a:spLocks noGrp="1"/>
          </p:cNvSpPr>
          <p:nvPr>
            <p:ph type="ctrTitle"/>
          </p:nvPr>
        </p:nvSpPr>
        <p:spPr>
          <a:xfrm>
            <a:off x="577124" y="902110"/>
            <a:ext cx="7989752" cy="1841090"/>
          </a:xfrm>
        </p:spPr>
        <p:txBody>
          <a:bodyPr>
            <a:noAutofit/>
          </a:bodyPr>
          <a:lstStyle/>
          <a:p>
            <a:pPr algn="ctr"/>
            <a:r>
              <a:rPr lang="en-US" sz="5400" b="1" dirty="0">
                <a:latin typeface="Times New Roman" panose="02020603050405020304" pitchFamily="18" charset="0"/>
                <a:cs typeface="Times New Roman" panose="02020603050405020304" pitchFamily="18" charset="0"/>
              </a:rPr>
              <a:t>DATA TYPES IN Python</a:t>
            </a:r>
          </a:p>
        </p:txBody>
      </p:sp>
      <p:sp>
        <p:nvSpPr>
          <p:cNvPr id="3" name="Slide Number Placeholder 2">
            <a:extLst>
              <a:ext uri="{FF2B5EF4-FFF2-40B4-BE49-F238E27FC236}">
                <a16:creationId xmlns:a16="http://schemas.microsoft.com/office/drawing/2014/main" id="{C119BF80-AE2D-454D-A6A8-B77CEEBAA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a:p>
        </p:txBody>
      </p:sp>
    </p:spTree>
    <p:extLst>
      <p:ext uri="{BB962C8B-B14F-4D97-AF65-F5344CB8AC3E}">
        <p14:creationId xmlns:p14="http://schemas.microsoft.com/office/powerpoint/2010/main" val="2686124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026F-4BDD-4F88-A325-203007C18AA1}"/>
              </a:ext>
            </a:extLst>
          </p:cNvPr>
          <p:cNvSpPr>
            <a:spLocks noGrp="1"/>
          </p:cNvSpPr>
          <p:nvPr>
            <p:ph type="title"/>
          </p:nvPr>
        </p:nvSpPr>
        <p:spPr>
          <a:xfrm>
            <a:off x="581192" y="687475"/>
            <a:ext cx="7989752" cy="790452"/>
          </a:xfrm>
        </p:spPr>
        <p:txBody>
          <a:bodyPr>
            <a:normAutofit fontScale="90000"/>
          </a:bodyPr>
          <a:lstStyle/>
          <a:p>
            <a:r>
              <a:rPr lang="en-IN" sz="4800" dirty="0">
                <a:latin typeface="Times New Roman" panose="02020603050405020304" pitchFamily="18" charset="0"/>
                <a:cs typeface="Times New Roman" panose="02020603050405020304" pitchFamily="18" charset="0"/>
              </a:rPr>
              <a:t>Built-in Data Types</a:t>
            </a:r>
          </a:p>
        </p:txBody>
      </p:sp>
      <p:sp>
        <p:nvSpPr>
          <p:cNvPr id="3" name="Text Placeholder 2">
            <a:extLst>
              <a:ext uri="{FF2B5EF4-FFF2-40B4-BE49-F238E27FC236}">
                <a16:creationId xmlns:a16="http://schemas.microsoft.com/office/drawing/2014/main" id="{1EE0395E-1C7C-4699-AB68-B39963D37E89}"/>
              </a:ext>
            </a:extLst>
          </p:cNvPr>
          <p:cNvSpPr>
            <a:spLocks noGrp="1"/>
          </p:cNvSpPr>
          <p:nvPr>
            <p:ph type="body" idx="1"/>
          </p:nvPr>
        </p:nvSpPr>
        <p:spPr>
          <a:xfrm>
            <a:off x="581192" y="2228003"/>
            <a:ext cx="7989752" cy="1504025"/>
          </a:xfrm>
        </p:spPr>
        <p:txBody>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Variables can store data of different types, and different types can do different things.</a:t>
            </a:r>
          </a:p>
          <a:p>
            <a:pPr algn="l"/>
            <a:r>
              <a:rPr lang="en-US" sz="2000" b="0" i="0" dirty="0">
                <a:solidFill>
                  <a:srgbClr val="000000"/>
                </a:solidFill>
                <a:effectLst/>
                <a:latin typeface="Times New Roman" panose="02020603050405020304" pitchFamily="18" charset="0"/>
                <a:cs typeface="Times New Roman" panose="02020603050405020304" pitchFamily="18" charset="0"/>
              </a:rPr>
              <a:t>Python has the following data types built-in by default, in these categories:</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marL="123444" indent="0">
              <a:buNone/>
            </a:pPr>
            <a:endParaRPr lang="en-IN" dirty="0"/>
          </a:p>
        </p:txBody>
      </p:sp>
      <p:graphicFrame>
        <p:nvGraphicFramePr>
          <p:cNvPr id="6" name="Table 5">
            <a:extLst>
              <a:ext uri="{FF2B5EF4-FFF2-40B4-BE49-F238E27FC236}">
                <a16:creationId xmlns:a16="http://schemas.microsoft.com/office/drawing/2014/main" id="{F4874850-093B-407D-8C16-472B3A57DA39}"/>
              </a:ext>
            </a:extLst>
          </p:cNvPr>
          <p:cNvGraphicFramePr>
            <a:graphicFrameLocks noGrp="1"/>
          </p:cNvGraphicFramePr>
          <p:nvPr>
            <p:extLst>
              <p:ext uri="{D42A27DB-BD31-4B8C-83A1-F6EECF244321}">
                <p14:modId xmlns:p14="http://schemas.microsoft.com/office/powerpoint/2010/main" val="3725031266"/>
              </p:ext>
            </p:extLst>
          </p:nvPr>
        </p:nvGraphicFramePr>
        <p:xfrm>
          <a:off x="1364005" y="3542869"/>
          <a:ext cx="6652944" cy="3107313"/>
        </p:xfrm>
        <a:graphic>
          <a:graphicData uri="http://schemas.openxmlformats.org/drawingml/2006/table">
            <a:tbl>
              <a:tblPr/>
              <a:tblGrid>
                <a:gridCol w="1868293">
                  <a:extLst>
                    <a:ext uri="{9D8B030D-6E8A-4147-A177-3AD203B41FA5}">
                      <a16:colId xmlns:a16="http://schemas.microsoft.com/office/drawing/2014/main" val="1769581506"/>
                    </a:ext>
                  </a:extLst>
                </a:gridCol>
                <a:gridCol w="4784651">
                  <a:extLst>
                    <a:ext uri="{9D8B030D-6E8A-4147-A177-3AD203B41FA5}">
                      <a16:colId xmlns:a16="http://schemas.microsoft.com/office/drawing/2014/main" val="922035530"/>
                    </a:ext>
                  </a:extLst>
                </a:gridCol>
              </a:tblGrid>
              <a:tr h="357482">
                <a:tc>
                  <a:txBody>
                    <a:bodyPr/>
                    <a:lstStyle/>
                    <a:p>
                      <a:pPr algn="l" fontAlgn="t"/>
                      <a:r>
                        <a:rPr lang="en-IN" sz="2000" dirty="0">
                          <a:effectLst/>
                          <a:latin typeface="Times New Roman" panose="02020603050405020304" pitchFamily="18" charset="0"/>
                          <a:cs typeface="Times New Roman" panose="02020603050405020304" pitchFamily="18" charset="0"/>
                        </a:rPr>
                        <a:t>Text Type:</a:t>
                      </a:r>
                    </a:p>
                  </a:txBody>
                  <a:tcPr marL="97118" marR="48559" marT="48559" marB="48559">
                    <a:lnL>
                      <a:noFill/>
                    </a:lnL>
                    <a:lnR>
                      <a:noFill/>
                    </a:lnR>
                    <a:lnT>
                      <a:noFill/>
                    </a:lnT>
                    <a:lnB>
                      <a:noFill/>
                    </a:lnB>
                    <a:solidFill>
                      <a:srgbClr val="FFFFFF"/>
                    </a:solidFill>
                  </a:tcPr>
                </a:tc>
                <a:tc>
                  <a:txBody>
                    <a:bodyPr/>
                    <a:lstStyle/>
                    <a:p>
                      <a:pPr algn="l" fontAlgn="t"/>
                      <a:r>
                        <a:rPr lang="en-IN" sz="2000">
                          <a:effectLst/>
                          <a:latin typeface="Times New Roman" panose="02020603050405020304" pitchFamily="18" charset="0"/>
                          <a:cs typeface="Times New Roman" panose="02020603050405020304" pitchFamily="18" charset="0"/>
                        </a:rPr>
                        <a:t>str</a:t>
                      </a:r>
                    </a:p>
                  </a:txBody>
                  <a:tcPr marL="48559" marR="48559" marT="48559" marB="48559">
                    <a:lnL>
                      <a:noFill/>
                    </a:lnL>
                    <a:lnR>
                      <a:noFill/>
                    </a:lnR>
                    <a:lnT>
                      <a:noFill/>
                    </a:lnT>
                    <a:lnB>
                      <a:noFill/>
                    </a:lnB>
                    <a:solidFill>
                      <a:srgbClr val="FFFFFF"/>
                    </a:solidFill>
                  </a:tcPr>
                </a:tc>
                <a:extLst>
                  <a:ext uri="{0D108BD9-81ED-4DB2-BD59-A6C34878D82A}">
                    <a16:rowId xmlns:a16="http://schemas.microsoft.com/office/drawing/2014/main" val="1791901143"/>
                  </a:ext>
                </a:extLst>
              </a:tr>
              <a:tr h="357482">
                <a:tc>
                  <a:txBody>
                    <a:bodyPr/>
                    <a:lstStyle/>
                    <a:p>
                      <a:pPr algn="l" fontAlgn="t"/>
                      <a:r>
                        <a:rPr lang="en-IN" sz="2000">
                          <a:effectLst/>
                          <a:latin typeface="Times New Roman" panose="02020603050405020304" pitchFamily="18" charset="0"/>
                          <a:cs typeface="Times New Roman" panose="02020603050405020304" pitchFamily="18" charset="0"/>
                        </a:rPr>
                        <a:t>Numeric Types:</a:t>
                      </a:r>
                    </a:p>
                  </a:txBody>
                  <a:tcPr marL="97118" marR="48559" marT="48559" marB="48559">
                    <a:lnL>
                      <a:noFill/>
                    </a:lnL>
                    <a:lnR>
                      <a:noFill/>
                    </a:lnR>
                    <a:lnT>
                      <a:noFill/>
                    </a:lnT>
                    <a:lnB>
                      <a:noFill/>
                    </a:lnB>
                    <a:solidFill>
                      <a:srgbClr val="FFFFFF"/>
                    </a:solidFill>
                  </a:tcPr>
                </a:tc>
                <a:tc>
                  <a:txBody>
                    <a:bodyPr/>
                    <a:lstStyle/>
                    <a:p>
                      <a:pPr algn="l" fontAlgn="t"/>
                      <a:r>
                        <a:rPr lang="en-IN" sz="2000" dirty="0">
                          <a:effectLst/>
                          <a:latin typeface="Times New Roman" panose="02020603050405020304" pitchFamily="18" charset="0"/>
                          <a:cs typeface="Times New Roman" panose="02020603050405020304" pitchFamily="18" charset="0"/>
                        </a:rPr>
                        <a:t>int, float, complex</a:t>
                      </a:r>
                    </a:p>
                  </a:txBody>
                  <a:tcPr marL="48559" marR="48559" marT="48559" marB="48559">
                    <a:lnL>
                      <a:noFill/>
                    </a:lnL>
                    <a:lnR>
                      <a:noFill/>
                    </a:lnR>
                    <a:lnT>
                      <a:noFill/>
                    </a:lnT>
                    <a:lnB>
                      <a:noFill/>
                    </a:lnB>
                    <a:solidFill>
                      <a:srgbClr val="FFFFFF"/>
                    </a:solidFill>
                  </a:tcPr>
                </a:tc>
                <a:extLst>
                  <a:ext uri="{0D108BD9-81ED-4DB2-BD59-A6C34878D82A}">
                    <a16:rowId xmlns:a16="http://schemas.microsoft.com/office/drawing/2014/main" val="890157384"/>
                  </a:ext>
                </a:extLst>
              </a:tr>
              <a:tr h="628583">
                <a:tc>
                  <a:txBody>
                    <a:bodyPr/>
                    <a:lstStyle/>
                    <a:p>
                      <a:pPr algn="l" fontAlgn="t"/>
                      <a:r>
                        <a:rPr lang="en-IN" sz="2000" dirty="0">
                          <a:effectLst/>
                          <a:latin typeface="Times New Roman" panose="02020603050405020304" pitchFamily="18" charset="0"/>
                          <a:cs typeface="Times New Roman" panose="02020603050405020304" pitchFamily="18" charset="0"/>
                        </a:rPr>
                        <a:t>Sequence Types:</a:t>
                      </a:r>
                    </a:p>
                  </a:txBody>
                  <a:tcPr marL="97118" marR="48559" marT="48559" marB="48559">
                    <a:lnL>
                      <a:noFill/>
                    </a:lnL>
                    <a:lnR>
                      <a:noFill/>
                    </a:lnR>
                    <a:lnT>
                      <a:noFill/>
                    </a:lnT>
                    <a:lnB>
                      <a:noFill/>
                    </a:lnB>
                    <a:solidFill>
                      <a:srgbClr val="FFFFFF"/>
                    </a:solidFill>
                  </a:tcPr>
                </a:tc>
                <a:tc>
                  <a:txBody>
                    <a:bodyPr/>
                    <a:lstStyle/>
                    <a:p>
                      <a:pPr algn="l" fontAlgn="t"/>
                      <a:r>
                        <a:rPr lang="en-IN" sz="2000" dirty="0">
                          <a:effectLst/>
                          <a:latin typeface="Times New Roman" panose="02020603050405020304" pitchFamily="18" charset="0"/>
                          <a:cs typeface="Times New Roman" panose="02020603050405020304" pitchFamily="18" charset="0"/>
                        </a:rPr>
                        <a:t>list, tuple, range</a:t>
                      </a:r>
                    </a:p>
                  </a:txBody>
                  <a:tcPr marL="48559" marR="48559" marT="48559" marB="48559">
                    <a:lnL>
                      <a:noFill/>
                    </a:lnL>
                    <a:lnR>
                      <a:noFill/>
                    </a:lnR>
                    <a:lnT>
                      <a:noFill/>
                    </a:lnT>
                    <a:lnB>
                      <a:noFill/>
                    </a:lnB>
                    <a:solidFill>
                      <a:srgbClr val="FFFFFF"/>
                    </a:solidFill>
                  </a:tcPr>
                </a:tc>
                <a:extLst>
                  <a:ext uri="{0D108BD9-81ED-4DB2-BD59-A6C34878D82A}">
                    <a16:rowId xmlns:a16="http://schemas.microsoft.com/office/drawing/2014/main" val="2651536727"/>
                  </a:ext>
                </a:extLst>
              </a:tr>
              <a:tr h="357482">
                <a:tc>
                  <a:txBody>
                    <a:bodyPr/>
                    <a:lstStyle/>
                    <a:p>
                      <a:pPr algn="l" fontAlgn="t"/>
                      <a:r>
                        <a:rPr lang="en-IN" sz="2000" dirty="0">
                          <a:effectLst/>
                          <a:latin typeface="Times New Roman" panose="02020603050405020304" pitchFamily="18" charset="0"/>
                          <a:cs typeface="Times New Roman" panose="02020603050405020304" pitchFamily="18" charset="0"/>
                        </a:rPr>
                        <a:t>Mapping Type:</a:t>
                      </a:r>
                    </a:p>
                  </a:txBody>
                  <a:tcPr marL="97118" marR="48559" marT="48559" marB="48559">
                    <a:lnL>
                      <a:noFill/>
                    </a:lnL>
                    <a:lnR>
                      <a:noFill/>
                    </a:lnR>
                    <a:lnT>
                      <a:noFill/>
                    </a:lnT>
                    <a:lnB>
                      <a:noFill/>
                    </a:lnB>
                    <a:solidFill>
                      <a:srgbClr val="FFFFFF"/>
                    </a:solidFill>
                  </a:tcPr>
                </a:tc>
                <a:tc>
                  <a:txBody>
                    <a:bodyPr/>
                    <a:lstStyle/>
                    <a:p>
                      <a:pPr algn="l" fontAlgn="t"/>
                      <a:r>
                        <a:rPr lang="en-IN" sz="2000" dirty="0" err="1">
                          <a:effectLst/>
                          <a:latin typeface="Times New Roman" panose="02020603050405020304" pitchFamily="18" charset="0"/>
                          <a:cs typeface="Times New Roman" panose="02020603050405020304" pitchFamily="18" charset="0"/>
                        </a:rPr>
                        <a:t>dict</a:t>
                      </a:r>
                      <a:endParaRPr lang="en-IN" sz="2000" dirty="0">
                        <a:effectLst/>
                        <a:latin typeface="Times New Roman" panose="02020603050405020304" pitchFamily="18" charset="0"/>
                        <a:cs typeface="Times New Roman" panose="02020603050405020304" pitchFamily="18" charset="0"/>
                      </a:endParaRPr>
                    </a:p>
                  </a:txBody>
                  <a:tcPr marL="48559" marR="48559" marT="48559" marB="48559">
                    <a:lnL>
                      <a:noFill/>
                    </a:lnL>
                    <a:lnR>
                      <a:noFill/>
                    </a:lnR>
                    <a:lnT>
                      <a:noFill/>
                    </a:lnT>
                    <a:lnB>
                      <a:noFill/>
                    </a:lnB>
                    <a:solidFill>
                      <a:srgbClr val="FFFFFF"/>
                    </a:solidFill>
                  </a:tcPr>
                </a:tc>
                <a:extLst>
                  <a:ext uri="{0D108BD9-81ED-4DB2-BD59-A6C34878D82A}">
                    <a16:rowId xmlns:a16="http://schemas.microsoft.com/office/drawing/2014/main" val="2593240391"/>
                  </a:ext>
                </a:extLst>
              </a:tr>
              <a:tr h="357482">
                <a:tc>
                  <a:txBody>
                    <a:bodyPr/>
                    <a:lstStyle/>
                    <a:p>
                      <a:pPr algn="l" fontAlgn="t"/>
                      <a:r>
                        <a:rPr lang="en-IN" sz="2000">
                          <a:effectLst/>
                          <a:latin typeface="Times New Roman" panose="02020603050405020304" pitchFamily="18" charset="0"/>
                          <a:cs typeface="Times New Roman" panose="02020603050405020304" pitchFamily="18" charset="0"/>
                        </a:rPr>
                        <a:t>Set Types:</a:t>
                      </a:r>
                    </a:p>
                  </a:txBody>
                  <a:tcPr marL="97118" marR="48559" marT="48559" marB="48559">
                    <a:lnL>
                      <a:noFill/>
                    </a:lnL>
                    <a:lnR>
                      <a:noFill/>
                    </a:lnR>
                    <a:lnT>
                      <a:noFill/>
                    </a:lnT>
                    <a:lnB>
                      <a:noFill/>
                    </a:lnB>
                    <a:solidFill>
                      <a:srgbClr val="FFFFFF"/>
                    </a:solidFill>
                  </a:tcPr>
                </a:tc>
                <a:tc>
                  <a:txBody>
                    <a:bodyPr/>
                    <a:lstStyle/>
                    <a:p>
                      <a:pPr algn="l" fontAlgn="t"/>
                      <a:r>
                        <a:rPr lang="en-IN" sz="2000" dirty="0">
                          <a:effectLst/>
                          <a:latin typeface="Times New Roman" panose="02020603050405020304" pitchFamily="18" charset="0"/>
                          <a:cs typeface="Times New Roman" panose="02020603050405020304" pitchFamily="18" charset="0"/>
                        </a:rPr>
                        <a:t>set, </a:t>
                      </a:r>
                      <a:r>
                        <a:rPr lang="en-IN" sz="2000" dirty="0" err="1">
                          <a:effectLst/>
                          <a:latin typeface="Times New Roman" panose="02020603050405020304" pitchFamily="18" charset="0"/>
                          <a:cs typeface="Times New Roman" panose="02020603050405020304" pitchFamily="18" charset="0"/>
                        </a:rPr>
                        <a:t>frozenset</a:t>
                      </a:r>
                      <a:endParaRPr lang="en-IN" sz="2000" dirty="0">
                        <a:effectLst/>
                        <a:latin typeface="Times New Roman" panose="02020603050405020304" pitchFamily="18" charset="0"/>
                        <a:cs typeface="Times New Roman" panose="02020603050405020304" pitchFamily="18" charset="0"/>
                      </a:endParaRPr>
                    </a:p>
                  </a:txBody>
                  <a:tcPr marL="48559" marR="48559" marT="48559" marB="48559">
                    <a:lnL>
                      <a:noFill/>
                    </a:lnL>
                    <a:lnR>
                      <a:noFill/>
                    </a:lnR>
                    <a:lnT>
                      <a:noFill/>
                    </a:lnT>
                    <a:lnB>
                      <a:noFill/>
                    </a:lnB>
                    <a:solidFill>
                      <a:srgbClr val="FFFFFF"/>
                    </a:solidFill>
                  </a:tcPr>
                </a:tc>
                <a:extLst>
                  <a:ext uri="{0D108BD9-81ED-4DB2-BD59-A6C34878D82A}">
                    <a16:rowId xmlns:a16="http://schemas.microsoft.com/office/drawing/2014/main" val="501813911"/>
                  </a:ext>
                </a:extLst>
              </a:tr>
              <a:tr h="357482">
                <a:tc>
                  <a:txBody>
                    <a:bodyPr/>
                    <a:lstStyle/>
                    <a:p>
                      <a:pPr algn="l" fontAlgn="t"/>
                      <a:r>
                        <a:rPr lang="en-IN" sz="2000">
                          <a:effectLst/>
                          <a:latin typeface="Times New Roman" panose="02020603050405020304" pitchFamily="18" charset="0"/>
                          <a:cs typeface="Times New Roman" panose="02020603050405020304" pitchFamily="18" charset="0"/>
                        </a:rPr>
                        <a:t>Boolean Type:</a:t>
                      </a:r>
                    </a:p>
                  </a:txBody>
                  <a:tcPr marL="97118" marR="48559" marT="48559" marB="48559">
                    <a:lnL>
                      <a:noFill/>
                    </a:lnL>
                    <a:lnR>
                      <a:noFill/>
                    </a:lnR>
                    <a:lnT>
                      <a:noFill/>
                    </a:lnT>
                    <a:lnB>
                      <a:noFill/>
                    </a:lnB>
                    <a:solidFill>
                      <a:srgbClr val="FFFFFF"/>
                    </a:solidFill>
                  </a:tcPr>
                </a:tc>
                <a:tc>
                  <a:txBody>
                    <a:bodyPr/>
                    <a:lstStyle/>
                    <a:p>
                      <a:pPr algn="l" fontAlgn="t"/>
                      <a:r>
                        <a:rPr lang="en-IN" sz="2000" dirty="0">
                          <a:effectLst/>
                          <a:latin typeface="Times New Roman" panose="02020603050405020304" pitchFamily="18" charset="0"/>
                          <a:cs typeface="Times New Roman" panose="02020603050405020304" pitchFamily="18" charset="0"/>
                        </a:rPr>
                        <a:t>bool</a:t>
                      </a:r>
                    </a:p>
                  </a:txBody>
                  <a:tcPr marL="48559" marR="48559" marT="48559" marB="48559">
                    <a:lnL>
                      <a:noFill/>
                    </a:lnL>
                    <a:lnR>
                      <a:noFill/>
                    </a:lnR>
                    <a:lnT>
                      <a:noFill/>
                    </a:lnT>
                    <a:lnB>
                      <a:noFill/>
                    </a:lnB>
                    <a:solidFill>
                      <a:srgbClr val="FFFFFF"/>
                    </a:solidFill>
                  </a:tcPr>
                </a:tc>
                <a:extLst>
                  <a:ext uri="{0D108BD9-81ED-4DB2-BD59-A6C34878D82A}">
                    <a16:rowId xmlns:a16="http://schemas.microsoft.com/office/drawing/2014/main" val="153594129"/>
                  </a:ext>
                </a:extLst>
              </a:tr>
              <a:tr h="391005">
                <a:tc>
                  <a:txBody>
                    <a:bodyPr/>
                    <a:lstStyle/>
                    <a:p>
                      <a:pPr algn="l" fontAlgn="t"/>
                      <a:endParaRPr lang="en-IN" sz="1600" dirty="0">
                        <a:effectLst/>
                        <a:latin typeface="Times New Roman" panose="02020603050405020304" pitchFamily="18" charset="0"/>
                        <a:cs typeface="Times New Roman" panose="02020603050405020304" pitchFamily="18" charset="0"/>
                      </a:endParaRPr>
                    </a:p>
                  </a:txBody>
                  <a:tcPr marL="97118" marR="48559" marT="48559" marB="48559">
                    <a:lnL>
                      <a:noFill/>
                    </a:lnL>
                    <a:lnR>
                      <a:noFill/>
                    </a:lnR>
                    <a:lnT>
                      <a:noFill/>
                    </a:lnT>
                    <a:lnB>
                      <a:noFill/>
                    </a:lnB>
                    <a:solidFill>
                      <a:srgbClr val="FFFFFF"/>
                    </a:solidFill>
                  </a:tcPr>
                </a:tc>
                <a:tc>
                  <a:txBody>
                    <a:bodyPr/>
                    <a:lstStyle/>
                    <a:p>
                      <a:pPr algn="l" fontAlgn="t"/>
                      <a:endParaRPr lang="en-IN" sz="1600" dirty="0">
                        <a:effectLst/>
                        <a:latin typeface="Times New Roman" panose="02020603050405020304" pitchFamily="18" charset="0"/>
                        <a:cs typeface="Times New Roman" panose="02020603050405020304" pitchFamily="18" charset="0"/>
                      </a:endParaRPr>
                    </a:p>
                  </a:txBody>
                  <a:tcPr marL="48559" marR="48559" marT="48559" marB="48559">
                    <a:lnL>
                      <a:noFill/>
                    </a:lnL>
                    <a:lnR>
                      <a:noFill/>
                    </a:lnR>
                    <a:lnT>
                      <a:noFill/>
                    </a:lnT>
                    <a:lnB>
                      <a:noFill/>
                    </a:lnB>
                    <a:solidFill>
                      <a:srgbClr val="FFFFFF"/>
                    </a:solidFill>
                  </a:tcPr>
                </a:tc>
                <a:extLst>
                  <a:ext uri="{0D108BD9-81ED-4DB2-BD59-A6C34878D82A}">
                    <a16:rowId xmlns:a16="http://schemas.microsoft.com/office/drawing/2014/main" val="3796493044"/>
                  </a:ext>
                </a:extLst>
              </a:tr>
            </a:tbl>
          </a:graphicData>
        </a:graphic>
      </p:graphicFrame>
      <p:sp>
        <p:nvSpPr>
          <p:cNvPr id="4" name="Slide Number Placeholder 3">
            <a:extLst>
              <a:ext uri="{FF2B5EF4-FFF2-40B4-BE49-F238E27FC236}">
                <a16:creationId xmlns:a16="http://schemas.microsoft.com/office/drawing/2014/main" id="{F04F20E2-F647-4C94-BE20-D63546E5E4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a:p>
        </p:txBody>
      </p:sp>
    </p:spTree>
    <p:extLst>
      <p:ext uri="{BB962C8B-B14F-4D97-AF65-F5344CB8AC3E}">
        <p14:creationId xmlns:p14="http://schemas.microsoft.com/office/powerpoint/2010/main" val="3042133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33711" y="1828796"/>
            <a:ext cx="8592304" cy="5029204"/>
          </a:xfrm>
          <a:prstGeom prst="rect">
            <a:avLst/>
          </a:prstGeom>
          <a:noFill/>
          <a:ln>
            <a:noFill/>
          </a:ln>
        </p:spPr>
        <p:txBody>
          <a:bodyPr spcFirstLastPara="1" wrap="square" lIns="91425" tIns="45700" rIns="91425" bIns="45700" anchor="ctr" anchorCtr="0">
            <a:normAutofit/>
          </a:bodyPr>
          <a:lstStyle/>
          <a:p>
            <a:pPr marL="0" indent="122238">
              <a:lnSpc>
                <a:spcPct val="150000"/>
              </a:lnSpc>
              <a:spcBef>
                <a:spcPts val="0"/>
              </a:spcBef>
              <a:spcAft>
                <a:spcPts val="0"/>
              </a:spcAft>
              <a:buNone/>
            </a:pPr>
            <a:r>
              <a:rPr lang="en-US" sz="3000" b="1" dirty="0">
                <a:solidFill>
                  <a:srgbClr val="FF0000"/>
                </a:solidFill>
                <a:latin typeface="Times New Roman" panose="02020603050405020304" pitchFamily="18" charset="0"/>
                <a:cs typeface="Times New Roman" panose="02020603050405020304" pitchFamily="18" charset="0"/>
              </a:rPr>
              <a:t>Text Type    :  String</a:t>
            </a:r>
            <a:endParaRPr lang="en-IN" sz="30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spcAft>
                <a:spcPts val="0"/>
              </a:spcAft>
              <a:buNone/>
            </a:pPr>
            <a:r>
              <a:rPr lang="en-IN" sz="2400" b="1" dirty="0">
                <a:latin typeface="Times New Roman" panose="02020603050405020304" pitchFamily="18" charset="0"/>
                <a:cs typeface="Times New Roman" panose="02020603050405020304" pitchFamily="18" charset="0"/>
              </a:rPr>
              <a:t>String(str):	</a:t>
            </a:r>
          </a:p>
          <a:p>
            <a:pPr marL="0" indent="0" algn="just">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Sequence of one or more characters (letters, numbers, symbols)</a:t>
            </a:r>
            <a:endParaRPr lang="en-IN" sz="2400" b="1" dirty="0">
              <a:latin typeface="Times New Roman" panose="02020603050405020304" pitchFamily="18" charset="0"/>
              <a:cs typeface="Times New Roman" panose="02020603050405020304" pitchFamily="18" charset="0"/>
            </a:endParaRPr>
          </a:p>
          <a:p>
            <a:pPr marL="0" indent="0">
              <a:lnSpc>
                <a:spcPct val="150000"/>
              </a:lnSpc>
              <a:spcBef>
                <a:spcPts val="0"/>
              </a:spcBef>
              <a:spcAft>
                <a:spcPts val="0"/>
              </a:spcAft>
              <a:buNone/>
            </a:pPr>
            <a:r>
              <a:rPr lang="en-IN" sz="2400" b="1" dirty="0">
                <a:latin typeface="Times New Roman" panose="02020603050405020304" pitchFamily="18" charset="0"/>
                <a:cs typeface="Times New Roman" panose="02020603050405020304" pitchFamily="18" charset="0"/>
              </a:rPr>
              <a:t>Example</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message =‘Welcome’</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day = “Day 1”</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outcome =‘‘‘Happy Learning!’’’</a:t>
            </a:r>
          </a:p>
          <a:p>
            <a:pPr marL="0" lvl="0" indent="0" algn="l" rtl="0">
              <a:lnSpc>
                <a:spcPct val="160000"/>
              </a:lnSpc>
              <a:spcBef>
                <a:spcPts val="0"/>
              </a:spcBef>
              <a:spcAft>
                <a:spcPts val="0"/>
              </a:spcAft>
              <a:buSzPts val="2300"/>
              <a:buNone/>
            </a:pPr>
            <a:r>
              <a:rPr lang="en-IN" sz="2500" dirty="0">
                <a:latin typeface="Times New Roman"/>
                <a:ea typeface="Times New Roman"/>
                <a:cs typeface="Times New Roman"/>
                <a:sym typeface="Times New Roman"/>
              </a:rPr>
              <a:t> </a:t>
            </a:r>
            <a:endParaRPr dirty="0"/>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06" name="Google Shape;206;p17"/>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ea typeface="Times New Roman"/>
                <a:cs typeface="Times New Roman"/>
                <a:sym typeface="Times New Roman"/>
              </a:rPr>
              <a:t>Data Types</a:t>
            </a:r>
            <a:endParaRPr dirty="0"/>
          </a:p>
        </p:txBody>
      </p:sp>
      <p:sp>
        <p:nvSpPr>
          <p:cNvPr id="2" name="Slide Number Placeholder 1">
            <a:extLst>
              <a:ext uri="{FF2B5EF4-FFF2-40B4-BE49-F238E27FC236}">
                <a16:creationId xmlns:a16="http://schemas.microsoft.com/office/drawing/2014/main" id="{47112AC9-9011-4FA9-8D1D-256630EB8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a:p>
        </p:txBody>
      </p:sp>
    </p:spTree>
    <p:extLst>
      <p:ext uri="{BB962C8B-B14F-4D97-AF65-F5344CB8AC3E}">
        <p14:creationId xmlns:p14="http://schemas.microsoft.com/office/powerpoint/2010/main" val="90653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67832" y="1828796"/>
            <a:ext cx="8676167" cy="5029204"/>
          </a:xfrm>
          <a:prstGeom prst="rect">
            <a:avLst/>
          </a:prstGeom>
          <a:noFill/>
          <a:ln>
            <a:noFill/>
          </a:ln>
        </p:spPr>
        <p:txBody>
          <a:bodyPr spcFirstLastPara="1" wrap="square" lIns="91425" tIns="45700" rIns="91425" bIns="45700" anchor="ctr" anchorCtr="0">
            <a:normAutofit/>
          </a:bodyPr>
          <a:lstStyle/>
          <a:p>
            <a:pPr marL="123444" indent="0">
              <a:lnSpc>
                <a:spcPct val="150000"/>
              </a:lnSpc>
              <a:spcBef>
                <a:spcPts val="0"/>
              </a:spcBef>
              <a:spcAft>
                <a:spcPts val="0"/>
              </a:spcAft>
              <a:buNone/>
            </a:pPr>
            <a:r>
              <a:rPr lang="en-US" sz="3000" b="1" dirty="0">
                <a:solidFill>
                  <a:srgbClr val="FF0000"/>
                </a:solidFill>
                <a:latin typeface="Times New Roman" panose="02020603050405020304" pitchFamily="18" charset="0"/>
                <a:cs typeface="Times New Roman" panose="02020603050405020304" pitchFamily="18" charset="0"/>
              </a:rPr>
              <a:t>Numeric Types :  Integer, Float, Complex </a:t>
            </a:r>
          </a:p>
          <a:p>
            <a:pPr marL="0" indent="0">
              <a:lnSpc>
                <a:spcPct val="150000"/>
              </a:lnSpc>
              <a:spcBef>
                <a:spcPts val="0"/>
              </a:spcBef>
              <a:spcAft>
                <a:spcPts val="0"/>
              </a:spcAft>
              <a:buNone/>
            </a:pPr>
            <a:r>
              <a:rPr lang="en-US" sz="2400" b="1" dirty="0">
                <a:latin typeface="Times New Roman" panose="02020603050405020304" pitchFamily="18" charset="0"/>
                <a:cs typeface="Times New Roman" panose="02020603050405020304" pitchFamily="18" charset="0"/>
              </a:rPr>
              <a:t>Integer (int)</a:t>
            </a:r>
            <a:r>
              <a:rPr lang="en-US" sz="2400" dirty="0">
                <a:latin typeface="Times New Roman" panose="02020603050405020304" pitchFamily="18" charset="0"/>
                <a:cs typeface="Times New Roman" panose="02020603050405020304" pitchFamily="18" charset="0"/>
              </a:rPr>
              <a:t>:</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Number that can be written without a fractional component</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Example: x=3</a:t>
            </a:r>
          </a:p>
          <a:p>
            <a:pPr marL="0" indent="0">
              <a:lnSpc>
                <a:spcPct val="150000"/>
              </a:lnSpc>
              <a:spcBef>
                <a:spcPts val="0"/>
              </a:spcBef>
              <a:spcAft>
                <a:spcPts val="0"/>
              </a:spcAft>
              <a:buNone/>
            </a:pPr>
            <a:r>
              <a:rPr lang="en-US" sz="2400" b="1" dirty="0">
                <a:latin typeface="Times New Roman" panose="02020603050405020304" pitchFamily="18" charset="0"/>
                <a:cs typeface="Times New Roman" panose="02020603050405020304" pitchFamily="18" charset="0"/>
              </a:rPr>
              <a:t>Float (float)</a:t>
            </a:r>
            <a:r>
              <a:rPr lang="en-US" sz="2400" dirty="0">
                <a:latin typeface="Times New Roman" panose="02020603050405020304" pitchFamily="18" charset="0"/>
                <a:cs typeface="Times New Roman" panose="02020603050405020304" pitchFamily="18" charset="0"/>
              </a:rPr>
              <a:t>:</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Numbers that contain floating decimal points</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Example: x=3.14 </a:t>
            </a:r>
          </a:p>
          <a:p>
            <a:pPr marL="0" lvl="0" indent="0" algn="l" rtl="0">
              <a:lnSpc>
                <a:spcPct val="160000"/>
              </a:lnSpc>
              <a:spcBef>
                <a:spcPts val="0"/>
              </a:spcBef>
              <a:spcAft>
                <a:spcPts val="0"/>
              </a:spcAft>
              <a:buSzPts val="2300"/>
              <a:buNone/>
            </a:pPr>
            <a:r>
              <a:rPr lang="en-IN" sz="2500" dirty="0">
                <a:latin typeface="Times New Roman"/>
                <a:ea typeface="Times New Roman"/>
                <a:cs typeface="Times New Roman"/>
                <a:sym typeface="Times New Roman"/>
              </a:rPr>
              <a:t> </a:t>
            </a:r>
            <a:endParaRPr dirty="0"/>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06" name="Google Shape;206;p17"/>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ea typeface="Times New Roman"/>
                <a:cs typeface="Times New Roman"/>
                <a:sym typeface="Times New Roman"/>
              </a:rPr>
              <a:t>Data Types</a:t>
            </a:r>
            <a:endParaRPr dirty="0"/>
          </a:p>
        </p:txBody>
      </p:sp>
      <p:sp>
        <p:nvSpPr>
          <p:cNvPr id="2" name="Slide Number Placeholder 1">
            <a:extLst>
              <a:ext uri="{FF2B5EF4-FFF2-40B4-BE49-F238E27FC236}">
                <a16:creationId xmlns:a16="http://schemas.microsoft.com/office/drawing/2014/main" id="{F7C5F59B-9F07-4246-9131-4143BE3057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a:p>
        </p:txBody>
      </p:sp>
    </p:spTree>
    <p:extLst>
      <p:ext uri="{BB962C8B-B14F-4D97-AF65-F5344CB8AC3E}">
        <p14:creationId xmlns:p14="http://schemas.microsoft.com/office/powerpoint/2010/main" val="16655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33711" y="1828796"/>
            <a:ext cx="8242456" cy="5029204"/>
          </a:xfrm>
          <a:prstGeom prst="rect">
            <a:avLst/>
          </a:prstGeom>
          <a:noFill/>
          <a:ln>
            <a:noFill/>
          </a:ln>
        </p:spPr>
        <p:txBody>
          <a:bodyPr spcFirstLastPara="1" wrap="square" lIns="91425" tIns="45700" rIns="91425" bIns="45700" anchor="ctr" anchorCtr="0">
            <a:normAutofit/>
          </a:bodyPr>
          <a:lstStyle/>
          <a:p>
            <a:pPr marL="0" indent="0">
              <a:lnSpc>
                <a:spcPct val="150000"/>
              </a:lnSpc>
              <a:spcBef>
                <a:spcPts val="0"/>
              </a:spcBef>
              <a:spcAft>
                <a:spcPts val="0"/>
              </a:spcAft>
              <a:buNone/>
            </a:pPr>
            <a:r>
              <a:rPr lang="en-US" sz="2400" b="1" dirty="0">
                <a:latin typeface="Times New Roman" panose="02020603050405020304" pitchFamily="18" charset="0"/>
                <a:cs typeface="Times New Roman" panose="02020603050405020304" pitchFamily="18" charset="0"/>
              </a:rPr>
              <a:t>Complex</a:t>
            </a:r>
            <a:r>
              <a:rPr lang="en-US" sz="2400" dirty="0">
                <a:latin typeface="Times New Roman" panose="02020603050405020304" pitchFamily="18" charset="0"/>
                <a:cs typeface="Times New Roman" panose="02020603050405020304" pitchFamily="18" charset="0"/>
              </a:rPr>
              <a:t>:</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a:t>
            </a:r>
            <a:r>
              <a:rPr lang="en-IN" sz="2400" dirty="0"/>
              <a:t> </a:t>
            </a:r>
            <a:r>
              <a:rPr lang="en-IN" sz="2400" dirty="0">
                <a:latin typeface="Times New Roman" panose="02020603050405020304" pitchFamily="18" charset="0"/>
                <a:cs typeface="Times New Roman" panose="02020603050405020304" pitchFamily="18" charset="0"/>
              </a:rPr>
              <a:t>Number that can be expressed in the form a + </a:t>
            </a:r>
            <a:r>
              <a:rPr lang="en-IN" sz="2400" dirty="0" err="1">
                <a:latin typeface="Times New Roman" panose="02020603050405020304" pitchFamily="18" charset="0"/>
                <a:cs typeface="Times New Roman" panose="02020603050405020304" pitchFamily="18" charset="0"/>
              </a:rPr>
              <a:t>bj</a:t>
            </a:r>
            <a:r>
              <a:rPr lang="en-IN" sz="2400" dirty="0">
                <a:latin typeface="Times New Roman" panose="02020603050405020304" pitchFamily="18" charset="0"/>
                <a:cs typeface="Times New Roman" panose="02020603050405020304" pitchFamily="18" charset="0"/>
              </a:rPr>
              <a:t>, where a and b are real numbers, and j represents the imaginary unit</a:t>
            </a:r>
          </a:p>
          <a:p>
            <a:pPr marL="0" indent="0">
              <a:lnSpc>
                <a:spcPct val="150000"/>
              </a:lnSpc>
              <a:spcBef>
                <a:spcPts val="0"/>
              </a:spcBef>
              <a:spcAft>
                <a:spcPts val="0"/>
              </a:spcAft>
              <a:buNone/>
            </a:pPr>
            <a:r>
              <a:rPr lang="en-IN" sz="2400" b="1" dirty="0">
                <a:latin typeface="Times New Roman" panose="02020603050405020304" pitchFamily="18" charset="0"/>
                <a:cs typeface="Times New Roman" panose="02020603050405020304" pitchFamily="18" charset="0"/>
              </a:rPr>
              <a:t>Example</a:t>
            </a:r>
            <a:r>
              <a:rPr lang="en-IN" sz="2400" dirty="0">
                <a:latin typeface="Times New Roman" panose="02020603050405020304" pitchFamily="18" charset="0"/>
                <a:cs typeface="Times New Roman" panose="02020603050405020304" pitchFamily="18" charset="0"/>
              </a:rPr>
              <a:t>: </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value=3+4.2j</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3   </a:t>
            </a:r>
            <a:r>
              <a:rPr lang="en-IN" sz="2400" dirty="0">
                <a:latin typeface="Times New Roman" panose="02020603050405020304" pitchFamily="18" charset="0"/>
                <a:cs typeface="Times New Roman" panose="02020603050405020304" pitchFamily="18" charset="0"/>
                <a:sym typeface="Wingdings" pitchFamily="2" charset="2"/>
              </a:rPr>
              <a:t> real</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sym typeface="Wingdings" pitchFamily="2" charset="2"/>
              </a:rPr>
              <a:t>    4.2  imaginary</a:t>
            </a:r>
            <a:endParaRPr lang="en-IN" sz="2400" dirty="0">
              <a:latin typeface="Times New Roman" panose="02020603050405020304" pitchFamily="18" charset="0"/>
              <a:cs typeface="Times New Roman" panose="02020603050405020304" pitchFamily="18" charset="0"/>
            </a:endParaRPr>
          </a:p>
          <a:p>
            <a:pPr marL="0" lvl="0" indent="0" algn="l" rtl="0">
              <a:lnSpc>
                <a:spcPct val="160000"/>
              </a:lnSpc>
              <a:spcBef>
                <a:spcPts val="0"/>
              </a:spcBef>
              <a:spcAft>
                <a:spcPts val="0"/>
              </a:spcAft>
              <a:buSzPts val="2300"/>
              <a:buNone/>
            </a:pPr>
            <a:r>
              <a:rPr lang="en-IN" sz="2500" dirty="0">
                <a:latin typeface="Times New Roman"/>
                <a:ea typeface="Times New Roman"/>
                <a:cs typeface="Times New Roman"/>
                <a:sym typeface="Times New Roman"/>
              </a:rPr>
              <a:t> </a:t>
            </a:r>
            <a:endParaRPr dirty="0"/>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06" name="Google Shape;206;p17"/>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ea typeface="Times New Roman"/>
                <a:cs typeface="Times New Roman"/>
                <a:sym typeface="Times New Roman"/>
              </a:rPr>
              <a:t>Data Types</a:t>
            </a:r>
            <a:endParaRPr dirty="0"/>
          </a:p>
        </p:txBody>
      </p:sp>
      <p:sp>
        <p:nvSpPr>
          <p:cNvPr id="2" name="Slide Number Placeholder 1">
            <a:extLst>
              <a:ext uri="{FF2B5EF4-FFF2-40B4-BE49-F238E27FC236}">
                <a16:creationId xmlns:a16="http://schemas.microsoft.com/office/drawing/2014/main" id="{E0F5E3DE-3F9E-4567-A9A7-8E74A271AC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24</a:t>
            </a:fld>
            <a:endParaRPr lang="en-IN"/>
          </a:p>
        </p:txBody>
      </p:sp>
    </p:spTree>
    <p:extLst>
      <p:ext uri="{BB962C8B-B14F-4D97-AF65-F5344CB8AC3E}">
        <p14:creationId xmlns:p14="http://schemas.microsoft.com/office/powerpoint/2010/main" val="2486520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E3BE2-39C8-0D41-9FB5-C10247DF7127}"/>
              </a:ext>
            </a:extLst>
          </p:cNvPr>
          <p:cNvSpPr>
            <a:spLocks noGrp="1"/>
          </p:cNvSpPr>
          <p:nvPr>
            <p:ph idx="1"/>
          </p:nvPr>
        </p:nvSpPr>
        <p:spPr>
          <a:xfrm>
            <a:off x="549435" y="1858943"/>
            <a:ext cx="8651297" cy="5395965"/>
          </a:xfrm>
        </p:spPr>
        <p:txBody>
          <a:bodyPr>
            <a:normAutofit fontScale="62500" lnSpcReduction="20000"/>
          </a:bodyPr>
          <a:lstStyle/>
          <a:p>
            <a:pPr marL="0" indent="0">
              <a:lnSpc>
                <a:spcPct val="200000"/>
              </a:lnSpc>
              <a:spcBef>
                <a:spcPts val="0"/>
              </a:spcBef>
              <a:spcAft>
                <a:spcPts val="0"/>
              </a:spcAft>
              <a:buNone/>
            </a:pPr>
            <a:r>
              <a:rPr lang="en-IN" sz="4800" b="1" dirty="0">
                <a:solidFill>
                  <a:srgbClr val="FF0000"/>
                </a:solidFill>
                <a:latin typeface="Times New Roman" panose="02020603050405020304" pitchFamily="18" charset="0"/>
                <a:cs typeface="Times New Roman" panose="02020603050405020304" pitchFamily="18" charset="0"/>
              </a:rPr>
              <a:t>Sequence Types</a:t>
            </a:r>
            <a:endParaRPr lang="en-US" sz="4800" b="1" dirty="0">
              <a:solidFill>
                <a:srgbClr val="FF0000"/>
              </a:solidFill>
              <a:latin typeface="Times New Roman" panose="02020603050405020304" pitchFamily="18" charset="0"/>
              <a:cs typeface="Times New Roman" panose="02020603050405020304" pitchFamily="18" charset="0"/>
            </a:endParaRPr>
          </a:p>
          <a:p>
            <a:pPr>
              <a:lnSpc>
                <a:spcPct val="200000"/>
              </a:lnSpc>
              <a:spcBef>
                <a:spcPts val="0"/>
              </a:spcBef>
              <a:spcAft>
                <a:spcPts val="0"/>
              </a:spcAft>
            </a:pPr>
            <a:r>
              <a:rPr lang="en-US" sz="4000" dirty="0">
                <a:latin typeface="Times New Roman" panose="02020603050405020304" pitchFamily="18" charset="0"/>
                <a:cs typeface="Times New Roman" panose="02020603050405020304" pitchFamily="18" charset="0"/>
              </a:rPr>
              <a:t>List</a:t>
            </a:r>
          </a:p>
          <a:p>
            <a:pPr marL="123444" indent="0">
              <a:lnSpc>
                <a:spcPct val="200000"/>
              </a:lnSpc>
              <a:spcBef>
                <a:spcPts val="0"/>
              </a:spcBef>
              <a:spcAft>
                <a:spcPts val="0"/>
              </a:spcAft>
              <a:buNone/>
            </a:pPr>
            <a:r>
              <a:rPr lang="en-IN" sz="4000" b="0" i="0" dirty="0">
                <a:solidFill>
                  <a:srgbClr val="000000"/>
                </a:solidFill>
                <a:effectLst/>
                <a:latin typeface="Times New Roman" panose="02020603050405020304" pitchFamily="18" charset="0"/>
                <a:cs typeface="Times New Roman" panose="02020603050405020304" pitchFamily="18" charset="0"/>
              </a:rPr>
              <a:t>Ex: x = ["apple", "banana", "cherry"]</a:t>
            </a:r>
            <a:endParaRPr lang="en-US" sz="4000" dirty="0">
              <a:latin typeface="Times New Roman" panose="02020603050405020304" pitchFamily="18" charset="0"/>
              <a:cs typeface="Times New Roman" panose="02020603050405020304" pitchFamily="18" charset="0"/>
            </a:endParaRPr>
          </a:p>
          <a:p>
            <a:pPr>
              <a:lnSpc>
                <a:spcPct val="200000"/>
              </a:lnSpc>
              <a:spcBef>
                <a:spcPts val="0"/>
              </a:spcBef>
              <a:spcAft>
                <a:spcPts val="0"/>
              </a:spcAft>
            </a:pPr>
            <a:r>
              <a:rPr lang="en-US" sz="4000" dirty="0">
                <a:latin typeface="Times New Roman" panose="02020603050405020304" pitchFamily="18" charset="0"/>
                <a:cs typeface="Times New Roman" panose="02020603050405020304" pitchFamily="18" charset="0"/>
              </a:rPr>
              <a:t>Tuple</a:t>
            </a:r>
          </a:p>
          <a:p>
            <a:pPr marL="123444" indent="0">
              <a:lnSpc>
                <a:spcPct val="200000"/>
              </a:lnSpc>
              <a:spcBef>
                <a:spcPts val="0"/>
              </a:spcBef>
              <a:spcAft>
                <a:spcPts val="0"/>
              </a:spcAft>
              <a:buNone/>
            </a:pPr>
            <a:r>
              <a:rPr lang="en-IN" sz="4000" b="0" i="0" dirty="0">
                <a:solidFill>
                  <a:srgbClr val="000000"/>
                </a:solidFill>
                <a:effectLst/>
                <a:latin typeface="Times New Roman" panose="02020603050405020304" pitchFamily="18" charset="0"/>
                <a:cs typeface="Times New Roman" panose="02020603050405020304" pitchFamily="18" charset="0"/>
              </a:rPr>
              <a:t>Ex: x = ("apple", "banana", "cherry")</a:t>
            </a:r>
            <a:endParaRPr lang="en-US" sz="4000" dirty="0">
              <a:latin typeface="Times New Roman" panose="02020603050405020304" pitchFamily="18" charset="0"/>
              <a:cs typeface="Times New Roman" panose="02020603050405020304" pitchFamily="18" charset="0"/>
            </a:endParaRPr>
          </a:p>
          <a:p>
            <a:pPr>
              <a:lnSpc>
                <a:spcPct val="200000"/>
              </a:lnSpc>
              <a:spcBef>
                <a:spcPts val="0"/>
              </a:spcBef>
              <a:spcAft>
                <a:spcPts val="0"/>
              </a:spcAft>
            </a:pPr>
            <a:r>
              <a:rPr lang="en-US" sz="4000" dirty="0">
                <a:latin typeface="Times New Roman" panose="02020603050405020304" pitchFamily="18" charset="0"/>
                <a:cs typeface="Times New Roman" panose="02020603050405020304" pitchFamily="18" charset="0"/>
              </a:rPr>
              <a:t>Range</a:t>
            </a:r>
          </a:p>
          <a:p>
            <a:pPr marL="123444" indent="0">
              <a:lnSpc>
                <a:spcPct val="200000"/>
              </a:lnSpc>
              <a:spcBef>
                <a:spcPts val="0"/>
              </a:spcBef>
              <a:spcAft>
                <a:spcPts val="0"/>
              </a:spcAft>
              <a:buNone/>
            </a:pPr>
            <a:r>
              <a:rPr lang="en-IN" sz="4000" b="0" i="0" dirty="0">
                <a:solidFill>
                  <a:srgbClr val="000000"/>
                </a:solidFill>
                <a:effectLst/>
                <a:latin typeface="Times New Roman" panose="02020603050405020304" pitchFamily="18" charset="0"/>
                <a:cs typeface="Times New Roman" panose="02020603050405020304" pitchFamily="18" charset="0"/>
              </a:rPr>
              <a:t>Ex: x = range(6)</a:t>
            </a:r>
            <a:endParaRPr lang="en-US" sz="4000" dirty="0">
              <a:latin typeface="Times New Roman" panose="02020603050405020304" pitchFamily="18" charset="0"/>
              <a:cs typeface="Times New Roman" panose="02020603050405020304" pitchFamily="18" charset="0"/>
            </a:endParaRPr>
          </a:p>
          <a:p>
            <a:pPr marL="0" indent="0">
              <a:lnSpc>
                <a:spcPct val="150000"/>
              </a:lnSpc>
              <a:spcBef>
                <a:spcPts val="0"/>
              </a:spcBef>
              <a:spcAft>
                <a:spcPts val="0"/>
              </a:spcAft>
              <a:buNone/>
            </a:pPr>
            <a:endParaRPr lang="en-US" sz="4000" dirty="0">
              <a:latin typeface="Times New Roman" panose="02020603050405020304" pitchFamily="18" charset="0"/>
              <a:cs typeface="Times New Roman" panose="02020603050405020304" pitchFamily="18" charset="0"/>
            </a:endParaRPr>
          </a:p>
          <a:p>
            <a:pPr marL="0" indent="0">
              <a:buNone/>
            </a:pPr>
            <a:endParaRPr lang="en-US" sz="2800" dirty="0"/>
          </a:p>
        </p:txBody>
      </p:sp>
      <p:sp>
        <p:nvSpPr>
          <p:cNvPr id="7" name="TextBox 6">
            <a:extLst>
              <a:ext uri="{FF2B5EF4-FFF2-40B4-BE49-F238E27FC236}">
                <a16:creationId xmlns:a16="http://schemas.microsoft.com/office/drawing/2014/main" id="{D11E03CE-D2B4-4F4C-A6FC-78E2D3B394D8}"/>
              </a:ext>
            </a:extLst>
          </p:cNvPr>
          <p:cNvSpPr txBox="1"/>
          <p:nvPr/>
        </p:nvSpPr>
        <p:spPr>
          <a:xfrm>
            <a:off x="581192" y="727587"/>
            <a:ext cx="5308331"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Data Types</a:t>
            </a:r>
          </a:p>
        </p:txBody>
      </p:sp>
      <p:sp>
        <p:nvSpPr>
          <p:cNvPr id="2" name="Slide Number Placeholder 1">
            <a:extLst>
              <a:ext uri="{FF2B5EF4-FFF2-40B4-BE49-F238E27FC236}">
                <a16:creationId xmlns:a16="http://schemas.microsoft.com/office/drawing/2014/main" id="{BD6B8EC1-7138-4DA6-A5F5-A71401411F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25</a:t>
            </a:fld>
            <a:endParaRPr lang="en-IN"/>
          </a:p>
        </p:txBody>
      </p:sp>
    </p:spTree>
    <p:extLst>
      <p:ext uri="{BB962C8B-B14F-4D97-AF65-F5344CB8AC3E}">
        <p14:creationId xmlns:p14="http://schemas.microsoft.com/office/powerpoint/2010/main" val="3942740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E3BE2-39C8-0D41-9FB5-C10247DF7127}"/>
              </a:ext>
            </a:extLst>
          </p:cNvPr>
          <p:cNvSpPr>
            <a:spLocks noGrp="1"/>
          </p:cNvSpPr>
          <p:nvPr>
            <p:ph idx="1"/>
          </p:nvPr>
        </p:nvSpPr>
        <p:spPr>
          <a:xfrm>
            <a:off x="246351" y="1858944"/>
            <a:ext cx="8651297" cy="4180349"/>
          </a:xfrm>
        </p:spPr>
        <p:txBody>
          <a:bodyPr>
            <a:normAutofit/>
          </a:bodyPr>
          <a:lstStyle/>
          <a:p>
            <a:pPr marL="0" indent="0">
              <a:lnSpc>
                <a:spcPct val="200000"/>
              </a:lnSpc>
              <a:spcBef>
                <a:spcPts val="0"/>
              </a:spcBef>
              <a:spcAft>
                <a:spcPts val="0"/>
              </a:spcAft>
              <a:buNone/>
            </a:pPr>
            <a:r>
              <a:rPr lang="en-US" sz="3000" b="1" dirty="0">
                <a:solidFill>
                  <a:srgbClr val="FF0000"/>
                </a:solidFill>
                <a:latin typeface="Times New Roman" panose="02020603050405020304" pitchFamily="18" charset="0"/>
                <a:cs typeface="Times New Roman" panose="02020603050405020304" pitchFamily="18" charset="0"/>
              </a:rPr>
              <a:t>Mapping Type(</a:t>
            </a:r>
            <a:r>
              <a:rPr lang="en-US" sz="3000" b="1" dirty="0" err="1">
                <a:solidFill>
                  <a:srgbClr val="FF0000"/>
                </a:solidFill>
                <a:latin typeface="Times New Roman" panose="02020603050405020304" pitchFamily="18" charset="0"/>
                <a:cs typeface="Times New Roman" panose="02020603050405020304" pitchFamily="18" charset="0"/>
              </a:rPr>
              <a:t>dict</a:t>
            </a:r>
            <a:r>
              <a:rPr lang="en-US" sz="3000" b="1" dirty="0">
                <a:solidFill>
                  <a:srgbClr val="FF0000"/>
                </a:solidFill>
                <a:latin typeface="Times New Roman" panose="02020603050405020304" pitchFamily="18" charset="0"/>
                <a:cs typeface="Times New Roman" panose="02020603050405020304" pitchFamily="18" charset="0"/>
              </a:rPr>
              <a:t>)</a:t>
            </a:r>
          </a:p>
          <a:p>
            <a:pPr>
              <a:lnSpc>
                <a:spcPct val="200000"/>
              </a:lnSpc>
              <a:spcBef>
                <a:spcPts val="0"/>
              </a:spcBef>
              <a:spcAft>
                <a:spcPts val="0"/>
              </a:spcAft>
            </a:pPr>
            <a:r>
              <a:rPr lang="en-US" sz="2400" dirty="0">
                <a:latin typeface="Times New Roman" panose="02020603050405020304" pitchFamily="18" charset="0"/>
                <a:cs typeface="Times New Roman" panose="02020603050405020304" pitchFamily="18" charset="0"/>
              </a:rPr>
              <a:t>Dictionary</a:t>
            </a:r>
          </a:p>
          <a:p>
            <a:pPr marL="0" indent="0">
              <a:lnSpc>
                <a:spcPct val="2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Representation </a:t>
            </a:r>
            <a:r>
              <a:rPr lang="en-IN" sz="2400" dirty="0">
                <a:latin typeface="Times New Roman" panose="02020603050405020304" pitchFamily="18" charset="0"/>
                <a:cs typeface="Times New Roman" panose="02020603050405020304" pitchFamily="18" charset="0"/>
                <a:sym typeface="Wingdings" pitchFamily="2" charset="2"/>
              </a:rPr>
              <a:t> </a:t>
            </a:r>
            <a:r>
              <a:rPr lang="en-IN" sz="2400" dirty="0">
                <a:latin typeface="Times New Roman" panose="02020603050405020304" pitchFamily="18" charset="0"/>
                <a:cs typeface="Times New Roman" panose="02020603050405020304" pitchFamily="18" charset="0"/>
              </a:rPr>
              <a:t>key: value pairs</a:t>
            </a:r>
          </a:p>
          <a:p>
            <a:pPr marL="0" indent="0">
              <a:lnSpc>
                <a:spcPct val="200000"/>
              </a:lnSpc>
              <a:spcBef>
                <a:spcPts val="0"/>
              </a:spcBef>
              <a:spcAft>
                <a:spcPts val="0"/>
              </a:spcAft>
              <a:buNone/>
            </a:pPr>
            <a:r>
              <a:rPr lang="en-US" sz="2400" b="0" i="0" dirty="0">
                <a:solidFill>
                  <a:srgbClr val="000000"/>
                </a:solidFill>
                <a:effectLst/>
                <a:latin typeface="Times New Roman" panose="02020603050405020304" pitchFamily="18" charset="0"/>
                <a:cs typeface="Times New Roman" panose="02020603050405020304" pitchFamily="18" charset="0"/>
              </a:rPr>
              <a:t>Ex: x = {"name" : "John", "age" : 36}</a:t>
            </a:r>
            <a:endParaRPr lang="en-IN" sz="2400" dirty="0">
              <a:latin typeface="Times New Roman" panose="02020603050405020304" pitchFamily="18" charset="0"/>
              <a:cs typeface="Times New Roman" panose="02020603050405020304" pitchFamily="18" charset="0"/>
            </a:endParaRPr>
          </a:p>
          <a:p>
            <a:pPr marL="0" indent="0">
              <a:lnSpc>
                <a:spcPct val="150000"/>
              </a:lnSpc>
              <a:spcBef>
                <a:spcPts val="0"/>
              </a:spcBef>
              <a:spcAft>
                <a:spcPts val="0"/>
              </a:spcAft>
              <a:buNone/>
            </a:pPr>
            <a:endParaRPr lang="en-US" sz="4000" dirty="0">
              <a:latin typeface="Times New Roman" panose="02020603050405020304" pitchFamily="18" charset="0"/>
              <a:cs typeface="Times New Roman" panose="02020603050405020304" pitchFamily="18" charset="0"/>
            </a:endParaRPr>
          </a:p>
          <a:p>
            <a:pPr marL="0" indent="0">
              <a:buNone/>
            </a:pPr>
            <a:endParaRPr lang="en-US" sz="2800" dirty="0"/>
          </a:p>
        </p:txBody>
      </p:sp>
      <p:sp>
        <p:nvSpPr>
          <p:cNvPr id="7" name="TextBox 6">
            <a:extLst>
              <a:ext uri="{FF2B5EF4-FFF2-40B4-BE49-F238E27FC236}">
                <a16:creationId xmlns:a16="http://schemas.microsoft.com/office/drawing/2014/main" id="{D11E03CE-D2B4-4F4C-A6FC-78E2D3B394D8}"/>
              </a:ext>
            </a:extLst>
          </p:cNvPr>
          <p:cNvSpPr txBox="1"/>
          <p:nvPr/>
        </p:nvSpPr>
        <p:spPr>
          <a:xfrm>
            <a:off x="581192" y="727587"/>
            <a:ext cx="5308331"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Data Types</a:t>
            </a:r>
          </a:p>
        </p:txBody>
      </p:sp>
      <p:sp>
        <p:nvSpPr>
          <p:cNvPr id="2" name="Slide Number Placeholder 1">
            <a:extLst>
              <a:ext uri="{FF2B5EF4-FFF2-40B4-BE49-F238E27FC236}">
                <a16:creationId xmlns:a16="http://schemas.microsoft.com/office/drawing/2014/main" id="{F090F72C-7E87-4DA3-84E0-B8C9EF52D8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26</a:t>
            </a:fld>
            <a:endParaRPr lang="en-IN"/>
          </a:p>
        </p:txBody>
      </p:sp>
    </p:spTree>
    <p:extLst>
      <p:ext uri="{BB962C8B-B14F-4D97-AF65-F5344CB8AC3E}">
        <p14:creationId xmlns:p14="http://schemas.microsoft.com/office/powerpoint/2010/main" val="2346595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E3BE2-39C8-0D41-9FB5-C10247DF7127}"/>
              </a:ext>
            </a:extLst>
          </p:cNvPr>
          <p:cNvSpPr>
            <a:spLocks noGrp="1"/>
          </p:cNvSpPr>
          <p:nvPr>
            <p:ph idx="1"/>
          </p:nvPr>
        </p:nvSpPr>
        <p:spPr>
          <a:xfrm>
            <a:off x="246351" y="1850065"/>
            <a:ext cx="8651297" cy="4731488"/>
          </a:xfrm>
        </p:spPr>
        <p:txBody>
          <a:bodyPr>
            <a:noAutofit/>
          </a:bodyPr>
          <a:lstStyle/>
          <a:p>
            <a:pPr marL="0" indent="0">
              <a:lnSpc>
                <a:spcPct val="200000"/>
              </a:lnSpc>
              <a:spcBef>
                <a:spcPts val="0"/>
              </a:spcBef>
              <a:spcAft>
                <a:spcPts val="0"/>
              </a:spcAft>
              <a:buNone/>
            </a:pPr>
            <a:r>
              <a:rPr lang="en-US" sz="3000" b="1" dirty="0">
                <a:solidFill>
                  <a:srgbClr val="FF0000"/>
                </a:solidFill>
                <a:latin typeface="Times New Roman" panose="02020603050405020304" pitchFamily="18" charset="0"/>
                <a:cs typeface="Times New Roman" panose="02020603050405020304" pitchFamily="18" charset="0"/>
              </a:rPr>
              <a:t>Set Types: Set, </a:t>
            </a:r>
            <a:r>
              <a:rPr lang="en-US" sz="3000" b="1" dirty="0" err="1">
                <a:solidFill>
                  <a:srgbClr val="FF0000"/>
                </a:solidFill>
                <a:latin typeface="Times New Roman" panose="02020603050405020304" pitchFamily="18" charset="0"/>
                <a:cs typeface="Times New Roman" panose="02020603050405020304" pitchFamily="18" charset="0"/>
              </a:rPr>
              <a:t>frozenset</a:t>
            </a:r>
            <a:endParaRPr lang="en-US" sz="3000" b="1" dirty="0">
              <a:solidFill>
                <a:srgbClr val="FF0000"/>
              </a:solidFill>
              <a:latin typeface="Times New Roman" panose="02020603050405020304" pitchFamily="18" charset="0"/>
              <a:cs typeface="Times New Roman" panose="02020603050405020304" pitchFamily="18" charset="0"/>
            </a:endParaRPr>
          </a:p>
          <a:p>
            <a:pPr marL="0" indent="0">
              <a:lnSpc>
                <a:spcPct val="200000"/>
              </a:lnSpc>
              <a:spcBef>
                <a:spcPts val="0"/>
              </a:spcBef>
              <a:spcAft>
                <a:spcPts val="0"/>
              </a:spcAft>
              <a:buNone/>
            </a:pPr>
            <a:r>
              <a:rPr lang="en-US" sz="2000" b="0" i="0" dirty="0">
                <a:effectLst/>
                <a:latin typeface="Times New Roman" panose="02020603050405020304" pitchFamily="18" charset="0"/>
                <a:cs typeface="Times New Roman" panose="02020603050405020304" pitchFamily="18" charset="0"/>
              </a:rPr>
              <a:t>These two functions are used for creating sets.</a:t>
            </a:r>
          </a:p>
          <a:p>
            <a:pPr marL="0" indent="0">
              <a:lnSpc>
                <a:spcPct val="200000"/>
              </a:lnSpc>
              <a:spcBef>
                <a:spcPts val="0"/>
              </a:spcBef>
              <a:spcAft>
                <a:spcPts val="0"/>
              </a:spcAft>
              <a:buNone/>
            </a:pPr>
            <a:r>
              <a:rPr lang="en-US" sz="2000" b="1" dirty="0">
                <a:latin typeface="Times New Roman" panose="02020603050405020304" pitchFamily="18" charset="0"/>
                <a:cs typeface="Times New Roman" panose="02020603050405020304" pitchFamily="18" charset="0"/>
              </a:rPr>
              <a:t>Set:</a:t>
            </a:r>
          </a:p>
          <a:p>
            <a:pPr marL="0" indent="0">
              <a:lnSpc>
                <a:spcPct val="200000"/>
              </a:lnSpc>
              <a:spcBef>
                <a:spcPts val="0"/>
              </a:spcBef>
              <a:spcAft>
                <a:spcPts val="0"/>
              </a:spcAft>
              <a:buNone/>
            </a:pPr>
            <a:r>
              <a:rPr lang="en-US" sz="2000" b="0" i="0" dirty="0">
                <a:effectLst/>
                <a:latin typeface="Times New Roman" panose="02020603050405020304" pitchFamily="18" charset="0"/>
                <a:cs typeface="Times New Roman" panose="02020603050405020304" pitchFamily="18" charset="0"/>
              </a:rPr>
              <a:t>A set is an unordered and unindexed collection of unique elements. </a:t>
            </a:r>
          </a:p>
          <a:p>
            <a:pPr marL="0" indent="0">
              <a:lnSpc>
                <a:spcPct val="200000"/>
              </a:lnSpc>
              <a:spcBef>
                <a:spcPts val="0"/>
              </a:spcBef>
              <a:spcAft>
                <a:spcPts val="0"/>
              </a:spcAft>
              <a:buNone/>
            </a:pPr>
            <a:r>
              <a:rPr lang="en-IN" sz="2000" b="0" i="0" dirty="0">
                <a:effectLst/>
                <a:latin typeface="Times New Roman" panose="02020603050405020304" pitchFamily="18" charset="0"/>
                <a:cs typeface="Times New Roman" panose="02020603050405020304" pitchFamily="18" charset="0"/>
              </a:rPr>
              <a:t>Sets are mutable.(Changeable)</a:t>
            </a:r>
          </a:p>
          <a:p>
            <a:pPr marL="0" indent="0">
              <a:lnSpc>
                <a:spcPct val="200000"/>
              </a:lnSpc>
              <a:spcBef>
                <a:spcPts val="0"/>
              </a:spcBef>
              <a:spcAft>
                <a:spcPts val="0"/>
              </a:spcAft>
              <a:buNone/>
            </a:pPr>
            <a:r>
              <a:rPr lang="en-US" sz="2000" b="0" i="0" dirty="0">
                <a:effectLst/>
                <a:latin typeface="Times New Roman" panose="02020603050405020304" pitchFamily="18" charset="0"/>
                <a:cs typeface="Times New Roman" panose="02020603050405020304" pitchFamily="18" charset="0"/>
              </a:rPr>
              <a:t>Since the elements are mutable and not in order, they don’t have hash values. So we can’t access the elements with the help of index numbers.</a:t>
            </a:r>
            <a:endParaRPr lang="en-US" sz="2000" b="1" dirty="0">
              <a:latin typeface="Times New Roman" panose="02020603050405020304" pitchFamily="18" charset="0"/>
              <a:cs typeface="Times New Roman" panose="02020603050405020304" pitchFamily="18" charset="0"/>
            </a:endParaRPr>
          </a:p>
          <a:p>
            <a:pPr marL="0" indent="0">
              <a:lnSpc>
                <a:spcPct val="150000"/>
              </a:lnSpc>
              <a:spcBef>
                <a:spcPts val="0"/>
              </a:spcBef>
              <a:spcAft>
                <a:spcPts val="0"/>
              </a:spcAft>
              <a:buNone/>
            </a:pPr>
            <a:r>
              <a:rPr lang="en-IN" sz="2000" b="0" i="0" dirty="0">
                <a:solidFill>
                  <a:srgbClr val="000000"/>
                </a:solidFill>
                <a:effectLst/>
                <a:latin typeface="Times New Roman" panose="02020603050405020304" pitchFamily="18" charset="0"/>
                <a:cs typeface="Times New Roman" panose="02020603050405020304" pitchFamily="18" charset="0"/>
              </a:rPr>
              <a:t>x = {"apple", "banana", "cherry"}</a:t>
            </a:r>
          </a:p>
        </p:txBody>
      </p:sp>
      <p:sp>
        <p:nvSpPr>
          <p:cNvPr id="7" name="TextBox 6">
            <a:extLst>
              <a:ext uri="{FF2B5EF4-FFF2-40B4-BE49-F238E27FC236}">
                <a16:creationId xmlns:a16="http://schemas.microsoft.com/office/drawing/2014/main" id="{D11E03CE-D2B4-4F4C-A6FC-78E2D3B394D8}"/>
              </a:ext>
            </a:extLst>
          </p:cNvPr>
          <p:cNvSpPr txBox="1"/>
          <p:nvPr/>
        </p:nvSpPr>
        <p:spPr>
          <a:xfrm>
            <a:off x="581192" y="727587"/>
            <a:ext cx="5308331"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Data Types</a:t>
            </a:r>
          </a:p>
        </p:txBody>
      </p:sp>
      <p:sp>
        <p:nvSpPr>
          <p:cNvPr id="2" name="Slide Number Placeholder 1">
            <a:extLst>
              <a:ext uri="{FF2B5EF4-FFF2-40B4-BE49-F238E27FC236}">
                <a16:creationId xmlns:a16="http://schemas.microsoft.com/office/drawing/2014/main" id="{98986F55-7E06-4EC1-B949-BAF4C2E47A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27</a:t>
            </a:fld>
            <a:endParaRPr lang="en-IN"/>
          </a:p>
        </p:txBody>
      </p:sp>
    </p:spTree>
    <p:extLst>
      <p:ext uri="{BB962C8B-B14F-4D97-AF65-F5344CB8AC3E}">
        <p14:creationId xmlns:p14="http://schemas.microsoft.com/office/powerpoint/2010/main" val="3087607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E3BE2-39C8-0D41-9FB5-C10247DF7127}"/>
              </a:ext>
            </a:extLst>
          </p:cNvPr>
          <p:cNvSpPr>
            <a:spLocks noGrp="1"/>
          </p:cNvSpPr>
          <p:nvPr>
            <p:ph idx="1"/>
          </p:nvPr>
        </p:nvSpPr>
        <p:spPr>
          <a:xfrm>
            <a:off x="246351" y="2262980"/>
            <a:ext cx="8651297" cy="3765680"/>
          </a:xfrm>
        </p:spPr>
        <p:txBody>
          <a:bodyPr>
            <a:noAutofit/>
          </a:bodyPr>
          <a:lstStyle/>
          <a:p>
            <a:pPr marL="0" indent="0">
              <a:lnSpc>
                <a:spcPct val="200000"/>
              </a:lnSpc>
              <a:spcBef>
                <a:spcPts val="0"/>
              </a:spcBef>
              <a:spcAft>
                <a:spcPts val="0"/>
              </a:spcAft>
              <a:buNone/>
            </a:pPr>
            <a:r>
              <a:rPr lang="en-US" sz="2000" b="1" dirty="0">
                <a:latin typeface="Times New Roman" panose="02020603050405020304" pitchFamily="18" charset="0"/>
                <a:cs typeface="Times New Roman" panose="02020603050405020304" pitchFamily="18" charset="0"/>
              </a:rPr>
              <a:t>Set Types: </a:t>
            </a:r>
            <a:r>
              <a:rPr lang="en-US" sz="2000" b="1" dirty="0" err="1">
                <a:latin typeface="Times New Roman" panose="02020603050405020304" pitchFamily="18" charset="0"/>
                <a:cs typeface="Times New Roman" panose="02020603050405020304" pitchFamily="18" charset="0"/>
              </a:rPr>
              <a:t>frozenset</a:t>
            </a:r>
            <a:endParaRPr lang="en-US" sz="2000" b="1" dirty="0">
              <a:latin typeface="Times New Roman" panose="02020603050405020304" pitchFamily="18" charset="0"/>
              <a:cs typeface="Times New Roman" panose="02020603050405020304" pitchFamily="18" charset="0"/>
            </a:endParaRPr>
          </a:p>
          <a:p>
            <a:pPr marL="0" indent="0">
              <a:lnSpc>
                <a:spcPct val="200000"/>
              </a:lnSpc>
              <a:spcBef>
                <a:spcPts val="0"/>
              </a:spcBef>
              <a:spcAft>
                <a:spcPts val="0"/>
              </a:spcAft>
              <a:buNone/>
            </a:pPr>
            <a:r>
              <a:rPr lang="en-US" sz="2000" b="0" i="0" dirty="0">
                <a:effectLst/>
                <a:latin typeface="Times New Roman" panose="02020603050405020304" pitchFamily="18" charset="0"/>
                <a:cs typeface="Times New Roman" panose="02020603050405020304" pitchFamily="18" charset="0"/>
              </a:rPr>
              <a:t>These two functions are used for creating sets.</a:t>
            </a:r>
          </a:p>
          <a:p>
            <a:pPr marL="0" indent="0">
              <a:spcBef>
                <a:spcPts val="0"/>
              </a:spcBef>
              <a:spcAft>
                <a:spcPts val="0"/>
              </a:spcAft>
              <a:buNone/>
            </a:pPr>
            <a:r>
              <a:rPr lang="en-US" sz="2000" b="1" dirty="0" err="1">
                <a:latin typeface="Times New Roman" panose="02020603050405020304" pitchFamily="18" charset="0"/>
                <a:cs typeface="Times New Roman" panose="02020603050405020304" pitchFamily="18" charset="0"/>
              </a:rPr>
              <a:t>frozenset</a:t>
            </a:r>
            <a:r>
              <a:rPr lang="en-US" sz="2000" b="1" dirty="0">
                <a:latin typeface="Times New Roman" panose="02020603050405020304" pitchFamily="18" charset="0"/>
                <a:cs typeface="Times New Roman" panose="02020603050405020304" pitchFamily="18" charset="0"/>
              </a:rPr>
              <a:t>:</a:t>
            </a:r>
          </a:p>
          <a:p>
            <a:pPr marL="342900" indent="-342900" algn="just">
              <a:lnSpc>
                <a:spcPct val="150000"/>
              </a:lnSpc>
              <a:spcBef>
                <a:spcPts val="0"/>
              </a:spcBef>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frozenset</a:t>
            </a:r>
            <a:r>
              <a:rPr lang="en-US" sz="2000" dirty="0">
                <a:latin typeface="Times New Roman" panose="02020603050405020304" pitchFamily="18" charset="0"/>
                <a:cs typeface="Times New Roman" panose="02020603050405020304" pitchFamily="18" charset="0"/>
              </a:rPr>
              <a:t> is an unordered and unindexed collection of unique elements. </a:t>
            </a:r>
          </a:p>
          <a:p>
            <a:pPr marL="342900" indent="-342900" algn="just">
              <a:lnSpc>
                <a:spcPct val="150000"/>
              </a:lnSpc>
              <a:spcBef>
                <a:spcPts val="0"/>
              </a:spcBef>
            </a:pPr>
            <a:r>
              <a:rPr lang="en-US" sz="2000" dirty="0">
                <a:latin typeface="Times New Roman" panose="02020603050405020304" pitchFamily="18" charset="0"/>
                <a:cs typeface="Times New Roman" panose="02020603050405020304" pitchFamily="18" charset="0"/>
              </a:rPr>
              <a:t>It is immutable and it is </a:t>
            </a:r>
            <a:r>
              <a:rPr lang="en-US" sz="2000" dirty="0" err="1">
                <a:latin typeface="Times New Roman" panose="02020603050405020304" pitchFamily="18" charset="0"/>
                <a:cs typeface="Times New Roman" panose="02020603050405020304" pitchFamily="18" charset="0"/>
              </a:rPr>
              <a:t>hashable</a:t>
            </a:r>
            <a:r>
              <a:rPr lang="en-US" sz="2000" dirty="0">
                <a:latin typeface="Times New Roman" panose="02020603050405020304" pitchFamily="18" charset="0"/>
                <a:cs typeface="Times New Roman" panose="02020603050405020304" pitchFamily="18" charset="0"/>
              </a:rPr>
              <a:t>.</a:t>
            </a:r>
          </a:p>
          <a:p>
            <a:pPr marL="342900" indent="-342900" algn="just">
              <a:lnSpc>
                <a:spcPct val="150000"/>
              </a:lnSpc>
              <a:spcBef>
                <a:spcPts val="0"/>
              </a:spcBef>
            </a:pPr>
            <a:r>
              <a:rPr lang="en-US" sz="2000" dirty="0">
                <a:latin typeface="Times New Roman" panose="02020603050405020304" pitchFamily="18" charset="0"/>
                <a:cs typeface="Times New Roman" panose="02020603050405020304" pitchFamily="18" charset="0"/>
              </a:rPr>
              <a:t>It is also called an immutable set. </a:t>
            </a:r>
          </a:p>
          <a:p>
            <a:pPr marL="342900" indent="-342900" algn="just">
              <a:lnSpc>
                <a:spcPct val="150000"/>
              </a:lnSpc>
              <a:spcBef>
                <a:spcPts val="0"/>
              </a:spcBef>
            </a:pPr>
            <a:r>
              <a:rPr lang="en-US" sz="2000" dirty="0">
                <a:latin typeface="Times New Roman" panose="02020603050405020304" pitchFamily="18" charset="0"/>
                <a:cs typeface="Times New Roman" panose="02020603050405020304" pitchFamily="18" charset="0"/>
              </a:rPr>
              <a:t>Since the elements are fixed, unlike sets you can't add or remove elements from the set.               </a:t>
            </a:r>
          </a:p>
          <a:p>
            <a:pPr marL="0" indent="0" algn="just">
              <a:lnSpc>
                <a:spcPct val="15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x = </a:t>
            </a:r>
            <a:r>
              <a:rPr lang="en-US" sz="2000" dirty="0" err="1">
                <a:solidFill>
                  <a:srgbClr val="000000"/>
                </a:solidFill>
                <a:latin typeface="Times New Roman" panose="02020603050405020304" pitchFamily="18" charset="0"/>
                <a:cs typeface="Times New Roman" panose="02020603050405020304" pitchFamily="18" charset="0"/>
              </a:rPr>
              <a:t>frozenset</a:t>
            </a:r>
            <a:r>
              <a:rPr lang="en-US" sz="2000" dirty="0">
                <a:solidFill>
                  <a:srgbClr val="000000"/>
                </a:solidFill>
                <a:latin typeface="Times New Roman" panose="02020603050405020304" pitchFamily="18" charset="0"/>
                <a:cs typeface="Times New Roman" panose="02020603050405020304" pitchFamily="18" charset="0"/>
              </a:rPr>
              <a:t>({"apple", "banana", "cherry"})</a:t>
            </a:r>
          </a:p>
        </p:txBody>
      </p:sp>
      <p:sp>
        <p:nvSpPr>
          <p:cNvPr id="7" name="TextBox 6">
            <a:extLst>
              <a:ext uri="{FF2B5EF4-FFF2-40B4-BE49-F238E27FC236}">
                <a16:creationId xmlns:a16="http://schemas.microsoft.com/office/drawing/2014/main" id="{D11E03CE-D2B4-4F4C-A6FC-78E2D3B394D8}"/>
              </a:ext>
            </a:extLst>
          </p:cNvPr>
          <p:cNvSpPr txBox="1"/>
          <p:nvPr/>
        </p:nvSpPr>
        <p:spPr>
          <a:xfrm>
            <a:off x="581192" y="727587"/>
            <a:ext cx="5308331"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Data Types</a:t>
            </a:r>
          </a:p>
        </p:txBody>
      </p:sp>
      <p:sp>
        <p:nvSpPr>
          <p:cNvPr id="2" name="Slide Number Placeholder 1">
            <a:extLst>
              <a:ext uri="{FF2B5EF4-FFF2-40B4-BE49-F238E27FC236}">
                <a16:creationId xmlns:a16="http://schemas.microsoft.com/office/drawing/2014/main" id="{208D7424-2C55-4CFA-A091-82A9F9F78E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28</a:t>
            </a:fld>
            <a:endParaRPr lang="en-IN"/>
          </a:p>
        </p:txBody>
      </p:sp>
    </p:spTree>
    <p:extLst>
      <p:ext uri="{BB962C8B-B14F-4D97-AF65-F5344CB8AC3E}">
        <p14:creationId xmlns:p14="http://schemas.microsoft.com/office/powerpoint/2010/main" val="3308691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33711" y="2275367"/>
            <a:ext cx="8592304" cy="3413052"/>
          </a:xfrm>
          <a:prstGeom prst="rect">
            <a:avLst/>
          </a:prstGeom>
          <a:noFill/>
          <a:ln>
            <a:noFill/>
          </a:ln>
        </p:spPr>
        <p:txBody>
          <a:bodyPr spcFirstLastPara="1" wrap="square" lIns="91425" tIns="45700" rIns="91425" bIns="45700" anchor="ctr" anchorCtr="0">
            <a:normAutofit lnSpcReduction="10000"/>
          </a:bodyPr>
          <a:lstStyle/>
          <a:p>
            <a:pPr marL="123444" indent="0">
              <a:lnSpc>
                <a:spcPct val="150000"/>
              </a:lnSpc>
              <a:spcBef>
                <a:spcPts val="0"/>
              </a:spcBef>
              <a:spcAft>
                <a:spcPts val="0"/>
              </a:spcAft>
              <a:buNone/>
            </a:pPr>
            <a:r>
              <a:rPr lang="en-US" sz="3000" b="1" dirty="0">
                <a:solidFill>
                  <a:srgbClr val="FF0000"/>
                </a:solidFill>
                <a:latin typeface="Times New Roman" panose="02020603050405020304" pitchFamily="18" charset="0"/>
                <a:cs typeface="Times New Roman" panose="02020603050405020304" pitchFamily="18" charset="0"/>
              </a:rPr>
              <a:t>Boolean Type    :  bool</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Variables are defined by the True and False keywords</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Example: </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a = True</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b = False</a:t>
            </a:r>
          </a:p>
          <a:p>
            <a:pPr marL="0" indent="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x = bool(5)</a:t>
            </a:r>
          </a:p>
          <a:p>
            <a:pPr marL="0" lvl="0" indent="0" algn="l" rtl="0">
              <a:lnSpc>
                <a:spcPct val="160000"/>
              </a:lnSpc>
              <a:spcBef>
                <a:spcPts val="0"/>
              </a:spcBef>
              <a:spcAft>
                <a:spcPts val="0"/>
              </a:spcAft>
              <a:buSzPts val="2300"/>
              <a:buNone/>
            </a:pPr>
            <a:endParaRPr dirty="0"/>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06" name="Google Shape;206;p17"/>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ea typeface="Times New Roman"/>
                <a:cs typeface="Times New Roman"/>
                <a:sym typeface="Times New Roman"/>
              </a:rPr>
              <a:t>Data Types</a:t>
            </a:r>
            <a:endParaRPr dirty="0"/>
          </a:p>
        </p:txBody>
      </p:sp>
      <p:sp>
        <p:nvSpPr>
          <p:cNvPr id="2" name="Slide Number Placeholder 1">
            <a:extLst>
              <a:ext uri="{FF2B5EF4-FFF2-40B4-BE49-F238E27FC236}">
                <a16:creationId xmlns:a16="http://schemas.microsoft.com/office/drawing/2014/main" id="{638EFA47-5D21-4B8A-8DC4-7F53B27D97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29</a:t>
            </a:fld>
            <a:endParaRPr lang="en-IN"/>
          </a:p>
        </p:txBody>
      </p:sp>
    </p:spTree>
    <p:extLst>
      <p:ext uri="{BB962C8B-B14F-4D97-AF65-F5344CB8AC3E}">
        <p14:creationId xmlns:p14="http://schemas.microsoft.com/office/powerpoint/2010/main" val="374766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body" idx="1"/>
          </p:nvPr>
        </p:nvSpPr>
        <p:spPr>
          <a:xfrm>
            <a:off x="492703" y="2149347"/>
            <a:ext cx="8464485" cy="4192462"/>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200000"/>
              </a:lnSpc>
              <a:spcBef>
                <a:spcPts val="0"/>
              </a:spcBef>
              <a:spcAft>
                <a:spcPts val="0"/>
              </a:spcAft>
              <a:buSzPct val="92000"/>
              <a:buChar char="◼"/>
            </a:pPr>
            <a:r>
              <a:rPr lang="en-IN" sz="4600">
                <a:latin typeface="Times New Roman"/>
                <a:ea typeface="Times New Roman"/>
                <a:cs typeface="Times New Roman"/>
                <a:sym typeface="Times New Roman"/>
              </a:rPr>
              <a:t>High-level programming language</a:t>
            </a:r>
            <a:endParaRPr/>
          </a:p>
          <a:p>
            <a:pPr marL="306000" lvl="0" indent="-306000" algn="l" rtl="0">
              <a:lnSpc>
                <a:spcPct val="200000"/>
              </a:lnSpc>
              <a:spcBef>
                <a:spcPts val="1175"/>
              </a:spcBef>
              <a:spcAft>
                <a:spcPts val="0"/>
              </a:spcAft>
              <a:buSzPct val="92000"/>
              <a:buChar char="◼"/>
            </a:pPr>
            <a:r>
              <a:rPr lang="en-IN" sz="4600">
                <a:latin typeface="Times New Roman"/>
                <a:ea typeface="Times New Roman"/>
                <a:cs typeface="Times New Roman"/>
                <a:sym typeface="Times New Roman"/>
              </a:rPr>
              <a:t>Interpreted</a:t>
            </a:r>
            <a:endParaRPr/>
          </a:p>
          <a:p>
            <a:pPr marL="306000" lvl="0" indent="-306000" algn="l" rtl="0">
              <a:lnSpc>
                <a:spcPct val="200000"/>
              </a:lnSpc>
              <a:spcBef>
                <a:spcPts val="1175"/>
              </a:spcBef>
              <a:spcAft>
                <a:spcPts val="0"/>
              </a:spcAft>
              <a:buSzPct val="92000"/>
              <a:buChar char="◼"/>
            </a:pPr>
            <a:r>
              <a:rPr lang="en-IN" sz="4600">
                <a:latin typeface="Times New Roman"/>
                <a:ea typeface="Times New Roman"/>
                <a:cs typeface="Times New Roman"/>
                <a:sym typeface="Times New Roman"/>
              </a:rPr>
              <a:t>Interactive</a:t>
            </a:r>
            <a:endParaRPr/>
          </a:p>
          <a:p>
            <a:pPr marL="306000" lvl="0" indent="-306000" algn="l" rtl="0">
              <a:lnSpc>
                <a:spcPct val="200000"/>
              </a:lnSpc>
              <a:spcBef>
                <a:spcPts val="1175"/>
              </a:spcBef>
              <a:spcAft>
                <a:spcPts val="0"/>
              </a:spcAft>
              <a:buSzPct val="92000"/>
              <a:buChar char="◼"/>
            </a:pPr>
            <a:r>
              <a:rPr lang="en-IN" sz="4600">
                <a:latin typeface="Times New Roman"/>
                <a:ea typeface="Times New Roman"/>
                <a:cs typeface="Times New Roman"/>
                <a:sym typeface="Times New Roman"/>
              </a:rPr>
              <a:t>Object-Oriented Programming Language</a:t>
            </a:r>
            <a:endParaRPr/>
          </a:p>
          <a:p>
            <a:pPr marL="0" lvl="0" indent="0" algn="l" rtl="0">
              <a:spcBef>
                <a:spcPts val="825"/>
              </a:spcBef>
              <a:spcAft>
                <a:spcPts val="0"/>
              </a:spcAft>
              <a:buSzPct val="91999"/>
              <a:buNone/>
            </a:pPr>
            <a:endParaRPr/>
          </a:p>
        </p:txBody>
      </p:sp>
      <p:sp>
        <p:nvSpPr>
          <p:cNvPr id="106" name="Google Shape;106;p2"/>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0" i="0" u="none" strike="noStrike" cap="none" dirty="0">
                <a:solidFill>
                  <a:schemeClr val="lt1"/>
                </a:solidFill>
                <a:latin typeface="Times New Roman"/>
                <a:ea typeface="Times New Roman"/>
                <a:cs typeface="Times New Roman"/>
                <a:sym typeface="Times New Roman"/>
              </a:rPr>
              <a:t>Python</a:t>
            </a:r>
            <a:endParaRPr dirty="0"/>
          </a:p>
        </p:txBody>
      </p:sp>
      <p:sp>
        <p:nvSpPr>
          <p:cNvPr id="2" name="Slide Number Placeholder 1">
            <a:extLst>
              <a:ext uri="{FF2B5EF4-FFF2-40B4-BE49-F238E27FC236}">
                <a16:creationId xmlns:a16="http://schemas.microsoft.com/office/drawing/2014/main" id="{A6EF468F-59A0-4AC8-8D32-EFFB9A5FED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33711" y="1956391"/>
            <a:ext cx="8592304" cy="4174021"/>
          </a:xfrm>
          <a:prstGeom prst="rect">
            <a:avLst/>
          </a:prstGeom>
          <a:noFill/>
          <a:ln>
            <a:noFill/>
          </a:ln>
        </p:spPr>
        <p:txBody>
          <a:bodyPr spcFirstLastPara="1" wrap="square" lIns="91425" tIns="45700" rIns="91425" bIns="45700" anchor="ctr" anchorCtr="0">
            <a:normAutofit fontScale="32500" lnSpcReduction="20000"/>
          </a:bodyPr>
          <a:lstStyle/>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gn="l">
              <a:buNone/>
            </a:pPr>
            <a:r>
              <a:rPr lang="en-IN" sz="9200" b="1" dirty="0">
                <a:solidFill>
                  <a:srgbClr val="FF0000"/>
                </a:solidFill>
                <a:latin typeface="Times New Roman" panose="02020603050405020304" pitchFamily="18" charset="0"/>
                <a:cs typeface="Times New Roman" panose="02020603050405020304" pitchFamily="18" charset="0"/>
              </a:rPr>
              <a:t>Numbers: Integers and Floating Point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2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r>
              <a:rPr kumimoji="0" lang="en-US" altLang="en-US" sz="6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Integer:</a:t>
            </a:r>
          </a:p>
          <a:p>
            <a:pPr marL="0" marR="0" lvl="0" indent="0" algn="l" defTabSz="914400" rtl="0" eaLnBrk="0" fontAlgn="base" latinLnBrk="0" hangingPunct="0">
              <a:lnSpc>
                <a:spcPct val="170000"/>
              </a:lnSpc>
              <a:spcBef>
                <a:spcPct val="0"/>
              </a:spcBef>
              <a:spcAft>
                <a:spcPct val="0"/>
              </a:spcAft>
              <a:buClrTx/>
              <a:buSzTx/>
              <a:buFontTx/>
              <a:buNone/>
              <a:tabLst/>
            </a:pPr>
            <a:r>
              <a:rPr kumimoji="0" lang="en-US" altLang="en-US" sz="62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An </a:t>
            </a:r>
            <a:r>
              <a:rPr kumimoji="0" lang="en-US" altLang="en-US" sz="62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integer</a:t>
            </a:r>
            <a:r>
              <a:rPr kumimoji="0" lang="en-US" altLang="en-US" sz="62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is a whole number with no decimal places. For example, 1 is an integer, but 1.0 isn’t. The name for the integer data type is int, which see with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200" b="0" i="0" u="none" strike="noStrike" cap="none" normalizeH="0" baseline="0" dirty="0">
              <a:ln>
                <a:noFill/>
              </a:ln>
              <a:solidFill>
                <a:srgbClr val="8F590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2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&gt;&gt;&gt; type(1)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2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2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&lt;class 'int'&gt; </a:t>
            </a: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sz="3000" b="1" dirty="0">
              <a:solidFill>
                <a:srgbClr val="FF0000"/>
              </a:solidFill>
              <a:latin typeface="Times New Roman" panose="02020603050405020304" pitchFamily="18" charset="0"/>
              <a:cs typeface="Times New Roman" panose="02020603050405020304" pitchFamily="18" charset="0"/>
            </a:endParaRPr>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3" name="Rectangle 2">
            <a:extLst>
              <a:ext uri="{FF2B5EF4-FFF2-40B4-BE49-F238E27FC236}">
                <a16:creationId xmlns:a16="http://schemas.microsoft.com/office/drawing/2014/main" id="{A7E67E8C-230A-4314-8F8A-AFFE65D36FE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254692EA-6854-48EB-A5EE-45011F0E27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30</a:t>
            </a:fld>
            <a:endParaRPr lang="en-IN"/>
          </a:p>
        </p:txBody>
      </p:sp>
    </p:spTree>
    <p:extLst>
      <p:ext uri="{BB962C8B-B14F-4D97-AF65-F5344CB8AC3E}">
        <p14:creationId xmlns:p14="http://schemas.microsoft.com/office/powerpoint/2010/main" val="3748262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33711" y="1956391"/>
            <a:ext cx="8592304" cy="4174021"/>
          </a:xfrm>
          <a:prstGeom prst="rect">
            <a:avLst/>
          </a:prstGeom>
          <a:noFill/>
          <a:ln>
            <a:noFill/>
          </a:ln>
        </p:spPr>
        <p:txBody>
          <a:bodyPr spcFirstLastPara="1" wrap="square" lIns="91425" tIns="45700" rIns="91425" bIns="45700" anchor="ctr" anchorCtr="0">
            <a:normAutofit fontScale="55000" lnSpcReduction="20000"/>
          </a:bodyPr>
          <a:lstStyle/>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0" indent="0" eaLnBrk="0" fontAlgn="base" hangingPunct="0">
              <a:lnSpc>
                <a:spcPct val="170000"/>
              </a:lnSpc>
              <a:spcBef>
                <a:spcPct val="0"/>
              </a:spcBef>
              <a:spcAft>
                <a:spcPct val="0"/>
              </a:spcAft>
              <a:buClrTx/>
              <a:buSzTx/>
              <a:buNone/>
            </a:pPr>
            <a:r>
              <a:rPr kumimoji="0" lang="en-US" altLang="en-US" sz="42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&gt;&gt;&gt; num=25</a:t>
            </a:r>
          </a:p>
          <a:p>
            <a:pPr marL="0" indent="0" eaLnBrk="0" fontAlgn="base" hangingPunct="0">
              <a:lnSpc>
                <a:spcPct val="170000"/>
              </a:lnSpc>
              <a:spcBef>
                <a:spcPct val="0"/>
              </a:spcBef>
              <a:spcAft>
                <a:spcPct val="0"/>
              </a:spcAft>
              <a:buClrTx/>
              <a:buSzTx/>
              <a:buNone/>
            </a:pPr>
            <a:r>
              <a:rPr kumimoji="0" lang="en-US" altLang="en-US" sz="4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value 25 is called as integer literal because the integer is literally typed into the code.</a:t>
            </a:r>
          </a:p>
          <a:p>
            <a:pPr marL="0" indent="0" eaLnBrk="0" fontAlgn="base" hangingPunct="0">
              <a:lnSpc>
                <a:spcPct val="170000"/>
              </a:lnSpc>
              <a:spcBef>
                <a:spcPct val="0"/>
              </a:spcBef>
              <a:spcAft>
                <a:spcPct val="0"/>
              </a:spcAft>
              <a:buClrTx/>
              <a:buSzTx/>
              <a:buNone/>
            </a:pPr>
            <a:r>
              <a:rPr kumimoji="0" lang="en-US" altLang="en-US" sz="42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&gt;&gt;&gt;int(“25”)</a:t>
            </a:r>
          </a:p>
          <a:p>
            <a:pPr marL="0" indent="0" eaLnBrk="0" fontAlgn="base" hangingPunct="0">
              <a:lnSpc>
                <a:spcPct val="170000"/>
              </a:lnSpc>
              <a:spcBef>
                <a:spcPct val="0"/>
              </a:spcBef>
              <a:spcAft>
                <a:spcPct val="0"/>
              </a:spcAft>
              <a:buClrTx/>
              <a:buSzTx/>
              <a:buNone/>
            </a:pPr>
            <a:r>
              <a:rPr lang="en-US" altLang="en-US" sz="4200" dirty="0">
                <a:solidFill>
                  <a:srgbClr val="000000"/>
                </a:solidFill>
                <a:latin typeface="Times New Roman" panose="02020603050405020304" pitchFamily="18" charset="0"/>
                <a:cs typeface="Times New Roman" panose="02020603050405020304" pitchFamily="18" charset="0"/>
              </a:rPr>
              <a:t>i</a:t>
            </a:r>
            <a:r>
              <a:rPr kumimoji="0" lang="en-US" altLang="en-US" sz="4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nt(“25”) is not an integer literal because the integer value is created from a string.</a:t>
            </a:r>
          </a:p>
          <a:p>
            <a:pPr marL="0" indent="0" eaLnBrk="0" fontAlgn="base" hangingPunct="0">
              <a:lnSpc>
                <a:spcPct val="170000"/>
              </a:lnSpc>
              <a:spcBef>
                <a:spcPct val="0"/>
              </a:spcBef>
              <a:spcAft>
                <a:spcPct val="0"/>
              </a:spcAft>
              <a:buClrTx/>
              <a:buSzTx/>
              <a:buNone/>
            </a:pPr>
            <a:r>
              <a:rPr kumimoji="0" lang="en-US" altLang="en-US" sz="8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sz="3000" b="1" dirty="0">
              <a:solidFill>
                <a:srgbClr val="FF0000"/>
              </a:solidFill>
              <a:latin typeface="Times New Roman" panose="02020603050405020304" pitchFamily="18" charset="0"/>
              <a:cs typeface="Times New Roman" panose="02020603050405020304" pitchFamily="18" charset="0"/>
            </a:endParaRPr>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3" name="Rectangle 2">
            <a:extLst>
              <a:ext uri="{FF2B5EF4-FFF2-40B4-BE49-F238E27FC236}">
                <a16:creationId xmlns:a16="http://schemas.microsoft.com/office/drawing/2014/main" id="{A7E67E8C-230A-4314-8F8A-AFFE65D36FE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9FBAAE78-73D0-4BCA-9F78-66C4E61628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31</a:t>
            </a:fld>
            <a:endParaRPr lang="en-IN"/>
          </a:p>
        </p:txBody>
      </p:sp>
    </p:spTree>
    <p:extLst>
      <p:ext uri="{BB962C8B-B14F-4D97-AF65-F5344CB8AC3E}">
        <p14:creationId xmlns:p14="http://schemas.microsoft.com/office/powerpoint/2010/main" val="3210316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275848" y="1754372"/>
            <a:ext cx="8592304" cy="4667693"/>
          </a:xfrm>
          <a:prstGeom prst="rect">
            <a:avLst/>
          </a:prstGeom>
          <a:noFill/>
          <a:ln>
            <a:noFill/>
          </a:ln>
        </p:spPr>
        <p:txBody>
          <a:bodyPr spcFirstLastPara="1" wrap="square" lIns="91425" tIns="45700" rIns="91425" bIns="45700" anchor="ctr" anchorCtr="0">
            <a:normAutofit fontScale="25000" lnSpcReduction="20000"/>
          </a:bodyPr>
          <a:lstStyle/>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nSpc>
                <a:spcPct val="170000"/>
              </a:lnSpc>
              <a:buNone/>
            </a:pPr>
            <a:endParaRPr kumimoji="0" lang="en-US" altLang="en-US" sz="32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123444" indent="0">
              <a:lnSpc>
                <a:spcPct val="170000"/>
              </a:lnSpc>
              <a:buNone/>
            </a:pPr>
            <a:endParaRPr lang="en-US" altLang="en-US" sz="7200" dirty="0">
              <a:solidFill>
                <a:srgbClr val="222222"/>
              </a:solidFill>
              <a:latin typeface="Times New Roman" panose="02020603050405020304" pitchFamily="18" charset="0"/>
              <a:cs typeface="Times New Roman" panose="02020603050405020304" pitchFamily="18" charset="0"/>
            </a:endParaRPr>
          </a:p>
          <a:p>
            <a:pPr marL="123444" indent="0" algn="just">
              <a:lnSpc>
                <a:spcPct val="170000"/>
              </a:lnSpc>
              <a:buNone/>
            </a:pPr>
            <a:r>
              <a:rPr lang="en-US" altLang="en-US" sz="7200" dirty="0">
                <a:solidFill>
                  <a:srgbClr val="222222"/>
                </a:solidFill>
                <a:latin typeface="Times New Roman" panose="02020603050405020304" pitchFamily="18" charset="0"/>
                <a:cs typeface="Times New Roman" panose="02020603050405020304" pitchFamily="18" charset="0"/>
              </a:rPr>
              <a:t>In Python, we can’t use commas to group digits in integer literals, but we can use underscores (_). Both of the following are valid ways to represent the number one million as an integer literal: </a:t>
            </a:r>
          </a:p>
          <a:p>
            <a:pPr marL="123444" indent="0" algn="just">
              <a:lnSpc>
                <a:spcPct val="170000"/>
              </a:lnSpc>
              <a:buNone/>
            </a:pPr>
            <a:r>
              <a:rPr lang="en-US" altLang="en-US" sz="7200" dirty="0">
                <a:solidFill>
                  <a:srgbClr val="FF0000"/>
                </a:solidFill>
                <a:latin typeface="Times New Roman" panose="02020603050405020304" pitchFamily="18" charset="0"/>
                <a:cs typeface="Times New Roman" panose="02020603050405020304" pitchFamily="18" charset="0"/>
              </a:rPr>
              <a:t>&gt;&gt;&gt; 1000000 1000000 </a:t>
            </a:r>
          </a:p>
          <a:p>
            <a:pPr marL="123444" indent="0" algn="just">
              <a:lnSpc>
                <a:spcPct val="170000"/>
              </a:lnSpc>
              <a:buNone/>
            </a:pPr>
            <a:r>
              <a:rPr lang="en-US" altLang="en-US" sz="7200" dirty="0">
                <a:solidFill>
                  <a:srgbClr val="FF0000"/>
                </a:solidFill>
                <a:latin typeface="Times New Roman" panose="02020603050405020304" pitchFamily="18" charset="0"/>
                <a:cs typeface="Times New Roman" panose="02020603050405020304" pitchFamily="18" charset="0"/>
              </a:rPr>
              <a:t>&gt;&gt;&gt; 1_000_000 1000000 </a:t>
            </a:r>
          </a:p>
          <a:p>
            <a:pPr marL="123444" indent="0" algn="just">
              <a:lnSpc>
                <a:spcPct val="170000"/>
              </a:lnSpc>
              <a:buNone/>
            </a:pPr>
            <a:r>
              <a:rPr lang="en-US" sz="7200" b="0" i="0" dirty="0">
                <a:solidFill>
                  <a:srgbClr val="222222"/>
                </a:solidFill>
                <a:effectLst/>
                <a:latin typeface="Times New Roman" panose="02020603050405020304" pitchFamily="18" charset="0"/>
                <a:cs typeface="Times New Roman" panose="02020603050405020304" pitchFamily="18" charset="0"/>
              </a:rPr>
              <a:t>There’s no limit to how large an integer can be, which might be surprising considering that computers have a finite amount of memory. Try typing the largest number you can think of into IDLE’s interactive window. Python can handle it with no problem!</a:t>
            </a: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0" indent="0" eaLnBrk="0" fontAlgn="base" hangingPunct="0">
              <a:lnSpc>
                <a:spcPct val="170000"/>
              </a:lnSpc>
              <a:spcBef>
                <a:spcPct val="0"/>
              </a:spcBef>
              <a:spcAft>
                <a:spcPct val="0"/>
              </a:spcAft>
              <a:buClrTx/>
              <a:buSzTx/>
              <a:buNone/>
            </a:pPr>
            <a:r>
              <a:rPr kumimoji="0" lang="en-US" altLang="en-US" sz="8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sz="3000" b="1" dirty="0">
              <a:solidFill>
                <a:srgbClr val="FF0000"/>
              </a:solidFill>
              <a:latin typeface="Times New Roman" panose="02020603050405020304" pitchFamily="18" charset="0"/>
              <a:cs typeface="Times New Roman" panose="02020603050405020304" pitchFamily="18" charset="0"/>
            </a:endParaRPr>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3" name="Rectangle 2">
            <a:extLst>
              <a:ext uri="{FF2B5EF4-FFF2-40B4-BE49-F238E27FC236}">
                <a16:creationId xmlns:a16="http://schemas.microsoft.com/office/drawing/2014/main" id="{A7E67E8C-230A-4314-8F8A-AFFE65D36FE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8F89FD1-4711-4E1A-9EC9-55220F2FD0A8}"/>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9E505824-72E1-47D7-A8E9-6319452B6B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32</a:t>
            </a:fld>
            <a:endParaRPr lang="en-IN"/>
          </a:p>
        </p:txBody>
      </p:sp>
    </p:spTree>
    <p:extLst>
      <p:ext uri="{BB962C8B-B14F-4D97-AF65-F5344CB8AC3E}">
        <p14:creationId xmlns:p14="http://schemas.microsoft.com/office/powerpoint/2010/main" val="1351155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275848" y="3429000"/>
            <a:ext cx="8592304" cy="2993065"/>
          </a:xfrm>
          <a:prstGeom prst="rect">
            <a:avLst/>
          </a:prstGeom>
          <a:noFill/>
          <a:ln>
            <a:noFill/>
          </a:ln>
        </p:spPr>
        <p:txBody>
          <a:bodyPr spcFirstLastPara="1" wrap="square" lIns="91425" tIns="45700" rIns="91425" bIns="45700" anchor="ctr" anchorCtr="0">
            <a:normAutofit fontScale="25000" lnSpcReduction="20000"/>
          </a:bodyPr>
          <a:lstStyle/>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nSpc>
                <a:spcPct val="170000"/>
              </a:lnSpc>
              <a:buNone/>
            </a:pPr>
            <a:endParaRPr kumimoji="0" lang="en-US" altLang="en-US" sz="32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123444" indent="0">
              <a:lnSpc>
                <a:spcPct val="170000"/>
              </a:lnSpc>
              <a:buNone/>
            </a:pPr>
            <a:endParaRPr lang="en-US" altLang="en-US" sz="7200" dirty="0">
              <a:solidFill>
                <a:srgbClr val="222222"/>
              </a:solidFill>
              <a:latin typeface="Times New Roman" panose="02020603050405020304" pitchFamily="18" charset="0"/>
              <a:cs typeface="Times New Roman" panose="02020603050405020304" pitchFamily="18" charset="0"/>
            </a:endParaRPr>
          </a:p>
          <a:p>
            <a:pPr marL="123444" indent="0" algn="just">
              <a:lnSpc>
                <a:spcPct val="170000"/>
              </a:lnSpc>
              <a:buNone/>
            </a:pPr>
            <a:r>
              <a:rPr lang="en-US" altLang="en-US" sz="8000" b="1" dirty="0">
                <a:solidFill>
                  <a:srgbClr val="FF0000"/>
                </a:solidFill>
                <a:latin typeface="Times New Roman" panose="02020603050405020304" pitchFamily="18" charset="0"/>
                <a:cs typeface="Times New Roman" panose="02020603050405020304" pitchFamily="18" charset="0"/>
              </a:rPr>
              <a:t>Floating Point:</a:t>
            </a:r>
          </a:p>
          <a:p>
            <a:pPr marL="123444" indent="0" algn="just">
              <a:lnSpc>
                <a:spcPct val="170000"/>
              </a:lnSpc>
              <a:buNone/>
            </a:pPr>
            <a:r>
              <a:rPr lang="en-US" sz="8000" b="0" i="0" dirty="0">
                <a:solidFill>
                  <a:srgbClr val="222222"/>
                </a:solidFill>
                <a:effectLst/>
                <a:latin typeface="Times New Roman" panose="02020603050405020304" pitchFamily="18" charset="0"/>
                <a:cs typeface="Times New Roman" panose="02020603050405020304" pitchFamily="18" charset="0"/>
              </a:rPr>
              <a:t>A </a:t>
            </a:r>
            <a:r>
              <a:rPr lang="en-US" sz="8000" b="1" i="0" dirty="0">
                <a:solidFill>
                  <a:srgbClr val="222222"/>
                </a:solidFill>
                <a:effectLst/>
                <a:latin typeface="Times New Roman" panose="02020603050405020304" pitchFamily="18" charset="0"/>
                <a:cs typeface="Times New Roman" panose="02020603050405020304" pitchFamily="18" charset="0"/>
              </a:rPr>
              <a:t>floating-point number</a:t>
            </a:r>
            <a:r>
              <a:rPr lang="en-US" sz="8000" b="0" i="0" dirty="0">
                <a:solidFill>
                  <a:srgbClr val="222222"/>
                </a:solidFill>
                <a:effectLst/>
                <a:latin typeface="Times New Roman" panose="02020603050405020304" pitchFamily="18" charset="0"/>
                <a:cs typeface="Times New Roman" panose="02020603050405020304" pitchFamily="18" charset="0"/>
              </a:rPr>
              <a:t>, or </a:t>
            </a:r>
            <a:r>
              <a:rPr lang="en-US" sz="8000" b="1" i="0" dirty="0">
                <a:solidFill>
                  <a:srgbClr val="222222"/>
                </a:solidFill>
                <a:effectLst/>
                <a:latin typeface="Times New Roman" panose="02020603050405020304" pitchFamily="18" charset="0"/>
                <a:cs typeface="Times New Roman" panose="02020603050405020304" pitchFamily="18" charset="0"/>
              </a:rPr>
              <a:t>float</a:t>
            </a:r>
            <a:r>
              <a:rPr lang="en-US" sz="8000" b="0" i="0" dirty="0">
                <a:solidFill>
                  <a:srgbClr val="222222"/>
                </a:solidFill>
                <a:effectLst/>
                <a:latin typeface="Times New Roman" panose="02020603050405020304" pitchFamily="18" charset="0"/>
                <a:cs typeface="Times New Roman" panose="02020603050405020304" pitchFamily="18" charset="0"/>
              </a:rPr>
              <a:t> for short, is a number with a decimal place</a:t>
            </a:r>
          </a:p>
          <a:p>
            <a:pPr marL="123444" indent="0" algn="just">
              <a:lnSpc>
                <a:spcPct val="170000"/>
              </a:lnSpc>
              <a:buNone/>
            </a:pPr>
            <a:r>
              <a:rPr lang="en-US" sz="8000" dirty="0">
                <a:solidFill>
                  <a:srgbClr val="222222"/>
                </a:solidFill>
                <a:latin typeface="Times New Roman" panose="02020603050405020304" pitchFamily="18" charset="0"/>
                <a:cs typeface="Times New Roman" panose="02020603050405020304" pitchFamily="18" charset="0"/>
              </a:rPr>
              <a:t>&gt;&gt;&gt;type(1.0)</a:t>
            </a:r>
          </a:p>
          <a:p>
            <a:pPr marL="123444" indent="0" algn="just">
              <a:lnSpc>
                <a:spcPct val="170000"/>
              </a:lnSpc>
              <a:buNone/>
            </a:pPr>
            <a:r>
              <a:rPr lang="en-US" sz="8000" b="0" i="0" dirty="0">
                <a:solidFill>
                  <a:srgbClr val="222222"/>
                </a:solidFill>
                <a:effectLst/>
                <a:latin typeface="Times New Roman" panose="02020603050405020304" pitchFamily="18" charset="0"/>
                <a:cs typeface="Times New Roman" panose="02020603050405020304" pitchFamily="18" charset="0"/>
              </a:rPr>
              <a:t>Class </a:t>
            </a:r>
            <a:r>
              <a:rPr lang="en-US" sz="8000" b="0" i="0">
                <a:solidFill>
                  <a:srgbClr val="222222"/>
                </a:solidFill>
                <a:effectLst/>
                <a:latin typeface="Times New Roman" panose="02020603050405020304" pitchFamily="18" charset="0"/>
                <a:cs typeface="Times New Roman" panose="02020603050405020304" pitchFamily="18" charset="0"/>
              </a:rPr>
              <a:t>&lt;‘float</a:t>
            </a:r>
            <a:r>
              <a:rPr lang="en-US" sz="8000" b="0" i="0" dirty="0">
                <a:solidFill>
                  <a:srgbClr val="222222"/>
                </a:solidFill>
                <a:effectLst/>
                <a:latin typeface="Times New Roman" panose="02020603050405020304" pitchFamily="18" charset="0"/>
                <a:cs typeface="Times New Roman" panose="02020603050405020304" pitchFamily="18" charset="0"/>
              </a:rPr>
              <a:t>’&gt;</a:t>
            </a:r>
          </a:p>
          <a:p>
            <a:pPr marL="123444" indent="0" algn="just">
              <a:lnSpc>
                <a:spcPct val="170000"/>
              </a:lnSpc>
              <a:buNone/>
            </a:pPr>
            <a:r>
              <a:rPr lang="en-US" sz="8000" dirty="0">
                <a:solidFill>
                  <a:srgbClr val="222222"/>
                </a:solidFill>
                <a:latin typeface="Times New Roman" panose="02020603050405020304" pitchFamily="18" charset="0"/>
                <a:cs typeface="Times New Roman" panose="02020603050405020304" pitchFamily="18" charset="0"/>
              </a:rPr>
              <a:t>Like integers , floats can be created from floating point literals or by converting  a string with float():</a:t>
            </a:r>
          </a:p>
          <a:p>
            <a:pPr marL="123444" indent="0" algn="just">
              <a:lnSpc>
                <a:spcPct val="170000"/>
              </a:lnSpc>
              <a:buNone/>
            </a:pPr>
            <a:r>
              <a:rPr lang="en-US" sz="8000" dirty="0">
                <a:solidFill>
                  <a:srgbClr val="222222"/>
                </a:solidFill>
                <a:latin typeface="Times New Roman" panose="02020603050405020304" pitchFamily="18" charset="0"/>
                <a:cs typeface="Times New Roman" panose="02020603050405020304" pitchFamily="18" charset="0"/>
              </a:rPr>
              <a:t>&gt;&gt;&gt;float(“1.25”)</a:t>
            </a:r>
          </a:p>
          <a:p>
            <a:pPr marL="123444" indent="0" algn="just">
              <a:lnSpc>
                <a:spcPct val="170000"/>
              </a:lnSpc>
              <a:buNone/>
            </a:pPr>
            <a:r>
              <a:rPr lang="en-US" sz="8000" dirty="0">
                <a:solidFill>
                  <a:srgbClr val="222222"/>
                </a:solidFill>
                <a:latin typeface="Times New Roman" panose="02020603050405020304" pitchFamily="18" charset="0"/>
                <a:cs typeface="Times New Roman" panose="02020603050405020304" pitchFamily="18" charset="0"/>
              </a:rPr>
              <a:t>1.25</a:t>
            </a:r>
          </a:p>
          <a:p>
            <a:pPr marL="123444" indent="0" algn="just">
              <a:lnSpc>
                <a:spcPct val="170000"/>
              </a:lnSpc>
              <a:buNone/>
            </a:pPr>
            <a:endParaRPr lang="en-US" sz="7200" dirty="0">
              <a:solidFill>
                <a:srgbClr val="222222"/>
              </a:solidFill>
              <a:latin typeface="source sans pro" panose="020B0503030403020204" pitchFamily="34" charset="0"/>
            </a:endParaRPr>
          </a:p>
          <a:p>
            <a:pPr marL="123444" indent="0" algn="just">
              <a:lnSpc>
                <a:spcPct val="170000"/>
              </a:lnSpc>
              <a:buNone/>
            </a:pPr>
            <a:endParaRPr lang="en-US" sz="7200" b="0" i="0" dirty="0">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600" b="0" i="0" u="none" strike="noStrike" cap="none" normalizeH="0" baseline="0" dirty="0">
              <a:ln>
                <a:noFill/>
              </a:ln>
              <a:solidFill>
                <a:schemeClr val="tx1"/>
              </a:solidFill>
              <a:effectLst/>
              <a:latin typeface="Arial" panose="020B0604020202020204" pitchFamily="34" charset="0"/>
            </a:endParaRPr>
          </a:p>
          <a:p>
            <a:pPr marL="123444" indent="0" algn="just">
              <a:lnSpc>
                <a:spcPct val="170000"/>
              </a:lnSpc>
              <a:buNone/>
            </a:pPr>
            <a:endParaRPr lang="en-US" sz="7200" b="0" i="0" dirty="0">
              <a:solidFill>
                <a:srgbClr val="222222"/>
              </a:solidFill>
              <a:effectLst/>
              <a:latin typeface="source sans pro" panose="020B0503030403020204" pitchFamily="34" charset="0"/>
            </a:endParaRPr>
          </a:p>
          <a:p>
            <a:pPr marL="123444" indent="0" algn="just">
              <a:lnSpc>
                <a:spcPct val="170000"/>
              </a:lnSpc>
              <a:buNone/>
            </a:pP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0" indent="0" eaLnBrk="0" fontAlgn="base" hangingPunct="0">
              <a:lnSpc>
                <a:spcPct val="170000"/>
              </a:lnSpc>
              <a:spcBef>
                <a:spcPct val="0"/>
              </a:spcBef>
              <a:spcAft>
                <a:spcPct val="0"/>
              </a:spcAft>
              <a:buClrTx/>
              <a:buSzTx/>
              <a:buNone/>
            </a:pPr>
            <a:r>
              <a:rPr kumimoji="0" lang="en-US" altLang="en-US" sz="8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sz="3000" b="1" dirty="0">
              <a:solidFill>
                <a:srgbClr val="FF0000"/>
              </a:solidFill>
              <a:latin typeface="Times New Roman" panose="02020603050405020304" pitchFamily="18" charset="0"/>
              <a:cs typeface="Times New Roman" panose="02020603050405020304" pitchFamily="18" charset="0"/>
            </a:endParaRPr>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8F89FD1-4711-4E1A-9EC9-55220F2FD0A8}"/>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E0402196-5977-4DCB-ACD0-57A5FA73AC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33</a:t>
            </a:fld>
            <a:endParaRPr lang="en-IN"/>
          </a:p>
        </p:txBody>
      </p:sp>
    </p:spTree>
    <p:extLst>
      <p:ext uri="{BB962C8B-B14F-4D97-AF65-F5344CB8AC3E}">
        <p14:creationId xmlns:p14="http://schemas.microsoft.com/office/powerpoint/2010/main" val="1708343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275848" y="3189767"/>
            <a:ext cx="8592304" cy="3232298"/>
          </a:xfrm>
          <a:prstGeom prst="rect">
            <a:avLst/>
          </a:prstGeom>
          <a:noFill/>
          <a:ln>
            <a:noFill/>
          </a:ln>
        </p:spPr>
        <p:txBody>
          <a:bodyPr spcFirstLastPara="1" wrap="square" lIns="91425" tIns="45700" rIns="91425" bIns="45700" anchor="ctr" anchorCtr="0">
            <a:normAutofit fontScale="25000" lnSpcReduction="20000"/>
          </a:bodyPr>
          <a:lstStyle/>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nSpc>
                <a:spcPct val="170000"/>
              </a:lnSpc>
              <a:buNone/>
            </a:pPr>
            <a:endParaRPr kumimoji="0" lang="en-US" altLang="en-US" sz="32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123444" indent="0">
              <a:lnSpc>
                <a:spcPct val="170000"/>
              </a:lnSpc>
              <a:buNone/>
            </a:pPr>
            <a:endParaRPr lang="en-US" altLang="en-US" sz="7200" dirty="0">
              <a:solidFill>
                <a:srgbClr val="222222"/>
              </a:solidFill>
              <a:latin typeface="Times New Roman" panose="02020603050405020304" pitchFamily="18" charset="0"/>
              <a:cs typeface="Times New Roman" panose="02020603050405020304" pitchFamily="18" charset="0"/>
            </a:endParaRPr>
          </a:p>
          <a:p>
            <a:pPr marL="123444" indent="0" algn="just">
              <a:lnSpc>
                <a:spcPct val="170000"/>
              </a:lnSpc>
              <a:buNone/>
            </a:pPr>
            <a:r>
              <a:rPr lang="en-US" sz="8000" b="0" i="0" dirty="0">
                <a:solidFill>
                  <a:srgbClr val="222222"/>
                </a:solidFill>
                <a:effectLst/>
                <a:latin typeface="Times New Roman" panose="02020603050405020304" pitchFamily="18" charset="0"/>
                <a:cs typeface="Times New Roman" panose="02020603050405020304" pitchFamily="18" charset="0"/>
              </a:rPr>
              <a:t>There are three ways to represent a floating-point literal. Each of the following creates a floating-point literal with a value of one million:</a:t>
            </a:r>
          </a:p>
          <a:p>
            <a:pPr marL="123444" indent="0" algn="just">
              <a:lnSpc>
                <a:spcPct val="170000"/>
              </a:lnSpc>
              <a:buNone/>
            </a:pPr>
            <a:r>
              <a:rPr kumimoji="0" lang="en-US" altLang="en-US" sz="8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&gt;&gt;&gt; 1000000.0                           1000000.0 </a:t>
            </a:r>
          </a:p>
          <a:p>
            <a:pPr marL="123444" indent="0" algn="just">
              <a:lnSpc>
                <a:spcPct val="170000"/>
              </a:lnSpc>
              <a:buNone/>
            </a:pPr>
            <a:r>
              <a:rPr kumimoji="0" lang="en-US" altLang="en-US" sz="8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&gt;&gt;&gt; 1_000_000.0                       1000000.0</a:t>
            </a:r>
          </a:p>
          <a:p>
            <a:pPr marL="123444" indent="0" algn="just">
              <a:lnSpc>
                <a:spcPct val="170000"/>
              </a:lnSpc>
              <a:buNone/>
            </a:pPr>
            <a:r>
              <a:rPr kumimoji="0" lang="en-US" altLang="en-US" sz="8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&gt;&gt;&gt; 1e6                                      1000000.0 </a:t>
            </a:r>
          </a:p>
          <a:p>
            <a:pPr marL="123444" indent="0" algn="just">
              <a:lnSpc>
                <a:spcPct val="170000"/>
              </a:lnSpc>
              <a:buNone/>
            </a:pPr>
            <a:r>
              <a:rPr lang="en-US" sz="8000" b="0" i="0" dirty="0">
                <a:solidFill>
                  <a:srgbClr val="32516B"/>
                </a:solidFill>
                <a:effectLst/>
                <a:latin typeface="Times New Roman" panose="02020603050405020304" pitchFamily="18" charset="0"/>
                <a:cs typeface="Times New Roman" panose="02020603050405020304" pitchFamily="18" charset="0"/>
              </a:rPr>
              <a:t>E notation is short for </a:t>
            </a:r>
            <a:r>
              <a:rPr lang="en-US" sz="8000" b="1" i="0" dirty="0">
                <a:solidFill>
                  <a:srgbClr val="32516B"/>
                </a:solidFill>
                <a:effectLst/>
                <a:latin typeface="Times New Roman" panose="02020603050405020304" pitchFamily="18" charset="0"/>
                <a:cs typeface="Times New Roman" panose="02020603050405020304" pitchFamily="18" charset="0"/>
              </a:rPr>
              <a:t>exponential notation.</a:t>
            </a:r>
            <a:r>
              <a:rPr kumimoji="0" lang="en-US" altLang="en-US" sz="8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1e6 is equivalent to 1×10⁶</a:t>
            </a:r>
            <a:endParaRPr lang="en-US" sz="8000" dirty="0">
              <a:solidFill>
                <a:srgbClr val="222222"/>
              </a:solidFill>
              <a:latin typeface="Times New Roman" panose="02020603050405020304" pitchFamily="18" charset="0"/>
              <a:cs typeface="Times New Roman" panose="02020603050405020304" pitchFamily="18" charset="0"/>
            </a:endParaRPr>
          </a:p>
          <a:p>
            <a:pPr marL="123444" indent="0" algn="just">
              <a:lnSpc>
                <a:spcPct val="170000"/>
              </a:lnSpc>
              <a:buNone/>
            </a:pPr>
            <a:r>
              <a:rPr lang="en-US" sz="8000" dirty="0">
                <a:solidFill>
                  <a:srgbClr val="32516B"/>
                </a:solidFill>
                <a:latin typeface="Times New Roman" panose="02020603050405020304" pitchFamily="18" charset="0"/>
                <a:cs typeface="Times New Roman" panose="02020603050405020304" pitchFamily="18" charset="0"/>
              </a:rPr>
              <a:t>Python also uses E notation to display large floating-point numbers:</a:t>
            </a:r>
          </a:p>
          <a:p>
            <a:pPr marL="0" indent="0" eaLnBrk="0" fontAlgn="base" hangingPunct="0">
              <a:spcBef>
                <a:spcPct val="0"/>
              </a:spcBef>
              <a:spcAft>
                <a:spcPct val="0"/>
              </a:spcAft>
              <a:buClrTx/>
              <a:buSzTx/>
              <a:buNone/>
            </a:pPr>
            <a:r>
              <a:rPr kumimoji="0" lang="en-US" altLang="en-US" sz="8000" b="0" i="0" u="none" strike="noStrike" cap="none" normalizeH="0" baseline="0" dirty="0">
                <a:ln>
                  <a:noFill/>
                </a:ln>
                <a:solidFill>
                  <a:srgbClr val="8F5902"/>
                </a:solidFill>
                <a:effectLst/>
                <a:latin typeface="Times New Roman" panose="02020603050405020304" pitchFamily="18" charset="0"/>
                <a:cs typeface="Times New Roman" panose="02020603050405020304" pitchFamily="18" charset="0"/>
              </a:rPr>
              <a:t>&gt;&gt;&gt; </a:t>
            </a:r>
            <a:r>
              <a:rPr kumimoji="0" lang="en-US" altLang="en-US" sz="8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200000000000000000.0 </a:t>
            </a:r>
          </a:p>
          <a:p>
            <a:pPr marL="0" indent="0" eaLnBrk="0" fontAlgn="base" hangingPunct="0">
              <a:spcBef>
                <a:spcPct val="0"/>
              </a:spcBef>
              <a:spcAft>
                <a:spcPct val="0"/>
              </a:spcAft>
              <a:buClrTx/>
              <a:buSzTx/>
              <a:buNone/>
            </a:pPr>
            <a:r>
              <a:rPr kumimoji="0" lang="en-US" altLang="en-US" sz="8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2e+17  </a:t>
            </a:r>
          </a:p>
          <a:p>
            <a:pPr marL="0" indent="0" eaLnBrk="0" fontAlgn="base" hangingPunct="0">
              <a:spcBef>
                <a:spcPct val="0"/>
              </a:spcBef>
              <a:spcAft>
                <a:spcPct val="0"/>
              </a:spcAft>
              <a:buClrTx/>
              <a:buSzTx/>
              <a:buNone/>
            </a:pPr>
            <a:r>
              <a:rPr lang="en-US" altLang="en-US" sz="8000" dirty="0">
                <a:solidFill>
                  <a:srgbClr val="32516B"/>
                </a:solidFill>
                <a:latin typeface="Times New Roman" panose="02020603050405020304" pitchFamily="18" charset="0"/>
                <a:cs typeface="Times New Roman" panose="02020603050405020304" pitchFamily="18" charset="0"/>
              </a:rPr>
              <a:t>        The + sign indicates that the exponent 17 is a positive number. </a:t>
            </a:r>
          </a:p>
          <a:p>
            <a:pPr marL="0" indent="0" eaLnBrk="0" fontAlgn="base" hangingPunct="0">
              <a:spcBef>
                <a:spcPct val="0"/>
              </a:spcBef>
              <a:spcAft>
                <a:spcPct val="0"/>
              </a:spcAft>
              <a:buClrTx/>
              <a:buSzTx/>
              <a:buNone/>
            </a:pPr>
            <a:endPar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600" b="0" i="0" u="none" strike="noStrike" cap="none" normalizeH="0" baseline="0" dirty="0">
              <a:ln>
                <a:noFill/>
              </a:ln>
              <a:solidFill>
                <a:schemeClr val="tx1"/>
              </a:solidFill>
              <a:effectLst/>
              <a:latin typeface="Arial" panose="020B0604020202020204" pitchFamily="34" charset="0"/>
            </a:endParaRPr>
          </a:p>
          <a:p>
            <a:pPr marL="123444" indent="0" algn="just">
              <a:lnSpc>
                <a:spcPct val="170000"/>
              </a:lnSpc>
              <a:buNone/>
            </a:pPr>
            <a:endParaRPr lang="en-US" sz="7200" b="0" i="0" dirty="0">
              <a:solidFill>
                <a:srgbClr val="222222"/>
              </a:solidFill>
              <a:effectLst/>
              <a:latin typeface="source sans pro" panose="020B0503030403020204" pitchFamily="34" charset="0"/>
            </a:endParaRPr>
          </a:p>
          <a:p>
            <a:pPr marL="123444" indent="0" algn="just">
              <a:lnSpc>
                <a:spcPct val="170000"/>
              </a:lnSpc>
              <a:buNone/>
            </a:pP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0" indent="0" eaLnBrk="0" fontAlgn="base" hangingPunct="0">
              <a:lnSpc>
                <a:spcPct val="170000"/>
              </a:lnSpc>
              <a:spcBef>
                <a:spcPct val="0"/>
              </a:spcBef>
              <a:spcAft>
                <a:spcPct val="0"/>
              </a:spcAft>
              <a:buClrTx/>
              <a:buSzTx/>
              <a:buNone/>
            </a:pPr>
            <a:r>
              <a:rPr kumimoji="0" lang="en-US" altLang="en-US" sz="8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sz="3000" b="1" dirty="0">
              <a:solidFill>
                <a:srgbClr val="FF0000"/>
              </a:solidFill>
              <a:latin typeface="Times New Roman" panose="02020603050405020304" pitchFamily="18" charset="0"/>
              <a:cs typeface="Times New Roman" panose="02020603050405020304" pitchFamily="18" charset="0"/>
            </a:endParaRPr>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8F89FD1-4711-4E1A-9EC9-55220F2FD0A8}"/>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1E081DC7-6377-46B4-9AD0-8CE13AD9E2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34</a:t>
            </a:fld>
            <a:endParaRPr lang="en-IN"/>
          </a:p>
        </p:txBody>
      </p:sp>
    </p:spTree>
    <p:extLst>
      <p:ext uri="{BB962C8B-B14F-4D97-AF65-F5344CB8AC3E}">
        <p14:creationId xmlns:p14="http://schemas.microsoft.com/office/powerpoint/2010/main" val="3694721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337131" y="3817088"/>
            <a:ext cx="8592304" cy="2913321"/>
          </a:xfrm>
          <a:prstGeom prst="rect">
            <a:avLst/>
          </a:prstGeom>
          <a:noFill/>
          <a:ln>
            <a:noFill/>
          </a:ln>
        </p:spPr>
        <p:txBody>
          <a:bodyPr spcFirstLastPara="1" wrap="square" lIns="91425" tIns="45700" rIns="91425" bIns="45700" anchor="ctr" anchorCtr="0">
            <a:normAutofit fontScale="25000" lnSpcReduction="20000"/>
          </a:bodyPr>
          <a:lstStyle/>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nSpc>
                <a:spcPct val="170000"/>
              </a:lnSpc>
              <a:buNone/>
            </a:pPr>
            <a:endParaRPr kumimoji="0" lang="en-US" altLang="en-US" sz="32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123444" indent="0">
              <a:lnSpc>
                <a:spcPct val="170000"/>
              </a:lnSpc>
              <a:buNone/>
            </a:pPr>
            <a:endParaRPr lang="en-US" altLang="en-US" sz="7200" dirty="0">
              <a:solidFill>
                <a:srgbClr val="222222"/>
              </a:solidFill>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ClrTx/>
              <a:buSzTx/>
              <a:buNone/>
            </a:pPr>
            <a:r>
              <a:rPr lang="en-US" sz="9600" b="0" i="0" dirty="0">
                <a:solidFill>
                  <a:srgbClr val="222222"/>
                </a:solidFill>
                <a:effectLst/>
                <a:latin typeface="Times New Roman" panose="02020603050405020304" pitchFamily="18" charset="0"/>
                <a:cs typeface="Times New Roman" panose="02020603050405020304" pitchFamily="18" charset="0"/>
              </a:rPr>
              <a:t>Python also use negative numbers as the exponent:</a:t>
            </a:r>
          </a:p>
          <a:p>
            <a:pPr marL="0" indent="0" algn="just" eaLnBrk="0" fontAlgn="base" hangingPunct="0">
              <a:lnSpc>
                <a:spcPct val="170000"/>
              </a:lnSpc>
              <a:spcBef>
                <a:spcPct val="0"/>
              </a:spcBef>
              <a:spcAft>
                <a:spcPct val="0"/>
              </a:spcAft>
              <a:buClrTx/>
              <a:buSzTx/>
              <a:buNone/>
            </a:pPr>
            <a:r>
              <a:rPr kumimoji="0" lang="en-US" altLang="en-US" sz="9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literal </a:t>
            </a:r>
            <a:r>
              <a:rPr kumimoji="0" lang="en-US" altLang="en-US" sz="6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1e-4</a:t>
            </a:r>
            <a:r>
              <a:rPr kumimoji="0" lang="en-US" altLang="en-US" sz="9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is interpreted as </a:t>
            </a:r>
            <a:r>
              <a:rPr kumimoji="0" lang="en-US" altLang="en-US" sz="6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10</a:t>
            </a:r>
            <a:r>
              <a:rPr kumimoji="0" lang="en-US" altLang="en-US" sz="9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raised to the power </a:t>
            </a:r>
            <a:r>
              <a:rPr kumimoji="0" lang="en-US" altLang="en-US" sz="6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-4</a:t>
            </a:r>
            <a:r>
              <a:rPr kumimoji="0" lang="en-US" altLang="en-US" sz="9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which is 1/10000, or </a:t>
            </a:r>
            <a:r>
              <a:rPr kumimoji="0" lang="en-US" altLang="en-US" sz="6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0.0001</a:t>
            </a:r>
            <a:r>
              <a:rPr kumimoji="0" lang="en-US" altLang="en-US" sz="9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9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m size. </a:t>
            </a:r>
          </a:p>
          <a:p>
            <a:pPr marL="0" indent="0" algn="just" eaLnBrk="0" fontAlgn="base" hangingPunct="0">
              <a:lnSpc>
                <a:spcPct val="170000"/>
              </a:lnSpc>
              <a:spcBef>
                <a:spcPct val="0"/>
              </a:spcBef>
              <a:spcAft>
                <a:spcPct val="0"/>
              </a:spcAft>
              <a:buClrTx/>
              <a:buSzTx/>
              <a:buNone/>
            </a:pPr>
            <a:r>
              <a:rPr kumimoji="0" lang="en-US" altLang="en-US" sz="9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&gt;&gt;&gt; 1e-4 </a:t>
            </a:r>
          </a:p>
          <a:p>
            <a:pPr marL="0" indent="0" algn="just" eaLnBrk="0" fontAlgn="base" hangingPunct="0">
              <a:lnSpc>
                <a:spcPct val="170000"/>
              </a:lnSpc>
              <a:spcBef>
                <a:spcPct val="0"/>
              </a:spcBef>
              <a:spcAft>
                <a:spcPct val="0"/>
              </a:spcAft>
              <a:buClrTx/>
              <a:buSzTx/>
              <a:buNone/>
            </a:pPr>
            <a:r>
              <a:rPr lang="en-US" altLang="en-US" sz="9600" dirty="0">
                <a:solidFill>
                  <a:srgbClr val="FF0000"/>
                </a:solidFill>
                <a:latin typeface="Times New Roman" panose="02020603050405020304" pitchFamily="18" charset="0"/>
                <a:cs typeface="Times New Roman" panose="02020603050405020304" pitchFamily="18" charset="0"/>
              </a:rPr>
              <a:t>       </a:t>
            </a:r>
            <a:r>
              <a:rPr kumimoji="0" lang="en-US" altLang="en-US" sz="9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0.0001</a:t>
            </a:r>
            <a:r>
              <a:rPr kumimoji="0" lang="en-US" altLang="en-US" sz="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p>
          <a:p>
            <a:pPr marL="0" indent="0" algn="just" eaLnBrk="0" fontAlgn="base" hangingPunct="0">
              <a:lnSpc>
                <a:spcPct val="170000"/>
              </a:lnSpc>
              <a:spcBef>
                <a:spcPct val="0"/>
              </a:spcBef>
              <a:spcAft>
                <a:spcPct val="0"/>
              </a:spcAft>
              <a:buClrTx/>
              <a:buSzTx/>
              <a:buNone/>
            </a:pPr>
            <a:r>
              <a:rPr kumimoji="0" lang="en-US" altLang="en-US" sz="9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maximum floating-point number depends on our system, but something like </a:t>
            </a:r>
            <a:r>
              <a:rPr kumimoji="0" lang="en-US" altLang="en-US" sz="6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2e400</a:t>
            </a:r>
            <a:r>
              <a:rPr kumimoji="0" lang="en-US" altLang="en-US" sz="9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ought to be well beyond most machines’ capabilities</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ClrTx/>
              <a:buSzTx/>
              <a:buNone/>
            </a:pPr>
            <a:endParaRPr lang="en-US" sz="9600" b="0" i="0" dirty="0">
              <a:solidFill>
                <a:srgbClr val="222222"/>
              </a:solidFill>
              <a:effectLst/>
              <a:latin typeface="source sans pro" panose="020B0503030403020204" pitchFamily="34" charset="0"/>
            </a:endParaRPr>
          </a:p>
          <a:p>
            <a:pPr marL="0" indent="0" eaLnBrk="0" fontAlgn="base" hangingPunct="0">
              <a:lnSpc>
                <a:spcPct val="170000"/>
              </a:lnSpc>
              <a:spcBef>
                <a:spcPct val="0"/>
              </a:spcBef>
              <a:spcAft>
                <a:spcPct val="0"/>
              </a:spcAft>
              <a:buClrTx/>
              <a:buSzTx/>
              <a:buNone/>
            </a:pPr>
            <a:endParaRPr kumimoji="0" lang="en-US" altLang="en-US" sz="800" b="0" i="0" u="none" strike="noStrike" cap="none" normalizeH="0" baseline="0" dirty="0">
              <a:ln>
                <a:noFill/>
              </a:ln>
              <a:solidFill>
                <a:schemeClr val="tx1"/>
              </a:solidFill>
              <a:effectLst/>
            </a:endParaRPr>
          </a:p>
          <a:p>
            <a:pPr marL="0" indent="0" eaLnBrk="0" fontAlgn="base" hangingPunct="0">
              <a:lnSpc>
                <a:spcPct val="170000"/>
              </a:lnSpc>
              <a:spcBef>
                <a:spcPct val="0"/>
              </a:spcBef>
              <a:spcAft>
                <a:spcPct val="0"/>
              </a:spcAft>
              <a:buClrTx/>
              <a:buSzTx/>
              <a:buNone/>
            </a:pPr>
            <a:endParaRPr kumimoji="0" lang="en-US" altLang="en-US" sz="800" b="0" i="0" u="none" strike="noStrike" cap="none" normalizeH="0" baseline="0" dirty="0">
              <a:ln>
                <a:noFill/>
              </a:ln>
              <a:solidFill>
                <a:schemeClr val="tx1"/>
              </a:solidFill>
              <a:effectLst/>
            </a:endParaRPr>
          </a:p>
          <a:p>
            <a:pPr marL="0" indent="0" eaLnBrk="0" fontAlgn="base" hangingPunct="0">
              <a:spcBef>
                <a:spcPct val="0"/>
              </a:spcBef>
              <a:spcAft>
                <a:spcPct val="0"/>
              </a:spcAft>
              <a:buClrTx/>
              <a:buSzTx/>
              <a:buNone/>
            </a:pPr>
            <a:endParaRPr kumimoji="0" lang="en-US" altLang="en-US" sz="800" b="0" i="0" u="none" strike="noStrike" cap="none" normalizeH="0" baseline="0" dirty="0">
              <a:ln>
                <a:noFill/>
              </a:ln>
              <a:solidFill>
                <a:schemeClr val="tx1"/>
              </a:solidFill>
              <a:effectLst/>
            </a:endParaRPr>
          </a:p>
          <a:p>
            <a:pPr marL="0" indent="0" eaLnBrk="0" fontAlgn="base" hangingPunct="0">
              <a:spcBef>
                <a:spcPct val="0"/>
              </a:spcBef>
              <a:spcAft>
                <a:spcPct val="0"/>
              </a:spcAft>
              <a:buClrTx/>
              <a:buSzTx/>
              <a:buNone/>
            </a:pPr>
            <a:endParaRPr kumimoji="0" lang="en-US" altLang="en-US" sz="96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ct val="0"/>
              </a:spcAft>
              <a:buClrTx/>
              <a:buSzTx/>
              <a:buNone/>
            </a:pPr>
            <a:endPar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600" b="0" i="0" u="none" strike="noStrike" cap="none" normalizeH="0" baseline="0" dirty="0">
              <a:ln>
                <a:noFill/>
              </a:ln>
              <a:solidFill>
                <a:schemeClr val="tx1"/>
              </a:solidFill>
              <a:effectLst/>
              <a:latin typeface="Arial" panose="020B0604020202020204" pitchFamily="34" charset="0"/>
            </a:endParaRPr>
          </a:p>
          <a:p>
            <a:pPr marL="123444" indent="0" algn="just">
              <a:lnSpc>
                <a:spcPct val="170000"/>
              </a:lnSpc>
              <a:buNone/>
            </a:pPr>
            <a:endParaRPr lang="en-US" sz="7200" b="0" i="0" dirty="0">
              <a:solidFill>
                <a:srgbClr val="222222"/>
              </a:solidFill>
              <a:effectLst/>
              <a:latin typeface="source sans pro" panose="020B0503030403020204" pitchFamily="34" charset="0"/>
            </a:endParaRPr>
          </a:p>
          <a:p>
            <a:pPr marL="123444" indent="0" algn="just">
              <a:lnSpc>
                <a:spcPct val="170000"/>
              </a:lnSpc>
              <a:buNone/>
            </a:pP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0" indent="0" eaLnBrk="0" fontAlgn="base" hangingPunct="0">
              <a:lnSpc>
                <a:spcPct val="170000"/>
              </a:lnSpc>
              <a:spcBef>
                <a:spcPct val="0"/>
              </a:spcBef>
              <a:spcAft>
                <a:spcPct val="0"/>
              </a:spcAft>
              <a:buClrTx/>
              <a:buSzTx/>
              <a:buNone/>
            </a:pPr>
            <a:r>
              <a:rPr kumimoji="0" lang="en-US" altLang="en-US" sz="8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sz="3000" b="1" dirty="0">
              <a:solidFill>
                <a:srgbClr val="FF0000"/>
              </a:solidFill>
              <a:latin typeface="Times New Roman" panose="02020603050405020304" pitchFamily="18" charset="0"/>
              <a:cs typeface="Times New Roman" panose="02020603050405020304" pitchFamily="18" charset="0"/>
            </a:endParaRPr>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8F89FD1-4711-4E1A-9EC9-55220F2FD0A8}"/>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6136924D-1087-4425-9352-0506962CAD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35</a:t>
            </a:fld>
            <a:endParaRPr lang="en-IN"/>
          </a:p>
        </p:txBody>
      </p:sp>
    </p:spTree>
    <p:extLst>
      <p:ext uri="{BB962C8B-B14F-4D97-AF65-F5344CB8AC3E}">
        <p14:creationId xmlns:p14="http://schemas.microsoft.com/office/powerpoint/2010/main" val="654152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275848" y="3586838"/>
            <a:ext cx="8592304" cy="3028662"/>
          </a:xfrm>
          <a:prstGeom prst="rect">
            <a:avLst/>
          </a:prstGeom>
          <a:noFill/>
          <a:ln>
            <a:noFill/>
          </a:ln>
        </p:spPr>
        <p:txBody>
          <a:bodyPr spcFirstLastPara="1" wrap="square" lIns="91425" tIns="45700" rIns="91425" bIns="45700" anchor="ctr" anchorCtr="0">
            <a:normAutofit fontScale="25000" lnSpcReduction="20000"/>
          </a:bodyPr>
          <a:lstStyle/>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nSpc>
                <a:spcPct val="170000"/>
              </a:lnSpc>
              <a:buNone/>
            </a:pPr>
            <a:endParaRPr kumimoji="0" lang="en-US" altLang="en-US" sz="32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indent="0" eaLnBrk="0" fontAlgn="base" hangingPunct="0">
              <a:lnSpc>
                <a:spcPct val="170000"/>
              </a:lnSpc>
              <a:spcBef>
                <a:spcPct val="0"/>
              </a:spcBef>
              <a:spcAft>
                <a:spcPct val="0"/>
              </a:spcAft>
              <a:buClrTx/>
              <a:buSzTx/>
              <a:buNone/>
            </a:pPr>
            <a:endParaRPr kumimoji="0" lang="en-US" altLang="en-US" sz="800" b="0" i="0" u="none" strike="noStrike" cap="none" normalizeH="0" baseline="0" dirty="0">
              <a:ln>
                <a:noFill/>
              </a:ln>
              <a:solidFill>
                <a:schemeClr val="tx1"/>
              </a:solidFill>
              <a:effectLst/>
            </a:endParaRPr>
          </a:p>
          <a:p>
            <a:pPr marL="0" indent="0" eaLnBrk="0" fontAlgn="base" hangingPunct="0">
              <a:spcBef>
                <a:spcPct val="0"/>
              </a:spcBef>
              <a:spcAft>
                <a:spcPct val="0"/>
              </a:spcAft>
              <a:buClrTx/>
              <a:buSzTx/>
              <a:buNone/>
            </a:pPr>
            <a:endParaRPr kumimoji="0" lang="en-US" altLang="en-US" sz="800" b="0" i="0" u="none" strike="noStrike" cap="none" normalizeH="0" baseline="0" dirty="0">
              <a:ln>
                <a:noFill/>
              </a:ln>
              <a:solidFill>
                <a:schemeClr val="tx1"/>
              </a:solidFill>
              <a:effectLst/>
            </a:endParaRPr>
          </a:p>
          <a:p>
            <a:pPr marL="0" indent="0" algn="just" eaLnBrk="0" fontAlgn="base" hangingPunct="0">
              <a:lnSpc>
                <a:spcPct val="120000"/>
              </a:lnSpc>
              <a:spcBef>
                <a:spcPct val="0"/>
              </a:spcBef>
              <a:spcAft>
                <a:spcPct val="0"/>
              </a:spcAft>
              <a:buClrTx/>
              <a:buSzTx/>
              <a:buNone/>
            </a:pPr>
            <a:r>
              <a:rPr kumimoji="0" lang="en-US" altLang="en-US" sz="9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When we reach the maximum floating-point number, Python returns a special float value, </a:t>
            </a:r>
            <a:r>
              <a:rPr kumimoji="0" lang="en-US" altLang="en-US" sz="6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inf</a:t>
            </a:r>
            <a:r>
              <a:rPr kumimoji="0" lang="en-US" altLang="en-US" sz="9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20000"/>
              </a:lnSpc>
              <a:spcBef>
                <a:spcPct val="0"/>
              </a:spcBef>
              <a:spcAft>
                <a:spcPct val="0"/>
              </a:spcAft>
              <a:buClrTx/>
              <a:buSzTx/>
              <a:buNone/>
            </a:pPr>
            <a:r>
              <a:rPr kumimoji="0" lang="en-US" altLang="en-US" sz="9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&gt;&gt;&gt; 2e400</a:t>
            </a:r>
          </a:p>
          <a:p>
            <a:pPr marL="0" indent="0" algn="just" eaLnBrk="0" fontAlgn="base" hangingPunct="0">
              <a:lnSpc>
                <a:spcPct val="120000"/>
              </a:lnSpc>
              <a:spcBef>
                <a:spcPct val="0"/>
              </a:spcBef>
              <a:spcAft>
                <a:spcPct val="0"/>
              </a:spcAft>
              <a:buClrTx/>
              <a:buSzTx/>
              <a:buNone/>
            </a:pPr>
            <a:r>
              <a:rPr lang="en-US" altLang="en-US" sz="9600" dirty="0">
                <a:solidFill>
                  <a:srgbClr val="FF0000"/>
                </a:solidFill>
                <a:latin typeface="Times New Roman" panose="02020603050405020304" pitchFamily="18" charset="0"/>
                <a:cs typeface="Times New Roman" panose="02020603050405020304" pitchFamily="18" charset="0"/>
              </a:rPr>
              <a:t>        inf</a:t>
            </a:r>
          </a:p>
          <a:p>
            <a:pPr marL="0" indent="0" algn="just" eaLnBrk="0" fontAlgn="base" hangingPunct="0">
              <a:lnSpc>
                <a:spcPct val="120000"/>
              </a:lnSpc>
              <a:spcBef>
                <a:spcPct val="0"/>
              </a:spcBef>
              <a:spcAft>
                <a:spcPct val="0"/>
              </a:spcAft>
              <a:buClrTx/>
              <a:buSzTx/>
              <a:buNone/>
            </a:pPr>
            <a:r>
              <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 stands for </a:t>
            </a:r>
            <a:r>
              <a:rPr kumimoji="0" lang="en-US" altLang="en-US" sz="9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infinity,it</a:t>
            </a:r>
            <a:r>
              <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just means that number is beyond the maximum floating point value allowed on our computer.. But type is still float only</a:t>
            </a:r>
          </a:p>
          <a:p>
            <a:pPr marL="0" indent="0" algn="just" eaLnBrk="0" fontAlgn="base" hangingPunct="0">
              <a:lnSpc>
                <a:spcPct val="120000"/>
              </a:lnSpc>
              <a:spcBef>
                <a:spcPct val="0"/>
              </a:spcBef>
              <a:spcAft>
                <a:spcPct val="0"/>
              </a:spcAft>
              <a:buClrTx/>
              <a:buSzTx/>
              <a:buNone/>
            </a:pPr>
            <a:r>
              <a:rPr lang="en-US" altLang="en-US" sz="9600" dirty="0">
                <a:solidFill>
                  <a:srgbClr val="FF0000"/>
                </a:solidFill>
                <a:latin typeface="Times New Roman" panose="02020603050405020304" pitchFamily="18" charset="0"/>
                <a:cs typeface="Times New Roman" panose="02020603050405020304" pitchFamily="18" charset="0"/>
              </a:rPr>
              <a:t>&gt;&gt;&gt;-2e400</a:t>
            </a:r>
          </a:p>
          <a:p>
            <a:pPr marL="0" indent="0" algn="just" eaLnBrk="0" fontAlgn="base" hangingPunct="0">
              <a:lnSpc>
                <a:spcPct val="120000"/>
              </a:lnSpc>
              <a:spcBef>
                <a:spcPct val="0"/>
              </a:spcBef>
              <a:spcAft>
                <a:spcPct val="0"/>
              </a:spcAft>
              <a:buClrTx/>
              <a:buSzTx/>
              <a:buNone/>
            </a:pPr>
            <a:r>
              <a:rPr kumimoji="0" lang="en-US" altLang="en-US" sz="9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-inf</a:t>
            </a:r>
          </a:p>
          <a:p>
            <a:pPr marL="0" indent="0" algn="just" eaLnBrk="0" fontAlgn="base" hangingPunct="0">
              <a:lnSpc>
                <a:spcPct val="120000"/>
              </a:lnSpc>
              <a:spcBef>
                <a:spcPct val="0"/>
              </a:spcBef>
              <a:spcAft>
                <a:spcPct val="0"/>
              </a:spcAft>
              <a:buClrTx/>
              <a:buSzTx/>
              <a:buNone/>
            </a:pPr>
            <a:r>
              <a:rPr lang="en-US" altLang="en-US" sz="9600" dirty="0">
                <a:solidFill>
                  <a:schemeClr val="tx1"/>
                </a:solidFill>
                <a:latin typeface="Times New Roman" panose="02020603050405020304" pitchFamily="18" charset="0"/>
                <a:cs typeface="Times New Roman" panose="02020603050405020304" pitchFamily="18" charset="0"/>
              </a:rPr>
              <a:t>-inf stands for negative infinity and represents negative floating point number that is beyond the minimum floating point number allowed on our computer.</a:t>
            </a:r>
            <a:endPar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ClrTx/>
              <a:buSzTx/>
              <a:buNone/>
            </a:pPr>
            <a:endPar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600" b="0" i="0" u="none" strike="noStrike" cap="none" normalizeH="0" baseline="0" dirty="0">
              <a:ln>
                <a:noFill/>
              </a:ln>
              <a:solidFill>
                <a:schemeClr val="tx1"/>
              </a:solidFill>
              <a:effectLst/>
              <a:latin typeface="Arial" panose="020B0604020202020204" pitchFamily="34" charset="0"/>
            </a:endParaRPr>
          </a:p>
          <a:p>
            <a:pPr marL="123444" indent="0" algn="just">
              <a:lnSpc>
                <a:spcPct val="170000"/>
              </a:lnSpc>
              <a:buNone/>
            </a:pPr>
            <a:endParaRPr lang="en-US" sz="7200" b="0" i="0" dirty="0">
              <a:solidFill>
                <a:srgbClr val="222222"/>
              </a:solidFill>
              <a:effectLst/>
              <a:latin typeface="source sans pro" panose="020B0503030403020204" pitchFamily="34" charset="0"/>
            </a:endParaRPr>
          </a:p>
          <a:p>
            <a:pPr marL="123444" indent="0" algn="just">
              <a:lnSpc>
                <a:spcPct val="170000"/>
              </a:lnSpc>
              <a:buNone/>
            </a:pP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123444" indent="0" algn="l">
              <a:buNone/>
            </a:pPr>
            <a:endParaRPr lang="en-IN" sz="3300" b="1" dirty="0">
              <a:solidFill>
                <a:srgbClr val="FF0000"/>
              </a:solidFill>
              <a:latin typeface="Times New Roman" panose="02020603050405020304" pitchFamily="18" charset="0"/>
              <a:cs typeface="Times New Roman" panose="02020603050405020304" pitchFamily="18" charset="0"/>
            </a:endParaRPr>
          </a:p>
          <a:p>
            <a:pPr marL="0" indent="0" eaLnBrk="0" fontAlgn="base" hangingPunct="0">
              <a:lnSpc>
                <a:spcPct val="170000"/>
              </a:lnSpc>
              <a:spcBef>
                <a:spcPct val="0"/>
              </a:spcBef>
              <a:spcAft>
                <a:spcPct val="0"/>
              </a:spcAft>
              <a:buClrTx/>
              <a:buSzTx/>
              <a:buNone/>
            </a:pPr>
            <a:r>
              <a:rPr kumimoji="0" lang="en-US" altLang="en-US" sz="8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3444" indent="0" algn="l">
              <a:buNone/>
            </a:pPr>
            <a:endParaRPr sz="3000" b="1" dirty="0">
              <a:solidFill>
                <a:srgbClr val="FF0000"/>
              </a:solidFill>
              <a:latin typeface="Times New Roman" panose="02020603050405020304" pitchFamily="18" charset="0"/>
              <a:cs typeface="Times New Roman" panose="02020603050405020304" pitchFamily="18" charset="0"/>
            </a:endParaRPr>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8F89FD1-4711-4E1A-9EC9-55220F2FD0A8}"/>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68E82462-55DA-4D9C-A536-34CAFE59FB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36</a:t>
            </a:fld>
            <a:endParaRPr lang="en-IN"/>
          </a:p>
        </p:txBody>
      </p:sp>
    </p:spTree>
    <p:extLst>
      <p:ext uri="{BB962C8B-B14F-4D97-AF65-F5344CB8AC3E}">
        <p14:creationId xmlns:p14="http://schemas.microsoft.com/office/powerpoint/2010/main" val="2713827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 Placeholder 23">
            <a:extLst>
              <a:ext uri="{FF2B5EF4-FFF2-40B4-BE49-F238E27FC236}">
                <a16:creationId xmlns:a16="http://schemas.microsoft.com/office/drawing/2014/main" id="{6A40FE25-FECC-4DEA-A79C-88E654A9134F}"/>
              </a:ext>
            </a:extLst>
          </p:cNvPr>
          <p:cNvSpPr>
            <a:spLocks noGrp="1"/>
          </p:cNvSpPr>
          <p:nvPr>
            <p:ph type="body" idx="1"/>
          </p:nvPr>
        </p:nvSpPr>
        <p:spPr/>
        <p:txBody>
          <a:bodyPr/>
          <a:lstStyle/>
          <a:p>
            <a:pPr marL="0" indent="0" eaLnBrk="0" fontAlgn="base" hangingPunct="0">
              <a:spcBef>
                <a:spcPct val="0"/>
              </a:spcBef>
              <a:spcAft>
                <a:spcPct val="0"/>
              </a:spcAft>
              <a:buClrTx/>
              <a:buSzTx/>
              <a:buNone/>
            </a:pPr>
            <a:endParaRPr lang="en-US" sz="1800" b="0" i="0" dirty="0">
              <a:solidFill>
                <a:srgbClr val="222222"/>
              </a:solidFill>
              <a:effectLst/>
              <a:latin typeface="source sans pro" panose="020B0503030403020204" pitchFamily="34" charset="0"/>
            </a:endParaRPr>
          </a:p>
          <a:p>
            <a:endParaRPr lang="en-IN" dirty="0"/>
          </a:p>
        </p:txBody>
      </p:sp>
      <p:sp>
        <p:nvSpPr>
          <p:cNvPr id="30" name="TextBox 29">
            <a:extLst>
              <a:ext uri="{FF2B5EF4-FFF2-40B4-BE49-F238E27FC236}">
                <a16:creationId xmlns:a16="http://schemas.microsoft.com/office/drawing/2014/main" id="{A0B5FA8E-0203-46C9-B09B-F1F0BA5A5433}"/>
              </a:ext>
            </a:extLst>
          </p:cNvPr>
          <p:cNvSpPr txBox="1"/>
          <p:nvPr/>
        </p:nvSpPr>
        <p:spPr>
          <a:xfrm>
            <a:off x="337131" y="2093502"/>
            <a:ext cx="8509156" cy="5139869"/>
          </a:xfrm>
          <a:prstGeom prst="rect">
            <a:avLst/>
          </a:prstGeom>
          <a:noFill/>
        </p:spPr>
        <p:txBody>
          <a:bodyPr wrap="square">
            <a:spAutoFit/>
          </a:bodyPr>
          <a:lstStyle/>
          <a:p>
            <a:pPr marL="0" indent="0" algn="just" eaLnBrk="0" fontAlgn="base" hangingPunct="0">
              <a:spcBef>
                <a:spcPct val="0"/>
              </a:spcBef>
              <a:spcAft>
                <a:spcPct val="0"/>
              </a:spcAft>
              <a:buClrTx/>
              <a:buSzTx/>
              <a:buNone/>
            </a:pPr>
            <a:r>
              <a:rPr lang="en-US" sz="2000" b="0" i="0" dirty="0">
                <a:solidFill>
                  <a:srgbClr val="222222"/>
                </a:solidFill>
                <a:effectLst/>
                <a:latin typeface="Times New Roman" panose="02020603050405020304" pitchFamily="18" charset="0"/>
                <a:cs typeface="Times New Roman" panose="02020603050405020304" pitchFamily="18" charset="0"/>
              </a:rPr>
              <a:t>a complex number is a number with two distinct components: a </a:t>
            </a:r>
            <a:r>
              <a:rPr lang="en-US" sz="2000" b="1" i="0" dirty="0">
                <a:solidFill>
                  <a:srgbClr val="222222"/>
                </a:solidFill>
                <a:effectLst/>
                <a:latin typeface="Times New Roman" panose="02020603050405020304" pitchFamily="18" charset="0"/>
                <a:cs typeface="Times New Roman" panose="02020603050405020304" pitchFamily="18" charset="0"/>
              </a:rPr>
              <a:t>real</a:t>
            </a:r>
            <a:r>
              <a:rPr lang="en-US" sz="2000" b="0" i="0" dirty="0">
                <a:solidFill>
                  <a:srgbClr val="222222"/>
                </a:solidFill>
                <a:effectLst/>
                <a:latin typeface="Times New Roman" panose="02020603050405020304" pitchFamily="18" charset="0"/>
                <a:cs typeface="Times New Roman" panose="02020603050405020304" pitchFamily="18" charset="0"/>
              </a:rPr>
              <a:t> part and an </a:t>
            </a:r>
            <a:r>
              <a:rPr lang="en-US" sz="2000" b="1" i="0" dirty="0">
                <a:solidFill>
                  <a:srgbClr val="222222"/>
                </a:solidFill>
                <a:effectLst/>
                <a:latin typeface="Times New Roman" panose="02020603050405020304" pitchFamily="18" charset="0"/>
                <a:cs typeface="Times New Roman" panose="02020603050405020304" pitchFamily="18" charset="0"/>
              </a:rPr>
              <a:t>imaginary</a:t>
            </a:r>
            <a:r>
              <a:rPr lang="en-US" sz="2000" b="0" i="0" dirty="0">
                <a:solidFill>
                  <a:srgbClr val="222222"/>
                </a:solidFill>
                <a:effectLst/>
                <a:latin typeface="Times New Roman" panose="02020603050405020304" pitchFamily="18" charset="0"/>
                <a:cs typeface="Times New Roman" panose="02020603050405020304" pitchFamily="18" charset="0"/>
              </a:rPr>
              <a:t> part.</a:t>
            </a:r>
          </a:p>
          <a:p>
            <a:pPr marL="0" indent="0" algn="just" eaLnBrk="0" fontAlgn="base" hangingPunct="0">
              <a:spcBef>
                <a:spcPct val="0"/>
              </a:spcBef>
              <a:spcAft>
                <a:spcPct val="0"/>
              </a:spcAft>
              <a:buClrTx/>
              <a:buSzTx/>
              <a:buNone/>
            </a:pPr>
            <a:r>
              <a:rPr lang="en-US" sz="2000" b="0" i="0" dirty="0">
                <a:solidFill>
                  <a:srgbClr val="FF0000"/>
                </a:solidFill>
                <a:effectLst/>
                <a:latin typeface="Times New Roman" panose="02020603050405020304" pitchFamily="18" charset="0"/>
                <a:cs typeface="Times New Roman" panose="02020603050405020304" pitchFamily="18" charset="0"/>
              </a:rPr>
              <a:t>&gt;&gt;&gt; n = 1 + 2j</a:t>
            </a:r>
          </a:p>
          <a:p>
            <a:pPr algn="just"/>
            <a:r>
              <a:rPr lang="en-US" sz="2000" dirty="0">
                <a:latin typeface="Times New Roman" panose="02020603050405020304" pitchFamily="18" charset="0"/>
                <a:cs typeface="Times New Roman" panose="02020603050405020304" pitchFamily="18" charset="0"/>
              </a:rPr>
              <a:t>When we inspect the value of n,  notice that Python wraps the number with parentheses:</a:t>
            </a:r>
          </a:p>
          <a:p>
            <a:pPr algn="just"/>
            <a:r>
              <a:rPr lang="en-US" sz="2000" dirty="0">
                <a:solidFill>
                  <a:srgbClr val="FF0000"/>
                </a:solidFill>
                <a:latin typeface="Times New Roman" panose="02020603050405020304" pitchFamily="18" charset="0"/>
                <a:cs typeface="Times New Roman" panose="02020603050405020304" pitchFamily="18" charset="0"/>
              </a:rPr>
              <a:t>&gt;&gt;&gt; n</a:t>
            </a:r>
          </a:p>
          <a:p>
            <a:pPr algn="just"/>
            <a:r>
              <a:rPr lang="en-US" sz="2000" dirty="0">
                <a:latin typeface="Times New Roman" panose="02020603050405020304" pitchFamily="18" charset="0"/>
                <a:cs typeface="Times New Roman" panose="02020603050405020304" pitchFamily="18" charset="0"/>
              </a:rPr>
              <a:t>       (1+2j)</a:t>
            </a:r>
          </a:p>
          <a:p>
            <a:pPr algn="just"/>
            <a:r>
              <a:rPr lang="en-US" sz="2000" dirty="0">
                <a:latin typeface="Times New Roman" panose="02020603050405020304" pitchFamily="18" charset="0"/>
                <a:cs typeface="Times New Roman" panose="02020603050405020304" pitchFamily="18" charset="0"/>
              </a:rPr>
              <a:t>Imaginary numbers come with two properties, .real and .</a:t>
            </a:r>
            <a:r>
              <a:rPr lang="en-US" sz="2000" dirty="0" err="1">
                <a:latin typeface="Times New Roman" panose="02020603050405020304" pitchFamily="18" charset="0"/>
                <a:cs typeface="Times New Roman" panose="02020603050405020304" pitchFamily="18" charset="0"/>
              </a:rPr>
              <a:t>imag</a:t>
            </a:r>
            <a:r>
              <a:rPr lang="en-US" sz="2000" dirty="0">
                <a:latin typeface="Times New Roman" panose="02020603050405020304" pitchFamily="18" charset="0"/>
                <a:cs typeface="Times New Roman" panose="02020603050405020304" pitchFamily="18" charset="0"/>
              </a:rPr>
              <a:t>, that return the real and imaginary components of the number, respectively:</a:t>
            </a:r>
          </a:p>
          <a:p>
            <a:pPr algn="just"/>
            <a:r>
              <a:rPr lang="en-US" sz="2000" dirty="0">
                <a:solidFill>
                  <a:srgbClr val="FF0000"/>
                </a:solidFill>
                <a:latin typeface="Times New Roman" panose="02020603050405020304" pitchFamily="18" charset="0"/>
                <a:cs typeface="Times New Roman" panose="02020603050405020304" pitchFamily="18" charset="0"/>
              </a:rPr>
              <a:t>&gt;&gt;&gt; </a:t>
            </a:r>
            <a:r>
              <a:rPr lang="en-US" sz="2000" dirty="0" err="1">
                <a:solidFill>
                  <a:srgbClr val="FF0000"/>
                </a:solidFill>
                <a:latin typeface="Times New Roman" panose="02020603050405020304" pitchFamily="18" charset="0"/>
                <a:cs typeface="Times New Roman" panose="02020603050405020304" pitchFamily="18" charset="0"/>
              </a:rPr>
              <a:t>n.real</a:t>
            </a:r>
            <a:endParaRPr lang="en-US" sz="2000" dirty="0">
              <a:solidFill>
                <a:srgbClr val="FF00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1.0</a:t>
            </a:r>
          </a:p>
          <a:p>
            <a:pPr algn="just"/>
            <a:r>
              <a:rPr lang="en-US" sz="2000" dirty="0">
                <a:solidFill>
                  <a:srgbClr val="FF0000"/>
                </a:solidFill>
                <a:latin typeface="Times New Roman" panose="02020603050405020304" pitchFamily="18" charset="0"/>
                <a:cs typeface="Times New Roman" panose="02020603050405020304" pitchFamily="18" charset="0"/>
              </a:rPr>
              <a:t>&gt;&gt;&gt; </a:t>
            </a:r>
            <a:r>
              <a:rPr lang="en-US" sz="2000" dirty="0" err="1">
                <a:solidFill>
                  <a:srgbClr val="FF0000"/>
                </a:solidFill>
                <a:latin typeface="Times New Roman" panose="02020603050405020304" pitchFamily="18" charset="0"/>
                <a:cs typeface="Times New Roman" panose="02020603050405020304" pitchFamily="18" charset="0"/>
              </a:rPr>
              <a:t>n.imag</a:t>
            </a:r>
            <a:endParaRPr lang="en-US" sz="2000" dirty="0">
              <a:solidFill>
                <a:srgbClr val="FF00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2.0</a:t>
            </a:r>
          </a:p>
          <a:p>
            <a:pPr algn="just"/>
            <a:r>
              <a:rPr lang="en-US" sz="2000" dirty="0">
                <a:latin typeface="Times New Roman" panose="02020603050405020304" pitchFamily="18" charset="0"/>
                <a:cs typeface="Times New Roman" panose="02020603050405020304" pitchFamily="18" charset="0"/>
              </a:rPr>
              <a:t>Notice that Python returns both the real and imaginary components as floats, even though they were specified as integers.</a:t>
            </a:r>
          </a:p>
          <a:p>
            <a:endParaRPr lang="en-US" dirty="0"/>
          </a:p>
          <a:p>
            <a:endParaRPr lang="en-IN" dirty="0"/>
          </a:p>
        </p:txBody>
      </p:sp>
      <p:sp>
        <p:nvSpPr>
          <p:cNvPr id="2" name="Slide Number Placeholder 1">
            <a:extLst>
              <a:ext uri="{FF2B5EF4-FFF2-40B4-BE49-F238E27FC236}">
                <a16:creationId xmlns:a16="http://schemas.microsoft.com/office/drawing/2014/main" id="{2805932B-1182-4EA4-A2AB-8E8660BF5A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37</a:t>
            </a:fld>
            <a:endParaRPr lang="en-IN"/>
          </a:p>
        </p:txBody>
      </p:sp>
    </p:spTree>
    <p:extLst>
      <p:ext uri="{BB962C8B-B14F-4D97-AF65-F5344CB8AC3E}">
        <p14:creationId xmlns:p14="http://schemas.microsoft.com/office/powerpoint/2010/main" val="961637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 Placeholder 23">
            <a:extLst>
              <a:ext uri="{FF2B5EF4-FFF2-40B4-BE49-F238E27FC236}">
                <a16:creationId xmlns:a16="http://schemas.microsoft.com/office/drawing/2014/main" id="{6A40FE25-FECC-4DEA-A79C-88E654A9134F}"/>
              </a:ext>
            </a:extLst>
          </p:cNvPr>
          <p:cNvSpPr>
            <a:spLocks noGrp="1"/>
          </p:cNvSpPr>
          <p:nvPr>
            <p:ph type="body" idx="1"/>
          </p:nvPr>
        </p:nvSpPr>
        <p:spPr/>
        <p:txBody>
          <a:bodyPr/>
          <a:lstStyle/>
          <a:p>
            <a:pPr marL="0" indent="0" eaLnBrk="0" fontAlgn="base" hangingPunct="0">
              <a:spcBef>
                <a:spcPct val="0"/>
              </a:spcBef>
              <a:spcAft>
                <a:spcPct val="0"/>
              </a:spcAft>
              <a:buClrTx/>
              <a:buSzTx/>
              <a:buNone/>
            </a:pPr>
            <a:endParaRPr lang="en-US" sz="1800" b="0" i="0" dirty="0">
              <a:solidFill>
                <a:srgbClr val="222222"/>
              </a:solidFill>
              <a:effectLst/>
              <a:latin typeface="source sans pro" panose="020B0503030403020204" pitchFamily="34" charset="0"/>
            </a:endParaRPr>
          </a:p>
          <a:p>
            <a:endParaRPr lang="en-IN" dirty="0"/>
          </a:p>
        </p:txBody>
      </p:sp>
      <p:sp>
        <p:nvSpPr>
          <p:cNvPr id="30" name="TextBox 29">
            <a:extLst>
              <a:ext uri="{FF2B5EF4-FFF2-40B4-BE49-F238E27FC236}">
                <a16:creationId xmlns:a16="http://schemas.microsoft.com/office/drawing/2014/main" id="{A0B5FA8E-0203-46C9-B09B-F1F0BA5A5433}"/>
              </a:ext>
            </a:extLst>
          </p:cNvPr>
          <p:cNvSpPr txBox="1"/>
          <p:nvPr/>
        </p:nvSpPr>
        <p:spPr>
          <a:xfrm>
            <a:off x="337131" y="2093502"/>
            <a:ext cx="8509156" cy="470898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Complex numbers also have a </a:t>
            </a:r>
            <a:r>
              <a:rPr lang="en-US" sz="2000" dirty="0">
                <a:solidFill>
                  <a:srgbClr val="FF0000"/>
                </a:solidFill>
                <a:latin typeface="Times New Roman" panose="02020603050405020304" pitchFamily="18" charset="0"/>
                <a:cs typeface="Times New Roman" panose="02020603050405020304" pitchFamily="18" charset="0"/>
              </a:rPr>
              <a:t>.conjugate() method </a:t>
            </a:r>
            <a:r>
              <a:rPr lang="en-US" sz="2000" dirty="0">
                <a:latin typeface="Times New Roman" panose="02020603050405020304" pitchFamily="18" charset="0"/>
                <a:cs typeface="Times New Roman" panose="02020603050405020304" pitchFamily="18" charset="0"/>
              </a:rPr>
              <a:t>that returns the complex conjugate of the number:</a:t>
            </a:r>
          </a:p>
          <a:p>
            <a:pPr algn="just"/>
            <a:r>
              <a:rPr lang="en-IN" sz="2000" dirty="0">
                <a:solidFill>
                  <a:srgbClr val="FF0000"/>
                </a:solidFill>
                <a:latin typeface="Times New Roman" panose="02020603050405020304" pitchFamily="18" charset="0"/>
                <a:cs typeface="Times New Roman" panose="02020603050405020304" pitchFamily="18" charset="0"/>
              </a:rPr>
              <a:t>&gt;&gt;&gt; </a:t>
            </a:r>
            <a:r>
              <a:rPr lang="en-IN" sz="2000" dirty="0" err="1">
                <a:solidFill>
                  <a:srgbClr val="FF0000"/>
                </a:solidFill>
                <a:latin typeface="Times New Roman" panose="02020603050405020304" pitchFamily="18" charset="0"/>
                <a:cs typeface="Times New Roman" panose="02020603050405020304" pitchFamily="18" charset="0"/>
              </a:rPr>
              <a:t>n.conjugate</a:t>
            </a:r>
            <a:r>
              <a:rPr lang="en-IN" sz="2000" dirty="0">
                <a:solidFill>
                  <a:srgbClr val="FF0000"/>
                </a:solidFill>
                <a:latin typeface="Times New Roman" panose="02020603050405020304" pitchFamily="18" charset="0"/>
                <a:cs typeface="Times New Roman" panose="02020603050405020304" pitchFamily="18" charset="0"/>
              </a:rPr>
              <a:t>()</a:t>
            </a:r>
          </a:p>
          <a:p>
            <a:pPr algn="just"/>
            <a:r>
              <a:rPr lang="en-IN" sz="2000" dirty="0">
                <a:solidFill>
                  <a:srgbClr val="FF0000"/>
                </a:solidFill>
                <a:latin typeface="Times New Roman" panose="02020603050405020304" pitchFamily="18" charset="0"/>
                <a:cs typeface="Times New Roman" panose="02020603050405020304" pitchFamily="18" charset="0"/>
              </a:rPr>
              <a:t>(1-2j)</a:t>
            </a:r>
          </a:p>
          <a:p>
            <a:pPr algn="just"/>
            <a:endParaRPr lang="en-IN" sz="2000" dirty="0">
              <a:solidFill>
                <a:srgbClr val="FF00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any complex number, its conjugate is the complex number with the same real part and an imaginary part that is the same in absolute value but with the opposite sign. So in this case, the complex conjugate of 1 + 2j is 1 - 2j.</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.real and .</a:t>
            </a:r>
            <a:r>
              <a:rPr lang="en-US" sz="2000" dirty="0" err="1">
                <a:latin typeface="Times New Roman" panose="02020603050405020304" pitchFamily="18" charset="0"/>
                <a:cs typeface="Times New Roman" panose="02020603050405020304" pitchFamily="18" charset="0"/>
              </a:rPr>
              <a:t>imag</a:t>
            </a:r>
            <a:r>
              <a:rPr lang="en-US" sz="2000" dirty="0">
                <a:latin typeface="Times New Roman" panose="02020603050405020304" pitchFamily="18" charset="0"/>
                <a:cs typeface="Times New Roman" panose="02020603050405020304" pitchFamily="18" charset="0"/>
              </a:rPr>
              <a:t> properties don’t need parentheses after them like .conjugate() does.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.conjugate() method is a function that performs an action on a complex number, whereas .real and .</a:t>
            </a:r>
            <a:r>
              <a:rPr lang="en-US" sz="2000" dirty="0" err="1">
                <a:latin typeface="Times New Roman" panose="02020603050405020304" pitchFamily="18" charset="0"/>
                <a:cs typeface="Times New Roman" panose="02020603050405020304" pitchFamily="18" charset="0"/>
              </a:rPr>
              <a:t>imag</a:t>
            </a:r>
            <a:r>
              <a:rPr lang="en-US" sz="2000" dirty="0">
                <a:latin typeface="Times New Roman" panose="02020603050405020304" pitchFamily="18" charset="0"/>
                <a:cs typeface="Times New Roman" panose="02020603050405020304" pitchFamily="18" charset="0"/>
              </a:rPr>
              <a:t> don’t perform any action—they just return some information about the number.</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564E3C0-2B33-4C96-921D-A830CC0078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38</a:t>
            </a:fld>
            <a:endParaRPr lang="en-IN"/>
          </a:p>
        </p:txBody>
      </p:sp>
    </p:spTree>
    <p:extLst>
      <p:ext uri="{BB962C8B-B14F-4D97-AF65-F5344CB8AC3E}">
        <p14:creationId xmlns:p14="http://schemas.microsoft.com/office/powerpoint/2010/main" val="3425357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 Placeholder 23">
            <a:extLst>
              <a:ext uri="{FF2B5EF4-FFF2-40B4-BE49-F238E27FC236}">
                <a16:creationId xmlns:a16="http://schemas.microsoft.com/office/drawing/2014/main" id="{6A40FE25-FECC-4DEA-A79C-88E654A9134F}"/>
              </a:ext>
            </a:extLst>
          </p:cNvPr>
          <p:cNvSpPr>
            <a:spLocks noGrp="1"/>
          </p:cNvSpPr>
          <p:nvPr>
            <p:ph type="body" idx="1"/>
          </p:nvPr>
        </p:nvSpPr>
        <p:spPr/>
        <p:txBody>
          <a:bodyPr/>
          <a:lstStyle/>
          <a:p>
            <a:pPr marL="0" indent="0" eaLnBrk="0" fontAlgn="base" hangingPunct="0">
              <a:spcBef>
                <a:spcPct val="0"/>
              </a:spcBef>
              <a:spcAft>
                <a:spcPct val="0"/>
              </a:spcAft>
              <a:buClrTx/>
              <a:buSzTx/>
              <a:buNone/>
            </a:pPr>
            <a:endParaRPr lang="en-US" sz="1800" b="0" i="0" dirty="0">
              <a:solidFill>
                <a:srgbClr val="222222"/>
              </a:solidFill>
              <a:effectLst/>
              <a:latin typeface="source sans pro" panose="020B0503030403020204" pitchFamily="34" charset="0"/>
            </a:endParaRPr>
          </a:p>
          <a:p>
            <a:endParaRPr lang="en-IN" dirty="0"/>
          </a:p>
        </p:txBody>
      </p:sp>
      <p:sp>
        <p:nvSpPr>
          <p:cNvPr id="30" name="TextBox 29">
            <a:extLst>
              <a:ext uri="{FF2B5EF4-FFF2-40B4-BE49-F238E27FC236}">
                <a16:creationId xmlns:a16="http://schemas.microsoft.com/office/drawing/2014/main" id="{A0B5FA8E-0203-46C9-B09B-F1F0BA5A5433}"/>
              </a:ext>
            </a:extLst>
          </p:cNvPr>
          <p:cNvSpPr txBox="1"/>
          <p:nvPr/>
        </p:nvSpPr>
        <p:spPr>
          <a:xfrm>
            <a:off x="337131" y="2093502"/>
            <a:ext cx="8509156" cy="440120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Except for the floor division operator (//), all the arithmetic operators that work with floats and integers will also work with complex numbers.</a:t>
            </a:r>
          </a:p>
          <a:p>
            <a:pPr algn="just"/>
            <a:r>
              <a:rPr lang="en-US" sz="2000" dirty="0">
                <a:latin typeface="Times New Roman" panose="02020603050405020304" pitchFamily="18" charset="0"/>
                <a:cs typeface="Times New Roman" panose="02020603050405020304" pitchFamily="18" charset="0"/>
              </a:rPr>
              <a:t> &gt;&gt;&gt; a = 1 + 2j</a:t>
            </a:r>
          </a:p>
          <a:p>
            <a:pPr algn="just"/>
            <a:r>
              <a:rPr lang="en-US" sz="2000" dirty="0">
                <a:latin typeface="Times New Roman" panose="02020603050405020304" pitchFamily="18" charset="0"/>
                <a:cs typeface="Times New Roman" panose="02020603050405020304" pitchFamily="18" charset="0"/>
              </a:rPr>
              <a:t>&gt;&gt;&gt; b = 3 - 4j</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&gt;&gt;&gt; a + b</a:t>
            </a:r>
          </a:p>
          <a:p>
            <a:pPr algn="just"/>
            <a:r>
              <a:rPr lang="en-US" sz="2000" dirty="0">
                <a:latin typeface="Times New Roman" panose="02020603050405020304" pitchFamily="18" charset="0"/>
                <a:cs typeface="Times New Roman" panose="02020603050405020304" pitchFamily="18" charset="0"/>
              </a:rPr>
              <a:t>(4-2j)</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&gt;&gt;&gt; a - b</a:t>
            </a:r>
          </a:p>
          <a:p>
            <a:pPr algn="just"/>
            <a:r>
              <a:rPr lang="en-US" sz="2000" dirty="0">
                <a:latin typeface="Times New Roman" panose="02020603050405020304" pitchFamily="18" charset="0"/>
                <a:cs typeface="Times New Roman" panose="02020603050405020304" pitchFamily="18" charset="0"/>
              </a:rPr>
              <a:t>(-2+6j)</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&gt;&gt;&gt; a * b</a:t>
            </a:r>
          </a:p>
          <a:p>
            <a:pPr algn="just"/>
            <a:r>
              <a:rPr lang="en-US" sz="2000" dirty="0">
                <a:latin typeface="Times New Roman" panose="02020603050405020304" pitchFamily="18" charset="0"/>
                <a:cs typeface="Times New Roman" panose="02020603050405020304" pitchFamily="18" charset="0"/>
              </a:rPr>
              <a:t>(11+2j)</a:t>
            </a:r>
          </a:p>
          <a:p>
            <a:pPr algn="just"/>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D65D9A5-F99C-47A9-BEB1-DDD192AA09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39</a:t>
            </a:fld>
            <a:endParaRPr lang="en-IN"/>
          </a:p>
        </p:txBody>
      </p:sp>
    </p:spTree>
    <p:extLst>
      <p:ext uri="{BB962C8B-B14F-4D97-AF65-F5344CB8AC3E}">
        <p14:creationId xmlns:p14="http://schemas.microsoft.com/office/powerpoint/2010/main" val="84882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body" idx="1"/>
          </p:nvPr>
        </p:nvSpPr>
        <p:spPr>
          <a:xfrm>
            <a:off x="492703" y="2051024"/>
            <a:ext cx="8464485" cy="4192462"/>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200000"/>
              </a:lnSpc>
              <a:spcBef>
                <a:spcPts val="0"/>
              </a:spcBef>
              <a:spcAft>
                <a:spcPts val="0"/>
              </a:spcAft>
              <a:buSzPct val="92000"/>
              <a:buChar char="◼"/>
            </a:pPr>
            <a:r>
              <a:rPr lang="en-IN" sz="4600">
                <a:latin typeface="Times New Roman"/>
                <a:ea typeface="Times New Roman"/>
                <a:cs typeface="Times New Roman"/>
                <a:sym typeface="Times New Roman"/>
              </a:rPr>
              <a:t>Easy to learn</a:t>
            </a:r>
            <a:endParaRPr/>
          </a:p>
          <a:p>
            <a:pPr marL="306000" lvl="0" indent="-306000" algn="l" rtl="0">
              <a:lnSpc>
                <a:spcPct val="200000"/>
              </a:lnSpc>
              <a:spcBef>
                <a:spcPts val="1175"/>
              </a:spcBef>
              <a:spcAft>
                <a:spcPts val="0"/>
              </a:spcAft>
              <a:buSzPct val="92000"/>
              <a:buChar char="◼"/>
            </a:pPr>
            <a:r>
              <a:rPr lang="en-IN" sz="4600">
                <a:latin typeface="Times New Roman"/>
                <a:ea typeface="Times New Roman"/>
                <a:cs typeface="Times New Roman"/>
                <a:sym typeface="Times New Roman"/>
              </a:rPr>
              <a:t>Can be used in broad range of applications</a:t>
            </a:r>
            <a:endParaRPr/>
          </a:p>
          <a:p>
            <a:pPr marL="306000" lvl="0" indent="-306000" algn="l" rtl="0">
              <a:lnSpc>
                <a:spcPct val="200000"/>
              </a:lnSpc>
              <a:spcBef>
                <a:spcPts val="1175"/>
              </a:spcBef>
              <a:spcAft>
                <a:spcPts val="0"/>
              </a:spcAft>
              <a:buSzPct val="92000"/>
              <a:buChar char="◼"/>
            </a:pPr>
            <a:r>
              <a:rPr lang="en-IN" sz="4600">
                <a:latin typeface="Times New Roman"/>
                <a:ea typeface="Times New Roman"/>
                <a:cs typeface="Times New Roman"/>
                <a:sym typeface="Times New Roman"/>
              </a:rPr>
              <a:t>Open source</a:t>
            </a:r>
            <a:endParaRPr/>
          </a:p>
          <a:p>
            <a:pPr marL="306000" lvl="0" indent="-306000" algn="l" rtl="0">
              <a:lnSpc>
                <a:spcPct val="200000"/>
              </a:lnSpc>
              <a:spcBef>
                <a:spcPts val="1175"/>
              </a:spcBef>
              <a:spcAft>
                <a:spcPts val="0"/>
              </a:spcAft>
              <a:buSzPct val="92000"/>
              <a:buChar char="◼"/>
            </a:pPr>
            <a:r>
              <a:rPr lang="en-IN" sz="4600">
                <a:latin typeface="Times New Roman"/>
                <a:ea typeface="Times New Roman"/>
                <a:cs typeface="Times New Roman"/>
                <a:sym typeface="Times New Roman"/>
              </a:rPr>
              <a:t>Procedural, Functional, Object-Oriented</a:t>
            </a:r>
            <a:endParaRPr/>
          </a:p>
          <a:p>
            <a:pPr marL="0" lvl="0" indent="0" algn="l" rtl="0">
              <a:spcBef>
                <a:spcPts val="825"/>
              </a:spcBef>
              <a:spcAft>
                <a:spcPts val="0"/>
              </a:spcAft>
              <a:buSzPct val="91999"/>
              <a:buNone/>
            </a:pPr>
            <a:endParaRPr/>
          </a:p>
        </p:txBody>
      </p:sp>
      <p:sp>
        <p:nvSpPr>
          <p:cNvPr id="112" name="Google Shape;112;p3"/>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Why Python?</a:t>
            </a:r>
            <a:endParaRPr/>
          </a:p>
        </p:txBody>
      </p:sp>
      <p:sp>
        <p:nvSpPr>
          <p:cNvPr id="2" name="Slide Number Placeholder 1">
            <a:extLst>
              <a:ext uri="{FF2B5EF4-FFF2-40B4-BE49-F238E27FC236}">
                <a16:creationId xmlns:a16="http://schemas.microsoft.com/office/drawing/2014/main" id="{81C241D2-7E9A-4CCC-B6B0-92AF451652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 Placeholder 23">
            <a:extLst>
              <a:ext uri="{FF2B5EF4-FFF2-40B4-BE49-F238E27FC236}">
                <a16:creationId xmlns:a16="http://schemas.microsoft.com/office/drawing/2014/main" id="{6A40FE25-FECC-4DEA-A79C-88E654A9134F}"/>
              </a:ext>
            </a:extLst>
          </p:cNvPr>
          <p:cNvSpPr>
            <a:spLocks noGrp="1"/>
          </p:cNvSpPr>
          <p:nvPr>
            <p:ph type="body" idx="1"/>
          </p:nvPr>
        </p:nvSpPr>
        <p:spPr/>
        <p:txBody>
          <a:bodyPr/>
          <a:lstStyle/>
          <a:p>
            <a:pPr marL="0" indent="0" eaLnBrk="0" fontAlgn="base" hangingPunct="0">
              <a:spcBef>
                <a:spcPct val="0"/>
              </a:spcBef>
              <a:spcAft>
                <a:spcPct val="0"/>
              </a:spcAft>
              <a:buClrTx/>
              <a:buSzTx/>
              <a:buNone/>
            </a:pPr>
            <a:endParaRPr lang="en-US" sz="1800" b="0" i="0" dirty="0">
              <a:solidFill>
                <a:srgbClr val="222222"/>
              </a:solidFill>
              <a:effectLst/>
              <a:latin typeface="source sans pro" panose="020B0503030403020204" pitchFamily="34" charset="0"/>
            </a:endParaRPr>
          </a:p>
          <a:p>
            <a:endParaRPr lang="en-IN" dirty="0"/>
          </a:p>
        </p:txBody>
      </p:sp>
      <p:sp>
        <p:nvSpPr>
          <p:cNvPr id="30" name="TextBox 29">
            <a:extLst>
              <a:ext uri="{FF2B5EF4-FFF2-40B4-BE49-F238E27FC236}">
                <a16:creationId xmlns:a16="http://schemas.microsoft.com/office/drawing/2014/main" id="{A0B5FA8E-0203-46C9-B09B-F1F0BA5A5433}"/>
              </a:ext>
            </a:extLst>
          </p:cNvPr>
          <p:cNvSpPr txBox="1"/>
          <p:nvPr/>
        </p:nvSpPr>
        <p:spPr>
          <a:xfrm>
            <a:off x="337131" y="2093502"/>
            <a:ext cx="8509156"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&gt;&gt;&gt; a ** b</a:t>
            </a:r>
          </a:p>
          <a:p>
            <a:pPr algn="just"/>
            <a:r>
              <a:rPr lang="en-US" sz="2000" dirty="0">
                <a:latin typeface="Times New Roman" panose="02020603050405020304" pitchFamily="18" charset="0"/>
                <a:cs typeface="Times New Roman" panose="02020603050405020304" pitchFamily="18" charset="0"/>
              </a:rPr>
              <a:t>(932.1391946432212+95.9465336603415j)</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&gt;&gt;&gt; a / b</a:t>
            </a:r>
          </a:p>
          <a:p>
            <a:pPr algn="just"/>
            <a:r>
              <a:rPr lang="en-US" sz="2000" dirty="0">
                <a:latin typeface="Times New Roman" panose="02020603050405020304" pitchFamily="18" charset="0"/>
                <a:cs typeface="Times New Roman" panose="02020603050405020304" pitchFamily="18" charset="0"/>
              </a:rPr>
              <a:t>(-0.2+0.4j)</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&gt;&gt;&gt; a // b</a:t>
            </a:r>
          </a:p>
          <a:p>
            <a:pPr algn="just"/>
            <a:r>
              <a:rPr lang="en-US" sz="2000" dirty="0">
                <a:latin typeface="Times New Roman" panose="02020603050405020304" pitchFamily="18" charset="0"/>
                <a:cs typeface="Times New Roman" panose="02020603050405020304" pitchFamily="18" charset="0"/>
              </a:rPr>
              <a:t>Traceback (most recent call last):</a:t>
            </a:r>
          </a:p>
          <a:p>
            <a:pPr algn="just"/>
            <a:r>
              <a:rPr lang="en-US" sz="2000" dirty="0">
                <a:latin typeface="Times New Roman" panose="02020603050405020304" pitchFamily="18" charset="0"/>
                <a:cs typeface="Times New Roman" panose="02020603050405020304" pitchFamily="18" charset="0"/>
              </a:rPr>
              <a:t>  File "&lt;stdin&gt;", line 1, in &lt;module&gt;</a:t>
            </a:r>
          </a:p>
          <a:p>
            <a:pPr algn="just"/>
            <a:r>
              <a:rPr lang="en-US" sz="2000" dirty="0" err="1">
                <a:latin typeface="Times New Roman" panose="02020603050405020304" pitchFamily="18" charset="0"/>
                <a:cs typeface="Times New Roman" panose="02020603050405020304" pitchFamily="18" charset="0"/>
              </a:rPr>
              <a:t>TypeError</a:t>
            </a:r>
            <a:r>
              <a:rPr lang="en-US" sz="2000" dirty="0">
                <a:latin typeface="Times New Roman" panose="02020603050405020304" pitchFamily="18" charset="0"/>
                <a:cs typeface="Times New Roman" panose="02020603050405020304" pitchFamily="18" charset="0"/>
              </a:rPr>
              <a:t>: can't take floor of complex number.</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9CE1A71-6D93-423E-937A-E7DBFFE53A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40</a:t>
            </a:fld>
            <a:endParaRPr lang="en-IN"/>
          </a:p>
        </p:txBody>
      </p:sp>
    </p:spTree>
    <p:extLst>
      <p:ext uri="{BB962C8B-B14F-4D97-AF65-F5344CB8AC3E}">
        <p14:creationId xmlns:p14="http://schemas.microsoft.com/office/powerpoint/2010/main" val="4208855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 Placeholder 23">
            <a:extLst>
              <a:ext uri="{FF2B5EF4-FFF2-40B4-BE49-F238E27FC236}">
                <a16:creationId xmlns:a16="http://schemas.microsoft.com/office/drawing/2014/main" id="{6A40FE25-FECC-4DEA-A79C-88E654A9134F}"/>
              </a:ext>
            </a:extLst>
          </p:cNvPr>
          <p:cNvSpPr>
            <a:spLocks noGrp="1"/>
          </p:cNvSpPr>
          <p:nvPr>
            <p:ph type="body" idx="1"/>
          </p:nvPr>
        </p:nvSpPr>
        <p:spPr/>
        <p:txBody>
          <a:bodyPr/>
          <a:lstStyle/>
          <a:p>
            <a:pPr marL="0" indent="0" eaLnBrk="0" fontAlgn="base" hangingPunct="0">
              <a:spcBef>
                <a:spcPct val="0"/>
              </a:spcBef>
              <a:spcAft>
                <a:spcPct val="0"/>
              </a:spcAft>
              <a:buClrTx/>
              <a:buSzTx/>
              <a:buNone/>
            </a:pPr>
            <a:endParaRPr lang="en-US" sz="1800" b="0" i="0" dirty="0">
              <a:solidFill>
                <a:srgbClr val="222222"/>
              </a:solidFill>
              <a:effectLst/>
              <a:latin typeface="source sans pro" panose="020B0503030403020204" pitchFamily="34" charset="0"/>
            </a:endParaRPr>
          </a:p>
          <a:p>
            <a:endParaRPr lang="en-IN" dirty="0"/>
          </a:p>
        </p:txBody>
      </p:sp>
      <p:sp>
        <p:nvSpPr>
          <p:cNvPr id="30" name="TextBox 29">
            <a:extLst>
              <a:ext uri="{FF2B5EF4-FFF2-40B4-BE49-F238E27FC236}">
                <a16:creationId xmlns:a16="http://schemas.microsoft.com/office/drawing/2014/main" id="{A0B5FA8E-0203-46C9-B09B-F1F0BA5A5433}"/>
              </a:ext>
            </a:extLst>
          </p:cNvPr>
          <p:cNvSpPr txBox="1"/>
          <p:nvPr/>
        </p:nvSpPr>
        <p:spPr>
          <a:xfrm>
            <a:off x="337131" y="2093502"/>
            <a:ext cx="8509156"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Interestingly, although not surprising from a mathematical point of view, int and float objects also have .real and .</a:t>
            </a:r>
            <a:r>
              <a:rPr lang="en-US" sz="2000" dirty="0" err="1">
                <a:latin typeface="Times New Roman" panose="02020603050405020304" pitchFamily="18" charset="0"/>
                <a:cs typeface="Times New Roman" panose="02020603050405020304" pitchFamily="18" charset="0"/>
              </a:rPr>
              <a:t>imag</a:t>
            </a:r>
            <a:r>
              <a:rPr lang="en-US" sz="2000" dirty="0">
                <a:latin typeface="Times New Roman" panose="02020603050405020304" pitchFamily="18" charset="0"/>
                <a:cs typeface="Times New Roman" panose="02020603050405020304" pitchFamily="18" charset="0"/>
              </a:rPr>
              <a:t> properties as well as the .conjugate() method:</a:t>
            </a:r>
            <a:endParaRPr lang="en-IN" sz="2000" dirty="0">
              <a:latin typeface="Times New Roman" panose="02020603050405020304" pitchFamily="18" charset="0"/>
              <a:cs typeface="Times New Roman" panose="02020603050405020304" pitchFamily="18" charset="0"/>
            </a:endParaRPr>
          </a:p>
        </p:txBody>
      </p:sp>
      <p:graphicFrame>
        <p:nvGraphicFramePr>
          <p:cNvPr id="5" name="Table 9">
            <a:extLst>
              <a:ext uri="{FF2B5EF4-FFF2-40B4-BE49-F238E27FC236}">
                <a16:creationId xmlns:a16="http://schemas.microsoft.com/office/drawing/2014/main" id="{414F1566-1CB8-4096-A250-1D4078E44684}"/>
              </a:ext>
            </a:extLst>
          </p:cNvPr>
          <p:cNvGraphicFramePr>
            <a:graphicFrameLocks noGrp="1"/>
          </p:cNvGraphicFramePr>
          <p:nvPr>
            <p:extLst>
              <p:ext uri="{D42A27DB-BD31-4B8C-83A1-F6EECF244321}">
                <p14:modId xmlns:p14="http://schemas.microsoft.com/office/powerpoint/2010/main" val="2731846272"/>
              </p:ext>
            </p:extLst>
          </p:nvPr>
        </p:nvGraphicFramePr>
        <p:xfrm>
          <a:off x="1351794" y="2937909"/>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649954611"/>
                    </a:ext>
                  </a:extLst>
                </a:gridCol>
                <a:gridCol w="3048000">
                  <a:extLst>
                    <a:ext uri="{9D8B030D-6E8A-4147-A177-3AD203B41FA5}">
                      <a16:colId xmlns:a16="http://schemas.microsoft.com/office/drawing/2014/main" val="502174663"/>
                    </a:ext>
                  </a:extLst>
                </a:gridCol>
              </a:tblGrid>
              <a:tr h="0">
                <a:tc>
                  <a:txBody>
                    <a:bodyPr/>
                    <a:lstStyle/>
                    <a:p>
                      <a:pPr algn="just"/>
                      <a:r>
                        <a:rPr lang="en-IN" sz="2000" dirty="0">
                          <a:latin typeface="Times New Roman" panose="02020603050405020304" pitchFamily="18" charset="0"/>
                          <a:cs typeface="Times New Roman" panose="02020603050405020304" pitchFamily="18" charset="0"/>
                        </a:rPr>
                        <a:t>&gt;&gt;&gt; x = 42</a:t>
                      </a:r>
                    </a:p>
                    <a:p>
                      <a:pPr algn="just"/>
                      <a:r>
                        <a:rPr lang="en-IN" sz="2000" dirty="0">
                          <a:latin typeface="Times New Roman" panose="02020603050405020304" pitchFamily="18" charset="0"/>
                          <a:cs typeface="Times New Roman" panose="02020603050405020304" pitchFamily="18" charset="0"/>
                        </a:rPr>
                        <a:t>&gt;&gt;&gt; </a:t>
                      </a:r>
                      <a:r>
                        <a:rPr lang="en-IN" sz="2000" dirty="0" err="1">
                          <a:latin typeface="Times New Roman" panose="02020603050405020304" pitchFamily="18" charset="0"/>
                          <a:cs typeface="Times New Roman" panose="02020603050405020304" pitchFamily="18" charset="0"/>
                        </a:rPr>
                        <a:t>x.real</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42</a:t>
                      </a:r>
                    </a:p>
                    <a:p>
                      <a:pPr algn="just"/>
                      <a:r>
                        <a:rPr lang="en-IN" sz="2000" dirty="0">
                          <a:latin typeface="Times New Roman" panose="02020603050405020304" pitchFamily="18" charset="0"/>
                          <a:cs typeface="Times New Roman" panose="02020603050405020304" pitchFamily="18" charset="0"/>
                        </a:rPr>
                        <a:t>&gt;&gt;&gt; </a:t>
                      </a:r>
                      <a:r>
                        <a:rPr lang="en-IN" sz="2000" dirty="0" err="1">
                          <a:latin typeface="Times New Roman" panose="02020603050405020304" pitchFamily="18" charset="0"/>
                          <a:cs typeface="Times New Roman" panose="02020603050405020304" pitchFamily="18" charset="0"/>
                        </a:rPr>
                        <a:t>x.imag</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0</a:t>
                      </a:r>
                    </a:p>
                    <a:p>
                      <a:pPr algn="just"/>
                      <a:r>
                        <a:rPr lang="en-IN" sz="2000" dirty="0">
                          <a:latin typeface="Times New Roman" panose="02020603050405020304" pitchFamily="18" charset="0"/>
                          <a:cs typeface="Times New Roman" panose="02020603050405020304" pitchFamily="18" charset="0"/>
                        </a:rPr>
                        <a:t>&gt;&gt;&gt; </a:t>
                      </a:r>
                      <a:r>
                        <a:rPr lang="en-IN" sz="2000" dirty="0" err="1">
                          <a:latin typeface="Times New Roman" panose="02020603050405020304" pitchFamily="18" charset="0"/>
                          <a:cs typeface="Times New Roman" panose="02020603050405020304" pitchFamily="18" charset="0"/>
                        </a:rPr>
                        <a:t>x.conjugate</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42</a:t>
                      </a:r>
                      <a:endParaRPr lang="en-IN" sz="2000" dirty="0"/>
                    </a:p>
                  </a:txBody>
                  <a:tcPr/>
                </a:tc>
                <a:tc>
                  <a:txBody>
                    <a:bodyPr/>
                    <a:lstStyle/>
                    <a:p>
                      <a:pPr algn="just"/>
                      <a:r>
                        <a:rPr lang="en-IN" sz="2000" dirty="0">
                          <a:latin typeface="Times New Roman" panose="02020603050405020304" pitchFamily="18" charset="0"/>
                          <a:cs typeface="Times New Roman" panose="02020603050405020304" pitchFamily="18" charset="0"/>
                        </a:rPr>
                        <a:t>&gt;&gt;&gt; y = 3.14</a:t>
                      </a:r>
                    </a:p>
                    <a:p>
                      <a:pPr algn="just"/>
                      <a:r>
                        <a:rPr lang="en-IN" sz="2000" dirty="0">
                          <a:latin typeface="Times New Roman" panose="02020603050405020304" pitchFamily="18" charset="0"/>
                          <a:cs typeface="Times New Roman" panose="02020603050405020304" pitchFamily="18" charset="0"/>
                        </a:rPr>
                        <a:t>&gt;&gt;&gt; </a:t>
                      </a:r>
                      <a:r>
                        <a:rPr lang="en-IN" sz="2000" dirty="0" err="1">
                          <a:latin typeface="Times New Roman" panose="02020603050405020304" pitchFamily="18" charset="0"/>
                          <a:cs typeface="Times New Roman" panose="02020603050405020304" pitchFamily="18" charset="0"/>
                        </a:rPr>
                        <a:t>y.real</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3.14</a:t>
                      </a:r>
                    </a:p>
                    <a:p>
                      <a:pPr algn="just"/>
                      <a:r>
                        <a:rPr lang="en-IN" sz="2000" dirty="0">
                          <a:latin typeface="Times New Roman" panose="02020603050405020304" pitchFamily="18" charset="0"/>
                          <a:cs typeface="Times New Roman" panose="02020603050405020304" pitchFamily="18" charset="0"/>
                        </a:rPr>
                        <a:t>&gt;&gt;&gt; </a:t>
                      </a:r>
                      <a:r>
                        <a:rPr lang="en-IN" sz="2000" dirty="0" err="1">
                          <a:latin typeface="Times New Roman" panose="02020603050405020304" pitchFamily="18" charset="0"/>
                          <a:cs typeface="Times New Roman" panose="02020603050405020304" pitchFamily="18" charset="0"/>
                        </a:rPr>
                        <a:t>y.imag</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0.0</a:t>
                      </a:r>
                    </a:p>
                    <a:p>
                      <a:pPr algn="just"/>
                      <a:r>
                        <a:rPr lang="en-IN" sz="2000" dirty="0">
                          <a:latin typeface="Times New Roman" panose="02020603050405020304" pitchFamily="18" charset="0"/>
                          <a:cs typeface="Times New Roman" panose="02020603050405020304" pitchFamily="18" charset="0"/>
                        </a:rPr>
                        <a:t>&gt;&gt;&gt; </a:t>
                      </a:r>
                      <a:r>
                        <a:rPr lang="en-IN" sz="2000" dirty="0" err="1">
                          <a:latin typeface="Times New Roman" panose="02020603050405020304" pitchFamily="18" charset="0"/>
                          <a:cs typeface="Times New Roman" panose="02020603050405020304" pitchFamily="18" charset="0"/>
                        </a:rPr>
                        <a:t>y.conjugate</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3.14</a:t>
                      </a:r>
                      <a:endParaRPr lang="en-IN" sz="2000" dirty="0"/>
                    </a:p>
                  </a:txBody>
                  <a:tcPr/>
                </a:tc>
                <a:extLst>
                  <a:ext uri="{0D108BD9-81ED-4DB2-BD59-A6C34878D82A}">
                    <a16:rowId xmlns:a16="http://schemas.microsoft.com/office/drawing/2014/main" val="3379735816"/>
                  </a:ext>
                </a:extLst>
              </a:tr>
            </a:tbl>
          </a:graphicData>
        </a:graphic>
      </p:graphicFrame>
      <p:sp>
        <p:nvSpPr>
          <p:cNvPr id="11" name="TextBox 10">
            <a:extLst>
              <a:ext uri="{FF2B5EF4-FFF2-40B4-BE49-F238E27FC236}">
                <a16:creationId xmlns:a16="http://schemas.microsoft.com/office/drawing/2014/main" id="{B186E3D8-C314-4F2A-AA4E-AD618F155991}"/>
              </a:ext>
            </a:extLst>
          </p:cNvPr>
          <p:cNvSpPr txBox="1"/>
          <p:nvPr/>
        </p:nvSpPr>
        <p:spPr>
          <a:xfrm>
            <a:off x="284853" y="5336477"/>
            <a:ext cx="8233813" cy="1200329"/>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For floats and integers, .real and .conjugate() always return the number itself, and .</a:t>
            </a:r>
            <a:r>
              <a:rPr lang="en-US" sz="1800" dirty="0" err="1">
                <a:latin typeface="Times New Roman" panose="02020603050405020304" pitchFamily="18" charset="0"/>
                <a:cs typeface="Times New Roman" panose="02020603050405020304" pitchFamily="18" charset="0"/>
              </a:rPr>
              <a:t>imag</a:t>
            </a:r>
            <a:r>
              <a:rPr lang="en-US" sz="1800" dirty="0">
                <a:latin typeface="Times New Roman" panose="02020603050405020304" pitchFamily="18" charset="0"/>
                <a:cs typeface="Times New Roman" panose="02020603050405020304" pitchFamily="18" charset="0"/>
              </a:rPr>
              <a:t> always returns 0. </a:t>
            </a:r>
          </a:p>
          <a:p>
            <a:pPr algn="just"/>
            <a:r>
              <a:rPr lang="en-US" sz="1800" dirty="0">
                <a:latin typeface="Times New Roman" panose="02020603050405020304" pitchFamily="18" charset="0"/>
                <a:cs typeface="Times New Roman" panose="02020603050405020304" pitchFamily="18" charset="0"/>
              </a:rPr>
              <a:t>One thing to notice, however, is that </a:t>
            </a:r>
            <a:r>
              <a:rPr lang="en-US" sz="1800" dirty="0" err="1">
                <a:latin typeface="Times New Roman" panose="02020603050405020304" pitchFamily="18" charset="0"/>
                <a:cs typeface="Times New Roman" panose="02020603050405020304" pitchFamily="18" charset="0"/>
              </a:rPr>
              <a:t>n.real</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n.imag</a:t>
            </a:r>
            <a:r>
              <a:rPr lang="en-US" sz="1800" dirty="0">
                <a:latin typeface="Times New Roman" panose="02020603050405020304" pitchFamily="18" charset="0"/>
                <a:cs typeface="Times New Roman" panose="02020603050405020304" pitchFamily="18" charset="0"/>
              </a:rPr>
              <a:t> return an integer if n is an integer and a float if n is a float.</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21002D-E14B-488C-9BF9-D1AC10C58D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41</a:t>
            </a:fld>
            <a:endParaRPr lang="en-IN"/>
          </a:p>
        </p:txBody>
      </p:sp>
    </p:spTree>
    <p:extLst>
      <p:ext uri="{BB962C8B-B14F-4D97-AF65-F5344CB8AC3E}">
        <p14:creationId xmlns:p14="http://schemas.microsoft.com/office/powerpoint/2010/main" val="2960181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extBox 29">
            <a:extLst>
              <a:ext uri="{FF2B5EF4-FFF2-40B4-BE49-F238E27FC236}">
                <a16:creationId xmlns:a16="http://schemas.microsoft.com/office/drawing/2014/main" id="{A0B5FA8E-0203-46C9-B09B-F1F0BA5A5433}"/>
              </a:ext>
            </a:extLst>
          </p:cNvPr>
          <p:cNvSpPr txBox="1"/>
          <p:nvPr/>
        </p:nvSpPr>
        <p:spPr>
          <a:xfrm>
            <a:off x="337131" y="2093502"/>
            <a:ext cx="8509156" cy="4955203"/>
          </a:xfrm>
          <a:prstGeom prst="rect">
            <a:avLst/>
          </a:prstGeom>
          <a:noFill/>
        </p:spPr>
        <p:txBody>
          <a:bodyPr wrap="square">
            <a:sp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Built-in Math Functions:</a:t>
            </a:r>
          </a:p>
          <a:p>
            <a:pPr algn="just"/>
            <a:r>
              <a:rPr lang="en-US" sz="2000" dirty="0">
                <a:solidFill>
                  <a:schemeClr val="tx1"/>
                </a:solidFill>
                <a:latin typeface="Times New Roman" panose="02020603050405020304" pitchFamily="18" charset="0"/>
                <a:cs typeface="Times New Roman" panose="02020603050405020304" pitchFamily="18" charset="0"/>
              </a:rPr>
              <a:t>1. The </a:t>
            </a:r>
            <a:r>
              <a:rPr lang="en-US" sz="2000" b="1" dirty="0">
                <a:solidFill>
                  <a:schemeClr val="tx1"/>
                </a:solidFill>
                <a:latin typeface="Times New Roman" panose="02020603050405020304" pitchFamily="18" charset="0"/>
                <a:cs typeface="Times New Roman" panose="02020603050405020304" pitchFamily="18" charset="0"/>
              </a:rPr>
              <a:t>min() and max() </a:t>
            </a:r>
            <a:r>
              <a:rPr lang="en-US" sz="2000" dirty="0">
                <a:solidFill>
                  <a:schemeClr val="tx1"/>
                </a:solidFill>
                <a:latin typeface="Times New Roman" panose="02020603050405020304" pitchFamily="18" charset="0"/>
                <a:cs typeface="Times New Roman" panose="02020603050405020304" pitchFamily="18" charset="0"/>
              </a:rPr>
              <a:t>functions can be used to find the lowest or highest value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x = min(5, 10, 25)</a:t>
            </a:r>
          </a:p>
          <a:p>
            <a:pPr algn="just"/>
            <a:r>
              <a:rPr lang="en-US" sz="2000" dirty="0">
                <a:solidFill>
                  <a:schemeClr val="tx1"/>
                </a:solidFill>
                <a:latin typeface="Times New Roman" panose="02020603050405020304" pitchFamily="18" charset="0"/>
                <a:cs typeface="Times New Roman" panose="02020603050405020304" pitchFamily="18" charset="0"/>
              </a:rPr>
              <a:t>y = max(5, 10, 25)</a:t>
            </a:r>
          </a:p>
          <a:p>
            <a:pPr algn="just"/>
            <a:r>
              <a:rPr lang="en-US" sz="2000" dirty="0">
                <a:solidFill>
                  <a:schemeClr val="tx1"/>
                </a:solidFill>
                <a:latin typeface="Times New Roman" panose="02020603050405020304" pitchFamily="18" charset="0"/>
                <a:cs typeface="Times New Roman" panose="02020603050405020304" pitchFamily="18" charset="0"/>
              </a:rPr>
              <a:t>print(x)</a:t>
            </a:r>
          </a:p>
          <a:p>
            <a:pPr algn="just"/>
            <a:r>
              <a:rPr lang="en-US" sz="2000" dirty="0">
                <a:solidFill>
                  <a:schemeClr val="tx1"/>
                </a:solidFill>
                <a:latin typeface="Times New Roman" panose="02020603050405020304" pitchFamily="18" charset="0"/>
                <a:cs typeface="Times New Roman" panose="02020603050405020304" pitchFamily="18" charset="0"/>
              </a:rPr>
              <a:t>print(y)</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2. The </a:t>
            </a:r>
            <a:r>
              <a:rPr lang="en-US" sz="2000" b="1" dirty="0">
                <a:solidFill>
                  <a:schemeClr val="tx1"/>
                </a:solidFill>
                <a:latin typeface="Times New Roman" panose="02020603050405020304" pitchFamily="18" charset="0"/>
                <a:cs typeface="Times New Roman" panose="02020603050405020304" pitchFamily="18" charset="0"/>
              </a:rPr>
              <a:t>abs() </a:t>
            </a:r>
            <a:r>
              <a:rPr lang="en-US" sz="2000" dirty="0">
                <a:solidFill>
                  <a:schemeClr val="tx1"/>
                </a:solidFill>
                <a:latin typeface="Times New Roman" panose="02020603050405020304" pitchFamily="18" charset="0"/>
                <a:cs typeface="Times New Roman" panose="02020603050405020304" pitchFamily="18" charset="0"/>
              </a:rPr>
              <a:t>function returns the absolute (positive) value of the specified number:</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x = abs(-7.25)</a:t>
            </a:r>
          </a:p>
          <a:p>
            <a:pPr algn="just"/>
            <a:r>
              <a:rPr lang="en-US" sz="2000" dirty="0">
                <a:solidFill>
                  <a:schemeClr val="tx1"/>
                </a:solidFill>
                <a:latin typeface="Times New Roman" panose="02020603050405020304" pitchFamily="18" charset="0"/>
                <a:cs typeface="Times New Roman" panose="02020603050405020304" pitchFamily="18" charset="0"/>
              </a:rPr>
              <a:t>print(x) </a:t>
            </a:r>
          </a:p>
          <a:p>
            <a:pPr algn="just"/>
            <a:r>
              <a:rPr lang="en-US" sz="2000" dirty="0">
                <a:solidFill>
                  <a:schemeClr val="tx1"/>
                </a:solidFill>
                <a:latin typeface="Times New Roman" panose="02020603050405020304" pitchFamily="18" charset="0"/>
                <a:cs typeface="Times New Roman" panose="02020603050405020304" pitchFamily="18" charset="0"/>
              </a:rPr>
              <a:t>Output: 7.25</a:t>
            </a:r>
          </a:p>
          <a:p>
            <a:pPr algn="just"/>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0F0E130-8327-4C7B-8476-F4BAFAC4D6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42</a:t>
            </a:fld>
            <a:endParaRPr lang="en-IN"/>
          </a:p>
        </p:txBody>
      </p:sp>
    </p:spTree>
    <p:extLst>
      <p:ext uri="{BB962C8B-B14F-4D97-AF65-F5344CB8AC3E}">
        <p14:creationId xmlns:p14="http://schemas.microsoft.com/office/powerpoint/2010/main" val="2552097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extBox 29">
            <a:extLst>
              <a:ext uri="{FF2B5EF4-FFF2-40B4-BE49-F238E27FC236}">
                <a16:creationId xmlns:a16="http://schemas.microsoft.com/office/drawing/2014/main" id="{A0B5FA8E-0203-46C9-B09B-F1F0BA5A5433}"/>
              </a:ext>
            </a:extLst>
          </p:cNvPr>
          <p:cNvSpPr txBox="1"/>
          <p:nvPr/>
        </p:nvSpPr>
        <p:spPr>
          <a:xfrm>
            <a:off x="337131" y="2093502"/>
            <a:ext cx="8509156" cy="2800767"/>
          </a:xfrm>
          <a:prstGeom prst="rect">
            <a:avLst/>
          </a:prstGeom>
          <a:noFill/>
        </p:spPr>
        <p:txBody>
          <a:bodyPr wrap="square">
            <a:sp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Math Functions:</a:t>
            </a:r>
          </a:p>
          <a:p>
            <a:pPr algn="just"/>
            <a:r>
              <a:rPr lang="en-US" sz="2000" dirty="0">
                <a:solidFill>
                  <a:schemeClr val="tx1"/>
                </a:solidFill>
                <a:latin typeface="Times New Roman" panose="02020603050405020304" pitchFamily="18" charset="0"/>
                <a:cs typeface="Times New Roman" panose="02020603050405020304" pitchFamily="18" charset="0"/>
              </a:rPr>
              <a:t>3. </a:t>
            </a:r>
            <a:r>
              <a:rPr lang="en-US" sz="2000" b="1" dirty="0">
                <a:solidFill>
                  <a:schemeClr val="tx1"/>
                </a:solidFill>
                <a:latin typeface="Times New Roman" panose="02020603050405020304" pitchFamily="18" charset="0"/>
                <a:cs typeface="Times New Roman" panose="02020603050405020304" pitchFamily="18" charset="0"/>
              </a:rPr>
              <a:t>The pow(x, y) </a:t>
            </a:r>
            <a:r>
              <a:rPr lang="en-US" sz="2000" dirty="0">
                <a:solidFill>
                  <a:schemeClr val="tx1"/>
                </a:solidFill>
                <a:latin typeface="Times New Roman" panose="02020603050405020304" pitchFamily="18" charset="0"/>
                <a:cs typeface="Times New Roman" panose="02020603050405020304" pitchFamily="18" charset="0"/>
              </a:rPr>
              <a:t>function returns the value of x to the power of y.</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x = pow(4, 3)</a:t>
            </a:r>
          </a:p>
          <a:p>
            <a:pPr algn="just"/>
            <a:r>
              <a:rPr lang="en-US" sz="2000" dirty="0">
                <a:solidFill>
                  <a:schemeClr val="tx1"/>
                </a:solidFill>
                <a:latin typeface="Times New Roman" panose="02020603050405020304" pitchFamily="18" charset="0"/>
                <a:cs typeface="Times New Roman" panose="02020603050405020304" pitchFamily="18" charset="0"/>
              </a:rPr>
              <a:t>print(x)</a:t>
            </a:r>
          </a:p>
          <a:p>
            <a:pPr algn="just"/>
            <a:r>
              <a:rPr lang="en-US" sz="2000" dirty="0">
                <a:solidFill>
                  <a:schemeClr val="tx1"/>
                </a:solidFill>
                <a:latin typeface="Times New Roman" panose="02020603050405020304" pitchFamily="18" charset="0"/>
                <a:cs typeface="Times New Roman" panose="02020603050405020304" pitchFamily="18" charset="0"/>
              </a:rPr>
              <a:t>Return the value of 4 to the power of 3 (same as 4 * 4 * 4)</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5B5AB7A-9579-4A68-BE0D-3F7257F699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43</a:t>
            </a:fld>
            <a:endParaRPr lang="en-IN"/>
          </a:p>
        </p:txBody>
      </p:sp>
    </p:spTree>
    <p:extLst>
      <p:ext uri="{BB962C8B-B14F-4D97-AF65-F5344CB8AC3E}">
        <p14:creationId xmlns:p14="http://schemas.microsoft.com/office/powerpoint/2010/main" val="2388344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 Placeholder 23">
            <a:extLst>
              <a:ext uri="{FF2B5EF4-FFF2-40B4-BE49-F238E27FC236}">
                <a16:creationId xmlns:a16="http://schemas.microsoft.com/office/drawing/2014/main" id="{6A40FE25-FECC-4DEA-A79C-88E654A9134F}"/>
              </a:ext>
            </a:extLst>
          </p:cNvPr>
          <p:cNvSpPr>
            <a:spLocks noGrp="1"/>
          </p:cNvSpPr>
          <p:nvPr>
            <p:ph type="body" idx="1"/>
          </p:nvPr>
        </p:nvSpPr>
        <p:spPr/>
        <p:txBody>
          <a:bodyPr/>
          <a:lstStyle/>
          <a:p>
            <a:pPr marL="0" indent="0" eaLnBrk="0" fontAlgn="base" hangingPunct="0">
              <a:spcBef>
                <a:spcPct val="0"/>
              </a:spcBef>
              <a:spcAft>
                <a:spcPct val="0"/>
              </a:spcAft>
              <a:buClrTx/>
              <a:buSzTx/>
              <a:buNone/>
            </a:pPr>
            <a:endParaRPr lang="en-US" sz="1800" b="0" i="0" dirty="0">
              <a:solidFill>
                <a:srgbClr val="222222"/>
              </a:solidFill>
              <a:effectLst/>
              <a:latin typeface="source sans pro" panose="020B0503030403020204" pitchFamily="34" charset="0"/>
            </a:endParaRPr>
          </a:p>
          <a:p>
            <a:endParaRPr lang="en-IN" dirty="0"/>
          </a:p>
        </p:txBody>
      </p:sp>
      <p:sp>
        <p:nvSpPr>
          <p:cNvPr id="30" name="TextBox 29">
            <a:extLst>
              <a:ext uri="{FF2B5EF4-FFF2-40B4-BE49-F238E27FC236}">
                <a16:creationId xmlns:a16="http://schemas.microsoft.com/office/drawing/2014/main" id="{A0B5FA8E-0203-46C9-B09B-F1F0BA5A5433}"/>
              </a:ext>
            </a:extLst>
          </p:cNvPr>
          <p:cNvSpPr txBox="1"/>
          <p:nvPr/>
        </p:nvSpPr>
        <p:spPr>
          <a:xfrm>
            <a:off x="337131" y="2093502"/>
            <a:ext cx="8509156" cy="4524315"/>
          </a:xfrm>
          <a:prstGeom prst="rect">
            <a:avLst/>
          </a:prstGeom>
          <a:noFill/>
        </p:spPr>
        <p:txBody>
          <a:bodyPr wrap="square">
            <a:sp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Math Modules:</a:t>
            </a:r>
          </a:p>
          <a:p>
            <a:pPr algn="just"/>
            <a:r>
              <a:rPr lang="en-US" sz="2000" dirty="0">
                <a:latin typeface="Times New Roman" panose="02020603050405020304" pitchFamily="18" charset="0"/>
                <a:cs typeface="Times New Roman" panose="02020603050405020304" pitchFamily="18" charset="0"/>
              </a:rPr>
              <a:t>In python a number of mathematical operations can be performed with ease by importing a module named “math” which defines various functions which makes our tasks easier.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 ceil() :- </a:t>
            </a:r>
            <a:r>
              <a:rPr lang="en-US" sz="2000" dirty="0">
                <a:latin typeface="Times New Roman" panose="02020603050405020304" pitchFamily="18" charset="0"/>
                <a:cs typeface="Times New Roman" panose="02020603050405020304" pitchFamily="18" charset="0"/>
              </a:rPr>
              <a:t>This function returns the smallest integral value greater than the number. If number is already integer, same number is returned.</a:t>
            </a:r>
            <a:endParaRPr lang="en-IN" sz="2000" dirty="0">
              <a:latin typeface="Times New Roman" panose="02020603050405020304" pitchFamily="18" charset="0"/>
              <a:cs typeface="Times New Roman" panose="02020603050405020304" pitchFamily="18" charset="0"/>
            </a:endParaRPr>
          </a:p>
          <a:p>
            <a:pPr algn="just"/>
            <a:r>
              <a:rPr lang="en-US" sz="2000" dirty="0">
                <a:solidFill>
                  <a:srgbClr val="FF0000"/>
                </a:solidFill>
                <a:latin typeface="Times New Roman" panose="02020603050405020304" pitchFamily="18" charset="0"/>
                <a:cs typeface="Times New Roman" panose="02020603050405020304" pitchFamily="18" charset="0"/>
              </a:rPr>
              <a:t>import math</a:t>
            </a:r>
          </a:p>
          <a:p>
            <a:pPr algn="just"/>
            <a:r>
              <a:rPr lang="en-US" sz="2000" dirty="0">
                <a:solidFill>
                  <a:srgbClr val="FF0000"/>
                </a:solidFill>
                <a:latin typeface="Times New Roman" panose="02020603050405020304" pitchFamily="18" charset="0"/>
                <a:cs typeface="Times New Roman" panose="02020603050405020304" pitchFamily="18" charset="0"/>
              </a:rPr>
              <a:t>a = 2.3</a:t>
            </a:r>
          </a:p>
          <a:p>
            <a:pPr algn="just"/>
            <a:r>
              <a:rPr lang="en-US" sz="2000" dirty="0">
                <a:solidFill>
                  <a:srgbClr val="FF0000"/>
                </a:solidFill>
                <a:latin typeface="Times New Roman" panose="02020603050405020304" pitchFamily="18" charset="0"/>
                <a:cs typeface="Times New Roman" panose="02020603050405020304" pitchFamily="18" charset="0"/>
              </a:rPr>
              <a:t># returning the ceil of 2.3</a:t>
            </a:r>
          </a:p>
          <a:p>
            <a:pPr algn="just"/>
            <a:r>
              <a:rPr lang="en-US" sz="2000" dirty="0">
                <a:solidFill>
                  <a:srgbClr val="FF0000"/>
                </a:solidFill>
                <a:latin typeface="Times New Roman" panose="02020603050405020304" pitchFamily="18" charset="0"/>
                <a:cs typeface="Times New Roman" panose="02020603050405020304" pitchFamily="18" charset="0"/>
              </a:rPr>
              <a:t>print ("The ceil of 2.3 is : ", end="")</a:t>
            </a:r>
          </a:p>
          <a:p>
            <a:pPr algn="just"/>
            <a:r>
              <a:rPr lang="en-US" sz="2000" dirty="0">
                <a:solidFill>
                  <a:srgbClr val="FF0000"/>
                </a:solidFill>
                <a:latin typeface="Times New Roman" panose="02020603050405020304" pitchFamily="18" charset="0"/>
                <a:cs typeface="Times New Roman" panose="02020603050405020304" pitchFamily="18" charset="0"/>
              </a:rPr>
              <a:t>print (</a:t>
            </a:r>
            <a:r>
              <a:rPr lang="en-US" sz="2000" dirty="0" err="1">
                <a:solidFill>
                  <a:srgbClr val="FF0000"/>
                </a:solidFill>
                <a:latin typeface="Times New Roman" panose="02020603050405020304" pitchFamily="18" charset="0"/>
                <a:cs typeface="Times New Roman" panose="02020603050405020304" pitchFamily="18" charset="0"/>
              </a:rPr>
              <a:t>math.ceil</a:t>
            </a:r>
            <a:r>
              <a:rPr lang="en-US" sz="2000" dirty="0">
                <a:solidFill>
                  <a:srgbClr val="FF0000"/>
                </a:solidFill>
                <a:latin typeface="Times New Roman" panose="02020603050405020304" pitchFamily="18" charset="0"/>
                <a:cs typeface="Times New Roman" panose="02020603050405020304" pitchFamily="18" charset="0"/>
              </a:rPr>
              <a:t>(a))</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ceil of 2.3 is : 3</a:t>
            </a:r>
          </a:p>
        </p:txBody>
      </p:sp>
      <p:sp>
        <p:nvSpPr>
          <p:cNvPr id="2" name="Slide Number Placeholder 1">
            <a:extLst>
              <a:ext uri="{FF2B5EF4-FFF2-40B4-BE49-F238E27FC236}">
                <a16:creationId xmlns:a16="http://schemas.microsoft.com/office/drawing/2014/main" id="{C5ED0EF6-0725-4A3F-B2FF-DA6B895724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44</a:t>
            </a:fld>
            <a:endParaRPr lang="en-IN"/>
          </a:p>
        </p:txBody>
      </p:sp>
    </p:spTree>
    <p:extLst>
      <p:ext uri="{BB962C8B-B14F-4D97-AF65-F5344CB8AC3E}">
        <p14:creationId xmlns:p14="http://schemas.microsoft.com/office/powerpoint/2010/main" val="2181400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B6F901-D229-452E-B117-9253BE50D59E}"/>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E3B9F72-A9F1-450A-9ACB-F8A059C4AA8B}"/>
              </a:ext>
            </a:extLst>
          </p:cNvPr>
          <p:cNvSpPr>
            <a:spLocks noChangeArrowheads="1"/>
          </p:cNvSpPr>
          <p:nvPr/>
        </p:nvSpPr>
        <p:spPr bwMode="auto">
          <a:xfrm>
            <a:off x="0" y="90100"/>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A7D3956-69D2-4D0F-8F44-C8246B8AA5C9}"/>
              </a:ext>
            </a:extLst>
          </p:cNvPr>
          <p:cNvSpPr>
            <a:spLocks noChangeArrowheads="1"/>
          </p:cNvSpPr>
          <p:nvPr/>
        </p:nvSpPr>
        <p:spPr bwMode="auto">
          <a:xfrm>
            <a:off x="0" y="82406"/>
            <a:ext cx="24718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extBox 29">
            <a:extLst>
              <a:ext uri="{FF2B5EF4-FFF2-40B4-BE49-F238E27FC236}">
                <a16:creationId xmlns:a16="http://schemas.microsoft.com/office/drawing/2014/main" id="{A0B5FA8E-0203-46C9-B09B-F1F0BA5A5433}"/>
              </a:ext>
            </a:extLst>
          </p:cNvPr>
          <p:cNvSpPr txBox="1"/>
          <p:nvPr/>
        </p:nvSpPr>
        <p:spPr>
          <a:xfrm>
            <a:off x="337131" y="2093502"/>
            <a:ext cx="8509156" cy="3908762"/>
          </a:xfrm>
          <a:prstGeom prst="rect">
            <a:avLst/>
          </a:prstGeom>
          <a:noFill/>
        </p:spPr>
        <p:txBody>
          <a:bodyPr wrap="square">
            <a:sp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Math Modules:</a:t>
            </a:r>
          </a:p>
          <a:p>
            <a:pPr algn="just"/>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2. floor() </a:t>
            </a:r>
            <a:r>
              <a:rPr lang="en-US" sz="2000" dirty="0">
                <a:solidFill>
                  <a:schemeClr val="tx1"/>
                </a:solidFill>
                <a:latin typeface="Times New Roman" panose="02020603050405020304" pitchFamily="18" charset="0"/>
                <a:cs typeface="Times New Roman" panose="02020603050405020304" pitchFamily="18" charset="0"/>
              </a:rPr>
              <a:t>:- This function returns the greatest integral value smaller than the number. If number is already integer, same number is returned.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rgbClr val="FF0000"/>
                </a:solidFill>
                <a:latin typeface="Times New Roman" panose="02020603050405020304" pitchFamily="18" charset="0"/>
                <a:cs typeface="Times New Roman" panose="02020603050405020304" pitchFamily="18" charset="0"/>
              </a:rPr>
              <a:t>import math</a:t>
            </a:r>
          </a:p>
          <a:p>
            <a:pPr algn="just"/>
            <a:r>
              <a:rPr lang="en-US" sz="2000" dirty="0">
                <a:solidFill>
                  <a:srgbClr val="FF0000"/>
                </a:solidFill>
                <a:latin typeface="Times New Roman" panose="02020603050405020304" pitchFamily="18" charset="0"/>
                <a:cs typeface="Times New Roman" panose="02020603050405020304" pitchFamily="18" charset="0"/>
              </a:rPr>
              <a:t>a = 2.3</a:t>
            </a:r>
          </a:p>
          <a:p>
            <a:pPr algn="just"/>
            <a:r>
              <a:rPr lang="en-US" sz="2000" dirty="0">
                <a:solidFill>
                  <a:srgbClr val="FF0000"/>
                </a:solidFill>
                <a:latin typeface="Times New Roman" panose="02020603050405020304" pitchFamily="18" charset="0"/>
                <a:cs typeface="Times New Roman" panose="02020603050405020304" pitchFamily="18" charset="0"/>
              </a:rPr>
              <a:t># returning the floor of 2.3</a:t>
            </a:r>
          </a:p>
          <a:p>
            <a:pPr algn="just"/>
            <a:r>
              <a:rPr lang="en-US" sz="2000" dirty="0">
                <a:solidFill>
                  <a:srgbClr val="FF0000"/>
                </a:solidFill>
                <a:latin typeface="Times New Roman" panose="02020603050405020304" pitchFamily="18" charset="0"/>
                <a:cs typeface="Times New Roman" panose="02020603050405020304" pitchFamily="18" charset="0"/>
              </a:rPr>
              <a:t>print ("The floor of 2.3 is : ", end="")</a:t>
            </a:r>
          </a:p>
          <a:p>
            <a:pPr algn="just"/>
            <a:r>
              <a:rPr lang="en-US" sz="2000" dirty="0">
                <a:solidFill>
                  <a:srgbClr val="FF0000"/>
                </a:solidFill>
                <a:latin typeface="Times New Roman" panose="02020603050405020304" pitchFamily="18" charset="0"/>
                <a:cs typeface="Times New Roman" panose="02020603050405020304" pitchFamily="18" charset="0"/>
              </a:rPr>
              <a:t>print (</a:t>
            </a:r>
            <a:r>
              <a:rPr lang="en-US" sz="2000" dirty="0" err="1">
                <a:solidFill>
                  <a:srgbClr val="FF0000"/>
                </a:solidFill>
                <a:latin typeface="Times New Roman" panose="02020603050405020304" pitchFamily="18" charset="0"/>
                <a:cs typeface="Times New Roman" panose="02020603050405020304" pitchFamily="18" charset="0"/>
              </a:rPr>
              <a:t>math.floor</a:t>
            </a:r>
            <a:r>
              <a:rPr lang="en-US" sz="2000" dirty="0">
                <a:solidFill>
                  <a:srgbClr val="FF0000"/>
                </a:solidFill>
                <a:latin typeface="Times New Roman" panose="02020603050405020304" pitchFamily="18" charset="0"/>
                <a:cs typeface="Times New Roman" panose="02020603050405020304" pitchFamily="18" charset="0"/>
              </a:rPr>
              <a:t>(a))</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The floor of 2.3 is : 2</a:t>
            </a: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61859C9-8530-4BDE-ABB5-AD2F24E805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45</a:t>
            </a:fld>
            <a:endParaRPr lang="en-IN"/>
          </a:p>
        </p:txBody>
      </p:sp>
    </p:spTree>
    <p:extLst>
      <p:ext uri="{BB962C8B-B14F-4D97-AF65-F5344CB8AC3E}">
        <p14:creationId xmlns:p14="http://schemas.microsoft.com/office/powerpoint/2010/main" val="2729247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extBox 29">
            <a:extLst>
              <a:ext uri="{FF2B5EF4-FFF2-40B4-BE49-F238E27FC236}">
                <a16:creationId xmlns:a16="http://schemas.microsoft.com/office/drawing/2014/main" id="{A0B5FA8E-0203-46C9-B09B-F1F0BA5A5433}"/>
              </a:ext>
            </a:extLst>
          </p:cNvPr>
          <p:cNvSpPr txBox="1"/>
          <p:nvPr/>
        </p:nvSpPr>
        <p:spPr>
          <a:xfrm>
            <a:off x="337131" y="2093502"/>
            <a:ext cx="8509156" cy="4832092"/>
          </a:xfrm>
          <a:prstGeom prst="rect">
            <a:avLst/>
          </a:prstGeom>
          <a:noFill/>
        </p:spPr>
        <p:txBody>
          <a:bodyPr wrap="square">
            <a:sp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Math Modules:</a:t>
            </a:r>
          </a:p>
          <a:p>
            <a:pPr algn="just"/>
            <a:r>
              <a:rPr lang="en-US" sz="2000" b="1" dirty="0">
                <a:solidFill>
                  <a:schemeClr val="tx1"/>
                </a:solidFill>
                <a:latin typeface="Times New Roman" panose="02020603050405020304" pitchFamily="18" charset="0"/>
                <a:cs typeface="Times New Roman" panose="02020603050405020304" pitchFamily="18" charset="0"/>
              </a:rPr>
              <a:t>3. fabs() </a:t>
            </a:r>
            <a:r>
              <a:rPr lang="en-US" sz="2000" dirty="0">
                <a:solidFill>
                  <a:schemeClr val="tx1"/>
                </a:solidFill>
                <a:latin typeface="Times New Roman" panose="02020603050405020304" pitchFamily="18" charset="0"/>
                <a:cs typeface="Times New Roman" panose="02020603050405020304" pitchFamily="18" charset="0"/>
              </a:rPr>
              <a:t>:- This function returns the absolute value of the number</a:t>
            </a:r>
          </a:p>
          <a:p>
            <a:pPr algn="just"/>
            <a:r>
              <a:rPr lang="en-US" sz="2000" b="1" dirty="0">
                <a:solidFill>
                  <a:schemeClr val="tx1"/>
                </a:solidFill>
                <a:latin typeface="Times New Roman" panose="02020603050405020304" pitchFamily="18" charset="0"/>
                <a:cs typeface="Times New Roman" panose="02020603050405020304" pitchFamily="18" charset="0"/>
              </a:rPr>
              <a:t>4. factorial() </a:t>
            </a:r>
            <a:r>
              <a:rPr lang="en-US" sz="2000" dirty="0">
                <a:solidFill>
                  <a:schemeClr val="tx1"/>
                </a:solidFill>
                <a:latin typeface="Times New Roman" panose="02020603050405020304" pitchFamily="18" charset="0"/>
                <a:cs typeface="Times New Roman" panose="02020603050405020304" pitchFamily="18" charset="0"/>
              </a:rPr>
              <a:t>:- This function returns the factorial of the number. An error message is displayed if number is not integral.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rgbClr val="FF0000"/>
                </a:solidFill>
                <a:latin typeface="Times New Roman" panose="02020603050405020304" pitchFamily="18" charset="0"/>
                <a:cs typeface="Times New Roman" panose="02020603050405020304" pitchFamily="18" charset="0"/>
              </a:rPr>
              <a:t>import math</a:t>
            </a:r>
          </a:p>
          <a:p>
            <a:pPr algn="just"/>
            <a:r>
              <a:rPr lang="en-US" sz="2000" dirty="0">
                <a:solidFill>
                  <a:srgbClr val="FF0000"/>
                </a:solidFill>
                <a:latin typeface="Times New Roman" panose="02020603050405020304" pitchFamily="18" charset="0"/>
                <a:cs typeface="Times New Roman" panose="02020603050405020304" pitchFamily="18" charset="0"/>
              </a:rPr>
              <a:t> a = -10</a:t>
            </a:r>
          </a:p>
          <a:p>
            <a:pPr algn="just"/>
            <a:r>
              <a:rPr lang="en-US" sz="2000" dirty="0">
                <a:solidFill>
                  <a:srgbClr val="FF0000"/>
                </a:solidFill>
                <a:latin typeface="Times New Roman" panose="02020603050405020304" pitchFamily="18" charset="0"/>
                <a:cs typeface="Times New Roman" panose="02020603050405020304" pitchFamily="18" charset="0"/>
              </a:rPr>
              <a:t> b= 5</a:t>
            </a:r>
          </a:p>
          <a:p>
            <a:pPr algn="just"/>
            <a:r>
              <a:rPr lang="en-US" sz="2000" dirty="0">
                <a:solidFill>
                  <a:srgbClr val="FF0000"/>
                </a:solidFill>
                <a:latin typeface="Times New Roman" panose="02020603050405020304" pitchFamily="18" charset="0"/>
                <a:cs typeface="Times New Roman" panose="02020603050405020304" pitchFamily="18" charset="0"/>
              </a:rPr>
              <a:t> # returning the absolute value.</a:t>
            </a:r>
          </a:p>
          <a:p>
            <a:pPr algn="just"/>
            <a:r>
              <a:rPr lang="en-US" sz="2000" dirty="0">
                <a:solidFill>
                  <a:srgbClr val="FF0000"/>
                </a:solidFill>
                <a:latin typeface="Times New Roman" panose="02020603050405020304" pitchFamily="18" charset="0"/>
                <a:cs typeface="Times New Roman" panose="02020603050405020304" pitchFamily="18" charset="0"/>
              </a:rPr>
              <a:t>print ("The absolute value of -10 is : ", end="")</a:t>
            </a:r>
          </a:p>
          <a:p>
            <a:pPr algn="just"/>
            <a:r>
              <a:rPr lang="en-US" sz="2000" dirty="0">
                <a:solidFill>
                  <a:srgbClr val="FF0000"/>
                </a:solidFill>
                <a:latin typeface="Times New Roman" panose="02020603050405020304" pitchFamily="18" charset="0"/>
                <a:cs typeface="Times New Roman" panose="02020603050405020304" pitchFamily="18" charset="0"/>
              </a:rPr>
              <a:t>print (</a:t>
            </a:r>
            <a:r>
              <a:rPr lang="en-US" sz="2000" dirty="0" err="1">
                <a:solidFill>
                  <a:srgbClr val="FF0000"/>
                </a:solidFill>
                <a:latin typeface="Times New Roman" panose="02020603050405020304" pitchFamily="18" charset="0"/>
                <a:cs typeface="Times New Roman" panose="02020603050405020304" pitchFamily="18" charset="0"/>
              </a:rPr>
              <a:t>math.fabs</a:t>
            </a:r>
            <a:r>
              <a:rPr lang="en-US" sz="2000" dirty="0">
                <a:solidFill>
                  <a:srgbClr val="FF0000"/>
                </a:solidFill>
                <a:latin typeface="Times New Roman" panose="02020603050405020304" pitchFamily="18" charset="0"/>
                <a:cs typeface="Times New Roman" panose="02020603050405020304" pitchFamily="18" charset="0"/>
              </a:rPr>
              <a:t>(a))       Output: The absolute value of -10 is : 10.0</a:t>
            </a: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algn="just"/>
            <a:r>
              <a:rPr lang="en-US" sz="2000" dirty="0">
                <a:solidFill>
                  <a:srgbClr val="FF0000"/>
                </a:solidFill>
                <a:latin typeface="Times New Roman" panose="02020603050405020304" pitchFamily="18" charset="0"/>
                <a:cs typeface="Times New Roman" panose="02020603050405020304" pitchFamily="18" charset="0"/>
              </a:rPr>
              <a:t> # returning the factorial of 5</a:t>
            </a:r>
          </a:p>
          <a:p>
            <a:pPr algn="just"/>
            <a:r>
              <a:rPr lang="en-US" sz="2000" dirty="0">
                <a:solidFill>
                  <a:srgbClr val="FF0000"/>
                </a:solidFill>
                <a:latin typeface="Times New Roman" panose="02020603050405020304" pitchFamily="18" charset="0"/>
                <a:cs typeface="Times New Roman" panose="02020603050405020304" pitchFamily="18" charset="0"/>
              </a:rPr>
              <a:t>print ("The factorial of 5 is : ", end="")</a:t>
            </a:r>
          </a:p>
          <a:p>
            <a:pPr algn="just"/>
            <a:r>
              <a:rPr lang="en-US" sz="2000" dirty="0">
                <a:solidFill>
                  <a:srgbClr val="FF0000"/>
                </a:solidFill>
                <a:latin typeface="Times New Roman" panose="02020603050405020304" pitchFamily="18" charset="0"/>
                <a:cs typeface="Times New Roman" panose="02020603050405020304" pitchFamily="18" charset="0"/>
              </a:rPr>
              <a:t>print (</a:t>
            </a:r>
            <a:r>
              <a:rPr lang="en-US" sz="2000" dirty="0" err="1">
                <a:solidFill>
                  <a:srgbClr val="FF0000"/>
                </a:solidFill>
                <a:latin typeface="Times New Roman" panose="02020603050405020304" pitchFamily="18" charset="0"/>
                <a:cs typeface="Times New Roman" panose="02020603050405020304" pitchFamily="18" charset="0"/>
              </a:rPr>
              <a:t>math.factorial</a:t>
            </a:r>
            <a:r>
              <a:rPr lang="en-US" sz="2000" dirty="0">
                <a:solidFill>
                  <a:srgbClr val="FF0000"/>
                </a:solidFill>
                <a:latin typeface="Times New Roman" panose="02020603050405020304" pitchFamily="18" charset="0"/>
                <a:cs typeface="Times New Roman" panose="02020603050405020304" pitchFamily="18" charset="0"/>
              </a:rPr>
              <a:t>(b))       Output: The factorial of 5 is : 120</a:t>
            </a:r>
          </a:p>
        </p:txBody>
      </p:sp>
      <p:sp>
        <p:nvSpPr>
          <p:cNvPr id="2" name="Slide Number Placeholder 1">
            <a:extLst>
              <a:ext uri="{FF2B5EF4-FFF2-40B4-BE49-F238E27FC236}">
                <a16:creationId xmlns:a16="http://schemas.microsoft.com/office/drawing/2014/main" id="{A015202B-17A7-4BB6-9653-3C32CAC828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46</a:t>
            </a:fld>
            <a:endParaRPr lang="en-IN"/>
          </a:p>
        </p:txBody>
      </p:sp>
    </p:spTree>
    <p:extLst>
      <p:ext uri="{BB962C8B-B14F-4D97-AF65-F5344CB8AC3E}">
        <p14:creationId xmlns:p14="http://schemas.microsoft.com/office/powerpoint/2010/main" val="4060736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p:nvPr/>
        </p:nvSpPr>
        <p:spPr>
          <a:xfrm>
            <a:off x="581192" y="727587"/>
            <a:ext cx="778606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cs typeface="Times New Roman"/>
                <a:sym typeface="Times New Roman"/>
              </a:rPr>
              <a:t>Numbers and Math Functions</a:t>
            </a:r>
            <a:endParaRPr dirty="0"/>
          </a:p>
        </p:txBody>
      </p:sp>
      <p:sp>
        <p:nvSpPr>
          <p:cNvPr id="8" name="Rectangle 5">
            <a:extLst>
              <a:ext uri="{FF2B5EF4-FFF2-40B4-BE49-F238E27FC236}">
                <a16:creationId xmlns:a16="http://schemas.microsoft.com/office/drawing/2014/main" id="{839A9369-5925-4953-8253-EC8678F0517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6D91104-6FEA-4859-B015-9CDBC4644AF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081F210-7462-4A3D-88DD-456246E862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EEAB920-2A94-444F-BE39-745B39DD626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extBox 29">
            <a:extLst>
              <a:ext uri="{FF2B5EF4-FFF2-40B4-BE49-F238E27FC236}">
                <a16:creationId xmlns:a16="http://schemas.microsoft.com/office/drawing/2014/main" id="{A0B5FA8E-0203-46C9-B09B-F1F0BA5A5433}"/>
              </a:ext>
            </a:extLst>
          </p:cNvPr>
          <p:cNvSpPr txBox="1"/>
          <p:nvPr/>
        </p:nvSpPr>
        <p:spPr>
          <a:xfrm>
            <a:off x="337131" y="2093502"/>
            <a:ext cx="8509156" cy="4524315"/>
          </a:xfrm>
          <a:prstGeom prst="rect">
            <a:avLst/>
          </a:prstGeom>
          <a:noFill/>
        </p:spPr>
        <p:txBody>
          <a:bodyPr wrap="square">
            <a:sp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Math Modules:</a:t>
            </a:r>
          </a:p>
          <a:p>
            <a:pPr algn="just"/>
            <a:r>
              <a:rPr lang="en-US" sz="2000" b="1" dirty="0">
                <a:solidFill>
                  <a:schemeClr val="tx1"/>
                </a:solidFill>
                <a:latin typeface="Times New Roman" panose="02020603050405020304" pitchFamily="18" charset="0"/>
                <a:cs typeface="Times New Roman" panose="02020603050405020304" pitchFamily="18" charset="0"/>
              </a:rPr>
              <a:t>5.gcd() :- </a:t>
            </a:r>
            <a:r>
              <a:rPr lang="en-US" sz="2000" dirty="0">
                <a:solidFill>
                  <a:schemeClr val="tx1"/>
                </a:solidFill>
                <a:latin typeface="Times New Roman" panose="02020603050405020304" pitchFamily="18" charset="0"/>
                <a:cs typeface="Times New Roman" panose="02020603050405020304" pitchFamily="18" charset="0"/>
              </a:rPr>
              <a:t>This function is used to compute the greatest common divisor of 2 numbers.</a:t>
            </a:r>
          </a:p>
          <a:p>
            <a:pPr algn="just"/>
            <a:r>
              <a:rPr lang="en-US" sz="2000" dirty="0">
                <a:solidFill>
                  <a:srgbClr val="FF0000"/>
                </a:solidFill>
                <a:latin typeface="Times New Roman" panose="02020603050405020304" pitchFamily="18" charset="0"/>
                <a:cs typeface="Times New Roman" panose="02020603050405020304" pitchFamily="18" charset="0"/>
              </a:rPr>
              <a:t>import math</a:t>
            </a:r>
          </a:p>
          <a:p>
            <a:pPr algn="just"/>
            <a:r>
              <a:rPr lang="en-US" sz="2000" dirty="0">
                <a:solidFill>
                  <a:srgbClr val="FF0000"/>
                </a:solidFill>
                <a:latin typeface="Times New Roman" panose="02020603050405020304" pitchFamily="18" charset="0"/>
                <a:cs typeface="Times New Roman" panose="02020603050405020304" pitchFamily="18" charset="0"/>
              </a:rPr>
              <a:t># returning the </a:t>
            </a:r>
            <a:r>
              <a:rPr lang="en-US" sz="2000" dirty="0" err="1">
                <a:solidFill>
                  <a:srgbClr val="FF0000"/>
                </a:solidFill>
                <a:latin typeface="Times New Roman" panose="02020603050405020304" pitchFamily="18" charset="0"/>
                <a:cs typeface="Times New Roman" panose="02020603050405020304" pitchFamily="18" charset="0"/>
              </a:rPr>
              <a:t>gcd</a:t>
            </a:r>
            <a:r>
              <a:rPr lang="en-US" sz="2000" dirty="0">
                <a:solidFill>
                  <a:srgbClr val="FF0000"/>
                </a:solidFill>
                <a:latin typeface="Times New Roman" panose="02020603050405020304" pitchFamily="18" charset="0"/>
                <a:cs typeface="Times New Roman" panose="02020603050405020304" pitchFamily="18" charset="0"/>
              </a:rPr>
              <a:t> of 15 and 5</a:t>
            </a:r>
          </a:p>
          <a:p>
            <a:pPr algn="just"/>
            <a:r>
              <a:rPr lang="en-US" sz="2000" dirty="0">
                <a:solidFill>
                  <a:srgbClr val="FF0000"/>
                </a:solidFill>
                <a:latin typeface="Times New Roman" panose="02020603050405020304" pitchFamily="18" charset="0"/>
                <a:cs typeface="Times New Roman" panose="02020603050405020304" pitchFamily="18" charset="0"/>
              </a:rPr>
              <a:t>print ("The </a:t>
            </a:r>
            <a:r>
              <a:rPr lang="en-US" sz="2000" dirty="0" err="1">
                <a:solidFill>
                  <a:srgbClr val="FF0000"/>
                </a:solidFill>
                <a:latin typeface="Times New Roman" panose="02020603050405020304" pitchFamily="18" charset="0"/>
                <a:cs typeface="Times New Roman" panose="02020603050405020304" pitchFamily="18" charset="0"/>
              </a:rPr>
              <a:t>gcd</a:t>
            </a:r>
            <a:r>
              <a:rPr lang="en-US" sz="2000" dirty="0">
                <a:solidFill>
                  <a:srgbClr val="FF0000"/>
                </a:solidFill>
                <a:latin typeface="Times New Roman" panose="02020603050405020304" pitchFamily="18" charset="0"/>
                <a:cs typeface="Times New Roman" panose="02020603050405020304" pitchFamily="18" charset="0"/>
              </a:rPr>
              <a:t> of 5 and 15 is : ", end="")</a:t>
            </a:r>
          </a:p>
          <a:p>
            <a:pPr algn="just"/>
            <a:r>
              <a:rPr lang="en-US" sz="2000" dirty="0">
                <a:solidFill>
                  <a:srgbClr val="FF0000"/>
                </a:solidFill>
                <a:latin typeface="Times New Roman" panose="02020603050405020304" pitchFamily="18" charset="0"/>
                <a:cs typeface="Times New Roman" panose="02020603050405020304" pitchFamily="18" charset="0"/>
              </a:rPr>
              <a:t>print (</a:t>
            </a:r>
            <a:r>
              <a:rPr lang="en-US" sz="2000" dirty="0" err="1">
                <a:solidFill>
                  <a:srgbClr val="FF0000"/>
                </a:solidFill>
                <a:latin typeface="Times New Roman" panose="02020603050405020304" pitchFamily="18" charset="0"/>
                <a:cs typeface="Times New Roman" panose="02020603050405020304" pitchFamily="18" charset="0"/>
              </a:rPr>
              <a:t>math.gcd</a:t>
            </a:r>
            <a:r>
              <a:rPr lang="en-US" sz="2000" dirty="0">
                <a:solidFill>
                  <a:srgbClr val="FF0000"/>
                </a:solidFill>
                <a:latin typeface="Times New Roman" panose="02020603050405020304" pitchFamily="18" charset="0"/>
                <a:cs typeface="Times New Roman" panose="02020603050405020304" pitchFamily="18" charset="0"/>
              </a:rPr>
              <a:t>(5,15))</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The </a:t>
            </a:r>
            <a:r>
              <a:rPr lang="en-US" sz="2000" dirty="0" err="1">
                <a:solidFill>
                  <a:schemeClr val="tx1"/>
                </a:solidFill>
                <a:latin typeface="Times New Roman" panose="02020603050405020304" pitchFamily="18" charset="0"/>
                <a:cs typeface="Times New Roman" panose="02020603050405020304" pitchFamily="18" charset="0"/>
              </a:rPr>
              <a:t>gcd</a:t>
            </a:r>
            <a:r>
              <a:rPr lang="en-US" sz="2000" dirty="0">
                <a:solidFill>
                  <a:schemeClr val="tx1"/>
                </a:solidFill>
                <a:latin typeface="Times New Roman" panose="02020603050405020304" pitchFamily="18" charset="0"/>
                <a:cs typeface="Times New Roman" panose="02020603050405020304" pitchFamily="18" charset="0"/>
              </a:rPr>
              <a:t> of 5 and 15 is : 5</a:t>
            </a:r>
          </a:p>
          <a:p>
            <a:pPr algn="just"/>
            <a:r>
              <a:rPr lang="en-US" sz="2000" dirty="0">
                <a:solidFill>
                  <a:schemeClr val="tx1"/>
                </a:solidFill>
                <a:latin typeface="Times New Roman" panose="02020603050405020304" pitchFamily="18" charset="0"/>
                <a:cs typeface="Times New Roman" panose="02020603050405020304" pitchFamily="18" charset="0"/>
              </a:rPr>
              <a:t>6. </a:t>
            </a:r>
            <a:r>
              <a:rPr lang="en-US" sz="2000" b="1" dirty="0">
                <a:solidFill>
                  <a:schemeClr val="tx1"/>
                </a:solidFill>
                <a:latin typeface="Times New Roman" panose="02020603050405020304" pitchFamily="18" charset="0"/>
                <a:cs typeface="Times New Roman" panose="02020603050405020304" pitchFamily="18" charset="0"/>
              </a:rPr>
              <a:t>sqrt() :-</a:t>
            </a:r>
            <a:r>
              <a:rPr lang="en-US" sz="2000" dirty="0">
                <a:solidFill>
                  <a:schemeClr val="tx1"/>
                </a:solidFill>
                <a:latin typeface="Times New Roman" panose="02020603050405020304" pitchFamily="18" charset="0"/>
                <a:cs typeface="Times New Roman" panose="02020603050405020304" pitchFamily="18" charset="0"/>
              </a:rPr>
              <a:t> returns the square root of a number</a:t>
            </a:r>
          </a:p>
          <a:p>
            <a:pPr algn="just"/>
            <a:r>
              <a:rPr lang="en-US" sz="2000" dirty="0">
                <a:solidFill>
                  <a:srgbClr val="FF0000"/>
                </a:solidFill>
                <a:latin typeface="Times New Roman" panose="02020603050405020304" pitchFamily="18" charset="0"/>
                <a:cs typeface="Times New Roman" panose="02020603050405020304" pitchFamily="18" charset="0"/>
              </a:rPr>
              <a:t>import math</a:t>
            </a:r>
          </a:p>
          <a:p>
            <a:pPr algn="just"/>
            <a:r>
              <a:rPr lang="en-US" sz="2000" dirty="0">
                <a:solidFill>
                  <a:srgbClr val="FF0000"/>
                </a:solidFill>
                <a:latin typeface="Times New Roman" panose="02020603050405020304" pitchFamily="18" charset="0"/>
                <a:cs typeface="Times New Roman" panose="02020603050405020304" pitchFamily="18" charset="0"/>
              </a:rPr>
              <a:t>x = </a:t>
            </a:r>
            <a:r>
              <a:rPr lang="en-US" sz="2000" dirty="0" err="1">
                <a:solidFill>
                  <a:srgbClr val="FF0000"/>
                </a:solidFill>
                <a:latin typeface="Times New Roman" panose="02020603050405020304" pitchFamily="18" charset="0"/>
                <a:cs typeface="Times New Roman" panose="02020603050405020304" pitchFamily="18" charset="0"/>
              </a:rPr>
              <a:t>math.sqrt</a:t>
            </a:r>
            <a:r>
              <a:rPr lang="en-US" sz="2000" dirty="0">
                <a:solidFill>
                  <a:srgbClr val="FF0000"/>
                </a:solidFill>
                <a:latin typeface="Times New Roman" panose="02020603050405020304" pitchFamily="18" charset="0"/>
                <a:cs typeface="Times New Roman" panose="02020603050405020304" pitchFamily="18" charset="0"/>
              </a:rPr>
              <a:t>(64)</a:t>
            </a:r>
          </a:p>
          <a:p>
            <a:pPr algn="just"/>
            <a:r>
              <a:rPr lang="en-US" sz="2000" dirty="0">
                <a:solidFill>
                  <a:srgbClr val="FF0000"/>
                </a:solidFill>
                <a:latin typeface="Times New Roman" panose="02020603050405020304" pitchFamily="18" charset="0"/>
                <a:cs typeface="Times New Roman" panose="02020603050405020304" pitchFamily="18" charset="0"/>
              </a:rPr>
              <a:t>print(x)</a:t>
            </a: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6053EBF-7624-45A3-9CF9-CA4827D41C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47</a:t>
            </a:fld>
            <a:endParaRPr lang="en-IN"/>
          </a:p>
        </p:txBody>
      </p:sp>
    </p:spTree>
    <p:extLst>
      <p:ext uri="{BB962C8B-B14F-4D97-AF65-F5344CB8AC3E}">
        <p14:creationId xmlns:p14="http://schemas.microsoft.com/office/powerpoint/2010/main" val="2833339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body" idx="1"/>
          </p:nvPr>
        </p:nvSpPr>
        <p:spPr>
          <a:xfrm>
            <a:off x="463207" y="2054939"/>
            <a:ext cx="8592304" cy="4324596"/>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0"/>
              </a:spcBef>
              <a:spcAft>
                <a:spcPts val="0"/>
              </a:spcAft>
              <a:buSzPts val="2576"/>
              <a:buNone/>
            </a:pPr>
            <a:r>
              <a:rPr lang="en-IN" sz="2800" dirty="0">
                <a:latin typeface="Times New Roman"/>
                <a:ea typeface="Times New Roman"/>
                <a:cs typeface="Times New Roman"/>
                <a:sym typeface="Times New Roman"/>
              </a:rPr>
              <a:t>Built-in functions used to perform Input/Output operation in Python</a:t>
            </a:r>
            <a:endParaRPr sz="2500" dirty="0">
              <a:latin typeface="Times New Roman"/>
              <a:ea typeface="Times New Roman"/>
              <a:cs typeface="Times New Roman"/>
              <a:sym typeface="Times New Roman"/>
            </a:endParaRPr>
          </a:p>
          <a:p>
            <a:pPr marL="0" lvl="0" indent="0" algn="l" rtl="0">
              <a:lnSpc>
                <a:spcPct val="160000"/>
              </a:lnSpc>
              <a:spcBef>
                <a:spcPts val="0"/>
              </a:spcBef>
              <a:spcAft>
                <a:spcPts val="0"/>
              </a:spcAft>
              <a:buSzPts val="2300"/>
              <a:buNone/>
            </a:pPr>
            <a:r>
              <a:rPr lang="en-IN" sz="2500" b="1" dirty="0">
                <a:latin typeface="Times New Roman"/>
                <a:ea typeface="Times New Roman"/>
                <a:cs typeface="Times New Roman"/>
                <a:sym typeface="Times New Roman"/>
              </a:rPr>
              <a:t>Input operation:</a:t>
            </a:r>
            <a:endParaRPr dirty="0"/>
          </a:p>
          <a:p>
            <a:pPr marL="0" lvl="0" indent="0" algn="l" rtl="0">
              <a:lnSpc>
                <a:spcPct val="160000"/>
              </a:lnSpc>
              <a:spcBef>
                <a:spcPts val="0"/>
              </a:spcBef>
              <a:spcAft>
                <a:spcPts val="0"/>
              </a:spcAft>
              <a:buSzPts val="2576"/>
              <a:buNone/>
            </a:pPr>
            <a:r>
              <a:rPr lang="en-IN" sz="2800" dirty="0">
                <a:latin typeface="Times New Roman"/>
                <a:ea typeface="Times New Roman"/>
                <a:cs typeface="Times New Roman"/>
                <a:sym typeface="Times New Roman"/>
              </a:rPr>
              <a:t>        To get the input from the user</a:t>
            </a:r>
            <a:endParaRPr dirty="0"/>
          </a:p>
          <a:p>
            <a:pPr marL="0" lvl="0" indent="0" algn="l" rtl="0">
              <a:lnSpc>
                <a:spcPct val="160000"/>
              </a:lnSpc>
              <a:spcBef>
                <a:spcPts val="0"/>
              </a:spcBef>
              <a:spcAft>
                <a:spcPts val="0"/>
              </a:spcAft>
              <a:buSzPts val="2300"/>
              <a:buNone/>
            </a:pPr>
            <a:r>
              <a:rPr lang="en-IN" sz="2500" dirty="0">
                <a:latin typeface="Times New Roman"/>
                <a:ea typeface="Times New Roman"/>
                <a:cs typeface="Times New Roman"/>
                <a:sym typeface="Times New Roman"/>
              </a:rPr>
              <a:t>Function Used: </a:t>
            </a:r>
            <a:endParaRPr dirty="0"/>
          </a:p>
          <a:p>
            <a:pPr marL="0" lvl="0" indent="0" algn="l" rtl="0">
              <a:lnSpc>
                <a:spcPct val="160000"/>
              </a:lnSpc>
              <a:spcBef>
                <a:spcPts val="0"/>
              </a:spcBef>
              <a:spcAft>
                <a:spcPts val="0"/>
              </a:spcAft>
              <a:buSzPts val="2300"/>
              <a:buNone/>
            </a:pPr>
            <a:r>
              <a:rPr lang="en-IN" sz="2500" i="1" dirty="0">
                <a:latin typeface="Times New Roman"/>
                <a:ea typeface="Times New Roman"/>
                <a:cs typeface="Times New Roman"/>
                <a:sym typeface="Times New Roman"/>
              </a:rPr>
              <a:t>		input</a:t>
            </a:r>
            <a:r>
              <a:rPr lang="en-IN" sz="2500" b="1" i="1" dirty="0">
                <a:latin typeface="Times New Roman"/>
                <a:ea typeface="Times New Roman"/>
                <a:cs typeface="Times New Roman"/>
                <a:sym typeface="Times New Roman"/>
              </a:rPr>
              <a:t>( )</a:t>
            </a:r>
            <a:endParaRPr dirty="0"/>
          </a:p>
          <a:p>
            <a:pPr marL="0" lvl="0" indent="0" algn="l" rtl="0">
              <a:lnSpc>
                <a:spcPct val="160000"/>
              </a:lnSpc>
              <a:spcBef>
                <a:spcPts val="0"/>
              </a:spcBef>
              <a:spcAft>
                <a:spcPts val="0"/>
              </a:spcAft>
              <a:buSzPts val="2300"/>
              <a:buNone/>
            </a:pPr>
            <a:r>
              <a:rPr lang="en-IN" sz="2500" dirty="0">
                <a:latin typeface="Times New Roman"/>
                <a:ea typeface="Times New Roman"/>
                <a:cs typeface="Times New Roman"/>
                <a:sym typeface="Times New Roman"/>
              </a:rPr>
              <a:t>      </a:t>
            </a:r>
            <a:endParaRPr dirty="0"/>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12" name="Google Shape;212;p18"/>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Input/Output Functions</a:t>
            </a:r>
            <a:endParaRPr/>
          </a:p>
        </p:txBody>
      </p:sp>
      <p:sp>
        <p:nvSpPr>
          <p:cNvPr id="2" name="Slide Number Placeholder 1">
            <a:extLst>
              <a:ext uri="{FF2B5EF4-FFF2-40B4-BE49-F238E27FC236}">
                <a16:creationId xmlns:a16="http://schemas.microsoft.com/office/drawing/2014/main" id="{B95943BA-63E4-4602-8AC9-C9120025C6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48</a:t>
            </a:fld>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body" idx="1"/>
          </p:nvPr>
        </p:nvSpPr>
        <p:spPr>
          <a:xfrm>
            <a:off x="453590" y="1828796"/>
            <a:ext cx="8592304" cy="502920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0"/>
              </a:spcBef>
              <a:spcAft>
                <a:spcPts val="0"/>
              </a:spcAft>
              <a:buSzPts val="2392"/>
              <a:buNone/>
            </a:pPr>
            <a:r>
              <a:rPr lang="en-IN" sz="2600" b="1" dirty="0">
                <a:latin typeface="Times New Roman"/>
                <a:ea typeface="Times New Roman"/>
                <a:cs typeface="Times New Roman"/>
                <a:sym typeface="Times New Roman"/>
              </a:rPr>
              <a:t>Input operation:</a:t>
            </a:r>
            <a:endParaRPr dirty="0"/>
          </a:p>
          <a:p>
            <a:pPr marL="0" lvl="0" indent="0" algn="l" rtl="0">
              <a:lnSpc>
                <a:spcPct val="160000"/>
              </a:lnSpc>
              <a:spcBef>
                <a:spcPts val="0"/>
              </a:spcBef>
              <a:spcAft>
                <a:spcPts val="0"/>
              </a:spcAft>
              <a:buSzPts val="2392"/>
              <a:buNone/>
            </a:pPr>
            <a:r>
              <a:rPr lang="en-IN" sz="2600" dirty="0">
                <a:latin typeface="Times New Roman"/>
                <a:ea typeface="Times New Roman"/>
                <a:cs typeface="Times New Roman"/>
                <a:sym typeface="Times New Roman"/>
              </a:rPr>
              <a:t>Syntax:</a:t>
            </a:r>
            <a:endParaRPr dirty="0"/>
          </a:p>
          <a:p>
            <a:pPr marL="0" lvl="0" indent="0" algn="l" rtl="0">
              <a:lnSpc>
                <a:spcPct val="160000"/>
              </a:lnSpc>
              <a:spcBef>
                <a:spcPts val="0"/>
              </a:spcBef>
              <a:spcAft>
                <a:spcPts val="0"/>
              </a:spcAft>
              <a:buSzPts val="2392"/>
              <a:buNone/>
            </a:pPr>
            <a:r>
              <a:rPr lang="en-IN" sz="2600" i="1" dirty="0">
                <a:latin typeface="Times New Roman"/>
                <a:ea typeface="Times New Roman"/>
                <a:cs typeface="Times New Roman"/>
                <a:sym typeface="Times New Roman"/>
              </a:rPr>
              <a:t>	</a:t>
            </a:r>
            <a:r>
              <a:rPr lang="en-IN" sz="2600" i="1" dirty="0" err="1">
                <a:solidFill>
                  <a:srgbClr val="FF0000"/>
                </a:solidFill>
                <a:latin typeface="Times New Roman"/>
                <a:ea typeface="Times New Roman"/>
                <a:cs typeface="Times New Roman"/>
                <a:sym typeface="Times New Roman"/>
              </a:rPr>
              <a:t>variablename</a:t>
            </a:r>
            <a:r>
              <a:rPr lang="en-IN" sz="2600" i="1" dirty="0">
                <a:solidFill>
                  <a:srgbClr val="FF0000"/>
                </a:solidFill>
                <a:latin typeface="Times New Roman"/>
                <a:ea typeface="Times New Roman"/>
                <a:cs typeface="Times New Roman"/>
                <a:sym typeface="Times New Roman"/>
              </a:rPr>
              <a:t>	= input([prompt ])</a:t>
            </a:r>
          </a:p>
          <a:p>
            <a:pPr marL="0" lvl="0" indent="0" algn="l" rtl="0">
              <a:lnSpc>
                <a:spcPct val="160000"/>
              </a:lnSpc>
              <a:spcBef>
                <a:spcPts val="0"/>
              </a:spcBef>
              <a:spcAft>
                <a:spcPts val="0"/>
              </a:spcAft>
              <a:buSzPts val="2392"/>
              <a:buNone/>
            </a:pPr>
            <a:r>
              <a:rPr lang="en-US" sz="2600" dirty="0">
                <a:latin typeface="Times New Roman"/>
                <a:cs typeface="Times New Roman"/>
              </a:rPr>
              <a:t>Here, prompt is the string we wish to display on the screen. It is optional.</a:t>
            </a:r>
            <a:endParaRPr sz="2600" dirty="0">
              <a:latin typeface="Times New Roman"/>
              <a:cs typeface="Times New Roman"/>
            </a:endParaRPr>
          </a:p>
          <a:p>
            <a:pPr marL="0" lvl="0" indent="0" algn="l" rtl="0">
              <a:lnSpc>
                <a:spcPct val="160000"/>
              </a:lnSpc>
              <a:spcBef>
                <a:spcPts val="0"/>
              </a:spcBef>
              <a:spcAft>
                <a:spcPts val="0"/>
              </a:spcAft>
              <a:buSzPts val="2392"/>
              <a:buNone/>
            </a:pPr>
            <a:r>
              <a:rPr lang="en-IN" sz="2600" dirty="0">
                <a:latin typeface="Times New Roman"/>
                <a:ea typeface="Times New Roman"/>
                <a:cs typeface="Times New Roman"/>
                <a:sym typeface="Times New Roman"/>
              </a:rPr>
              <a:t>Ex:</a:t>
            </a:r>
            <a:endParaRPr dirty="0"/>
          </a:p>
          <a:p>
            <a:pPr marL="0" lvl="0" indent="0" algn="l" rtl="0">
              <a:lnSpc>
                <a:spcPct val="160000"/>
              </a:lnSpc>
              <a:spcBef>
                <a:spcPts val="0"/>
              </a:spcBef>
              <a:spcAft>
                <a:spcPts val="0"/>
              </a:spcAft>
              <a:buSzPts val="2392"/>
              <a:buNone/>
            </a:pPr>
            <a:r>
              <a:rPr lang="en-IN" sz="2600" dirty="0">
                <a:latin typeface="Times New Roman"/>
                <a:ea typeface="Times New Roman"/>
                <a:cs typeface="Times New Roman"/>
                <a:sym typeface="Times New Roman"/>
              </a:rPr>
              <a:t>     name=input(“Enter your Name:”)</a:t>
            </a:r>
            <a:endParaRPr dirty="0"/>
          </a:p>
          <a:p>
            <a:pPr marL="0" lvl="0" indent="0" algn="l" rtl="0">
              <a:lnSpc>
                <a:spcPct val="160000"/>
              </a:lnSpc>
              <a:spcBef>
                <a:spcPts val="0"/>
              </a:spcBef>
              <a:spcAft>
                <a:spcPts val="0"/>
              </a:spcAft>
              <a:buSzPts val="2392"/>
              <a:buNone/>
            </a:pPr>
            <a:r>
              <a:rPr lang="en-IN" sz="2600" dirty="0">
                <a:latin typeface="Times New Roman"/>
                <a:ea typeface="Times New Roman"/>
                <a:cs typeface="Times New Roman"/>
                <a:sym typeface="Times New Roman"/>
              </a:rPr>
              <a:t>      Enter your Name:      </a:t>
            </a:r>
            <a:endParaRPr dirty="0"/>
          </a:p>
          <a:p>
            <a:pPr marL="0" lvl="0" indent="0" algn="l" rtl="0">
              <a:lnSpc>
                <a:spcPct val="160000"/>
              </a:lnSpc>
              <a:spcBef>
                <a:spcPts val="0"/>
              </a:spcBef>
              <a:spcAft>
                <a:spcPts val="0"/>
              </a:spcAft>
              <a:buSzPts val="2300"/>
              <a:buNone/>
            </a:pPr>
            <a:endParaRPr sz="2500" dirty="0">
              <a:latin typeface="Times New Roman"/>
              <a:ea typeface="Times New Roman"/>
              <a:cs typeface="Times New Roman"/>
              <a:sym typeface="Times New Roman"/>
            </a:endParaRPr>
          </a:p>
        </p:txBody>
      </p:sp>
      <p:sp>
        <p:nvSpPr>
          <p:cNvPr id="218" name="Google Shape;218;p19"/>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Input/Output Functions</a:t>
            </a:r>
            <a:endParaRPr/>
          </a:p>
        </p:txBody>
      </p:sp>
      <p:sp>
        <p:nvSpPr>
          <p:cNvPr id="2" name="Slide Number Placeholder 1">
            <a:extLst>
              <a:ext uri="{FF2B5EF4-FFF2-40B4-BE49-F238E27FC236}">
                <a16:creationId xmlns:a16="http://schemas.microsoft.com/office/drawing/2014/main" id="{C3D41C53-2141-4027-B47A-8942B2C801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49</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body" idx="1"/>
          </p:nvPr>
        </p:nvSpPr>
        <p:spPr>
          <a:xfrm>
            <a:off x="492703" y="1474838"/>
            <a:ext cx="8651297" cy="5869857"/>
          </a:xfrm>
          <a:prstGeom prst="rect">
            <a:avLst/>
          </a:prstGeom>
          <a:noFill/>
          <a:ln>
            <a:noFill/>
          </a:ln>
        </p:spPr>
        <p:txBody>
          <a:bodyPr spcFirstLastPara="1" wrap="square" lIns="91425" tIns="45700" rIns="91425" bIns="45700" anchor="ctr" anchorCtr="0">
            <a:normAutofit fontScale="62500" lnSpcReduction="20000"/>
          </a:bodyPr>
          <a:lstStyle/>
          <a:p>
            <a:pPr marL="306000" lvl="0" indent="-306000" algn="l" rtl="0">
              <a:lnSpc>
                <a:spcPct val="170000"/>
              </a:lnSpc>
              <a:spcBef>
                <a:spcPts val="0"/>
              </a:spcBef>
              <a:spcAft>
                <a:spcPts val="0"/>
              </a:spcAft>
              <a:buSzPct val="92000"/>
              <a:buChar char="◼"/>
            </a:pPr>
            <a:r>
              <a:rPr lang="en-IN" sz="4600">
                <a:latin typeface="Times New Roman"/>
                <a:ea typeface="Times New Roman"/>
                <a:cs typeface="Times New Roman"/>
                <a:sym typeface="Times New Roman"/>
              </a:rPr>
              <a:t>Developed by Guido Van Rossum in early 1990s</a:t>
            </a:r>
            <a:endParaRPr/>
          </a:p>
          <a:p>
            <a:pPr marL="306000" lvl="0" indent="-306000" algn="l" rtl="0">
              <a:lnSpc>
                <a:spcPct val="170000"/>
              </a:lnSpc>
              <a:spcBef>
                <a:spcPts val="0"/>
              </a:spcBef>
              <a:spcAft>
                <a:spcPts val="0"/>
              </a:spcAft>
              <a:buSzPct val="92000"/>
              <a:buChar char="◼"/>
            </a:pPr>
            <a:r>
              <a:rPr lang="en-IN" sz="4600">
                <a:latin typeface="Times New Roman"/>
                <a:ea typeface="Times New Roman"/>
                <a:cs typeface="Times New Roman"/>
                <a:sym typeface="Times New Roman"/>
              </a:rPr>
              <a:t>Named after a comedy group Monty Python</a:t>
            </a:r>
            <a:endParaRPr/>
          </a:p>
          <a:p>
            <a:pPr marL="306000" lvl="0" indent="-306000" algn="l" rtl="0">
              <a:lnSpc>
                <a:spcPct val="170000"/>
              </a:lnSpc>
              <a:spcBef>
                <a:spcPts val="0"/>
              </a:spcBef>
              <a:spcAft>
                <a:spcPts val="0"/>
              </a:spcAft>
              <a:buSzPct val="92000"/>
              <a:buChar char="◼"/>
            </a:pPr>
            <a:r>
              <a:rPr lang="en-IN" sz="4600">
                <a:latin typeface="Times New Roman"/>
                <a:ea typeface="Times New Roman"/>
                <a:cs typeface="Times New Roman"/>
                <a:sym typeface="Times New Roman"/>
              </a:rPr>
              <a:t>Features derived from many languages like C, C++, Java and other scripting languages</a:t>
            </a:r>
            <a:endParaRPr/>
          </a:p>
          <a:p>
            <a:pPr marL="306000" lvl="0" indent="-306000" algn="l" rtl="0">
              <a:lnSpc>
                <a:spcPct val="170000"/>
              </a:lnSpc>
              <a:spcBef>
                <a:spcPts val="0"/>
              </a:spcBef>
              <a:spcAft>
                <a:spcPts val="0"/>
              </a:spcAft>
              <a:buSzPct val="92000"/>
              <a:buChar char="◼"/>
            </a:pPr>
            <a:r>
              <a:rPr lang="en-IN" sz="4600">
                <a:latin typeface="Times New Roman"/>
                <a:ea typeface="Times New Roman"/>
                <a:cs typeface="Times New Roman"/>
                <a:sym typeface="Times New Roman"/>
              </a:rPr>
              <a:t>Available under GNU General Public License ( Free, Open Source)</a:t>
            </a:r>
            <a:endParaRPr/>
          </a:p>
          <a:p>
            <a:pPr marL="306000" lvl="0" indent="-306000" algn="l" rtl="0">
              <a:lnSpc>
                <a:spcPct val="200000"/>
              </a:lnSpc>
              <a:spcBef>
                <a:spcPts val="0"/>
              </a:spcBef>
              <a:spcAft>
                <a:spcPts val="0"/>
              </a:spcAft>
              <a:buSzPct val="92000"/>
              <a:buChar char="◼"/>
            </a:pPr>
            <a:r>
              <a:rPr lang="en-IN" sz="4600">
                <a:latin typeface="Times New Roman"/>
                <a:ea typeface="Times New Roman"/>
                <a:cs typeface="Times New Roman"/>
                <a:sym typeface="Times New Roman"/>
              </a:rPr>
              <a:t>Python 3.8.5 -  20 July 2020 being the latest version</a:t>
            </a:r>
            <a:endParaRPr sz="4600">
              <a:latin typeface="Times New Roman"/>
              <a:ea typeface="Times New Roman"/>
              <a:cs typeface="Times New Roman"/>
              <a:sym typeface="Times New Roman"/>
            </a:endParaRPr>
          </a:p>
          <a:p>
            <a:pPr marL="0" lvl="0" indent="0" algn="l" rtl="0">
              <a:spcBef>
                <a:spcPts val="225"/>
              </a:spcBef>
              <a:spcAft>
                <a:spcPts val="0"/>
              </a:spcAft>
              <a:buSzPct val="91999"/>
              <a:buNone/>
            </a:pPr>
            <a:endParaRPr/>
          </a:p>
        </p:txBody>
      </p:sp>
      <p:sp>
        <p:nvSpPr>
          <p:cNvPr id="118" name="Google Shape;118;p4"/>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Evolution of Python</a:t>
            </a:r>
            <a:endParaRPr/>
          </a:p>
        </p:txBody>
      </p:sp>
      <p:sp>
        <p:nvSpPr>
          <p:cNvPr id="2" name="Slide Number Placeholder 1">
            <a:extLst>
              <a:ext uri="{FF2B5EF4-FFF2-40B4-BE49-F238E27FC236}">
                <a16:creationId xmlns:a16="http://schemas.microsoft.com/office/drawing/2014/main" id="{05616538-E6E5-41F5-9CEB-CD2CD7652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1"/>
          <p:cNvSpPr txBox="1">
            <a:spLocks noGrp="1"/>
          </p:cNvSpPr>
          <p:nvPr>
            <p:ph type="body" idx="1"/>
          </p:nvPr>
        </p:nvSpPr>
        <p:spPr>
          <a:xfrm>
            <a:off x="453376" y="2359738"/>
            <a:ext cx="8592304" cy="502920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0"/>
              </a:spcBef>
              <a:spcAft>
                <a:spcPts val="0"/>
              </a:spcAft>
              <a:buSzPts val="2392"/>
              <a:buNone/>
            </a:pPr>
            <a:r>
              <a:rPr lang="en-IN" sz="2600" b="1">
                <a:latin typeface="Times New Roman"/>
                <a:ea typeface="Times New Roman"/>
                <a:cs typeface="Times New Roman"/>
                <a:sym typeface="Times New Roman"/>
              </a:rPr>
              <a:t>Output Operation:</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To display the output</a:t>
            </a:r>
            <a:endParaRPr/>
          </a:p>
          <a:p>
            <a:pPr marL="0" lvl="0" indent="0" algn="l" rtl="0">
              <a:lnSpc>
                <a:spcPct val="160000"/>
              </a:lnSpc>
              <a:spcBef>
                <a:spcPts val="0"/>
              </a:spcBef>
              <a:spcAft>
                <a:spcPts val="0"/>
              </a:spcAft>
              <a:buSzPts val="2392"/>
              <a:buNone/>
            </a:pPr>
            <a:endParaRPr sz="2600">
              <a:latin typeface="Times New Roman"/>
              <a:ea typeface="Times New Roman"/>
              <a:cs typeface="Times New Roman"/>
              <a:sym typeface="Times New Roman"/>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Function Used: </a:t>
            </a:r>
            <a:endParaRPr/>
          </a:p>
          <a:p>
            <a:pPr marL="0" lvl="0" indent="0" algn="l" rtl="0">
              <a:lnSpc>
                <a:spcPct val="160000"/>
              </a:lnSpc>
              <a:spcBef>
                <a:spcPts val="0"/>
              </a:spcBef>
              <a:spcAft>
                <a:spcPts val="0"/>
              </a:spcAft>
              <a:buSzPts val="2392"/>
              <a:buNone/>
            </a:pPr>
            <a:r>
              <a:rPr lang="en-IN" sz="2600" i="1">
                <a:latin typeface="Times New Roman"/>
                <a:ea typeface="Times New Roman"/>
                <a:cs typeface="Times New Roman"/>
                <a:sym typeface="Times New Roman"/>
              </a:rPr>
              <a:t>		print</a:t>
            </a:r>
            <a:r>
              <a:rPr lang="en-IN" sz="2600" b="1" i="1">
                <a:latin typeface="Times New Roman"/>
                <a:ea typeface="Times New Roman"/>
                <a:cs typeface="Times New Roman"/>
                <a:sym typeface="Times New Roman"/>
              </a:rPr>
              <a:t>( )</a:t>
            </a:r>
            <a:endParaRPr/>
          </a:p>
          <a:p>
            <a:pPr marL="0" lvl="0" indent="0" algn="l" rtl="0">
              <a:lnSpc>
                <a:spcPct val="160000"/>
              </a:lnSpc>
              <a:spcBef>
                <a:spcPts val="0"/>
              </a:spcBef>
              <a:spcAft>
                <a:spcPts val="0"/>
              </a:spcAft>
              <a:buSzPts val="2300"/>
              <a:buNone/>
            </a:pPr>
            <a:endParaRPr sz="2500">
              <a:latin typeface="Times New Roman"/>
              <a:ea typeface="Times New Roman"/>
              <a:cs typeface="Times New Roman"/>
              <a:sym typeface="Times New Roman"/>
            </a:endParaRPr>
          </a:p>
          <a:p>
            <a:pPr marL="0" lvl="0" indent="0" algn="l" rtl="0">
              <a:lnSpc>
                <a:spcPct val="160000"/>
              </a:lnSpc>
              <a:spcBef>
                <a:spcPts val="0"/>
              </a:spcBef>
              <a:spcAft>
                <a:spcPts val="0"/>
              </a:spcAft>
              <a:buSzPts val="2300"/>
              <a:buNone/>
            </a:pPr>
            <a:r>
              <a:rPr lang="en-IN" sz="2500">
                <a:latin typeface="Times New Roman"/>
                <a:ea typeface="Times New Roman"/>
                <a:cs typeface="Times New Roman"/>
                <a:sym typeface="Times New Roman"/>
              </a:rPr>
              <a:t>      </a:t>
            </a:r>
            <a:endParaRPr/>
          </a:p>
          <a:p>
            <a:pPr marL="0" lvl="0" indent="0" algn="l" rtl="0">
              <a:lnSpc>
                <a:spcPct val="160000"/>
              </a:lnSpc>
              <a:spcBef>
                <a:spcPts val="0"/>
              </a:spcBef>
              <a:spcAft>
                <a:spcPts val="0"/>
              </a:spcAft>
              <a:buSzPts val="2300"/>
              <a:buNone/>
            </a:pPr>
            <a:r>
              <a:rPr lang="en-IN" sz="2500">
                <a:latin typeface="Times New Roman"/>
                <a:ea typeface="Times New Roman"/>
                <a:cs typeface="Times New Roman"/>
                <a:sym typeface="Times New Roman"/>
              </a:rPr>
              <a:t>      </a:t>
            </a:r>
            <a:endParaRPr/>
          </a:p>
          <a:p>
            <a:pPr marL="0" lvl="0" indent="0" algn="l" rtl="0">
              <a:lnSpc>
                <a:spcPct val="160000"/>
              </a:lnSpc>
              <a:spcBef>
                <a:spcPts val="0"/>
              </a:spcBef>
              <a:spcAft>
                <a:spcPts val="0"/>
              </a:spcAft>
              <a:buSzPts val="2300"/>
              <a:buNone/>
            </a:pPr>
            <a:endParaRPr sz="2500">
              <a:latin typeface="Times New Roman"/>
              <a:ea typeface="Times New Roman"/>
              <a:cs typeface="Times New Roman"/>
              <a:sym typeface="Times New Roman"/>
            </a:endParaRPr>
          </a:p>
        </p:txBody>
      </p:sp>
      <p:sp>
        <p:nvSpPr>
          <p:cNvPr id="230" name="Google Shape;230;p21"/>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Input/Output Functions</a:t>
            </a:r>
            <a:endParaRPr/>
          </a:p>
        </p:txBody>
      </p:sp>
      <p:sp>
        <p:nvSpPr>
          <p:cNvPr id="2" name="Slide Number Placeholder 1">
            <a:extLst>
              <a:ext uri="{FF2B5EF4-FFF2-40B4-BE49-F238E27FC236}">
                <a16:creationId xmlns:a16="http://schemas.microsoft.com/office/drawing/2014/main" id="{2444F8A7-8362-4478-8741-F413855E94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50</a:t>
            </a:fld>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2"/>
          <p:cNvSpPr txBox="1">
            <a:spLocks noGrp="1"/>
          </p:cNvSpPr>
          <p:nvPr>
            <p:ph type="body" idx="1"/>
          </p:nvPr>
        </p:nvSpPr>
        <p:spPr>
          <a:xfrm>
            <a:off x="443542" y="2025442"/>
            <a:ext cx="8592304" cy="5029204"/>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60000"/>
              </a:lnSpc>
              <a:spcBef>
                <a:spcPts val="0"/>
              </a:spcBef>
              <a:spcAft>
                <a:spcPts val="0"/>
              </a:spcAft>
              <a:buSzPct val="92000"/>
              <a:buNone/>
            </a:pPr>
            <a:r>
              <a:rPr lang="en-IN" sz="2800" b="1">
                <a:latin typeface="Times New Roman"/>
                <a:ea typeface="Times New Roman"/>
                <a:cs typeface="Times New Roman"/>
                <a:sym typeface="Times New Roman"/>
              </a:rPr>
              <a:t>Output operation:</a:t>
            </a:r>
            <a:endParaRPr/>
          </a:p>
          <a:p>
            <a:pPr marL="0" lvl="0" indent="0" algn="l" rtl="0">
              <a:lnSpc>
                <a:spcPct val="160000"/>
              </a:lnSpc>
              <a:spcBef>
                <a:spcPts val="0"/>
              </a:spcBef>
              <a:spcAft>
                <a:spcPts val="0"/>
              </a:spcAft>
              <a:buSzPct val="92000"/>
              <a:buNone/>
            </a:pPr>
            <a:r>
              <a:rPr lang="en-IN" sz="2800">
                <a:latin typeface="Times New Roman"/>
                <a:ea typeface="Times New Roman"/>
                <a:cs typeface="Times New Roman"/>
                <a:sym typeface="Times New Roman"/>
              </a:rPr>
              <a:t>Syntax:</a:t>
            </a:r>
            <a:endParaRPr/>
          </a:p>
          <a:p>
            <a:pPr marL="0" lvl="0" indent="0" algn="l" rtl="0">
              <a:lnSpc>
                <a:spcPct val="160000"/>
              </a:lnSpc>
              <a:spcBef>
                <a:spcPts val="0"/>
              </a:spcBef>
              <a:spcAft>
                <a:spcPts val="0"/>
              </a:spcAft>
              <a:buSzPct val="92000"/>
              <a:buNone/>
            </a:pPr>
            <a:r>
              <a:rPr lang="en-IN" sz="2800" i="1">
                <a:latin typeface="Times New Roman"/>
                <a:ea typeface="Times New Roman"/>
                <a:cs typeface="Times New Roman"/>
                <a:sym typeface="Times New Roman"/>
              </a:rPr>
              <a:t>	print([output ])</a:t>
            </a:r>
            <a:endParaRPr/>
          </a:p>
          <a:p>
            <a:pPr marL="0" lvl="0" indent="0" algn="l" rtl="0">
              <a:lnSpc>
                <a:spcPct val="160000"/>
              </a:lnSpc>
              <a:spcBef>
                <a:spcPts val="0"/>
              </a:spcBef>
              <a:spcAft>
                <a:spcPts val="0"/>
              </a:spcAft>
              <a:buSzPct val="92000"/>
              <a:buNone/>
            </a:pPr>
            <a:r>
              <a:rPr lang="en-IN" sz="2800">
                <a:latin typeface="Times New Roman"/>
                <a:ea typeface="Times New Roman"/>
                <a:cs typeface="Times New Roman"/>
                <a:sym typeface="Times New Roman"/>
              </a:rPr>
              <a:t>Example code:</a:t>
            </a:r>
            <a:endParaRPr/>
          </a:p>
          <a:p>
            <a:pPr marL="0" lvl="0" indent="0" algn="l" rtl="0">
              <a:lnSpc>
                <a:spcPct val="160000"/>
              </a:lnSpc>
              <a:spcBef>
                <a:spcPts val="0"/>
              </a:spcBef>
              <a:spcAft>
                <a:spcPts val="0"/>
              </a:spcAft>
              <a:buSzPct val="92000"/>
              <a:buNone/>
            </a:pPr>
            <a:r>
              <a:rPr lang="en-IN" sz="2800">
                <a:latin typeface="Times New Roman"/>
                <a:ea typeface="Times New Roman"/>
                <a:cs typeface="Times New Roman"/>
                <a:sym typeface="Times New Roman"/>
              </a:rPr>
              <a:t>     language=“Python”</a:t>
            </a:r>
            <a:endParaRPr/>
          </a:p>
          <a:p>
            <a:pPr marL="0" lvl="0" indent="0" algn="l" rtl="0">
              <a:lnSpc>
                <a:spcPct val="160000"/>
              </a:lnSpc>
              <a:spcBef>
                <a:spcPts val="0"/>
              </a:spcBef>
              <a:spcAft>
                <a:spcPts val="0"/>
              </a:spcAft>
              <a:buSzPct val="92000"/>
              <a:buNone/>
            </a:pPr>
            <a:r>
              <a:rPr lang="en-IN" sz="2800">
                <a:latin typeface="Times New Roman"/>
                <a:ea typeface="Times New Roman"/>
                <a:cs typeface="Times New Roman"/>
                <a:sym typeface="Times New Roman"/>
              </a:rPr>
              <a:t>     print(language)</a:t>
            </a:r>
            <a:endParaRPr/>
          </a:p>
          <a:p>
            <a:pPr marL="0" lvl="0" indent="0" algn="l" rtl="0">
              <a:lnSpc>
                <a:spcPct val="160000"/>
              </a:lnSpc>
              <a:spcBef>
                <a:spcPts val="0"/>
              </a:spcBef>
              <a:spcAft>
                <a:spcPts val="0"/>
              </a:spcAft>
              <a:buSzPct val="92000"/>
              <a:buNone/>
            </a:pPr>
            <a:r>
              <a:rPr lang="en-IN" sz="2800">
                <a:latin typeface="Times New Roman"/>
                <a:ea typeface="Times New Roman"/>
                <a:cs typeface="Times New Roman"/>
                <a:sym typeface="Times New Roman"/>
              </a:rPr>
              <a:t>Output:</a:t>
            </a:r>
            <a:endParaRPr/>
          </a:p>
          <a:p>
            <a:pPr marL="0" lvl="0" indent="0" algn="l" rtl="0">
              <a:lnSpc>
                <a:spcPct val="160000"/>
              </a:lnSpc>
              <a:spcBef>
                <a:spcPts val="0"/>
              </a:spcBef>
              <a:spcAft>
                <a:spcPts val="0"/>
              </a:spcAft>
              <a:buSzPct val="92000"/>
              <a:buNone/>
            </a:pPr>
            <a:r>
              <a:rPr lang="en-IN" sz="2800">
                <a:latin typeface="Times New Roman"/>
                <a:ea typeface="Times New Roman"/>
                <a:cs typeface="Times New Roman"/>
                <a:sym typeface="Times New Roman"/>
              </a:rPr>
              <a:t>     Python</a:t>
            </a:r>
            <a:endParaRPr/>
          </a:p>
          <a:p>
            <a:pPr marL="0" lvl="0" indent="0" algn="l" rtl="0">
              <a:lnSpc>
                <a:spcPct val="160000"/>
              </a:lnSpc>
              <a:spcBef>
                <a:spcPts val="0"/>
              </a:spcBef>
              <a:spcAft>
                <a:spcPts val="0"/>
              </a:spcAft>
              <a:buSzPct val="92000"/>
              <a:buNone/>
            </a:pPr>
            <a:endParaRPr sz="2500">
              <a:latin typeface="Times New Roman"/>
              <a:ea typeface="Times New Roman"/>
              <a:cs typeface="Times New Roman"/>
              <a:sym typeface="Times New Roman"/>
            </a:endParaRPr>
          </a:p>
        </p:txBody>
      </p:sp>
      <p:sp>
        <p:nvSpPr>
          <p:cNvPr id="236" name="Google Shape;236;p22"/>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Input/Output Functions</a:t>
            </a:r>
            <a:endParaRPr/>
          </a:p>
        </p:txBody>
      </p:sp>
      <p:sp>
        <p:nvSpPr>
          <p:cNvPr id="2" name="Slide Number Placeholder 1">
            <a:extLst>
              <a:ext uri="{FF2B5EF4-FFF2-40B4-BE49-F238E27FC236}">
                <a16:creationId xmlns:a16="http://schemas.microsoft.com/office/drawing/2014/main" id="{1985B239-054F-4C9E-BC78-9EBC971CB8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51</a:t>
            </a:fld>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body" idx="1"/>
          </p:nvPr>
        </p:nvSpPr>
        <p:spPr>
          <a:xfrm>
            <a:off x="443542" y="1828800"/>
            <a:ext cx="8592304" cy="5245510"/>
          </a:xfrm>
          <a:prstGeom prst="rect">
            <a:avLst/>
          </a:prstGeom>
          <a:noFill/>
          <a:ln>
            <a:noFill/>
          </a:ln>
        </p:spPr>
        <p:txBody>
          <a:bodyPr spcFirstLastPara="1" wrap="square" lIns="91425" tIns="45700" rIns="91425" bIns="45700" anchor="ctr" anchorCtr="0">
            <a:normAutofit/>
          </a:bodyPr>
          <a:lstStyle/>
          <a:p>
            <a:pPr marL="0" lvl="0" indent="0" algn="l" rtl="0">
              <a:lnSpc>
                <a:spcPct val="160000"/>
              </a:lnSpc>
              <a:spcBef>
                <a:spcPts val="0"/>
              </a:spcBef>
              <a:spcAft>
                <a:spcPts val="0"/>
              </a:spcAft>
              <a:buSzPts val="2392"/>
              <a:buNone/>
            </a:pPr>
            <a:r>
              <a:rPr lang="en-IN" sz="2600" b="1">
                <a:latin typeface="Times New Roman"/>
                <a:ea typeface="Times New Roman"/>
                <a:cs typeface="Times New Roman"/>
                <a:sym typeface="Times New Roman"/>
              </a:rPr>
              <a:t>Output operation:</a:t>
            </a:r>
            <a:endParaRPr/>
          </a:p>
          <a:p>
            <a:pPr marL="0" lvl="0" indent="0" algn="l" rtl="0">
              <a:lnSpc>
                <a:spcPct val="160000"/>
              </a:lnSpc>
              <a:spcBef>
                <a:spcPts val="0"/>
              </a:spcBef>
              <a:spcAft>
                <a:spcPts val="0"/>
              </a:spcAft>
              <a:buSzPts val="2392"/>
              <a:buNone/>
            </a:pPr>
            <a:r>
              <a:rPr lang="en-IN" sz="2600" b="1">
                <a:latin typeface="Times New Roman"/>
                <a:ea typeface="Times New Roman"/>
                <a:cs typeface="Times New Roman"/>
                <a:sym typeface="Times New Roman"/>
              </a:rPr>
              <a:t>Example code:</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language=“Python”</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print(‘You are learning ’,language)</a:t>
            </a:r>
            <a:endParaRPr/>
          </a:p>
          <a:p>
            <a:pPr marL="0" lvl="0" indent="0" algn="l" rtl="0">
              <a:lnSpc>
                <a:spcPct val="160000"/>
              </a:lnSpc>
              <a:spcBef>
                <a:spcPts val="0"/>
              </a:spcBef>
              <a:spcAft>
                <a:spcPts val="0"/>
              </a:spcAft>
              <a:buSzPts val="2392"/>
              <a:buNone/>
            </a:pPr>
            <a:endParaRPr sz="2600">
              <a:latin typeface="Times New Roman"/>
              <a:ea typeface="Times New Roman"/>
              <a:cs typeface="Times New Roman"/>
              <a:sym typeface="Times New Roman"/>
            </a:endParaRPr>
          </a:p>
          <a:p>
            <a:pPr marL="0" lvl="0" indent="0" algn="l" rtl="0">
              <a:lnSpc>
                <a:spcPct val="160000"/>
              </a:lnSpc>
              <a:spcBef>
                <a:spcPts val="0"/>
              </a:spcBef>
              <a:spcAft>
                <a:spcPts val="0"/>
              </a:spcAft>
              <a:buSzPts val="2392"/>
              <a:buNone/>
            </a:pPr>
            <a:r>
              <a:rPr lang="en-IN" sz="2600" b="1">
                <a:latin typeface="Times New Roman"/>
                <a:ea typeface="Times New Roman"/>
                <a:cs typeface="Times New Roman"/>
                <a:sym typeface="Times New Roman"/>
              </a:rPr>
              <a:t>Output:</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You are learning Python</a:t>
            </a:r>
            <a:endParaRPr/>
          </a:p>
          <a:p>
            <a:pPr marL="0" lvl="0" indent="0" algn="l" rtl="0">
              <a:lnSpc>
                <a:spcPct val="160000"/>
              </a:lnSpc>
              <a:spcBef>
                <a:spcPts val="0"/>
              </a:spcBef>
              <a:spcAft>
                <a:spcPts val="0"/>
              </a:spcAft>
              <a:buSzPts val="2300"/>
              <a:buNone/>
            </a:pPr>
            <a:endParaRPr sz="2500">
              <a:latin typeface="Times New Roman"/>
              <a:ea typeface="Times New Roman"/>
              <a:cs typeface="Times New Roman"/>
              <a:sym typeface="Times New Roman"/>
            </a:endParaRPr>
          </a:p>
        </p:txBody>
      </p:sp>
      <p:sp>
        <p:nvSpPr>
          <p:cNvPr id="242" name="Google Shape;242;p23"/>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Input/Output Functions</a:t>
            </a:r>
            <a:endParaRPr/>
          </a:p>
        </p:txBody>
      </p:sp>
      <p:sp>
        <p:nvSpPr>
          <p:cNvPr id="2" name="Slide Number Placeholder 1">
            <a:extLst>
              <a:ext uri="{FF2B5EF4-FFF2-40B4-BE49-F238E27FC236}">
                <a16:creationId xmlns:a16="http://schemas.microsoft.com/office/drawing/2014/main" id="{1808FD8D-A7D5-41DF-9C4F-18597A8494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52</a:t>
            </a:fld>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body" idx="1"/>
          </p:nvPr>
        </p:nvSpPr>
        <p:spPr>
          <a:xfrm>
            <a:off x="551696" y="1900227"/>
            <a:ext cx="8592304" cy="5545602"/>
          </a:xfrm>
          <a:prstGeom prst="rect">
            <a:avLst/>
          </a:prstGeom>
          <a:noFill/>
          <a:ln>
            <a:noFill/>
          </a:ln>
        </p:spPr>
        <p:txBody>
          <a:bodyPr spcFirstLastPara="1" wrap="square" lIns="91425" tIns="45700" rIns="91425" bIns="45700" anchor="ctr" anchorCtr="0">
            <a:normAutofit fontScale="85000" lnSpcReduction="10000"/>
          </a:bodyPr>
          <a:lstStyle/>
          <a:p>
            <a:pPr marL="306000" lvl="0" indent="-305999" algn="l" rtl="0">
              <a:lnSpc>
                <a:spcPct val="160000"/>
              </a:lnSpc>
              <a:spcBef>
                <a:spcPts val="0"/>
              </a:spcBef>
              <a:spcAft>
                <a:spcPts val="0"/>
              </a:spcAft>
              <a:buSzPct val="92000"/>
              <a:buChar char="◼"/>
            </a:pPr>
            <a:r>
              <a:rPr lang="en-IN" sz="3100" i="1" dirty="0">
                <a:latin typeface="Times New Roman"/>
                <a:ea typeface="Times New Roman"/>
                <a:cs typeface="Times New Roman"/>
                <a:sym typeface="Times New Roman"/>
              </a:rPr>
              <a:t>input( )  </a:t>
            </a:r>
            <a:r>
              <a:rPr lang="en-IN" sz="3100" dirty="0">
                <a:latin typeface="Times New Roman"/>
                <a:ea typeface="Times New Roman"/>
                <a:cs typeface="Times New Roman"/>
                <a:sym typeface="Times New Roman"/>
              </a:rPr>
              <a:t>🡪All the inputs are considered as strings</a:t>
            </a:r>
            <a:endParaRPr dirty="0"/>
          </a:p>
          <a:p>
            <a:pPr marL="0" lvl="0" indent="0" algn="l" rtl="0">
              <a:lnSpc>
                <a:spcPct val="160000"/>
              </a:lnSpc>
              <a:spcBef>
                <a:spcPts val="0"/>
              </a:spcBef>
              <a:spcAft>
                <a:spcPts val="0"/>
              </a:spcAft>
              <a:buSzPct val="92000"/>
              <a:buNone/>
            </a:pPr>
            <a:r>
              <a:rPr lang="en-IN" sz="3100" b="1" dirty="0">
                <a:latin typeface="Times New Roman"/>
                <a:ea typeface="Times New Roman"/>
                <a:cs typeface="Times New Roman"/>
                <a:sym typeface="Times New Roman"/>
              </a:rPr>
              <a:t>Example code:</a:t>
            </a:r>
            <a:endParaRPr dirty="0"/>
          </a:p>
          <a:p>
            <a:pPr marL="0" lvl="0" indent="0" algn="l" rtl="0">
              <a:lnSpc>
                <a:spcPct val="160000"/>
              </a:lnSpc>
              <a:spcBef>
                <a:spcPts val="0"/>
              </a:spcBef>
              <a:spcAft>
                <a:spcPts val="0"/>
              </a:spcAft>
              <a:buSzPct val="92000"/>
              <a:buNone/>
            </a:pPr>
            <a:r>
              <a:rPr lang="en-IN" sz="3100" dirty="0">
                <a:latin typeface="Times New Roman"/>
                <a:ea typeface="Times New Roman"/>
                <a:cs typeface="Times New Roman"/>
                <a:sym typeface="Times New Roman"/>
              </a:rPr>
              <a:t>     number1=input(“Enter a number:”)</a:t>
            </a:r>
            <a:endParaRPr dirty="0"/>
          </a:p>
          <a:p>
            <a:pPr marL="0" lvl="0" indent="0" algn="l" rtl="0">
              <a:lnSpc>
                <a:spcPct val="160000"/>
              </a:lnSpc>
              <a:spcBef>
                <a:spcPts val="0"/>
              </a:spcBef>
              <a:spcAft>
                <a:spcPts val="0"/>
              </a:spcAft>
              <a:buSzPct val="92000"/>
              <a:buNone/>
            </a:pPr>
            <a:r>
              <a:rPr lang="en-IN" sz="3100" dirty="0">
                <a:latin typeface="Times New Roman"/>
                <a:ea typeface="Times New Roman"/>
                <a:cs typeface="Times New Roman"/>
                <a:sym typeface="Times New Roman"/>
              </a:rPr>
              <a:t>     number2=input(“Enter another number:”)</a:t>
            </a:r>
            <a:endParaRPr dirty="0"/>
          </a:p>
          <a:p>
            <a:pPr marL="0" lvl="0" indent="0" algn="l" rtl="0">
              <a:lnSpc>
                <a:spcPct val="160000"/>
              </a:lnSpc>
              <a:spcBef>
                <a:spcPts val="0"/>
              </a:spcBef>
              <a:spcAft>
                <a:spcPts val="0"/>
              </a:spcAft>
              <a:buSzPct val="92000"/>
              <a:buNone/>
            </a:pPr>
            <a:r>
              <a:rPr lang="en-IN" sz="3100" dirty="0">
                <a:latin typeface="Times New Roman"/>
                <a:ea typeface="Times New Roman"/>
                <a:cs typeface="Times New Roman"/>
                <a:sym typeface="Times New Roman"/>
              </a:rPr>
              <a:t>     print(“Result:”,number1+number2)</a:t>
            </a:r>
            <a:endParaRPr dirty="0"/>
          </a:p>
          <a:p>
            <a:pPr marL="0" lvl="0" indent="0" algn="l" rtl="0">
              <a:lnSpc>
                <a:spcPct val="160000"/>
              </a:lnSpc>
              <a:spcBef>
                <a:spcPts val="0"/>
              </a:spcBef>
              <a:spcAft>
                <a:spcPts val="0"/>
              </a:spcAft>
              <a:buSzPct val="92000"/>
              <a:buNone/>
            </a:pPr>
            <a:r>
              <a:rPr lang="en-IN" sz="3100" b="1" dirty="0">
                <a:latin typeface="Times New Roman"/>
                <a:ea typeface="Times New Roman"/>
                <a:cs typeface="Times New Roman"/>
                <a:sym typeface="Times New Roman"/>
              </a:rPr>
              <a:t>Output:</a:t>
            </a:r>
            <a:endParaRPr dirty="0"/>
          </a:p>
          <a:p>
            <a:pPr marL="0" lvl="0" indent="0" algn="l" rtl="0">
              <a:lnSpc>
                <a:spcPct val="120000"/>
              </a:lnSpc>
              <a:spcBef>
                <a:spcPts val="0"/>
              </a:spcBef>
              <a:spcAft>
                <a:spcPts val="0"/>
              </a:spcAft>
              <a:buSzPct val="92000"/>
              <a:buNone/>
            </a:pPr>
            <a:r>
              <a:rPr lang="en-IN" sz="3100" dirty="0">
                <a:latin typeface="Times New Roman"/>
                <a:ea typeface="Times New Roman"/>
                <a:cs typeface="Times New Roman"/>
                <a:sym typeface="Times New Roman"/>
              </a:rPr>
              <a:t>	Enter a number :5</a:t>
            </a:r>
            <a:endParaRPr dirty="0"/>
          </a:p>
          <a:p>
            <a:pPr marL="0" lvl="0" indent="0" algn="l" rtl="0">
              <a:lnSpc>
                <a:spcPct val="120000"/>
              </a:lnSpc>
              <a:spcBef>
                <a:spcPts val="0"/>
              </a:spcBef>
              <a:spcAft>
                <a:spcPts val="0"/>
              </a:spcAft>
              <a:buSzPct val="92000"/>
              <a:buNone/>
            </a:pPr>
            <a:r>
              <a:rPr lang="en-IN" sz="3100" dirty="0">
                <a:latin typeface="Times New Roman"/>
                <a:ea typeface="Times New Roman"/>
                <a:cs typeface="Times New Roman"/>
                <a:sym typeface="Times New Roman"/>
              </a:rPr>
              <a:t>	Enter another number:6</a:t>
            </a:r>
            <a:endParaRPr dirty="0"/>
          </a:p>
          <a:p>
            <a:pPr marL="0" lvl="0" indent="0" algn="l" rtl="0">
              <a:lnSpc>
                <a:spcPct val="120000"/>
              </a:lnSpc>
              <a:spcBef>
                <a:spcPts val="0"/>
              </a:spcBef>
              <a:spcAft>
                <a:spcPts val="0"/>
              </a:spcAft>
              <a:buSzPct val="92000"/>
              <a:buNone/>
            </a:pPr>
            <a:r>
              <a:rPr lang="en-IN" sz="3100" dirty="0">
                <a:latin typeface="Times New Roman"/>
                <a:ea typeface="Times New Roman"/>
                <a:cs typeface="Times New Roman"/>
                <a:sym typeface="Times New Roman"/>
              </a:rPr>
              <a:t>	Result:56</a:t>
            </a:r>
            <a:endParaRPr dirty="0"/>
          </a:p>
          <a:p>
            <a:pPr marL="0" lvl="0" indent="0" algn="l" rtl="0">
              <a:lnSpc>
                <a:spcPct val="160000"/>
              </a:lnSpc>
              <a:spcBef>
                <a:spcPts val="0"/>
              </a:spcBef>
              <a:spcAft>
                <a:spcPts val="0"/>
              </a:spcAft>
              <a:buSzPct val="92000"/>
              <a:buNone/>
            </a:pPr>
            <a:r>
              <a:rPr lang="en-IN" sz="2500" dirty="0">
                <a:latin typeface="Times New Roman"/>
                <a:ea typeface="Times New Roman"/>
                <a:cs typeface="Times New Roman"/>
                <a:sym typeface="Times New Roman"/>
              </a:rPr>
              <a:t>      </a:t>
            </a:r>
            <a:endParaRPr dirty="0"/>
          </a:p>
          <a:p>
            <a:pPr marL="0" lvl="0" indent="0" algn="l" rtl="0">
              <a:lnSpc>
                <a:spcPct val="160000"/>
              </a:lnSpc>
              <a:spcBef>
                <a:spcPts val="0"/>
              </a:spcBef>
              <a:spcAft>
                <a:spcPts val="0"/>
              </a:spcAft>
              <a:buSzPct val="92000"/>
              <a:buNone/>
            </a:pPr>
            <a:endParaRPr sz="2500" dirty="0">
              <a:latin typeface="Times New Roman"/>
              <a:ea typeface="Times New Roman"/>
              <a:cs typeface="Times New Roman"/>
              <a:sym typeface="Times New Roman"/>
            </a:endParaRPr>
          </a:p>
        </p:txBody>
      </p:sp>
      <p:sp>
        <p:nvSpPr>
          <p:cNvPr id="248" name="Google Shape;248;p24"/>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Input/Output Functions</a:t>
            </a:r>
            <a:endParaRPr/>
          </a:p>
        </p:txBody>
      </p:sp>
      <p:sp>
        <p:nvSpPr>
          <p:cNvPr id="2" name="Slide Number Placeholder 1">
            <a:extLst>
              <a:ext uri="{FF2B5EF4-FFF2-40B4-BE49-F238E27FC236}">
                <a16:creationId xmlns:a16="http://schemas.microsoft.com/office/drawing/2014/main" id="{FEE59204-D637-4659-AC99-8D522C2C68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53</a:t>
            </a:fld>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body" idx="1"/>
          </p:nvPr>
        </p:nvSpPr>
        <p:spPr>
          <a:xfrm>
            <a:off x="453590" y="1919235"/>
            <a:ext cx="8592304" cy="5265607"/>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lnSpc>
                <a:spcPct val="160000"/>
              </a:lnSpc>
              <a:spcBef>
                <a:spcPts val="0"/>
              </a:spcBef>
              <a:spcAft>
                <a:spcPts val="0"/>
              </a:spcAft>
              <a:buSzPct val="92000"/>
              <a:buNone/>
            </a:pPr>
            <a:r>
              <a:rPr lang="en-IN" sz="3100" b="1">
                <a:latin typeface="Times New Roman"/>
                <a:ea typeface="Times New Roman"/>
                <a:cs typeface="Times New Roman"/>
                <a:sym typeface="Times New Roman"/>
              </a:rPr>
              <a:t>Example code:</a:t>
            </a:r>
            <a:endParaRPr/>
          </a:p>
          <a:p>
            <a:pPr marL="0" lvl="0" indent="0" algn="l" rtl="0">
              <a:lnSpc>
                <a:spcPct val="160000"/>
              </a:lnSpc>
              <a:spcBef>
                <a:spcPts val="0"/>
              </a:spcBef>
              <a:spcAft>
                <a:spcPts val="0"/>
              </a:spcAft>
              <a:buSzPct val="92000"/>
              <a:buNone/>
            </a:pPr>
            <a:r>
              <a:rPr lang="en-IN" sz="3100">
                <a:latin typeface="Times New Roman"/>
                <a:ea typeface="Times New Roman"/>
                <a:cs typeface="Times New Roman"/>
                <a:sym typeface="Times New Roman"/>
              </a:rPr>
              <a:t>     number1=int(input(“Enter a number:”))</a:t>
            </a:r>
            <a:endParaRPr/>
          </a:p>
          <a:p>
            <a:pPr marL="0" lvl="0" indent="0" algn="l" rtl="0">
              <a:lnSpc>
                <a:spcPct val="160000"/>
              </a:lnSpc>
              <a:spcBef>
                <a:spcPts val="0"/>
              </a:spcBef>
              <a:spcAft>
                <a:spcPts val="0"/>
              </a:spcAft>
              <a:buSzPct val="92000"/>
              <a:buNone/>
            </a:pPr>
            <a:r>
              <a:rPr lang="en-IN" sz="3100">
                <a:latin typeface="Times New Roman"/>
                <a:ea typeface="Times New Roman"/>
                <a:cs typeface="Times New Roman"/>
                <a:sym typeface="Times New Roman"/>
              </a:rPr>
              <a:t>     number2=int(input(“Enter another number:”))</a:t>
            </a:r>
            <a:endParaRPr/>
          </a:p>
          <a:p>
            <a:pPr marL="0" lvl="0" indent="0" algn="l" rtl="0">
              <a:lnSpc>
                <a:spcPct val="160000"/>
              </a:lnSpc>
              <a:spcBef>
                <a:spcPts val="0"/>
              </a:spcBef>
              <a:spcAft>
                <a:spcPts val="0"/>
              </a:spcAft>
              <a:buSzPct val="92000"/>
              <a:buNone/>
            </a:pPr>
            <a:r>
              <a:rPr lang="en-IN" sz="3100">
                <a:latin typeface="Times New Roman"/>
                <a:ea typeface="Times New Roman"/>
                <a:cs typeface="Times New Roman"/>
                <a:sym typeface="Times New Roman"/>
              </a:rPr>
              <a:t>     print(“Result:”,number1+number2)</a:t>
            </a:r>
            <a:endParaRPr/>
          </a:p>
          <a:p>
            <a:pPr marL="0" lvl="0" indent="0" algn="l" rtl="0">
              <a:lnSpc>
                <a:spcPct val="160000"/>
              </a:lnSpc>
              <a:spcBef>
                <a:spcPts val="0"/>
              </a:spcBef>
              <a:spcAft>
                <a:spcPts val="0"/>
              </a:spcAft>
              <a:buSzPct val="92000"/>
              <a:buNone/>
            </a:pPr>
            <a:endParaRPr sz="3100">
              <a:latin typeface="Times New Roman"/>
              <a:ea typeface="Times New Roman"/>
              <a:cs typeface="Times New Roman"/>
              <a:sym typeface="Times New Roman"/>
            </a:endParaRPr>
          </a:p>
          <a:p>
            <a:pPr marL="0" lvl="0" indent="0" algn="l" rtl="0">
              <a:lnSpc>
                <a:spcPct val="160000"/>
              </a:lnSpc>
              <a:spcBef>
                <a:spcPts val="0"/>
              </a:spcBef>
              <a:spcAft>
                <a:spcPts val="0"/>
              </a:spcAft>
              <a:buSzPct val="92000"/>
              <a:buNone/>
            </a:pPr>
            <a:r>
              <a:rPr lang="en-IN" sz="3100" b="1">
                <a:latin typeface="Times New Roman"/>
                <a:ea typeface="Times New Roman"/>
                <a:cs typeface="Times New Roman"/>
                <a:sym typeface="Times New Roman"/>
              </a:rPr>
              <a:t>Output:</a:t>
            </a:r>
            <a:endParaRPr/>
          </a:p>
          <a:p>
            <a:pPr marL="0" lvl="0" indent="0" algn="l" rtl="0">
              <a:lnSpc>
                <a:spcPct val="160000"/>
              </a:lnSpc>
              <a:spcBef>
                <a:spcPts val="0"/>
              </a:spcBef>
              <a:spcAft>
                <a:spcPts val="0"/>
              </a:spcAft>
              <a:buSzPct val="92000"/>
              <a:buNone/>
            </a:pPr>
            <a:r>
              <a:rPr lang="en-IN" sz="3100">
                <a:latin typeface="Times New Roman"/>
                <a:ea typeface="Times New Roman"/>
                <a:cs typeface="Times New Roman"/>
                <a:sym typeface="Times New Roman"/>
              </a:rPr>
              <a:t>Enter a number :5</a:t>
            </a:r>
            <a:endParaRPr/>
          </a:p>
          <a:p>
            <a:pPr marL="0" lvl="0" indent="0" algn="l" rtl="0">
              <a:lnSpc>
                <a:spcPct val="160000"/>
              </a:lnSpc>
              <a:spcBef>
                <a:spcPts val="0"/>
              </a:spcBef>
              <a:spcAft>
                <a:spcPts val="0"/>
              </a:spcAft>
              <a:buSzPct val="92000"/>
              <a:buNone/>
            </a:pPr>
            <a:r>
              <a:rPr lang="en-IN" sz="3100">
                <a:latin typeface="Times New Roman"/>
                <a:ea typeface="Times New Roman"/>
                <a:cs typeface="Times New Roman"/>
                <a:sym typeface="Times New Roman"/>
              </a:rPr>
              <a:t>Enter another number:6</a:t>
            </a:r>
            <a:endParaRPr/>
          </a:p>
          <a:p>
            <a:pPr marL="0" lvl="0" indent="0" algn="l" rtl="0">
              <a:lnSpc>
                <a:spcPct val="160000"/>
              </a:lnSpc>
              <a:spcBef>
                <a:spcPts val="0"/>
              </a:spcBef>
              <a:spcAft>
                <a:spcPts val="0"/>
              </a:spcAft>
              <a:buSzPct val="92000"/>
              <a:buNone/>
            </a:pPr>
            <a:r>
              <a:rPr lang="en-IN" sz="3100">
                <a:latin typeface="Times New Roman"/>
                <a:ea typeface="Times New Roman"/>
                <a:cs typeface="Times New Roman"/>
                <a:sym typeface="Times New Roman"/>
              </a:rPr>
              <a:t>Result:11</a:t>
            </a:r>
            <a:endParaRPr/>
          </a:p>
          <a:p>
            <a:pPr marL="0" lvl="0" indent="0" algn="l" rtl="0">
              <a:lnSpc>
                <a:spcPct val="160000"/>
              </a:lnSpc>
              <a:spcBef>
                <a:spcPts val="0"/>
              </a:spcBef>
              <a:spcAft>
                <a:spcPts val="0"/>
              </a:spcAft>
              <a:buSzPct val="92000"/>
              <a:buNone/>
            </a:pPr>
            <a:endParaRPr sz="2500">
              <a:latin typeface="Times New Roman"/>
              <a:ea typeface="Times New Roman"/>
              <a:cs typeface="Times New Roman"/>
              <a:sym typeface="Times New Roman"/>
            </a:endParaRPr>
          </a:p>
        </p:txBody>
      </p:sp>
      <p:sp>
        <p:nvSpPr>
          <p:cNvPr id="254" name="Google Shape;254;p25"/>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Input/Output Functions</a:t>
            </a:r>
            <a:endParaRPr/>
          </a:p>
        </p:txBody>
      </p:sp>
      <p:sp>
        <p:nvSpPr>
          <p:cNvPr id="2" name="Slide Number Placeholder 1">
            <a:extLst>
              <a:ext uri="{FF2B5EF4-FFF2-40B4-BE49-F238E27FC236}">
                <a16:creationId xmlns:a16="http://schemas.microsoft.com/office/drawing/2014/main" id="{679F02CE-043F-4B60-8AB7-F1E9B6049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54</a:t>
            </a:fld>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6"/>
          <p:cNvSpPr txBox="1">
            <a:spLocks noGrp="1"/>
          </p:cNvSpPr>
          <p:nvPr>
            <p:ph type="body" idx="1"/>
          </p:nvPr>
        </p:nvSpPr>
        <p:spPr>
          <a:xfrm>
            <a:off x="443542" y="1558584"/>
            <a:ext cx="8592304" cy="5265607"/>
          </a:xfrm>
          <a:prstGeom prst="rect">
            <a:avLst/>
          </a:prstGeom>
          <a:noFill/>
          <a:ln>
            <a:noFill/>
          </a:ln>
        </p:spPr>
        <p:txBody>
          <a:bodyPr spcFirstLastPara="1" wrap="square" lIns="91425" tIns="45700" rIns="91425" bIns="45700" anchor="ctr" anchorCtr="0">
            <a:normAutofit/>
          </a:bodyPr>
          <a:lstStyle/>
          <a:p>
            <a:pPr marL="0" lvl="0" indent="0" algn="l" rtl="0">
              <a:lnSpc>
                <a:spcPct val="160000"/>
              </a:lnSpc>
              <a:spcBef>
                <a:spcPts val="0"/>
              </a:spcBef>
              <a:spcAft>
                <a:spcPts val="0"/>
              </a:spcAft>
              <a:buSzPts val="2392"/>
              <a:buNone/>
            </a:pPr>
            <a:r>
              <a:rPr lang="en-IN" sz="2600" b="1">
                <a:latin typeface="Times New Roman"/>
                <a:ea typeface="Times New Roman"/>
                <a:cs typeface="Times New Roman"/>
                <a:sym typeface="Times New Roman"/>
              </a:rPr>
              <a:t>Example code:</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session=“Session 1”</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language=“Python”</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print(session, language) </a:t>
            </a:r>
            <a:endParaRPr/>
          </a:p>
          <a:p>
            <a:pPr marL="0" lvl="0" indent="0" algn="l" rtl="0">
              <a:lnSpc>
                <a:spcPct val="160000"/>
              </a:lnSpc>
              <a:spcBef>
                <a:spcPts val="0"/>
              </a:spcBef>
              <a:spcAft>
                <a:spcPts val="0"/>
              </a:spcAft>
              <a:buSzPts val="2392"/>
              <a:buNone/>
            </a:pPr>
            <a:endParaRPr sz="2600">
              <a:latin typeface="Times New Roman"/>
              <a:ea typeface="Times New Roman"/>
              <a:cs typeface="Times New Roman"/>
              <a:sym typeface="Times New Roman"/>
            </a:endParaRPr>
          </a:p>
          <a:p>
            <a:pPr marL="0" lvl="0" indent="0" algn="l" rtl="0">
              <a:lnSpc>
                <a:spcPct val="160000"/>
              </a:lnSpc>
              <a:spcBef>
                <a:spcPts val="0"/>
              </a:spcBef>
              <a:spcAft>
                <a:spcPts val="0"/>
              </a:spcAft>
              <a:buSzPts val="2392"/>
              <a:buNone/>
            </a:pPr>
            <a:r>
              <a:rPr lang="en-IN" sz="2600" b="1">
                <a:latin typeface="Times New Roman"/>
                <a:ea typeface="Times New Roman"/>
                <a:cs typeface="Times New Roman"/>
                <a:sym typeface="Times New Roman"/>
              </a:rPr>
              <a:t>Output:</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Session 1 Python</a:t>
            </a:r>
            <a:endParaRPr/>
          </a:p>
        </p:txBody>
      </p:sp>
      <p:sp>
        <p:nvSpPr>
          <p:cNvPr id="260" name="Google Shape;260;p26"/>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Formatting the Output</a:t>
            </a:r>
            <a:endParaRPr/>
          </a:p>
        </p:txBody>
      </p:sp>
      <p:sp>
        <p:nvSpPr>
          <p:cNvPr id="2" name="Slide Number Placeholder 1">
            <a:extLst>
              <a:ext uri="{FF2B5EF4-FFF2-40B4-BE49-F238E27FC236}">
                <a16:creationId xmlns:a16="http://schemas.microsoft.com/office/drawing/2014/main" id="{52B947D7-FFE9-425F-808F-0F517C4FE6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55</a:t>
            </a:fld>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body" idx="1"/>
          </p:nvPr>
        </p:nvSpPr>
        <p:spPr>
          <a:xfrm>
            <a:off x="10048" y="1317424"/>
            <a:ext cx="9144000" cy="5265607"/>
          </a:xfrm>
          <a:prstGeom prst="rect">
            <a:avLst/>
          </a:prstGeom>
          <a:noFill/>
          <a:ln>
            <a:noFill/>
          </a:ln>
        </p:spPr>
        <p:txBody>
          <a:bodyPr spcFirstLastPara="1" wrap="square" lIns="91425" tIns="45700" rIns="91425" bIns="45700" anchor="ctr" anchorCtr="0">
            <a:normAutofit/>
          </a:bodyPr>
          <a:lstStyle/>
          <a:p>
            <a:pPr marL="0" lvl="0" indent="0" algn="l" rtl="0">
              <a:lnSpc>
                <a:spcPct val="160000"/>
              </a:lnSpc>
              <a:spcBef>
                <a:spcPts val="0"/>
              </a:spcBef>
              <a:spcAft>
                <a:spcPts val="0"/>
              </a:spcAft>
              <a:buSzPts val="2392"/>
              <a:buNone/>
            </a:pPr>
            <a:r>
              <a:rPr lang="en-IN" sz="2600" b="1" dirty="0">
                <a:latin typeface="Times New Roman"/>
                <a:ea typeface="Times New Roman"/>
                <a:cs typeface="Times New Roman"/>
                <a:sym typeface="Times New Roman"/>
              </a:rPr>
              <a:t>Example code:</a:t>
            </a:r>
            <a:endParaRPr dirty="0"/>
          </a:p>
          <a:p>
            <a:pPr marL="0" lvl="0" indent="0" algn="l" rtl="0">
              <a:lnSpc>
                <a:spcPct val="160000"/>
              </a:lnSpc>
              <a:spcBef>
                <a:spcPts val="0"/>
              </a:spcBef>
              <a:spcAft>
                <a:spcPts val="0"/>
              </a:spcAft>
              <a:buSzPts val="2392"/>
              <a:buNone/>
            </a:pPr>
            <a:r>
              <a:rPr lang="en-IN" sz="2600" dirty="0">
                <a:latin typeface="Times New Roman"/>
                <a:ea typeface="Times New Roman"/>
                <a:cs typeface="Times New Roman"/>
                <a:sym typeface="Times New Roman"/>
              </a:rPr>
              <a:t> </a:t>
            </a:r>
            <a:r>
              <a:rPr lang="en-IN" sz="2400" dirty="0">
                <a:latin typeface="Times New Roman"/>
                <a:ea typeface="Times New Roman"/>
                <a:cs typeface="Times New Roman"/>
                <a:sym typeface="Times New Roman"/>
              </a:rPr>
              <a:t>print('This is an {0} for formatting the {1}'.format(‘example’, ‘output’))</a:t>
            </a:r>
          </a:p>
          <a:p>
            <a:pPr marL="0" lvl="0" indent="0" algn="l" rtl="0">
              <a:lnSpc>
                <a:spcPct val="160000"/>
              </a:lnSpc>
              <a:spcBef>
                <a:spcPts val="0"/>
              </a:spcBef>
              <a:spcAft>
                <a:spcPts val="0"/>
              </a:spcAft>
              <a:buSzPts val="2392"/>
              <a:buNone/>
            </a:pPr>
            <a:r>
              <a:rPr lang="en-IN" sz="2400" dirty="0">
                <a:latin typeface="Times New Roman"/>
                <a:cs typeface="Times New Roman"/>
                <a:sym typeface="Times New Roman"/>
              </a:rPr>
              <a:t>print('This is an { } for formatting the {}'.format(‘example’, ‘output’))</a:t>
            </a:r>
            <a:endParaRPr sz="2400" dirty="0">
              <a:latin typeface="Times New Roman"/>
              <a:cs typeface="Times New Roman"/>
            </a:endParaRPr>
          </a:p>
          <a:p>
            <a:pPr marL="0" lvl="0" indent="0" algn="l" rtl="0">
              <a:lnSpc>
                <a:spcPct val="160000"/>
              </a:lnSpc>
              <a:spcBef>
                <a:spcPts val="0"/>
              </a:spcBef>
              <a:spcAft>
                <a:spcPts val="0"/>
              </a:spcAft>
              <a:buSzPts val="2392"/>
              <a:buNone/>
            </a:pPr>
            <a:endParaRPr sz="2600" dirty="0">
              <a:latin typeface="Times New Roman"/>
              <a:ea typeface="Times New Roman"/>
              <a:cs typeface="Times New Roman"/>
              <a:sym typeface="Times New Roman"/>
            </a:endParaRPr>
          </a:p>
          <a:p>
            <a:pPr marL="0" lvl="0" indent="0" algn="l" rtl="0">
              <a:lnSpc>
                <a:spcPct val="160000"/>
              </a:lnSpc>
              <a:spcBef>
                <a:spcPts val="0"/>
              </a:spcBef>
              <a:spcAft>
                <a:spcPts val="0"/>
              </a:spcAft>
              <a:buSzPts val="2392"/>
              <a:buNone/>
            </a:pPr>
            <a:r>
              <a:rPr lang="en-IN" sz="2600" b="1" dirty="0">
                <a:latin typeface="Times New Roman"/>
                <a:ea typeface="Times New Roman"/>
                <a:cs typeface="Times New Roman"/>
                <a:sym typeface="Times New Roman"/>
              </a:rPr>
              <a:t>Output:</a:t>
            </a:r>
            <a:endParaRPr dirty="0"/>
          </a:p>
          <a:p>
            <a:pPr marL="0" lvl="0" indent="0" algn="l" rtl="0">
              <a:lnSpc>
                <a:spcPct val="160000"/>
              </a:lnSpc>
              <a:spcBef>
                <a:spcPts val="0"/>
              </a:spcBef>
              <a:spcAft>
                <a:spcPts val="0"/>
              </a:spcAft>
              <a:buSzPts val="2392"/>
              <a:buNone/>
            </a:pPr>
            <a:r>
              <a:rPr lang="en-IN" sz="2600" dirty="0">
                <a:latin typeface="Times New Roman"/>
                <a:ea typeface="Times New Roman"/>
                <a:cs typeface="Times New Roman"/>
                <a:sym typeface="Times New Roman"/>
              </a:rPr>
              <a:t>	This is an example for formatting the output</a:t>
            </a:r>
            <a:endParaRPr dirty="0"/>
          </a:p>
        </p:txBody>
      </p:sp>
      <p:sp>
        <p:nvSpPr>
          <p:cNvPr id="266" name="Google Shape;266;p27"/>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Formatting the Output</a:t>
            </a:r>
            <a:endParaRPr/>
          </a:p>
        </p:txBody>
      </p:sp>
      <p:sp>
        <p:nvSpPr>
          <p:cNvPr id="2" name="Slide Number Placeholder 1">
            <a:extLst>
              <a:ext uri="{FF2B5EF4-FFF2-40B4-BE49-F238E27FC236}">
                <a16:creationId xmlns:a16="http://schemas.microsoft.com/office/drawing/2014/main" id="{F13A70F8-97E6-4435-A640-F6DCAA96BF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56</a:t>
            </a:fld>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body" idx="1"/>
          </p:nvPr>
        </p:nvSpPr>
        <p:spPr>
          <a:xfrm>
            <a:off x="1" y="1558584"/>
            <a:ext cx="9144000" cy="5265607"/>
          </a:xfrm>
          <a:prstGeom prst="rect">
            <a:avLst/>
          </a:prstGeom>
          <a:noFill/>
          <a:ln>
            <a:noFill/>
          </a:ln>
        </p:spPr>
        <p:txBody>
          <a:bodyPr spcFirstLastPara="1" wrap="square" lIns="91425" tIns="45700" rIns="91425" bIns="45700" anchor="ctr" anchorCtr="0">
            <a:normAutofit/>
          </a:bodyPr>
          <a:lstStyle/>
          <a:p>
            <a:pPr marL="0" lvl="0" indent="0" algn="l" rtl="0">
              <a:lnSpc>
                <a:spcPct val="160000"/>
              </a:lnSpc>
              <a:spcBef>
                <a:spcPts val="0"/>
              </a:spcBef>
              <a:spcAft>
                <a:spcPts val="0"/>
              </a:spcAft>
              <a:buSzPts val="2392"/>
              <a:buNone/>
            </a:pPr>
            <a:r>
              <a:rPr lang="en-IN" sz="2600" b="1">
                <a:latin typeface="Times New Roman"/>
                <a:ea typeface="Times New Roman"/>
                <a:cs typeface="Times New Roman"/>
                <a:sym typeface="Times New Roman"/>
              </a:rPr>
              <a:t>Example code:</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session=“Session 1”</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language=“Python”</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print('This is {0}.You are learning {1}'.format(session, language)</a:t>
            </a:r>
            <a:endParaRPr/>
          </a:p>
          <a:p>
            <a:pPr marL="0" lvl="0" indent="0" algn="l" rtl="0">
              <a:lnSpc>
                <a:spcPct val="160000"/>
              </a:lnSpc>
              <a:spcBef>
                <a:spcPts val="0"/>
              </a:spcBef>
              <a:spcAft>
                <a:spcPts val="0"/>
              </a:spcAft>
              <a:buSzPts val="2392"/>
              <a:buNone/>
            </a:pPr>
            <a:endParaRPr sz="2600">
              <a:latin typeface="Times New Roman"/>
              <a:ea typeface="Times New Roman"/>
              <a:cs typeface="Times New Roman"/>
              <a:sym typeface="Times New Roman"/>
            </a:endParaRPr>
          </a:p>
          <a:p>
            <a:pPr marL="0" lvl="0" indent="0" algn="l" rtl="0">
              <a:lnSpc>
                <a:spcPct val="160000"/>
              </a:lnSpc>
              <a:spcBef>
                <a:spcPts val="0"/>
              </a:spcBef>
              <a:spcAft>
                <a:spcPts val="0"/>
              </a:spcAft>
              <a:buSzPts val="2392"/>
              <a:buNone/>
            </a:pPr>
            <a:r>
              <a:rPr lang="en-IN" sz="2600" b="1">
                <a:latin typeface="Times New Roman"/>
                <a:ea typeface="Times New Roman"/>
                <a:cs typeface="Times New Roman"/>
                <a:sym typeface="Times New Roman"/>
              </a:rPr>
              <a:t>Output</a:t>
            </a:r>
            <a:r>
              <a:rPr lang="en-IN" sz="2600">
                <a:latin typeface="Times New Roman"/>
                <a:ea typeface="Times New Roman"/>
                <a:cs typeface="Times New Roman"/>
                <a:sym typeface="Times New Roman"/>
              </a:rPr>
              <a:t>:</a:t>
            </a:r>
            <a:endParaRPr/>
          </a:p>
          <a:p>
            <a:pPr marL="0" lvl="0" indent="0" algn="l" rtl="0">
              <a:lnSpc>
                <a:spcPct val="160000"/>
              </a:lnSpc>
              <a:spcBef>
                <a:spcPts val="0"/>
              </a:spcBef>
              <a:spcAft>
                <a:spcPts val="0"/>
              </a:spcAft>
              <a:buSzPts val="2392"/>
              <a:buNone/>
            </a:pPr>
            <a:r>
              <a:rPr lang="en-IN" sz="2600">
                <a:latin typeface="Times New Roman"/>
                <a:ea typeface="Times New Roman"/>
                <a:cs typeface="Times New Roman"/>
                <a:sym typeface="Times New Roman"/>
              </a:rPr>
              <a:t>	This is Session 1.You are learning Python </a:t>
            </a:r>
            <a:endParaRPr/>
          </a:p>
        </p:txBody>
      </p:sp>
      <p:sp>
        <p:nvSpPr>
          <p:cNvPr id="272" name="Google Shape;272;p28"/>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Formatting the Output</a:t>
            </a:r>
            <a:endParaRPr/>
          </a:p>
        </p:txBody>
      </p:sp>
      <p:sp>
        <p:nvSpPr>
          <p:cNvPr id="2" name="Slide Number Placeholder 1">
            <a:extLst>
              <a:ext uri="{FF2B5EF4-FFF2-40B4-BE49-F238E27FC236}">
                <a16:creationId xmlns:a16="http://schemas.microsoft.com/office/drawing/2014/main" id="{0DE9CB72-681C-4507-99D9-3457F46B8A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57</a:t>
            </a:fld>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body" idx="1"/>
          </p:nvPr>
        </p:nvSpPr>
        <p:spPr>
          <a:xfrm>
            <a:off x="1" y="1558584"/>
            <a:ext cx="9144000" cy="5265607"/>
          </a:xfrm>
          <a:prstGeom prst="rect">
            <a:avLst/>
          </a:prstGeom>
          <a:noFill/>
          <a:ln>
            <a:noFill/>
          </a:ln>
        </p:spPr>
        <p:txBody>
          <a:bodyPr spcFirstLastPara="1" wrap="square" lIns="91425" tIns="45700" rIns="91425" bIns="45700" anchor="ctr" anchorCtr="0">
            <a:normAutofit fontScale="92500" lnSpcReduction="10000"/>
          </a:bodyPr>
          <a:lstStyle/>
          <a:p>
            <a:pPr marL="0" indent="0">
              <a:lnSpc>
                <a:spcPct val="160000"/>
              </a:lnSpc>
              <a:spcBef>
                <a:spcPts val="0"/>
              </a:spcBef>
              <a:buSzPts val="2392"/>
              <a:buNone/>
            </a:pPr>
            <a:r>
              <a:rPr lang="en-IN" sz="2400" b="1" i="0" dirty="0">
                <a:solidFill>
                  <a:srgbClr val="25265E"/>
                </a:solidFill>
                <a:effectLst/>
                <a:latin typeface="Times New Roman" panose="02020603050405020304" pitchFamily="18" charset="0"/>
                <a:cs typeface="Times New Roman" panose="02020603050405020304" pitchFamily="18" charset="0"/>
              </a:rPr>
              <a:t>Syntax of print()</a:t>
            </a:r>
          </a:p>
          <a:p>
            <a:pPr marL="0" indent="0">
              <a:lnSpc>
                <a:spcPct val="160000"/>
              </a:lnSpc>
              <a:spcBef>
                <a:spcPts val="0"/>
              </a:spcBef>
              <a:buSzPts val="2392"/>
              <a:buNone/>
            </a:pPr>
            <a:r>
              <a:rPr lang="en-IN" sz="2400" dirty="0">
                <a:solidFill>
                  <a:srgbClr val="25265E"/>
                </a:solidFill>
                <a:latin typeface="Times New Roman" panose="02020603050405020304" pitchFamily="18" charset="0"/>
                <a:cs typeface="Times New Roman" panose="02020603050405020304" pitchFamily="18" charset="0"/>
              </a:rPr>
              <a:t>T</a:t>
            </a:r>
            <a:r>
              <a:rPr lang="en-US" sz="2400" i="0" dirty="0">
                <a:solidFill>
                  <a:srgbClr val="25265E"/>
                </a:solidFill>
                <a:effectLst/>
                <a:latin typeface="Times New Roman" panose="02020603050405020304" pitchFamily="18" charset="0"/>
                <a:cs typeface="Times New Roman" panose="02020603050405020304" pitchFamily="18" charset="0"/>
              </a:rPr>
              <a:t>he actual syntax of the print function accepts 5 parameters</a:t>
            </a:r>
            <a:endParaRPr lang="en-IN" sz="2400" i="0" dirty="0">
              <a:solidFill>
                <a:srgbClr val="25265E"/>
              </a:solidFill>
              <a:effectLst/>
              <a:latin typeface="Times New Roman" panose="02020603050405020304" pitchFamily="18" charset="0"/>
              <a:cs typeface="Times New Roman" panose="02020603050405020304" pitchFamily="18" charset="0"/>
            </a:endParaRPr>
          </a:p>
          <a:p>
            <a:pPr marL="0" indent="0" algn="ctr">
              <a:lnSpc>
                <a:spcPct val="160000"/>
              </a:lnSpc>
              <a:spcBef>
                <a:spcPts val="0"/>
              </a:spcBef>
              <a:buSzPts val="2392"/>
              <a:buNone/>
            </a:pPr>
            <a:r>
              <a:rPr lang="en-US" sz="2400" b="1" i="0" dirty="0">
                <a:solidFill>
                  <a:srgbClr val="25265E"/>
                </a:solidFill>
                <a:effectLst/>
                <a:latin typeface="Times New Roman" panose="02020603050405020304" pitchFamily="18" charset="0"/>
                <a:cs typeface="Times New Roman" panose="02020603050405020304" pitchFamily="18" charset="0"/>
              </a:rPr>
              <a:t>print(object= separator= end= file= flush=)</a:t>
            </a:r>
            <a:endParaRPr lang="en-IN" sz="2400" b="1" dirty="0">
              <a:solidFill>
                <a:srgbClr val="25265E"/>
              </a:solidFill>
              <a:latin typeface="Times New Roman" panose="02020603050405020304" pitchFamily="18" charset="0"/>
              <a:cs typeface="Times New Roman" panose="02020603050405020304" pitchFamily="18" charset="0"/>
            </a:endParaRPr>
          </a:p>
          <a:p>
            <a:pPr marL="0" indent="0">
              <a:lnSpc>
                <a:spcPct val="160000"/>
              </a:lnSpc>
              <a:spcBef>
                <a:spcPts val="0"/>
              </a:spcBef>
              <a:buSzPts val="2392"/>
              <a:buNone/>
            </a:pPr>
            <a:r>
              <a:rPr lang="en-US" sz="2400" i="0" dirty="0">
                <a:solidFill>
                  <a:srgbClr val="25265E"/>
                </a:solidFill>
                <a:effectLst/>
                <a:latin typeface="Times New Roman" panose="02020603050405020304" pitchFamily="18" charset="0"/>
                <a:cs typeface="Times New Roman" panose="02020603050405020304" pitchFamily="18" charset="0"/>
              </a:rPr>
              <a:t>object - value(s) to be printed</a:t>
            </a:r>
          </a:p>
          <a:p>
            <a:pPr marL="0" indent="0">
              <a:lnSpc>
                <a:spcPct val="160000"/>
              </a:lnSpc>
              <a:spcBef>
                <a:spcPts val="0"/>
              </a:spcBef>
              <a:buSzPts val="2392"/>
              <a:buNone/>
            </a:pPr>
            <a:r>
              <a:rPr lang="en-US" sz="2400" i="0" dirty="0" err="1">
                <a:solidFill>
                  <a:srgbClr val="25265E"/>
                </a:solidFill>
                <a:effectLst/>
                <a:latin typeface="Times New Roman" panose="02020603050405020304" pitchFamily="18" charset="0"/>
                <a:cs typeface="Times New Roman" panose="02020603050405020304" pitchFamily="18" charset="0"/>
              </a:rPr>
              <a:t>sep</a:t>
            </a:r>
            <a:r>
              <a:rPr lang="en-US" sz="2400" i="0" dirty="0">
                <a:solidFill>
                  <a:srgbClr val="25265E"/>
                </a:solidFill>
                <a:effectLst/>
                <a:latin typeface="Times New Roman" panose="02020603050405020304" pitchFamily="18" charset="0"/>
                <a:cs typeface="Times New Roman" panose="02020603050405020304" pitchFamily="18" charset="0"/>
              </a:rPr>
              <a:t> (optional) - allows us to separate multiple objects inside print().</a:t>
            </a:r>
          </a:p>
          <a:p>
            <a:pPr marL="0" indent="0">
              <a:lnSpc>
                <a:spcPct val="160000"/>
              </a:lnSpc>
              <a:spcBef>
                <a:spcPts val="0"/>
              </a:spcBef>
              <a:buSzPts val="2392"/>
              <a:buNone/>
            </a:pPr>
            <a:r>
              <a:rPr lang="en-US" sz="2400" i="0" dirty="0">
                <a:solidFill>
                  <a:srgbClr val="25265E"/>
                </a:solidFill>
                <a:effectLst/>
                <a:latin typeface="Times New Roman" panose="02020603050405020304" pitchFamily="18" charset="0"/>
                <a:cs typeface="Times New Roman" panose="02020603050405020304" pitchFamily="18" charset="0"/>
              </a:rPr>
              <a:t>end (optional) - allows us to add </a:t>
            </a:r>
            <a:r>
              <a:rPr lang="en-US" sz="2400" i="0" dirty="0" err="1">
                <a:solidFill>
                  <a:srgbClr val="25265E"/>
                </a:solidFill>
                <a:effectLst/>
                <a:latin typeface="Times New Roman" panose="02020603050405020304" pitchFamily="18" charset="0"/>
                <a:cs typeface="Times New Roman" panose="02020603050405020304" pitchFamily="18" charset="0"/>
              </a:rPr>
              <a:t>add</a:t>
            </a:r>
            <a:r>
              <a:rPr lang="en-US" sz="2400" i="0" dirty="0">
                <a:solidFill>
                  <a:srgbClr val="25265E"/>
                </a:solidFill>
                <a:effectLst/>
                <a:latin typeface="Times New Roman" panose="02020603050405020304" pitchFamily="18" charset="0"/>
                <a:cs typeface="Times New Roman" panose="02020603050405020304" pitchFamily="18" charset="0"/>
              </a:rPr>
              <a:t> specific values like new line "\n", tab "\t"</a:t>
            </a:r>
          </a:p>
          <a:p>
            <a:pPr marL="0" indent="0">
              <a:lnSpc>
                <a:spcPct val="160000"/>
              </a:lnSpc>
              <a:spcBef>
                <a:spcPts val="0"/>
              </a:spcBef>
              <a:buSzPts val="2392"/>
              <a:buNone/>
            </a:pPr>
            <a:r>
              <a:rPr lang="en-US" sz="2400" i="0" dirty="0">
                <a:solidFill>
                  <a:srgbClr val="25265E"/>
                </a:solidFill>
                <a:effectLst/>
                <a:latin typeface="Times New Roman" panose="02020603050405020304" pitchFamily="18" charset="0"/>
                <a:cs typeface="Times New Roman" panose="02020603050405020304" pitchFamily="18" charset="0"/>
              </a:rPr>
              <a:t>file (optional) - where the values are printed. It's default value is </a:t>
            </a:r>
            <a:r>
              <a:rPr lang="en-US" sz="2400" i="0" dirty="0" err="1">
                <a:solidFill>
                  <a:srgbClr val="25265E"/>
                </a:solidFill>
                <a:effectLst/>
                <a:latin typeface="Times New Roman" panose="02020603050405020304" pitchFamily="18" charset="0"/>
                <a:cs typeface="Times New Roman" panose="02020603050405020304" pitchFamily="18" charset="0"/>
              </a:rPr>
              <a:t>sys.stdout</a:t>
            </a:r>
            <a:r>
              <a:rPr lang="en-US" sz="2400" i="0" dirty="0">
                <a:solidFill>
                  <a:srgbClr val="25265E"/>
                </a:solidFill>
                <a:effectLst/>
                <a:latin typeface="Times New Roman" panose="02020603050405020304" pitchFamily="18" charset="0"/>
                <a:cs typeface="Times New Roman" panose="02020603050405020304" pitchFamily="18" charset="0"/>
              </a:rPr>
              <a:t> (screen)</a:t>
            </a:r>
          </a:p>
          <a:p>
            <a:pPr marL="0" indent="0">
              <a:lnSpc>
                <a:spcPct val="160000"/>
              </a:lnSpc>
              <a:spcBef>
                <a:spcPts val="0"/>
              </a:spcBef>
              <a:buSzPts val="2392"/>
              <a:buNone/>
            </a:pPr>
            <a:r>
              <a:rPr lang="en-US" sz="2400" i="0" dirty="0">
                <a:solidFill>
                  <a:srgbClr val="25265E"/>
                </a:solidFill>
                <a:effectLst/>
                <a:latin typeface="Times New Roman" panose="02020603050405020304" pitchFamily="18" charset="0"/>
                <a:cs typeface="Times New Roman" panose="02020603050405020304" pitchFamily="18" charset="0"/>
              </a:rPr>
              <a:t>flush (optional) - </a:t>
            </a:r>
            <a:r>
              <a:rPr lang="en-US" sz="2400" i="0" dirty="0" err="1">
                <a:solidFill>
                  <a:srgbClr val="25265E"/>
                </a:solidFill>
                <a:effectLst/>
                <a:latin typeface="Times New Roman" panose="02020603050405020304" pitchFamily="18" charset="0"/>
                <a:cs typeface="Times New Roman" panose="02020603050405020304" pitchFamily="18" charset="0"/>
              </a:rPr>
              <a:t>boolean</a:t>
            </a:r>
            <a:r>
              <a:rPr lang="en-US" sz="2400" i="0" dirty="0">
                <a:solidFill>
                  <a:srgbClr val="25265E"/>
                </a:solidFill>
                <a:effectLst/>
                <a:latin typeface="Times New Roman" panose="02020603050405020304" pitchFamily="18" charset="0"/>
                <a:cs typeface="Times New Roman" panose="02020603050405020304" pitchFamily="18" charset="0"/>
              </a:rPr>
              <a:t> specifying if the output is flushed or buffered. Default: False</a:t>
            </a:r>
          </a:p>
        </p:txBody>
      </p:sp>
      <p:sp>
        <p:nvSpPr>
          <p:cNvPr id="272" name="Google Shape;272;p28"/>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ea typeface="Times New Roman"/>
                <a:cs typeface="Times New Roman"/>
                <a:sym typeface="Times New Roman"/>
              </a:rPr>
              <a:t>Python Output</a:t>
            </a:r>
            <a:endParaRPr dirty="0"/>
          </a:p>
        </p:txBody>
      </p:sp>
      <p:sp>
        <p:nvSpPr>
          <p:cNvPr id="2" name="Slide Number Placeholder 1">
            <a:extLst>
              <a:ext uri="{FF2B5EF4-FFF2-40B4-BE49-F238E27FC236}">
                <a16:creationId xmlns:a16="http://schemas.microsoft.com/office/drawing/2014/main" id="{3C1714B9-0C14-4995-B503-D74171D6E5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58</a:t>
            </a:fld>
            <a:endParaRPr lang="en-IN"/>
          </a:p>
        </p:txBody>
      </p:sp>
    </p:spTree>
    <p:extLst>
      <p:ext uri="{BB962C8B-B14F-4D97-AF65-F5344CB8AC3E}">
        <p14:creationId xmlns:p14="http://schemas.microsoft.com/office/powerpoint/2010/main" val="1818635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body" idx="1"/>
          </p:nvPr>
        </p:nvSpPr>
        <p:spPr>
          <a:xfrm>
            <a:off x="581191" y="2222205"/>
            <a:ext cx="8562809" cy="3615069"/>
          </a:xfrm>
          <a:prstGeom prst="rect">
            <a:avLst/>
          </a:prstGeom>
          <a:noFill/>
          <a:ln>
            <a:noFill/>
          </a:ln>
        </p:spPr>
        <p:txBody>
          <a:bodyPr spcFirstLastPara="1" wrap="square" lIns="91425" tIns="45700" rIns="91425" bIns="45700" anchor="ctr" anchorCtr="0">
            <a:normAutofit/>
          </a:bodyPr>
          <a:lstStyle/>
          <a:p>
            <a:pPr marL="0" indent="0">
              <a:lnSpc>
                <a:spcPct val="160000"/>
              </a:lnSpc>
              <a:spcBef>
                <a:spcPts val="0"/>
              </a:spcBef>
              <a:buSzPts val="2392"/>
              <a:buNone/>
            </a:pPr>
            <a:r>
              <a:rPr lang="en-US" sz="2400" b="1" dirty="0">
                <a:latin typeface="Times New Roman" panose="02020603050405020304" pitchFamily="18" charset="0"/>
                <a:cs typeface="Times New Roman" panose="02020603050405020304" pitchFamily="18" charset="0"/>
              </a:rPr>
              <a:t>1. Python Print Statement</a:t>
            </a:r>
          </a:p>
          <a:p>
            <a:pPr marL="0" indent="0">
              <a:lnSpc>
                <a:spcPct val="160000"/>
              </a:lnSpc>
              <a:spcBef>
                <a:spcPts val="0"/>
              </a:spcBef>
              <a:buSzPts val="2392"/>
              <a:buNone/>
            </a:pPr>
            <a:r>
              <a:rPr lang="en-US" sz="2400" dirty="0">
                <a:latin typeface="Times New Roman" panose="02020603050405020304" pitchFamily="18" charset="0"/>
                <a:cs typeface="Times New Roman" panose="02020603050405020304" pitchFamily="18" charset="0"/>
              </a:rPr>
              <a:t>print('Good Morning!')</a:t>
            </a:r>
          </a:p>
          <a:p>
            <a:pPr marL="0" indent="0">
              <a:lnSpc>
                <a:spcPct val="160000"/>
              </a:lnSpc>
              <a:spcBef>
                <a:spcPts val="0"/>
              </a:spcBef>
              <a:buSzPts val="2392"/>
              <a:buNone/>
            </a:pPr>
            <a:r>
              <a:rPr lang="en-US" sz="2400" dirty="0">
                <a:latin typeface="Times New Roman" panose="02020603050405020304" pitchFamily="18" charset="0"/>
                <a:cs typeface="Times New Roman" panose="02020603050405020304" pitchFamily="18" charset="0"/>
              </a:rPr>
              <a:t>print('It is rainy today’)</a:t>
            </a:r>
          </a:p>
          <a:p>
            <a:pPr marL="0" indent="0">
              <a:lnSpc>
                <a:spcPct val="160000"/>
              </a:lnSpc>
              <a:spcBef>
                <a:spcPts val="0"/>
              </a:spcBef>
              <a:buSzPts val="2392"/>
              <a:buNone/>
            </a:pPr>
            <a:r>
              <a:rPr lang="en-US" sz="2400" b="1" dirty="0">
                <a:latin typeface="Times New Roman" panose="02020603050405020304" pitchFamily="18" charset="0"/>
                <a:cs typeface="Times New Roman" panose="02020603050405020304" pitchFamily="18" charset="0"/>
              </a:rPr>
              <a:t>Output: </a:t>
            </a:r>
          </a:p>
          <a:p>
            <a:pPr marL="0" indent="0">
              <a:lnSpc>
                <a:spcPct val="160000"/>
              </a:lnSpc>
              <a:spcBef>
                <a:spcPts val="0"/>
              </a:spcBef>
              <a:buSzPts val="2392"/>
              <a:buNone/>
            </a:pPr>
            <a:r>
              <a:rPr lang="en-US" sz="2400" dirty="0">
                <a:latin typeface="Times New Roman" panose="02020603050405020304" pitchFamily="18" charset="0"/>
                <a:cs typeface="Times New Roman" panose="02020603050405020304" pitchFamily="18" charset="0"/>
              </a:rPr>
              <a:t>Good Morning!</a:t>
            </a:r>
          </a:p>
          <a:p>
            <a:pPr marL="0" indent="0">
              <a:lnSpc>
                <a:spcPct val="160000"/>
              </a:lnSpc>
              <a:spcBef>
                <a:spcPts val="0"/>
              </a:spcBef>
              <a:buSzPts val="2392"/>
              <a:buNone/>
            </a:pPr>
            <a:r>
              <a:rPr lang="en-US" sz="2400" dirty="0">
                <a:latin typeface="Times New Roman" panose="02020603050405020304" pitchFamily="18" charset="0"/>
                <a:cs typeface="Times New Roman" panose="02020603050405020304" pitchFamily="18" charset="0"/>
              </a:rPr>
              <a:t>It is rainy today</a:t>
            </a:r>
          </a:p>
          <a:p>
            <a:pPr marL="0" indent="0">
              <a:lnSpc>
                <a:spcPct val="160000"/>
              </a:lnSpc>
              <a:spcBef>
                <a:spcPts val="0"/>
              </a:spcBef>
              <a:buSzPts val="2392"/>
              <a:buNone/>
            </a:pPr>
            <a:endParaRPr sz="2400" dirty="0">
              <a:latin typeface="Times New Roman" panose="02020603050405020304" pitchFamily="18" charset="0"/>
              <a:cs typeface="Times New Roman" panose="02020603050405020304" pitchFamily="18" charset="0"/>
            </a:endParaRPr>
          </a:p>
        </p:txBody>
      </p:sp>
      <p:sp>
        <p:nvSpPr>
          <p:cNvPr id="272" name="Google Shape;272;p28"/>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ea typeface="Times New Roman"/>
                <a:cs typeface="Times New Roman"/>
                <a:sym typeface="Times New Roman"/>
              </a:rPr>
              <a:t>Python Output</a:t>
            </a:r>
            <a:endParaRPr dirty="0"/>
          </a:p>
        </p:txBody>
      </p:sp>
      <p:sp>
        <p:nvSpPr>
          <p:cNvPr id="2" name="Slide Number Placeholder 1">
            <a:extLst>
              <a:ext uri="{FF2B5EF4-FFF2-40B4-BE49-F238E27FC236}">
                <a16:creationId xmlns:a16="http://schemas.microsoft.com/office/drawing/2014/main" id="{F537F1D6-85D4-4F36-90B6-5124453A4C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59</a:t>
            </a:fld>
            <a:endParaRPr lang="en-IN"/>
          </a:p>
        </p:txBody>
      </p:sp>
    </p:spTree>
    <p:extLst>
      <p:ext uri="{BB962C8B-B14F-4D97-AF65-F5344CB8AC3E}">
        <p14:creationId xmlns:p14="http://schemas.microsoft.com/office/powerpoint/2010/main" val="4499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body" idx="1"/>
          </p:nvPr>
        </p:nvSpPr>
        <p:spPr>
          <a:xfrm>
            <a:off x="502535" y="2070689"/>
            <a:ext cx="8464485" cy="4192462"/>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200000"/>
              </a:lnSpc>
              <a:spcBef>
                <a:spcPts val="0"/>
              </a:spcBef>
              <a:spcAft>
                <a:spcPts val="0"/>
              </a:spcAft>
              <a:buSzPct val="92000"/>
              <a:buChar char="◼"/>
            </a:pPr>
            <a:r>
              <a:rPr lang="en-IN" sz="4600">
                <a:latin typeface="Times New Roman"/>
                <a:ea typeface="Times New Roman"/>
                <a:cs typeface="Times New Roman"/>
                <a:sym typeface="Times New Roman"/>
              </a:rPr>
              <a:t>Extensive Standard Library</a:t>
            </a:r>
            <a:endParaRPr/>
          </a:p>
          <a:p>
            <a:pPr marL="306000" lvl="0" indent="-306000" algn="l" rtl="0">
              <a:lnSpc>
                <a:spcPct val="200000"/>
              </a:lnSpc>
              <a:spcBef>
                <a:spcPts val="1175"/>
              </a:spcBef>
              <a:spcAft>
                <a:spcPts val="0"/>
              </a:spcAft>
              <a:buSzPct val="92000"/>
              <a:buChar char="◼"/>
            </a:pPr>
            <a:r>
              <a:rPr lang="en-IN" sz="4600">
                <a:latin typeface="Times New Roman"/>
                <a:ea typeface="Times New Roman"/>
                <a:cs typeface="Times New Roman"/>
                <a:sym typeface="Times New Roman"/>
              </a:rPr>
              <a:t>Cross Platform Compatibility</a:t>
            </a:r>
            <a:endParaRPr/>
          </a:p>
          <a:p>
            <a:pPr marL="306000" lvl="0" indent="-306000" algn="l" rtl="0">
              <a:lnSpc>
                <a:spcPct val="200000"/>
              </a:lnSpc>
              <a:spcBef>
                <a:spcPts val="1175"/>
              </a:spcBef>
              <a:spcAft>
                <a:spcPts val="0"/>
              </a:spcAft>
              <a:buSzPct val="92000"/>
              <a:buChar char="◼"/>
            </a:pPr>
            <a:r>
              <a:rPr lang="en-IN" sz="4600">
                <a:latin typeface="Times New Roman"/>
                <a:ea typeface="Times New Roman"/>
                <a:cs typeface="Times New Roman"/>
                <a:sym typeface="Times New Roman"/>
              </a:rPr>
              <a:t>Portable and Extendable</a:t>
            </a:r>
            <a:endParaRPr/>
          </a:p>
          <a:p>
            <a:pPr marL="306000" lvl="0" indent="-306000" algn="l" rtl="0">
              <a:lnSpc>
                <a:spcPct val="200000"/>
              </a:lnSpc>
              <a:spcBef>
                <a:spcPts val="1175"/>
              </a:spcBef>
              <a:spcAft>
                <a:spcPts val="0"/>
              </a:spcAft>
              <a:buSzPct val="92000"/>
              <a:buChar char="◼"/>
            </a:pPr>
            <a:r>
              <a:rPr lang="en-IN" sz="4600">
                <a:latin typeface="Times New Roman"/>
                <a:ea typeface="Times New Roman"/>
                <a:cs typeface="Times New Roman"/>
                <a:sym typeface="Times New Roman"/>
              </a:rPr>
              <a:t>Databases and GUI Programming</a:t>
            </a:r>
            <a:endParaRPr/>
          </a:p>
          <a:p>
            <a:pPr marL="0" lvl="0" indent="0" algn="l" rtl="0">
              <a:spcBef>
                <a:spcPts val="825"/>
              </a:spcBef>
              <a:spcAft>
                <a:spcPts val="0"/>
              </a:spcAft>
              <a:buSzPct val="91999"/>
              <a:buNone/>
            </a:pPr>
            <a:endParaRPr/>
          </a:p>
        </p:txBody>
      </p:sp>
      <p:sp>
        <p:nvSpPr>
          <p:cNvPr id="124" name="Google Shape;124;p5"/>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Features</a:t>
            </a:r>
            <a:endParaRPr/>
          </a:p>
        </p:txBody>
      </p:sp>
      <p:sp>
        <p:nvSpPr>
          <p:cNvPr id="2" name="Slide Number Placeholder 1">
            <a:extLst>
              <a:ext uri="{FF2B5EF4-FFF2-40B4-BE49-F238E27FC236}">
                <a16:creationId xmlns:a16="http://schemas.microsoft.com/office/drawing/2014/main" id="{DAA52896-0196-4304-8D00-831C03CE2E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body" idx="1"/>
          </p:nvPr>
        </p:nvSpPr>
        <p:spPr>
          <a:xfrm>
            <a:off x="680483" y="2126512"/>
            <a:ext cx="7506587" cy="4093535"/>
          </a:xfrm>
          <a:prstGeom prst="rect">
            <a:avLst/>
          </a:prstGeom>
          <a:noFill/>
          <a:ln>
            <a:noFill/>
          </a:ln>
        </p:spPr>
        <p:txBody>
          <a:bodyPr spcFirstLastPara="1" wrap="square" lIns="91425" tIns="45700" rIns="91425" bIns="45700" anchor="ctr" anchorCtr="0">
            <a:normAutofit lnSpcReduction="10000"/>
          </a:bodyPr>
          <a:lstStyle/>
          <a:p>
            <a:pPr marL="0" indent="0">
              <a:lnSpc>
                <a:spcPct val="160000"/>
              </a:lnSpc>
              <a:spcBef>
                <a:spcPts val="0"/>
              </a:spcBef>
              <a:buSzPts val="2392"/>
              <a:buNone/>
            </a:pPr>
            <a:r>
              <a:rPr lang="en-US" sz="2400" b="1" dirty="0">
                <a:latin typeface="Times New Roman" panose="02020603050405020304" pitchFamily="18" charset="0"/>
                <a:cs typeface="Times New Roman" panose="02020603050405020304" pitchFamily="18" charset="0"/>
              </a:rPr>
              <a:t>2.Python print() with end Parameter</a:t>
            </a:r>
          </a:p>
          <a:p>
            <a:pPr marL="0" indent="0">
              <a:lnSpc>
                <a:spcPct val="160000"/>
              </a:lnSpc>
              <a:spcBef>
                <a:spcPts val="0"/>
              </a:spcBef>
              <a:buSzPts val="2392"/>
              <a:buNone/>
            </a:pPr>
            <a:r>
              <a:rPr lang="en-US" sz="2400" dirty="0">
                <a:latin typeface="Times New Roman" panose="02020603050405020304" pitchFamily="18" charset="0"/>
                <a:cs typeface="Times New Roman" panose="02020603050405020304" pitchFamily="18" charset="0"/>
              </a:rPr>
              <a:t># print with end whitespace</a:t>
            </a:r>
          </a:p>
          <a:p>
            <a:pPr marL="0" indent="0">
              <a:lnSpc>
                <a:spcPct val="160000"/>
              </a:lnSpc>
              <a:spcBef>
                <a:spcPts val="0"/>
              </a:spcBef>
              <a:buSzPts val="2392"/>
              <a:buNone/>
            </a:pPr>
            <a:r>
              <a:rPr lang="en-US" sz="2400" dirty="0">
                <a:latin typeface="Times New Roman" panose="02020603050405020304" pitchFamily="18" charset="0"/>
                <a:cs typeface="Times New Roman" panose="02020603050405020304" pitchFamily="18" charset="0"/>
              </a:rPr>
              <a:t>print('Good Morning!', end= ' ')</a:t>
            </a:r>
          </a:p>
          <a:p>
            <a:pPr marL="0" indent="0">
              <a:lnSpc>
                <a:spcPct val="160000"/>
              </a:lnSpc>
              <a:spcBef>
                <a:spcPts val="0"/>
              </a:spcBef>
              <a:buSzPts val="2392"/>
              <a:buNone/>
            </a:pPr>
            <a:r>
              <a:rPr lang="en-US" sz="2400" dirty="0">
                <a:latin typeface="Times New Roman" panose="02020603050405020304" pitchFamily="18" charset="0"/>
                <a:cs typeface="Times New Roman" panose="02020603050405020304" pitchFamily="18" charset="0"/>
              </a:rPr>
              <a:t>print('It is rainy today’)</a:t>
            </a:r>
          </a:p>
          <a:p>
            <a:pPr marL="0" indent="0">
              <a:lnSpc>
                <a:spcPct val="160000"/>
              </a:lnSpc>
              <a:spcBef>
                <a:spcPts val="0"/>
              </a:spcBef>
              <a:buSzPts val="2392"/>
              <a:buNone/>
            </a:pPr>
            <a:endParaRPr lang="en-US" sz="2400" dirty="0">
              <a:latin typeface="Times New Roman" panose="02020603050405020304" pitchFamily="18" charset="0"/>
              <a:cs typeface="Times New Roman" panose="02020603050405020304" pitchFamily="18" charset="0"/>
            </a:endParaRPr>
          </a:p>
          <a:p>
            <a:pPr marL="0" indent="0">
              <a:lnSpc>
                <a:spcPct val="160000"/>
              </a:lnSpc>
              <a:spcBef>
                <a:spcPts val="0"/>
              </a:spcBef>
              <a:buSzPts val="2392"/>
              <a:buNone/>
            </a:pPr>
            <a:r>
              <a:rPr lang="en-US" sz="2400" b="1" dirty="0">
                <a:latin typeface="Times New Roman" panose="02020603050405020304" pitchFamily="18" charset="0"/>
                <a:cs typeface="Times New Roman" panose="02020603050405020304" pitchFamily="18" charset="0"/>
              </a:rPr>
              <a:t>Output:</a:t>
            </a:r>
          </a:p>
          <a:p>
            <a:pPr marL="0" indent="0">
              <a:lnSpc>
                <a:spcPct val="160000"/>
              </a:lnSpc>
              <a:spcBef>
                <a:spcPts val="0"/>
              </a:spcBef>
              <a:buSzPts val="2392"/>
              <a:buNone/>
            </a:pPr>
            <a:r>
              <a:rPr lang="en-US" sz="2400" dirty="0">
                <a:latin typeface="Times New Roman" panose="02020603050405020304" pitchFamily="18" charset="0"/>
                <a:cs typeface="Times New Roman" panose="02020603050405020304" pitchFamily="18" charset="0"/>
              </a:rPr>
              <a:t>Good Morning! It is rainy today</a:t>
            </a:r>
            <a:endParaRPr sz="2400" dirty="0">
              <a:latin typeface="Times New Roman" panose="02020603050405020304" pitchFamily="18" charset="0"/>
              <a:cs typeface="Times New Roman" panose="02020603050405020304" pitchFamily="18" charset="0"/>
            </a:endParaRPr>
          </a:p>
        </p:txBody>
      </p:sp>
      <p:sp>
        <p:nvSpPr>
          <p:cNvPr id="272" name="Google Shape;272;p28"/>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ea typeface="Times New Roman"/>
                <a:cs typeface="Times New Roman"/>
                <a:sym typeface="Times New Roman"/>
              </a:rPr>
              <a:t>Python Output</a:t>
            </a:r>
            <a:endParaRPr dirty="0"/>
          </a:p>
        </p:txBody>
      </p:sp>
      <p:sp>
        <p:nvSpPr>
          <p:cNvPr id="2" name="Slide Number Placeholder 1">
            <a:extLst>
              <a:ext uri="{FF2B5EF4-FFF2-40B4-BE49-F238E27FC236}">
                <a16:creationId xmlns:a16="http://schemas.microsoft.com/office/drawing/2014/main" id="{6AF766A8-2632-42E1-892A-6B056537A0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60</a:t>
            </a:fld>
            <a:endParaRPr lang="en-IN"/>
          </a:p>
        </p:txBody>
      </p:sp>
    </p:spTree>
    <p:extLst>
      <p:ext uri="{BB962C8B-B14F-4D97-AF65-F5344CB8AC3E}">
        <p14:creationId xmlns:p14="http://schemas.microsoft.com/office/powerpoint/2010/main" val="5632324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body" idx="1"/>
          </p:nvPr>
        </p:nvSpPr>
        <p:spPr>
          <a:xfrm>
            <a:off x="691115" y="2061887"/>
            <a:ext cx="8062711" cy="4477136"/>
          </a:xfrm>
          <a:prstGeom prst="rect">
            <a:avLst/>
          </a:prstGeom>
          <a:noFill/>
          <a:ln>
            <a:noFill/>
          </a:ln>
        </p:spPr>
        <p:txBody>
          <a:bodyPr spcFirstLastPara="1" wrap="square" lIns="91425" tIns="45700" rIns="91425" bIns="45700" anchor="ctr" anchorCtr="0">
            <a:normAutofit fontScale="92500" lnSpcReduction="20000"/>
          </a:bodyPr>
          <a:lstStyle/>
          <a:p>
            <a:pPr marL="0" indent="0">
              <a:lnSpc>
                <a:spcPct val="160000"/>
              </a:lnSpc>
              <a:spcBef>
                <a:spcPts val="0"/>
              </a:spcBef>
              <a:buSzPts val="2392"/>
              <a:buNone/>
            </a:pPr>
            <a:r>
              <a:rPr lang="en-US" sz="2400" b="1" dirty="0">
                <a:latin typeface="Times New Roman" panose="02020603050405020304" pitchFamily="18" charset="0"/>
                <a:cs typeface="Times New Roman" panose="02020603050405020304" pitchFamily="18" charset="0"/>
              </a:rPr>
              <a:t>3. Python print() with </a:t>
            </a:r>
            <a:r>
              <a:rPr lang="en-US" sz="2400" b="1" dirty="0" err="1">
                <a:latin typeface="Times New Roman" panose="02020603050405020304" pitchFamily="18" charset="0"/>
                <a:cs typeface="Times New Roman" panose="02020603050405020304" pitchFamily="18" charset="0"/>
              </a:rPr>
              <a:t>sep</a:t>
            </a:r>
            <a:r>
              <a:rPr lang="en-US" sz="2400" b="1" dirty="0">
                <a:latin typeface="Times New Roman" panose="02020603050405020304" pitchFamily="18" charset="0"/>
                <a:cs typeface="Times New Roman" panose="02020603050405020304" pitchFamily="18" charset="0"/>
              </a:rPr>
              <a:t> parameter</a:t>
            </a:r>
          </a:p>
          <a:p>
            <a:pPr marL="0" indent="0">
              <a:lnSpc>
                <a:spcPct val="160000"/>
              </a:lnSpc>
              <a:spcBef>
                <a:spcPts val="0"/>
              </a:spcBef>
              <a:buSzPts val="2392"/>
              <a:buNone/>
            </a:pPr>
            <a:r>
              <a:rPr lang="en-US" sz="2400" dirty="0">
                <a:latin typeface="Times New Roman" panose="02020603050405020304" pitchFamily="18" charset="0"/>
                <a:cs typeface="Times New Roman" panose="02020603050405020304" pitchFamily="18" charset="0"/>
              </a:rPr>
              <a:t>print('New Year', 2023, 'See you soon!', </a:t>
            </a:r>
            <a:r>
              <a:rPr lang="en-US" sz="2400" dirty="0" err="1">
                <a:latin typeface="Times New Roman" panose="02020603050405020304" pitchFamily="18" charset="0"/>
                <a:cs typeface="Times New Roman" panose="02020603050405020304" pitchFamily="18" charset="0"/>
              </a:rPr>
              <a:t>sep</a:t>
            </a:r>
            <a:r>
              <a:rPr lang="en-US" sz="2400" dirty="0">
                <a:latin typeface="Times New Roman" panose="02020603050405020304" pitchFamily="18" charset="0"/>
                <a:cs typeface="Times New Roman" panose="02020603050405020304" pitchFamily="18" charset="0"/>
              </a:rPr>
              <a:t>= '. ')</a:t>
            </a:r>
          </a:p>
          <a:p>
            <a:pPr marL="0" indent="0">
              <a:lnSpc>
                <a:spcPct val="160000"/>
              </a:lnSpc>
              <a:spcBef>
                <a:spcPts val="0"/>
              </a:spcBef>
              <a:buSzPts val="2392"/>
              <a:buNone/>
            </a:pPr>
            <a:r>
              <a:rPr lang="en-US" sz="2400" b="1" dirty="0">
                <a:latin typeface="Times New Roman" panose="02020603050405020304" pitchFamily="18" charset="0"/>
                <a:cs typeface="Times New Roman" panose="02020603050405020304" pitchFamily="18" charset="0"/>
              </a:rPr>
              <a:t>Output:</a:t>
            </a:r>
          </a:p>
          <a:p>
            <a:pPr marL="0" indent="0">
              <a:lnSpc>
                <a:spcPct val="160000"/>
              </a:lnSpc>
              <a:spcBef>
                <a:spcPts val="0"/>
              </a:spcBef>
              <a:buSzPts val="2392"/>
              <a:buNone/>
            </a:pPr>
            <a:r>
              <a:rPr lang="en-US" sz="2400" dirty="0">
                <a:latin typeface="Times New Roman" panose="02020603050405020304" pitchFamily="18" charset="0"/>
                <a:cs typeface="Times New Roman" panose="02020603050405020304" pitchFamily="18" charset="0"/>
              </a:rPr>
              <a:t>New Year. 2023. See you soon!</a:t>
            </a:r>
          </a:p>
          <a:p>
            <a:pPr marL="0" indent="0">
              <a:lnSpc>
                <a:spcPct val="160000"/>
              </a:lnSpc>
              <a:spcBef>
                <a:spcPts val="0"/>
              </a:spcBef>
              <a:buSzPts val="2392"/>
              <a:buNone/>
            </a:pPr>
            <a:endParaRPr lang="en-US" sz="2400" b="1" dirty="0">
              <a:latin typeface="Times New Roman" panose="02020603050405020304" pitchFamily="18" charset="0"/>
              <a:cs typeface="Times New Roman" panose="02020603050405020304" pitchFamily="18" charset="0"/>
            </a:endParaRPr>
          </a:p>
          <a:p>
            <a:pPr marL="0" indent="0">
              <a:lnSpc>
                <a:spcPct val="160000"/>
              </a:lnSpc>
              <a:spcBef>
                <a:spcPts val="0"/>
              </a:spcBef>
              <a:buSzPts val="2392"/>
              <a:buNone/>
            </a:pPr>
            <a:r>
              <a:rPr lang="en-US" sz="2400" b="1" dirty="0">
                <a:latin typeface="Times New Roman" panose="02020603050405020304" pitchFamily="18" charset="0"/>
                <a:cs typeface="Times New Roman" panose="02020603050405020304" pitchFamily="18" charset="0"/>
              </a:rPr>
              <a:t>Print Concatenated Strings</a:t>
            </a:r>
          </a:p>
          <a:p>
            <a:pPr marL="0" indent="0">
              <a:lnSpc>
                <a:spcPct val="160000"/>
              </a:lnSpc>
              <a:spcBef>
                <a:spcPts val="0"/>
              </a:spcBef>
              <a:buSzPts val="2392"/>
              <a:buNone/>
            </a:pPr>
            <a:r>
              <a:rPr lang="en-US" sz="2400" dirty="0">
                <a:latin typeface="Times New Roman" panose="02020603050405020304" pitchFamily="18" charset="0"/>
                <a:cs typeface="Times New Roman" panose="02020603050405020304" pitchFamily="18" charset="0"/>
              </a:rPr>
              <a:t>print('</a:t>
            </a:r>
            <a:r>
              <a:rPr lang="en-US" sz="2400" dirty="0" err="1">
                <a:latin typeface="Times New Roman" panose="02020603050405020304" pitchFamily="18" charset="0"/>
                <a:cs typeface="Times New Roman" panose="02020603050405020304" pitchFamily="18" charset="0"/>
              </a:rPr>
              <a:t>Programiz</a:t>
            </a:r>
            <a:r>
              <a:rPr lang="en-US" sz="2400" dirty="0">
                <a:latin typeface="Times New Roman" panose="02020603050405020304" pitchFamily="18" charset="0"/>
                <a:cs typeface="Times New Roman" panose="02020603050405020304" pitchFamily="18" charset="0"/>
              </a:rPr>
              <a:t> is ' + 'awesome.’)</a:t>
            </a:r>
          </a:p>
          <a:p>
            <a:pPr marL="0" indent="0">
              <a:lnSpc>
                <a:spcPct val="160000"/>
              </a:lnSpc>
              <a:spcBef>
                <a:spcPts val="0"/>
              </a:spcBef>
              <a:buSzPts val="2392"/>
              <a:buNone/>
            </a:pPr>
            <a:r>
              <a:rPr lang="en-US" sz="2400" b="1" dirty="0">
                <a:latin typeface="Times New Roman" panose="02020603050405020304" pitchFamily="18" charset="0"/>
                <a:cs typeface="Times New Roman" panose="02020603050405020304" pitchFamily="18" charset="0"/>
              </a:rPr>
              <a:t>Output: </a:t>
            </a:r>
          </a:p>
          <a:p>
            <a:pPr marL="0" indent="0">
              <a:lnSpc>
                <a:spcPct val="160000"/>
              </a:lnSpc>
              <a:spcBef>
                <a:spcPts val="0"/>
              </a:spcBef>
              <a:buSzPts val="2392"/>
              <a:buNone/>
            </a:pPr>
            <a:r>
              <a:rPr lang="en-US" sz="2400" dirty="0" err="1">
                <a:latin typeface="Times New Roman" panose="02020603050405020304" pitchFamily="18" charset="0"/>
                <a:cs typeface="Times New Roman" panose="02020603050405020304" pitchFamily="18" charset="0"/>
              </a:rPr>
              <a:t>Programiz</a:t>
            </a:r>
            <a:r>
              <a:rPr lang="en-US" sz="2400" dirty="0">
                <a:latin typeface="Times New Roman" panose="02020603050405020304" pitchFamily="18" charset="0"/>
                <a:cs typeface="Times New Roman" panose="02020603050405020304" pitchFamily="18" charset="0"/>
              </a:rPr>
              <a:t> is awesome.</a:t>
            </a:r>
          </a:p>
        </p:txBody>
      </p:sp>
      <p:sp>
        <p:nvSpPr>
          <p:cNvPr id="272" name="Google Shape;272;p28"/>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ea typeface="Times New Roman"/>
                <a:cs typeface="Times New Roman"/>
                <a:sym typeface="Times New Roman"/>
              </a:rPr>
              <a:t>Python Output</a:t>
            </a:r>
            <a:endParaRPr dirty="0"/>
          </a:p>
        </p:txBody>
      </p:sp>
      <p:sp>
        <p:nvSpPr>
          <p:cNvPr id="2" name="Slide Number Placeholder 1">
            <a:extLst>
              <a:ext uri="{FF2B5EF4-FFF2-40B4-BE49-F238E27FC236}">
                <a16:creationId xmlns:a16="http://schemas.microsoft.com/office/drawing/2014/main" id="{41040098-2D02-4749-81C5-4335EBBDCD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61</a:t>
            </a:fld>
            <a:endParaRPr lang="en-IN"/>
          </a:p>
        </p:txBody>
      </p:sp>
    </p:spTree>
    <p:extLst>
      <p:ext uri="{BB962C8B-B14F-4D97-AF65-F5344CB8AC3E}">
        <p14:creationId xmlns:p14="http://schemas.microsoft.com/office/powerpoint/2010/main" val="6963740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body" idx="1"/>
          </p:nvPr>
        </p:nvSpPr>
        <p:spPr>
          <a:xfrm>
            <a:off x="1" y="1558584"/>
            <a:ext cx="9144000" cy="5265607"/>
          </a:xfrm>
          <a:prstGeom prst="rect">
            <a:avLst/>
          </a:prstGeom>
          <a:noFill/>
          <a:ln>
            <a:noFill/>
          </a:ln>
        </p:spPr>
        <p:txBody>
          <a:bodyPr spcFirstLastPara="1" wrap="square" lIns="91425" tIns="45700" rIns="91425" bIns="45700" anchor="ctr" anchorCtr="0">
            <a:normAutofit/>
          </a:bodyPr>
          <a:lstStyle/>
          <a:p>
            <a:pPr marL="0" lvl="0" indent="0" algn="l" rtl="0">
              <a:lnSpc>
                <a:spcPct val="160000"/>
              </a:lnSpc>
              <a:spcBef>
                <a:spcPts val="0"/>
              </a:spcBef>
              <a:spcAft>
                <a:spcPts val="0"/>
              </a:spcAft>
              <a:buSzPts val="2392"/>
              <a:buNone/>
            </a:pPr>
            <a:r>
              <a:rPr lang="en-US" sz="2000" b="1" dirty="0">
                <a:latin typeface="Times New Roman" panose="02020603050405020304" pitchFamily="18" charset="0"/>
                <a:cs typeface="Times New Roman" panose="02020603050405020304" pitchFamily="18" charset="0"/>
              </a:rPr>
              <a:t># using input() to take user input</a:t>
            </a:r>
          </a:p>
          <a:p>
            <a:pPr marL="0" lvl="0" indent="0" algn="l" rtl="0">
              <a:lnSpc>
                <a:spcPct val="160000"/>
              </a:lnSpc>
              <a:spcBef>
                <a:spcPts val="0"/>
              </a:spcBef>
              <a:spcAft>
                <a:spcPts val="0"/>
              </a:spcAft>
              <a:buSzPts val="2392"/>
              <a:buNone/>
            </a:pPr>
            <a:r>
              <a:rPr lang="en-US" sz="2000" dirty="0">
                <a:latin typeface="Times New Roman" panose="02020603050405020304" pitchFamily="18" charset="0"/>
                <a:cs typeface="Times New Roman" panose="02020603050405020304" pitchFamily="18" charset="0"/>
              </a:rPr>
              <a:t>num = input('Enter a number: ')</a:t>
            </a:r>
          </a:p>
          <a:p>
            <a:pPr marL="0" lvl="0" indent="0" algn="l" rtl="0">
              <a:lnSpc>
                <a:spcPct val="160000"/>
              </a:lnSpc>
              <a:spcBef>
                <a:spcPts val="0"/>
              </a:spcBef>
              <a:spcAft>
                <a:spcPts val="0"/>
              </a:spcAft>
              <a:buSzPts val="2392"/>
              <a:buNone/>
            </a:pPr>
            <a:r>
              <a:rPr lang="en-US" sz="2000" dirty="0">
                <a:latin typeface="Times New Roman" panose="02020603050405020304" pitchFamily="18" charset="0"/>
                <a:cs typeface="Times New Roman" panose="02020603050405020304" pitchFamily="18" charset="0"/>
              </a:rPr>
              <a:t>print('You Entered:', num)</a:t>
            </a:r>
          </a:p>
          <a:p>
            <a:pPr marL="0" lvl="0" indent="0" algn="l" rtl="0">
              <a:lnSpc>
                <a:spcPct val="160000"/>
              </a:lnSpc>
              <a:spcBef>
                <a:spcPts val="0"/>
              </a:spcBef>
              <a:spcAft>
                <a:spcPts val="0"/>
              </a:spcAft>
              <a:buSzPts val="2392"/>
              <a:buNone/>
            </a:pPr>
            <a:r>
              <a:rPr lang="en-US" sz="2000" dirty="0">
                <a:latin typeface="Times New Roman" panose="02020603050405020304" pitchFamily="18" charset="0"/>
                <a:cs typeface="Times New Roman" panose="02020603050405020304" pitchFamily="18" charset="0"/>
              </a:rPr>
              <a:t>print('Data type of num:', type(num))</a:t>
            </a:r>
          </a:p>
          <a:p>
            <a:pPr marL="0" lvl="0" indent="0" algn="l" rtl="0">
              <a:lnSpc>
                <a:spcPct val="160000"/>
              </a:lnSpc>
              <a:spcBef>
                <a:spcPts val="0"/>
              </a:spcBef>
              <a:spcAft>
                <a:spcPts val="0"/>
              </a:spcAft>
              <a:buSzPts val="2392"/>
              <a:buNone/>
            </a:pPr>
            <a:endParaRPr lang="en-US" sz="2000" dirty="0">
              <a:latin typeface="Times New Roman" panose="02020603050405020304" pitchFamily="18" charset="0"/>
              <a:cs typeface="Times New Roman" panose="02020603050405020304" pitchFamily="18" charset="0"/>
            </a:endParaRPr>
          </a:p>
          <a:p>
            <a:pPr marL="0" lvl="0" indent="0" algn="l" rtl="0">
              <a:lnSpc>
                <a:spcPct val="160000"/>
              </a:lnSpc>
              <a:spcBef>
                <a:spcPts val="0"/>
              </a:spcBef>
              <a:spcAft>
                <a:spcPts val="0"/>
              </a:spcAft>
              <a:buSzPts val="2392"/>
              <a:buNone/>
            </a:pPr>
            <a:r>
              <a:rPr lang="en-US" sz="2000" b="1" dirty="0">
                <a:latin typeface="Times New Roman" panose="02020603050405020304" pitchFamily="18" charset="0"/>
                <a:cs typeface="Times New Roman" panose="02020603050405020304" pitchFamily="18" charset="0"/>
              </a:rPr>
              <a:t>Output:</a:t>
            </a:r>
          </a:p>
          <a:p>
            <a:pPr marL="0" lvl="0" indent="0" algn="l" rtl="0">
              <a:lnSpc>
                <a:spcPct val="160000"/>
              </a:lnSpc>
              <a:spcBef>
                <a:spcPts val="0"/>
              </a:spcBef>
              <a:spcAft>
                <a:spcPts val="0"/>
              </a:spcAft>
              <a:buSzPts val="2392"/>
              <a:buNone/>
            </a:pPr>
            <a:r>
              <a:rPr lang="en-US" sz="2000" dirty="0">
                <a:latin typeface="Times New Roman" panose="02020603050405020304" pitchFamily="18" charset="0"/>
                <a:cs typeface="Times New Roman" panose="02020603050405020304" pitchFamily="18" charset="0"/>
              </a:rPr>
              <a:t>Enter a number: 10</a:t>
            </a:r>
          </a:p>
          <a:p>
            <a:pPr marL="0" lvl="0" indent="0" algn="l" rtl="0">
              <a:lnSpc>
                <a:spcPct val="160000"/>
              </a:lnSpc>
              <a:spcBef>
                <a:spcPts val="0"/>
              </a:spcBef>
              <a:spcAft>
                <a:spcPts val="0"/>
              </a:spcAft>
              <a:buSzPts val="2392"/>
              <a:buNone/>
            </a:pPr>
            <a:r>
              <a:rPr lang="en-US" sz="2000" dirty="0">
                <a:latin typeface="Times New Roman" panose="02020603050405020304" pitchFamily="18" charset="0"/>
                <a:cs typeface="Times New Roman" panose="02020603050405020304" pitchFamily="18" charset="0"/>
              </a:rPr>
              <a:t>You Entered: 10</a:t>
            </a:r>
          </a:p>
          <a:p>
            <a:pPr marL="0" lvl="0" indent="0" algn="l" rtl="0">
              <a:lnSpc>
                <a:spcPct val="160000"/>
              </a:lnSpc>
              <a:spcBef>
                <a:spcPts val="0"/>
              </a:spcBef>
              <a:spcAft>
                <a:spcPts val="0"/>
              </a:spcAft>
              <a:buSzPts val="2392"/>
              <a:buNone/>
            </a:pPr>
            <a:r>
              <a:rPr lang="en-US" sz="2000" dirty="0">
                <a:latin typeface="Times New Roman" panose="02020603050405020304" pitchFamily="18" charset="0"/>
                <a:cs typeface="Times New Roman" panose="02020603050405020304" pitchFamily="18" charset="0"/>
              </a:rPr>
              <a:t>Data type of num: &lt;class 'str'&gt;</a:t>
            </a:r>
            <a:endParaRPr sz="2000" dirty="0">
              <a:latin typeface="Times New Roman" panose="02020603050405020304" pitchFamily="18" charset="0"/>
              <a:cs typeface="Times New Roman" panose="02020603050405020304" pitchFamily="18" charset="0"/>
            </a:endParaRPr>
          </a:p>
        </p:txBody>
      </p:sp>
      <p:sp>
        <p:nvSpPr>
          <p:cNvPr id="272" name="Google Shape;272;p28"/>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ea typeface="Times New Roman"/>
                <a:cs typeface="Times New Roman"/>
                <a:sym typeface="Times New Roman"/>
              </a:rPr>
              <a:t>Ex: Python user Input</a:t>
            </a:r>
            <a:endParaRPr lang="en-IN" dirty="0"/>
          </a:p>
        </p:txBody>
      </p:sp>
      <p:sp>
        <p:nvSpPr>
          <p:cNvPr id="2" name="Slide Number Placeholder 1">
            <a:extLst>
              <a:ext uri="{FF2B5EF4-FFF2-40B4-BE49-F238E27FC236}">
                <a16:creationId xmlns:a16="http://schemas.microsoft.com/office/drawing/2014/main" id="{496DCF9F-5DB1-465B-B382-048188BAF6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62</a:t>
            </a:fld>
            <a:endParaRPr lang="en-IN"/>
          </a:p>
        </p:txBody>
      </p:sp>
    </p:spTree>
    <p:extLst>
      <p:ext uri="{BB962C8B-B14F-4D97-AF65-F5344CB8AC3E}">
        <p14:creationId xmlns:p14="http://schemas.microsoft.com/office/powerpoint/2010/main" val="24779988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txBox="1">
            <a:spLocks noGrp="1"/>
          </p:cNvSpPr>
          <p:nvPr>
            <p:ph type="body" idx="1"/>
          </p:nvPr>
        </p:nvSpPr>
        <p:spPr>
          <a:xfrm>
            <a:off x="447151" y="1367665"/>
            <a:ext cx="8249697" cy="5265607"/>
          </a:xfrm>
          <a:prstGeom prst="rect">
            <a:avLst/>
          </a:prstGeom>
          <a:noFill/>
          <a:ln>
            <a:noFill/>
          </a:ln>
        </p:spPr>
        <p:txBody>
          <a:bodyPr spcFirstLastPara="1" wrap="square" lIns="91425" tIns="45700" rIns="91425" bIns="45700" anchor="ctr" anchorCtr="0">
            <a:normAutofit/>
          </a:bodyPr>
          <a:lstStyle/>
          <a:p>
            <a:pPr algn="just"/>
            <a:r>
              <a:rPr lang="en-US" sz="2800" b="1" i="0" dirty="0">
                <a:solidFill>
                  <a:srgbClr val="273239"/>
                </a:solidFill>
                <a:effectLst/>
                <a:latin typeface="Times New Roman" panose="02020603050405020304" pitchFamily="18" charset="0"/>
                <a:cs typeface="Times New Roman" panose="02020603050405020304" pitchFamily="18" charset="0"/>
              </a:rPr>
              <a:t>Comments in Python</a:t>
            </a:r>
            <a:r>
              <a:rPr lang="en-US" sz="2800" b="0" i="0" dirty="0">
                <a:solidFill>
                  <a:srgbClr val="273239"/>
                </a:solidFill>
                <a:effectLst/>
                <a:latin typeface="Times New Roman" panose="02020603050405020304" pitchFamily="18" charset="0"/>
                <a:cs typeface="Times New Roman" panose="02020603050405020304" pitchFamily="18" charset="0"/>
              </a:rPr>
              <a:t> are the lines in the code that are ignored by the interpreter during the execution of the program. </a:t>
            </a:r>
          </a:p>
          <a:p>
            <a:pPr algn="just"/>
            <a:endParaRPr lang="en-US" sz="2800" b="0" i="0" dirty="0">
              <a:solidFill>
                <a:srgbClr val="273239"/>
              </a:solidFill>
              <a:effectLst/>
              <a:latin typeface="Times New Roman" panose="02020603050405020304" pitchFamily="18" charset="0"/>
              <a:cs typeface="Times New Roman" panose="02020603050405020304" pitchFamily="18" charset="0"/>
            </a:endParaRPr>
          </a:p>
          <a:p>
            <a:pPr algn="just"/>
            <a:r>
              <a:rPr lang="en-US" sz="2800" b="0" i="0" dirty="0">
                <a:solidFill>
                  <a:srgbClr val="273239"/>
                </a:solidFill>
                <a:effectLst/>
                <a:latin typeface="Times New Roman" panose="02020603050405020304" pitchFamily="18" charset="0"/>
                <a:cs typeface="Times New Roman" panose="02020603050405020304" pitchFamily="18" charset="0"/>
              </a:rPr>
              <a:t>Comments enhance the readability of the code and help the programmers to understand the code very carefully. </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278" name="Google Shape;278;p29"/>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Comment Line</a:t>
            </a:r>
            <a:endParaRPr/>
          </a:p>
        </p:txBody>
      </p:sp>
      <p:sp>
        <p:nvSpPr>
          <p:cNvPr id="2" name="Slide Number Placeholder 1">
            <a:extLst>
              <a:ext uri="{FF2B5EF4-FFF2-40B4-BE49-F238E27FC236}">
                <a16:creationId xmlns:a16="http://schemas.microsoft.com/office/drawing/2014/main" id="{7053623A-A1FE-48EA-8BE0-A652259F33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63</a:t>
            </a:fld>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a:spLocks noGrp="1"/>
          </p:cNvSpPr>
          <p:nvPr>
            <p:ph type="body" idx="1"/>
          </p:nvPr>
        </p:nvSpPr>
        <p:spPr>
          <a:xfrm>
            <a:off x="447151" y="463313"/>
            <a:ext cx="8249697" cy="5265607"/>
          </a:xfrm>
          <a:prstGeom prst="rect">
            <a:avLst/>
          </a:prstGeom>
          <a:noFill/>
          <a:ln>
            <a:noFill/>
          </a:ln>
        </p:spPr>
        <p:txBody>
          <a:bodyPr spcFirstLastPara="1" wrap="square" lIns="91425" tIns="45700" rIns="91425" bIns="45700" anchor="ctr" anchorCtr="0">
            <a:normAutofit/>
          </a:bodyPr>
          <a:lstStyle/>
          <a:p>
            <a:pPr algn="l" fontAlgn="base">
              <a:lnSpc>
                <a:spcPct val="150000"/>
              </a:lnSpc>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There are three types of </a:t>
            </a:r>
            <a:r>
              <a:rPr lang="en-US" sz="2000" dirty="0">
                <a:solidFill>
                  <a:srgbClr val="273239"/>
                </a:solidFill>
                <a:latin typeface="Times New Roman" panose="02020603050405020304" pitchFamily="18" charset="0"/>
                <a:cs typeface="Times New Roman" panose="02020603050405020304" pitchFamily="18" charset="0"/>
              </a:rPr>
              <a:t>comments in python:</a:t>
            </a:r>
          </a:p>
          <a:p>
            <a:pPr algn="l" fontAlgn="base">
              <a:lnSpc>
                <a:spcPct val="150000"/>
              </a:lnSpc>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Single line Comments</a:t>
            </a:r>
          </a:p>
          <a:p>
            <a:pPr algn="l" fontAlgn="base">
              <a:lnSpc>
                <a:spcPct val="150000"/>
              </a:lnSpc>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Multiline Comments</a:t>
            </a:r>
          </a:p>
          <a:p>
            <a:pPr algn="l" fontAlgn="base">
              <a:lnSpc>
                <a:spcPct val="150000"/>
              </a:lnSpc>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Docstring Comments</a:t>
            </a:r>
          </a:p>
          <a:p>
            <a:pPr marL="0" lvl="0" indent="0" algn="l" rtl="0">
              <a:lnSpc>
                <a:spcPct val="160000"/>
              </a:lnSpc>
              <a:spcBef>
                <a:spcPts val="0"/>
              </a:spcBef>
              <a:spcAft>
                <a:spcPts val="0"/>
              </a:spcAft>
              <a:buSzPts val="2392"/>
              <a:buNone/>
            </a:pPr>
            <a:endParaRPr dirty="0"/>
          </a:p>
        </p:txBody>
      </p:sp>
      <p:sp>
        <p:nvSpPr>
          <p:cNvPr id="284" name="Google Shape;284;p30"/>
          <p:cNvSpPr txBox="1"/>
          <p:nvPr/>
        </p:nvSpPr>
        <p:spPr>
          <a:xfrm>
            <a:off x="581192" y="727587"/>
            <a:ext cx="77860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lt1"/>
                </a:solidFill>
                <a:latin typeface="Times New Roman"/>
                <a:ea typeface="Times New Roman"/>
                <a:cs typeface="Times New Roman"/>
                <a:sym typeface="Times New Roman"/>
              </a:rPr>
              <a:t>Comment Line</a:t>
            </a:r>
            <a:endParaRPr dirty="0"/>
          </a:p>
        </p:txBody>
      </p:sp>
      <p:sp>
        <p:nvSpPr>
          <p:cNvPr id="2" name="Slide Number Placeholder 1">
            <a:extLst>
              <a:ext uri="{FF2B5EF4-FFF2-40B4-BE49-F238E27FC236}">
                <a16:creationId xmlns:a16="http://schemas.microsoft.com/office/drawing/2014/main" id="{9778B049-EDC3-4171-AA97-2633C54F2B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64</a:t>
            </a:fld>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1848897"/>
            <a:ext cx="8259745" cy="4975294"/>
          </a:xfrm>
          <a:prstGeom prst="rect">
            <a:avLst/>
          </a:prstGeom>
          <a:noFill/>
          <a:ln>
            <a:noFill/>
          </a:ln>
        </p:spPr>
        <p:txBody>
          <a:bodyPr spcFirstLastPara="1" wrap="square" lIns="91425" tIns="45700" rIns="91425" bIns="45700" anchor="ctr" anchorCtr="0">
            <a:normAutofit/>
          </a:bodyPr>
          <a:lstStyle/>
          <a:p>
            <a:pPr marL="0" lvl="0" indent="0" algn="just" rtl="0">
              <a:lnSpc>
                <a:spcPct val="160000"/>
              </a:lnSpc>
              <a:spcBef>
                <a:spcPts val="0"/>
              </a:spcBef>
              <a:spcAft>
                <a:spcPts val="0"/>
              </a:spcAft>
              <a:buSzPct val="92000"/>
              <a:buNone/>
            </a:pPr>
            <a:r>
              <a:rPr lang="en-IN" b="1" dirty="0">
                <a:latin typeface="Times New Roman" panose="02020603050405020304" pitchFamily="18" charset="0"/>
                <a:cs typeface="Times New Roman" panose="02020603050405020304" pitchFamily="18" charset="0"/>
              </a:rPr>
              <a:t>Single-Line Comments in Python</a:t>
            </a:r>
          </a:p>
          <a:p>
            <a:pPr marL="0" lvl="0" indent="0" algn="just" rtl="0">
              <a:lnSpc>
                <a:spcPct val="160000"/>
              </a:lnSpc>
              <a:spcBef>
                <a:spcPts val="0"/>
              </a:spcBef>
              <a:spcAft>
                <a:spcPts val="0"/>
              </a:spcAft>
              <a:buSzPct val="92000"/>
              <a:buNone/>
            </a:pPr>
            <a:r>
              <a:rPr lang="en-US" dirty="0">
                <a:latin typeface="Times New Roman" panose="02020603050405020304" pitchFamily="18" charset="0"/>
                <a:cs typeface="Times New Roman" panose="02020603050405020304" pitchFamily="18" charset="0"/>
              </a:rPr>
              <a:t>Python single-line comment starts with the hashtag symbol (#) with no white spaces and lasts till the end of the line.</a:t>
            </a:r>
          </a:p>
          <a:p>
            <a:pPr marL="0" lvl="0" indent="0" algn="just" rtl="0">
              <a:lnSpc>
                <a:spcPct val="160000"/>
              </a:lnSpc>
              <a:spcBef>
                <a:spcPts val="0"/>
              </a:spcBef>
              <a:spcAft>
                <a:spcPts val="0"/>
              </a:spcAft>
              <a:buSzPct val="92000"/>
              <a:buNone/>
            </a:pPr>
            <a:endParaRPr lang="en-US" dirty="0">
              <a:latin typeface="Times New Roman" panose="02020603050405020304" pitchFamily="18" charset="0"/>
              <a:cs typeface="Times New Roman" panose="02020603050405020304" pitchFamily="18" charset="0"/>
            </a:endParaRPr>
          </a:p>
          <a:p>
            <a:pPr marL="0" lvl="0" indent="0" algn="just" rtl="0">
              <a:lnSpc>
                <a:spcPct val="160000"/>
              </a:lnSpc>
              <a:spcBef>
                <a:spcPts val="0"/>
              </a:spcBef>
              <a:spcAft>
                <a:spcPts val="0"/>
              </a:spcAft>
              <a:buSzPct val="92000"/>
              <a:buNone/>
            </a:pPr>
            <a:r>
              <a:rPr lang="en-US" dirty="0">
                <a:latin typeface="Times New Roman" panose="02020603050405020304" pitchFamily="18" charset="0"/>
                <a:cs typeface="Times New Roman" panose="02020603050405020304" pitchFamily="18" charset="0"/>
              </a:rPr>
              <a:t> If the comment exceeds one line then put a hashtag on the next line and continue the comment.</a:t>
            </a:r>
          </a:p>
          <a:p>
            <a:pPr marL="0" lvl="0" indent="0" algn="just" rtl="0">
              <a:lnSpc>
                <a:spcPct val="160000"/>
              </a:lnSpc>
              <a:spcBef>
                <a:spcPts val="0"/>
              </a:spcBef>
              <a:spcAft>
                <a:spcPts val="0"/>
              </a:spcAft>
              <a:buSzPct val="92000"/>
              <a:buNone/>
            </a:pPr>
            <a:endParaRPr lang="en-IN" dirty="0">
              <a:latin typeface="Times New Roman" panose="02020603050405020304" pitchFamily="18" charset="0"/>
              <a:cs typeface="Times New Roman" panose="02020603050405020304" pitchFamily="18" charset="0"/>
            </a:endParaRPr>
          </a:p>
          <a:p>
            <a:pPr marL="0" lvl="0" indent="0" algn="just" rtl="0">
              <a:lnSpc>
                <a:spcPct val="160000"/>
              </a:lnSpc>
              <a:spcBef>
                <a:spcPts val="0"/>
              </a:spcBef>
              <a:spcAft>
                <a:spcPts val="0"/>
              </a:spcAft>
              <a:buSzPct val="92000"/>
              <a:buNone/>
            </a:pPr>
            <a:r>
              <a:rPr lang="en-IN" dirty="0">
                <a:latin typeface="Times New Roman" panose="02020603050405020304" pitchFamily="18" charset="0"/>
                <a:cs typeface="Times New Roman" panose="02020603050405020304" pitchFamily="18" charset="0"/>
              </a:rPr>
              <a:t># sample comment</a:t>
            </a:r>
          </a:p>
          <a:p>
            <a:pPr marL="0" lvl="0" indent="0" algn="just" rtl="0">
              <a:lnSpc>
                <a:spcPct val="160000"/>
              </a:lnSpc>
              <a:spcBef>
                <a:spcPts val="0"/>
              </a:spcBef>
              <a:spcAft>
                <a:spcPts val="0"/>
              </a:spcAft>
              <a:buSzPct val="92000"/>
              <a:buNone/>
            </a:pPr>
            <a:r>
              <a:rPr lang="en-IN" dirty="0">
                <a:latin typeface="Times New Roman" panose="02020603050405020304" pitchFamily="18" charset="0"/>
                <a:cs typeface="Times New Roman" panose="02020603050405020304" pitchFamily="18" charset="0"/>
              </a:rPr>
              <a:t>name = “I CSE-A"</a:t>
            </a:r>
          </a:p>
          <a:p>
            <a:pPr marL="0" lvl="0" indent="0" algn="just" rtl="0">
              <a:lnSpc>
                <a:spcPct val="160000"/>
              </a:lnSpc>
              <a:spcBef>
                <a:spcPts val="0"/>
              </a:spcBef>
              <a:spcAft>
                <a:spcPts val="0"/>
              </a:spcAft>
              <a:buSzPct val="92000"/>
              <a:buNone/>
            </a:pPr>
            <a:r>
              <a:rPr lang="en-IN" dirty="0">
                <a:latin typeface="Times New Roman" panose="02020603050405020304" pitchFamily="18" charset="0"/>
                <a:cs typeface="Times New Roman" panose="02020603050405020304" pitchFamily="18" charset="0"/>
              </a:rPr>
              <a:t>print(name)</a:t>
            </a:r>
          </a:p>
          <a:p>
            <a:pPr marL="0" lvl="0" indent="0" algn="just" rtl="0">
              <a:lnSpc>
                <a:spcPct val="160000"/>
              </a:lnSpc>
              <a:spcBef>
                <a:spcPts val="0"/>
              </a:spcBef>
              <a:spcAft>
                <a:spcPts val="0"/>
              </a:spcAft>
              <a:buSzPct val="92000"/>
              <a:buNone/>
            </a:pPr>
            <a:r>
              <a:rPr lang="en-IN" dirty="0">
                <a:latin typeface="Times New Roman" panose="02020603050405020304" pitchFamily="18" charset="0"/>
                <a:cs typeface="Times New Roman" panose="02020603050405020304" pitchFamily="18" charset="0"/>
              </a:rPr>
              <a:t>Output: I CSE-A</a:t>
            </a:r>
            <a:endParaRPr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ea typeface="Times New Roman"/>
                <a:cs typeface="Times New Roman"/>
                <a:sym typeface="Times New Roman"/>
              </a:rPr>
              <a:t>Comment Line:</a:t>
            </a:r>
            <a:endParaRPr lang="en-IN" sz="4800" dirty="0"/>
          </a:p>
        </p:txBody>
      </p:sp>
      <p:sp>
        <p:nvSpPr>
          <p:cNvPr id="2" name="Slide Number Placeholder 1">
            <a:extLst>
              <a:ext uri="{FF2B5EF4-FFF2-40B4-BE49-F238E27FC236}">
                <a16:creationId xmlns:a16="http://schemas.microsoft.com/office/drawing/2014/main" id="{AD466865-D266-4A48-AAE7-B8A78028BE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65</a:t>
            </a:fld>
            <a:endParaRPr lang="en-I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1848897"/>
            <a:ext cx="8259745" cy="4975294"/>
          </a:xfrm>
          <a:prstGeom prst="rect">
            <a:avLst/>
          </a:prstGeom>
          <a:noFill/>
          <a:ln>
            <a:noFill/>
          </a:ln>
        </p:spPr>
        <p:txBody>
          <a:bodyPr spcFirstLastPara="1" wrap="square" lIns="91425" tIns="45700" rIns="91425" bIns="45700" anchor="ctr" anchorCtr="0">
            <a:normAutofit fontScale="92500" lnSpcReduction="10000"/>
          </a:bodyPr>
          <a:lstStyle/>
          <a:p>
            <a:pPr marL="0" lvl="0" indent="0" algn="just" rtl="0">
              <a:lnSpc>
                <a:spcPct val="160000"/>
              </a:lnSpc>
              <a:spcBef>
                <a:spcPts val="0"/>
              </a:spcBef>
              <a:spcAft>
                <a:spcPts val="0"/>
              </a:spcAft>
              <a:buSzPct val="92000"/>
              <a:buNone/>
            </a:pPr>
            <a:r>
              <a:rPr lang="en-IN" b="1" dirty="0">
                <a:latin typeface="Times New Roman" panose="02020603050405020304" pitchFamily="18" charset="0"/>
                <a:cs typeface="Times New Roman" panose="02020603050405020304" pitchFamily="18" charset="0"/>
              </a:rPr>
              <a:t>Multi-Line Comments </a:t>
            </a:r>
            <a:r>
              <a:rPr lang="en-IN" b="1" i="0" dirty="0">
                <a:solidFill>
                  <a:srgbClr val="273239"/>
                </a:solidFill>
                <a:effectLst/>
                <a:latin typeface="Times New Roman" panose="02020603050405020304" pitchFamily="18" charset="0"/>
                <a:cs typeface="Times New Roman" panose="02020603050405020304" pitchFamily="18" charset="0"/>
              </a:rPr>
              <a:t> using multiple hashtags (#)</a:t>
            </a:r>
          </a:p>
          <a:p>
            <a:pPr marL="0" lvl="0" indent="0" algn="just" rtl="0">
              <a:lnSpc>
                <a:spcPct val="160000"/>
              </a:lnSpc>
              <a:spcBef>
                <a:spcPts val="0"/>
              </a:spcBef>
              <a:spcAft>
                <a:spcPts val="0"/>
              </a:spcAft>
              <a:buSzPct val="92000"/>
              <a:buNone/>
            </a:pPr>
            <a:r>
              <a:rPr lang="en-IN" dirty="0">
                <a:latin typeface="Times New Roman" panose="02020603050405020304" pitchFamily="18" charset="0"/>
                <a:cs typeface="Times New Roman" panose="02020603050405020304" pitchFamily="18" charset="0"/>
              </a:rPr>
              <a:t># Python program to demonstrate</a:t>
            </a:r>
          </a:p>
          <a:p>
            <a:pPr marL="0" lvl="0" indent="0" algn="just" rtl="0">
              <a:lnSpc>
                <a:spcPct val="160000"/>
              </a:lnSpc>
              <a:spcBef>
                <a:spcPts val="0"/>
              </a:spcBef>
              <a:spcAft>
                <a:spcPts val="0"/>
              </a:spcAft>
              <a:buSzPct val="92000"/>
              <a:buNone/>
            </a:pPr>
            <a:r>
              <a:rPr lang="en-IN" dirty="0">
                <a:latin typeface="Times New Roman" panose="02020603050405020304" pitchFamily="18" charset="0"/>
                <a:cs typeface="Times New Roman" panose="02020603050405020304" pitchFamily="18" charset="0"/>
              </a:rPr>
              <a:t># multiline comments</a:t>
            </a:r>
          </a:p>
          <a:p>
            <a:pPr marL="0" lvl="0" indent="0" algn="just" rtl="0">
              <a:lnSpc>
                <a:spcPct val="160000"/>
              </a:lnSpc>
              <a:spcBef>
                <a:spcPts val="0"/>
              </a:spcBef>
              <a:spcAft>
                <a:spcPts val="0"/>
              </a:spcAft>
              <a:buSzPct val="92000"/>
              <a:buNone/>
            </a:pPr>
            <a:r>
              <a:rPr lang="en-IN" dirty="0">
                <a:latin typeface="Times New Roman" panose="02020603050405020304" pitchFamily="18" charset="0"/>
                <a:cs typeface="Times New Roman" panose="02020603050405020304" pitchFamily="18" charset="0"/>
              </a:rPr>
              <a:t>print("Multiline comments")</a:t>
            </a:r>
          </a:p>
          <a:p>
            <a:pPr marL="0" lvl="0" indent="0" algn="just" rtl="0">
              <a:lnSpc>
                <a:spcPct val="160000"/>
              </a:lnSpc>
              <a:spcBef>
                <a:spcPts val="0"/>
              </a:spcBef>
              <a:spcAft>
                <a:spcPts val="0"/>
              </a:spcAft>
              <a:buSzPct val="92000"/>
              <a:buNone/>
            </a:pPr>
            <a:endParaRPr lang="en-IN" dirty="0">
              <a:latin typeface="Times New Roman" panose="02020603050405020304" pitchFamily="18" charset="0"/>
              <a:cs typeface="Times New Roman" panose="02020603050405020304" pitchFamily="18" charset="0"/>
            </a:endParaRPr>
          </a:p>
          <a:p>
            <a:pPr marL="0" lvl="0" indent="0" algn="just" rtl="0">
              <a:lnSpc>
                <a:spcPct val="160000"/>
              </a:lnSpc>
              <a:spcBef>
                <a:spcPts val="0"/>
              </a:spcBef>
              <a:spcAft>
                <a:spcPts val="0"/>
              </a:spcAft>
              <a:buSzPct val="92000"/>
              <a:buNone/>
            </a:pPr>
            <a:r>
              <a:rPr lang="en-US" b="1" i="0" dirty="0">
                <a:solidFill>
                  <a:srgbClr val="273239"/>
                </a:solidFill>
                <a:effectLst/>
                <a:latin typeface="Times New Roman" panose="02020603050405020304" pitchFamily="18" charset="0"/>
                <a:cs typeface="Times New Roman" panose="02020603050405020304" pitchFamily="18" charset="0"/>
              </a:rPr>
              <a:t>Single-line comments using string literals</a:t>
            </a:r>
          </a:p>
          <a:p>
            <a:pPr marL="0" lvl="0" indent="0" algn="just" rtl="0">
              <a:lnSpc>
                <a:spcPct val="160000"/>
              </a:lnSpc>
              <a:spcBef>
                <a:spcPts val="0"/>
              </a:spcBef>
              <a:spcAft>
                <a:spcPts val="0"/>
              </a:spcAft>
              <a:buSzPct val="92000"/>
              <a:buNone/>
            </a:pPr>
            <a:r>
              <a:rPr lang="en-US" b="0" i="0" dirty="0">
                <a:solidFill>
                  <a:srgbClr val="0000FF"/>
                </a:solidFill>
                <a:effectLst/>
                <a:latin typeface="Times New Roman" panose="02020603050405020304" pitchFamily="18" charset="0"/>
                <a:cs typeface="Times New Roman" panose="02020603050405020304" pitchFamily="18" charset="0"/>
              </a:rPr>
              <a:t>'This will be ignored by Python’</a:t>
            </a:r>
          </a:p>
          <a:p>
            <a:pPr marL="0" lvl="0" indent="0" algn="just" rtl="0">
              <a:lnSpc>
                <a:spcPct val="160000"/>
              </a:lnSpc>
              <a:spcBef>
                <a:spcPts val="0"/>
              </a:spcBef>
              <a:spcAft>
                <a:spcPts val="0"/>
              </a:spcAft>
              <a:buSzPct val="92000"/>
              <a:buNone/>
            </a:pPr>
            <a:endParaRPr lang="en-US" b="1" dirty="0">
              <a:solidFill>
                <a:srgbClr val="273239"/>
              </a:solidFill>
              <a:latin typeface="Times New Roman" panose="02020603050405020304" pitchFamily="18" charset="0"/>
              <a:cs typeface="Times New Roman" panose="02020603050405020304" pitchFamily="18" charset="0"/>
            </a:endParaRPr>
          </a:p>
          <a:p>
            <a:pPr marL="0" lvl="0" indent="0" algn="just" rtl="0">
              <a:lnSpc>
                <a:spcPct val="160000"/>
              </a:lnSpc>
              <a:spcBef>
                <a:spcPts val="0"/>
              </a:spcBef>
              <a:spcAft>
                <a:spcPts val="0"/>
              </a:spcAft>
              <a:buSzPct val="92000"/>
              <a:buNone/>
            </a:pPr>
            <a:r>
              <a:rPr lang="en-US" b="1" i="0" dirty="0">
                <a:solidFill>
                  <a:srgbClr val="273239"/>
                </a:solidFill>
                <a:effectLst/>
                <a:latin typeface="Times New Roman" panose="02020603050405020304" pitchFamily="18" charset="0"/>
                <a:cs typeface="Times New Roman" panose="02020603050405020304" pitchFamily="18" charset="0"/>
              </a:rPr>
              <a:t>Multiline comments using string literals</a:t>
            </a:r>
          </a:p>
          <a:p>
            <a:pPr marL="0" lvl="0" indent="0" algn="just" rtl="0">
              <a:lnSpc>
                <a:spcPct val="160000"/>
              </a:lnSpc>
              <a:spcBef>
                <a:spcPts val="0"/>
              </a:spcBef>
              <a:spcAft>
                <a:spcPts val="0"/>
              </a:spcAft>
              <a:buSzPct val="92000"/>
              <a:buNone/>
            </a:pPr>
            <a:r>
              <a:rPr lang="en-IN" dirty="0">
                <a:latin typeface="Times New Roman" panose="02020603050405020304" pitchFamily="18" charset="0"/>
                <a:cs typeface="Times New Roman" panose="02020603050405020304" pitchFamily="18" charset="0"/>
              </a:rPr>
              <a:t>""" Python program to demonstrate</a:t>
            </a:r>
          </a:p>
          <a:p>
            <a:pPr marL="0" lvl="0" indent="0" algn="just" rtl="0">
              <a:lnSpc>
                <a:spcPct val="160000"/>
              </a:lnSpc>
              <a:spcBef>
                <a:spcPts val="0"/>
              </a:spcBef>
              <a:spcAft>
                <a:spcPts val="0"/>
              </a:spcAft>
              <a:buSzPct val="92000"/>
              <a:buNone/>
            </a:pPr>
            <a:r>
              <a:rPr lang="en-IN" dirty="0">
                <a:latin typeface="Times New Roman" panose="02020603050405020304" pitchFamily="18" charset="0"/>
                <a:cs typeface="Times New Roman" panose="02020603050405020304" pitchFamily="18" charset="0"/>
              </a:rPr>
              <a:t> multiline comments"""</a:t>
            </a:r>
          </a:p>
          <a:p>
            <a:pPr marL="0" lvl="0" indent="0" algn="just" rtl="0">
              <a:lnSpc>
                <a:spcPct val="160000"/>
              </a:lnSpc>
              <a:spcBef>
                <a:spcPts val="0"/>
              </a:spcBef>
              <a:spcAft>
                <a:spcPts val="0"/>
              </a:spcAft>
              <a:buSzPct val="92000"/>
              <a:buNone/>
            </a:pPr>
            <a:r>
              <a:rPr lang="en-IN" dirty="0">
                <a:latin typeface="Times New Roman" panose="02020603050405020304" pitchFamily="18" charset="0"/>
                <a:cs typeface="Times New Roman" panose="02020603050405020304" pitchFamily="18" charset="0"/>
              </a:rPr>
              <a:t>print("Multiline comments")</a:t>
            </a:r>
            <a:endParaRPr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ea typeface="Times New Roman"/>
                <a:cs typeface="Times New Roman"/>
                <a:sym typeface="Times New Roman"/>
              </a:rPr>
              <a:t>Comment Line:</a:t>
            </a:r>
            <a:endParaRPr lang="en-IN" sz="4800" dirty="0"/>
          </a:p>
        </p:txBody>
      </p:sp>
      <p:sp>
        <p:nvSpPr>
          <p:cNvPr id="2" name="Slide Number Placeholder 1">
            <a:extLst>
              <a:ext uri="{FF2B5EF4-FFF2-40B4-BE49-F238E27FC236}">
                <a16:creationId xmlns:a16="http://schemas.microsoft.com/office/drawing/2014/main" id="{B788FA2D-2F3E-4CFE-812E-8EDD5CD44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66</a:t>
            </a:fld>
            <a:endParaRPr lang="en-IN"/>
          </a:p>
        </p:txBody>
      </p:sp>
    </p:spTree>
    <p:extLst>
      <p:ext uri="{BB962C8B-B14F-4D97-AF65-F5344CB8AC3E}">
        <p14:creationId xmlns:p14="http://schemas.microsoft.com/office/powerpoint/2010/main" val="36243583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1848897"/>
            <a:ext cx="8259745" cy="4975294"/>
          </a:xfrm>
          <a:prstGeom prst="rect">
            <a:avLst/>
          </a:prstGeom>
          <a:noFill/>
          <a:ln>
            <a:noFill/>
          </a:ln>
        </p:spPr>
        <p:txBody>
          <a:bodyPr spcFirstLastPara="1" wrap="square" lIns="91425" tIns="45700" rIns="91425" bIns="45700" anchor="ctr" anchorCtr="0">
            <a:normAutofit fontScale="92500" lnSpcReduction="20000"/>
          </a:bodyPr>
          <a:lstStyle/>
          <a:p>
            <a:pPr marL="0" indent="0" algn="just">
              <a:lnSpc>
                <a:spcPct val="160000"/>
              </a:lnSpc>
              <a:spcBef>
                <a:spcPts val="0"/>
              </a:spcBef>
              <a:buSzPct val="92000"/>
              <a:buNone/>
            </a:pPr>
            <a:r>
              <a:rPr lang="en-IN" b="1" i="0" dirty="0">
                <a:solidFill>
                  <a:srgbClr val="273239"/>
                </a:solidFill>
                <a:effectLst/>
                <a:latin typeface="Times New Roman" panose="02020603050405020304" pitchFamily="18" charset="0"/>
                <a:cs typeface="Times New Roman" panose="02020603050405020304" pitchFamily="18" charset="0"/>
              </a:rPr>
              <a:t>Docstring in Python</a:t>
            </a:r>
          </a:p>
          <a:p>
            <a:pPr marL="0" lvl="0" indent="0" algn="just" rtl="0">
              <a:lnSpc>
                <a:spcPct val="160000"/>
              </a:lnSpc>
              <a:spcBef>
                <a:spcPts val="0"/>
              </a:spcBef>
              <a:spcAft>
                <a:spcPts val="0"/>
              </a:spcAft>
              <a:buSzPct val="92000"/>
              <a:buNone/>
            </a:pPr>
            <a:r>
              <a:rPr lang="en-US" dirty="0">
                <a:latin typeface="Times New Roman" panose="02020603050405020304" pitchFamily="18" charset="0"/>
                <a:cs typeface="Times New Roman" panose="02020603050405020304" pitchFamily="18" charset="0"/>
              </a:rPr>
              <a:t>Python docstring is the string literals with triple quotes that are appeared right after the function. </a:t>
            </a:r>
          </a:p>
          <a:p>
            <a:pPr marL="0" lvl="0" indent="0" algn="just" rtl="0">
              <a:lnSpc>
                <a:spcPct val="160000"/>
              </a:lnSpc>
              <a:spcBef>
                <a:spcPts val="0"/>
              </a:spcBef>
              <a:spcAft>
                <a:spcPts val="0"/>
              </a:spcAft>
              <a:buSzPct val="92000"/>
              <a:buNone/>
            </a:pPr>
            <a:r>
              <a:rPr lang="en-US" dirty="0">
                <a:latin typeface="Times New Roman" panose="02020603050405020304" pitchFamily="18" charset="0"/>
                <a:cs typeface="Times New Roman" panose="02020603050405020304" pitchFamily="18" charset="0"/>
              </a:rPr>
              <a:t>It is used to associate documentation that has been written with Python modules, functions, classes, and methods. </a:t>
            </a:r>
          </a:p>
          <a:p>
            <a:pPr marL="0" lvl="0" indent="0" algn="just" rtl="0">
              <a:lnSpc>
                <a:spcPct val="160000"/>
              </a:lnSpc>
              <a:spcBef>
                <a:spcPts val="0"/>
              </a:spcBef>
              <a:spcAft>
                <a:spcPts val="0"/>
              </a:spcAft>
              <a:buSzPct val="92000"/>
              <a:buNone/>
            </a:pPr>
            <a:r>
              <a:rPr lang="en-US" dirty="0">
                <a:latin typeface="Times New Roman" panose="02020603050405020304" pitchFamily="18" charset="0"/>
                <a:cs typeface="Times New Roman" panose="02020603050405020304" pitchFamily="18" charset="0"/>
              </a:rPr>
              <a:t>It is added right below the functions, modules, or classes to describe what they do.</a:t>
            </a:r>
          </a:p>
          <a:p>
            <a:pPr marL="0" lvl="0" indent="0" algn="just" rtl="0">
              <a:lnSpc>
                <a:spcPct val="160000"/>
              </a:lnSpc>
              <a:spcBef>
                <a:spcPts val="0"/>
              </a:spcBef>
              <a:spcAft>
                <a:spcPts val="0"/>
              </a:spcAft>
              <a:buSzPct val="92000"/>
              <a:buNone/>
            </a:pPr>
            <a:r>
              <a:rPr lang="en-US" dirty="0">
                <a:latin typeface="Times New Roman" panose="02020603050405020304" pitchFamily="18" charset="0"/>
                <a:cs typeface="Times New Roman" panose="02020603050405020304" pitchFamily="18" charset="0"/>
              </a:rPr>
              <a:t> In Python, the docstring is then made available via the __doc__ attribute.</a:t>
            </a:r>
          </a:p>
          <a:p>
            <a:pPr marL="0" lvl="0" indent="0" algn="just" rtl="0">
              <a:lnSpc>
                <a:spcPct val="160000"/>
              </a:lnSpc>
              <a:spcBef>
                <a:spcPts val="0"/>
              </a:spcBef>
              <a:spcAft>
                <a:spcPts val="0"/>
              </a:spcAft>
              <a:buSzPct val="92000"/>
              <a:buNone/>
            </a:pPr>
            <a:r>
              <a:rPr lang="en-US" b="1" dirty="0">
                <a:latin typeface="Times New Roman" panose="02020603050405020304" pitchFamily="18" charset="0"/>
                <a:cs typeface="Times New Roman" panose="02020603050405020304" pitchFamily="18" charset="0"/>
              </a:rPr>
              <a:t>Ex:</a:t>
            </a:r>
          </a:p>
          <a:p>
            <a:pPr marL="0" lvl="0" indent="0" algn="just" rtl="0">
              <a:lnSpc>
                <a:spcPct val="160000"/>
              </a:lnSpc>
              <a:spcBef>
                <a:spcPts val="0"/>
              </a:spcBef>
              <a:spcAft>
                <a:spcPts val="0"/>
              </a:spcAft>
              <a:buSzPct val="92000"/>
              <a:buNone/>
            </a:pPr>
            <a:r>
              <a:rPr lang="en-US" dirty="0">
                <a:latin typeface="Times New Roman" panose="02020603050405020304" pitchFamily="18" charset="0"/>
                <a:cs typeface="Times New Roman" panose="02020603050405020304" pitchFamily="18" charset="0"/>
              </a:rPr>
              <a:t>def multiply(a, b):</a:t>
            </a:r>
          </a:p>
          <a:p>
            <a:pPr marL="0" lvl="0" indent="0" algn="just" rtl="0">
              <a:lnSpc>
                <a:spcPct val="160000"/>
              </a:lnSpc>
              <a:spcBef>
                <a:spcPts val="0"/>
              </a:spcBef>
              <a:spcAft>
                <a:spcPts val="0"/>
              </a:spcAft>
              <a:buSzPct val="92000"/>
              <a:buNone/>
            </a:pPr>
            <a:r>
              <a:rPr lang="en-US" dirty="0">
                <a:latin typeface="Times New Roman" panose="02020603050405020304" pitchFamily="18" charset="0"/>
                <a:cs typeface="Times New Roman" panose="02020603050405020304" pitchFamily="18" charset="0"/>
              </a:rPr>
              <a:t>    """Multiplies the value of a and b"""</a:t>
            </a:r>
          </a:p>
          <a:p>
            <a:pPr marL="0" lvl="0" indent="0" algn="just" rtl="0">
              <a:lnSpc>
                <a:spcPct val="160000"/>
              </a:lnSpc>
              <a:spcBef>
                <a:spcPts val="0"/>
              </a:spcBef>
              <a:spcAft>
                <a:spcPts val="0"/>
              </a:spcAft>
              <a:buSzPct val="92000"/>
              <a:buNone/>
            </a:pPr>
            <a:r>
              <a:rPr lang="en-US" dirty="0">
                <a:latin typeface="Times New Roman" panose="02020603050405020304" pitchFamily="18" charset="0"/>
                <a:cs typeface="Times New Roman" panose="02020603050405020304" pitchFamily="18" charset="0"/>
              </a:rPr>
              <a:t>    return a*b</a:t>
            </a:r>
          </a:p>
          <a:p>
            <a:pPr marL="0" lvl="0" indent="0" algn="just" rtl="0">
              <a:lnSpc>
                <a:spcPct val="160000"/>
              </a:lnSpc>
              <a:spcBef>
                <a:spcPts val="0"/>
              </a:spcBef>
              <a:spcAft>
                <a:spcPts val="0"/>
              </a:spcAft>
              <a:buSzPct val="92000"/>
              <a:buNone/>
            </a:pPr>
            <a:r>
              <a:rPr lang="en-US" dirty="0">
                <a:latin typeface="Times New Roman" panose="02020603050405020304" pitchFamily="18" charset="0"/>
                <a:cs typeface="Times New Roman" panose="02020603050405020304" pitchFamily="18" charset="0"/>
              </a:rPr>
              <a:t> # Print the docstring of multiply function</a:t>
            </a:r>
          </a:p>
          <a:p>
            <a:pPr marL="0" lvl="0" indent="0" algn="just" rtl="0">
              <a:lnSpc>
                <a:spcPct val="160000"/>
              </a:lnSpc>
              <a:spcBef>
                <a:spcPts val="0"/>
              </a:spcBef>
              <a:spcAft>
                <a:spcPts val="0"/>
              </a:spcAft>
              <a:buSzPct val="9200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multiply.__doc</a:t>
            </a:r>
            <a:r>
              <a:rPr lang="en-US" dirty="0">
                <a:latin typeface="Times New Roman" panose="02020603050405020304" pitchFamily="18" charset="0"/>
                <a:cs typeface="Times New Roman" panose="02020603050405020304" pitchFamily="18" charset="0"/>
              </a:rPr>
              <a:t>__)</a:t>
            </a:r>
            <a:endParaRPr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ea typeface="Times New Roman"/>
                <a:cs typeface="Times New Roman"/>
                <a:sym typeface="Times New Roman"/>
              </a:rPr>
              <a:t>Comment Line:</a:t>
            </a:r>
            <a:endParaRPr lang="en-IN" sz="4800" dirty="0"/>
          </a:p>
        </p:txBody>
      </p:sp>
      <p:sp>
        <p:nvSpPr>
          <p:cNvPr id="2" name="Slide Number Placeholder 1">
            <a:extLst>
              <a:ext uri="{FF2B5EF4-FFF2-40B4-BE49-F238E27FC236}">
                <a16:creationId xmlns:a16="http://schemas.microsoft.com/office/drawing/2014/main" id="{B96C5A9A-4F29-4C4E-B39A-16FB85292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67</a:t>
            </a:fld>
            <a:endParaRPr lang="en-IN"/>
          </a:p>
        </p:txBody>
      </p:sp>
    </p:spTree>
    <p:extLst>
      <p:ext uri="{BB962C8B-B14F-4D97-AF65-F5344CB8AC3E}">
        <p14:creationId xmlns:p14="http://schemas.microsoft.com/office/powerpoint/2010/main" val="23773716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562447"/>
            <a:ext cx="8259745" cy="2955851"/>
          </a:xfrm>
          <a:prstGeom prst="rect">
            <a:avLst/>
          </a:prstGeom>
          <a:noFill/>
          <a:ln>
            <a:noFill/>
          </a:ln>
        </p:spPr>
        <p:txBody>
          <a:bodyPr spcFirstLastPara="1" wrap="square" lIns="91425" tIns="45700" rIns="91425" bIns="45700" anchor="ctr" anchorCtr="0">
            <a:noAutofit/>
          </a:bodyPr>
          <a:lstStyle/>
          <a:p>
            <a:pPr marL="0" indent="0" algn="just">
              <a:lnSpc>
                <a:spcPct val="160000"/>
              </a:lnSpc>
              <a:spcBef>
                <a:spcPts val="0"/>
              </a:spcBef>
              <a:buSzPct val="92000"/>
              <a:buNone/>
            </a:pPr>
            <a:r>
              <a:rPr lang="en-US" sz="2000" b="1" dirty="0">
                <a:latin typeface="Times New Roman" panose="02020603050405020304" pitchFamily="18" charset="0"/>
                <a:cs typeface="Times New Roman" panose="02020603050405020304" pitchFamily="18" charset="0"/>
              </a:rPr>
              <a:t>Advantages of comments in Python</a:t>
            </a:r>
          </a:p>
          <a:p>
            <a:pPr marL="0" indent="0" algn="just">
              <a:lnSpc>
                <a:spcPct val="160000"/>
              </a:lnSpc>
              <a:spcBef>
                <a:spcPts val="0"/>
              </a:spcBef>
              <a:buSzPct val="92000"/>
              <a:buNone/>
            </a:pPr>
            <a:endParaRPr lang="en-US" sz="2000" b="1"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r>
              <a:rPr lang="en-US" sz="2000" dirty="0">
                <a:latin typeface="Times New Roman" panose="02020603050405020304" pitchFamily="18" charset="0"/>
                <a:cs typeface="Times New Roman" panose="02020603050405020304" pitchFamily="18" charset="0"/>
              </a:rPr>
              <a:t>Comments are generally used for the following purposes: </a:t>
            </a:r>
          </a:p>
          <a:p>
            <a:pPr marL="0" indent="0" algn="just">
              <a:lnSpc>
                <a:spcPct val="160000"/>
              </a:lnSpc>
              <a:spcBef>
                <a:spcPts val="0"/>
              </a:spcBef>
              <a:buSzPct val="92000"/>
              <a:buNone/>
            </a:pPr>
            <a:endParaRPr lang="en-US" sz="2000" dirty="0">
              <a:latin typeface="Times New Roman" panose="02020603050405020304" pitchFamily="18" charset="0"/>
              <a:cs typeface="Times New Roman" panose="02020603050405020304" pitchFamily="18" charset="0"/>
            </a:endParaRPr>
          </a:p>
          <a:p>
            <a:pPr marL="285750" indent="-285750" algn="just">
              <a:lnSpc>
                <a:spcPct val="200000"/>
              </a:lnSpc>
              <a:spcBef>
                <a:spcPts val="0"/>
              </a:spcBef>
              <a:buSzPct val="920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Code Readability</a:t>
            </a:r>
          </a:p>
          <a:p>
            <a:pPr marL="285750" indent="-285750" algn="just">
              <a:lnSpc>
                <a:spcPct val="200000"/>
              </a:lnSpc>
              <a:spcBef>
                <a:spcPts val="0"/>
              </a:spcBef>
              <a:buSzPct val="920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Explanation of the code or Metadata of the project</a:t>
            </a:r>
          </a:p>
          <a:p>
            <a:pPr marL="285750" indent="-285750" algn="just">
              <a:lnSpc>
                <a:spcPct val="200000"/>
              </a:lnSpc>
              <a:spcBef>
                <a:spcPts val="0"/>
              </a:spcBef>
              <a:buSzPct val="920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Prevent execution of code</a:t>
            </a:r>
          </a:p>
          <a:p>
            <a:pPr marL="285750" indent="-285750" algn="just">
              <a:lnSpc>
                <a:spcPct val="200000"/>
              </a:lnSpc>
              <a:spcBef>
                <a:spcPts val="0"/>
              </a:spcBef>
              <a:buSzPct val="920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include resources</a:t>
            </a:r>
            <a:endParaRPr sz="2000"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ea typeface="Times New Roman"/>
                <a:cs typeface="Times New Roman"/>
                <a:sym typeface="Times New Roman"/>
              </a:rPr>
              <a:t>Comment Line:</a:t>
            </a:r>
            <a:endParaRPr lang="en-IN" sz="4800" dirty="0"/>
          </a:p>
        </p:txBody>
      </p:sp>
      <p:sp>
        <p:nvSpPr>
          <p:cNvPr id="2" name="Slide Number Placeholder 1">
            <a:extLst>
              <a:ext uri="{FF2B5EF4-FFF2-40B4-BE49-F238E27FC236}">
                <a16:creationId xmlns:a16="http://schemas.microsoft.com/office/drawing/2014/main" id="{8B88B6F3-D42B-4799-A59F-87991F4E4B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68</a:t>
            </a:fld>
            <a:endParaRPr lang="en-IN"/>
          </a:p>
        </p:txBody>
      </p:sp>
    </p:spTree>
    <p:extLst>
      <p:ext uri="{BB962C8B-B14F-4D97-AF65-F5344CB8AC3E}">
        <p14:creationId xmlns:p14="http://schemas.microsoft.com/office/powerpoint/2010/main" val="20960013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562447"/>
            <a:ext cx="8259745" cy="1063255"/>
          </a:xfrm>
          <a:prstGeom prst="rect">
            <a:avLst/>
          </a:prstGeom>
          <a:noFill/>
          <a:ln>
            <a:noFill/>
          </a:ln>
        </p:spPr>
        <p:txBody>
          <a:bodyPr spcFirstLastPara="1" wrap="square" lIns="91425" tIns="45700" rIns="91425" bIns="45700" anchor="ctr" anchorCtr="0">
            <a:noAutofit/>
          </a:bodyPr>
          <a:lstStyle/>
          <a:p>
            <a:pPr marL="0" indent="0" algn="just">
              <a:lnSpc>
                <a:spcPct val="160000"/>
              </a:lnSpc>
              <a:spcBef>
                <a:spcPts val="0"/>
              </a:spcBef>
              <a:buSzPct val="92000"/>
              <a:buNone/>
            </a:pPr>
            <a:r>
              <a:rPr lang="en-US" sz="2000" dirty="0">
                <a:latin typeface="Times New Roman" panose="02020603050405020304" pitchFamily="18" charset="0"/>
                <a:cs typeface="Times New Roman" panose="02020603050405020304" pitchFamily="18" charset="0"/>
              </a:rPr>
              <a:t>Python reserved words (also called keywords) has a predefined meaning and syntax in the language which Python uses for its syntax and internal processing. </a:t>
            </a:r>
          </a:p>
          <a:p>
            <a:pPr marL="0" indent="0" algn="just">
              <a:lnSpc>
                <a:spcPct val="160000"/>
              </a:lnSpc>
              <a:spcBef>
                <a:spcPts val="0"/>
              </a:spcBef>
              <a:buSzPct val="92000"/>
              <a:buNone/>
            </a:pPr>
            <a:endParaRPr sz="2000"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Reserved Words:</a:t>
            </a:r>
            <a:endParaRPr lang="en-IN" sz="4800" dirty="0"/>
          </a:p>
        </p:txBody>
      </p:sp>
      <p:pic>
        <p:nvPicPr>
          <p:cNvPr id="4" name="Google Shape;137;p7">
            <a:extLst>
              <a:ext uri="{FF2B5EF4-FFF2-40B4-BE49-F238E27FC236}">
                <a16:creationId xmlns:a16="http://schemas.microsoft.com/office/drawing/2014/main" id="{20180E5E-6628-4286-BC4C-2D6DEFA18E08}"/>
              </a:ext>
            </a:extLst>
          </p:cNvPr>
          <p:cNvPicPr preferRelativeResize="0"/>
          <p:nvPr/>
        </p:nvPicPr>
        <p:blipFill rotWithShape="1">
          <a:blip r:embed="rId3">
            <a:alphaModFix/>
          </a:blip>
          <a:srcRect/>
          <a:stretch/>
        </p:blipFill>
        <p:spPr>
          <a:xfrm>
            <a:off x="549295" y="3625702"/>
            <a:ext cx="8396204" cy="3202861"/>
          </a:xfrm>
          <a:prstGeom prst="rect">
            <a:avLst/>
          </a:prstGeom>
          <a:noFill/>
          <a:ln>
            <a:noFill/>
          </a:ln>
        </p:spPr>
      </p:pic>
      <p:sp>
        <p:nvSpPr>
          <p:cNvPr id="2" name="Slide Number Placeholder 1">
            <a:extLst>
              <a:ext uri="{FF2B5EF4-FFF2-40B4-BE49-F238E27FC236}">
                <a16:creationId xmlns:a16="http://schemas.microsoft.com/office/drawing/2014/main" id="{A6FD95CA-7830-4A1A-B3B4-A09C5DF097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69</a:t>
            </a:fld>
            <a:endParaRPr lang="en-IN"/>
          </a:p>
        </p:txBody>
      </p:sp>
    </p:spTree>
    <p:extLst>
      <p:ext uri="{BB962C8B-B14F-4D97-AF65-F5344CB8AC3E}">
        <p14:creationId xmlns:p14="http://schemas.microsoft.com/office/powerpoint/2010/main" val="11706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body" idx="1"/>
          </p:nvPr>
        </p:nvSpPr>
        <p:spPr>
          <a:xfrm>
            <a:off x="474639" y="2003952"/>
            <a:ext cx="8222794" cy="120708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ct val="91999"/>
              <a:buNone/>
            </a:pPr>
            <a:r>
              <a:rPr lang="en-IN" dirty="0">
                <a:latin typeface="Times New Roman" panose="02020603050405020304" pitchFamily="18" charset="0"/>
                <a:ea typeface="Times New Roman"/>
                <a:cs typeface="Times New Roman" panose="02020603050405020304" pitchFamily="18" charset="0"/>
                <a:sym typeface="Times New Roman"/>
              </a:rPr>
              <a:t>Tokens are the smallest elements of a program, which are meaningful to the compiler. </a:t>
            </a:r>
          </a:p>
          <a:p>
            <a:pPr marL="0" lvl="0" indent="0" algn="l" rtl="0">
              <a:lnSpc>
                <a:spcPct val="170000"/>
              </a:lnSpc>
              <a:spcBef>
                <a:spcPts val="600"/>
              </a:spcBef>
              <a:spcAft>
                <a:spcPts val="0"/>
              </a:spcAft>
              <a:buSzPct val="91999"/>
              <a:buNone/>
            </a:pPr>
            <a:r>
              <a:rPr lang="en-IN" b="1" dirty="0">
                <a:latin typeface="Times New Roman" panose="02020603050405020304" pitchFamily="18" charset="0"/>
                <a:ea typeface="Times New Roman"/>
                <a:cs typeface="Times New Roman" panose="02020603050405020304" pitchFamily="18" charset="0"/>
                <a:sym typeface="Times New Roman"/>
              </a:rPr>
              <a:t>Types of Tokens</a:t>
            </a:r>
          </a:p>
        </p:txBody>
      </p:sp>
      <p:sp>
        <p:nvSpPr>
          <p:cNvPr id="130" name="Google Shape;130;p6"/>
          <p:cNvSpPr txBox="1"/>
          <p:nvPr/>
        </p:nvSpPr>
        <p:spPr>
          <a:xfrm>
            <a:off x="581192" y="727587"/>
            <a:ext cx="797801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800" dirty="0">
                <a:solidFill>
                  <a:schemeClr val="lt1"/>
                </a:solidFill>
                <a:latin typeface="Times New Roman"/>
                <a:ea typeface="Times New Roman"/>
                <a:cs typeface="Times New Roman"/>
                <a:sym typeface="Times New Roman"/>
              </a:rPr>
              <a:t>Tokens</a:t>
            </a:r>
            <a:endParaRPr dirty="0"/>
          </a:p>
        </p:txBody>
      </p:sp>
      <p:pic>
        <p:nvPicPr>
          <p:cNvPr id="11" name="Picture 14">
            <a:extLst>
              <a:ext uri="{FF2B5EF4-FFF2-40B4-BE49-F238E27FC236}">
                <a16:creationId xmlns:a16="http://schemas.microsoft.com/office/drawing/2014/main" id="{D337EAB2-3921-47D7-8907-728BA7207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3429000"/>
            <a:ext cx="8334375" cy="26574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528B3A7-3483-4D70-9D50-9C3A0A1A19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296633"/>
            <a:ext cx="8259745" cy="3519375"/>
          </a:xfrm>
          <a:prstGeom prst="rect">
            <a:avLst/>
          </a:prstGeom>
          <a:noFill/>
          <a:ln>
            <a:noFill/>
          </a:ln>
        </p:spPr>
        <p:txBody>
          <a:bodyPr spcFirstLastPara="1" wrap="square" lIns="91425" tIns="45700" rIns="91425" bIns="45700" anchor="ctr" anchorCtr="0">
            <a:noAutofit/>
          </a:bodyPr>
          <a:lstStyle/>
          <a:p>
            <a:pPr marL="342900" indent="-342900" algn="just">
              <a:lnSpc>
                <a:spcPct val="160000"/>
              </a:lnSpc>
              <a:spcBef>
                <a:spcPts val="0"/>
              </a:spcBef>
              <a:buSzPct val="92000"/>
              <a:buFont typeface="Wingdings" panose="05000000000000000000" pitchFamily="2" charset="2"/>
              <a:buChar char="v"/>
            </a:pPr>
            <a:r>
              <a:rPr lang="en-US" sz="2200" b="0" i="0" dirty="0">
                <a:solidFill>
                  <a:srgbClr val="3D3D3D"/>
                </a:solidFill>
                <a:effectLst/>
                <a:latin typeface="Times New Roman" panose="02020603050405020304" pitchFamily="18" charset="0"/>
                <a:cs typeface="Times New Roman" panose="02020603050405020304" pitchFamily="18" charset="0"/>
              </a:rPr>
              <a:t>All the keywords except True, False and None are in lowercase and they must be written as they are.</a:t>
            </a:r>
          </a:p>
          <a:p>
            <a:pPr marL="342900" indent="-342900" algn="just">
              <a:lnSpc>
                <a:spcPct val="160000"/>
              </a:lnSpc>
              <a:spcBef>
                <a:spcPts val="0"/>
              </a:spcBef>
              <a:buSzPct val="92000"/>
              <a:buFont typeface="Wingdings" panose="05000000000000000000" pitchFamily="2" charset="2"/>
              <a:buChar char="v"/>
            </a:pPr>
            <a:r>
              <a:rPr lang="en-US" sz="2200" b="0" i="0" dirty="0">
                <a:solidFill>
                  <a:srgbClr val="3D3D3D"/>
                </a:solidFill>
                <a:effectLst/>
                <a:latin typeface="Times New Roman" panose="02020603050405020304" pitchFamily="18" charset="0"/>
                <a:cs typeface="Times New Roman" panose="02020603050405020304" pitchFamily="18" charset="0"/>
              </a:rPr>
              <a:t>These cannot be used as variable names, function names, or any other identifiers.</a:t>
            </a:r>
          </a:p>
          <a:p>
            <a:pPr marL="342900" indent="-342900" algn="just">
              <a:lnSpc>
                <a:spcPct val="160000"/>
              </a:lnSpc>
              <a:spcBef>
                <a:spcPts val="0"/>
              </a:spcBef>
              <a:buSzPct val="92000"/>
              <a:buFont typeface="Wingdings" panose="05000000000000000000" pitchFamily="2" charset="2"/>
              <a:buChar char="v"/>
            </a:pPr>
            <a:r>
              <a:rPr lang="en-US" sz="2200" b="0" i="0" dirty="0">
                <a:solidFill>
                  <a:srgbClr val="3D3D3D"/>
                </a:solidFill>
                <a:effectLst/>
                <a:latin typeface="Times New Roman" panose="02020603050405020304" pitchFamily="18" charset="0"/>
                <a:cs typeface="Times New Roman" panose="02020603050405020304" pitchFamily="18" charset="0"/>
              </a:rPr>
              <a:t>If any of the keywords is used as a variable, then we will get the error message </a:t>
            </a:r>
            <a:r>
              <a:rPr lang="en-US" sz="2200" b="0" i="0" dirty="0" err="1">
                <a:solidFill>
                  <a:srgbClr val="3D3D3D"/>
                </a:solidFill>
                <a:effectLst/>
                <a:latin typeface="Times New Roman" panose="02020603050405020304" pitchFamily="18" charset="0"/>
                <a:cs typeface="Times New Roman" panose="02020603050405020304" pitchFamily="18" charset="0"/>
              </a:rPr>
              <a:t>SyntaxError</a:t>
            </a:r>
            <a:r>
              <a:rPr lang="en-US" sz="2200" b="0" i="0" dirty="0">
                <a:solidFill>
                  <a:srgbClr val="3D3D3D"/>
                </a:solidFill>
                <a:effectLst/>
                <a:latin typeface="Times New Roman" panose="02020603050405020304" pitchFamily="18" charset="0"/>
                <a:cs typeface="Times New Roman" panose="02020603050405020304" pitchFamily="18" charset="0"/>
              </a:rPr>
              <a:t>: invalid syntax</a:t>
            </a:r>
            <a:endParaRPr sz="2200"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Reserved Words:</a:t>
            </a:r>
            <a:endParaRPr lang="en-IN" sz="4800" dirty="0"/>
          </a:p>
        </p:txBody>
      </p:sp>
      <p:sp>
        <p:nvSpPr>
          <p:cNvPr id="2" name="Slide Number Placeholder 1">
            <a:extLst>
              <a:ext uri="{FF2B5EF4-FFF2-40B4-BE49-F238E27FC236}">
                <a16:creationId xmlns:a16="http://schemas.microsoft.com/office/drawing/2014/main" id="{6A8F83B5-AD88-4CA7-8856-9968B3017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70</a:t>
            </a:fld>
            <a:endParaRPr lang="en-IN"/>
          </a:p>
        </p:txBody>
      </p:sp>
    </p:spTree>
    <p:extLst>
      <p:ext uri="{BB962C8B-B14F-4D97-AF65-F5344CB8AC3E}">
        <p14:creationId xmlns:p14="http://schemas.microsoft.com/office/powerpoint/2010/main" val="30606598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296633"/>
            <a:ext cx="8259745" cy="3519375"/>
          </a:xfrm>
          <a:prstGeom prst="rect">
            <a:avLst/>
          </a:prstGeom>
          <a:noFill/>
          <a:ln>
            <a:noFill/>
          </a:ln>
        </p:spPr>
        <p:txBody>
          <a:bodyPr spcFirstLastPara="1" wrap="square" lIns="91425" tIns="45700" rIns="91425" bIns="45700" anchor="ctr" anchorCtr="0">
            <a:noAutofit/>
          </a:bodyPr>
          <a:lstStyle/>
          <a:p>
            <a:pPr marL="0" indent="0" algn="just">
              <a:lnSpc>
                <a:spcPct val="160000"/>
              </a:lnSpc>
              <a:spcBef>
                <a:spcPts val="0"/>
              </a:spcBef>
              <a:buSzPct val="92000"/>
              <a:buNone/>
            </a:pPr>
            <a:r>
              <a:rPr lang="en-US" sz="2200" b="1" dirty="0">
                <a:solidFill>
                  <a:srgbClr val="FF0000"/>
                </a:solidFill>
                <a:latin typeface="Times New Roman" panose="02020603050405020304" pitchFamily="18" charset="0"/>
                <a:cs typeface="Times New Roman" panose="02020603050405020304" pitchFamily="18" charset="0"/>
              </a:rPr>
              <a:t>False</a:t>
            </a:r>
          </a:p>
          <a:p>
            <a:pPr marL="342900" indent="-342900" algn="just">
              <a:lnSpc>
                <a:spcPct val="160000"/>
              </a:lnSpc>
              <a:spcBef>
                <a:spcPts val="0"/>
              </a:spcBef>
              <a:buSzPct val="920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It is a </a:t>
            </a:r>
            <a:r>
              <a:rPr lang="en-US" sz="2200" dirty="0" err="1">
                <a:latin typeface="Times New Roman" panose="02020603050405020304" pitchFamily="18" charset="0"/>
                <a:cs typeface="Times New Roman" panose="02020603050405020304" pitchFamily="18" charset="0"/>
              </a:rPr>
              <a:t>boolean</a:t>
            </a:r>
            <a:r>
              <a:rPr lang="en-US" sz="2200" dirty="0">
                <a:latin typeface="Times New Roman" panose="02020603050405020304" pitchFamily="18" charset="0"/>
                <a:cs typeface="Times New Roman" panose="02020603050405020304" pitchFamily="18" charset="0"/>
              </a:rPr>
              <a:t> operator that represents the opposite of True.</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Ex: </a:t>
            </a:r>
          </a:p>
          <a:p>
            <a:pPr marL="0" indent="0" algn="just">
              <a:lnSpc>
                <a:spcPct val="160000"/>
              </a:lnSpc>
              <a:spcBef>
                <a:spcPts val="0"/>
              </a:spcBef>
              <a:buSzPct val="92000"/>
              <a:buNone/>
            </a:pPr>
            <a:r>
              <a:rPr lang="en-IN" sz="2200" dirty="0">
                <a:latin typeface="Times New Roman" panose="02020603050405020304" pitchFamily="18" charset="0"/>
                <a:cs typeface="Times New Roman" panose="02020603050405020304" pitchFamily="18" charset="0"/>
              </a:rPr>
              <a:t>print (5 == 10)</a:t>
            </a:r>
          </a:p>
          <a:p>
            <a:pPr marL="0" indent="0" algn="just">
              <a:lnSpc>
                <a:spcPct val="160000"/>
              </a:lnSpc>
              <a:spcBef>
                <a:spcPts val="0"/>
              </a:spcBef>
              <a:buSzPct val="92000"/>
              <a:buNone/>
            </a:pPr>
            <a:r>
              <a:rPr lang="en-IN" sz="2200" b="1" dirty="0">
                <a:latin typeface="Times New Roman" panose="02020603050405020304" pitchFamily="18" charset="0"/>
                <a:cs typeface="Times New Roman" panose="02020603050405020304" pitchFamily="18" charset="0"/>
              </a:rPr>
              <a:t>Output: </a:t>
            </a:r>
          </a:p>
          <a:p>
            <a:pPr marL="0" indent="0" algn="just">
              <a:lnSpc>
                <a:spcPct val="160000"/>
              </a:lnSpc>
              <a:spcBef>
                <a:spcPts val="0"/>
              </a:spcBef>
              <a:buSzPct val="92000"/>
              <a:buNone/>
            </a:pPr>
            <a:r>
              <a:rPr lang="en-IN" sz="2200" dirty="0">
                <a:latin typeface="Times New Roman" panose="02020603050405020304" pitchFamily="18" charset="0"/>
                <a:cs typeface="Times New Roman" panose="02020603050405020304" pitchFamily="18" charset="0"/>
              </a:rPr>
              <a:t>False</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Since the values are not actually equal, it returns False.</a:t>
            </a:r>
            <a:endParaRPr lang="en-IN"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endParaRPr sz="2200"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Reserved Words:</a:t>
            </a:r>
            <a:endParaRPr lang="en-IN" sz="4800" dirty="0"/>
          </a:p>
        </p:txBody>
      </p:sp>
      <p:sp>
        <p:nvSpPr>
          <p:cNvPr id="2" name="Slide Number Placeholder 1">
            <a:extLst>
              <a:ext uri="{FF2B5EF4-FFF2-40B4-BE49-F238E27FC236}">
                <a16:creationId xmlns:a16="http://schemas.microsoft.com/office/drawing/2014/main" id="{8D66E298-3625-4358-85E1-B96615A075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71</a:t>
            </a:fld>
            <a:endParaRPr lang="en-IN"/>
          </a:p>
        </p:txBody>
      </p:sp>
    </p:spTree>
    <p:extLst>
      <p:ext uri="{BB962C8B-B14F-4D97-AF65-F5344CB8AC3E}">
        <p14:creationId xmlns:p14="http://schemas.microsoft.com/office/powerpoint/2010/main" val="1648568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296633"/>
            <a:ext cx="8259745" cy="3519375"/>
          </a:xfrm>
          <a:prstGeom prst="rect">
            <a:avLst/>
          </a:prstGeom>
          <a:noFill/>
          <a:ln>
            <a:noFill/>
          </a:ln>
        </p:spPr>
        <p:txBody>
          <a:bodyPr spcFirstLastPara="1" wrap="square" lIns="91425" tIns="45700" rIns="91425" bIns="45700" anchor="ctr" anchorCtr="0">
            <a:noAutofit/>
          </a:bodyPr>
          <a:lstStyle/>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r>
              <a:rPr lang="en-US" sz="2200" b="1" dirty="0">
                <a:solidFill>
                  <a:srgbClr val="FF0000"/>
                </a:solidFill>
                <a:latin typeface="Times New Roman" panose="02020603050405020304" pitchFamily="18" charset="0"/>
                <a:cs typeface="Times New Roman" panose="02020603050405020304" pitchFamily="18" charset="0"/>
              </a:rPr>
              <a:t>del</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The del statement is used to delete an object in Python.</a:t>
            </a:r>
          </a:p>
          <a:p>
            <a:pPr marL="0" indent="0" algn="just">
              <a:lnSpc>
                <a:spcPct val="160000"/>
              </a:lnSpc>
              <a:spcBef>
                <a:spcPts val="0"/>
              </a:spcBef>
              <a:buSzPct val="92000"/>
              <a:buNone/>
            </a:pPr>
            <a:r>
              <a:rPr lang="en-US" sz="2200" b="1" dirty="0">
                <a:latin typeface="Times New Roman" panose="02020603050405020304" pitchFamily="18" charset="0"/>
                <a:cs typeface="Times New Roman" panose="02020603050405020304" pitchFamily="18" charset="0"/>
              </a:rPr>
              <a:t>Input:</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name = [‘Ben’, ‘Nick’, ‘Steph’]</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del name[1]</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print (name)</a:t>
            </a:r>
          </a:p>
          <a:p>
            <a:pPr marL="0" indent="0" algn="just">
              <a:lnSpc>
                <a:spcPct val="160000"/>
              </a:lnSpc>
              <a:spcBef>
                <a:spcPts val="0"/>
              </a:spcBef>
              <a:buSzPct val="92000"/>
              <a:buNone/>
            </a:pPr>
            <a:r>
              <a:rPr lang="en-US" sz="2200" b="1" dirty="0">
                <a:latin typeface="Times New Roman" panose="02020603050405020304" pitchFamily="18" charset="0"/>
                <a:cs typeface="Times New Roman" panose="02020603050405020304" pitchFamily="18" charset="0"/>
              </a:rPr>
              <a:t>Output:</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[‘Ben’, ‘Steph’]</a:t>
            </a:r>
            <a:endParaRPr sz="2200"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Reserved Words:</a:t>
            </a:r>
            <a:endParaRPr lang="en-IN" sz="4800" dirty="0"/>
          </a:p>
        </p:txBody>
      </p:sp>
      <p:sp>
        <p:nvSpPr>
          <p:cNvPr id="2" name="Slide Number Placeholder 1">
            <a:extLst>
              <a:ext uri="{FF2B5EF4-FFF2-40B4-BE49-F238E27FC236}">
                <a16:creationId xmlns:a16="http://schemas.microsoft.com/office/drawing/2014/main" id="{FE3BCD26-4845-4A45-A55B-5D743DDE62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72</a:t>
            </a:fld>
            <a:endParaRPr lang="en-IN"/>
          </a:p>
        </p:txBody>
      </p:sp>
    </p:spTree>
    <p:extLst>
      <p:ext uri="{BB962C8B-B14F-4D97-AF65-F5344CB8AC3E}">
        <p14:creationId xmlns:p14="http://schemas.microsoft.com/office/powerpoint/2010/main" val="13866398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296633"/>
            <a:ext cx="8259745" cy="3189767"/>
          </a:xfrm>
          <a:prstGeom prst="rect">
            <a:avLst/>
          </a:prstGeom>
          <a:noFill/>
          <a:ln>
            <a:noFill/>
          </a:ln>
        </p:spPr>
        <p:txBody>
          <a:bodyPr spcFirstLastPara="1" wrap="square" lIns="91425" tIns="45700" rIns="91425" bIns="45700" anchor="ctr" anchorCtr="0">
            <a:noAutofit/>
          </a:bodyPr>
          <a:lstStyle/>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r>
              <a:rPr lang="en-US" sz="2200" b="1" dirty="0">
                <a:solidFill>
                  <a:srgbClr val="FF0000"/>
                </a:solidFill>
                <a:latin typeface="Times New Roman" panose="02020603050405020304" pitchFamily="18" charset="0"/>
                <a:cs typeface="Times New Roman" panose="02020603050405020304" pitchFamily="18" charset="0"/>
              </a:rPr>
              <a:t>import</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This statement is used to import modules to the project.</a:t>
            </a:r>
          </a:p>
          <a:p>
            <a:pPr marL="0" indent="0" algn="just">
              <a:lnSpc>
                <a:spcPct val="160000"/>
              </a:lnSpc>
              <a:spcBef>
                <a:spcPts val="0"/>
              </a:spcBef>
              <a:buSzPct val="92000"/>
              <a:buNone/>
            </a:pPr>
            <a:r>
              <a:rPr lang="en-US" sz="2200" b="1" dirty="0">
                <a:latin typeface="Times New Roman" panose="02020603050405020304" pitchFamily="18" charset="0"/>
                <a:cs typeface="Times New Roman" panose="02020603050405020304" pitchFamily="18" charset="0"/>
              </a:rPr>
              <a:t>Input:</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numpy</a:t>
            </a:r>
            <a:endParaRPr lang="en-US"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import math</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This statement will import the NumPy and the math library into the project.</a:t>
            </a: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Reserved Words:</a:t>
            </a:r>
            <a:endParaRPr lang="en-IN" sz="4800" dirty="0"/>
          </a:p>
        </p:txBody>
      </p:sp>
      <p:sp>
        <p:nvSpPr>
          <p:cNvPr id="2" name="Slide Number Placeholder 1">
            <a:extLst>
              <a:ext uri="{FF2B5EF4-FFF2-40B4-BE49-F238E27FC236}">
                <a16:creationId xmlns:a16="http://schemas.microsoft.com/office/drawing/2014/main" id="{25470E9B-5719-4655-A7A7-5BD40AF936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73</a:t>
            </a:fld>
            <a:endParaRPr lang="en-IN"/>
          </a:p>
        </p:txBody>
      </p:sp>
    </p:spTree>
    <p:extLst>
      <p:ext uri="{BB962C8B-B14F-4D97-AF65-F5344CB8AC3E}">
        <p14:creationId xmlns:p14="http://schemas.microsoft.com/office/powerpoint/2010/main" val="1548164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296634"/>
            <a:ext cx="8259745" cy="2296632"/>
          </a:xfrm>
          <a:prstGeom prst="rect">
            <a:avLst/>
          </a:prstGeom>
          <a:noFill/>
          <a:ln>
            <a:noFill/>
          </a:ln>
        </p:spPr>
        <p:txBody>
          <a:bodyPr spcFirstLastPara="1" wrap="square" lIns="91425" tIns="45700" rIns="91425" bIns="45700" anchor="ctr" anchorCtr="0">
            <a:noAutofit/>
          </a:bodyPr>
          <a:lstStyle/>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r>
              <a:rPr lang="en-US" sz="2200" b="1" dirty="0">
                <a:solidFill>
                  <a:srgbClr val="FF0000"/>
                </a:solidFill>
                <a:latin typeface="Times New Roman" panose="02020603050405020304" pitchFamily="18" charset="0"/>
                <a:cs typeface="Times New Roman" panose="02020603050405020304" pitchFamily="18" charset="0"/>
              </a:rPr>
              <a:t>return</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This keyword is used to exit a function or a method and return some value.</a:t>
            </a:r>
          </a:p>
          <a:p>
            <a:pPr marL="0" indent="0" algn="just">
              <a:lnSpc>
                <a:spcPct val="160000"/>
              </a:lnSpc>
              <a:spcBef>
                <a:spcPts val="0"/>
              </a:spcBef>
              <a:buSzPct val="92000"/>
              <a:buNone/>
            </a:pPr>
            <a:r>
              <a:rPr lang="en-US" sz="2200" b="1" dirty="0">
                <a:latin typeface="Times New Roman" panose="02020603050405020304" pitchFamily="18" charset="0"/>
                <a:cs typeface="Times New Roman" panose="02020603050405020304" pitchFamily="18" charset="0"/>
              </a:rPr>
              <a:t>Input:</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def sub(x, y):</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       return x + y</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print (sub(5, 4))</a:t>
            </a:r>
          </a:p>
          <a:p>
            <a:pPr marL="0" indent="0" algn="just">
              <a:lnSpc>
                <a:spcPct val="160000"/>
              </a:lnSpc>
              <a:spcBef>
                <a:spcPts val="0"/>
              </a:spcBef>
              <a:buSzPct val="92000"/>
              <a:buNone/>
            </a:pPr>
            <a:r>
              <a:rPr lang="en-US" sz="2200" b="1" dirty="0">
                <a:latin typeface="Times New Roman" panose="02020603050405020304" pitchFamily="18" charset="0"/>
                <a:cs typeface="Times New Roman" panose="02020603050405020304" pitchFamily="18" charset="0"/>
              </a:rPr>
              <a:t>Output:</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9</a:t>
            </a:r>
          </a:p>
          <a:p>
            <a:pPr marL="0" indent="0" algn="just">
              <a:lnSpc>
                <a:spcPct val="160000"/>
              </a:lnSpc>
              <a:spcBef>
                <a:spcPts val="0"/>
              </a:spcBef>
              <a:buSzPct val="92000"/>
              <a:buNone/>
            </a:pPr>
            <a:r>
              <a:rPr lang="en-US" sz="2200" dirty="0">
                <a:latin typeface="Times New Roman" panose="02020603050405020304" pitchFamily="18" charset="0"/>
                <a:cs typeface="Times New Roman" panose="02020603050405020304" pitchFamily="18" charset="0"/>
              </a:rPr>
              <a:t>The function returns the sum of the two variables.</a:t>
            </a:r>
          </a:p>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Reserved Words:</a:t>
            </a:r>
            <a:endParaRPr lang="en-IN" sz="4800" dirty="0"/>
          </a:p>
        </p:txBody>
      </p:sp>
      <p:sp>
        <p:nvSpPr>
          <p:cNvPr id="2" name="Slide Number Placeholder 1">
            <a:extLst>
              <a:ext uri="{FF2B5EF4-FFF2-40B4-BE49-F238E27FC236}">
                <a16:creationId xmlns:a16="http://schemas.microsoft.com/office/drawing/2014/main" id="{8A5E8713-3FEE-4340-A9C7-9D739AB51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74</a:t>
            </a:fld>
            <a:endParaRPr lang="en-IN"/>
          </a:p>
        </p:txBody>
      </p:sp>
    </p:spTree>
    <p:extLst>
      <p:ext uri="{BB962C8B-B14F-4D97-AF65-F5344CB8AC3E}">
        <p14:creationId xmlns:p14="http://schemas.microsoft.com/office/powerpoint/2010/main" val="42746806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3429000"/>
            <a:ext cx="8259745" cy="1164266"/>
          </a:xfrm>
          <a:prstGeom prst="rect">
            <a:avLst/>
          </a:prstGeom>
          <a:noFill/>
          <a:ln>
            <a:noFill/>
          </a:ln>
        </p:spPr>
        <p:txBody>
          <a:bodyPr spcFirstLastPara="1" wrap="square" lIns="91425" tIns="45700" rIns="91425" bIns="45700" anchor="ctr" anchorCtr="0">
            <a:noAutofit/>
          </a:bodyPr>
          <a:lstStyle/>
          <a:p>
            <a:pPr marL="342900" indent="-342900" algn="just">
              <a:lnSpc>
                <a:spcPct val="160000"/>
              </a:lnSpc>
              <a:spcBef>
                <a:spcPts val="0"/>
              </a:spcBef>
              <a:buSzPct val="920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Indentation is a very important concept of Python because without properly indenting the Python code, will end up seeing Indentation Error and the code will not get compiled.</a:t>
            </a:r>
          </a:p>
          <a:p>
            <a:pPr marL="342900" indent="-342900" algn="just">
              <a:lnSpc>
                <a:spcPct val="160000"/>
              </a:lnSpc>
              <a:spcBef>
                <a:spcPts val="0"/>
              </a:spcBef>
              <a:buSzPct val="920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Python indentation refers to adding white space before a statement to a particular block of code.</a:t>
            </a:r>
          </a:p>
          <a:p>
            <a:pPr marL="342900" indent="-342900" algn="just">
              <a:lnSpc>
                <a:spcPct val="160000"/>
              </a:lnSpc>
              <a:spcBef>
                <a:spcPts val="0"/>
              </a:spcBef>
              <a:buSzPct val="920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In another word, all the statements with the same space to the right, belong to the same code block.</a:t>
            </a: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Indentation in python</a:t>
            </a:r>
            <a:endParaRPr lang="en-IN" sz="4800" dirty="0"/>
          </a:p>
        </p:txBody>
      </p:sp>
      <p:sp>
        <p:nvSpPr>
          <p:cNvPr id="2" name="Slide Number Placeholder 1">
            <a:extLst>
              <a:ext uri="{FF2B5EF4-FFF2-40B4-BE49-F238E27FC236}">
                <a16:creationId xmlns:a16="http://schemas.microsoft.com/office/drawing/2014/main" id="{B6F35989-2285-4E26-A062-4131096AB6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75</a:t>
            </a:fld>
            <a:endParaRPr lang="en-IN"/>
          </a:p>
        </p:txBody>
      </p:sp>
    </p:spTree>
    <p:extLst>
      <p:ext uri="{BB962C8B-B14F-4D97-AF65-F5344CB8AC3E}">
        <p14:creationId xmlns:p14="http://schemas.microsoft.com/office/powerpoint/2010/main" val="21580564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296634"/>
            <a:ext cx="8259745" cy="2296632"/>
          </a:xfrm>
          <a:prstGeom prst="rect">
            <a:avLst/>
          </a:prstGeom>
          <a:noFill/>
          <a:ln>
            <a:noFill/>
          </a:ln>
        </p:spPr>
        <p:txBody>
          <a:bodyPr spcFirstLastPara="1" wrap="square" lIns="91425" tIns="45700" rIns="91425" bIns="45700" anchor="ctr" anchorCtr="0">
            <a:noAutofit/>
          </a:bodyPr>
          <a:lstStyle/>
          <a:p>
            <a:pPr marL="0" indent="0" algn="just">
              <a:lnSpc>
                <a:spcPct val="160000"/>
              </a:lnSpc>
              <a:spcBef>
                <a:spcPts val="0"/>
              </a:spcBef>
              <a:buSzPct val="92000"/>
              <a:buNone/>
            </a:pPr>
            <a:endParaRPr lang="en-US" sz="2200"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Indentation in python</a:t>
            </a:r>
            <a:endParaRPr lang="en-IN" sz="4800" dirty="0"/>
          </a:p>
        </p:txBody>
      </p:sp>
      <p:pic>
        <p:nvPicPr>
          <p:cNvPr id="6146" name="Picture 2" descr="Indentation-python">
            <a:extLst>
              <a:ext uri="{FF2B5EF4-FFF2-40B4-BE49-F238E27FC236}">
                <a16:creationId xmlns:a16="http://schemas.microsoft.com/office/drawing/2014/main" id="{99D11A2A-483A-4F77-ACE4-C0221F4F1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56" y="1870592"/>
            <a:ext cx="8573113" cy="41155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91EA8EE-D280-4659-9BD7-F4F398F6C5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76</a:t>
            </a:fld>
            <a:endParaRPr lang="en-IN"/>
          </a:p>
        </p:txBody>
      </p:sp>
    </p:spTree>
    <p:extLst>
      <p:ext uri="{BB962C8B-B14F-4D97-AF65-F5344CB8AC3E}">
        <p14:creationId xmlns:p14="http://schemas.microsoft.com/office/powerpoint/2010/main" val="21626763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3902149"/>
            <a:ext cx="8259745" cy="691116"/>
          </a:xfrm>
          <a:prstGeom prst="rect">
            <a:avLst/>
          </a:prstGeom>
          <a:noFill/>
          <a:ln>
            <a:noFill/>
          </a:ln>
        </p:spPr>
        <p:txBody>
          <a:bodyPr spcFirstLastPara="1" wrap="square" lIns="91425" tIns="45700" rIns="91425" bIns="45700" anchor="ctr" anchorCtr="0">
            <a:noAutofit/>
          </a:bodyPr>
          <a:lstStyle/>
          <a:p>
            <a:pPr marL="342900" indent="-342900" algn="just">
              <a:lnSpc>
                <a:spcPct val="160000"/>
              </a:lnSpc>
              <a:spcBef>
                <a:spcPts val="0"/>
              </a:spcBef>
              <a:buSzPct val="920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Python indentation is a way of telling a Python interpreter that the group of statements belongs to a particular block of code. A block is a combination of all these statements. </a:t>
            </a:r>
          </a:p>
          <a:p>
            <a:pPr marL="342900" indent="-342900" algn="just">
              <a:lnSpc>
                <a:spcPct val="160000"/>
              </a:lnSpc>
              <a:spcBef>
                <a:spcPts val="0"/>
              </a:spcBef>
              <a:buSzPct val="920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Block can be regarded as the grouping of statements for a specific purpose. Most programming languages like C, C++, and Java use braces { } to define a block of code.</a:t>
            </a:r>
          </a:p>
          <a:p>
            <a:pPr marL="342900" indent="-342900" algn="just">
              <a:lnSpc>
                <a:spcPct val="160000"/>
              </a:lnSpc>
              <a:spcBef>
                <a:spcPts val="0"/>
              </a:spcBef>
              <a:buSzPct val="920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Python uses indentation to highlight the blocks of code. Whitespace is used for indentation in Python. All statements with the same distance to the right belong to the same block of code. </a:t>
            </a: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Indentation in python</a:t>
            </a:r>
            <a:endParaRPr lang="en-IN" sz="4800" dirty="0"/>
          </a:p>
        </p:txBody>
      </p:sp>
      <p:sp>
        <p:nvSpPr>
          <p:cNvPr id="2" name="Slide Number Placeholder 1">
            <a:extLst>
              <a:ext uri="{FF2B5EF4-FFF2-40B4-BE49-F238E27FC236}">
                <a16:creationId xmlns:a16="http://schemas.microsoft.com/office/drawing/2014/main" id="{F53EB81A-DA60-4D02-B84E-B9D9B169F0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77</a:t>
            </a:fld>
            <a:endParaRPr lang="en-IN"/>
          </a:p>
        </p:txBody>
      </p:sp>
    </p:spTree>
    <p:extLst>
      <p:ext uri="{BB962C8B-B14F-4D97-AF65-F5344CB8AC3E}">
        <p14:creationId xmlns:p14="http://schemas.microsoft.com/office/powerpoint/2010/main" val="3258345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3232298"/>
            <a:ext cx="8259745" cy="1360967"/>
          </a:xfrm>
          <a:prstGeom prst="rect">
            <a:avLst/>
          </a:prstGeom>
          <a:noFill/>
          <a:ln>
            <a:noFill/>
          </a:ln>
        </p:spPr>
        <p:txBody>
          <a:bodyPr spcFirstLastPara="1" wrap="square" lIns="91425" tIns="45700" rIns="91425" bIns="45700" anchor="ctr" anchorCtr="0">
            <a:noAutofit/>
          </a:bodyPr>
          <a:lstStyle/>
          <a:p>
            <a:pPr marL="0" indent="0" algn="just">
              <a:spcBef>
                <a:spcPts val="0"/>
              </a:spcBef>
              <a:buSzPct val="92000"/>
              <a:buNone/>
            </a:pPr>
            <a:r>
              <a:rPr lang="en-US" sz="2200" dirty="0">
                <a:latin typeface="Times New Roman" panose="02020603050405020304" pitchFamily="18" charset="0"/>
                <a:cs typeface="Times New Roman" panose="02020603050405020304" pitchFamily="18" charset="0"/>
              </a:rPr>
              <a:t># Python program showing</a:t>
            </a:r>
          </a:p>
          <a:p>
            <a:pPr marL="0" indent="0" algn="just">
              <a:spcBef>
                <a:spcPts val="0"/>
              </a:spcBef>
              <a:buSzPct val="92000"/>
              <a:buNone/>
            </a:pPr>
            <a:r>
              <a:rPr lang="en-US" sz="2200" dirty="0">
                <a:latin typeface="Times New Roman" panose="02020603050405020304" pitchFamily="18" charset="0"/>
                <a:cs typeface="Times New Roman" panose="02020603050405020304" pitchFamily="18" charset="0"/>
              </a:rPr>
              <a:t># indentation</a:t>
            </a:r>
          </a:p>
          <a:p>
            <a:pPr marL="0" indent="0" algn="just">
              <a:spcBef>
                <a:spcPts val="0"/>
              </a:spcBef>
              <a:buSzPct val="92000"/>
              <a:buNone/>
            </a:pPr>
            <a:r>
              <a:rPr lang="en-US" sz="2200" dirty="0">
                <a:latin typeface="Times New Roman" panose="02020603050405020304" pitchFamily="18" charset="0"/>
                <a:cs typeface="Times New Roman" panose="02020603050405020304" pitchFamily="18" charset="0"/>
              </a:rPr>
              <a:t>site = ‘CSE-A'</a:t>
            </a:r>
          </a:p>
          <a:p>
            <a:pPr marL="0" indent="0" algn="just">
              <a:spcBef>
                <a:spcPts val="0"/>
              </a:spcBef>
              <a:buSzPct val="92000"/>
              <a:buNone/>
            </a:pPr>
            <a:r>
              <a:rPr lang="en-US" sz="2200" dirty="0">
                <a:latin typeface="Times New Roman" panose="02020603050405020304" pitchFamily="18" charset="0"/>
                <a:cs typeface="Times New Roman" panose="02020603050405020304" pitchFamily="18" charset="0"/>
              </a:rPr>
              <a:t>if site == ‘CSE-A’:</a:t>
            </a:r>
          </a:p>
          <a:p>
            <a:pPr marL="0" indent="0" algn="just">
              <a:spcBef>
                <a:spcPts val="0"/>
              </a:spcBef>
              <a:buSzPct val="92000"/>
              <a:buNone/>
            </a:pPr>
            <a:r>
              <a:rPr lang="en-US" sz="2200" dirty="0">
                <a:latin typeface="Times New Roman" panose="02020603050405020304" pitchFamily="18" charset="0"/>
                <a:cs typeface="Times New Roman" panose="02020603050405020304" pitchFamily="18" charset="0"/>
              </a:rPr>
              <a:t>	print(“Hi I CSE-A”)</a:t>
            </a:r>
          </a:p>
          <a:p>
            <a:pPr marL="0" indent="0" algn="just">
              <a:spcBef>
                <a:spcPts val="0"/>
              </a:spcBef>
              <a:buSzPct val="92000"/>
              <a:buNone/>
            </a:pPr>
            <a:r>
              <a:rPr lang="en-US" sz="2200" dirty="0">
                <a:latin typeface="Times New Roman" panose="02020603050405020304" pitchFamily="18" charset="0"/>
                <a:cs typeface="Times New Roman" panose="02020603050405020304" pitchFamily="18" charset="0"/>
              </a:rPr>
              <a:t>else:</a:t>
            </a:r>
          </a:p>
          <a:p>
            <a:pPr marL="0" indent="0" algn="just">
              <a:spcBef>
                <a:spcPts val="0"/>
              </a:spcBef>
              <a:buSzPct val="92000"/>
              <a:buNone/>
            </a:pPr>
            <a:r>
              <a:rPr lang="en-US" sz="2200" dirty="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print(‘Welcome </a:t>
            </a:r>
            <a:r>
              <a:rPr lang="en-US" sz="2200" dirty="0">
                <a:latin typeface="Times New Roman" panose="02020603050405020304" pitchFamily="18" charset="0"/>
                <a:cs typeface="Times New Roman" panose="02020603050405020304" pitchFamily="18" charset="0"/>
              </a:rPr>
              <a:t>I CSE-A.')</a:t>
            </a:r>
          </a:p>
          <a:p>
            <a:pPr marL="0" indent="0" algn="just">
              <a:spcBef>
                <a:spcPts val="0"/>
              </a:spcBef>
              <a:buSzPct val="92000"/>
              <a:buNone/>
            </a:pPr>
            <a:r>
              <a:rPr lang="en-US" sz="2200" dirty="0">
                <a:latin typeface="Times New Roman" panose="02020603050405020304" pitchFamily="18" charset="0"/>
                <a:cs typeface="Times New Roman" panose="02020603050405020304" pitchFamily="18" charset="0"/>
              </a:rPr>
              <a:t>print('All set !')</a:t>
            </a:r>
          </a:p>
          <a:p>
            <a:pPr marL="0" indent="0" algn="just">
              <a:spcBef>
                <a:spcPts val="0"/>
              </a:spcBef>
              <a:buSzPct val="92000"/>
              <a:buNone/>
            </a:pPr>
            <a:r>
              <a:rPr lang="en-US" sz="2200" b="1" dirty="0">
                <a:latin typeface="Times New Roman" panose="02020603050405020304" pitchFamily="18" charset="0"/>
                <a:cs typeface="Times New Roman" panose="02020603050405020304" pitchFamily="18" charset="0"/>
              </a:rPr>
              <a:t>Output:</a:t>
            </a:r>
          </a:p>
          <a:p>
            <a:pPr marL="0" indent="0" algn="just">
              <a:spcBef>
                <a:spcPts val="0"/>
              </a:spcBef>
              <a:buSzPct val="92000"/>
              <a:buNone/>
            </a:pPr>
            <a:r>
              <a:rPr lang="en-US" sz="2200" dirty="0">
                <a:latin typeface="Times New Roman" panose="02020603050405020304" pitchFamily="18" charset="0"/>
                <a:cs typeface="Times New Roman" panose="02020603050405020304" pitchFamily="18" charset="0"/>
              </a:rPr>
              <a:t>Logging on to </a:t>
            </a:r>
            <a:r>
              <a:rPr lang="en-US" sz="2200" dirty="0" err="1">
                <a:latin typeface="Times New Roman" panose="02020603050405020304" pitchFamily="18" charset="0"/>
                <a:cs typeface="Times New Roman" panose="02020603050405020304" pitchFamily="18" charset="0"/>
              </a:rPr>
              <a:t>geeksforgeeks</a:t>
            </a:r>
            <a:r>
              <a:rPr lang="en-US" sz="2200" dirty="0">
                <a:latin typeface="Times New Roman" panose="02020603050405020304" pitchFamily="18" charset="0"/>
                <a:cs typeface="Times New Roman" panose="02020603050405020304" pitchFamily="18" charset="0"/>
              </a:rPr>
              <a:t>...</a:t>
            </a:r>
          </a:p>
          <a:p>
            <a:pPr marL="0" indent="0" algn="just">
              <a:spcBef>
                <a:spcPts val="0"/>
              </a:spcBef>
              <a:buSzPct val="92000"/>
              <a:buNone/>
            </a:pPr>
            <a:r>
              <a:rPr lang="en-US" sz="2200" dirty="0">
                <a:latin typeface="Times New Roman" panose="02020603050405020304" pitchFamily="18" charset="0"/>
                <a:cs typeface="Times New Roman" panose="02020603050405020304" pitchFamily="18" charset="0"/>
              </a:rPr>
              <a:t>All set !</a:t>
            </a: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Indentation in python</a:t>
            </a:r>
            <a:endParaRPr lang="en-IN" sz="4800" dirty="0"/>
          </a:p>
        </p:txBody>
      </p:sp>
      <p:sp>
        <p:nvSpPr>
          <p:cNvPr id="2" name="Slide Number Placeholder 1">
            <a:extLst>
              <a:ext uri="{FF2B5EF4-FFF2-40B4-BE49-F238E27FC236}">
                <a16:creationId xmlns:a16="http://schemas.microsoft.com/office/drawing/2014/main" id="{D3BE06D2-0B8F-4775-B39C-CFDBDE1CD6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78</a:t>
            </a:fld>
            <a:endParaRPr lang="en-IN"/>
          </a:p>
        </p:txBody>
      </p:sp>
    </p:spTree>
    <p:extLst>
      <p:ext uri="{BB962C8B-B14F-4D97-AF65-F5344CB8AC3E}">
        <p14:creationId xmlns:p14="http://schemas.microsoft.com/office/powerpoint/2010/main" val="40892035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1935127"/>
            <a:ext cx="8259745" cy="3179133"/>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r>
              <a:rPr lang="en-US" dirty="0">
                <a:latin typeface="Times New Roman" panose="02020603050405020304" pitchFamily="18" charset="0"/>
                <a:cs typeface="Times New Roman" panose="02020603050405020304" pitchFamily="18" charset="0"/>
              </a:rPr>
              <a:t>Operators in general are used to perform operations on values and variables. </a:t>
            </a:r>
          </a:p>
          <a:p>
            <a:pPr marL="0" indent="0" algn="just">
              <a:lnSpc>
                <a:spcPct val="150000"/>
              </a:lnSpc>
              <a:spcBef>
                <a:spcPts val="0"/>
              </a:spcBef>
              <a:buSzPct val="92000"/>
              <a:buNone/>
            </a:pPr>
            <a:r>
              <a:rPr lang="en-US" dirty="0">
                <a:latin typeface="Times New Roman" panose="02020603050405020304" pitchFamily="18" charset="0"/>
                <a:cs typeface="Times New Roman" panose="02020603050405020304" pitchFamily="18" charset="0"/>
              </a:rPr>
              <a:t>These are standard symbols used for the purpose of logical and arithmetic operations.</a:t>
            </a:r>
          </a:p>
          <a:p>
            <a:pPr marL="0" indent="0" algn="just">
              <a:lnSpc>
                <a:spcPct val="150000"/>
              </a:lnSpc>
              <a:spcBef>
                <a:spcPts val="0"/>
              </a:spcBef>
              <a:buSzPct val="92000"/>
              <a:buNone/>
            </a:pPr>
            <a:r>
              <a:rPr lang="en-US" b="1" dirty="0">
                <a:latin typeface="Times New Roman" panose="02020603050405020304" pitchFamily="18" charset="0"/>
                <a:cs typeface="Times New Roman" panose="02020603050405020304" pitchFamily="18" charset="0"/>
              </a:rPr>
              <a:t>OPERATORS: </a:t>
            </a:r>
            <a:r>
              <a:rPr lang="en-US" dirty="0">
                <a:latin typeface="Times New Roman" panose="02020603050405020304" pitchFamily="18" charset="0"/>
                <a:cs typeface="Times New Roman" panose="02020603050405020304" pitchFamily="18" charset="0"/>
              </a:rPr>
              <a:t>These are the special symbols.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 , * , /, etc.</a:t>
            </a:r>
          </a:p>
          <a:p>
            <a:pPr marL="0" indent="0" algn="just">
              <a:lnSpc>
                <a:spcPct val="150000"/>
              </a:lnSpc>
              <a:spcBef>
                <a:spcPts val="0"/>
              </a:spcBef>
              <a:buSzPct val="92000"/>
              <a:buNone/>
            </a:pPr>
            <a:r>
              <a:rPr lang="en-US" b="1" dirty="0">
                <a:latin typeface="Times New Roman" panose="02020603050405020304" pitchFamily="18" charset="0"/>
                <a:cs typeface="Times New Roman" panose="02020603050405020304" pitchFamily="18" charset="0"/>
              </a:rPr>
              <a:t>OPERAND: </a:t>
            </a:r>
            <a:r>
              <a:rPr lang="en-US" dirty="0">
                <a:latin typeface="Times New Roman" panose="02020603050405020304" pitchFamily="18" charset="0"/>
                <a:cs typeface="Times New Roman" panose="02020603050405020304" pitchFamily="18" charset="0"/>
              </a:rPr>
              <a:t>It is the value on which the operator is applied.</a:t>
            </a:r>
          </a:p>
          <a:p>
            <a:pPr marL="0" indent="0" algn="just">
              <a:lnSpc>
                <a:spcPct val="150000"/>
              </a:lnSpc>
              <a:spcBef>
                <a:spcPts val="0"/>
              </a:spcBef>
              <a:buSzPct val="92000"/>
              <a:buNone/>
            </a:pPr>
            <a:r>
              <a:rPr lang="en-US" b="1" dirty="0">
                <a:solidFill>
                  <a:srgbClr val="FF0000"/>
                </a:solidFill>
                <a:latin typeface="Times New Roman" panose="02020603050405020304" pitchFamily="18" charset="0"/>
                <a:cs typeface="Times New Roman" panose="02020603050405020304" pitchFamily="18" charset="0"/>
              </a:rPr>
              <a:t>Types of Operators in Python</a:t>
            </a:r>
          </a:p>
          <a:p>
            <a:pPr marL="0" indent="0" algn="just">
              <a:lnSpc>
                <a:spcPct val="150000"/>
              </a:lnSpc>
              <a:spcBef>
                <a:spcPts val="0"/>
              </a:spcBef>
              <a:buSzPct val="92000"/>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Operators</a:t>
            </a:r>
            <a:endParaRPr lang="en-IN" sz="4800" dirty="0"/>
          </a:p>
        </p:txBody>
      </p:sp>
      <p:pic>
        <p:nvPicPr>
          <p:cNvPr id="3" name="Picture 2">
            <a:extLst>
              <a:ext uri="{FF2B5EF4-FFF2-40B4-BE49-F238E27FC236}">
                <a16:creationId xmlns:a16="http://schemas.microsoft.com/office/drawing/2014/main" id="{024FABE5-F865-4C03-A929-51842F579F59}"/>
              </a:ext>
            </a:extLst>
          </p:cNvPr>
          <p:cNvPicPr>
            <a:picLocks noChangeAspect="1"/>
          </p:cNvPicPr>
          <p:nvPr/>
        </p:nvPicPr>
        <p:blipFill>
          <a:blip r:embed="rId3"/>
          <a:stretch>
            <a:fillRect/>
          </a:stretch>
        </p:blipFill>
        <p:spPr>
          <a:xfrm>
            <a:off x="560484" y="4253023"/>
            <a:ext cx="8023031" cy="2604976"/>
          </a:xfrm>
          <a:prstGeom prst="rect">
            <a:avLst/>
          </a:prstGeom>
        </p:spPr>
      </p:pic>
      <p:sp>
        <p:nvSpPr>
          <p:cNvPr id="2" name="Slide Number Placeholder 1">
            <a:extLst>
              <a:ext uri="{FF2B5EF4-FFF2-40B4-BE49-F238E27FC236}">
                <a16:creationId xmlns:a16="http://schemas.microsoft.com/office/drawing/2014/main" id="{14B6B8DD-C523-47CA-8B5C-8DD9F07C5C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79</a:t>
            </a:fld>
            <a:endParaRPr lang="en-IN"/>
          </a:p>
        </p:txBody>
      </p:sp>
    </p:spTree>
    <p:extLst>
      <p:ext uri="{BB962C8B-B14F-4D97-AF65-F5344CB8AC3E}">
        <p14:creationId xmlns:p14="http://schemas.microsoft.com/office/powerpoint/2010/main" val="58809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body" idx="1"/>
          </p:nvPr>
        </p:nvSpPr>
        <p:spPr>
          <a:xfrm>
            <a:off x="581192" y="4897698"/>
            <a:ext cx="8592304" cy="3035705"/>
          </a:xfrm>
          <a:prstGeom prst="rect">
            <a:avLst/>
          </a:prstGeom>
          <a:noFill/>
          <a:ln>
            <a:noFill/>
          </a:ln>
        </p:spPr>
        <p:txBody>
          <a:bodyPr spcFirstLastPara="1" wrap="square" lIns="91425" tIns="45700" rIns="91425" bIns="45700" anchor="ctr" anchorCtr="0">
            <a:normAutofit/>
          </a:bodyPr>
          <a:lstStyle/>
          <a:p>
            <a:pPr marL="306000" lvl="0" indent="-306000" algn="l" rtl="0">
              <a:lnSpc>
                <a:spcPct val="150000"/>
              </a:lnSpc>
              <a:spcBef>
                <a:spcPts val="0"/>
              </a:spcBef>
              <a:spcAft>
                <a:spcPts val="0"/>
              </a:spcAft>
              <a:buSzPts val="2576"/>
              <a:buChar char="◼"/>
            </a:pPr>
            <a:r>
              <a:rPr lang="en-IN" sz="2800">
                <a:latin typeface="Times New Roman"/>
                <a:ea typeface="Times New Roman"/>
                <a:cs typeface="Times New Roman"/>
                <a:sym typeface="Times New Roman"/>
              </a:rPr>
              <a:t>Keywords are predefined, reserved words in Python</a:t>
            </a:r>
            <a:endParaRPr/>
          </a:p>
          <a:p>
            <a:pPr marL="306000" lvl="0" indent="-306000" algn="l" rtl="0">
              <a:lnSpc>
                <a:spcPct val="150000"/>
              </a:lnSpc>
              <a:spcBef>
                <a:spcPts val="0"/>
              </a:spcBef>
              <a:spcAft>
                <a:spcPts val="0"/>
              </a:spcAft>
              <a:buSzPts val="2576"/>
              <a:buChar char="◼"/>
            </a:pPr>
            <a:r>
              <a:rPr lang="en-IN" sz="2800">
                <a:latin typeface="Times New Roman"/>
                <a:ea typeface="Times New Roman"/>
                <a:cs typeface="Times New Roman"/>
                <a:sym typeface="Times New Roman"/>
              </a:rPr>
              <a:t>Each keyword is associated with specific features.</a:t>
            </a:r>
            <a:endParaRPr/>
          </a:p>
          <a:p>
            <a:pPr marL="306000" lvl="0" indent="-306000" algn="l" rtl="0">
              <a:lnSpc>
                <a:spcPct val="150000"/>
              </a:lnSpc>
              <a:spcBef>
                <a:spcPts val="0"/>
              </a:spcBef>
              <a:spcAft>
                <a:spcPts val="0"/>
              </a:spcAft>
              <a:buSzPts val="2576"/>
              <a:buChar char="◼"/>
            </a:pPr>
            <a:r>
              <a:rPr lang="en-IN" sz="2800">
                <a:latin typeface="Times New Roman"/>
                <a:ea typeface="Times New Roman"/>
                <a:cs typeface="Times New Roman"/>
                <a:sym typeface="Times New Roman"/>
              </a:rPr>
              <a:t>Keywords are case sensitive</a:t>
            </a:r>
            <a:endParaRPr/>
          </a:p>
          <a:p>
            <a:pPr marL="0" lvl="0" indent="0" algn="l" rtl="0">
              <a:lnSpc>
                <a:spcPct val="170000"/>
              </a:lnSpc>
              <a:spcBef>
                <a:spcPts val="560"/>
              </a:spcBef>
              <a:spcAft>
                <a:spcPts val="0"/>
              </a:spcAft>
              <a:buSzPts val="2576"/>
              <a:buNone/>
            </a:pPr>
            <a:endParaRPr sz="2800">
              <a:latin typeface="Times New Roman"/>
              <a:ea typeface="Times New Roman"/>
              <a:cs typeface="Times New Roman"/>
              <a:sym typeface="Times New Roman"/>
            </a:endParaRPr>
          </a:p>
          <a:p>
            <a:pPr marL="0" lvl="0" indent="0" algn="l" rtl="0">
              <a:lnSpc>
                <a:spcPct val="170000"/>
              </a:lnSpc>
              <a:spcBef>
                <a:spcPts val="1160"/>
              </a:spcBef>
              <a:spcAft>
                <a:spcPts val="0"/>
              </a:spcAft>
              <a:buSzPts val="2576"/>
              <a:buNone/>
            </a:pPr>
            <a:endParaRPr sz="2800">
              <a:latin typeface="Times New Roman"/>
              <a:ea typeface="Times New Roman"/>
              <a:cs typeface="Times New Roman"/>
              <a:sym typeface="Times New Roman"/>
            </a:endParaRPr>
          </a:p>
          <a:p>
            <a:pPr marL="0" lvl="0" indent="0" algn="l" rtl="0">
              <a:lnSpc>
                <a:spcPct val="170000"/>
              </a:lnSpc>
              <a:spcBef>
                <a:spcPts val="1160"/>
              </a:spcBef>
              <a:spcAft>
                <a:spcPts val="0"/>
              </a:spcAft>
              <a:buSzPts val="2576"/>
              <a:buNone/>
            </a:pPr>
            <a:endParaRPr sz="2800">
              <a:latin typeface="Times New Roman"/>
              <a:ea typeface="Times New Roman"/>
              <a:cs typeface="Times New Roman"/>
              <a:sym typeface="Times New Roman"/>
            </a:endParaRPr>
          </a:p>
          <a:p>
            <a:pPr marL="0" lvl="0" indent="0" algn="l" rtl="0">
              <a:lnSpc>
                <a:spcPct val="170000"/>
              </a:lnSpc>
              <a:spcBef>
                <a:spcPts val="1160"/>
              </a:spcBef>
              <a:spcAft>
                <a:spcPts val="0"/>
              </a:spcAft>
              <a:buSzPts val="2576"/>
              <a:buNone/>
            </a:pPr>
            <a:endParaRPr sz="2800">
              <a:latin typeface="Times New Roman"/>
              <a:ea typeface="Times New Roman"/>
              <a:cs typeface="Times New Roman"/>
              <a:sym typeface="Times New Roman"/>
            </a:endParaRPr>
          </a:p>
          <a:p>
            <a:pPr marL="0" lvl="0" indent="0" algn="l" rtl="0">
              <a:lnSpc>
                <a:spcPct val="170000"/>
              </a:lnSpc>
              <a:spcBef>
                <a:spcPts val="1160"/>
              </a:spcBef>
              <a:spcAft>
                <a:spcPts val="0"/>
              </a:spcAft>
              <a:buSzPts val="2576"/>
              <a:buNone/>
            </a:pPr>
            <a:endParaRPr sz="2800">
              <a:latin typeface="Times New Roman"/>
              <a:ea typeface="Times New Roman"/>
              <a:cs typeface="Times New Roman"/>
              <a:sym typeface="Times New Roman"/>
            </a:endParaRPr>
          </a:p>
          <a:p>
            <a:pPr marL="0" lvl="0" indent="0" algn="l" rtl="0">
              <a:lnSpc>
                <a:spcPct val="170000"/>
              </a:lnSpc>
              <a:spcBef>
                <a:spcPts val="1160"/>
              </a:spcBef>
              <a:spcAft>
                <a:spcPts val="0"/>
              </a:spcAft>
              <a:buSzPts val="2576"/>
              <a:buNone/>
            </a:pPr>
            <a:endParaRPr sz="2800">
              <a:latin typeface="Times New Roman"/>
              <a:ea typeface="Times New Roman"/>
              <a:cs typeface="Times New Roman"/>
              <a:sym typeface="Times New Roman"/>
            </a:endParaRPr>
          </a:p>
          <a:p>
            <a:pPr marL="0" lvl="0" indent="0" algn="l" rtl="0">
              <a:lnSpc>
                <a:spcPct val="170000"/>
              </a:lnSpc>
              <a:spcBef>
                <a:spcPts val="1160"/>
              </a:spcBef>
              <a:spcAft>
                <a:spcPts val="0"/>
              </a:spcAft>
              <a:buSzPts val="2576"/>
              <a:buNone/>
            </a:pPr>
            <a:endParaRPr sz="2800">
              <a:latin typeface="Times New Roman"/>
              <a:ea typeface="Times New Roman"/>
              <a:cs typeface="Times New Roman"/>
              <a:sym typeface="Times New Roman"/>
            </a:endParaRPr>
          </a:p>
          <a:p>
            <a:pPr marL="0" lvl="0" indent="0" algn="l" rtl="0">
              <a:lnSpc>
                <a:spcPct val="170000"/>
              </a:lnSpc>
              <a:spcBef>
                <a:spcPts val="1160"/>
              </a:spcBef>
              <a:spcAft>
                <a:spcPts val="0"/>
              </a:spcAft>
              <a:buSzPts val="2576"/>
              <a:buNone/>
            </a:pPr>
            <a:endParaRPr sz="2800">
              <a:latin typeface="Times New Roman"/>
              <a:ea typeface="Times New Roman"/>
              <a:cs typeface="Times New Roman"/>
              <a:sym typeface="Times New Roman"/>
            </a:endParaRPr>
          </a:p>
          <a:p>
            <a:pPr marL="0" lvl="0" indent="0" algn="l" rtl="0">
              <a:spcBef>
                <a:spcPts val="960"/>
              </a:spcBef>
              <a:spcAft>
                <a:spcPts val="0"/>
              </a:spcAft>
              <a:buSzPts val="1656"/>
              <a:buNone/>
            </a:pPr>
            <a:endParaRPr/>
          </a:p>
        </p:txBody>
      </p:sp>
      <p:sp>
        <p:nvSpPr>
          <p:cNvPr id="136" name="Google Shape;136;p7"/>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Keywords</a:t>
            </a:r>
            <a:endParaRPr/>
          </a:p>
        </p:txBody>
      </p:sp>
      <p:pic>
        <p:nvPicPr>
          <p:cNvPr id="137" name="Google Shape;137;p7"/>
          <p:cNvPicPr preferRelativeResize="0"/>
          <p:nvPr/>
        </p:nvPicPr>
        <p:blipFill rotWithShape="1">
          <a:blip r:embed="rId3">
            <a:alphaModFix/>
          </a:blip>
          <a:srcRect/>
          <a:stretch/>
        </p:blipFill>
        <p:spPr>
          <a:xfrm>
            <a:off x="581192" y="3723965"/>
            <a:ext cx="8396204" cy="3202861"/>
          </a:xfrm>
          <a:prstGeom prst="rect">
            <a:avLst/>
          </a:prstGeom>
          <a:noFill/>
          <a:ln>
            <a:noFill/>
          </a:ln>
        </p:spPr>
      </p:pic>
      <p:sp>
        <p:nvSpPr>
          <p:cNvPr id="2" name="Slide Number Placeholder 1">
            <a:extLst>
              <a:ext uri="{FF2B5EF4-FFF2-40B4-BE49-F238E27FC236}">
                <a16:creationId xmlns:a16="http://schemas.microsoft.com/office/drawing/2014/main" id="{CE8A878E-5593-4D05-A25D-07651FA291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1935127"/>
            <a:ext cx="8259745" cy="4380613"/>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Arithmetic Operators</a:t>
            </a:r>
            <a:endParaRPr lang="en-IN" sz="4800" dirty="0"/>
          </a:p>
        </p:txBody>
      </p:sp>
      <p:sp>
        <p:nvSpPr>
          <p:cNvPr id="12" name="TextBox 11">
            <a:extLst>
              <a:ext uri="{FF2B5EF4-FFF2-40B4-BE49-F238E27FC236}">
                <a16:creationId xmlns:a16="http://schemas.microsoft.com/office/drawing/2014/main" id="{1A643E88-F40A-4955-B0B8-3D0962E5C875}"/>
              </a:ext>
            </a:extLst>
          </p:cNvPr>
          <p:cNvSpPr txBox="1"/>
          <p:nvPr/>
        </p:nvSpPr>
        <p:spPr>
          <a:xfrm>
            <a:off x="422031" y="1935127"/>
            <a:ext cx="7786060" cy="646331"/>
          </a:xfrm>
          <a:prstGeom prst="rect">
            <a:avLst/>
          </a:prstGeom>
          <a:noFill/>
        </p:spPr>
        <p:txBody>
          <a:bodyPr wrap="square">
            <a:spAutoFit/>
          </a:bodyPr>
          <a:lstStyle/>
          <a:p>
            <a:r>
              <a:rPr lang="en-US" sz="1800">
                <a:latin typeface="Times New Roman" panose="02020603050405020304" pitchFamily="18" charset="0"/>
                <a:cs typeface="Times New Roman" panose="02020603050405020304" pitchFamily="18" charset="0"/>
              </a:rPr>
              <a:t>Arithmetic operators are used with numeric values to perform common mathematical operations:</a:t>
            </a:r>
            <a:endParaRPr lang="en-IN" sz="1800"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E0ADB1D0-DFC8-4FBE-9032-73EA4C302634}"/>
              </a:ext>
            </a:extLst>
          </p:cNvPr>
          <p:cNvGraphicFramePr>
            <a:graphicFrameLocks noGrp="1"/>
          </p:cNvGraphicFramePr>
          <p:nvPr>
            <p:extLst>
              <p:ext uri="{D42A27DB-BD31-4B8C-83A1-F6EECF244321}">
                <p14:modId xmlns:p14="http://schemas.microsoft.com/office/powerpoint/2010/main" val="581988940"/>
              </p:ext>
            </p:extLst>
          </p:nvPr>
        </p:nvGraphicFramePr>
        <p:xfrm>
          <a:off x="1778673" y="2547168"/>
          <a:ext cx="6131950" cy="3706521"/>
        </p:xfrm>
        <a:graphic>
          <a:graphicData uri="http://schemas.openxmlformats.org/drawingml/2006/table">
            <a:tbl>
              <a:tblPr/>
              <a:tblGrid>
                <a:gridCol w="1703298">
                  <a:extLst>
                    <a:ext uri="{9D8B030D-6E8A-4147-A177-3AD203B41FA5}">
                      <a16:colId xmlns:a16="http://schemas.microsoft.com/office/drawing/2014/main" val="3942751635"/>
                    </a:ext>
                  </a:extLst>
                </a:gridCol>
                <a:gridCol w="2384637">
                  <a:extLst>
                    <a:ext uri="{9D8B030D-6E8A-4147-A177-3AD203B41FA5}">
                      <a16:colId xmlns:a16="http://schemas.microsoft.com/office/drawing/2014/main" val="1447902642"/>
                    </a:ext>
                  </a:extLst>
                </a:gridCol>
                <a:gridCol w="2044015">
                  <a:extLst>
                    <a:ext uri="{9D8B030D-6E8A-4147-A177-3AD203B41FA5}">
                      <a16:colId xmlns:a16="http://schemas.microsoft.com/office/drawing/2014/main" val="1753581902"/>
                    </a:ext>
                  </a:extLst>
                </a:gridCol>
              </a:tblGrid>
              <a:tr h="0">
                <a:tc>
                  <a:txBody>
                    <a:bodyPr/>
                    <a:lstStyle/>
                    <a:p>
                      <a:pPr algn="ctr" fontAlgn="t"/>
                      <a:r>
                        <a:rPr lang="en-IN" sz="1800" b="1" dirty="0">
                          <a:effectLst/>
                          <a:latin typeface="Times New Roman" panose="02020603050405020304" pitchFamily="18" charset="0"/>
                          <a:cs typeface="Times New Roman" panose="02020603050405020304" pitchFamily="18" charset="0"/>
                        </a:rPr>
                        <a:t>Operator</a:t>
                      </a:r>
                    </a:p>
                  </a:txBody>
                  <a:tcPr marL="97118"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800" b="1" dirty="0">
                          <a:effectLst/>
                          <a:latin typeface="Times New Roman" panose="02020603050405020304" pitchFamily="18" charset="0"/>
                          <a:cs typeface="Times New Roman" panose="02020603050405020304" pitchFamily="18" charset="0"/>
                        </a:rPr>
                        <a:t>Name</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800" b="1" dirty="0">
                          <a:effectLst/>
                          <a:latin typeface="Times New Roman" panose="02020603050405020304" pitchFamily="18" charset="0"/>
                          <a:cs typeface="Times New Roman" panose="02020603050405020304" pitchFamily="18" charset="0"/>
                        </a:rPr>
                        <a:t>Example</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58930974"/>
                  </a:ext>
                </a:extLst>
              </a:tr>
              <a:tr h="505012">
                <a:tc>
                  <a:txBody>
                    <a:bodyPr/>
                    <a:lstStyle/>
                    <a:p>
                      <a:pPr algn="ctr" fontAlgn="t"/>
                      <a:r>
                        <a:rPr lang="en-IN" sz="1800" dirty="0">
                          <a:effectLst/>
                          <a:latin typeface="Times New Roman" panose="02020603050405020304" pitchFamily="18" charset="0"/>
                          <a:cs typeface="Times New Roman" panose="02020603050405020304" pitchFamily="18" charset="0"/>
                        </a:rPr>
                        <a:t>+</a:t>
                      </a:r>
                    </a:p>
                  </a:txBody>
                  <a:tcPr marL="97118"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latin typeface="Times New Roman" panose="02020603050405020304" pitchFamily="18" charset="0"/>
                          <a:cs typeface="Times New Roman" panose="02020603050405020304" pitchFamily="18" charset="0"/>
                        </a:rPr>
                        <a:t>Addition</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ctr" fontAlgn="t"/>
                      <a:r>
                        <a:rPr lang="en-IN" sz="1800" dirty="0">
                          <a:effectLst/>
                          <a:latin typeface="Times New Roman" panose="02020603050405020304" pitchFamily="18" charset="0"/>
                          <a:cs typeface="Times New Roman" panose="02020603050405020304" pitchFamily="18" charset="0"/>
                        </a:rPr>
                        <a:t>x + y</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69648989"/>
                  </a:ext>
                </a:extLst>
              </a:tr>
              <a:tr h="505012">
                <a:tc>
                  <a:txBody>
                    <a:bodyPr/>
                    <a:lstStyle/>
                    <a:p>
                      <a:pPr algn="ctr" fontAlgn="t"/>
                      <a:r>
                        <a:rPr lang="en-IN" sz="1800" dirty="0">
                          <a:effectLst/>
                          <a:latin typeface="Times New Roman" panose="02020603050405020304" pitchFamily="18" charset="0"/>
                          <a:cs typeface="Times New Roman" panose="02020603050405020304" pitchFamily="18" charset="0"/>
                        </a:rPr>
                        <a:t>-</a:t>
                      </a:r>
                    </a:p>
                  </a:txBody>
                  <a:tcPr marL="97118"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latin typeface="Times New Roman" panose="02020603050405020304" pitchFamily="18" charset="0"/>
                          <a:cs typeface="Times New Roman" panose="02020603050405020304" pitchFamily="18" charset="0"/>
                        </a:rPr>
                        <a:t>Subtraction</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800" dirty="0">
                          <a:effectLst/>
                          <a:latin typeface="Times New Roman" panose="02020603050405020304" pitchFamily="18" charset="0"/>
                          <a:cs typeface="Times New Roman" panose="02020603050405020304" pitchFamily="18" charset="0"/>
                        </a:rPr>
                        <a:t>x - y</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21924459"/>
                  </a:ext>
                </a:extLst>
              </a:tr>
              <a:tr h="505012">
                <a:tc>
                  <a:txBody>
                    <a:bodyPr/>
                    <a:lstStyle/>
                    <a:p>
                      <a:pPr algn="ctr" fontAlgn="t"/>
                      <a:r>
                        <a:rPr lang="en-IN" sz="1800" dirty="0">
                          <a:effectLst/>
                          <a:latin typeface="Times New Roman" panose="02020603050405020304" pitchFamily="18" charset="0"/>
                          <a:cs typeface="Times New Roman" panose="02020603050405020304" pitchFamily="18" charset="0"/>
                        </a:rPr>
                        <a:t>*</a:t>
                      </a:r>
                    </a:p>
                  </a:txBody>
                  <a:tcPr marL="97118"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latin typeface="Times New Roman" panose="02020603050405020304" pitchFamily="18" charset="0"/>
                          <a:cs typeface="Times New Roman" panose="02020603050405020304" pitchFamily="18" charset="0"/>
                        </a:rPr>
                        <a:t>Multiplication</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ctr" fontAlgn="t"/>
                      <a:r>
                        <a:rPr lang="en-IN" sz="1800" dirty="0">
                          <a:effectLst/>
                          <a:latin typeface="Times New Roman" panose="02020603050405020304" pitchFamily="18" charset="0"/>
                          <a:cs typeface="Times New Roman" panose="02020603050405020304" pitchFamily="18" charset="0"/>
                        </a:rPr>
                        <a:t>x * y</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62918572"/>
                  </a:ext>
                </a:extLst>
              </a:tr>
              <a:tr h="505012">
                <a:tc>
                  <a:txBody>
                    <a:bodyPr/>
                    <a:lstStyle/>
                    <a:p>
                      <a:pPr algn="ctr" fontAlgn="t"/>
                      <a:r>
                        <a:rPr lang="en-IN" sz="1800" dirty="0">
                          <a:effectLst/>
                          <a:latin typeface="Times New Roman" panose="02020603050405020304" pitchFamily="18" charset="0"/>
                          <a:cs typeface="Times New Roman" panose="02020603050405020304" pitchFamily="18" charset="0"/>
                        </a:rPr>
                        <a:t>/</a:t>
                      </a:r>
                    </a:p>
                  </a:txBody>
                  <a:tcPr marL="97118"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latin typeface="Times New Roman" panose="02020603050405020304" pitchFamily="18" charset="0"/>
                          <a:cs typeface="Times New Roman" panose="02020603050405020304" pitchFamily="18" charset="0"/>
                        </a:rPr>
                        <a:t>Division</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800" dirty="0">
                          <a:effectLst/>
                          <a:latin typeface="Times New Roman" panose="02020603050405020304" pitchFamily="18" charset="0"/>
                          <a:cs typeface="Times New Roman" panose="02020603050405020304" pitchFamily="18" charset="0"/>
                        </a:rPr>
                        <a:t>x / y</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56897755"/>
                  </a:ext>
                </a:extLst>
              </a:tr>
              <a:tr h="438585">
                <a:tc>
                  <a:txBody>
                    <a:bodyPr/>
                    <a:lstStyle/>
                    <a:p>
                      <a:pPr algn="ctr" fontAlgn="t"/>
                      <a:r>
                        <a:rPr lang="en-IN" sz="1800" dirty="0">
                          <a:effectLst/>
                          <a:latin typeface="Times New Roman" panose="02020603050405020304" pitchFamily="18" charset="0"/>
                          <a:cs typeface="Times New Roman" panose="02020603050405020304" pitchFamily="18" charset="0"/>
                        </a:rPr>
                        <a:t>%</a:t>
                      </a:r>
                    </a:p>
                  </a:txBody>
                  <a:tcPr marL="97118"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latin typeface="Times New Roman" panose="02020603050405020304" pitchFamily="18" charset="0"/>
                          <a:cs typeface="Times New Roman" panose="02020603050405020304" pitchFamily="18" charset="0"/>
                        </a:rPr>
                        <a:t>Modulus</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ctr" fontAlgn="t"/>
                      <a:r>
                        <a:rPr lang="en-IN" sz="1800" dirty="0">
                          <a:effectLst/>
                          <a:latin typeface="Times New Roman" panose="02020603050405020304" pitchFamily="18" charset="0"/>
                          <a:cs typeface="Times New Roman" panose="02020603050405020304" pitchFamily="18" charset="0"/>
                        </a:rPr>
                        <a:t>x % y</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37651529"/>
                  </a:ext>
                </a:extLst>
              </a:tr>
              <a:tr h="505012">
                <a:tc>
                  <a:txBody>
                    <a:bodyPr/>
                    <a:lstStyle/>
                    <a:p>
                      <a:pPr algn="ctr" fontAlgn="t"/>
                      <a:r>
                        <a:rPr lang="en-IN" sz="1800" dirty="0">
                          <a:effectLst/>
                          <a:latin typeface="Times New Roman" panose="02020603050405020304" pitchFamily="18" charset="0"/>
                          <a:cs typeface="Times New Roman" panose="02020603050405020304" pitchFamily="18" charset="0"/>
                        </a:rPr>
                        <a:t>**</a:t>
                      </a:r>
                    </a:p>
                  </a:txBody>
                  <a:tcPr marL="97118"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latin typeface="Times New Roman" panose="02020603050405020304" pitchFamily="18" charset="0"/>
                          <a:cs typeface="Times New Roman" panose="02020603050405020304" pitchFamily="18" charset="0"/>
                        </a:rPr>
                        <a:t>Exponentiation</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800" dirty="0">
                          <a:effectLst/>
                          <a:latin typeface="Times New Roman" panose="02020603050405020304" pitchFamily="18" charset="0"/>
                          <a:cs typeface="Times New Roman" panose="02020603050405020304" pitchFamily="18" charset="0"/>
                        </a:rPr>
                        <a:t>x ** y</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94428291"/>
                  </a:ext>
                </a:extLst>
              </a:tr>
              <a:tr h="301065">
                <a:tc>
                  <a:txBody>
                    <a:bodyPr/>
                    <a:lstStyle/>
                    <a:p>
                      <a:pPr algn="ctr" fontAlgn="t"/>
                      <a:r>
                        <a:rPr lang="en-IN" sz="1800" dirty="0">
                          <a:effectLst/>
                          <a:latin typeface="Times New Roman" panose="02020603050405020304" pitchFamily="18" charset="0"/>
                          <a:cs typeface="Times New Roman" panose="02020603050405020304" pitchFamily="18" charset="0"/>
                        </a:rPr>
                        <a:t>//</a:t>
                      </a:r>
                    </a:p>
                  </a:txBody>
                  <a:tcPr marL="97118"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latin typeface="Times New Roman" panose="02020603050405020304" pitchFamily="18" charset="0"/>
                          <a:cs typeface="Times New Roman" panose="02020603050405020304" pitchFamily="18" charset="0"/>
                        </a:rPr>
                        <a:t>Floor division</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ctr" fontAlgn="t"/>
                      <a:r>
                        <a:rPr lang="en-IN" sz="1800" dirty="0">
                          <a:effectLst/>
                          <a:latin typeface="Times New Roman" panose="02020603050405020304" pitchFamily="18" charset="0"/>
                          <a:cs typeface="Times New Roman" panose="02020603050405020304" pitchFamily="18" charset="0"/>
                        </a:rPr>
                        <a:t>x // y</a:t>
                      </a:r>
                    </a:p>
                  </a:txBody>
                  <a:tcPr marL="48559" marR="48559" marT="48559" marB="485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866947910"/>
                  </a:ext>
                </a:extLst>
              </a:tr>
            </a:tbl>
          </a:graphicData>
        </a:graphic>
      </p:graphicFrame>
      <p:sp>
        <p:nvSpPr>
          <p:cNvPr id="2" name="Slide Number Placeholder 1">
            <a:extLst>
              <a:ext uri="{FF2B5EF4-FFF2-40B4-BE49-F238E27FC236}">
                <a16:creationId xmlns:a16="http://schemas.microsoft.com/office/drawing/2014/main" id="{7DA2D5AE-FDD1-41A5-8F5E-305F58BE05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80</a:t>
            </a:fld>
            <a:endParaRPr lang="en-IN"/>
          </a:p>
        </p:txBody>
      </p:sp>
    </p:spTree>
    <p:extLst>
      <p:ext uri="{BB962C8B-B14F-4D97-AF65-F5344CB8AC3E}">
        <p14:creationId xmlns:p14="http://schemas.microsoft.com/office/powerpoint/2010/main" val="285931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1935127"/>
            <a:ext cx="8259745" cy="4380613"/>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Arithmetic Operators</a:t>
            </a:r>
            <a:endParaRPr lang="en-IN" sz="4800" dirty="0"/>
          </a:p>
        </p:txBody>
      </p:sp>
      <p:sp>
        <p:nvSpPr>
          <p:cNvPr id="12" name="TextBox 11">
            <a:extLst>
              <a:ext uri="{FF2B5EF4-FFF2-40B4-BE49-F238E27FC236}">
                <a16:creationId xmlns:a16="http://schemas.microsoft.com/office/drawing/2014/main" id="{1A643E88-F40A-4955-B0B8-3D0962E5C875}"/>
              </a:ext>
            </a:extLst>
          </p:cNvPr>
          <p:cNvSpPr txBox="1"/>
          <p:nvPr/>
        </p:nvSpPr>
        <p:spPr>
          <a:xfrm>
            <a:off x="422031" y="1935127"/>
            <a:ext cx="7786060" cy="4801314"/>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Division Operators</a:t>
            </a:r>
          </a:p>
          <a:p>
            <a:r>
              <a:rPr lang="en-US" sz="1800" dirty="0">
                <a:latin typeface="Times New Roman" panose="02020603050405020304" pitchFamily="18" charset="0"/>
                <a:cs typeface="Times New Roman" panose="02020603050405020304" pitchFamily="18" charset="0"/>
              </a:rPr>
              <a:t>Division Operators allow you to divide two numbers and return a quotient, i.e., the first number or number at the left is divided by the second number or number at the right and returns the quotient. </a:t>
            </a:r>
          </a:p>
          <a:p>
            <a:r>
              <a:rPr lang="en-US" sz="1800" dirty="0">
                <a:latin typeface="Times New Roman" panose="02020603050405020304" pitchFamily="18" charset="0"/>
                <a:cs typeface="Times New Roman" panose="02020603050405020304" pitchFamily="18" charset="0"/>
              </a:rPr>
              <a:t>There are two types of division operators: </a:t>
            </a: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Float division</a:t>
            </a: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Floor division</a:t>
            </a:r>
          </a:p>
          <a:p>
            <a:r>
              <a:rPr lang="en-US" sz="1800" b="1" dirty="0">
                <a:solidFill>
                  <a:srgbClr val="FF0000"/>
                </a:solidFill>
                <a:latin typeface="Times New Roman" panose="02020603050405020304" pitchFamily="18" charset="0"/>
                <a:cs typeface="Times New Roman" panose="02020603050405020304" pitchFamily="18" charset="0"/>
              </a:rPr>
              <a:t>Float division</a:t>
            </a:r>
          </a:p>
          <a:p>
            <a:r>
              <a:rPr lang="en-US" sz="1800" dirty="0">
                <a:latin typeface="Times New Roman" panose="02020603050405020304" pitchFamily="18" charset="0"/>
                <a:cs typeface="Times New Roman" panose="02020603050405020304" pitchFamily="18" charset="0"/>
              </a:rPr>
              <a:t>The quotient returned by this operator is always a float number, no matter if two numbers are integers. For example:</a:t>
            </a:r>
          </a:p>
          <a:p>
            <a:r>
              <a:rPr lang="en-US" sz="1800" dirty="0">
                <a:latin typeface="Times New Roman" panose="02020603050405020304" pitchFamily="18" charset="0"/>
                <a:cs typeface="Times New Roman" panose="02020603050405020304" pitchFamily="18" charset="0"/>
              </a:rPr>
              <a:t>print(5/5)</a:t>
            </a:r>
          </a:p>
          <a:p>
            <a:r>
              <a:rPr lang="en-US" sz="1800" dirty="0">
                <a:latin typeface="Times New Roman" panose="02020603050405020304" pitchFamily="18" charset="0"/>
                <a:cs typeface="Times New Roman" panose="02020603050405020304" pitchFamily="18" charset="0"/>
              </a:rPr>
              <a:t>print(-10/2)</a:t>
            </a:r>
          </a:p>
          <a:p>
            <a:r>
              <a:rPr lang="en-US" sz="1800" dirty="0">
                <a:latin typeface="Times New Roman" panose="02020603050405020304" pitchFamily="18" charset="0"/>
                <a:cs typeface="Times New Roman" panose="02020603050405020304" pitchFamily="18" charset="0"/>
              </a:rPr>
              <a:t>print(20.0/2)</a:t>
            </a:r>
          </a:p>
          <a:p>
            <a:r>
              <a:rPr lang="en-US" sz="1800" b="1" dirty="0">
                <a:latin typeface="Times New Roman" panose="02020603050405020304" pitchFamily="18" charset="0"/>
                <a:cs typeface="Times New Roman" panose="02020603050405020304" pitchFamily="18" charset="0"/>
              </a:rPr>
              <a:t>Output:</a:t>
            </a:r>
          </a:p>
          <a:p>
            <a:r>
              <a:rPr lang="en-US" sz="1800" dirty="0">
                <a:latin typeface="Times New Roman" panose="02020603050405020304" pitchFamily="18" charset="0"/>
                <a:cs typeface="Times New Roman" panose="02020603050405020304" pitchFamily="18" charset="0"/>
              </a:rPr>
              <a:t>1.0</a:t>
            </a:r>
          </a:p>
          <a:p>
            <a:r>
              <a:rPr lang="en-US" sz="1800" dirty="0">
                <a:latin typeface="Times New Roman" panose="02020603050405020304" pitchFamily="18" charset="0"/>
                <a:cs typeface="Times New Roman" panose="02020603050405020304" pitchFamily="18" charset="0"/>
              </a:rPr>
              <a:t>-5.0</a:t>
            </a:r>
          </a:p>
          <a:p>
            <a:r>
              <a:rPr lang="en-US" sz="1800" dirty="0">
                <a:latin typeface="Times New Roman" panose="02020603050405020304" pitchFamily="18" charset="0"/>
                <a:cs typeface="Times New Roman" panose="02020603050405020304" pitchFamily="18" charset="0"/>
              </a:rPr>
              <a:t>10.0</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81D44D4-F6DA-4E77-8074-353B938974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81</a:t>
            </a:fld>
            <a:endParaRPr lang="en-IN"/>
          </a:p>
        </p:txBody>
      </p:sp>
    </p:spTree>
    <p:extLst>
      <p:ext uri="{BB962C8B-B14F-4D97-AF65-F5344CB8AC3E}">
        <p14:creationId xmlns:p14="http://schemas.microsoft.com/office/powerpoint/2010/main" val="16750573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1935127"/>
            <a:ext cx="8259745" cy="4380613"/>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Arithmetic Operators</a:t>
            </a:r>
            <a:endParaRPr lang="en-IN" sz="4800" dirty="0"/>
          </a:p>
        </p:txBody>
      </p:sp>
      <p:sp>
        <p:nvSpPr>
          <p:cNvPr id="9" name="TextBox 8">
            <a:extLst>
              <a:ext uri="{FF2B5EF4-FFF2-40B4-BE49-F238E27FC236}">
                <a16:creationId xmlns:a16="http://schemas.microsoft.com/office/drawing/2014/main" id="{6BEFB448-94D4-4923-A24D-CDB0AA416AA8}"/>
              </a:ext>
            </a:extLst>
          </p:cNvPr>
          <p:cNvSpPr txBox="1"/>
          <p:nvPr/>
        </p:nvSpPr>
        <p:spPr>
          <a:xfrm>
            <a:off x="354263" y="1807537"/>
            <a:ext cx="8259745" cy="5016758"/>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Integer division( Floor division)</a:t>
            </a:r>
          </a:p>
          <a:p>
            <a:pPr algn="just"/>
            <a:r>
              <a:rPr lang="en-US" sz="2000" dirty="0">
                <a:latin typeface="Times New Roman" panose="02020603050405020304" pitchFamily="18" charset="0"/>
                <a:cs typeface="Times New Roman" panose="02020603050405020304" pitchFamily="18" charset="0"/>
              </a:rPr>
              <a:t>The quotient returned by this operator is dependent on the argument being passed. </a:t>
            </a:r>
          </a:p>
          <a:p>
            <a:pPr algn="just"/>
            <a:r>
              <a:rPr lang="en-US" sz="2000" dirty="0">
                <a:latin typeface="Times New Roman" panose="02020603050405020304" pitchFamily="18" charset="0"/>
                <a:cs typeface="Times New Roman" panose="02020603050405020304" pitchFamily="18" charset="0"/>
              </a:rPr>
              <a:t>If any of the numbers is float, it returns output in float. </a:t>
            </a:r>
          </a:p>
          <a:p>
            <a:pPr algn="just"/>
            <a:r>
              <a:rPr lang="en-US" sz="2000" dirty="0">
                <a:latin typeface="Times New Roman" panose="02020603050405020304" pitchFamily="18" charset="0"/>
                <a:cs typeface="Times New Roman" panose="02020603050405020304" pitchFamily="18" charset="0"/>
              </a:rPr>
              <a:t>It is also known as Floor division because, if any number is negative, then the output will be floored. For example: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print(10//3)</a:t>
            </a:r>
          </a:p>
          <a:p>
            <a:r>
              <a:rPr lang="en-US" sz="2000" dirty="0">
                <a:latin typeface="Times New Roman" panose="02020603050405020304" pitchFamily="18" charset="0"/>
                <a:cs typeface="Times New Roman" panose="02020603050405020304" pitchFamily="18" charset="0"/>
              </a:rPr>
              <a:t>print (-5//2)</a:t>
            </a:r>
          </a:p>
          <a:p>
            <a:r>
              <a:rPr lang="en-US" sz="2000" dirty="0">
                <a:latin typeface="Times New Roman" panose="02020603050405020304" pitchFamily="18" charset="0"/>
                <a:cs typeface="Times New Roman" panose="02020603050405020304" pitchFamily="18" charset="0"/>
              </a:rPr>
              <a:t>print (5.0//2)</a:t>
            </a:r>
          </a:p>
          <a:p>
            <a:r>
              <a:rPr lang="en-US" sz="2000" dirty="0">
                <a:latin typeface="Times New Roman" panose="02020603050405020304" pitchFamily="18" charset="0"/>
                <a:cs typeface="Times New Roman" panose="02020603050405020304" pitchFamily="18" charset="0"/>
              </a:rPr>
              <a:t>print (-5.0//2)</a:t>
            </a:r>
          </a:p>
          <a:p>
            <a:r>
              <a:rPr lang="en-US" sz="2000" b="1" dirty="0">
                <a:latin typeface="Times New Roman" panose="02020603050405020304" pitchFamily="18" charset="0"/>
                <a:cs typeface="Times New Roman" panose="02020603050405020304" pitchFamily="18" charset="0"/>
              </a:rPr>
              <a:t>Output:</a:t>
            </a:r>
          </a:p>
          <a:p>
            <a:r>
              <a:rPr lang="en-US" sz="2000" dirty="0">
                <a:latin typeface="Times New Roman" panose="02020603050405020304" pitchFamily="18" charset="0"/>
                <a:cs typeface="Times New Roman" panose="02020603050405020304" pitchFamily="18" charset="0"/>
              </a:rPr>
              <a:t>3</a:t>
            </a:r>
          </a:p>
          <a:p>
            <a:r>
              <a:rPr lang="en-US"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2.0</a:t>
            </a:r>
          </a:p>
          <a:p>
            <a:r>
              <a:rPr lang="en-US" sz="2000" dirty="0">
                <a:latin typeface="Times New Roman" panose="02020603050405020304" pitchFamily="18" charset="0"/>
                <a:cs typeface="Times New Roman" panose="02020603050405020304" pitchFamily="18" charset="0"/>
              </a:rPr>
              <a:t>-2.0</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6F0331E-D950-474E-A471-EA3A631EF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82</a:t>
            </a:fld>
            <a:endParaRPr lang="en-IN"/>
          </a:p>
        </p:txBody>
      </p:sp>
    </p:spTree>
    <p:extLst>
      <p:ext uri="{BB962C8B-B14F-4D97-AF65-F5344CB8AC3E}">
        <p14:creationId xmlns:p14="http://schemas.microsoft.com/office/powerpoint/2010/main" val="23752221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Arithmetic Operators</a:t>
            </a:r>
            <a:endParaRPr lang="en-IN" sz="4800" dirty="0"/>
          </a:p>
        </p:txBody>
      </p:sp>
      <p:sp>
        <p:nvSpPr>
          <p:cNvPr id="9" name="TextBox 8">
            <a:extLst>
              <a:ext uri="{FF2B5EF4-FFF2-40B4-BE49-F238E27FC236}">
                <a16:creationId xmlns:a16="http://schemas.microsoft.com/office/drawing/2014/main" id="{6BEFB448-94D4-4923-A24D-CDB0AA416AA8}"/>
              </a:ext>
            </a:extLst>
          </p:cNvPr>
          <p:cNvSpPr txBox="1"/>
          <p:nvPr/>
        </p:nvSpPr>
        <p:spPr>
          <a:xfrm>
            <a:off x="312452" y="2360430"/>
            <a:ext cx="8259745" cy="378565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Precedence of Arithmetic Operators in Python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 – Parentheses</a:t>
            </a:r>
          </a:p>
          <a:p>
            <a:r>
              <a:rPr lang="en-US" sz="2000" dirty="0">
                <a:latin typeface="Times New Roman" panose="02020603050405020304" pitchFamily="18" charset="0"/>
                <a:cs typeface="Times New Roman" panose="02020603050405020304" pitchFamily="18" charset="0"/>
              </a:rPr>
              <a:t>E – Exponentiation</a:t>
            </a:r>
          </a:p>
          <a:p>
            <a:r>
              <a:rPr lang="en-US" sz="2000" dirty="0">
                <a:latin typeface="Times New Roman" panose="02020603050405020304" pitchFamily="18" charset="0"/>
                <a:cs typeface="Times New Roman" panose="02020603050405020304" pitchFamily="18" charset="0"/>
              </a:rPr>
              <a:t>M – Multiplication (Multiplication and division have the same precedence)</a:t>
            </a:r>
          </a:p>
          <a:p>
            <a:r>
              <a:rPr lang="en-US" sz="2000" dirty="0">
                <a:latin typeface="Times New Roman" panose="02020603050405020304" pitchFamily="18" charset="0"/>
                <a:cs typeface="Times New Roman" panose="02020603050405020304" pitchFamily="18" charset="0"/>
              </a:rPr>
              <a:t>D – Division</a:t>
            </a:r>
          </a:p>
          <a:p>
            <a:r>
              <a:rPr lang="en-US" sz="2000" dirty="0">
                <a:latin typeface="Times New Roman" panose="02020603050405020304" pitchFamily="18" charset="0"/>
                <a:cs typeface="Times New Roman" panose="02020603050405020304" pitchFamily="18" charset="0"/>
              </a:rPr>
              <a:t>A – Addition (Addition and subtraction have the same precedence)</a:t>
            </a:r>
          </a:p>
          <a:p>
            <a:r>
              <a:rPr lang="en-US" sz="2000" dirty="0">
                <a:latin typeface="Times New Roman" panose="02020603050405020304" pitchFamily="18" charset="0"/>
                <a:cs typeface="Times New Roman" panose="02020603050405020304" pitchFamily="18" charset="0"/>
              </a:rPr>
              <a:t>S – Subtraction</a:t>
            </a:r>
          </a:p>
          <a:p>
            <a:r>
              <a:rPr lang="en-US" sz="2000" dirty="0">
                <a:latin typeface="Times New Roman" panose="02020603050405020304" pitchFamily="18" charset="0"/>
                <a:cs typeface="Times New Roman" panose="02020603050405020304" pitchFamily="18" charset="0"/>
              </a:rPr>
              <a:t>The modulus operator helps us extract the last digit/s of a number. For example:</a:t>
            </a:r>
          </a:p>
          <a:p>
            <a:r>
              <a:rPr lang="en-US" sz="2000" dirty="0">
                <a:latin typeface="Times New Roman" panose="02020603050405020304" pitchFamily="18" charset="0"/>
                <a:cs typeface="Times New Roman" panose="02020603050405020304" pitchFamily="18" charset="0"/>
              </a:rPr>
              <a:t>x % 10 -&gt; yields the last digit</a:t>
            </a:r>
          </a:p>
          <a:p>
            <a:r>
              <a:rPr lang="en-US" sz="2000" dirty="0">
                <a:latin typeface="Times New Roman" panose="02020603050405020304" pitchFamily="18" charset="0"/>
                <a:cs typeface="Times New Roman" panose="02020603050405020304" pitchFamily="18" charset="0"/>
              </a:rPr>
              <a:t>x % 100 -&gt; yield last two digits</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A0BE3A6-2551-4783-A24A-8B246F9A7F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83</a:t>
            </a:fld>
            <a:endParaRPr lang="en-IN"/>
          </a:p>
        </p:txBody>
      </p:sp>
    </p:spTree>
    <p:extLst>
      <p:ext uri="{BB962C8B-B14F-4D97-AF65-F5344CB8AC3E}">
        <p14:creationId xmlns:p14="http://schemas.microsoft.com/office/powerpoint/2010/main" val="25175617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Arithmetic Operators</a:t>
            </a:r>
            <a:endParaRPr lang="en-IN" sz="4800" dirty="0"/>
          </a:p>
        </p:txBody>
      </p:sp>
      <p:sp>
        <p:nvSpPr>
          <p:cNvPr id="6" name="TextBox 5">
            <a:extLst>
              <a:ext uri="{FF2B5EF4-FFF2-40B4-BE49-F238E27FC236}">
                <a16:creationId xmlns:a16="http://schemas.microsoft.com/office/drawing/2014/main" id="{D5AE2F69-8D4A-48A4-8987-9CAAD10A8D79}"/>
              </a:ext>
            </a:extLst>
          </p:cNvPr>
          <p:cNvSpPr txBox="1"/>
          <p:nvPr/>
        </p:nvSpPr>
        <p:spPr>
          <a:xfrm>
            <a:off x="260030" y="1849596"/>
            <a:ext cx="8583745" cy="5078313"/>
          </a:xfrm>
          <a:prstGeom prst="rect">
            <a:avLst/>
          </a:prstGeom>
          <a:noFill/>
        </p:spPr>
        <p:txBody>
          <a:bodyPr wrap="square">
            <a:spAutoFit/>
          </a:bodyPr>
          <a:lstStyle/>
          <a:p>
            <a:r>
              <a:rPr lang="en-US" sz="1800" b="1" dirty="0">
                <a:solidFill>
                  <a:srgbClr val="FF0000"/>
                </a:solidFill>
                <a:latin typeface="Times New Roman" panose="02020603050405020304" pitchFamily="18" charset="0"/>
                <a:cs typeface="Times New Roman" panose="02020603050405020304" pitchFamily="18" charset="0"/>
              </a:rPr>
              <a:t># Examples of Arithmetic Operator</a:t>
            </a:r>
          </a:p>
          <a:p>
            <a:r>
              <a:rPr lang="en-US" sz="1800" dirty="0">
                <a:latin typeface="Times New Roman" panose="02020603050405020304" pitchFamily="18" charset="0"/>
                <a:cs typeface="Times New Roman" panose="02020603050405020304" pitchFamily="18" charset="0"/>
              </a:rPr>
              <a:t>a = 9                   b = 4</a:t>
            </a:r>
          </a:p>
          <a:p>
            <a:r>
              <a:rPr lang="en-US" sz="1800" dirty="0">
                <a:latin typeface="Times New Roman" panose="02020603050405020304" pitchFamily="18" charset="0"/>
                <a:cs typeface="Times New Roman" panose="02020603050405020304" pitchFamily="18" charset="0"/>
              </a:rPr>
              <a:t> add = a + b</a:t>
            </a:r>
          </a:p>
          <a:p>
            <a:r>
              <a:rPr lang="en-US" sz="1800" dirty="0">
                <a:latin typeface="Times New Roman" panose="02020603050405020304" pitchFamily="18" charset="0"/>
                <a:cs typeface="Times New Roman" panose="02020603050405020304" pitchFamily="18" charset="0"/>
              </a:rPr>
              <a:t> sub = a - b</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mul</a:t>
            </a:r>
            <a:r>
              <a:rPr lang="en-US" sz="1800" dirty="0">
                <a:latin typeface="Times New Roman" panose="02020603050405020304" pitchFamily="18" charset="0"/>
                <a:cs typeface="Times New Roman" panose="02020603050405020304" pitchFamily="18" charset="0"/>
              </a:rPr>
              <a:t> = a * b</a:t>
            </a:r>
          </a:p>
          <a:p>
            <a:r>
              <a:rPr lang="en-US" sz="1800" dirty="0">
                <a:latin typeface="Times New Roman" panose="02020603050405020304" pitchFamily="18" charset="0"/>
                <a:cs typeface="Times New Roman" panose="02020603050405020304" pitchFamily="18" charset="0"/>
              </a:rPr>
              <a:t>mod = a % b</a:t>
            </a:r>
          </a:p>
          <a:p>
            <a:r>
              <a:rPr lang="en-US" sz="1800" dirty="0">
                <a:latin typeface="Times New Roman" panose="02020603050405020304" pitchFamily="18" charset="0"/>
                <a:cs typeface="Times New Roman" panose="02020603050405020304" pitchFamily="18" charset="0"/>
              </a:rPr>
              <a:t>p = a ** b</a:t>
            </a:r>
          </a:p>
          <a:p>
            <a:r>
              <a:rPr lang="en-US" sz="1800" dirty="0">
                <a:latin typeface="Times New Roman" panose="02020603050405020304" pitchFamily="18" charset="0"/>
                <a:cs typeface="Times New Roman" panose="02020603050405020304" pitchFamily="18" charset="0"/>
              </a:rPr>
              <a:t>print(add)</a:t>
            </a:r>
          </a:p>
          <a:p>
            <a:r>
              <a:rPr lang="en-US" sz="1800" dirty="0">
                <a:latin typeface="Times New Roman" panose="02020603050405020304" pitchFamily="18" charset="0"/>
                <a:cs typeface="Times New Roman" panose="02020603050405020304" pitchFamily="18" charset="0"/>
              </a:rPr>
              <a:t>print(sub)</a:t>
            </a:r>
          </a:p>
          <a:p>
            <a:r>
              <a:rPr lang="en-US" sz="1800" dirty="0">
                <a:latin typeface="Times New Roman" panose="02020603050405020304" pitchFamily="18" charset="0"/>
                <a:cs typeface="Times New Roman" panose="02020603050405020304" pitchFamily="18" charset="0"/>
              </a:rPr>
              <a:t>print(</a:t>
            </a:r>
            <a:r>
              <a:rPr lang="en-US" sz="1800" dirty="0" err="1">
                <a:latin typeface="Times New Roman" panose="02020603050405020304" pitchFamily="18" charset="0"/>
                <a:cs typeface="Times New Roman" panose="02020603050405020304" pitchFamily="18" charset="0"/>
              </a:rPr>
              <a:t>mul</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print(mod)</a:t>
            </a:r>
          </a:p>
          <a:p>
            <a:r>
              <a:rPr lang="en-US" sz="1800" dirty="0">
                <a:latin typeface="Times New Roman" panose="02020603050405020304" pitchFamily="18" charset="0"/>
                <a:cs typeface="Times New Roman" panose="02020603050405020304" pitchFamily="18" charset="0"/>
              </a:rPr>
              <a:t>print(p)</a:t>
            </a:r>
          </a:p>
          <a:p>
            <a:r>
              <a:rPr lang="en-US" sz="1800" b="1" dirty="0">
                <a:latin typeface="Times New Roman" panose="02020603050405020304" pitchFamily="18" charset="0"/>
                <a:cs typeface="Times New Roman" panose="02020603050405020304" pitchFamily="18" charset="0"/>
              </a:rPr>
              <a:t>Output:</a:t>
            </a:r>
          </a:p>
          <a:p>
            <a:r>
              <a:rPr lang="en-US" sz="1800" dirty="0">
                <a:latin typeface="Times New Roman" panose="02020603050405020304" pitchFamily="18" charset="0"/>
                <a:cs typeface="Times New Roman" panose="02020603050405020304" pitchFamily="18" charset="0"/>
              </a:rPr>
              <a:t>13</a:t>
            </a:r>
          </a:p>
          <a:p>
            <a:r>
              <a:rPr lang="en-US" sz="1800" dirty="0">
                <a:latin typeface="Times New Roman" panose="02020603050405020304" pitchFamily="18" charset="0"/>
                <a:cs typeface="Times New Roman" panose="02020603050405020304" pitchFamily="18" charset="0"/>
              </a:rPr>
              <a:t>5</a:t>
            </a:r>
          </a:p>
          <a:p>
            <a:r>
              <a:rPr lang="en-US" sz="1800" dirty="0">
                <a:latin typeface="Times New Roman" panose="02020603050405020304" pitchFamily="18" charset="0"/>
                <a:cs typeface="Times New Roman" panose="02020603050405020304" pitchFamily="18" charset="0"/>
              </a:rPr>
              <a:t>36</a:t>
            </a:r>
          </a:p>
          <a:p>
            <a:r>
              <a:rPr lang="en-US" sz="1800" dirty="0">
                <a:latin typeface="Times New Roman" panose="02020603050405020304" pitchFamily="18" charset="0"/>
                <a:cs typeface="Times New Roman" panose="02020603050405020304" pitchFamily="18" charset="0"/>
              </a:rPr>
              <a:t>1</a:t>
            </a:r>
          </a:p>
          <a:p>
            <a:r>
              <a:rPr lang="en-US" sz="1800" dirty="0">
                <a:latin typeface="Times New Roman" panose="02020603050405020304" pitchFamily="18" charset="0"/>
                <a:cs typeface="Times New Roman" panose="02020603050405020304" pitchFamily="18" charset="0"/>
              </a:rPr>
              <a:t>6561</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5F7E2BC-B54A-40F7-8DBC-CD36E97CDB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84</a:t>
            </a:fld>
            <a:endParaRPr lang="en-IN"/>
          </a:p>
        </p:txBody>
      </p:sp>
    </p:spTree>
    <p:extLst>
      <p:ext uri="{BB962C8B-B14F-4D97-AF65-F5344CB8AC3E}">
        <p14:creationId xmlns:p14="http://schemas.microsoft.com/office/powerpoint/2010/main" val="14348404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Comparison Operators</a:t>
            </a:r>
            <a:endParaRPr lang="en-IN" sz="4800" dirty="0"/>
          </a:p>
        </p:txBody>
      </p:sp>
      <p:sp>
        <p:nvSpPr>
          <p:cNvPr id="6" name="TextBox 5">
            <a:extLst>
              <a:ext uri="{FF2B5EF4-FFF2-40B4-BE49-F238E27FC236}">
                <a16:creationId xmlns:a16="http://schemas.microsoft.com/office/drawing/2014/main" id="{D5AE2F69-8D4A-48A4-8987-9CAAD10A8D79}"/>
              </a:ext>
            </a:extLst>
          </p:cNvPr>
          <p:cNvSpPr txBox="1"/>
          <p:nvPr/>
        </p:nvSpPr>
        <p:spPr>
          <a:xfrm>
            <a:off x="260030" y="1849596"/>
            <a:ext cx="8583745" cy="92333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In Python Comparison of Relational operators compares the values. It either returns True or False according to the condition.</a:t>
            </a:r>
          </a:p>
          <a:p>
            <a:endParaRPr lang="en-US" sz="1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E254BAD5-2693-493B-9BDF-1613FEF10201}"/>
              </a:ext>
            </a:extLst>
          </p:cNvPr>
          <p:cNvGraphicFramePr>
            <a:graphicFrameLocks noGrp="1"/>
          </p:cNvGraphicFramePr>
          <p:nvPr>
            <p:extLst>
              <p:ext uri="{D42A27DB-BD31-4B8C-83A1-F6EECF244321}">
                <p14:modId xmlns:p14="http://schemas.microsoft.com/office/powerpoint/2010/main" val="3412659958"/>
              </p:ext>
            </p:extLst>
          </p:nvPr>
        </p:nvGraphicFramePr>
        <p:xfrm>
          <a:off x="1330591" y="2796362"/>
          <a:ext cx="7004762" cy="2955848"/>
        </p:xfrm>
        <a:graphic>
          <a:graphicData uri="http://schemas.openxmlformats.org/drawingml/2006/table">
            <a:tbl>
              <a:tblPr/>
              <a:tblGrid>
                <a:gridCol w="1945742">
                  <a:extLst>
                    <a:ext uri="{9D8B030D-6E8A-4147-A177-3AD203B41FA5}">
                      <a16:colId xmlns:a16="http://schemas.microsoft.com/office/drawing/2014/main" val="829116907"/>
                    </a:ext>
                  </a:extLst>
                </a:gridCol>
                <a:gridCol w="2724062">
                  <a:extLst>
                    <a:ext uri="{9D8B030D-6E8A-4147-A177-3AD203B41FA5}">
                      <a16:colId xmlns:a16="http://schemas.microsoft.com/office/drawing/2014/main" val="4229084068"/>
                    </a:ext>
                  </a:extLst>
                </a:gridCol>
                <a:gridCol w="2334958">
                  <a:extLst>
                    <a:ext uri="{9D8B030D-6E8A-4147-A177-3AD203B41FA5}">
                      <a16:colId xmlns:a16="http://schemas.microsoft.com/office/drawing/2014/main" val="896035525"/>
                    </a:ext>
                  </a:extLst>
                </a:gridCol>
              </a:tblGrid>
              <a:tr h="422264">
                <a:tc>
                  <a:txBody>
                    <a:bodyPr/>
                    <a:lstStyle/>
                    <a:p>
                      <a:pPr algn="l" fontAlgn="t"/>
                      <a:r>
                        <a:rPr lang="en-IN" sz="1800" b="1" dirty="0">
                          <a:effectLst/>
                          <a:latin typeface="Times New Roman" panose="02020603050405020304" pitchFamily="18" charset="0"/>
                          <a:cs typeface="Times New Roman" panose="02020603050405020304" pitchFamily="18" charset="0"/>
                        </a:rPr>
                        <a:t>Operator</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latin typeface="Times New Roman" panose="02020603050405020304" pitchFamily="18" charset="0"/>
                          <a:cs typeface="Times New Roman" panose="02020603050405020304" pitchFamily="18" charset="0"/>
                        </a:rPr>
                        <a: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latin typeface="Times New Roman" panose="02020603050405020304" pitchFamily="18" charset="0"/>
                          <a:cs typeface="Times New Roman" panose="02020603050405020304" pitchFamily="18" charset="0"/>
                        </a:rPr>
                        <a:t>Example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05169798"/>
                  </a:ext>
                </a:extLst>
              </a:tr>
              <a:tr h="422264">
                <a:tc>
                  <a:txBody>
                    <a:bodyPr/>
                    <a:lstStyle/>
                    <a:p>
                      <a:pPr algn="l" fontAlgn="t"/>
                      <a:r>
                        <a:rPr lang="en-IN" sz="1800">
                          <a:effectLst/>
                          <a:latin typeface="Times New Roman" panose="02020603050405020304" pitchFamily="18" charset="0"/>
                          <a:cs typeface="Times New Roman" panose="02020603050405020304" pitchFamily="18" charset="0"/>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latin typeface="Times New Roman" panose="02020603050405020304" pitchFamily="18" charset="0"/>
                          <a:cs typeface="Times New Roman" panose="02020603050405020304" pitchFamily="18" charset="0"/>
                        </a:rPr>
                        <a:t>Equal</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latin typeface="Times New Roman" panose="02020603050405020304" pitchFamily="18" charset="0"/>
                          <a:cs typeface="Times New Roman" panose="02020603050405020304" pitchFamily="18" charset="0"/>
                        </a:rPr>
                        <a:t>x == 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57746807"/>
                  </a:ext>
                </a:extLst>
              </a:tr>
              <a:tr h="422264">
                <a:tc>
                  <a:txBody>
                    <a:bodyPr/>
                    <a:lstStyle/>
                    <a:p>
                      <a:pPr algn="l" fontAlgn="t"/>
                      <a:r>
                        <a:rPr lang="en-IN" sz="1800">
                          <a:effectLst/>
                          <a:latin typeface="Times New Roman" panose="02020603050405020304" pitchFamily="18" charset="0"/>
                          <a:cs typeface="Times New Roman" panose="02020603050405020304" pitchFamily="18" charset="0"/>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latin typeface="Times New Roman" panose="02020603050405020304" pitchFamily="18" charset="0"/>
                          <a:cs typeface="Times New Roman" panose="02020603050405020304" pitchFamily="18" charset="0"/>
                        </a:rPr>
                        <a:t>Not equal</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latin typeface="Times New Roman" panose="02020603050405020304" pitchFamily="18" charset="0"/>
                          <a:cs typeface="Times New Roman" panose="02020603050405020304" pitchFamily="18" charset="0"/>
                        </a:rPr>
                        <a:t>x != 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31058985"/>
                  </a:ext>
                </a:extLst>
              </a:tr>
              <a:tr h="422264">
                <a:tc>
                  <a:txBody>
                    <a:bodyPr/>
                    <a:lstStyle/>
                    <a:p>
                      <a:pPr algn="l" fontAlgn="t"/>
                      <a:r>
                        <a:rPr lang="en-IN" sz="1800">
                          <a:effectLst/>
                          <a:latin typeface="Times New Roman" panose="02020603050405020304" pitchFamily="18" charset="0"/>
                          <a:cs typeface="Times New Roman" panose="02020603050405020304" pitchFamily="18" charset="0"/>
                        </a:rPr>
                        <a:t>&gt;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latin typeface="Times New Roman" panose="02020603050405020304" pitchFamily="18" charset="0"/>
                          <a:cs typeface="Times New Roman" panose="02020603050405020304" pitchFamily="18" charset="0"/>
                        </a:rPr>
                        <a:t>Greater than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latin typeface="Times New Roman" panose="02020603050405020304" pitchFamily="18" charset="0"/>
                          <a:cs typeface="Times New Roman" panose="02020603050405020304" pitchFamily="18" charset="0"/>
                        </a:rPr>
                        <a:t>x &gt; 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14225898"/>
                  </a:ext>
                </a:extLst>
              </a:tr>
              <a:tr h="422264">
                <a:tc>
                  <a:txBody>
                    <a:bodyPr/>
                    <a:lstStyle/>
                    <a:p>
                      <a:pPr algn="l" fontAlgn="t"/>
                      <a:r>
                        <a:rPr lang="en-IN" sz="1800">
                          <a:effectLst/>
                          <a:latin typeface="Times New Roman" panose="02020603050405020304" pitchFamily="18" charset="0"/>
                          <a:cs typeface="Times New Roman" panose="02020603050405020304" pitchFamily="18" charset="0"/>
                        </a:rPr>
                        <a:t>&lt;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latin typeface="Times New Roman" panose="02020603050405020304" pitchFamily="18" charset="0"/>
                          <a:cs typeface="Times New Roman" panose="02020603050405020304" pitchFamily="18" charset="0"/>
                        </a:rPr>
                        <a:t>Less than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latin typeface="Times New Roman" panose="02020603050405020304" pitchFamily="18" charset="0"/>
                          <a:cs typeface="Times New Roman" panose="02020603050405020304" pitchFamily="18" charset="0"/>
                        </a:rPr>
                        <a:t>x &lt; 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83900786"/>
                  </a:ext>
                </a:extLst>
              </a:tr>
              <a:tr h="422264">
                <a:tc>
                  <a:txBody>
                    <a:bodyPr/>
                    <a:lstStyle/>
                    <a:p>
                      <a:pPr algn="l" fontAlgn="t"/>
                      <a:r>
                        <a:rPr lang="en-IN" sz="1800">
                          <a:effectLst/>
                          <a:latin typeface="Times New Roman" panose="02020603050405020304" pitchFamily="18" charset="0"/>
                          <a:cs typeface="Times New Roman" panose="02020603050405020304" pitchFamily="18" charset="0"/>
                        </a:rPr>
                        <a:t>&gt;=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latin typeface="Times New Roman" panose="02020603050405020304" pitchFamily="18" charset="0"/>
                          <a:cs typeface="Times New Roman" panose="02020603050405020304" pitchFamily="18" charset="0"/>
                        </a:rPr>
                        <a:t>Greater than or equal to</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latin typeface="Times New Roman" panose="02020603050405020304" pitchFamily="18" charset="0"/>
                          <a:cs typeface="Times New Roman" panose="02020603050405020304" pitchFamily="18" charset="0"/>
                        </a:rPr>
                        <a:t>x &gt;= 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65378626"/>
                  </a:ext>
                </a:extLst>
              </a:tr>
              <a:tr h="422264">
                <a:tc>
                  <a:txBody>
                    <a:bodyPr/>
                    <a:lstStyle/>
                    <a:p>
                      <a:pPr algn="l" fontAlgn="t"/>
                      <a:r>
                        <a:rPr lang="en-IN" sz="1800">
                          <a:effectLst/>
                          <a:latin typeface="Times New Roman" panose="02020603050405020304" pitchFamily="18" charset="0"/>
                          <a:cs typeface="Times New Roman" panose="02020603050405020304" pitchFamily="18" charset="0"/>
                        </a:rPr>
                        <a:t>&lt;=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latin typeface="Times New Roman" panose="02020603050405020304" pitchFamily="18" charset="0"/>
                          <a:cs typeface="Times New Roman" panose="02020603050405020304" pitchFamily="18" charset="0"/>
                        </a:rPr>
                        <a:t>Less than or equal to</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latin typeface="Times New Roman" panose="02020603050405020304" pitchFamily="18" charset="0"/>
                          <a:cs typeface="Times New Roman" panose="02020603050405020304" pitchFamily="18" charset="0"/>
                        </a:rPr>
                        <a:t>x &lt;= 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72022351"/>
                  </a:ext>
                </a:extLst>
              </a:tr>
            </a:tbl>
          </a:graphicData>
        </a:graphic>
      </p:graphicFrame>
      <p:sp>
        <p:nvSpPr>
          <p:cNvPr id="3" name="Slide Number Placeholder 2">
            <a:extLst>
              <a:ext uri="{FF2B5EF4-FFF2-40B4-BE49-F238E27FC236}">
                <a16:creationId xmlns:a16="http://schemas.microsoft.com/office/drawing/2014/main" id="{BAE03DD0-1EA6-4B62-8CD9-0FEB5B7076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85</a:t>
            </a:fld>
            <a:endParaRPr lang="en-IN"/>
          </a:p>
        </p:txBody>
      </p:sp>
    </p:spTree>
    <p:extLst>
      <p:ext uri="{BB962C8B-B14F-4D97-AF65-F5344CB8AC3E}">
        <p14:creationId xmlns:p14="http://schemas.microsoft.com/office/powerpoint/2010/main" val="20512187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Comparison Operators</a:t>
            </a:r>
            <a:endParaRPr lang="en-IN" sz="4800" dirty="0"/>
          </a:p>
        </p:txBody>
      </p:sp>
      <p:sp>
        <p:nvSpPr>
          <p:cNvPr id="6" name="TextBox 5">
            <a:extLst>
              <a:ext uri="{FF2B5EF4-FFF2-40B4-BE49-F238E27FC236}">
                <a16:creationId xmlns:a16="http://schemas.microsoft.com/office/drawing/2014/main" id="{D5AE2F69-8D4A-48A4-8987-9CAAD10A8D79}"/>
              </a:ext>
            </a:extLst>
          </p:cNvPr>
          <p:cNvSpPr txBox="1"/>
          <p:nvPr/>
        </p:nvSpPr>
        <p:spPr>
          <a:xfrm>
            <a:off x="260030" y="1849596"/>
            <a:ext cx="8583745" cy="480131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In python, the comparison operators have lower precedence than the arithmetic operators. All the operators within comparison operators have same precedence order.</a:t>
            </a:r>
          </a:p>
          <a:p>
            <a:r>
              <a:rPr lang="en-US" sz="1800" dirty="0">
                <a:solidFill>
                  <a:srgbClr val="FF0000"/>
                </a:solidFill>
                <a:latin typeface="Times New Roman" panose="02020603050405020304" pitchFamily="18" charset="0"/>
                <a:cs typeface="Times New Roman" panose="02020603050405020304" pitchFamily="18" charset="0"/>
              </a:rPr>
              <a:t># Examples of Relational Operators</a:t>
            </a:r>
          </a:p>
          <a:p>
            <a:r>
              <a:rPr lang="en-US" sz="1800" dirty="0">
                <a:latin typeface="Times New Roman" panose="02020603050405020304" pitchFamily="18" charset="0"/>
                <a:cs typeface="Times New Roman" panose="02020603050405020304" pitchFamily="18" charset="0"/>
              </a:rPr>
              <a:t>a = 13</a:t>
            </a:r>
          </a:p>
          <a:p>
            <a:r>
              <a:rPr lang="en-US" sz="1800" dirty="0">
                <a:latin typeface="Times New Roman" panose="02020603050405020304" pitchFamily="18" charset="0"/>
                <a:cs typeface="Times New Roman" panose="02020603050405020304" pitchFamily="18" charset="0"/>
              </a:rPr>
              <a:t>b = 33</a:t>
            </a:r>
          </a:p>
          <a:p>
            <a:r>
              <a:rPr lang="en-US" sz="1800" dirty="0">
                <a:latin typeface="Times New Roman" panose="02020603050405020304" pitchFamily="18" charset="0"/>
                <a:cs typeface="Times New Roman" panose="02020603050405020304" pitchFamily="18" charset="0"/>
              </a:rPr>
              <a:t># a &gt; b is False</a:t>
            </a:r>
          </a:p>
          <a:p>
            <a:r>
              <a:rPr lang="en-US" sz="1800" dirty="0">
                <a:latin typeface="Times New Roman" panose="02020603050405020304" pitchFamily="18" charset="0"/>
                <a:cs typeface="Times New Roman" panose="02020603050405020304" pitchFamily="18" charset="0"/>
              </a:rPr>
              <a:t>print(a &gt; b)</a:t>
            </a:r>
          </a:p>
          <a:p>
            <a:r>
              <a:rPr lang="en-US" sz="1800" dirty="0">
                <a:latin typeface="Times New Roman" panose="02020603050405020304" pitchFamily="18" charset="0"/>
                <a:cs typeface="Times New Roman" panose="02020603050405020304" pitchFamily="18" charset="0"/>
              </a:rPr>
              <a:t> # a &lt; b is True</a:t>
            </a:r>
          </a:p>
          <a:p>
            <a:r>
              <a:rPr lang="en-US" sz="1800" dirty="0">
                <a:latin typeface="Times New Roman" panose="02020603050405020304" pitchFamily="18" charset="0"/>
                <a:cs typeface="Times New Roman" panose="02020603050405020304" pitchFamily="18" charset="0"/>
              </a:rPr>
              <a:t>print(a &lt; b)</a:t>
            </a:r>
          </a:p>
          <a:p>
            <a:r>
              <a:rPr lang="en-US" sz="1800" dirty="0">
                <a:latin typeface="Times New Roman" panose="02020603050405020304" pitchFamily="18" charset="0"/>
                <a:cs typeface="Times New Roman" panose="02020603050405020304" pitchFamily="18" charset="0"/>
              </a:rPr>
              <a:t> # a == b is False</a:t>
            </a:r>
          </a:p>
          <a:p>
            <a:r>
              <a:rPr lang="en-US" sz="1800" dirty="0">
                <a:latin typeface="Times New Roman" panose="02020603050405020304" pitchFamily="18" charset="0"/>
                <a:cs typeface="Times New Roman" panose="02020603050405020304" pitchFamily="18" charset="0"/>
              </a:rPr>
              <a:t>print(a == b)</a:t>
            </a:r>
          </a:p>
          <a:p>
            <a:r>
              <a:rPr lang="en-US" sz="1800" dirty="0">
                <a:latin typeface="Times New Roman" panose="02020603050405020304" pitchFamily="18" charset="0"/>
                <a:cs typeface="Times New Roman" panose="02020603050405020304" pitchFamily="18" charset="0"/>
              </a:rPr>
              <a:t> # a != b is True</a:t>
            </a:r>
          </a:p>
          <a:p>
            <a:r>
              <a:rPr lang="en-US" sz="1800" dirty="0">
                <a:latin typeface="Times New Roman" panose="02020603050405020304" pitchFamily="18" charset="0"/>
                <a:cs typeface="Times New Roman" panose="02020603050405020304" pitchFamily="18" charset="0"/>
              </a:rPr>
              <a:t>print(a != b)</a:t>
            </a:r>
          </a:p>
          <a:p>
            <a:r>
              <a:rPr lang="en-US" sz="1800" dirty="0">
                <a:latin typeface="Times New Roman" panose="02020603050405020304" pitchFamily="18" charset="0"/>
                <a:cs typeface="Times New Roman" panose="02020603050405020304" pitchFamily="18" charset="0"/>
              </a:rPr>
              <a:t> # a &gt;= b is False</a:t>
            </a:r>
          </a:p>
          <a:p>
            <a:r>
              <a:rPr lang="en-US" sz="1800" dirty="0">
                <a:latin typeface="Times New Roman" panose="02020603050405020304" pitchFamily="18" charset="0"/>
                <a:cs typeface="Times New Roman" panose="02020603050405020304" pitchFamily="18" charset="0"/>
              </a:rPr>
              <a:t>print(a &gt;= b)</a:t>
            </a:r>
          </a:p>
          <a:p>
            <a:r>
              <a:rPr lang="en-US" sz="1800" dirty="0">
                <a:latin typeface="Times New Roman" panose="02020603050405020304" pitchFamily="18" charset="0"/>
                <a:cs typeface="Times New Roman" panose="02020603050405020304" pitchFamily="18" charset="0"/>
              </a:rPr>
              <a:t> # a &lt;= b is True</a:t>
            </a:r>
          </a:p>
          <a:p>
            <a:r>
              <a:rPr lang="en-US" sz="1800" dirty="0">
                <a:latin typeface="Times New Roman" panose="02020603050405020304" pitchFamily="18" charset="0"/>
                <a:cs typeface="Times New Roman" panose="02020603050405020304" pitchFamily="18" charset="0"/>
              </a:rPr>
              <a:t>print(a &lt;= b)</a:t>
            </a:r>
          </a:p>
        </p:txBody>
      </p:sp>
      <p:sp>
        <p:nvSpPr>
          <p:cNvPr id="2" name="Slide Number Placeholder 1">
            <a:extLst>
              <a:ext uri="{FF2B5EF4-FFF2-40B4-BE49-F238E27FC236}">
                <a16:creationId xmlns:a16="http://schemas.microsoft.com/office/drawing/2014/main" id="{4EB55E25-0AB6-4A44-A83A-E57AA5EF83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86</a:t>
            </a:fld>
            <a:endParaRPr lang="en-IN"/>
          </a:p>
        </p:txBody>
      </p:sp>
    </p:spTree>
    <p:extLst>
      <p:ext uri="{BB962C8B-B14F-4D97-AF65-F5344CB8AC3E}">
        <p14:creationId xmlns:p14="http://schemas.microsoft.com/office/powerpoint/2010/main" val="1351111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Logical Operators</a:t>
            </a:r>
            <a:endParaRPr lang="en-IN" sz="4800" dirty="0"/>
          </a:p>
        </p:txBody>
      </p:sp>
      <p:sp>
        <p:nvSpPr>
          <p:cNvPr id="6" name="TextBox 5">
            <a:extLst>
              <a:ext uri="{FF2B5EF4-FFF2-40B4-BE49-F238E27FC236}">
                <a16:creationId xmlns:a16="http://schemas.microsoft.com/office/drawing/2014/main" id="{D5AE2F69-8D4A-48A4-8987-9CAAD10A8D79}"/>
              </a:ext>
            </a:extLst>
          </p:cNvPr>
          <p:cNvSpPr txBox="1"/>
          <p:nvPr/>
        </p:nvSpPr>
        <p:spPr>
          <a:xfrm>
            <a:off x="260030" y="1849596"/>
            <a:ext cx="8583745" cy="2862322"/>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Logical operators perform Logical AND, Logical OR, and Logical NOT operations. It is used to combine conditional statements.</a:t>
            </a:r>
          </a:p>
          <a:p>
            <a:pPr algn="l" fontAlgn="base"/>
            <a:r>
              <a:rPr lang="en-US" sz="1800" dirty="0">
                <a:latin typeface="Times New Roman" panose="02020603050405020304" pitchFamily="18" charset="0"/>
                <a:cs typeface="Times New Roman" panose="02020603050405020304" pitchFamily="18" charset="0"/>
              </a:rPr>
              <a:t>Precedence of Logical Operators in Python</a:t>
            </a:r>
          </a:p>
          <a:p>
            <a:pPr algn="l" fontAlgn="base"/>
            <a:r>
              <a:rPr lang="en-US" sz="1800" dirty="0">
                <a:latin typeface="Times New Roman" panose="02020603050405020304" pitchFamily="18" charset="0"/>
                <a:cs typeface="Times New Roman" panose="02020603050405020304" pitchFamily="18" charset="0"/>
              </a:rPr>
              <a:t>The </a:t>
            </a:r>
            <a:r>
              <a:rPr lang="en-US" sz="1800" dirty="0">
                <a:solidFill>
                  <a:srgbClr val="FF0000"/>
                </a:solidFill>
                <a:latin typeface="Times New Roman" panose="02020603050405020304" pitchFamily="18" charset="0"/>
                <a:cs typeface="Times New Roman" panose="02020603050405020304" pitchFamily="18" charset="0"/>
              </a:rPr>
              <a:t>precedence of Logical Operators </a:t>
            </a:r>
            <a:r>
              <a:rPr lang="en-US" sz="1800" dirty="0">
                <a:latin typeface="Times New Roman" panose="02020603050405020304" pitchFamily="18" charset="0"/>
                <a:cs typeface="Times New Roman" panose="02020603050405020304" pitchFamily="18" charset="0"/>
              </a:rPr>
              <a:t>in python is as follows:</a:t>
            </a:r>
          </a:p>
          <a:p>
            <a:pPr algn="l" fontAlgn="base">
              <a:buFont typeface="+mj-lt"/>
              <a:buAutoNum type="arabicPeriod"/>
            </a:pPr>
            <a:r>
              <a:rPr lang="en-US" sz="1800" dirty="0">
                <a:latin typeface="Times New Roman" panose="02020603050405020304" pitchFamily="18" charset="0"/>
                <a:cs typeface="Times New Roman" panose="02020603050405020304" pitchFamily="18" charset="0"/>
              </a:rPr>
              <a:t>Logical not</a:t>
            </a:r>
          </a:p>
          <a:p>
            <a:pPr algn="l" fontAlgn="base">
              <a:buFont typeface="+mj-lt"/>
              <a:buAutoNum type="arabicPeriod"/>
            </a:pPr>
            <a:r>
              <a:rPr lang="en-US" sz="1800" dirty="0">
                <a:latin typeface="Times New Roman" panose="02020603050405020304" pitchFamily="18" charset="0"/>
                <a:cs typeface="Times New Roman" panose="02020603050405020304" pitchFamily="18" charset="0"/>
              </a:rPr>
              <a:t>logical and</a:t>
            </a:r>
          </a:p>
          <a:p>
            <a:pPr algn="l" fontAlgn="base">
              <a:buFont typeface="+mj-lt"/>
              <a:buAutoNum type="arabicPeriod"/>
            </a:pPr>
            <a:r>
              <a:rPr lang="en-US" sz="1800" dirty="0">
                <a:latin typeface="Times New Roman" panose="02020603050405020304" pitchFamily="18" charset="0"/>
                <a:cs typeface="Times New Roman" panose="02020603050405020304" pitchFamily="18" charset="0"/>
              </a:rPr>
              <a:t>logical or</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AA863CD-C4F8-4311-9DE7-8551C5F4F6BC}"/>
              </a:ext>
            </a:extLst>
          </p:cNvPr>
          <p:cNvGraphicFramePr>
            <a:graphicFrameLocks noGrp="1"/>
          </p:cNvGraphicFramePr>
          <p:nvPr>
            <p:extLst>
              <p:ext uri="{D42A27DB-BD31-4B8C-83A1-F6EECF244321}">
                <p14:modId xmlns:p14="http://schemas.microsoft.com/office/powerpoint/2010/main" val="582647585"/>
              </p:ext>
            </p:extLst>
          </p:nvPr>
        </p:nvGraphicFramePr>
        <p:xfrm>
          <a:off x="447381" y="4130136"/>
          <a:ext cx="7989888" cy="2580640"/>
        </p:xfrm>
        <a:graphic>
          <a:graphicData uri="http://schemas.openxmlformats.org/drawingml/2006/table">
            <a:tbl>
              <a:tblPr/>
              <a:tblGrid>
                <a:gridCol w="2663296">
                  <a:extLst>
                    <a:ext uri="{9D8B030D-6E8A-4147-A177-3AD203B41FA5}">
                      <a16:colId xmlns:a16="http://schemas.microsoft.com/office/drawing/2014/main" val="1070564564"/>
                    </a:ext>
                  </a:extLst>
                </a:gridCol>
                <a:gridCol w="2663296">
                  <a:extLst>
                    <a:ext uri="{9D8B030D-6E8A-4147-A177-3AD203B41FA5}">
                      <a16:colId xmlns:a16="http://schemas.microsoft.com/office/drawing/2014/main" val="666487524"/>
                    </a:ext>
                  </a:extLst>
                </a:gridCol>
                <a:gridCol w="2663296">
                  <a:extLst>
                    <a:ext uri="{9D8B030D-6E8A-4147-A177-3AD203B41FA5}">
                      <a16:colId xmlns:a16="http://schemas.microsoft.com/office/drawing/2014/main" val="765222245"/>
                    </a:ext>
                  </a:extLst>
                </a:gridCol>
              </a:tblGrid>
              <a:tr h="193712">
                <a:tc>
                  <a:txBody>
                    <a:bodyPr/>
                    <a:lstStyle/>
                    <a:p>
                      <a:pPr algn="ctr" fontAlgn="base"/>
                      <a:r>
                        <a:rPr lang="en-IN" sz="1800" b="1" dirty="0">
                          <a:effectLst/>
                          <a:latin typeface="Times New Roman" panose="02020603050405020304" pitchFamily="18" charset="0"/>
                          <a:cs typeface="Times New Roman" panose="02020603050405020304" pitchFamily="18" charset="0"/>
                        </a:rPr>
                        <a:t>Operator</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800" b="1">
                          <a:effectLst/>
                          <a:latin typeface="Times New Roman" panose="02020603050405020304" pitchFamily="18" charset="0"/>
                          <a:cs typeface="Times New Roman" panose="02020603050405020304" pitchFamily="18" charset="0"/>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800" b="1" dirty="0">
                          <a:effectLst/>
                          <a:latin typeface="Times New Roman" panose="02020603050405020304" pitchFamily="18" charset="0"/>
                          <a:cs typeface="Times New Roman" panose="02020603050405020304" pitchFamily="18" charset="0"/>
                        </a:rPr>
                        <a:t>Syntax</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3687692"/>
                  </a:ext>
                </a:extLst>
              </a:tr>
              <a:tr h="350643">
                <a:tc>
                  <a:txBody>
                    <a:bodyPr/>
                    <a:lstStyle/>
                    <a:p>
                      <a:pPr algn="ctr" fontAlgn="ctr"/>
                      <a:r>
                        <a:rPr lang="en-IN" sz="1800" b="0" dirty="0">
                          <a:effectLst/>
                          <a:latin typeface="Times New Roman" panose="02020603050405020304" pitchFamily="18" charset="0"/>
                          <a:cs typeface="Times New Roman" panose="02020603050405020304" pitchFamily="18" charset="0"/>
                        </a:rPr>
                        <a:t>and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Logical AND: True if both the operands are true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x and 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03177934"/>
                  </a:ext>
                </a:extLst>
              </a:tr>
              <a:tr h="350643">
                <a:tc>
                  <a:txBody>
                    <a:bodyPr/>
                    <a:lstStyle/>
                    <a:p>
                      <a:pPr algn="ctr" fontAlgn="ctr"/>
                      <a:r>
                        <a:rPr lang="en-IN" sz="1800" b="0" dirty="0">
                          <a:effectLst/>
                          <a:latin typeface="Times New Roman" panose="02020603050405020304" pitchFamily="18" charset="0"/>
                          <a:cs typeface="Times New Roman" panose="02020603050405020304" pitchFamily="18" charset="0"/>
                        </a:rPr>
                        <a:t>or</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Logical OR: True if either of the operands is true </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x or 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75885781"/>
                  </a:ext>
                </a:extLst>
              </a:tr>
              <a:tr h="350643">
                <a:tc>
                  <a:txBody>
                    <a:bodyPr/>
                    <a:lstStyle/>
                    <a:p>
                      <a:pPr algn="ctr" fontAlgn="ctr"/>
                      <a:r>
                        <a:rPr lang="en-IN" sz="1800" b="0" dirty="0">
                          <a:effectLst/>
                          <a:latin typeface="Times New Roman" panose="02020603050405020304" pitchFamily="18" charset="0"/>
                          <a:cs typeface="Times New Roman" panose="02020603050405020304" pitchFamily="18" charset="0"/>
                        </a:rPr>
                        <a:t>not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Logical NOT: True if the operand is false </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not x</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26711817"/>
                  </a:ext>
                </a:extLst>
              </a:tr>
            </a:tbl>
          </a:graphicData>
        </a:graphic>
      </p:graphicFrame>
      <p:sp>
        <p:nvSpPr>
          <p:cNvPr id="3" name="Slide Number Placeholder 2">
            <a:extLst>
              <a:ext uri="{FF2B5EF4-FFF2-40B4-BE49-F238E27FC236}">
                <a16:creationId xmlns:a16="http://schemas.microsoft.com/office/drawing/2014/main" id="{205897AE-7073-40BE-9287-CF6D6889C9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87</a:t>
            </a:fld>
            <a:endParaRPr lang="en-IN"/>
          </a:p>
        </p:txBody>
      </p:sp>
    </p:spTree>
    <p:extLst>
      <p:ext uri="{BB962C8B-B14F-4D97-AF65-F5344CB8AC3E}">
        <p14:creationId xmlns:p14="http://schemas.microsoft.com/office/powerpoint/2010/main" val="12057092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Logical Operators</a:t>
            </a:r>
            <a:endParaRPr lang="en-IN" sz="4800" dirty="0"/>
          </a:p>
        </p:txBody>
      </p:sp>
      <p:sp>
        <p:nvSpPr>
          <p:cNvPr id="6" name="TextBox 5">
            <a:extLst>
              <a:ext uri="{FF2B5EF4-FFF2-40B4-BE49-F238E27FC236}">
                <a16:creationId xmlns:a16="http://schemas.microsoft.com/office/drawing/2014/main" id="{D5AE2F69-8D4A-48A4-8987-9CAAD10A8D79}"/>
              </a:ext>
            </a:extLst>
          </p:cNvPr>
          <p:cNvSpPr txBox="1"/>
          <p:nvPr/>
        </p:nvSpPr>
        <p:spPr>
          <a:xfrm>
            <a:off x="260030" y="1849596"/>
            <a:ext cx="8583745" cy="3693319"/>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Examples of Logical Operator</a:t>
            </a:r>
          </a:p>
          <a:p>
            <a:r>
              <a:rPr lang="en-US" sz="1800" dirty="0">
                <a:latin typeface="Times New Roman" panose="02020603050405020304" pitchFamily="18" charset="0"/>
                <a:cs typeface="Times New Roman" panose="02020603050405020304" pitchFamily="18" charset="0"/>
              </a:rPr>
              <a:t>a = True</a:t>
            </a:r>
          </a:p>
          <a:p>
            <a:r>
              <a:rPr lang="en-US" sz="1800" dirty="0">
                <a:latin typeface="Times New Roman" panose="02020603050405020304" pitchFamily="18" charset="0"/>
                <a:cs typeface="Times New Roman" panose="02020603050405020304" pitchFamily="18" charset="0"/>
              </a:rPr>
              <a:t>b = False</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Print a and b is False</a:t>
            </a:r>
          </a:p>
          <a:p>
            <a:r>
              <a:rPr lang="en-US" sz="1800" dirty="0">
                <a:latin typeface="Times New Roman" panose="02020603050405020304" pitchFamily="18" charset="0"/>
                <a:cs typeface="Times New Roman" panose="02020603050405020304" pitchFamily="18" charset="0"/>
              </a:rPr>
              <a:t>print(a and b)</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Print a or b is True</a:t>
            </a:r>
          </a:p>
          <a:p>
            <a:r>
              <a:rPr lang="en-US" sz="1800" dirty="0">
                <a:latin typeface="Times New Roman" panose="02020603050405020304" pitchFamily="18" charset="0"/>
                <a:cs typeface="Times New Roman" panose="02020603050405020304" pitchFamily="18" charset="0"/>
              </a:rPr>
              <a:t>print(a or b)</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Print not a is False</a:t>
            </a:r>
          </a:p>
          <a:p>
            <a:r>
              <a:rPr lang="en-US" sz="1800" dirty="0">
                <a:latin typeface="Times New Roman" panose="02020603050405020304" pitchFamily="18" charset="0"/>
                <a:cs typeface="Times New Roman" panose="02020603050405020304" pitchFamily="18" charset="0"/>
              </a:rPr>
              <a:t>print(not a)</a:t>
            </a:r>
          </a:p>
        </p:txBody>
      </p:sp>
      <p:sp>
        <p:nvSpPr>
          <p:cNvPr id="2" name="Slide Number Placeholder 1">
            <a:extLst>
              <a:ext uri="{FF2B5EF4-FFF2-40B4-BE49-F238E27FC236}">
                <a16:creationId xmlns:a16="http://schemas.microsoft.com/office/drawing/2014/main" id="{2BA1057D-4325-41B0-9C4D-7B192687E0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88</a:t>
            </a:fld>
            <a:endParaRPr lang="en-IN"/>
          </a:p>
        </p:txBody>
      </p:sp>
    </p:spTree>
    <p:extLst>
      <p:ext uri="{BB962C8B-B14F-4D97-AF65-F5344CB8AC3E}">
        <p14:creationId xmlns:p14="http://schemas.microsoft.com/office/powerpoint/2010/main" val="539991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Bitwise Operators</a:t>
            </a:r>
            <a:endParaRPr lang="en-IN" sz="4800" dirty="0"/>
          </a:p>
        </p:txBody>
      </p:sp>
      <p:graphicFrame>
        <p:nvGraphicFramePr>
          <p:cNvPr id="4" name="Table 3">
            <a:extLst>
              <a:ext uri="{FF2B5EF4-FFF2-40B4-BE49-F238E27FC236}">
                <a16:creationId xmlns:a16="http://schemas.microsoft.com/office/drawing/2014/main" id="{34B2A35B-742F-4275-94B9-F263F7D12B91}"/>
              </a:ext>
            </a:extLst>
          </p:cNvPr>
          <p:cNvGraphicFramePr>
            <a:graphicFrameLocks noGrp="1"/>
          </p:cNvGraphicFramePr>
          <p:nvPr>
            <p:extLst>
              <p:ext uri="{D42A27DB-BD31-4B8C-83A1-F6EECF244321}">
                <p14:modId xmlns:p14="http://schemas.microsoft.com/office/powerpoint/2010/main" val="1128329547"/>
              </p:ext>
            </p:extLst>
          </p:nvPr>
        </p:nvGraphicFramePr>
        <p:xfrm>
          <a:off x="2142460" y="3179135"/>
          <a:ext cx="4859079" cy="3114040"/>
        </p:xfrm>
        <a:graphic>
          <a:graphicData uri="http://schemas.openxmlformats.org/drawingml/2006/table">
            <a:tbl>
              <a:tblPr/>
              <a:tblGrid>
                <a:gridCol w="1233368">
                  <a:extLst>
                    <a:ext uri="{9D8B030D-6E8A-4147-A177-3AD203B41FA5}">
                      <a16:colId xmlns:a16="http://schemas.microsoft.com/office/drawing/2014/main" val="3137916784"/>
                    </a:ext>
                  </a:extLst>
                </a:gridCol>
                <a:gridCol w="2343682">
                  <a:extLst>
                    <a:ext uri="{9D8B030D-6E8A-4147-A177-3AD203B41FA5}">
                      <a16:colId xmlns:a16="http://schemas.microsoft.com/office/drawing/2014/main" val="3159960740"/>
                    </a:ext>
                  </a:extLst>
                </a:gridCol>
                <a:gridCol w="1282029">
                  <a:extLst>
                    <a:ext uri="{9D8B030D-6E8A-4147-A177-3AD203B41FA5}">
                      <a16:colId xmlns:a16="http://schemas.microsoft.com/office/drawing/2014/main" val="1338351063"/>
                    </a:ext>
                  </a:extLst>
                </a:gridCol>
              </a:tblGrid>
              <a:tr h="342289">
                <a:tc>
                  <a:txBody>
                    <a:bodyPr/>
                    <a:lstStyle/>
                    <a:p>
                      <a:pPr algn="ctr" fontAlgn="base"/>
                      <a:r>
                        <a:rPr lang="en-IN" sz="1800" b="1" dirty="0">
                          <a:effectLst/>
                          <a:latin typeface="Times New Roman" panose="02020603050405020304" pitchFamily="18" charset="0"/>
                          <a:cs typeface="Times New Roman" panose="02020603050405020304" pitchFamily="18" charset="0"/>
                        </a:rPr>
                        <a:t>Operator</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800" b="1" dirty="0">
                          <a:effectLst/>
                          <a:latin typeface="Times New Roman" panose="02020603050405020304" pitchFamily="18" charset="0"/>
                          <a:cs typeface="Times New Roman" panose="02020603050405020304" pitchFamily="18" charset="0"/>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800" b="1">
                          <a:effectLst/>
                          <a:latin typeface="Times New Roman" panose="02020603050405020304" pitchFamily="18" charset="0"/>
                          <a:cs typeface="Times New Roman" panose="02020603050405020304" pitchFamily="18" charset="0"/>
                        </a:rPr>
                        <a:t>Syntax</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95140135"/>
                  </a:ext>
                </a:extLst>
              </a:tr>
              <a:tr h="370387">
                <a:tc>
                  <a:txBody>
                    <a:bodyPr/>
                    <a:lstStyle/>
                    <a:p>
                      <a:pPr algn="ctr" fontAlgn="ctr"/>
                      <a:r>
                        <a:rPr lang="en-IN" sz="1800" b="0" dirty="0">
                          <a:effectLst/>
                          <a:latin typeface="Times New Roman" panose="02020603050405020304" pitchFamily="18" charset="0"/>
                          <a:cs typeface="Times New Roman" panose="02020603050405020304" pitchFamily="18" charset="0"/>
                        </a:rPr>
                        <a:t>&amp;</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Bitwise AND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x &amp; 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4747146"/>
                  </a:ext>
                </a:extLst>
              </a:tr>
              <a:tr h="370387">
                <a:tc>
                  <a:txBody>
                    <a:bodyPr/>
                    <a:lstStyle/>
                    <a:p>
                      <a:pPr algn="ctr" fontAlgn="ctr"/>
                      <a:r>
                        <a:rPr lang="en-IN" sz="1800" b="0" dirty="0">
                          <a:effectLst/>
                          <a:latin typeface="Times New Roman" panose="02020603050405020304" pitchFamily="18" charset="0"/>
                          <a:cs typeface="Times New Roman" panose="02020603050405020304" pitchFamily="18" charset="0"/>
                        </a:rPr>
                        <a: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Bitwise OR</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x | 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7875927"/>
                  </a:ext>
                </a:extLst>
              </a:tr>
              <a:tr h="370387">
                <a:tc>
                  <a:txBody>
                    <a:bodyPr/>
                    <a:lstStyle/>
                    <a:p>
                      <a:pPr algn="ctr" fontAlgn="ctr"/>
                      <a:r>
                        <a:rPr lang="en-IN" sz="1800" b="0" dirty="0">
                          <a:effectLst/>
                          <a:latin typeface="Times New Roman" panose="02020603050405020304" pitchFamily="18" charset="0"/>
                          <a:cs typeface="Times New Roman" panose="02020603050405020304" pitchFamily="18" charset="0"/>
                        </a:rPr>
                        <a: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Bitwise NOT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~x</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85166936"/>
                  </a:ext>
                </a:extLst>
              </a:tr>
              <a:tr h="370387">
                <a:tc>
                  <a:txBody>
                    <a:bodyPr/>
                    <a:lstStyle/>
                    <a:p>
                      <a:pPr algn="ctr" fontAlgn="ctr"/>
                      <a:r>
                        <a:rPr lang="en-IN" sz="1800" b="0" dirty="0">
                          <a:effectLst/>
                          <a:latin typeface="Times New Roman" panose="02020603050405020304" pitchFamily="18" charset="0"/>
                          <a:cs typeface="Times New Roman" panose="02020603050405020304" pitchFamily="18" charset="0"/>
                        </a:rPr>
                        <a: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Bitwise XOR</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x ^ 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23775523"/>
                  </a:ext>
                </a:extLst>
              </a:tr>
              <a:tr h="370387">
                <a:tc>
                  <a:txBody>
                    <a:bodyPr/>
                    <a:lstStyle/>
                    <a:p>
                      <a:pPr algn="ctr" fontAlgn="ctr"/>
                      <a:r>
                        <a:rPr lang="en-IN" sz="1800" b="0" dirty="0">
                          <a:effectLst/>
                          <a:latin typeface="Times New Roman" panose="02020603050405020304" pitchFamily="18" charset="0"/>
                          <a:cs typeface="Times New Roman" panose="02020603050405020304" pitchFamily="18" charset="0"/>
                        </a:rPr>
                        <a:t>&gt;&gt;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a:effectLst/>
                          <a:latin typeface="Times New Roman" panose="02020603050405020304" pitchFamily="18" charset="0"/>
                          <a:cs typeface="Times New Roman" panose="02020603050405020304" pitchFamily="18" charset="0"/>
                        </a:rPr>
                        <a:t>Bitwise right shift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x&gt;&gt;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39459389"/>
                  </a:ext>
                </a:extLst>
              </a:tr>
              <a:tr h="370387">
                <a:tc>
                  <a:txBody>
                    <a:bodyPr/>
                    <a:lstStyle/>
                    <a:p>
                      <a:pPr algn="ctr" fontAlgn="ctr"/>
                      <a:r>
                        <a:rPr lang="en-IN" sz="1800" b="0" dirty="0">
                          <a:effectLst/>
                          <a:latin typeface="Times New Roman" panose="02020603050405020304" pitchFamily="18" charset="0"/>
                          <a:cs typeface="Times New Roman" panose="02020603050405020304" pitchFamily="18" charset="0"/>
                        </a:rPr>
                        <a:t>&lt;&lt;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Bitwise left shift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x&lt;&lt;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97055946"/>
                  </a:ext>
                </a:extLst>
              </a:tr>
            </a:tbl>
          </a:graphicData>
        </a:graphic>
      </p:graphicFrame>
      <p:sp>
        <p:nvSpPr>
          <p:cNvPr id="11" name="TextBox 10">
            <a:extLst>
              <a:ext uri="{FF2B5EF4-FFF2-40B4-BE49-F238E27FC236}">
                <a16:creationId xmlns:a16="http://schemas.microsoft.com/office/drawing/2014/main" id="{7F315ACE-56BF-4A69-9F20-BF808D184726}"/>
              </a:ext>
            </a:extLst>
          </p:cNvPr>
          <p:cNvSpPr txBox="1"/>
          <p:nvPr/>
        </p:nvSpPr>
        <p:spPr>
          <a:xfrm>
            <a:off x="549295" y="2057699"/>
            <a:ext cx="7892956"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Python Bitwise operators act on bits and perform bit-by-bit operations. These are used to operate on binary numbers.</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0093B56-3BE1-4B2C-A8C0-91FCB01A23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89</a:t>
            </a:fld>
            <a:endParaRPr lang="en-IN"/>
          </a:p>
        </p:txBody>
      </p:sp>
    </p:spTree>
    <p:extLst>
      <p:ext uri="{BB962C8B-B14F-4D97-AF65-F5344CB8AC3E}">
        <p14:creationId xmlns:p14="http://schemas.microsoft.com/office/powerpoint/2010/main" val="116896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body" idx="1"/>
          </p:nvPr>
        </p:nvSpPr>
        <p:spPr>
          <a:xfrm>
            <a:off x="443542" y="1700980"/>
            <a:ext cx="8592304" cy="4950541"/>
          </a:xfrm>
          <a:prstGeom prst="rect">
            <a:avLst/>
          </a:prstGeom>
          <a:noFill/>
          <a:ln>
            <a:noFill/>
          </a:ln>
        </p:spPr>
        <p:txBody>
          <a:bodyPr spcFirstLastPara="1" wrap="square" lIns="91425" tIns="45700" rIns="91425" bIns="45700" anchor="ctr" anchorCtr="0">
            <a:normAutofit/>
          </a:bodyPr>
          <a:lstStyle/>
          <a:p>
            <a:pPr marL="306000" lvl="0" indent="-306000" algn="l" rtl="0">
              <a:lnSpc>
                <a:spcPct val="170000"/>
              </a:lnSpc>
              <a:spcBef>
                <a:spcPts val="0"/>
              </a:spcBef>
              <a:spcAft>
                <a:spcPts val="0"/>
              </a:spcAft>
              <a:buSzPts val="2944"/>
              <a:buChar char="◼"/>
            </a:pPr>
            <a:r>
              <a:rPr lang="en-IN" sz="3200">
                <a:latin typeface="Times New Roman"/>
                <a:ea typeface="Times New Roman"/>
                <a:cs typeface="Times New Roman"/>
                <a:sym typeface="Times New Roman"/>
              </a:rPr>
              <a:t>Names given to anything that you want to identify in a program. </a:t>
            </a:r>
            <a:endParaRPr/>
          </a:p>
          <a:p>
            <a:pPr marL="306000" lvl="0" indent="-306000" algn="l" rtl="0">
              <a:lnSpc>
                <a:spcPct val="170000"/>
              </a:lnSpc>
              <a:spcBef>
                <a:spcPts val="600"/>
              </a:spcBef>
              <a:spcAft>
                <a:spcPts val="0"/>
              </a:spcAft>
              <a:buSzPts val="2944"/>
              <a:buChar char="◼"/>
            </a:pPr>
            <a:r>
              <a:rPr lang="en-IN" sz="3200">
                <a:latin typeface="Times New Roman"/>
                <a:ea typeface="Times New Roman"/>
                <a:cs typeface="Times New Roman"/>
                <a:sym typeface="Times New Roman"/>
              </a:rPr>
              <a:t>Helps to refer to that item from any place in a program</a:t>
            </a:r>
            <a:endParaRPr/>
          </a:p>
          <a:p>
            <a:pPr marL="0" lvl="0" indent="0" algn="l" rtl="0">
              <a:spcBef>
                <a:spcPts val="360"/>
              </a:spcBef>
              <a:spcAft>
                <a:spcPts val="0"/>
              </a:spcAft>
              <a:buSzPts val="1656"/>
              <a:buNone/>
            </a:pPr>
            <a:endParaRPr/>
          </a:p>
        </p:txBody>
      </p:sp>
      <p:sp>
        <p:nvSpPr>
          <p:cNvPr id="143" name="Google Shape;143;p8"/>
          <p:cNvSpPr txBox="1"/>
          <p:nvPr/>
        </p:nvSpPr>
        <p:spPr>
          <a:xfrm>
            <a:off x="581192" y="727587"/>
            <a:ext cx="530833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Times New Roman"/>
                <a:ea typeface="Times New Roman"/>
                <a:cs typeface="Times New Roman"/>
                <a:sym typeface="Times New Roman"/>
              </a:rPr>
              <a:t>Identifiers</a:t>
            </a:r>
            <a:endParaRPr/>
          </a:p>
        </p:txBody>
      </p:sp>
      <p:sp>
        <p:nvSpPr>
          <p:cNvPr id="2" name="Slide Number Placeholder 1">
            <a:extLst>
              <a:ext uri="{FF2B5EF4-FFF2-40B4-BE49-F238E27FC236}">
                <a16:creationId xmlns:a16="http://schemas.microsoft.com/office/drawing/2014/main" id="{CE4663C4-9707-4C6A-8245-192C318635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Bitwise Operators</a:t>
            </a:r>
            <a:endParaRPr lang="en-IN" sz="4800" dirty="0"/>
          </a:p>
        </p:txBody>
      </p:sp>
      <p:sp>
        <p:nvSpPr>
          <p:cNvPr id="11" name="TextBox 10">
            <a:extLst>
              <a:ext uri="{FF2B5EF4-FFF2-40B4-BE49-F238E27FC236}">
                <a16:creationId xmlns:a16="http://schemas.microsoft.com/office/drawing/2014/main" id="{7F315ACE-56BF-4A69-9F20-BF808D184726}"/>
              </a:ext>
            </a:extLst>
          </p:cNvPr>
          <p:cNvSpPr txBox="1"/>
          <p:nvPr/>
        </p:nvSpPr>
        <p:spPr>
          <a:xfrm>
            <a:off x="549295" y="2057699"/>
            <a:ext cx="7892956" cy="2951064"/>
          </a:xfrm>
          <a:prstGeom prst="rect">
            <a:avLst/>
          </a:prstGeom>
          <a:noFill/>
        </p:spPr>
        <p:txBody>
          <a:bodyPr wrap="square">
            <a:spAutoFit/>
          </a:bodyPr>
          <a:lstStyle/>
          <a:p>
            <a:pPr>
              <a:lnSpc>
                <a:spcPct val="150000"/>
              </a:lnSpc>
            </a:pPr>
            <a:r>
              <a:rPr lang="en-US" sz="1800" dirty="0">
                <a:latin typeface="Times New Roman" panose="02020603050405020304" pitchFamily="18" charset="0"/>
                <a:cs typeface="Times New Roman" panose="02020603050405020304" pitchFamily="18" charset="0"/>
              </a:rPr>
              <a:t>The </a:t>
            </a:r>
            <a:r>
              <a:rPr lang="en-US" sz="1800" dirty="0">
                <a:solidFill>
                  <a:srgbClr val="FF0000"/>
                </a:solidFill>
                <a:latin typeface="Times New Roman" panose="02020603050405020304" pitchFamily="18" charset="0"/>
                <a:cs typeface="Times New Roman" panose="02020603050405020304" pitchFamily="18" charset="0"/>
              </a:rPr>
              <a:t>precedence of Bitwise Operators </a:t>
            </a:r>
            <a:r>
              <a:rPr lang="en-US" sz="1800" dirty="0">
                <a:latin typeface="Times New Roman" panose="02020603050405020304" pitchFamily="18" charset="0"/>
                <a:cs typeface="Times New Roman" panose="02020603050405020304" pitchFamily="18" charset="0"/>
              </a:rPr>
              <a:t>in python is as follows:</a:t>
            </a: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Bitwise NOT</a:t>
            </a:r>
          </a:p>
          <a:p>
            <a:pPr>
              <a:lnSpc>
                <a:spcPct val="150000"/>
              </a:lnSpc>
            </a:pPr>
            <a:r>
              <a:rPr lang="en-US" sz="1800" dirty="0">
                <a:latin typeface="Times New Roman" panose="02020603050405020304" pitchFamily="18" charset="0"/>
                <a:cs typeface="Times New Roman" panose="02020603050405020304" pitchFamily="18" charset="0"/>
              </a:rPr>
              <a:t>Bitwise Shift</a:t>
            </a:r>
          </a:p>
          <a:p>
            <a:pPr>
              <a:lnSpc>
                <a:spcPct val="150000"/>
              </a:lnSpc>
            </a:pPr>
            <a:r>
              <a:rPr lang="en-US" sz="1800" dirty="0">
                <a:latin typeface="Times New Roman" panose="02020603050405020304" pitchFamily="18" charset="0"/>
                <a:cs typeface="Times New Roman" panose="02020603050405020304" pitchFamily="18" charset="0"/>
              </a:rPr>
              <a:t>Bitwise AND</a:t>
            </a:r>
          </a:p>
          <a:p>
            <a:pPr>
              <a:lnSpc>
                <a:spcPct val="150000"/>
              </a:lnSpc>
            </a:pPr>
            <a:r>
              <a:rPr lang="en-US" sz="1800" dirty="0">
                <a:latin typeface="Times New Roman" panose="02020603050405020304" pitchFamily="18" charset="0"/>
                <a:cs typeface="Times New Roman" panose="02020603050405020304" pitchFamily="18" charset="0"/>
              </a:rPr>
              <a:t>Bitwise XOR</a:t>
            </a:r>
          </a:p>
          <a:p>
            <a:pPr>
              <a:lnSpc>
                <a:spcPct val="150000"/>
              </a:lnSpc>
            </a:pPr>
            <a:r>
              <a:rPr lang="en-US" sz="1800" dirty="0">
                <a:latin typeface="Times New Roman" panose="02020603050405020304" pitchFamily="18" charset="0"/>
                <a:cs typeface="Times New Roman" panose="02020603050405020304" pitchFamily="18" charset="0"/>
              </a:rPr>
              <a:t>Bitwise OR</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CDD8FE4-C689-4F09-A097-BC1054317A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90</a:t>
            </a:fld>
            <a:endParaRPr lang="en-IN"/>
          </a:p>
        </p:txBody>
      </p:sp>
    </p:spTree>
    <p:extLst>
      <p:ext uri="{BB962C8B-B14F-4D97-AF65-F5344CB8AC3E}">
        <p14:creationId xmlns:p14="http://schemas.microsoft.com/office/powerpoint/2010/main" val="10452408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Bitwise Operators</a:t>
            </a:r>
            <a:endParaRPr lang="en-IN" sz="4800" dirty="0"/>
          </a:p>
        </p:txBody>
      </p:sp>
      <p:graphicFrame>
        <p:nvGraphicFramePr>
          <p:cNvPr id="2" name="Table 2">
            <a:extLst>
              <a:ext uri="{FF2B5EF4-FFF2-40B4-BE49-F238E27FC236}">
                <a16:creationId xmlns:a16="http://schemas.microsoft.com/office/drawing/2014/main" id="{5E671DE9-4D54-42A9-AFFC-91B7B7BE171F}"/>
              </a:ext>
            </a:extLst>
          </p:cNvPr>
          <p:cNvGraphicFramePr>
            <a:graphicFrameLocks noGrp="1"/>
          </p:cNvGraphicFramePr>
          <p:nvPr>
            <p:extLst>
              <p:ext uri="{D42A27DB-BD31-4B8C-83A1-F6EECF244321}">
                <p14:modId xmlns:p14="http://schemas.microsoft.com/office/powerpoint/2010/main" val="2661799583"/>
              </p:ext>
            </p:extLst>
          </p:nvPr>
        </p:nvGraphicFramePr>
        <p:xfrm>
          <a:off x="549295" y="1590440"/>
          <a:ext cx="7786060" cy="3396230"/>
        </p:xfrm>
        <a:graphic>
          <a:graphicData uri="http://schemas.openxmlformats.org/drawingml/2006/table">
            <a:tbl>
              <a:tblPr firstRow="1" bandRow="1">
                <a:tableStyleId>{5C22544A-7EE6-4342-B048-85BDC9FD1C3A}</a:tableStyleId>
              </a:tblPr>
              <a:tblGrid>
                <a:gridCol w="3893030">
                  <a:extLst>
                    <a:ext uri="{9D8B030D-6E8A-4147-A177-3AD203B41FA5}">
                      <a16:colId xmlns:a16="http://schemas.microsoft.com/office/drawing/2014/main" val="4158040595"/>
                    </a:ext>
                  </a:extLst>
                </a:gridCol>
                <a:gridCol w="3893030">
                  <a:extLst>
                    <a:ext uri="{9D8B030D-6E8A-4147-A177-3AD203B41FA5}">
                      <a16:colId xmlns:a16="http://schemas.microsoft.com/office/drawing/2014/main" val="504307595"/>
                    </a:ext>
                  </a:extLst>
                </a:gridCol>
              </a:tblGrid>
              <a:tr h="3396230">
                <a:tc>
                  <a:txBody>
                    <a:bodyPr/>
                    <a:lstStyle/>
                    <a:p>
                      <a:pPr>
                        <a:lnSpc>
                          <a:spcPct val="150000"/>
                        </a:lnSpc>
                      </a:pPr>
                      <a:r>
                        <a:rPr lang="en-IN" sz="1800" dirty="0">
                          <a:latin typeface="Times New Roman" panose="02020603050405020304" pitchFamily="18" charset="0"/>
                          <a:cs typeface="Times New Roman" panose="02020603050405020304" pitchFamily="18" charset="0"/>
                        </a:rPr>
                        <a:t># Examples of Bitwise operators</a:t>
                      </a:r>
                    </a:p>
                    <a:p>
                      <a:pPr>
                        <a:lnSpc>
                          <a:spcPct val="150000"/>
                        </a:lnSpc>
                      </a:pPr>
                      <a:r>
                        <a:rPr lang="en-IN" sz="1800" dirty="0">
                          <a:latin typeface="Times New Roman" panose="02020603050405020304" pitchFamily="18" charset="0"/>
                          <a:cs typeface="Times New Roman" panose="02020603050405020304" pitchFamily="18" charset="0"/>
                        </a:rPr>
                        <a:t>a = 10</a:t>
                      </a:r>
                    </a:p>
                    <a:p>
                      <a:pPr>
                        <a:lnSpc>
                          <a:spcPct val="150000"/>
                        </a:lnSpc>
                      </a:pPr>
                      <a:r>
                        <a:rPr lang="en-IN" sz="1800" dirty="0">
                          <a:latin typeface="Times New Roman" panose="02020603050405020304" pitchFamily="18" charset="0"/>
                          <a:cs typeface="Times New Roman" panose="02020603050405020304" pitchFamily="18" charset="0"/>
                        </a:rPr>
                        <a:t>b = 4</a:t>
                      </a:r>
                    </a:p>
                    <a:p>
                      <a:pPr>
                        <a:lnSpc>
                          <a:spcPct val="150000"/>
                        </a:lnSpc>
                      </a:pPr>
                      <a:r>
                        <a:rPr lang="en-IN" sz="1800" dirty="0">
                          <a:latin typeface="Times New Roman" panose="02020603050405020304" pitchFamily="18" charset="0"/>
                          <a:cs typeface="Times New Roman" panose="02020603050405020304" pitchFamily="18" charset="0"/>
                        </a:rPr>
                        <a:t> # Print bitwise AND operation</a:t>
                      </a:r>
                    </a:p>
                    <a:p>
                      <a:pPr>
                        <a:lnSpc>
                          <a:spcPct val="150000"/>
                        </a:lnSpc>
                      </a:pPr>
                      <a:r>
                        <a:rPr lang="en-IN" sz="1800" dirty="0">
                          <a:latin typeface="Times New Roman" panose="02020603050405020304" pitchFamily="18" charset="0"/>
                          <a:cs typeface="Times New Roman" panose="02020603050405020304" pitchFamily="18" charset="0"/>
                        </a:rPr>
                        <a:t>print(a &amp; b)</a:t>
                      </a:r>
                    </a:p>
                    <a:p>
                      <a:pPr>
                        <a:lnSpc>
                          <a:spcPct val="150000"/>
                        </a:lnSpc>
                      </a:pPr>
                      <a:r>
                        <a:rPr lang="en-IN" sz="1800" dirty="0">
                          <a:latin typeface="Times New Roman" panose="02020603050405020304" pitchFamily="18" charset="0"/>
                          <a:cs typeface="Times New Roman" panose="02020603050405020304" pitchFamily="18" charset="0"/>
                        </a:rPr>
                        <a:t> # Print bitwise OR operation</a:t>
                      </a:r>
                    </a:p>
                    <a:p>
                      <a:pPr>
                        <a:lnSpc>
                          <a:spcPct val="150000"/>
                        </a:lnSpc>
                      </a:pPr>
                      <a:r>
                        <a:rPr lang="en-IN" sz="1800" dirty="0">
                          <a:latin typeface="Times New Roman" panose="02020603050405020304" pitchFamily="18" charset="0"/>
                          <a:cs typeface="Times New Roman" panose="02020603050405020304" pitchFamily="18" charset="0"/>
                        </a:rPr>
                        <a:t>print(a | b)</a:t>
                      </a:r>
                      <a:endParaRPr lang="en-IN" sz="1800" dirty="0"/>
                    </a:p>
                  </a:txBody>
                  <a:tcPr/>
                </a:tc>
                <a:tc>
                  <a:txBody>
                    <a:bodyPr/>
                    <a:lstStyle/>
                    <a:p>
                      <a:pPr>
                        <a:lnSpc>
                          <a:spcPct val="150000"/>
                        </a:lnSpc>
                      </a:pPr>
                      <a:r>
                        <a:rPr lang="en-IN" sz="1800" dirty="0">
                          <a:latin typeface="Times New Roman" panose="02020603050405020304" pitchFamily="18" charset="0"/>
                          <a:cs typeface="Times New Roman" panose="02020603050405020304" pitchFamily="18" charset="0"/>
                        </a:rPr>
                        <a:t># Print bitwise NOT operation</a:t>
                      </a:r>
                    </a:p>
                    <a:p>
                      <a:pPr>
                        <a:lnSpc>
                          <a:spcPct val="150000"/>
                        </a:lnSpc>
                      </a:pPr>
                      <a:r>
                        <a:rPr lang="en-IN" sz="1800" dirty="0">
                          <a:latin typeface="Times New Roman" panose="02020603050405020304" pitchFamily="18" charset="0"/>
                          <a:cs typeface="Times New Roman" panose="02020603050405020304" pitchFamily="18" charset="0"/>
                        </a:rPr>
                        <a:t>print(~a)</a:t>
                      </a:r>
                    </a:p>
                    <a:p>
                      <a:pPr>
                        <a:lnSpc>
                          <a:spcPct val="150000"/>
                        </a:lnSpc>
                      </a:pPr>
                      <a:r>
                        <a:rPr lang="en-IN" sz="1800" dirty="0">
                          <a:latin typeface="Times New Roman" panose="02020603050405020304" pitchFamily="18" charset="0"/>
                          <a:cs typeface="Times New Roman" panose="02020603050405020304" pitchFamily="18" charset="0"/>
                        </a:rPr>
                        <a:t> # print bitwise XOR operation</a:t>
                      </a:r>
                    </a:p>
                    <a:p>
                      <a:pPr>
                        <a:lnSpc>
                          <a:spcPct val="150000"/>
                        </a:lnSpc>
                      </a:pPr>
                      <a:r>
                        <a:rPr lang="en-IN" sz="1800" dirty="0">
                          <a:latin typeface="Times New Roman" panose="02020603050405020304" pitchFamily="18" charset="0"/>
                          <a:cs typeface="Times New Roman" panose="02020603050405020304" pitchFamily="18" charset="0"/>
                        </a:rPr>
                        <a:t>print(a ^ b)</a:t>
                      </a:r>
                    </a:p>
                    <a:p>
                      <a:pPr>
                        <a:lnSpc>
                          <a:spcPct val="150000"/>
                        </a:lnSpc>
                      </a:pPr>
                      <a:r>
                        <a:rPr lang="en-IN" sz="1800" dirty="0">
                          <a:latin typeface="Times New Roman" panose="02020603050405020304" pitchFamily="18" charset="0"/>
                          <a:cs typeface="Times New Roman" panose="02020603050405020304" pitchFamily="18" charset="0"/>
                        </a:rPr>
                        <a:t> # print bitwise right shift operation</a:t>
                      </a:r>
                    </a:p>
                    <a:p>
                      <a:pPr>
                        <a:lnSpc>
                          <a:spcPct val="150000"/>
                        </a:lnSpc>
                      </a:pPr>
                      <a:r>
                        <a:rPr lang="en-IN" sz="1800" dirty="0">
                          <a:latin typeface="Times New Roman" panose="02020603050405020304" pitchFamily="18" charset="0"/>
                          <a:cs typeface="Times New Roman" panose="02020603050405020304" pitchFamily="18" charset="0"/>
                        </a:rPr>
                        <a:t>print(a &gt;&gt; 2)</a:t>
                      </a:r>
                    </a:p>
                    <a:p>
                      <a:pPr>
                        <a:lnSpc>
                          <a:spcPct val="150000"/>
                        </a:lnSpc>
                      </a:pPr>
                      <a:r>
                        <a:rPr lang="en-IN" sz="1800" dirty="0">
                          <a:latin typeface="Times New Roman" panose="02020603050405020304" pitchFamily="18" charset="0"/>
                          <a:cs typeface="Times New Roman" panose="02020603050405020304" pitchFamily="18" charset="0"/>
                        </a:rPr>
                        <a:t> # print bitwise left shift operation</a:t>
                      </a:r>
                    </a:p>
                    <a:p>
                      <a:pPr>
                        <a:lnSpc>
                          <a:spcPct val="150000"/>
                        </a:lnSpc>
                      </a:pPr>
                      <a:r>
                        <a:rPr lang="en-IN" sz="1800" dirty="0">
                          <a:latin typeface="Times New Roman" panose="02020603050405020304" pitchFamily="18" charset="0"/>
                          <a:cs typeface="Times New Roman" panose="02020603050405020304" pitchFamily="18" charset="0"/>
                        </a:rPr>
                        <a:t>print(a &lt;&lt; 2)</a:t>
                      </a:r>
                      <a:endParaRPr lang="en-IN" sz="1800" dirty="0"/>
                    </a:p>
                  </a:txBody>
                  <a:tcPr/>
                </a:tc>
                <a:extLst>
                  <a:ext uri="{0D108BD9-81ED-4DB2-BD59-A6C34878D82A}">
                    <a16:rowId xmlns:a16="http://schemas.microsoft.com/office/drawing/2014/main" val="1333378907"/>
                  </a:ext>
                </a:extLst>
              </a:tr>
            </a:tbl>
          </a:graphicData>
        </a:graphic>
      </p:graphicFrame>
      <p:sp>
        <p:nvSpPr>
          <p:cNvPr id="7" name="TextBox 6">
            <a:extLst>
              <a:ext uri="{FF2B5EF4-FFF2-40B4-BE49-F238E27FC236}">
                <a16:creationId xmlns:a16="http://schemas.microsoft.com/office/drawing/2014/main" id="{E2962185-F1CE-4ECF-B762-9D11AA5368FD}"/>
              </a:ext>
            </a:extLst>
          </p:cNvPr>
          <p:cNvSpPr txBox="1"/>
          <p:nvPr/>
        </p:nvSpPr>
        <p:spPr>
          <a:xfrm>
            <a:off x="549295" y="5125128"/>
            <a:ext cx="4572000" cy="1815882"/>
          </a:xfrm>
          <a:prstGeom prst="rect">
            <a:avLst/>
          </a:prstGeom>
          <a:noFill/>
        </p:spPr>
        <p:txBody>
          <a:bodyPr wrap="square">
            <a:spAutoFit/>
          </a:bodyPr>
          <a:lstStyle/>
          <a:p>
            <a:r>
              <a:rPr lang="en-IN" sz="1600" b="1" dirty="0">
                <a:solidFill>
                  <a:srgbClr val="FF0000"/>
                </a:solidFill>
                <a:latin typeface="Times New Roman" panose="02020603050405020304" pitchFamily="18" charset="0"/>
                <a:cs typeface="Times New Roman" panose="02020603050405020304" pitchFamily="18" charset="0"/>
              </a:rPr>
              <a:t>Output: </a:t>
            </a:r>
          </a:p>
          <a:p>
            <a:r>
              <a:rPr lang="en-IN" sz="1600" dirty="0">
                <a:latin typeface="Times New Roman" panose="02020603050405020304" pitchFamily="18" charset="0"/>
                <a:cs typeface="Times New Roman" panose="02020603050405020304" pitchFamily="18" charset="0"/>
              </a:rPr>
              <a:t>0  //AND</a:t>
            </a:r>
          </a:p>
          <a:p>
            <a:r>
              <a:rPr lang="en-IN" sz="1600" dirty="0">
                <a:latin typeface="Times New Roman" panose="02020603050405020304" pitchFamily="18" charset="0"/>
                <a:cs typeface="Times New Roman" panose="02020603050405020304" pitchFamily="18" charset="0"/>
              </a:rPr>
              <a:t>14 //OR</a:t>
            </a:r>
          </a:p>
          <a:p>
            <a:r>
              <a:rPr lang="en-IN" sz="1600" dirty="0">
                <a:latin typeface="Times New Roman" panose="02020603050405020304" pitchFamily="18" charset="0"/>
                <a:cs typeface="Times New Roman" panose="02020603050405020304" pitchFamily="18" charset="0"/>
              </a:rPr>
              <a:t>-11 //NOT</a:t>
            </a:r>
          </a:p>
          <a:p>
            <a:r>
              <a:rPr lang="en-IN" sz="1600" dirty="0">
                <a:latin typeface="Times New Roman" panose="02020603050405020304" pitchFamily="18" charset="0"/>
                <a:cs typeface="Times New Roman" panose="02020603050405020304" pitchFamily="18" charset="0"/>
              </a:rPr>
              <a:t>14 //XOR</a:t>
            </a:r>
          </a:p>
          <a:p>
            <a:r>
              <a:rPr lang="en-IN" sz="1600" dirty="0">
                <a:latin typeface="Times New Roman" panose="02020603050405020304" pitchFamily="18" charset="0"/>
                <a:cs typeface="Times New Roman" panose="02020603050405020304" pitchFamily="18" charset="0"/>
              </a:rPr>
              <a:t>2 //RIGHT SHIFT</a:t>
            </a:r>
          </a:p>
          <a:p>
            <a:r>
              <a:rPr lang="en-IN" sz="1600" dirty="0">
                <a:latin typeface="Times New Roman" panose="02020603050405020304" pitchFamily="18" charset="0"/>
                <a:cs typeface="Times New Roman" panose="02020603050405020304" pitchFamily="18" charset="0"/>
              </a:rPr>
              <a:t>40 //LEFT SHIFT</a:t>
            </a:r>
          </a:p>
        </p:txBody>
      </p:sp>
      <p:sp>
        <p:nvSpPr>
          <p:cNvPr id="3" name="TextBox 2">
            <a:extLst>
              <a:ext uri="{FF2B5EF4-FFF2-40B4-BE49-F238E27FC236}">
                <a16:creationId xmlns:a16="http://schemas.microsoft.com/office/drawing/2014/main" id="{BDC24BCC-FA54-428C-B583-BD658012C8B2}"/>
              </a:ext>
            </a:extLst>
          </p:cNvPr>
          <p:cNvSpPr txBox="1"/>
          <p:nvPr/>
        </p:nvSpPr>
        <p:spPr>
          <a:xfrm>
            <a:off x="4667693" y="5071730"/>
            <a:ext cx="3934047" cy="153888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Left shift=</a:t>
            </a:r>
            <a:r>
              <a:rPr lang="en-IN" sz="2000" dirty="0" err="1">
                <a:latin typeface="Times New Roman" panose="02020603050405020304" pitchFamily="18" charset="0"/>
                <a:cs typeface="Times New Roman" panose="02020603050405020304" pitchFamily="18" charset="0"/>
              </a:rPr>
              <a:t>num</a:t>
            </a:r>
            <a:r>
              <a:rPr lang="en-IN" sz="2000" dirty="0">
                <a:latin typeface="Times New Roman" panose="02020603050405020304" pitchFamily="18" charset="0"/>
                <a:cs typeface="Times New Roman" panose="02020603050405020304" pitchFamily="18" charset="0"/>
              </a:rPr>
              <a:t>*2^no. of shift</a:t>
            </a:r>
          </a:p>
          <a:p>
            <a:r>
              <a:rPr lang="en-IN" sz="2000" dirty="0">
                <a:latin typeface="Times New Roman" panose="02020603050405020304" pitchFamily="18" charset="0"/>
                <a:cs typeface="Times New Roman" panose="02020603050405020304" pitchFamily="18" charset="0"/>
              </a:rPr>
              <a:t>Right shift=</a:t>
            </a:r>
            <a:r>
              <a:rPr lang="en-IN" sz="2000" dirty="0" err="1">
                <a:latin typeface="Times New Roman" panose="02020603050405020304" pitchFamily="18" charset="0"/>
                <a:cs typeface="Times New Roman" panose="02020603050405020304" pitchFamily="18" charset="0"/>
              </a:rPr>
              <a:t>num</a:t>
            </a:r>
            <a:r>
              <a:rPr lang="en-IN" sz="2000" dirty="0">
                <a:latin typeface="Times New Roman" panose="02020603050405020304" pitchFamily="18" charset="0"/>
                <a:cs typeface="Times New Roman" panose="02020603050405020304" pitchFamily="18" charset="0"/>
              </a:rPr>
              <a:t>/2^no. of shift</a:t>
            </a:r>
          </a:p>
          <a:p>
            <a:r>
              <a:rPr lang="en-IN" sz="2000" dirty="0">
                <a:latin typeface="Times New Roman" panose="02020603050405020304" pitchFamily="18" charset="0"/>
                <a:cs typeface="Times New Roman" panose="02020603050405020304" pitchFamily="18" charset="0"/>
              </a:rPr>
              <a:t>Not=minus(number+1)</a:t>
            </a:r>
          </a:p>
          <a:p>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65B7A8C-EBB0-427D-AD97-E717D5C225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91</a:t>
            </a:fld>
            <a:endParaRPr lang="en-IN"/>
          </a:p>
        </p:txBody>
      </p:sp>
    </p:spTree>
    <p:extLst>
      <p:ext uri="{BB962C8B-B14F-4D97-AF65-F5344CB8AC3E}">
        <p14:creationId xmlns:p14="http://schemas.microsoft.com/office/powerpoint/2010/main" val="10188051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Assignment Operators</a:t>
            </a:r>
            <a:endParaRPr lang="en-IN" sz="4800" dirty="0"/>
          </a:p>
        </p:txBody>
      </p:sp>
      <p:graphicFrame>
        <p:nvGraphicFramePr>
          <p:cNvPr id="3" name="Table 2">
            <a:extLst>
              <a:ext uri="{FF2B5EF4-FFF2-40B4-BE49-F238E27FC236}">
                <a16:creationId xmlns:a16="http://schemas.microsoft.com/office/drawing/2014/main" id="{98C38664-0271-41DD-B9C5-B6F6FD7C077A}"/>
              </a:ext>
            </a:extLst>
          </p:cNvPr>
          <p:cNvGraphicFramePr>
            <a:graphicFrameLocks noGrp="1"/>
          </p:cNvGraphicFramePr>
          <p:nvPr>
            <p:extLst>
              <p:ext uri="{D42A27DB-BD31-4B8C-83A1-F6EECF244321}">
                <p14:modId xmlns:p14="http://schemas.microsoft.com/office/powerpoint/2010/main" val="989676775"/>
              </p:ext>
            </p:extLst>
          </p:nvPr>
        </p:nvGraphicFramePr>
        <p:xfrm>
          <a:off x="1025460" y="2227263"/>
          <a:ext cx="7101018" cy="4321878"/>
        </p:xfrm>
        <a:graphic>
          <a:graphicData uri="http://schemas.openxmlformats.org/drawingml/2006/table">
            <a:tbl>
              <a:tblPr/>
              <a:tblGrid>
                <a:gridCol w="930931">
                  <a:extLst>
                    <a:ext uri="{9D8B030D-6E8A-4147-A177-3AD203B41FA5}">
                      <a16:colId xmlns:a16="http://schemas.microsoft.com/office/drawing/2014/main" val="4224211962"/>
                    </a:ext>
                  </a:extLst>
                </a:gridCol>
                <a:gridCol w="4348716">
                  <a:extLst>
                    <a:ext uri="{9D8B030D-6E8A-4147-A177-3AD203B41FA5}">
                      <a16:colId xmlns:a16="http://schemas.microsoft.com/office/drawing/2014/main" val="1339724795"/>
                    </a:ext>
                  </a:extLst>
                </a:gridCol>
                <a:gridCol w="1821371">
                  <a:extLst>
                    <a:ext uri="{9D8B030D-6E8A-4147-A177-3AD203B41FA5}">
                      <a16:colId xmlns:a16="http://schemas.microsoft.com/office/drawing/2014/main" val="819776002"/>
                    </a:ext>
                  </a:extLst>
                </a:gridCol>
              </a:tblGrid>
              <a:tr h="302495">
                <a:tc>
                  <a:txBody>
                    <a:bodyPr/>
                    <a:lstStyle/>
                    <a:p>
                      <a:pPr algn="ctr" fontAlgn="base"/>
                      <a:r>
                        <a:rPr lang="en-IN" sz="1400" b="1" dirty="0">
                          <a:effectLst/>
                          <a:latin typeface="Times New Roman" panose="02020603050405020304" pitchFamily="18" charset="0"/>
                          <a:cs typeface="Times New Roman" panose="02020603050405020304" pitchFamily="18" charset="0"/>
                        </a:rPr>
                        <a:t>Operator</a:t>
                      </a:r>
                    </a:p>
                  </a:txBody>
                  <a:tcPr marL="33861" marR="33861" marT="56436" marB="564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a:effectLst/>
                          <a:latin typeface="Times New Roman" panose="02020603050405020304" pitchFamily="18" charset="0"/>
                          <a:cs typeface="Times New Roman" panose="02020603050405020304" pitchFamily="18" charset="0"/>
                        </a:rPr>
                        <a:t>Description</a:t>
                      </a:r>
                    </a:p>
                  </a:txBody>
                  <a:tcPr marL="56436" marR="56436" marT="56436" marB="564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a:effectLst/>
                          <a:latin typeface="Times New Roman" panose="02020603050405020304" pitchFamily="18" charset="0"/>
                          <a:cs typeface="Times New Roman" panose="02020603050405020304" pitchFamily="18" charset="0"/>
                        </a:rPr>
                        <a:t>Syntax</a:t>
                      </a:r>
                    </a:p>
                  </a:txBody>
                  <a:tcPr marL="56436" marR="56436" marT="56436" marB="564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96828126"/>
                  </a:ext>
                </a:extLst>
              </a:tr>
              <a:tr h="665941">
                <a:tc>
                  <a:txBody>
                    <a:bodyPr/>
                    <a:lstStyle/>
                    <a:p>
                      <a:pPr algn="l" fontAlgn="ctr"/>
                      <a:r>
                        <a:rPr lang="en-IN" sz="1400" b="0" dirty="0">
                          <a:effectLst/>
                          <a:latin typeface="Times New Roman" panose="02020603050405020304" pitchFamily="18" charset="0"/>
                          <a:cs typeface="Times New Roman" panose="02020603050405020304" pitchFamily="18" charset="0"/>
                        </a:rPr>
                        <a:t>=</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dirty="0">
                          <a:effectLst/>
                          <a:latin typeface="Times New Roman" panose="02020603050405020304" pitchFamily="18" charset="0"/>
                          <a:cs typeface="Times New Roman" panose="02020603050405020304" pitchFamily="18" charset="0"/>
                        </a:rPr>
                        <a:t>Assign the value of the right side of the expression to the left side operand </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400" b="0">
                          <a:effectLst/>
                          <a:latin typeface="Times New Roman" panose="02020603050405020304" pitchFamily="18" charset="0"/>
                          <a:cs typeface="Times New Roman" panose="02020603050405020304" pitchFamily="18" charset="0"/>
                        </a:rPr>
                        <a:t>x = y + z</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45517267"/>
                  </a:ext>
                </a:extLst>
              </a:tr>
              <a:tr h="665941">
                <a:tc>
                  <a:txBody>
                    <a:bodyPr/>
                    <a:lstStyle/>
                    <a:p>
                      <a:pPr algn="l" fontAlgn="ctr"/>
                      <a:r>
                        <a:rPr lang="en-IN" sz="1400" b="0" dirty="0">
                          <a:effectLst/>
                          <a:latin typeface="Times New Roman" panose="02020603050405020304" pitchFamily="18" charset="0"/>
                          <a:cs typeface="Times New Roman" panose="02020603050405020304" pitchFamily="18" charset="0"/>
                        </a:rPr>
                        <a:t>+=</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dirty="0">
                          <a:effectLst/>
                          <a:latin typeface="Times New Roman" panose="02020603050405020304" pitchFamily="18" charset="0"/>
                          <a:cs typeface="Times New Roman" panose="02020603050405020304" pitchFamily="18" charset="0"/>
                        </a:rPr>
                        <a:t>Add AND: Add right-side operand with left-side operand and then assign to left operand</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pt-BR" sz="1400" b="0" dirty="0">
                          <a:effectLst/>
                          <a:latin typeface="Times New Roman" panose="02020603050405020304" pitchFamily="18" charset="0"/>
                          <a:cs typeface="Times New Roman" panose="02020603050405020304" pitchFamily="18" charset="0"/>
                        </a:rPr>
                        <a:t>a+=b     a=a+b</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654590"/>
                  </a:ext>
                </a:extLst>
              </a:tr>
              <a:tr h="665941">
                <a:tc>
                  <a:txBody>
                    <a:bodyPr/>
                    <a:lstStyle/>
                    <a:p>
                      <a:pPr algn="l" fontAlgn="ctr"/>
                      <a:r>
                        <a:rPr lang="en-IN" sz="1400" b="0">
                          <a:effectLst/>
                          <a:latin typeface="Times New Roman" panose="02020603050405020304" pitchFamily="18" charset="0"/>
                          <a:cs typeface="Times New Roman" panose="02020603050405020304" pitchFamily="18" charset="0"/>
                        </a:rPr>
                        <a:t>-=</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a:effectLst/>
                          <a:latin typeface="Times New Roman" panose="02020603050405020304" pitchFamily="18" charset="0"/>
                          <a:cs typeface="Times New Roman" panose="02020603050405020304" pitchFamily="18" charset="0"/>
                        </a:rPr>
                        <a:t>Subtract AND: Subtract right operand from left operand and then assign to left operand</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400" b="0" dirty="0">
                          <a:effectLst/>
                          <a:latin typeface="Times New Roman" panose="02020603050405020304" pitchFamily="18" charset="0"/>
                          <a:cs typeface="Times New Roman" panose="02020603050405020304" pitchFamily="18" charset="0"/>
                        </a:rPr>
                        <a:t>a-=b     a=a-b</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35442272"/>
                  </a:ext>
                </a:extLst>
              </a:tr>
              <a:tr h="665941">
                <a:tc>
                  <a:txBody>
                    <a:bodyPr/>
                    <a:lstStyle/>
                    <a:p>
                      <a:pPr algn="l" fontAlgn="ctr"/>
                      <a:r>
                        <a:rPr lang="en-IN" sz="1400" b="0">
                          <a:effectLst/>
                          <a:latin typeface="Times New Roman" panose="02020603050405020304" pitchFamily="18" charset="0"/>
                          <a:cs typeface="Times New Roman" panose="02020603050405020304" pitchFamily="18" charset="0"/>
                        </a:rPr>
                        <a:t>*=</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a:effectLst/>
                          <a:latin typeface="Times New Roman" panose="02020603050405020304" pitchFamily="18" charset="0"/>
                          <a:cs typeface="Times New Roman" panose="02020603050405020304" pitchFamily="18" charset="0"/>
                        </a:rPr>
                        <a:t>Multiply AND: Multiply right operand with left operand and then assign to left operand</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pt-BR" sz="1400" b="0" dirty="0">
                          <a:effectLst/>
                          <a:latin typeface="Times New Roman" panose="02020603050405020304" pitchFamily="18" charset="0"/>
                          <a:cs typeface="Times New Roman" panose="02020603050405020304" pitchFamily="18" charset="0"/>
                        </a:rPr>
                        <a:t>a*=b     a=a*b</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39958674"/>
                  </a:ext>
                </a:extLst>
              </a:tr>
              <a:tr h="665941">
                <a:tc>
                  <a:txBody>
                    <a:bodyPr/>
                    <a:lstStyle/>
                    <a:p>
                      <a:pPr algn="l" fontAlgn="ctr"/>
                      <a:r>
                        <a:rPr lang="en-IN" sz="1400" b="0">
                          <a:effectLst/>
                          <a:latin typeface="Times New Roman" panose="02020603050405020304" pitchFamily="18" charset="0"/>
                          <a:cs typeface="Times New Roman" panose="02020603050405020304" pitchFamily="18" charset="0"/>
                        </a:rPr>
                        <a:t>/=</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a:effectLst/>
                          <a:latin typeface="Times New Roman" panose="02020603050405020304" pitchFamily="18" charset="0"/>
                          <a:cs typeface="Times New Roman" panose="02020603050405020304" pitchFamily="18" charset="0"/>
                        </a:rPr>
                        <a:t>Divide AND: Divide left operand with right operand and then assign to left operand</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pt-BR" sz="1400" b="0" dirty="0">
                          <a:effectLst/>
                          <a:latin typeface="Times New Roman" panose="02020603050405020304" pitchFamily="18" charset="0"/>
                          <a:cs typeface="Times New Roman" panose="02020603050405020304" pitchFamily="18" charset="0"/>
                        </a:rPr>
                        <a:t>a/=b     a=a/b</a:t>
                      </a:r>
                    </a:p>
                  </a:txBody>
                  <a:tcPr marL="56436" marR="56436" marT="79010" marB="790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72880166"/>
                  </a:ext>
                </a:extLst>
              </a:tr>
              <a:tr h="665941">
                <a:tc>
                  <a:txBody>
                    <a:bodyPr/>
                    <a:lstStyle/>
                    <a:p>
                      <a:pPr algn="l" fontAlgn="ctr"/>
                      <a:r>
                        <a:rPr lang="en-IN" sz="1400" b="0" dirty="0">
                          <a:effectLst/>
                          <a:latin typeface="Times New Roman" panose="02020603050405020304" pitchFamily="18" charset="0"/>
                          <a:cs typeface="Times New Roman" panose="02020603050405020304" pitchFamily="18" charset="0"/>
                        </a:rPr>
                        <a: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a:effectLst/>
                          <a:latin typeface="Times New Roman" panose="02020603050405020304" pitchFamily="18" charset="0"/>
                          <a:cs typeface="Times New Roman" panose="02020603050405020304" pitchFamily="18" charset="0"/>
                        </a:rPr>
                        <a:t>Modulus AND: Takes modulus using left and right operands and assign the result to left operand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pt-BR" sz="1400" b="0" dirty="0">
                          <a:effectLst/>
                          <a:latin typeface="Times New Roman" panose="02020603050405020304" pitchFamily="18" charset="0"/>
                          <a:cs typeface="Times New Roman" panose="02020603050405020304" pitchFamily="18" charset="0"/>
                        </a:rPr>
                        <a:t>a%=b     a=a%b</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29500526"/>
                  </a:ext>
                </a:extLst>
              </a:tr>
            </a:tbl>
          </a:graphicData>
        </a:graphic>
      </p:graphicFrame>
      <p:sp>
        <p:nvSpPr>
          <p:cNvPr id="2" name="Slide Number Placeholder 1">
            <a:extLst>
              <a:ext uri="{FF2B5EF4-FFF2-40B4-BE49-F238E27FC236}">
                <a16:creationId xmlns:a16="http://schemas.microsoft.com/office/drawing/2014/main" id="{D4F6A598-2967-48CC-8180-DB16BED610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92</a:t>
            </a:fld>
            <a:endParaRPr lang="en-IN"/>
          </a:p>
        </p:txBody>
      </p:sp>
    </p:spTree>
    <p:extLst>
      <p:ext uri="{BB962C8B-B14F-4D97-AF65-F5344CB8AC3E}">
        <p14:creationId xmlns:p14="http://schemas.microsoft.com/office/powerpoint/2010/main" val="39901779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Assignment Operators</a:t>
            </a:r>
            <a:endParaRPr lang="en-IN" sz="4800" dirty="0"/>
          </a:p>
        </p:txBody>
      </p:sp>
      <p:graphicFrame>
        <p:nvGraphicFramePr>
          <p:cNvPr id="3" name="Table 2">
            <a:extLst>
              <a:ext uri="{FF2B5EF4-FFF2-40B4-BE49-F238E27FC236}">
                <a16:creationId xmlns:a16="http://schemas.microsoft.com/office/drawing/2014/main" id="{98C38664-0271-41DD-B9C5-B6F6FD7C077A}"/>
              </a:ext>
            </a:extLst>
          </p:cNvPr>
          <p:cNvGraphicFramePr>
            <a:graphicFrameLocks noGrp="1"/>
          </p:cNvGraphicFramePr>
          <p:nvPr>
            <p:extLst>
              <p:ext uri="{D42A27DB-BD31-4B8C-83A1-F6EECF244321}">
                <p14:modId xmlns:p14="http://schemas.microsoft.com/office/powerpoint/2010/main" val="698480414"/>
              </p:ext>
            </p:extLst>
          </p:nvPr>
        </p:nvGraphicFramePr>
        <p:xfrm>
          <a:off x="770279" y="1732421"/>
          <a:ext cx="7101018" cy="4987819"/>
        </p:xfrm>
        <a:graphic>
          <a:graphicData uri="http://schemas.openxmlformats.org/drawingml/2006/table">
            <a:tbl>
              <a:tblPr/>
              <a:tblGrid>
                <a:gridCol w="930931">
                  <a:extLst>
                    <a:ext uri="{9D8B030D-6E8A-4147-A177-3AD203B41FA5}">
                      <a16:colId xmlns:a16="http://schemas.microsoft.com/office/drawing/2014/main" val="4224211962"/>
                    </a:ext>
                  </a:extLst>
                </a:gridCol>
                <a:gridCol w="4348716">
                  <a:extLst>
                    <a:ext uri="{9D8B030D-6E8A-4147-A177-3AD203B41FA5}">
                      <a16:colId xmlns:a16="http://schemas.microsoft.com/office/drawing/2014/main" val="1339724795"/>
                    </a:ext>
                  </a:extLst>
                </a:gridCol>
                <a:gridCol w="1821371">
                  <a:extLst>
                    <a:ext uri="{9D8B030D-6E8A-4147-A177-3AD203B41FA5}">
                      <a16:colId xmlns:a16="http://schemas.microsoft.com/office/drawing/2014/main" val="819776002"/>
                    </a:ext>
                  </a:extLst>
                </a:gridCol>
              </a:tblGrid>
              <a:tr h="302495">
                <a:tc>
                  <a:txBody>
                    <a:bodyPr/>
                    <a:lstStyle/>
                    <a:p>
                      <a:pPr algn="ctr" fontAlgn="base"/>
                      <a:r>
                        <a:rPr lang="en-IN" sz="1400" b="1" dirty="0">
                          <a:effectLst/>
                          <a:latin typeface="Times New Roman" panose="02020603050405020304" pitchFamily="18" charset="0"/>
                          <a:cs typeface="Times New Roman" panose="02020603050405020304" pitchFamily="18" charset="0"/>
                        </a:rPr>
                        <a:t>Operator</a:t>
                      </a:r>
                    </a:p>
                  </a:txBody>
                  <a:tcPr marL="33861" marR="33861" marT="56436" marB="564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a:effectLst/>
                          <a:latin typeface="Times New Roman" panose="02020603050405020304" pitchFamily="18" charset="0"/>
                          <a:cs typeface="Times New Roman" panose="02020603050405020304" pitchFamily="18" charset="0"/>
                        </a:rPr>
                        <a:t>Description</a:t>
                      </a:r>
                    </a:p>
                  </a:txBody>
                  <a:tcPr marL="56436" marR="56436" marT="56436" marB="564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a:effectLst/>
                          <a:latin typeface="Times New Roman" panose="02020603050405020304" pitchFamily="18" charset="0"/>
                          <a:cs typeface="Times New Roman" panose="02020603050405020304" pitchFamily="18" charset="0"/>
                        </a:rPr>
                        <a:t>Syntax</a:t>
                      </a:r>
                    </a:p>
                  </a:txBody>
                  <a:tcPr marL="56436" marR="56436" marT="56436" marB="564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96828126"/>
                  </a:ext>
                </a:extLst>
              </a:tr>
              <a:tr h="665941">
                <a:tc>
                  <a:txBody>
                    <a:bodyPr/>
                    <a:lstStyle/>
                    <a:p>
                      <a:pPr algn="l" fontAlgn="ctr"/>
                      <a:r>
                        <a:rPr lang="en-IN" sz="1400" b="0">
                          <a:effectLst/>
                          <a:latin typeface="Times New Roman" panose="02020603050405020304" pitchFamily="18" charset="0"/>
                          <a:cs typeface="Times New Roman" panose="02020603050405020304" pitchFamily="18" charset="0"/>
                        </a:rPr>
                        <a: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dirty="0">
                          <a:effectLst/>
                          <a:latin typeface="Times New Roman" panose="02020603050405020304" pitchFamily="18" charset="0"/>
                          <a:cs typeface="Times New Roman" panose="02020603050405020304" pitchFamily="18" charset="0"/>
                        </a:rPr>
                        <a:t>Divide(floor) AND: Divide left operand with right operand and then assign the value(floor) to left operand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pt-BR" sz="1400" b="0">
                          <a:effectLst/>
                          <a:latin typeface="Times New Roman" panose="02020603050405020304" pitchFamily="18" charset="0"/>
                          <a:cs typeface="Times New Roman" panose="02020603050405020304" pitchFamily="18" charset="0"/>
                        </a:rPr>
                        <a:t>a//=b     a=a//b</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45517267"/>
                  </a:ext>
                </a:extLst>
              </a:tr>
              <a:tr h="665941">
                <a:tc>
                  <a:txBody>
                    <a:bodyPr/>
                    <a:lstStyle/>
                    <a:p>
                      <a:pPr algn="l" fontAlgn="ctr"/>
                      <a:r>
                        <a:rPr lang="en-IN" sz="1400" b="0">
                          <a:effectLst/>
                          <a:latin typeface="Times New Roman" panose="02020603050405020304" pitchFamily="18" charset="0"/>
                          <a:cs typeface="Times New Roman" panose="02020603050405020304" pitchFamily="18" charset="0"/>
                        </a:rPr>
                        <a: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dirty="0">
                          <a:effectLst/>
                          <a:latin typeface="Times New Roman" panose="02020603050405020304" pitchFamily="18" charset="0"/>
                          <a:cs typeface="Times New Roman" panose="02020603050405020304" pitchFamily="18" charset="0"/>
                        </a:rPr>
                        <a:t>Exponent AND: Calculate exponent(raise power) value using operands and assign value to left operand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pt-BR" sz="1400" b="0" dirty="0">
                          <a:effectLst/>
                          <a:latin typeface="Times New Roman" panose="02020603050405020304" pitchFamily="18" charset="0"/>
                          <a:cs typeface="Times New Roman" panose="02020603050405020304" pitchFamily="18" charset="0"/>
                        </a:rPr>
                        <a:t>a**=b     a=a**b</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654590"/>
                  </a:ext>
                </a:extLst>
              </a:tr>
              <a:tr h="665941">
                <a:tc>
                  <a:txBody>
                    <a:bodyPr/>
                    <a:lstStyle/>
                    <a:p>
                      <a:pPr algn="l" fontAlgn="ctr"/>
                      <a:r>
                        <a:rPr lang="en-IN" sz="1400" b="0">
                          <a:effectLst/>
                          <a:latin typeface="Times New Roman" panose="02020603050405020304" pitchFamily="18" charset="0"/>
                          <a:cs typeface="Times New Roman" panose="02020603050405020304" pitchFamily="18" charset="0"/>
                        </a:rPr>
                        <a:t>&amp;=</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a:effectLst/>
                          <a:latin typeface="Times New Roman" panose="02020603050405020304" pitchFamily="18" charset="0"/>
                          <a:cs typeface="Times New Roman" panose="02020603050405020304" pitchFamily="18" charset="0"/>
                        </a:rPr>
                        <a:t>Performs Bitwise AND on operands and assign value to left operand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pt-BR" sz="1400" b="0" dirty="0">
                          <a:effectLst/>
                          <a:latin typeface="Times New Roman" panose="02020603050405020304" pitchFamily="18" charset="0"/>
                          <a:cs typeface="Times New Roman" panose="02020603050405020304" pitchFamily="18" charset="0"/>
                        </a:rPr>
                        <a:t>a&amp;=b     a=a&amp;b</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35442272"/>
                  </a:ext>
                </a:extLst>
              </a:tr>
              <a:tr h="665941">
                <a:tc>
                  <a:txBody>
                    <a:bodyPr/>
                    <a:lstStyle/>
                    <a:p>
                      <a:pPr algn="l" fontAlgn="ctr"/>
                      <a:r>
                        <a:rPr lang="en-IN" sz="1400" b="0">
                          <a:effectLst/>
                          <a:latin typeface="Times New Roman" panose="02020603050405020304" pitchFamily="18" charset="0"/>
                          <a:cs typeface="Times New Roman" panose="02020603050405020304" pitchFamily="18" charset="0"/>
                        </a:rPr>
                        <a: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a:effectLst/>
                          <a:latin typeface="Times New Roman" panose="02020603050405020304" pitchFamily="18" charset="0"/>
                          <a:cs typeface="Times New Roman" panose="02020603050405020304" pitchFamily="18" charset="0"/>
                        </a:rPr>
                        <a:t>Performs Bitwise OR on operands and assign value to left operand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pt-BR" sz="1400" b="0" dirty="0">
                          <a:effectLst/>
                          <a:latin typeface="Times New Roman" panose="02020603050405020304" pitchFamily="18" charset="0"/>
                          <a:cs typeface="Times New Roman" panose="02020603050405020304" pitchFamily="18" charset="0"/>
                        </a:rPr>
                        <a:t>a|=b     a=a|b</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39958674"/>
                  </a:ext>
                </a:extLst>
              </a:tr>
              <a:tr h="665941">
                <a:tc>
                  <a:txBody>
                    <a:bodyPr/>
                    <a:lstStyle/>
                    <a:p>
                      <a:pPr algn="l" fontAlgn="ctr"/>
                      <a:r>
                        <a:rPr lang="en-IN" sz="1400" b="0">
                          <a:effectLst/>
                          <a:latin typeface="Times New Roman" panose="02020603050405020304" pitchFamily="18" charset="0"/>
                          <a:cs typeface="Times New Roman" panose="02020603050405020304" pitchFamily="18" charset="0"/>
                        </a:rPr>
                        <a: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a:effectLst/>
                          <a:latin typeface="Times New Roman" panose="02020603050405020304" pitchFamily="18" charset="0"/>
                          <a:cs typeface="Times New Roman" panose="02020603050405020304" pitchFamily="18" charset="0"/>
                        </a:rPr>
                        <a:t>Performs Bitwise xOR on operands and assign value to left operand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pt-BR" sz="1400" b="0" dirty="0">
                          <a:effectLst/>
                          <a:latin typeface="Times New Roman" panose="02020603050405020304" pitchFamily="18" charset="0"/>
                          <a:cs typeface="Times New Roman" panose="02020603050405020304" pitchFamily="18" charset="0"/>
                        </a:rPr>
                        <a:t>a^=b     a=a^b</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72880166"/>
                  </a:ext>
                </a:extLst>
              </a:tr>
              <a:tr h="665941">
                <a:tc>
                  <a:txBody>
                    <a:bodyPr/>
                    <a:lstStyle/>
                    <a:p>
                      <a:pPr algn="l" fontAlgn="ctr"/>
                      <a:r>
                        <a:rPr lang="en-IN" sz="1400" b="0">
                          <a:effectLst/>
                          <a:latin typeface="Times New Roman" panose="02020603050405020304" pitchFamily="18" charset="0"/>
                          <a:cs typeface="Times New Roman" panose="02020603050405020304" pitchFamily="18" charset="0"/>
                        </a:rPr>
                        <a:t>&gt;&gt;=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a:effectLst/>
                          <a:latin typeface="Times New Roman" panose="02020603050405020304" pitchFamily="18" charset="0"/>
                          <a:cs typeface="Times New Roman" panose="02020603050405020304" pitchFamily="18" charset="0"/>
                        </a:rPr>
                        <a:t>Performs Bitwise right shift on operands and assign value to left operand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pt-BR" sz="1400" b="0" dirty="0">
                          <a:effectLst/>
                          <a:latin typeface="Times New Roman" panose="02020603050405020304" pitchFamily="18" charset="0"/>
                          <a:cs typeface="Times New Roman" panose="02020603050405020304" pitchFamily="18" charset="0"/>
                        </a:rPr>
                        <a:t>a&gt;&gt;=b     a=a&gt;&gt;b</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62019834"/>
                  </a:ext>
                </a:extLst>
              </a:tr>
              <a:tr h="665941">
                <a:tc>
                  <a:txBody>
                    <a:bodyPr/>
                    <a:lstStyle/>
                    <a:p>
                      <a:pPr algn="l" fontAlgn="ctr"/>
                      <a:r>
                        <a:rPr lang="en-IN" sz="1400" b="0">
                          <a:effectLst/>
                          <a:latin typeface="Times New Roman" panose="02020603050405020304" pitchFamily="18" charset="0"/>
                          <a:cs typeface="Times New Roman" panose="02020603050405020304" pitchFamily="18" charset="0"/>
                        </a:rPr>
                        <a:t>&lt;&lt;=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a:effectLst/>
                          <a:latin typeface="Times New Roman" panose="02020603050405020304" pitchFamily="18" charset="0"/>
                          <a:cs typeface="Times New Roman" panose="02020603050405020304" pitchFamily="18" charset="0"/>
                        </a:rPr>
                        <a:t>Performs Bitwise left shift on operands and assign value to left operand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400" b="0" dirty="0">
                          <a:effectLst/>
                          <a:latin typeface="Times New Roman" panose="02020603050405020304" pitchFamily="18" charset="0"/>
                          <a:cs typeface="Times New Roman" panose="02020603050405020304" pitchFamily="18" charset="0"/>
                        </a:rPr>
                        <a:t>a &lt;&lt;= b  </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 a &lt;&lt; b</a:t>
                      </a:r>
                      <a:r>
                        <a:rPr lang="en-IN" sz="1400" b="0" dirty="0">
                          <a:effectLst/>
                          <a:latin typeface="Times New Roman" panose="02020603050405020304" pitchFamily="18" charset="0"/>
                          <a:cs typeface="Times New Roman" panose="02020603050405020304" pitchFamily="18" charset="0"/>
                        </a:rPr>
                        <a:t>   </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29500526"/>
                  </a:ext>
                </a:extLst>
              </a:tr>
            </a:tbl>
          </a:graphicData>
        </a:graphic>
      </p:graphicFrame>
      <p:sp>
        <p:nvSpPr>
          <p:cNvPr id="2" name="Slide Number Placeholder 1">
            <a:extLst>
              <a:ext uri="{FF2B5EF4-FFF2-40B4-BE49-F238E27FC236}">
                <a16:creationId xmlns:a16="http://schemas.microsoft.com/office/drawing/2014/main" id="{03C703B6-C889-464E-9283-466FE394AC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93</a:t>
            </a:fld>
            <a:endParaRPr lang="en-IN"/>
          </a:p>
        </p:txBody>
      </p:sp>
    </p:spTree>
    <p:extLst>
      <p:ext uri="{BB962C8B-B14F-4D97-AF65-F5344CB8AC3E}">
        <p14:creationId xmlns:p14="http://schemas.microsoft.com/office/powerpoint/2010/main" val="38374789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31"/>
          <p:cNvSpPr txBox="1">
            <a:spLocks noGrp="1"/>
          </p:cNvSpPr>
          <p:nvPr>
            <p:ph type="body" idx="1"/>
          </p:nvPr>
        </p:nvSpPr>
        <p:spPr>
          <a:xfrm>
            <a:off x="422031" y="2796363"/>
            <a:ext cx="8259745" cy="3519377"/>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ct val="92000"/>
              <a:buNone/>
            </a:pPr>
            <a:endParaRPr lang="en-US"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92000"/>
              <a:buNone/>
            </a:pPr>
            <a:endParaRPr lang="en-US" dirty="0">
              <a:latin typeface="Times New Roman" panose="02020603050405020304" pitchFamily="18" charset="0"/>
              <a:cs typeface="Times New Roman" panose="02020603050405020304" pitchFamily="18" charset="0"/>
            </a:endParaRPr>
          </a:p>
        </p:txBody>
      </p:sp>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Assignment Operators</a:t>
            </a:r>
            <a:endParaRPr lang="en-IN" sz="4800" dirty="0"/>
          </a:p>
        </p:txBody>
      </p:sp>
      <p:sp>
        <p:nvSpPr>
          <p:cNvPr id="6" name="TextBox 5">
            <a:extLst>
              <a:ext uri="{FF2B5EF4-FFF2-40B4-BE49-F238E27FC236}">
                <a16:creationId xmlns:a16="http://schemas.microsoft.com/office/drawing/2014/main" id="{EC858DFA-3CD4-484E-992C-DC1FFB06A7E7}"/>
              </a:ext>
            </a:extLst>
          </p:cNvPr>
          <p:cNvSpPr txBox="1"/>
          <p:nvPr/>
        </p:nvSpPr>
        <p:spPr>
          <a:xfrm>
            <a:off x="655620" y="1801451"/>
            <a:ext cx="6049355" cy="501675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Examples of Assignment Operators</a:t>
            </a:r>
          </a:p>
          <a:p>
            <a:r>
              <a:rPr lang="en-US" sz="1600" dirty="0">
                <a:latin typeface="Times New Roman" panose="02020603050405020304" pitchFamily="18" charset="0"/>
                <a:cs typeface="Times New Roman" panose="02020603050405020304" pitchFamily="18" charset="0"/>
              </a:rPr>
              <a:t>a = 10</a:t>
            </a:r>
          </a:p>
          <a:p>
            <a:r>
              <a:rPr lang="en-US" sz="1600" dirty="0">
                <a:latin typeface="Times New Roman" panose="02020603050405020304" pitchFamily="18" charset="0"/>
                <a:cs typeface="Times New Roman" panose="02020603050405020304" pitchFamily="18" charset="0"/>
              </a:rPr>
              <a:t> # Assign value</a:t>
            </a:r>
          </a:p>
          <a:p>
            <a:r>
              <a:rPr lang="en-US" sz="1600" dirty="0">
                <a:latin typeface="Times New Roman" panose="02020603050405020304" pitchFamily="18" charset="0"/>
                <a:cs typeface="Times New Roman" panose="02020603050405020304" pitchFamily="18" charset="0"/>
              </a:rPr>
              <a:t>b = a</a:t>
            </a:r>
          </a:p>
          <a:p>
            <a:r>
              <a:rPr lang="en-US" sz="1600" dirty="0">
                <a:latin typeface="Times New Roman" panose="02020603050405020304" pitchFamily="18" charset="0"/>
                <a:cs typeface="Times New Roman" panose="02020603050405020304" pitchFamily="18" charset="0"/>
              </a:rPr>
              <a:t>print(b)     //10</a:t>
            </a:r>
          </a:p>
          <a:p>
            <a:r>
              <a:rPr lang="en-US" sz="1600" dirty="0">
                <a:latin typeface="Times New Roman" panose="02020603050405020304" pitchFamily="18" charset="0"/>
                <a:cs typeface="Times New Roman" panose="02020603050405020304" pitchFamily="18" charset="0"/>
              </a:rPr>
              <a:t> # Add and assign value</a:t>
            </a:r>
          </a:p>
          <a:p>
            <a:r>
              <a:rPr lang="en-US" sz="1600" dirty="0">
                <a:latin typeface="Times New Roman" panose="02020603050405020304" pitchFamily="18" charset="0"/>
                <a:cs typeface="Times New Roman" panose="02020603050405020304" pitchFamily="18" charset="0"/>
              </a:rPr>
              <a:t>b += a </a:t>
            </a:r>
          </a:p>
          <a:p>
            <a:r>
              <a:rPr lang="en-US" sz="1600" dirty="0">
                <a:latin typeface="Times New Roman" panose="02020603050405020304" pitchFamily="18" charset="0"/>
                <a:cs typeface="Times New Roman" panose="02020603050405020304" pitchFamily="18" charset="0"/>
              </a:rPr>
              <a:t>print(b)    //20</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Subtract and assign value</a:t>
            </a:r>
          </a:p>
          <a:p>
            <a:r>
              <a:rPr lang="en-US" sz="1600" dirty="0">
                <a:latin typeface="Times New Roman" panose="02020603050405020304" pitchFamily="18" charset="0"/>
                <a:cs typeface="Times New Roman" panose="02020603050405020304" pitchFamily="18" charset="0"/>
              </a:rPr>
              <a:t>b -= a</a:t>
            </a:r>
          </a:p>
          <a:p>
            <a:r>
              <a:rPr lang="en-US" sz="1600" dirty="0">
                <a:latin typeface="Times New Roman" panose="02020603050405020304" pitchFamily="18" charset="0"/>
                <a:cs typeface="Times New Roman" panose="02020603050405020304" pitchFamily="18" charset="0"/>
              </a:rPr>
              <a:t>print(b)  //10</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multiply and assign</a:t>
            </a:r>
          </a:p>
          <a:p>
            <a:r>
              <a:rPr lang="en-US" sz="1600" dirty="0">
                <a:latin typeface="Times New Roman" panose="02020603050405020304" pitchFamily="18" charset="0"/>
                <a:cs typeface="Times New Roman" panose="02020603050405020304" pitchFamily="18" charset="0"/>
              </a:rPr>
              <a:t>b *= a</a:t>
            </a:r>
          </a:p>
          <a:p>
            <a:r>
              <a:rPr lang="en-US" sz="1600" dirty="0">
                <a:latin typeface="Times New Roman" panose="02020603050405020304" pitchFamily="18" charset="0"/>
                <a:cs typeface="Times New Roman" panose="02020603050405020304" pitchFamily="18" charset="0"/>
              </a:rPr>
              <a:t>print(b)  //100</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bitwise left shift operator</a:t>
            </a:r>
          </a:p>
          <a:p>
            <a:r>
              <a:rPr lang="en-US" sz="1600" dirty="0">
                <a:latin typeface="Times New Roman" panose="02020603050405020304" pitchFamily="18" charset="0"/>
                <a:cs typeface="Times New Roman" panose="02020603050405020304" pitchFamily="18" charset="0"/>
              </a:rPr>
              <a:t>b &lt;&lt;= a</a:t>
            </a:r>
          </a:p>
          <a:p>
            <a:r>
              <a:rPr lang="en-US" sz="1600" dirty="0">
                <a:latin typeface="Times New Roman" panose="02020603050405020304" pitchFamily="18" charset="0"/>
                <a:cs typeface="Times New Roman" panose="02020603050405020304" pitchFamily="18" charset="0"/>
              </a:rPr>
              <a:t>print(b)     //102400</a:t>
            </a:r>
            <a:endParaRPr lang="en-IN"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F55B7A5-E520-47FA-9DAB-9232A78F00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94</a:t>
            </a:fld>
            <a:endParaRPr lang="en-IN"/>
          </a:p>
        </p:txBody>
      </p:sp>
    </p:spTree>
    <p:extLst>
      <p:ext uri="{BB962C8B-B14F-4D97-AF65-F5344CB8AC3E}">
        <p14:creationId xmlns:p14="http://schemas.microsoft.com/office/powerpoint/2010/main" val="36450880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Identity Operators</a:t>
            </a:r>
            <a:endParaRPr lang="en-IN" sz="4800" dirty="0"/>
          </a:p>
        </p:txBody>
      </p:sp>
      <p:sp>
        <p:nvSpPr>
          <p:cNvPr id="6" name="TextBox 5">
            <a:extLst>
              <a:ext uri="{FF2B5EF4-FFF2-40B4-BE49-F238E27FC236}">
                <a16:creationId xmlns:a16="http://schemas.microsoft.com/office/drawing/2014/main" id="{EC858DFA-3CD4-484E-992C-DC1FFB06A7E7}"/>
              </a:ext>
            </a:extLst>
          </p:cNvPr>
          <p:cNvSpPr txBox="1"/>
          <p:nvPr/>
        </p:nvSpPr>
        <p:spPr>
          <a:xfrm>
            <a:off x="422031" y="1801451"/>
            <a:ext cx="8259745" cy="5078313"/>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In Python, is and is not are the identity operators both are used to check if two values are located on the same part of the memory. Two variables that are equal do not imply that they are identical.</a:t>
            </a:r>
          </a:p>
          <a:p>
            <a:r>
              <a:rPr lang="en-US" sz="1800" dirty="0">
                <a:latin typeface="Times New Roman" panose="02020603050405020304" pitchFamily="18" charset="0"/>
                <a:cs typeface="Times New Roman" panose="02020603050405020304" pitchFamily="18" charset="0"/>
              </a:rPr>
              <a:t> is          True if the operands are identical </a:t>
            </a:r>
          </a:p>
          <a:p>
            <a:r>
              <a:rPr lang="en-US" sz="1800" dirty="0">
                <a:latin typeface="Times New Roman" panose="02020603050405020304" pitchFamily="18" charset="0"/>
                <a:cs typeface="Times New Roman" panose="02020603050405020304" pitchFamily="18" charset="0"/>
              </a:rPr>
              <a:t>is not      True if the operands are not identical </a:t>
            </a:r>
          </a:p>
          <a:p>
            <a:r>
              <a:rPr lang="en-US" sz="1800" dirty="0">
                <a:solidFill>
                  <a:srgbClr val="FF0000"/>
                </a:solidFill>
                <a:latin typeface="Times New Roman" panose="02020603050405020304" pitchFamily="18" charset="0"/>
                <a:cs typeface="Times New Roman" panose="02020603050405020304" pitchFamily="18" charset="0"/>
              </a:rPr>
              <a:t>Example: </a:t>
            </a:r>
          </a:p>
          <a:p>
            <a:r>
              <a:rPr lang="en-US" sz="1800" dirty="0">
                <a:latin typeface="Times New Roman" panose="02020603050405020304" pitchFamily="18" charset="0"/>
                <a:cs typeface="Times New Roman" panose="02020603050405020304" pitchFamily="18" charset="0"/>
              </a:rPr>
              <a:t>x1 = 5</a:t>
            </a:r>
          </a:p>
          <a:p>
            <a:r>
              <a:rPr lang="en-US" sz="1800" dirty="0">
                <a:latin typeface="Times New Roman" panose="02020603050405020304" pitchFamily="18" charset="0"/>
                <a:cs typeface="Times New Roman" panose="02020603050405020304" pitchFamily="18" charset="0"/>
              </a:rPr>
              <a:t>y1 = 5</a:t>
            </a:r>
          </a:p>
          <a:p>
            <a:r>
              <a:rPr lang="en-US" sz="1800" dirty="0">
                <a:latin typeface="Times New Roman" panose="02020603050405020304" pitchFamily="18" charset="0"/>
                <a:cs typeface="Times New Roman" panose="02020603050405020304" pitchFamily="18" charset="0"/>
              </a:rPr>
              <a:t>x2 = 'Hello'</a:t>
            </a:r>
          </a:p>
          <a:p>
            <a:r>
              <a:rPr lang="en-US" sz="1800" dirty="0">
                <a:latin typeface="Times New Roman" panose="02020603050405020304" pitchFamily="18" charset="0"/>
                <a:cs typeface="Times New Roman" panose="02020603050405020304" pitchFamily="18" charset="0"/>
              </a:rPr>
              <a:t>y2 = 'Hello'</a:t>
            </a:r>
          </a:p>
          <a:p>
            <a:r>
              <a:rPr lang="en-US" sz="1800" dirty="0">
                <a:latin typeface="Times New Roman" panose="02020603050405020304" pitchFamily="18" charset="0"/>
                <a:cs typeface="Times New Roman" panose="02020603050405020304" pitchFamily="18" charset="0"/>
              </a:rPr>
              <a:t>x3 = [1,2,3]</a:t>
            </a:r>
          </a:p>
          <a:p>
            <a:r>
              <a:rPr lang="en-US" sz="1800" dirty="0">
                <a:latin typeface="Times New Roman" panose="02020603050405020304" pitchFamily="18" charset="0"/>
                <a:cs typeface="Times New Roman" panose="02020603050405020304" pitchFamily="18" charset="0"/>
              </a:rPr>
              <a:t>y3 = [1,2,3]</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print(x1 is not y1)  # prints False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print(x2 is y2)  # prints True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print(x3 is y3)  # prints False</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E800002-F39A-4C17-B23E-B06ED79B68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95</a:t>
            </a:fld>
            <a:endParaRPr lang="en-IN"/>
          </a:p>
        </p:txBody>
      </p:sp>
    </p:spTree>
    <p:extLst>
      <p:ext uri="{BB962C8B-B14F-4D97-AF65-F5344CB8AC3E}">
        <p14:creationId xmlns:p14="http://schemas.microsoft.com/office/powerpoint/2010/main" val="12538339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Membership Operators</a:t>
            </a:r>
            <a:endParaRPr lang="en-IN" sz="4800" dirty="0"/>
          </a:p>
        </p:txBody>
      </p:sp>
      <p:sp>
        <p:nvSpPr>
          <p:cNvPr id="6" name="TextBox 5">
            <a:extLst>
              <a:ext uri="{FF2B5EF4-FFF2-40B4-BE49-F238E27FC236}">
                <a16:creationId xmlns:a16="http://schemas.microsoft.com/office/drawing/2014/main" id="{EC858DFA-3CD4-484E-992C-DC1FFB06A7E7}"/>
              </a:ext>
            </a:extLst>
          </p:cNvPr>
          <p:cNvSpPr txBox="1"/>
          <p:nvPr/>
        </p:nvSpPr>
        <p:spPr>
          <a:xfrm>
            <a:off x="422031" y="1801451"/>
            <a:ext cx="8259745" cy="480131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In Python, in and not in are the membership operators that are used to test whether a value or variable is in a sequence.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True if value is found in the sequence</a:t>
            </a:r>
          </a:p>
          <a:p>
            <a:r>
              <a:rPr lang="en-US" sz="1800" dirty="0">
                <a:latin typeface="Times New Roman" panose="02020603050405020304" pitchFamily="18" charset="0"/>
                <a:cs typeface="Times New Roman" panose="02020603050405020304" pitchFamily="18" charset="0"/>
              </a:rPr>
              <a:t>not in        True if value is not found in the sequence</a:t>
            </a:r>
          </a:p>
          <a:p>
            <a:r>
              <a:rPr lang="en-US" sz="1800" b="1" dirty="0">
                <a:solidFill>
                  <a:srgbClr val="FF0000"/>
                </a:solidFill>
                <a:latin typeface="Times New Roman" panose="02020603050405020304" pitchFamily="18" charset="0"/>
                <a:cs typeface="Times New Roman" panose="02020603050405020304" pitchFamily="18" charset="0"/>
              </a:rPr>
              <a:t>Example</a:t>
            </a:r>
            <a:r>
              <a:rPr lang="en-US" sz="1800" b="1"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x = 24</a:t>
            </a:r>
          </a:p>
          <a:p>
            <a:r>
              <a:rPr lang="en-US" sz="1800" dirty="0">
                <a:latin typeface="Times New Roman" panose="02020603050405020304" pitchFamily="18" charset="0"/>
                <a:cs typeface="Times New Roman" panose="02020603050405020304" pitchFamily="18" charset="0"/>
              </a:rPr>
              <a:t>y = 20</a:t>
            </a:r>
          </a:p>
          <a:p>
            <a:r>
              <a:rPr lang="en-US" sz="1800" dirty="0">
                <a:latin typeface="Times New Roman" panose="02020603050405020304" pitchFamily="18" charset="0"/>
                <a:cs typeface="Times New Roman" panose="02020603050405020304" pitchFamily="18" charset="0"/>
              </a:rPr>
              <a:t>list = [10, 20, 30, 40, 50]</a:t>
            </a:r>
          </a:p>
          <a:p>
            <a:r>
              <a:rPr lang="en-US" sz="1800" dirty="0">
                <a:latin typeface="Times New Roman" panose="02020603050405020304" pitchFamily="18" charset="0"/>
                <a:cs typeface="Times New Roman" panose="02020603050405020304" pitchFamily="18" charset="0"/>
              </a:rPr>
              <a:t> if (x not in list):</a:t>
            </a:r>
          </a:p>
          <a:p>
            <a:r>
              <a:rPr lang="en-US" sz="1800" dirty="0">
                <a:latin typeface="Times New Roman" panose="02020603050405020304" pitchFamily="18" charset="0"/>
                <a:cs typeface="Times New Roman" panose="02020603050405020304" pitchFamily="18" charset="0"/>
              </a:rPr>
              <a:t>    print("x is NOT present in given list")</a:t>
            </a:r>
          </a:p>
          <a:p>
            <a:r>
              <a:rPr lang="en-US" sz="1800" dirty="0">
                <a:latin typeface="Times New Roman" panose="02020603050405020304" pitchFamily="18" charset="0"/>
                <a:cs typeface="Times New Roman" panose="02020603050405020304" pitchFamily="18" charset="0"/>
              </a:rPr>
              <a:t>else:</a:t>
            </a:r>
          </a:p>
          <a:p>
            <a:r>
              <a:rPr lang="en-US" sz="1800" dirty="0">
                <a:latin typeface="Times New Roman" panose="02020603050405020304" pitchFamily="18" charset="0"/>
                <a:cs typeface="Times New Roman" panose="02020603050405020304" pitchFamily="18" charset="0"/>
              </a:rPr>
              <a:t>    print("x is present in given list")</a:t>
            </a:r>
          </a:p>
          <a:p>
            <a:r>
              <a:rPr lang="en-US" sz="1800" dirty="0">
                <a:latin typeface="Times New Roman" panose="02020603050405020304" pitchFamily="18" charset="0"/>
                <a:cs typeface="Times New Roman" panose="02020603050405020304" pitchFamily="18" charset="0"/>
              </a:rPr>
              <a:t> if (y in list):</a:t>
            </a:r>
          </a:p>
          <a:p>
            <a:r>
              <a:rPr lang="en-US" sz="1800" dirty="0">
                <a:latin typeface="Times New Roman" panose="02020603050405020304" pitchFamily="18" charset="0"/>
                <a:cs typeface="Times New Roman" panose="02020603050405020304" pitchFamily="18" charset="0"/>
              </a:rPr>
              <a:t>    print("y is present in given list")</a:t>
            </a:r>
          </a:p>
          <a:p>
            <a:r>
              <a:rPr lang="en-US" sz="1800" dirty="0">
                <a:latin typeface="Times New Roman" panose="02020603050405020304" pitchFamily="18" charset="0"/>
                <a:cs typeface="Times New Roman" panose="02020603050405020304" pitchFamily="18" charset="0"/>
              </a:rPr>
              <a:t>else:</a:t>
            </a:r>
          </a:p>
          <a:p>
            <a:r>
              <a:rPr lang="en-US" sz="1800" dirty="0">
                <a:latin typeface="Times New Roman" panose="02020603050405020304" pitchFamily="18" charset="0"/>
                <a:cs typeface="Times New Roman" panose="02020603050405020304" pitchFamily="18" charset="0"/>
              </a:rPr>
              <a:t>    print("y is NOT present in given list")</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A93290E-66EE-4010-93FF-0D0A9B42A7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96</a:t>
            </a:fld>
            <a:endParaRPr lang="en-IN"/>
          </a:p>
        </p:txBody>
      </p:sp>
    </p:spTree>
    <p:extLst>
      <p:ext uri="{BB962C8B-B14F-4D97-AF65-F5344CB8AC3E}">
        <p14:creationId xmlns:p14="http://schemas.microsoft.com/office/powerpoint/2010/main" val="24137485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4929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Ternary Operators</a:t>
            </a:r>
            <a:endParaRPr lang="en-IN" sz="4800" dirty="0"/>
          </a:p>
        </p:txBody>
      </p:sp>
      <p:sp>
        <p:nvSpPr>
          <p:cNvPr id="6" name="TextBox 5">
            <a:extLst>
              <a:ext uri="{FF2B5EF4-FFF2-40B4-BE49-F238E27FC236}">
                <a16:creationId xmlns:a16="http://schemas.microsoft.com/office/drawing/2014/main" id="{EC858DFA-3CD4-484E-992C-DC1FFB06A7E7}"/>
              </a:ext>
            </a:extLst>
          </p:cNvPr>
          <p:cNvSpPr txBox="1"/>
          <p:nvPr/>
        </p:nvSpPr>
        <p:spPr>
          <a:xfrm>
            <a:off x="422031" y="1801451"/>
            <a:ext cx="8259745" cy="4613058"/>
          </a:xfrm>
          <a:prstGeom prst="rect">
            <a:avLst/>
          </a:prstGeom>
          <a:noFill/>
        </p:spPr>
        <p:txBody>
          <a:bodyPr wrap="square">
            <a:spAutoFit/>
          </a:bodyPr>
          <a:lstStyle/>
          <a:p>
            <a:pPr>
              <a:lnSpc>
                <a:spcPct val="150000"/>
              </a:lnSpc>
            </a:pPr>
            <a:r>
              <a:rPr lang="en-US" sz="1800" dirty="0">
                <a:latin typeface="Times New Roman" panose="02020603050405020304" pitchFamily="18" charset="0"/>
                <a:cs typeface="Times New Roman" panose="02020603050405020304" pitchFamily="18" charset="0"/>
              </a:rPr>
              <a:t>In Python, Ternary operators also known as conditional expressions are operators that evaluate something based on a condition being true or false.</a:t>
            </a:r>
          </a:p>
          <a:p>
            <a:pPr>
              <a:lnSpc>
                <a:spcPct val="150000"/>
              </a:lnSpc>
            </a:pPr>
            <a:r>
              <a:rPr lang="en-US" sz="1800" dirty="0">
                <a:latin typeface="Times New Roman" panose="02020603050405020304" pitchFamily="18" charset="0"/>
                <a:cs typeface="Times New Roman" panose="02020603050405020304" pitchFamily="18" charset="0"/>
              </a:rPr>
              <a:t>Syntax :  [</a:t>
            </a:r>
            <a:r>
              <a:rPr lang="en-US" sz="1800" dirty="0" err="1">
                <a:latin typeface="Times New Roman" panose="02020603050405020304" pitchFamily="18" charset="0"/>
                <a:cs typeface="Times New Roman" panose="02020603050405020304" pitchFamily="18" charset="0"/>
              </a:rPr>
              <a:t>on_true</a:t>
            </a:r>
            <a:r>
              <a:rPr lang="en-US" sz="1800" dirty="0">
                <a:latin typeface="Times New Roman" panose="02020603050405020304" pitchFamily="18" charset="0"/>
                <a:cs typeface="Times New Roman" panose="02020603050405020304" pitchFamily="18" charset="0"/>
              </a:rPr>
              <a:t>] if [expression] else [</a:t>
            </a:r>
            <a:r>
              <a:rPr lang="en-US" sz="1800" dirty="0" err="1">
                <a:latin typeface="Times New Roman" panose="02020603050405020304" pitchFamily="18" charset="0"/>
                <a:cs typeface="Times New Roman" panose="02020603050405020304" pitchFamily="18" charset="0"/>
              </a:rPr>
              <a:t>on_false</a:t>
            </a:r>
            <a:r>
              <a:rPr lang="en-US" sz="1800" dirty="0">
                <a:latin typeface="Times New Roman" panose="02020603050405020304" pitchFamily="18" charset="0"/>
                <a:cs typeface="Times New Roman" panose="02020603050405020304" pitchFamily="18" charset="0"/>
              </a:rPr>
              <a:t>] </a:t>
            </a: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solidFill>
                  <a:srgbClr val="FF0000"/>
                </a:solidFill>
                <a:latin typeface="Times New Roman" panose="02020603050405020304" pitchFamily="18" charset="0"/>
                <a:cs typeface="Times New Roman" panose="02020603050405020304" pitchFamily="18" charset="0"/>
              </a:rPr>
              <a:t>Example:</a:t>
            </a:r>
          </a:p>
          <a:p>
            <a:pPr>
              <a:lnSpc>
                <a:spcPct val="150000"/>
              </a:lnSpc>
            </a:pPr>
            <a:r>
              <a:rPr lang="en-US" sz="1800" dirty="0">
                <a:latin typeface="Times New Roman" panose="02020603050405020304" pitchFamily="18" charset="0"/>
                <a:cs typeface="Times New Roman" panose="02020603050405020304" pitchFamily="18" charset="0"/>
              </a:rPr>
              <a:t>a, b = 10, 20</a:t>
            </a:r>
          </a:p>
          <a:p>
            <a:pPr>
              <a:lnSpc>
                <a:spcPct val="150000"/>
              </a:lnSpc>
            </a:pPr>
            <a:r>
              <a:rPr lang="en-US" sz="1800" dirty="0">
                <a:latin typeface="Times New Roman" panose="02020603050405020304" pitchFamily="18" charset="0"/>
                <a:cs typeface="Times New Roman" panose="02020603050405020304" pitchFamily="18" charset="0"/>
              </a:rPr>
              <a:t> </a:t>
            </a:r>
          </a:p>
          <a:p>
            <a:pPr>
              <a:lnSpc>
                <a:spcPct val="150000"/>
              </a:lnSpc>
            </a:pPr>
            <a:r>
              <a:rPr lang="en-US" sz="1800" dirty="0">
                <a:latin typeface="Times New Roman" panose="02020603050405020304" pitchFamily="18" charset="0"/>
                <a:cs typeface="Times New Roman" panose="02020603050405020304" pitchFamily="18" charset="0"/>
              </a:rPr>
              <a:t># Copy value of a in min if a &lt; b else copy b</a:t>
            </a:r>
          </a:p>
          <a:p>
            <a:pPr>
              <a:lnSpc>
                <a:spcPct val="150000"/>
              </a:lnSpc>
            </a:pPr>
            <a:r>
              <a:rPr lang="en-US" sz="1800" dirty="0">
                <a:latin typeface="Times New Roman" panose="02020603050405020304" pitchFamily="18" charset="0"/>
                <a:cs typeface="Times New Roman" panose="02020603050405020304" pitchFamily="18" charset="0"/>
              </a:rPr>
              <a:t>min = a if a &lt; b else b</a:t>
            </a:r>
          </a:p>
          <a:p>
            <a:pPr>
              <a:lnSpc>
                <a:spcPct val="150000"/>
              </a:lnSpc>
            </a:pPr>
            <a:r>
              <a:rPr lang="en-US" sz="1800" dirty="0">
                <a:latin typeface="Times New Roman" panose="02020603050405020304" pitchFamily="18" charset="0"/>
                <a:cs typeface="Times New Roman" panose="02020603050405020304" pitchFamily="18" charset="0"/>
              </a:rPr>
              <a:t> </a:t>
            </a:r>
          </a:p>
          <a:p>
            <a:pPr>
              <a:lnSpc>
                <a:spcPct val="150000"/>
              </a:lnSpc>
            </a:pPr>
            <a:r>
              <a:rPr lang="en-US" sz="1800" dirty="0">
                <a:latin typeface="Times New Roman" panose="02020603050405020304" pitchFamily="18" charset="0"/>
                <a:cs typeface="Times New Roman" panose="02020603050405020304" pitchFamily="18" charset="0"/>
              </a:rPr>
              <a:t>print(min)   //10</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873C7A4-5F97-4708-BBDB-45FDC61704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97</a:t>
            </a:fld>
            <a:endParaRPr lang="en-IN"/>
          </a:p>
        </p:txBody>
      </p:sp>
    </p:spTree>
    <p:extLst>
      <p:ext uri="{BB962C8B-B14F-4D97-AF65-F5344CB8AC3E}">
        <p14:creationId xmlns:p14="http://schemas.microsoft.com/office/powerpoint/2010/main" val="31543644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Operator Precedence</a:t>
            </a:r>
            <a:endParaRPr lang="en-IN" sz="4800" dirty="0"/>
          </a:p>
        </p:txBody>
      </p:sp>
      <p:sp>
        <p:nvSpPr>
          <p:cNvPr id="5" name="TextBox 4">
            <a:extLst>
              <a:ext uri="{FF2B5EF4-FFF2-40B4-BE49-F238E27FC236}">
                <a16:creationId xmlns:a16="http://schemas.microsoft.com/office/drawing/2014/main" id="{A396D4F6-F01F-4B5B-AC71-81B280DA6405}"/>
              </a:ext>
            </a:extLst>
          </p:cNvPr>
          <p:cNvSpPr txBox="1"/>
          <p:nvPr/>
        </p:nvSpPr>
        <p:spPr>
          <a:xfrm>
            <a:off x="506765" y="1977657"/>
            <a:ext cx="8041812"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Operator precedence describes the order in which operations are performed.</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099046D-4908-40D9-87C0-57B15D892E0D}"/>
              </a:ext>
            </a:extLst>
          </p:cNvPr>
          <p:cNvSpPr txBox="1"/>
          <p:nvPr/>
        </p:nvSpPr>
        <p:spPr>
          <a:xfrm>
            <a:off x="786809" y="2528362"/>
            <a:ext cx="6985591" cy="4031873"/>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Operator		Description</a:t>
            </a:r>
          </a:p>
          <a:p>
            <a:r>
              <a:rPr lang="en-US" sz="1600" b="1"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Parentheses	</a:t>
            </a:r>
          </a:p>
          <a:p>
            <a:r>
              <a:rPr lang="en-US" sz="1600" dirty="0">
                <a:latin typeface="Times New Roman" panose="02020603050405020304" pitchFamily="18" charset="0"/>
                <a:cs typeface="Times New Roman" panose="02020603050405020304" pitchFamily="18" charset="0"/>
              </a:rPr>
              <a:t>**		Exponentiation	</a:t>
            </a:r>
          </a:p>
          <a:p>
            <a:r>
              <a:rPr lang="en-US" sz="1600" dirty="0">
                <a:latin typeface="Times New Roman" panose="02020603050405020304" pitchFamily="18" charset="0"/>
                <a:cs typeface="Times New Roman" panose="02020603050405020304" pitchFamily="18" charset="0"/>
              </a:rPr>
              <a:t>+x  -x  ~x		Unary plus, unary minus, and bitwise NOT	</a:t>
            </a:r>
          </a:p>
          <a:p>
            <a:r>
              <a:rPr lang="en-US" sz="1600" dirty="0">
                <a:latin typeface="Times New Roman" panose="02020603050405020304" pitchFamily="18" charset="0"/>
                <a:cs typeface="Times New Roman" panose="02020603050405020304" pitchFamily="18" charset="0"/>
              </a:rPr>
              <a:t>*  /  //  %		Multiplication, division, floor division, and modulus	</a:t>
            </a:r>
          </a:p>
          <a:p>
            <a:r>
              <a:rPr lang="en-US" sz="1600" dirty="0">
                <a:latin typeface="Times New Roman" panose="02020603050405020304" pitchFamily="18" charset="0"/>
                <a:cs typeface="Times New Roman" panose="02020603050405020304" pitchFamily="18" charset="0"/>
              </a:rPr>
              <a:t>+  -		Addition and subtraction	</a:t>
            </a:r>
          </a:p>
          <a:p>
            <a:r>
              <a:rPr lang="en-US" sz="1600" dirty="0">
                <a:latin typeface="Times New Roman" panose="02020603050405020304" pitchFamily="18" charset="0"/>
                <a:cs typeface="Times New Roman" panose="02020603050405020304" pitchFamily="18" charset="0"/>
              </a:rPr>
              <a:t>&lt;&lt;  &gt;&gt;		Bitwise left and right shifts	</a:t>
            </a:r>
          </a:p>
          <a:p>
            <a:r>
              <a:rPr lang="en-US" sz="1600" dirty="0">
                <a:latin typeface="Times New Roman" panose="02020603050405020304" pitchFamily="18" charset="0"/>
                <a:cs typeface="Times New Roman" panose="02020603050405020304" pitchFamily="18" charset="0"/>
              </a:rPr>
              <a:t>&amp;		Bitwise AND	</a:t>
            </a:r>
          </a:p>
          <a:p>
            <a:r>
              <a:rPr lang="en-US" sz="1600" dirty="0">
                <a:latin typeface="Times New Roman" panose="02020603050405020304" pitchFamily="18" charset="0"/>
                <a:cs typeface="Times New Roman" panose="02020603050405020304" pitchFamily="18" charset="0"/>
              </a:rPr>
              <a:t>^		Bitwise XOR	</a:t>
            </a:r>
          </a:p>
          <a:p>
            <a:r>
              <a:rPr lang="en-US" sz="1600" dirty="0">
                <a:latin typeface="Times New Roman" panose="02020603050405020304" pitchFamily="18" charset="0"/>
                <a:cs typeface="Times New Roman" panose="02020603050405020304" pitchFamily="18" charset="0"/>
              </a:rPr>
              <a:t>|		Bitwise OR	</a:t>
            </a:r>
          </a:p>
          <a:p>
            <a:r>
              <a:rPr lang="en-US" sz="1600" dirty="0">
                <a:latin typeface="Times New Roman" panose="02020603050405020304" pitchFamily="18" charset="0"/>
                <a:cs typeface="Times New Roman" panose="02020603050405020304" pitchFamily="18" charset="0"/>
              </a:rPr>
              <a:t>==  !=  &gt;  &gt;=  &lt;  &lt;= </a:t>
            </a:r>
          </a:p>
          <a:p>
            <a:r>
              <a:rPr lang="en-US" sz="1600" dirty="0">
                <a:latin typeface="Times New Roman" panose="02020603050405020304" pitchFamily="18" charset="0"/>
                <a:cs typeface="Times New Roman" panose="02020603050405020304" pitchFamily="18" charset="0"/>
              </a:rPr>
              <a:t> is  </a:t>
            </a:r>
            <a:r>
              <a:rPr lang="en-US" sz="1600" dirty="0" err="1">
                <a:latin typeface="Times New Roman" panose="02020603050405020304" pitchFamily="18" charset="0"/>
                <a:cs typeface="Times New Roman" panose="02020603050405020304" pitchFamily="18" charset="0"/>
              </a:rPr>
              <a:t>is</a:t>
            </a:r>
            <a:r>
              <a:rPr lang="en-US" sz="1600" dirty="0">
                <a:latin typeface="Times New Roman" panose="02020603050405020304" pitchFamily="18" charset="0"/>
                <a:cs typeface="Times New Roman" panose="02020603050405020304" pitchFamily="18" charset="0"/>
              </a:rPr>
              <a:t> not  in  not in 	Comparisons, identity, and membership operators	</a:t>
            </a:r>
          </a:p>
          <a:p>
            <a:r>
              <a:rPr lang="en-US" sz="1600" dirty="0">
                <a:latin typeface="Times New Roman" panose="02020603050405020304" pitchFamily="18" charset="0"/>
                <a:cs typeface="Times New Roman" panose="02020603050405020304" pitchFamily="18" charset="0"/>
              </a:rPr>
              <a:t>not		Logical NOT	</a:t>
            </a:r>
          </a:p>
          <a:p>
            <a:r>
              <a:rPr lang="en-US" sz="1600" dirty="0">
                <a:latin typeface="Times New Roman" panose="02020603050405020304" pitchFamily="18" charset="0"/>
                <a:cs typeface="Times New Roman" panose="02020603050405020304" pitchFamily="18" charset="0"/>
              </a:rPr>
              <a:t>and		AND	</a:t>
            </a:r>
          </a:p>
          <a:p>
            <a:r>
              <a:rPr lang="en-US" sz="1600" dirty="0">
                <a:latin typeface="Times New Roman" panose="02020603050405020304" pitchFamily="18" charset="0"/>
                <a:cs typeface="Times New Roman" panose="02020603050405020304" pitchFamily="18" charset="0"/>
              </a:rPr>
              <a:t>or		OR</a:t>
            </a:r>
            <a:endParaRPr lang="en-IN"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210415F-776F-4CEB-B285-41B9998612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98</a:t>
            </a:fld>
            <a:endParaRPr lang="en-IN"/>
          </a:p>
        </p:txBody>
      </p:sp>
    </p:spTree>
    <p:extLst>
      <p:ext uri="{BB962C8B-B14F-4D97-AF65-F5344CB8AC3E}">
        <p14:creationId xmlns:p14="http://schemas.microsoft.com/office/powerpoint/2010/main" val="17557123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90" name="Google Shape;290;p31"/>
          <p:cNvSpPr txBox="1"/>
          <p:nvPr/>
        </p:nvSpPr>
        <p:spPr>
          <a:xfrm>
            <a:off x="506765" y="759484"/>
            <a:ext cx="7786060" cy="830956"/>
          </a:xfrm>
          <a:prstGeom prst="rect">
            <a:avLst/>
          </a:prstGeom>
          <a:noFill/>
          <a:ln>
            <a:noFill/>
          </a:ln>
        </p:spPr>
        <p:txBody>
          <a:bodyPr spcFirstLastPara="1" wrap="square" lIns="91425" tIns="45700" rIns="91425" bIns="45700" anchor="t" anchorCtr="0">
            <a:spAutoFit/>
          </a:bodyPr>
          <a:lstStyle/>
          <a:p>
            <a:r>
              <a:rPr lang="en-IN" sz="4800" dirty="0">
                <a:solidFill>
                  <a:schemeClr val="lt1"/>
                </a:solidFill>
                <a:latin typeface="Times New Roman"/>
                <a:cs typeface="Times New Roman"/>
                <a:sym typeface="Times New Roman"/>
              </a:rPr>
              <a:t>Operator Precedence</a:t>
            </a:r>
            <a:endParaRPr lang="en-IN" sz="4800" dirty="0"/>
          </a:p>
        </p:txBody>
      </p:sp>
      <p:sp>
        <p:nvSpPr>
          <p:cNvPr id="5" name="TextBox 4">
            <a:extLst>
              <a:ext uri="{FF2B5EF4-FFF2-40B4-BE49-F238E27FC236}">
                <a16:creationId xmlns:a16="http://schemas.microsoft.com/office/drawing/2014/main" id="{A396D4F6-F01F-4B5B-AC71-81B280DA6405}"/>
              </a:ext>
            </a:extLst>
          </p:cNvPr>
          <p:cNvSpPr txBox="1"/>
          <p:nvPr/>
        </p:nvSpPr>
        <p:spPr>
          <a:xfrm>
            <a:off x="506765" y="1977657"/>
            <a:ext cx="8041812" cy="323165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If two operators have the same precedence, the expression is evaluated from left to right.</a:t>
            </a:r>
          </a:p>
          <a:p>
            <a:r>
              <a:rPr lang="en-IN" sz="2000" dirty="0">
                <a:latin typeface="Times New Roman" panose="02020603050405020304" pitchFamily="18" charset="0"/>
                <a:cs typeface="Times New Roman" panose="02020603050405020304" pitchFamily="18" charset="0"/>
              </a:rPr>
              <a:t>Example:</a:t>
            </a:r>
          </a:p>
          <a:p>
            <a:r>
              <a:rPr lang="en-IN" sz="2800" b="0" i="0" dirty="0">
                <a:solidFill>
                  <a:srgbClr val="000000"/>
                </a:solidFill>
                <a:effectLst/>
                <a:latin typeface="Consolas" panose="020B0609020204030204" pitchFamily="49" charset="0"/>
              </a:rPr>
              <a:t>(</a:t>
            </a:r>
            <a:r>
              <a:rPr lang="en-IN" sz="2800" b="0" i="0" dirty="0">
                <a:solidFill>
                  <a:srgbClr val="FF0000"/>
                </a:solidFill>
                <a:effectLst/>
                <a:latin typeface="Consolas" panose="020B0609020204030204" pitchFamily="49" charset="0"/>
              </a:rPr>
              <a:t>5</a:t>
            </a:r>
            <a:r>
              <a:rPr lang="en-IN" sz="2800" b="0" i="0" dirty="0">
                <a:solidFill>
                  <a:srgbClr val="000000"/>
                </a:solidFill>
                <a:effectLst/>
                <a:latin typeface="Consolas" panose="020B0609020204030204" pitchFamily="49" charset="0"/>
              </a:rPr>
              <a:t> + </a:t>
            </a:r>
            <a:r>
              <a:rPr lang="en-IN" sz="2800" b="0" i="0" dirty="0">
                <a:solidFill>
                  <a:srgbClr val="FF0000"/>
                </a:solidFill>
                <a:effectLst/>
                <a:latin typeface="Consolas" panose="020B0609020204030204" pitchFamily="49" charset="0"/>
              </a:rPr>
              <a:t>4</a:t>
            </a:r>
            <a:r>
              <a:rPr lang="en-IN" sz="2800" b="0" i="0" dirty="0">
                <a:solidFill>
                  <a:srgbClr val="000000"/>
                </a:solidFill>
                <a:effectLst/>
                <a:latin typeface="Consolas" panose="020B0609020204030204" pitchFamily="49" charset="0"/>
              </a:rPr>
              <a:t> - </a:t>
            </a:r>
            <a:r>
              <a:rPr lang="en-IN" sz="2800" b="0" i="0" dirty="0">
                <a:solidFill>
                  <a:srgbClr val="FF0000"/>
                </a:solidFill>
                <a:effectLst/>
                <a:latin typeface="Consolas" panose="020B0609020204030204" pitchFamily="49" charset="0"/>
              </a:rPr>
              <a:t>7</a:t>
            </a:r>
            <a:r>
              <a:rPr lang="en-IN" sz="2800" b="0" i="0" dirty="0">
                <a:solidFill>
                  <a:srgbClr val="000000"/>
                </a:solidFill>
                <a:effectLst/>
                <a:latin typeface="Consolas" panose="020B0609020204030204" pitchFamily="49" charset="0"/>
              </a:rPr>
              <a:t> + </a:t>
            </a:r>
            <a:r>
              <a:rPr lang="en-IN" sz="2800" b="0" i="0" dirty="0">
                <a:solidFill>
                  <a:srgbClr val="FF0000"/>
                </a:solidFill>
                <a:effectLst/>
                <a:latin typeface="Consolas" panose="020B0609020204030204" pitchFamily="49" charset="0"/>
              </a:rPr>
              <a:t>3</a:t>
            </a:r>
            <a:r>
              <a:rPr lang="en-IN" sz="2800" b="0" i="0" dirty="0">
                <a:solidFill>
                  <a:srgbClr val="000000"/>
                </a:solidFill>
                <a:effectLst/>
                <a:latin typeface="Consolas" panose="020B0609020204030204" pitchFamily="49" charset="0"/>
              </a:rPr>
              <a:t>)</a:t>
            </a:r>
            <a:endParaRPr lang="en-IN" sz="2000" b="0" i="0" dirty="0">
              <a:solidFill>
                <a:srgbClr val="000000"/>
              </a:solidFill>
              <a:effectLst/>
              <a:latin typeface="Times New Roman" panose="02020603050405020304" pitchFamily="18" charset="0"/>
              <a:cs typeface="Times New Roman" panose="02020603050405020304" pitchFamily="18" charset="0"/>
            </a:endParaRPr>
          </a:p>
          <a:p>
            <a:r>
              <a:rPr lang="en-IN" sz="2800" b="0" i="0" dirty="0">
                <a:solidFill>
                  <a:srgbClr val="000000"/>
                </a:solidFill>
                <a:effectLst/>
                <a:latin typeface="Consolas" panose="020B0609020204030204" pitchFamily="49" charset="0"/>
              </a:rPr>
              <a:t>(</a:t>
            </a:r>
            <a:r>
              <a:rPr lang="en-IN" sz="2800" b="0" i="0" dirty="0">
                <a:solidFill>
                  <a:srgbClr val="FF0000"/>
                </a:solidFill>
                <a:effectLst/>
                <a:latin typeface="Consolas" panose="020B0609020204030204" pitchFamily="49" charset="0"/>
              </a:rPr>
              <a:t>100</a:t>
            </a:r>
            <a:r>
              <a:rPr lang="en-IN" sz="2800" b="0" i="0" dirty="0">
                <a:solidFill>
                  <a:srgbClr val="000000"/>
                </a:solidFill>
                <a:effectLst/>
                <a:latin typeface="Consolas" panose="020B0609020204030204" pitchFamily="49" charset="0"/>
              </a:rPr>
              <a:t> + </a:t>
            </a:r>
            <a:r>
              <a:rPr lang="en-IN" sz="2800" b="0" i="0" dirty="0">
                <a:solidFill>
                  <a:srgbClr val="FF0000"/>
                </a:solidFill>
                <a:effectLst/>
                <a:latin typeface="Consolas" panose="020B0609020204030204" pitchFamily="49" charset="0"/>
              </a:rPr>
              <a:t>5</a:t>
            </a:r>
            <a:r>
              <a:rPr lang="en-IN" sz="2800" b="0" i="0" dirty="0">
                <a:solidFill>
                  <a:srgbClr val="000000"/>
                </a:solidFill>
                <a:effectLst/>
                <a:latin typeface="Consolas" panose="020B0609020204030204" pitchFamily="49" charset="0"/>
              </a:rPr>
              <a:t> * </a:t>
            </a:r>
            <a:r>
              <a:rPr lang="en-IN" sz="2800" b="0" i="0" dirty="0">
                <a:solidFill>
                  <a:srgbClr val="FF0000"/>
                </a:solidFill>
                <a:effectLst/>
                <a:latin typeface="Consolas" panose="020B0609020204030204" pitchFamily="49" charset="0"/>
              </a:rPr>
              <a:t>3</a:t>
            </a:r>
            <a:r>
              <a:rPr lang="en-IN" sz="2800" b="0" i="0" dirty="0">
                <a:solidFill>
                  <a:srgbClr val="000000"/>
                </a:solidFill>
                <a:effectLst/>
                <a:latin typeface="Consolas" panose="020B0609020204030204" pitchFamily="49" charset="0"/>
              </a:rPr>
              <a:t>)</a:t>
            </a:r>
            <a:endParaRPr lang="en-IN" sz="2000" dirty="0">
              <a:latin typeface="Times New Roman" panose="02020603050405020304" pitchFamily="18" charset="0"/>
              <a:cs typeface="Times New Roman" panose="02020603050405020304" pitchFamily="18" charset="0"/>
            </a:endParaRPr>
          </a:p>
          <a:p>
            <a:r>
              <a:rPr lang="en-IN" sz="2800" b="0" i="0" dirty="0">
                <a:solidFill>
                  <a:srgbClr val="000000"/>
                </a:solidFill>
                <a:effectLst/>
                <a:latin typeface="Consolas" panose="020B0609020204030204" pitchFamily="49" charset="0"/>
              </a:rPr>
              <a:t>((</a:t>
            </a:r>
            <a:r>
              <a:rPr lang="en-IN" sz="2800" b="0" i="0" dirty="0">
                <a:solidFill>
                  <a:srgbClr val="FF0000"/>
                </a:solidFill>
                <a:effectLst/>
                <a:latin typeface="Consolas" panose="020B0609020204030204" pitchFamily="49" charset="0"/>
              </a:rPr>
              <a:t>6</a:t>
            </a:r>
            <a:r>
              <a:rPr lang="en-IN" sz="2800" b="0" i="0" dirty="0">
                <a:solidFill>
                  <a:srgbClr val="000000"/>
                </a:solidFill>
                <a:effectLst/>
                <a:latin typeface="Consolas" panose="020B0609020204030204" pitchFamily="49" charset="0"/>
              </a:rPr>
              <a:t> + </a:t>
            </a:r>
            <a:r>
              <a:rPr lang="en-IN" sz="2800" b="0" i="0" dirty="0">
                <a:solidFill>
                  <a:srgbClr val="FF0000"/>
                </a:solidFill>
                <a:effectLst/>
                <a:latin typeface="Consolas" panose="020B0609020204030204" pitchFamily="49" charset="0"/>
              </a:rPr>
              <a:t>3</a:t>
            </a:r>
            <a:r>
              <a:rPr lang="en-IN" sz="2800" b="0" i="0" dirty="0">
                <a:solidFill>
                  <a:srgbClr val="000000"/>
                </a:solidFill>
                <a:effectLst/>
                <a:latin typeface="Consolas" panose="020B0609020204030204" pitchFamily="49" charset="0"/>
              </a:rPr>
              <a:t>) - (</a:t>
            </a:r>
            <a:r>
              <a:rPr lang="en-IN" sz="2800" b="0" i="0" dirty="0">
                <a:solidFill>
                  <a:srgbClr val="FF0000"/>
                </a:solidFill>
                <a:effectLst/>
                <a:latin typeface="Consolas" panose="020B0609020204030204" pitchFamily="49" charset="0"/>
              </a:rPr>
              <a:t>6</a:t>
            </a:r>
            <a:r>
              <a:rPr lang="en-IN" sz="2800" b="0" i="0" dirty="0">
                <a:solidFill>
                  <a:srgbClr val="000000"/>
                </a:solidFill>
                <a:effectLst/>
                <a:latin typeface="Consolas" panose="020B0609020204030204" pitchFamily="49" charset="0"/>
              </a:rPr>
              <a:t> + </a:t>
            </a:r>
            <a:r>
              <a:rPr lang="en-IN" sz="2800" b="0" i="0" dirty="0">
                <a:solidFill>
                  <a:srgbClr val="FF0000"/>
                </a:solidFill>
                <a:effectLst/>
                <a:latin typeface="Consolas" panose="020B0609020204030204" pitchFamily="49" charset="0"/>
              </a:rPr>
              <a:t>3</a:t>
            </a:r>
            <a:r>
              <a:rPr lang="en-IN" sz="2800" b="0" i="0" dirty="0">
                <a:solidFill>
                  <a:srgbClr val="000000"/>
                </a:solidFill>
                <a:effectLst/>
                <a:latin typeface="Consolas" panose="020B0609020204030204" pitchFamily="49" charset="0"/>
              </a:rPr>
              <a:t>))</a:t>
            </a:r>
          </a:p>
          <a:p>
            <a:r>
              <a:rPr lang="en-US" sz="2000" dirty="0">
                <a:latin typeface="Times New Roman" panose="02020603050405020304" pitchFamily="18" charset="0"/>
                <a:cs typeface="Times New Roman" panose="02020603050405020304" pitchFamily="18" charset="0"/>
              </a:rPr>
              <a:t>10 + 20 * 30 </a:t>
            </a:r>
          </a:p>
          <a:p>
            <a:r>
              <a:rPr lang="en-US" sz="2000" dirty="0">
                <a:latin typeface="Times New Roman" panose="02020603050405020304" pitchFamily="18" charset="0"/>
                <a:cs typeface="Times New Roman" panose="02020603050405020304" pitchFamily="18" charset="0"/>
              </a:rPr>
              <a:t>100 / 10 * 10</a:t>
            </a:r>
          </a:p>
          <a:p>
            <a:r>
              <a:rPr lang="en-US" sz="2000" dirty="0">
                <a:latin typeface="Times New Roman" panose="02020603050405020304" pitchFamily="18" charset="0"/>
                <a:cs typeface="Times New Roman" panose="02020603050405020304" pitchFamily="18" charset="0"/>
              </a:rPr>
              <a:t>100 + 200 / 10 - 3 * 10</a:t>
            </a:r>
          </a:p>
        </p:txBody>
      </p:sp>
      <p:sp>
        <p:nvSpPr>
          <p:cNvPr id="2" name="Slide Number Placeholder 1">
            <a:extLst>
              <a:ext uri="{FF2B5EF4-FFF2-40B4-BE49-F238E27FC236}">
                <a16:creationId xmlns:a16="http://schemas.microsoft.com/office/drawing/2014/main" id="{AFFF6E9B-6E4C-4540-AB47-9400B7EB2A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99</a:t>
            </a:fld>
            <a:endParaRPr lang="en-IN"/>
          </a:p>
        </p:txBody>
      </p:sp>
    </p:spTree>
    <p:extLst>
      <p:ext uri="{BB962C8B-B14F-4D97-AF65-F5344CB8AC3E}">
        <p14:creationId xmlns:p14="http://schemas.microsoft.com/office/powerpoint/2010/main" val="1517889537"/>
      </p:ext>
    </p:extLst>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7400</Words>
  <Application>Microsoft Office PowerPoint</Application>
  <PresentationFormat>On-screen Show (4:3)</PresentationFormat>
  <Paragraphs>1327</Paragraphs>
  <Slides>118</Slides>
  <Notes>112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118</vt:i4>
      </vt:variant>
    </vt:vector>
  </HeadingPairs>
  <TitlesOfParts>
    <vt:vector size="128" baseType="lpstr">
      <vt:lpstr>Gill Sans</vt:lpstr>
      <vt:lpstr>Wingdings</vt:lpstr>
      <vt:lpstr>-apple-system</vt:lpstr>
      <vt:lpstr>source sans pro</vt:lpstr>
      <vt:lpstr>Consolas</vt:lpstr>
      <vt:lpstr>Noto Sans Symbols</vt:lpstr>
      <vt:lpstr>Arial</vt:lpstr>
      <vt:lpstr>Calibri</vt:lpstr>
      <vt:lpstr>Times New Roman</vt:lpstr>
      <vt:lpstr>Dividend</vt:lpstr>
      <vt:lpstr>PowerPoint Presentation</vt:lpstr>
      <vt:lpstr>INTRODUCTION TO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TYPES IN Python</vt:lpstr>
      <vt:lpstr>Built-in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Microsoft Office User</dc:creator>
  <cp:lastModifiedBy>primyacse@gmail.com</cp:lastModifiedBy>
  <cp:revision>57</cp:revision>
  <dcterms:created xsi:type="dcterms:W3CDTF">2020-09-26T11:46:41Z</dcterms:created>
  <dcterms:modified xsi:type="dcterms:W3CDTF">2023-04-28T08:36:21Z</dcterms:modified>
</cp:coreProperties>
</file>