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7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6319599" y="2165271"/>
            <a:ext cx="7477601" cy="2499598"/>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Discovering the Evolution of Natural Language</a:t>
            </a:r>
            <a:endParaRPr lang="en-US" sz="5249" dirty="0"/>
          </a:p>
        </p:txBody>
      </p:sp>
      <p:sp>
        <p:nvSpPr>
          <p:cNvPr id="5" name="Text 3"/>
          <p:cNvSpPr/>
          <p:nvPr/>
        </p:nvSpPr>
        <p:spPr>
          <a:xfrm>
            <a:off x="6319599" y="4998125"/>
            <a:ext cx="7477601" cy="2076443"/>
          </a:xfrm>
          <a:prstGeom prst="rect">
            <a:avLst/>
          </a:prstGeom>
          <a:noFill/>
          <a:ln/>
        </p:spPr>
        <p:txBody>
          <a:bodyPr wrap="square" rtlCol="0" anchor="t"/>
          <a:lstStyle/>
          <a:p>
            <a:pPr marL="0" indent="0">
              <a:lnSpc>
                <a:spcPts val="2799"/>
              </a:lnSpc>
              <a:buNone/>
            </a:pPr>
            <a:r>
              <a:rPr lang="en-US" sz="3200" dirty="0">
                <a:solidFill>
                  <a:srgbClr val="C9C2C0"/>
                </a:solidFill>
                <a:latin typeface="Gelasio" pitchFamily="34" charset="0"/>
                <a:ea typeface="Gelasio" pitchFamily="34" charset="-122"/>
                <a:cs typeface="Gelasio" pitchFamily="34" charset="-120"/>
              </a:rPr>
              <a:t>From early machine translation attempts to advanced language models, we'll take a journey through the history of NLP and explore its impact on society</a:t>
            </a:r>
            <a:endParaRPr lang="en-US" sz="320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346008"/>
            <a:ext cx="953262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Challenges in Early NLP Development </a:t>
            </a:r>
            <a:endParaRPr lang="en-US" sz="4374" dirty="0"/>
          </a:p>
        </p:txBody>
      </p:sp>
      <p:sp>
        <p:nvSpPr>
          <p:cNvPr id="5" name="Text 3"/>
          <p:cNvSpPr/>
          <p:nvPr/>
        </p:nvSpPr>
        <p:spPr>
          <a:xfrm>
            <a:off x="2393394" y="3484721"/>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Data Limitations: Early NLP struggled due to limited data availability and computational resources.</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Linguistic Complexity: Understanding nuances, idioms, and context posed challenges for early NLP models.</a:t>
            </a:r>
            <a:endParaRPr lang="en-US" sz="1750" dirty="0"/>
          </a:p>
        </p:txBody>
      </p:sp>
      <p:sp>
        <p:nvSpPr>
          <p:cNvPr id="7" name="Text 5"/>
          <p:cNvSpPr/>
          <p:nvPr/>
        </p:nvSpPr>
        <p:spPr>
          <a:xfrm>
            <a:off x="2393394" y="472856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Lack of Tools: Absence of advanced algorithms hindered accurate language processing and analysis.</a:t>
            </a:r>
            <a:endParaRPr lang="en-US" sz="1750" dirty="0"/>
          </a:p>
        </p:txBody>
      </p:sp>
      <p:sp>
        <p:nvSpPr>
          <p:cNvPr id="8" name="Text 6"/>
          <p:cNvSpPr/>
          <p:nvPr/>
        </p:nvSpPr>
        <p:spPr>
          <a:xfrm>
            <a:off x="2393394" y="517278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Evolution Overcome Challenges: Despite initial hurdles, NLP's evolution addressed these challenges, leading to its current capabilities.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480548"/>
            <a:ext cx="95554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Ethical Considerations in NLP History </a:t>
            </a:r>
            <a:endParaRPr lang="en-US" sz="4374" dirty="0"/>
          </a:p>
        </p:txBody>
      </p:sp>
      <p:sp>
        <p:nvSpPr>
          <p:cNvPr id="5" name="Shape 3"/>
          <p:cNvSpPr/>
          <p:nvPr/>
        </p:nvSpPr>
        <p:spPr>
          <a:xfrm>
            <a:off x="2037993" y="3681770"/>
            <a:ext cx="499943" cy="499943"/>
          </a:xfrm>
          <a:prstGeom prst="roundRect">
            <a:avLst>
              <a:gd name="adj" fmla="val 26667"/>
            </a:avLst>
          </a:prstGeom>
          <a:solidFill>
            <a:srgbClr val="393636"/>
          </a:solidFill>
          <a:ln/>
        </p:spPr>
        <p:txBody>
          <a:bodyPr/>
          <a:lstStyle/>
          <a:p>
            <a:endParaRPr lang="en-IN"/>
          </a:p>
        </p:txBody>
      </p:sp>
      <p:sp>
        <p:nvSpPr>
          <p:cNvPr id="6" name="Text 4"/>
          <p:cNvSpPr/>
          <p:nvPr/>
        </p:nvSpPr>
        <p:spPr>
          <a:xfrm>
            <a:off x="2215515" y="3723442"/>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758089"/>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Bias Mitigation</a:t>
            </a:r>
            <a:endParaRPr lang="en-US" sz="2187" dirty="0"/>
          </a:p>
        </p:txBody>
      </p:sp>
      <p:sp>
        <p:nvSpPr>
          <p:cNvPr id="8" name="Text 6"/>
          <p:cNvSpPr/>
          <p:nvPr/>
        </p:nvSpPr>
        <p:spPr>
          <a:xfrm>
            <a:off x="2760107" y="4327446"/>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NLP addresses bias concerns in language processing, aiming for fairness.</a:t>
            </a:r>
            <a:endParaRPr lang="en-US" sz="1750" dirty="0"/>
          </a:p>
        </p:txBody>
      </p:sp>
      <p:sp>
        <p:nvSpPr>
          <p:cNvPr id="9" name="Shape 7"/>
          <p:cNvSpPr/>
          <p:nvPr/>
        </p:nvSpPr>
        <p:spPr>
          <a:xfrm>
            <a:off x="5630228" y="3681770"/>
            <a:ext cx="499943" cy="499943"/>
          </a:xfrm>
          <a:prstGeom prst="roundRect">
            <a:avLst>
              <a:gd name="adj" fmla="val 26667"/>
            </a:avLst>
          </a:prstGeom>
          <a:solidFill>
            <a:srgbClr val="393636"/>
          </a:solidFill>
          <a:ln/>
        </p:spPr>
        <p:txBody>
          <a:bodyPr/>
          <a:lstStyle/>
          <a:p>
            <a:endParaRPr lang="en-IN"/>
          </a:p>
        </p:txBody>
      </p:sp>
      <p:sp>
        <p:nvSpPr>
          <p:cNvPr id="10" name="Text 8"/>
          <p:cNvSpPr/>
          <p:nvPr/>
        </p:nvSpPr>
        <p:spPr>
          <a:xfrm>
            <a:off x="5784890" y="3723442"/>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758089"/>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Privacy Protection</a:t>
            </a:r>
            <a:endParaRPr lang="en-US" sz="2187" dirty="0"/>
          </a:p>
        </p:txBody>
      </p:sp>
      <p:sp>
        <p:nvSpPr>
          <p:cNvPr id="12" name="Text 10"/>
          <p:cNvSpPr/>
          <p:nvPr/>
        </p:nvSpPr>
        <p:spPr>
          <a:xfrm>
            <a:off x="6352342" y="4327446"/>
            <a:ext cx="2647950"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Ensuring personal data privacy when handling textual information.</a:t>
            </a:r>
            <a:endParaRPr lang="en-US" sz="1750" dirty="0"/>
          </a:p>
        </p:txBody>
      </p:sp>
      <p:sp>
        <p:nvSpPr>
          <p:cNvPr id="13" name="Shape 11"/>
          <p:cNvSpPr/>
          <p:nvPr/>
        </p:nvSpPr>
        <p:spPr>
          <a:xfrm>
            <a:off x="9222462" y="3681770"/>
            <a:ext cx="499943" cy="499943"/>
          </a:xfrm>
          <a:prstGeom prst="roundRect">
            <a:avLst>
              <a:gd name="adj" fmla="val 26667"/>
            </a:avLst>
          </a:prstGeom>
          <a:solidFill>
            <a:srgbClr val="393636"/>
          </a:solidFill>
          <a:ln/>
        </p:spPr>
        <p:txBody>
          <a:bodyPr/>
          <a:lstStyle/>
          <a:p>
            <a:endParaRPr lang="en-IN"/>
          </a:p>
        </p:txBody>
      </p:sp>
      <p:sp>
        <p:nvSpPr>
          <p:cNvPr id="14" name="Text 12"/>
          <p:cNvSpPr/>
          <p:nvPr/>
        </p:nvSpPr>
        <p:spPr>
          <a:xfrm>
            <a:off x="9380934" y="3723442"/>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758089"/>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Ethical AI</a:t>
            </a:r>
            <a:endParaRPr lang="en-US" sz="2187" dirty="0"/>
          </a:p>
        </p:txBody>
      </p:sp>
      <p:sp>
        <p:nvSpPr>
          <p:cNvPr id="16" name="Text 14"/>
          <p:cNvSpPr/>
          <p:nvPr/>
        </p:nvSpPr>
        <p:spPr>
          <a:xfrm>
            <a:off x="9944576" y="4327446"/>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Applying ethical standards to NLP models for responsible AI applications.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306955"/>
            <a:ext cx="64160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NLP 's Impact on Society  </a:t>
            </a:r>
            <a:endParaRPr lang="en-US" sz="4374" dirty="0"/>
          </a:p>
        </p:txBody>
      </p:sp>
      <p:sp>
        <p:nvSpPr>
          <p:cNvPr id="5" name="Shape 3"/>
          <p:cNvSpPr/>
          <p:nvPr/>
        </p:nvSpPr>
        <p:spPr>
          <a:xfrm>
            <a:off x="2037993" y="3508177"/>
            <a:ext cx="499943" cy="499943"/>
          </a:xfrm>
          <a:prstGeom prst="roundRect">
            <a:avLst>
              <a:gd name="adj" fmla="val 26667"/>
            </a:avLst>
          </a:prstGeom>
          <a:solidFill>
            <a:srgbClr val="393636"/>
          </a:solidFill>
          <a:ln/>
        </p:spPr>
        <p:txBody>
          <a:bodyPr/>
          <a:lstStyle/>
          <a:p>
            <a:endParaRPr lang="en-IN"/>
          </a:p>
        </p:txBody>
      </p:sp>
      <p:sp>
        <p:nvSpPr>
          <p:cNvPr id="6" name="Text 4"/>
          <p:cNvSpPr/>
          <p:nvPr/>
        </p:nvSpPr>
        <p:spPr>
          <a:xfrm>
            <a:off x="2215515" y="3549848"/>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584496"/>
            <a:ext cx="2647950"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Healthcare Advancements</a:t>
            </a:r>
            <a:endParaRPr lang="en-US" sz="2187" dirty="0"/>
          </a:p>
        </p:txBody>
      </p:sp>
      <p:sp>
        <p:nvSpPr>
          <p:cNvPr id="8" name="Text 6"/>
          <p:cNvSpPr/>
          <p:nvPr/>
        </p:nvSpPr>
        <p:spPr>
          <a:xfrm>
            <a:off x="2760107" y="4501039"/>
            <a:ext cx="2647950"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NLP assists medical professionals with patient records and diagnostics.</a:t>
            </a:r>
            <a:endParaRPr lang="en-US" sz="1750" dirty="0"/>
          </a:p>
        </p:txBody>
      </p:sp>
      <p:sp>
        <p:nvSpPr>
          <p:cNvPr id="9" name="Shape 7"/>
          <p:cNvSpPr/>
          <p:nvPr/>
        </p:nvSpPr>
        <p:spPr>
          <a:xfrm>
            <a:off x="5630228" y="3508177"/>
            <a:ext cx="499943" cy="499943"/>
          </a:xfrm>
          <a:prstGeom prst="roundRect">
            <a:avLst>
              <a:gd name="adj" fmla="val 26667"/>
            </a:avLst>
          </a:prstGeom>
          <a:solidFill>
            <a:srgbClr val="393636"/>
          </a:solidFill>
          <a:ln/>
        </p:spPr>
        <p:txBody>
          <a:bodyPr/>
          <a:lstStyle/>
          <a:p>
            <a:endParaRPr lang="en-IN"/>
          </a:p>
        </p:txBody>
      </p:sp>
      <p:sp>
        <p:nvSpPr>
          <p:cNvPr id="10" name="Text 8"/>
          <p:cNvSpPr/>
          <p:nvPr/>
        </p:nvSpPr>
        <p:spPr>
          <a:xfrm>
            <a:off x="5784890" y="3549848"/>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584496"/>
            <a:ext cx="2647950"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Education Enhancement</a:t>
            </a:r>
            <a:endParaRPr lang="en-US" sz="2187" dirty="0"/>
          </a:p>
        </p:txBody>
      </p:sp>
      <p:sp>
        <p:nvSpPr>
          <p:cNvPr id="12" name="Text 10"/>
          <p:cNvSpPr/>
          <p:nvPr/>
        </p:nvSpPr>
        <p:spPr>
          <a:xfrm>
            <a:off x="6352342" y="4501039"/>
            <a:ext cx="2647950"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Language learning apps leverage NLP for interactive learning experiences.</a:t>
            </a:r>
            <a:endParaRPr lang="en-US" sz="1750" dirty="0"/>
          </a:p>
        </p:txBody>
      </p:sp>
      <p:sp>
        <p:nvSpPr>
          <p:cNvPr id="13" name="Shape 11"/>
          <p:cNvSpPr/>
          <p:nvPr/>
        </p:nvSpPr>
        <p:spPr>
          <a:xfrm>
            <a:off x="9222462" y="3508177"/>
            <a:ext cx="499943" cy="499943"/>
          </a:xfrm>
          <a:prstGeom prst="roundRect">
            <a:avLst>
              <a:gd name="adj" fmla="val 26667"/>
            </a:avLst>
          </a:prstGeom>
          <a:solidFill>
            <a:srgbClr val="393636"/>
          </a:solidFill>
          <a:ln/>
        </p:spPr>
        <p:txBody>
          <a:bodyPr/>
          <a:lstStyle/>
          <a:p>
            <a:endParaRPr lang="en-IN"/>
          </a:p>
        </p:txBody>
      </p:sp>
      <p:sp>
        <p:nvSpPr>
          <p:cNvPr id="14" name="Text 12"/>
          <p:cNvSpPr/>
          <p:nvPr/>
        </p:nvSpPr>
        <p:spPr>
          <a:xfrm>
            <a:off x="9380934" y="3549848"/>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584496"/>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Financial Insights</a:t>
            </a:r>
            <a:endParaRPr lang="en-US" sz="2187" dirty="0"/>
          </a:p>
        </p:txBody>
      </p:sp>
      <p:sp>
        <p:nvSpPr>
          <p:cNvPr id="16" name="Text 14"/>
          <p:cNvSpPr/>
          <p:nvPr/>
        </p:nvSpPr>
        <p:spPr>
          <a:xfrm>
            <a:off x="9944576" y="4153853"/>
            <a:ext cx="2647950"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NLP-driven analysis aids in market predictions and financial decisions.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745819"/>
            <a:ext cx="9448800" cy="694373"/>
          </a:xfrm>
          <a:prstGeom prst="rect">
            <a:avLst/>
          </a:prstGeom>
          <a:noFill/>
          <a:ln/>
        </p:spPr>
        <p:txBody>
          <a:bodyPr wrap="none" rtlCol="0" anchor="t"/>
          <a:lstStyle/>
          <a:p>
            <a:pPr marL="0" indent="0">
              <a:lnSpc>
                <a:spcPts val="5468"/>
              </a:lnSpc>
              <a:buNone/>
            </a:pPr>
            <a:r>
              <a:rPr lang="en-US" sz="4374" b="1" dirty="0">
                <a:solidFill>
                  <a:srgbClr val="EBCCBB"/>
                </a:solidFill>
                <a:latin typeface="Gelasio" pitchFamily="34" charset="0"/>
                <a:ea typeface="Gelasio" pitchFamily="34" charset="-122"/>
                <a:cs typeface="Gelasio" pitchFamily="34" charset="-120"/>
              </a:rPr>
              <a:t>Continued Growth and Evolution</a:t>
            </a:r>
            <a:endParaRPr lang="en-US" sz="4374" dirty="0"/>
          </a:p>
        </p:txBody>
      </p:sp>
      <p:sp>
        <p:nvSpPr>
          <p:cNvPr id="5" name="Text 3"/>
          <p:cNvSpPr/>
          <p:nvPr/>
        </p:nvSpPr>
        <p:spPr>
          <a:xfrm>
            <a:off x="2393394" y="388453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Expanding Applications: NLP's influence extends to industries like law, entertainment, and hospitality.</a:t>
            </a:r>
            <a:endParaRPr lang="en-US" sz="1750" dirty="0"/>
          </a:p>
        </p:txBody>
      </p:sp>
      <p:sp>
        <p:nvSpPr>
          <p:cNvPr id="6" name="Text 4"/>
          <p:cNvSpPr/>
          <p:nvPr/>
        </p:nvSpPr>
        <p:spPr>
          <a:xfrm>
            <a:off x="2393394" y="432875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Research Frontiers: Ongoing research explores new NLP models and applications.</a:t>
            </a:r>
            <a:endParaRPr lang="en-US" sz="1750" dirty="0"/>
          </a:p>
        </p:txBody>
      </p:sp>
      <p:sp>
        <p:nvSpPr>
          <p:cNvPr id="7" name="Text 5"/>
          <p:cNvSpPr/>
          <p:nvPr/>
        </p:nvSpPr>
        <p:spPr>
          <a:xfrm>
            <a:off x="2393394" y="4772978"/>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Interdisciplinary Collaboration: NLP's growth relies on collaboration across AI, linguistics, and technology.</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745819"/>
            <a:ext cx="9563100" cy="694373"/>
          </a:xfrm>
          <a:prstGeom prst="rect">
            <a:avLst/>
          </a:prstGeom>
          <a:noFill/>
          <a:ln/>
        </p:spPr>
        <p:txBody>
          <a:bodyPr wrap="none" rtlCol="0" anchor="t"/>
          <a:lstStyle/>
          <a:p>
            <a:pPr marL="0" indent="0">
              <a:lnSpc>
                <a:spcPts val="5468"/>
              </a:lnSpc>
              <a:buNone/>
            </a:pPr>
            <a:r>
              <a:rPr lang="en-US" sz="4374" b="1" dirty="0">
                <a:solidFill>
                  <a:srgbClr val="EBCCBB"/>
                </a:solidFill>
                <a:latin typeface="Gelasio" pitchFamily="34" charset="0"/>
                <a:ea typeface="Gelasio" pitchFamily="34" charset="-122"/>
                <a:cs typeface="Gelasio" pitchFamily="34" charset="-120"/>
              </a:rPr>
              <a:t>Empowering Language-Driven AI</a:t>
            </a:r>
            <a:endParaRPr lang="en-US" sz="4374" dirty="0"/>
          </a:p>
        </p:txBody>
      </p:sp>
      <p:sp>
        <p:nvSpPr>
          <p:cNvPr id="5" name="Text 3"/>
          <p:cNvSpPr/>
          <p:nvPr/>
        </p:nvSpPr>
        <p:spPr>
          <a:xfrm>
            <a:off x="2393394" y="388453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Human-Like Interaction: NLP advances enable more natural and context-aware interactions.</a:t>
            </a:r>
            <a:endParaRPr lang="en-US" sz="1750" dirty="0"/>
          </a:p>
        </p:txBody>
      </p:sp>
      <p:sp>
        <p:nvSpPr>
          <p:cNvPr id="6" name="Text 4"/>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AI Companions: Virtual assistants evolve into intelligent companions, understanding emotions and context.</a:t>
            </a:r>
            <a:endParaRPr lang="en-US" sz="1750" dirty="0"/>
          </a:p>
        </p:txBody>
      </p:sp>
      <p:sp>
        <p:nvSpPr>
          <p:cNvPr id="7" name="Text 5"/>
          <p:cNvSpPr/>
          <p:nvPr/>
        </p:nvSpPr>
        <p:spPr>
          <a:xfrm>
            <a:off x="2393394" y="512837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Conversational Interfaces: NLP powers chatbots that replicate human-like conversations.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398633"/>
            <a:ext cx="10554414" cy="1388745"/>
          </a:xfrm>
          <a:prstGeom prst="rect">
            <a:avLst/>
          </a:prstGeom>
          <a:noFill/>
          <a:ln/>
        </p:spPr>
        <p:txBody>
          <a:bodyPr wrap="square" rtlCol="0" anchor="t"/>
          <a:lstStyle/>
          <a:p>
            <a:pPr marL="0" indent="0">
              <a:lnSpc>
                <a:spcPts val="5468"/>
              </a:lnSpc>
              <a:buNone/>
            </a:pPr>
            <a:r>
              <a:rPr lang="en-US" sz="4374" b="1" dirty="0">
                <a:solidFill>
                  <a:srgbClr val="EBCCBB"/>
                </a:solidFill>
                <a:latin typeface="Gelasio" pitchFamily="34" charset="0"/>
                <a:ea typeface="Gelasio" pitchFamily="34" charset="-122"/>
                <a:cs typeface="Gelasio" pitchFamily="34" charset="-120"/>
              </a:rPr>
              <a:t>Conclusion: NLP's Transformative Journey</a:t>
            </a:r>
            <a:endParaRPr lang="en-US" sz="4374" dirty="0"/>
          </a:p>
        </p:txBody>
      </p:sp>
      <p:sp>
        <p:nvSpPr>
          <p:cNvPr id="5" name="Text 3"/>
          <p:cNvSpPr/>
          <p:nvPr/>
        </p:nvSpPr>
        <p:spPr>
          <a:xfrm>
            <a:off x="2393394" y="4231719"/>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From its humble beginnings to today's advanced models, NLP's evolution has revolutionized language interaction.</a:t>
            </a:r>
            <a:endParaRPr lang="en-US" sz="1750" dirty="0"/>
          </a:p>
        </p:txBody>
      </p:sp>
      <p:sp>
        <p:nvSpPr>
          <p:cNvPr id="6" name="Text 4"/>
          <p:cNvSpPr/>
          <p:nvPr/>
        </p:nvSpPr>
        <p:spPr>
          <a:xfrm>
            <a:off x="2393394" y="503134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Enhancing Lives: NLP's impact spans communication, accessibility, and decision-making.</a:t>
            </a:r>
            <a:endParaRPr lang="en-US" sz="1750" dirty="0"/>
          </a:p>
        </p:txBody>
      </p:sp>
      <p:sp>
        <p:nvSpPr>
          <p:cNvPr id="7" name="Text 5"/>
          <p:cNvSpPr/>
          <p:nvPr/>
        </p:nvSpPr>
        <p:spPr>
          <a:xfrm>
            <a:off x="2393394" y="547556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Unleashing Potential: NLP continues to shape AI's capabilities and drive innovation.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999053"/>
            <a:ext cx="998220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Emergence of Computational Linguistics</a:t>
            </a:r>
            <a:endParaRPr lang="en-US" sz="4374" dirty="0"/>
          </a:p>
        </p:txBody>
      </p:sp>
      <p:sp>
        <p:nvSpPr>
          <p:cNvPr id="5" name="Shape 3"/>
          <p:cNvSpPr/>
          <p:nvPr/>
        </p:nvSpPr>
        <p:spPr>
          <a:xfrm>
            <a:off x="2037993" y="2137767"/>
            <a:ext cx="5166122" cy="2079903"/>
          </a:xfrm>
          <a:prstGeom prst="roundRect">
            <a:avLst>
              <a:gd name="adj" fmla="val 6410"/>
            </a:avLst>
          </a:prstGeom>
          <a:solidFill>
            <a:srgbClr val="393636"/>
          </a:solidFill>
          <a:ln/>
        </p:spPr>
        <p:txBody>
          <a:bodyPr/>
          <a:lstStyle/>
          <a:p>
            <a:endParaRPr lang="en-IN"/>
          </a:p>
        </p:txBody>
      </p:sp>
      <p:sp>
        <p:nvSpPr>
          <p:cNvPr id="6" name="Text 4"/>
          <p:cNvSpPr/>
          <p:nvPr/>
        </p:nvSpPr>
        <p:spPr>
          <a:xfrm>
            <a:off x="2260163" y="2359938"/>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The Beginning</a:t>
            </a:r>
            <a:endParaRPr lang="en-US" sz="2187" dirty="0"/>
          </a:p>
        </p:txBody>
      </p:sp>
      <p:sp>
        <p:nvSpPr>
          <p:cNvPr id="7" name="Text 5"/>
          <p:cNvSpPr/>
          <p:nvPr/>
        </p:nvSpPr>
        <p:spPr>
          <a:xfrm>
            <a:off x="2260163" y="2929295"/>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With the mingling of language and computer sciences, the field of computational linguistics was born in the late 1950s.</a:t>
            </a:r>
            <a:endParaRPr lang="en-US" sz="1750" dirty="0"/>
          </a:p>
        </p:txBody>
      </p:sp>
      <p:sp>
        <p:nvSpPr>
          <p:cNvPr id="8" name="Shape 6"/>
          <p:cNvSpPr/>
          <p:nvPr/>
        </p:nvSpPr>
        <p:spPr>
          <a:xfrm>
            <a:off x="7426285" y="2137767"/>
            <a:ext cx="5166122" cy="2079903"/>
          </a:xfrm>
          <a:prstGeom prst="roundRect">
            <a:avLst>
              <a:gd name="adj" fmla="val 6410"/>
            </a:avLst>
          </a:prstGeom>
          <a:solidFill>
            <a:srgbClr val="393636"/>
          </a:solidFill>
          <a:ln/>
        </p:spPr>
        <p:txBody>
          <a:bodyPr/>
          <a:lstStyle/>
          <a:p>
            <a:endParaRPr lang="en-IN"/>
          </a:p>
        </p:txBody>
      </p:sp>
      <p:sp>
        <p:nvSpPr>
          <p:cNvPr id="9" name="Text 7"/>
          <p:cNvSpPr/>
          <p:nvPr/>
        </p:nvSpPr>
        <p:spPr>
          <a:xfrm>
            <a:off x="7648456" y="2359938"/>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Early Attempts</a:t>
            </a:r>
            <a:endParaRPr lang="en-US" sz="2187" dirty="0"/>
          </a:p>
        </p:txBody>
      </p:sp>
      <p:sp>
        <p:nvSpPr>
          <p:cNvPr id="10" name="Text 8"/>
          <p:cNvSpPr/>
          <p:nvPr/>
        </p:nvSpPr>
        <p:spPr>
          <a:xfrm>
            <a:off x="7648456" y="2929295"/>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Initial efforts at machine translation and data processing proved unwieldy and unsophisticated.</a:t>
            </a:r>
            <a:endParaRPr lang="en-US" sz="1750" dirty="0"/>
          </a:p>
        </p:txBody>
      </p:sp>
      <p:sp>
        <p:nvSpPr>
          <p:cNvPr id="11" name="Shape 9"/>
          <p:cNvSpPr/>
          <p:nvPr/>
        </p:nvSpPr>
        <p:spPr>
          <a:xfrm>
            <a:off x="2037993" y="4439841"/>
            <a:ext cx="5166122" cy="2790706"/>
          </a:xfrm>
          <a:prstGeom prst="roundRect">
            <a:avLst>
              <a:gd name="adj" fmla="val 4777"/>
            </a:avLst>
          </a:prstGeom>
          <a:solidFill>
            <a:srgbClr val="393636"/>
          </a:solidFill>
          <a:ln/>
        </p:spPr>
        <p:txBody>
          <a:bodyPr/>
          <a:lstStyle/>
          <a:p>
            <a:endParaRPr lang="en-IN"/>
          </a:p>
        </p:txBody>
      </p:sp>
      <p:sp>
        <p:nvSpPr>
          <p:cNvPr id="12" name="Text 10"/>
          <p:cNvSpPr/>
          <p:nvPr/>
        </p:nvSpPr>
        <p:spPr>
          <a:xfrm>
            <a:off x="2260163" y="4662011"/>
            <a:ext cx="24765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Major Breakthrough</a:t>
            </a:r>
            <a:endParaRPr lang="en-US" sz="2187" dirty="0"/>
          </a:p>
        </p:txBody>
      </p:sp>
      <p:sp>
        <p:nvSpPr>
          <p:cNvPr id="13" name="Text 11"/>
          <p:cNvSpPr/>
          <p:nvPr/>
        </p:nvSpPr>
        <p:spPr>
          <a:xfrm>
            <a:off x="2260163" y="5231368"/>
            <a:ext cx="472178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This field's major breakthrough came in Georgetown-IBM experiment (1954), where the Georgetown Automatic Translation System managed to translate sixty Russian sentences into English.</a:t>
            </a:r>
            <a:endParaRPr lang="en-US" sz="1750" dirty="0"/>
          </a:p>
        </p:txBody>
      </p:sp>
      <p:sp>
        <p:nvSpPr>
          <p:cNvPr id="14" name="Shape 12"/>
          <p:cNvSpPr/>
          <p:nvPr/>
        </p:nvSpPr>
        <p:spPr>
          <a:xfrm>
            <a:off x="7426285" y="4439841"/>
            <a:ext cx="5166122" cy="2790706"/>
          </a:xfrm>
          <a:prstGeom prst="roundRect">
            <a:avLst>
              <a:gd name="adj" fmla="val 4777"/>
            </a:avLst>
          </a:prstGeom>
          <a:solidFill>
            <a:srgbClr val="393636"/>
          </a:solidFill>
          <a:ln/>
        </p:spPr>
        <p:txBody>
          <a:bodyPr/>
          <a:lstStyle/>
          <a:p>
            <a:endParaRPr lang="en-IN"/>
          </a:p>
        </p:txBody>
      </p:sp>
      <p:sp>
        <p:nvSpPr>
          <p:cNvPr id="15" name="Text 13"/>
          <p:cNvSpPr/>
          <p:nvPr/>
        </p:nvSpPr>
        <p:spPr>
          <a:xfrm>
            <a:off x="7648456" y="4662011"/>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The Future</a:t>
            </a:r>
            <a:endParaRPr lang="en-US" sz="2187" dirty="0"/>
          </a:p>
        </p:txBody>
      </p:sp>
      <p:sp>
        <p:nvSpPr>
          <p:cNvPr id="16" name="Text 14"/>
          <p:cNvSpPr/>
          <p:nvPr/>
        </p:nvSpPr>
        <p:spPr>
          <a:xfrm>
            <a:off x="7648456" y="5231368"/>
            <a:ext cx="472178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These early efforts laid the groundwork for the future development of natural language processing technology and its growth over time.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867727"/>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The Evolution of Rule-based Language Processing</a:t>
            </a:r>
            <a:endParaRPr lang="en-US" sz="4374" dirty="0"/>
          </a:p>
        </p:txBody>
      </p:sp>
      <p:pic>
        <p:nvPicPr>
          <p:cNvPr id="5" name="Image 0" descr="preencoded.png"/>
          <p:cNvPicPr>
            <a:picLocks noChangeAspect="1"/>
          </p:cNvPicPr>
          <p:nvPr/>
        </p:nvPicPr>
        <p:blipFill>
          <a:blip r:embed="rId3"/>
          <a:stretch>
            <a:fillRect/>
          </a:stretch>
        </p:blipFill>
        <p:spPr>
          <a:xfrm>
            <a:off x="2037993" y="2700814"/>
            <a:ext cx="3295888" cy="2036921"/>
          </a:xfrm>
          <a:prstGeom prst="rect">
            <a:avLst/>
          </a:prstGeom>
        </p:spPr>
      </p:pic>
      <p:sp>
        <p:nvSpPr>
          <p:cNvPr id="6" name="Text 3"/>
          <p:cNvSpPr/>
          <p:nvPr/>
        </p:nvSpPr>
        <p:spPr>
          <a:xfrm>
            <a:off x="2037993" y="5015389"/>
            <a:ext cx="253746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Language Processing</a:t>
            </a:r>
            <a:endParaRPr lang="en-US" sz="2187" dirty="0"/>
          </a:p>
        </p:txBody>
      </p:sp>
      <p:sp>
        <p:nvSpPr>
          <p:cNvPr id="7" name="Text 4"/>
          <p:cNvSpPr/>
          <p:nvPr/>
        </p:nvSpPr>
        <p:spPr>
          <a:xfrm>
            <a:off x="2037993" y="5584746"/>
            <a:ext cx="3295888"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Rule-based language processing rose to the forefront in the 1980s, with systems that applied linguistic rules to language processing.</a:t>
            </a:r>
            <a:endParaRPr lang="en-US" sz="1750" dirty="0"/>
          </a:p>
        </p:txBody>
      </p:sp>
      <p:pic>
        <p:nvPicPr>
          <p:cNvPr id="8" name="Image 1" descr="preencoded.png"/>
          <p:cNvPicPr>
            <a:picLocks noChangeAspect="1"/>
          </p:cNvPicPr>
          <p:nvPr/>
        </p:nvPicPr>
        <p:blipFill>
          <a:blip r:embed="rId4"/>
          <a:stretch>
            <a:fillRect/>
          </a:stretch>
        </p:blipFill>
        <p:spPr>
          <a:xfrm>
            <a:off x="5667137" y="2700814"/>
            <a:ext cx="3296007" cy="2037040"/>
          </a:xfrm>
          <a:prstGeom prst="rect">
            <a:avLst/>
          </a:prstGeom>
        </p:spPr>
      </p:pic>
      <p:sp>
        <p:nvSpPr>
          <p:cNvPr id="9" name="Text 5"/>
          <p:cNvSpPr/>
          <p:nvPr/>
        </p:nvSpPr>
        <p:spPr>
          <a:xfrm>
            <a:off x="5667137" y="5015508"/>
            <a:ext cx="236220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Programming Code</a:t>
            </a:r>
            <a:endParaRPr lang="en-US" sz="2187" dirty="0"/>
          </a:p>
        </p:txBody>
      </p:sp>
      <p:sp>
        <p:nvSpPr>
          <p:cNvPr id="10" name="Text 6"/>
          <p:cNvSpPr/>
          <p:nvPr/>
        </p:nvSpPr>
        <p:spPr>
          <a:xfrm>
            <a:off x="5667137" y="5584865"/>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This approach relied on explicit descriptions of linguistic features and rules, which programmers coded into software.</a:t>
            </a:r>
            <a:endParaRPr lang="en-US" sz="1750" dirty="0"/>
          </a:p>
        </p:txBody>
      </p:sp>
      <p:pic>
        <p:nvPicPr>
          <p:cNvPr id="11" name="Image 2" descr="preencoded.png"/>
          <p:cNvPicPr>
            <a:picLocks noChangeAspect="1"/>
          </p:cNvPicPr>
          <p:nvPr/>
        </p:nvPicPr>
        <p:blipFill>
          <a:blip r:embed="rId5"/>
          <a:stretch>
            <a:fillRect/>
          </a:stretch>
        </p:blipFill>
        <p:spPr>
          <a:xfrm>
            <a:off x="9296400" y="2700814"/>
            <a:ext cx="3296007" cy="2037040"/>
          </a:xfrm>
          <a:prstGeom prst="rect">
            <a:avLst/>
          </a:prstGeom>
        </p:spPr>
      </p:pic>
      <p:sp>
        <p:nvSpPr>
          <p:cNvPr id="12" name="Text 7"/>
          <p:cNvSpPr/>
          <p:nvPr/>
        </p:nvSpPr>
        <p:spPr>
          <a:xfrm>
            <a:off x="9296400" y="5015508"/>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Visualization</a:t>
            </a:r>
            <a:endParaRPr lang="en-US" sz="2187" dirty="0"/>
          </a:p>
        </p:txBody>
      </p:sp>
      <p:sp>
        <p:nvSpPr>
          <p:cNvPr id="13" name="Text 8"/>
          <p:cNvSpPr/>
          <p:nvPr/>
        </p:nvSpPr>
        <p:spPr>
          <a:xfrm>
            <a:off x="9296400" y="5584865"/>
            <a:ext cx="3296007"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Data visualization allowed for the representation of rule-based models, enabling developers to more easily see and understand how these systems worked.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203013"/>
            <a:ext cx="73304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Statistical Approaches to NLP</a:t>
            </a:r>
            <a:endParaRPr lang="en-US" sz="4374" dirty="0"/>
          </a:p>
        </p:txBody>
      </p:sp>
      <p:sp>
        <p:nvSpPr>
          <p:cNvPr id="5" name="Shape 3"/>
          <p:cNvSpPr/>
          <p:nvPr/>
        </p:nvSpPr>
        <p:spPr>
          <a:xfrm>
            <a:off x="2037993" y="3404235"/>
            <a:ext cx="499943" cy="499943"/>
          </a:xfrm>
          <a:prstGeom prst="roundRect">
            <a:avLst>
              <a:gd name="adj" fmla="val 26667"/>
            </a:avLst>
          </a:prstGeom>
          <a:solidFill>
            <a:srgbClr val="393636"/>
          </a:solidFill>
          <a:ln/>
        </p:spPr>
        <p:txBody>
          <a:bodyPr/>
          <a:lstStyle/>
          <a:p>
            <a:endParaRPr lang="en-IN"/>
          </a:p>
        </p:txBody>
      </p:sp>
      <p:sp>
        <p:nvSpPr>
          <p:cNvPr id="6" name="Text 4"/>
          <p:cNvSpPr/>
          <p:nvPr/>
        </p:nvSpPr>
        <p:spPr>
          <a:xfrm>
            <a:off x="2215515" y="3445907"/>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480554"/>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Machine Learning</a:t>
            </a:r>
            <a:endParaRPr lang="en-US" sz="2187" dirty="0"/>
          </a:p>
        </p:txBody>
      </p:sp>
      <p:sp>
        <p:nvSpPr>
          <p:cNvPr id="8" name="Text 6"/>
          <p:cNvSpPr/>
          <p:nvPr/>
        </p:nvSpPr>
        <p:spPr>
          <a:xfrm>
            <a:off x="2760107" y="4049911"/>
            <a:ext cx="2647950" cy="3198614"/>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 the 1990s, machine learning emerged as the dominant statistical approach to natural language processing, backed up by algorithms such as support vector machines and decision trees.</a:t>
            </a:r>
            <a:endParaRPr lang="en-US" sz="1750" dirty="0"/>
          </a:p>
        </p:txBody>
      </p:sp>
      <p:sp>
        <p:nvSpPr>
          <p:cNvPr id="9" name="Shape 7"/>
          <p:cNvSpPr/>
          <p:nvPr/>
        </p:nvSpPr>
        <p:spPr>
          <a:xfrm>
            <a:off x="5630228" y="3404235"/>
            <a:ext cx="499943" cy="499943"/>
          </a:xfrm>
          <a:prstGeom prst="roundRect">
            <a:avLst>
              <a:gd name="adj" fmla="val 26667"/>
            </a:avLst>
          </a:prstGeom>
          <a:solidFill>
            <a:srgbClr val="393636"/>
          </a:solidFill>
          <a:ln/>
        </p:spPr>
        <p:txBody>
          <a:bodyPr/>
          <a:lstStyle/>
          <a:p>
            <a:endParaRPr lang="en-IN"/>
          </a:p>
        </p:txBody>
      </p:sp>
      <p:sp>
        <p:nvSpPr>
          <p:cNvPr id="10" name="Text 8"/>
          <p:cNvSpPr/>
          <p:nvPr/>
        </p:nvSpPr>
        <p:spPr>
          <a:xfrm>
            <a:off x="5784890" y="3445907"/>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480554"/>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Data-Driven</a:t>
            </a:r>
            <a:endParaRPr lang="en-US" sz="2187" dirty="0"/>
          </a:p>
        </p:txBody>
      </p:sp>
      <p:sp>
        <p:nvSpPr>
          <p:cNvPr id="12" name="Text 10"/>
          <p:cNvSpPr/>
          <p:nvPr/>
        </p:nvSpPr>
        <p:spPr>
          <a:xfrm>
            <a:off x="6352342" y="4049911"/>
            <a:ext cx="2647950"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These methods set aside explicit rules and instead relied on massive amounts of data and algorithms that learned rules on their own.</a:t>
            </a:r>
            <a:endParaRPr lang="en-US" sz="1750" dirty="0"/>
          </a:p>
        </p:txBody>
      </p:sp>
      <p:sp>
        <p:nvSpPr>
          <p:cNvPr id="13" name="Shape 11"/>
          <p:cNvSpPr/>
          <p:nvPr/>
        </p:nvSpPr>
        <p:spPr>
          <a:xfrm>
            <a:off x="9222462" y="3404235"/>
            <a:ext cx="499943" cy="499943"/>
          </a:xfrm>
          <a:prstGeom prst="roundRect">
            <a:avLst>
              <a:gd name="adj" fmla="val 26667"/>
            </a:avLst>
          </a:prstGeom>
          <a:solidFill>
            <a:srgbClr val="393636"/>
          </a:solidFill>
          <a:ln/>
        </p:spPr>
        <p:txBody>
          <a:bodyPr/>
          <a:lstStyle/>
          <a:p>
            <a:endParaRPr lang="en-IN"/>
          </a:p>
        </p:txBody>
      </p:sp>
      <p:sp>
        <p:nvSpPr>
          <p:cNvPr id="14" name="Text 12"/>
          <p:cNvSpPr/>
          <p:nvPr/>
        </p:nvSpPr>
        <p:spPr>
          <a:xfrm>
            <a:off x="9380934" y="3445907"/>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480554"/>
            <a:ext cx="222504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Wider Application</a:t>
            </a:r>
            <a:endParaRPr lang="en-US" sz="2187" dirty="0"/>
          </a:p>
        </p:txBody>
      </p:sp>
      <p:sp>
        <p:nvSpPr>
          <p:cNvPr id="16" name="Text 14"/>
          <p:cNvSpPr/>
          <p:nvPr/>
        </p:nvSpPr>
        <p:spPr>
          <a:xfrm>
            <a:off x="9944576" y="4049911"/>
            <a:ext cx="2647950"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wider application of statistical modeling led to the development of key technologies like search engines and spam filters.</a:t>
            </a:r>
            <a:endParaRPr lang="en-US" sz="1750" dirty="0"/>
          </a:p>
        </p:txBody>
      </p:sp>
      <p:pic>
        <p:nvPicPr>
          <p:cNvPr id="17" name="Image 0" descr="preencoded.png"/>
          <p:cNvPicPr>
            <a:picLocks noChangeAspect="1"/>
          </p:cNvPicPr>
          <p:nvPr/>
        </p:nvPicPr>
        <p:blipFill>
          <a:blip r:embed="rId3"/>
          <a:stretch>
            <a:fillRect/>
          </a:stretch>
        </p:blipFill>
        <p:spPr>
          <a:xfrm>
            <a:off x="0" y="0"/>
            <a:ext cx="14630400" cy="12220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110264" y="602933"/>
            <a:ext cx="7399020" cy="684848"/>
          </a:xfrm>
          <a:prstGeom prst="rect">
            <a:avLst/>
          </a:prstGeom>
          <a:noFill/>
          <a:ln/>
        </p:spPr>
        <p:txBody>
          <a:bodyPr wrap="none" rtlCol="0" anchor="t"/>
          <a:lstStyle/>
          <a:p>
            <a:pPr marL="0" indent="0">
              <a:lnSpc>
                <a:spcPts val="5393"/>
              </a:lnSpc>
              <a:buNone/>
            </a:pPr>
            <a:r>
              <a:rPr lang="en-US" sz="4314" dirty="0">
                <a:solidFill>
                  <a:srgbClr val="EBCCBB"/>
                </a:solidFill>
                <a:latin typeface="Gelasio" pitchFamily="34" charset="0"/>
                <a:ea typeface="Gelasio" pitchFamily="34" charset="-122"/>
                <a:cs typeface="Gelasio" pitchFamily="34" charset="-120"/>
              </a:rPr>
              <a:t>Deep Learning Impact on NLP</a:t>
            </a:r>
            <a:endParaRPr lang="en-US" sz="4314" dirty="0"/>
          </a:p>
        </p:txBody>
      </p:sp>
      <p:sp>
        <p:nvSpPr>
          <p:cNvPr id="5" name="Shape 3"/>
          <p:cNvSpPr/>
          <p:nvPr/>
        </p:nvSpPr>
        <p:spPr>
          <a:xfrm>
            <a:off x="2110264" y="4676299"/>
            <a:ext cx="10409873" cy="43815"/>
          </a:xfrm>
          <a:prstGeom prst="rect">
            <a:avLst/>
          </a:prstGeom>
          <a:solidFill>
            <a:srgbClr val="393636"/>
          </a:solidFill>
          <a:ln/>
        </p:spPr>
        <p:txBody>
          <a:bodyPr/>
          <a:lstStyle/>
          <a:p>
            <a:endParaRPr lang="en-IN"/>
          </a:p>
        </p:txBody>
      </p:sp>
      <p:sp>
        <p:nvSpPr>
          <p:cNvPr id="6" name="Shape 4"/>
          <p:cNvSpPr/>
          <p:nvPr/>
        </p:nvSpPr>
        <p:spPr>
          <a:xfrm>
            <a:off x="4636056" y="4676299"/>
            <a:ext cx="43815" cy="767001"/>
          </a:xfrm>
          <a:prstGeom prst="rect">
            <a:avLst/>
          </a:prstGeom>
          <a:solidFill>
            <a:srgbClr val="393636"/>
          </a:solidFill>
          <a:ln/>
        </p:spPr>
        <p:txBody>
          <a:bodyPr/>
          <a:lstStyle/>
          <a:p>
            <a:endParaRPr lang="en-IN"/>
          </a:p>
        </p:txBody>
      </p:sp>
      <p:sp>
        <p:nvSpPr>
          <p:cNvPr id="7" name="Shape 5"/>
          <p:cNvSpPr/>
          <p:nvPr/>
        </p:nvSpPr>
        <p:spPr>
          <a:xfrm>
            <a:off x="4411504" y="4429839"/>
            <a:ext cx="493038" cy="493038"/>
          </a:xfrm>
          <a:prstGeom prst="roundRect">
            <a:avLst>
              <a:gd name="adj" fmla="val 26670"/>
            </a:avLst>
          </a:prstGeom>
          <a:solidFill>
            <a:srgbClr val="393636"/>
          </a:solidFill>
          <a:ln/>
        </p:spPr>
        <p:txBody>
          <a:bodyPr/>
          <a:lstStyle/>
          <a:p>
            <a:endParaRPr lang="en-IN"/>
          </a:p>
        </p:txBody>
      </p:sp>
      <p:sp>
        <p:nvSpPr>
          <p:cNvPr id="8" name="Text 6"/>
          <p:cNvSpPr/>
          <p:nvPr/>
        </p:nvSpPr>
        <p:spPr>
          <a:xfrm>
            <a:off x="4589383" y="4470916"/>
            <a:ext cx="137160" cy="410885"/>
          </a:xfrm>
          <a:prstGeom prst="rect">
            <a:avLst/>
          </a:prstGeom>
          <a:noFill/>
          <a:ln/>
        </p:spPr>
        <p:txBody>
          <a:bodyPr wrap="none" rtlCol="0" anchor="t"/>
          <a:lstStyle/>
          <a:p>
            <a:pPr marL="0" indent="0" algn="ctr">
              <a:lnSpc>
                <a:spcPts val="3236"/>
              </a:lnSpc>
              <a:buNone/>
            </a:pPr>
            <a:r>
              <a:rPr lang="en-US" sz="2588" dirty="0">
                <a:solidFill>
                  <a:srgbClr val="EBCCBB"/>
                </a:solidFill>
                <a:latin typeface="Gelasio" pitchFamily="34" charset="0"/>
                <a:ea typeface="Gelasio" pitchFamily="34" charset="-122"/>
                <a:cs typeface="Gelasio" pitchFamily="34" charset="-120"/>
              </a:rPr>
              <a:t>1</a:t>
            </a:r>
            <a:endParaRPr lang="en-US" sz="2588" dirty="0"/>
          </a:p>
        </p:txBody>
      </p:sp>
      <p:sp>
        <p:nvSpPr>
          <p:cNvPr id="9" name="Text 7"/>
          <p:cNvSpPr/>
          <p:nvPr/>
        </p:nvSpPr>
        <p:spPr>
          <a:xfrm>
            <a:off x="2669143" y="5662493"/>
            <a:ext cx="3977640" cy="342424"/>
          </a:xfrm>
          <a:prstGeom prst="rect">
            <a:avLst/>
          </a:prstGeom>
          <a:noFill/>
          <a:ln/>
        </p:spPr>
        <p:txBody>
          <a:bodyPr wrap="none" rtlCol="0" anchor="t"/>
          <a:lstStyle/>
          <a:p>
            <a:pPr marL="0" indent="0" algn="ctr">
              <a:lnSpc>
                <a:spcPts val="2696"/>
              </a:lnSpc>
              <a:buNone/>
            </a:pPr>
            <a:r>
              <a:rPr lang="en-US" sz="2157" dirty="0">
                <a:solidFill>
                  <a:srgbClr val="EBCCBB"/>
                </a:solidFill>
                <a:latin typeface="Gelasio" pitchFamily="34" charset="0"/>
                <a:ea typeface="Gelasio" pitchFamily="34" charset="-122"/>
                <a:cs typeface="Gelasio" pitchFamily="34" charset="-120"/>
              </a:rPr>
              <a:t>Introduction of Neural Networks</a:t>
            </a:r>
            <a:endParaRPr lang="en-US" sz="2157" dirty="0"/>
          </a:p>
        </p:txBody>
      </p:sp>
      <p:sp>
        <p:nvSpPr>
          <p:cNvPr id="10" name="Text 8"/>
          <p:cNvSpPr/>
          <p:nvPr/>
        </p:nvSpPr>
        <p:spPr>
          <a:xfrm>
            <a:off x="2329339" y="6223992"/>
            <a:ext cx="4657249" cy="1051917"/>
          </a:xfrm>
          <a:prstGeom prst="rect">
            <a:avLst/>
          </a:prstGeom>
          <a:noFill/>
          <a:ln/>
        </p:spPr>
        <p:txBody>
          <a:bodyPr wrap="square" rtlCol="0" anchor="t"/>
          <a:lstStyle/>
          <a:p>
            <a:pPr marL="0" indent="0" algn="ctr">
              <a:lnSpc>
                <a:spcPts val="2761"/>
              </a:lnSpc>
              <a:buNone/>
            </a:pPr>
            <a:r>
              <a:rPr lang="en-US" sz="1726" dirty="0">
                <a:solidFill>
                  <a:srgbClr val="C9C2C0"/>
                </a:solidFill>
                <a:latin typeface="Gelasio" pitchFamily="34" charset="0"/>
                <a:ea typeface="Gelasio" pitchFamily="34" charset="-122"/>
                <a:cs typeface="Gelasio" pitchFamily="34" charset="-120"/>
              </a:rPr>
              <a:t>Neural networks were introduced in 2001 as NLP models, opening the door to more complex machine learning algorithms.</a:t>
            </a:r>
            <a:endParaRPr lang="en-US" sz="1726" dirty="0"/>
          </a:p>
        </p:txBody>
      </p:sp>
      <p:sp>
        <p:nvSpPr>
          <p:cNvPr id="11" name="Shape 9"/>
          <p:cNvSpPr/>
          <p:nvPr/>
        </p:nvSpPr>
        <p:spPr>
          <a:xfrm>
            <a:off x="7293293" y="3909298"/>
            <a:ext cx="43815" cy="767001"/>
          </a:xfrm>
          <a:prstGeom prst="rect">
            <a:avLst/>
          </a:prstGeom>
          <a:solidFill>
            <a:srgbClr val="393636"/>
          </a:solidFill>
          <a:ln/>
        </p:spPr>
        <p:txBody>
          <a:bodyPr/>
          <a:lstStyle/>
          <a:p>
            <a:endParaRPr lang="en-IN"/>
          </a:p>
        </p:txBody>
      </p:sp>
      <p:sp>
        <p:nvSpPr>
          <p:cNvPr id="12" name="Shape 10"/>
          <p:cNvSpPr/>
          <p:nvPr/>
        </p:nvSpPr>
        <p:spPr>
          <a:xfrm>
            <a:off x="7068741" y="4429839"/>
            <a:ext cx="493038" cy="493038"/>
          </a:xfrm>
          <a:prstGeom prst="roundRect">
            <a:avLst>
              <a:gd name="adj" fmla="val 26670"/>
            </a:avLst>
          </a:prstGeom>
          <a:solidFill>
            <a:srgbClr val="393636"/>
          </a:solidFill>
          <a:ln/>
        </p:spPr>
        <p:txBody>
          <a:bodyPr/>
          <a:lstStyle/>
          <a:p>
            <a:endParaRPr lang="en-IN"/>
          </a:p>
        </p:txBody>
      </p:sp>
      <p:sp>
        <p:nvSpPr>
          <p:cNvPr id="13" name="Text 11"/>
          <p:cNvSpPr/>
          <p:nvPr/>
        </p:nvSpPr>
        <p:spPr>
          <a:xfrm>
            <a:off x="7223760" y="4470916"/>
            <a:ext cx="182880" cy="410885"/>
          </a:xfrm>
          <a:prstGeom prst="rect">
            <a:avLst/>
          </a:prstGeom>
          <a:noFill/>
          <a:ln/>
        </p:spPr>
        <p:txBody>
          <a:bodyPr wrap="none" rtlCol="0" anchor="t"/>
          <a:lstStyle/>
          <a:p>
            <a:pPr marL="0" indent="0" algn="ctr">
              <a:lnSpc>
                <a:spcPts val="3236"/>
              </a:lnSpc>
              <a:buNone/>
            </a:pPr>
            <a:r>
              <a:rPr lang="en-US" sz="2588" dirty="0">
                <a:solidFill>
                  <a:srgbClr val="EBCCBB"/>
                </a:solidFill>
                <a:latin typeface="Gelasio" pitchFamily="34" charset="0"/>
                <a:ea typeface="Gelasio" pitchFamily="34" charset="-122"/>
                <a:cs typeface="Gelasio" pitchFamily="34" charset="-120"/>
              </a:rPr>
              <a:t>2</a:t>
            </a:r>
            <a:endParaRPr lang="en-US" sz="2588" dirty="0"/>
          </a:p>
        </p:txBody>
      </p:sp>
      <p:sp>
        <p:nvSpPr>
          <p:cNvPr id="14" name="Text 12"/>
          <p:cNvSpPr/>
          <p:nvPr/>
        </p:nvSpPr>
        <p:spPr>
          <a:xfrm>
            <a:off x="5775960" y="1726049"/>
            <a:ext cx="3078480" cy="342424"/>
          </a:xfrm>
          <a:prstGeom prst="rect">
            <a:avLst/>
          </a:prstGeom>
          <a:noFill/>
          <a:ln/>
        </p:spPr>
        <p:txBody>
          <a:bodyPr wrap="none" rtlCol="0" anchor="t"/>
          <a:lstStyle/>
          <a:p>
            <a:pPr marL="0" indent="0" algn="ctr">
              <a:lnSpc>
                <a:spcPts val="2696"/>
              </a:lnSpc>
              <a:buNone/>
            </a:pPr>
            <a:r>
              <a:rPr lang="en-US" sz="2157" dirty="0">
                <a:solidFill>
                  <a:srgbClr val="EBCCBB"/>
                </a:solidFill>
                <a:latin typeface="Gelasio" pitchFamily="34" charset="0"/>
                <a:ea typeface="Gelasio" pitchFamily="34" charset="-122"/>
                <a:cs typeface="Gelasio" pitchFamily="34" charset="-120"/>
              </a:rPr>
              <a:t>Transformational Models</a:t>
            </a:r>
            <a:endParaRPr lang="en-US" sz="2157" dirty="0"/>
          </a:p>
        </p:txBody>
      </p:sp>
      <p:sp>
        <p:nvSpPr>
          <p:cNvPr id="15" name="Text 13"/>
          <p:cNvSpPr/>
          <p:nvPr/>
        </p:nvSpPr>
        <p:spPr>
          <a:xfrm>
            <a:off x="4986576" y="2287548"/>
            <a:ext cx="4657249" cy="1402556"/>
          </a:xfrm>
          <a:prstGeom prst="rect">
            <a:avLst/>
          </a:prstGeom>
          <a:noFill/>
          <a:ln/>
        </p:spPr>
        <p:txBody>
          <a:bodyPr wrap="square" rtlCol="0" anchor="t"/>
          <a:lstStyle/>
          <a:p>
            <a:pPr marL="0" indent="0" algn="ctr">
              <a:lnSpc>
                <a:spcPts val="2761"/>
              </a:lnSpc>
              <a:buNone/>
            </a:pPr>
            <a:r>
              <a:rPr lang="en-US" sz="1726" dirty="0">
                <a:solidFill>
                  <a:srgbClr val="C9C2C0"/>
                </a:solidFill>
                <a:latin typeface="Gelasio" pitchFamily="34" charset="0"/>
                <a:ea typeface="Gelasio" pitchFamily="34" charset="-122"/>
                <a:cs typeface="Gelasio" pitchFamily="34" charset="-120"/>
              </a:rPr>
              <a:t>In the 2010s, the evolution of transformer models like GPT-3 dramatically improved the quality of natural language understanding and generation.</a:t>
            </a:r>
            <a:endParaRPr lang="en-US" sz="1726" dirty="0"/>
          </a:p>
        </p:txBody>
      </p:sp>
      <p:sp>
        <p:nvSpPr>
          <p:cNvPr id="16" name="Shape 14"/>
          <p:cNvSpPr/>
          <p:nvPr/>
        </p:nvSpPr>
        <p:spPr>
          <a:xfrm>
            <a:off x="9950529" y="4676299"/>
            <a:ext cx="43815" cy="767001"/>
          </a:xfrm>
          <a:prstGeom prst="rect">
            <a:avLst/>
          </a:prstGeom>
          <a:solidFill>
            <a:srgbClr val="393636"/>
          </a:solidFill>
          <a:ln/>
        </p:spPr>
        <p:txBody>
          <a:bodyPr/>
          <a:lstStyle/>
          <a:p>
            <a:endParaRPr lang="en-IN"/>
          </a:p>
        </p:txBody>
      </p:sp>
      <p:sp>
        <p:nvSpPr>
          <p:cNvPr id="17" name="Shape 15"/>
          <p:cNvSpPr/>
          <p:nvPr/>
        </p:nvSpPr>
        <p:spPr>
          <a:xfrm>
            <a:off x="9725977" y="4429839"/>
            <a:ext cx="493038" cy="493038"/>
          </a:xfrm>
          <a:prstGeom prst="roundRect">
            <a:avLst>
              <a:gd name="adj" fmla="val 26670"/>
            </a:avLst>
          </a:prstGeom>
          <a:solidFill>
            <a:srgbClr val="393636"/>
          </a:solidFill>
          <a:ln/>
        </p:spPr>
        <p:txBody>
          <a:bodyPr/>
          <a:lstStyle/>
          <a:p>
            <a:endParaRPr lang="en-IN"/>
          </a:p>
        </p:txBody>
      </p:sp>
      <p:sp>
        <p:nvSpPr>
          <p:cNvPr id="18" name="Text 16"/>
          <p:cNvSpPr/>
          <p:nvPr/>
        </p:nvSpPr>
        <p:spPr>
          <a:xfrm>
            <a:off x="9880997" y="4470916"/>
            <a:ext cx="182880" cy="410885"/>
          </a:xfrm>
          <a:prstGeom prst="rect">
            <a:avLst/>
          </a:prstGeom>
          <a:noFill/>
          <a:ln/>
        </p:spPr>
        <p:txBody>
          <a:bodyPr wrap="none" rtlCol="0" anchor="t"/>
          <a:lstStyle/>
          <a:p>
            <a:pPr marL="0" indent="0" algn="ctr">
              <a:lnSpc>
                <a:spcPts val="3236"/>
              </a:lnSpc>
              <a:buNone/>
            </a:pPr>
            <a:r>
              <a:rPr lang="en-US" sz="2588" dirty="0">
                <a:solidFill>
                  <a:srgbClr val="EBCCBB"/>
                </a:solidFill>
                <a:latin typeface="Gelasio" pitchFamily="34" charset="0"/>
                <a:ea typeface="Gelasio" pitchFamily="34" charset="-122"/>
                <a:cs typeface="Gelasio" pitchFamily="34" charset="-120"/>
              </a:rPr>
              <a:t>3</a:t>
            </a:r>
            <a:endParaRPr lang="en-US" sz="2588" dirty="0"/>
          </a:p>
        </p:txBody>
      </p:sp>
      <p:sp>
        <p:nvSpPr>
          <p:cNvPr id="19" name="Text 17"/>
          <p:cNvSpPr/>
          <p:nvPr/>
        </p:nvSpPr>
        <p:spPr>
          <a:xfrm>
            <a:off x="8261747" y="5662493"/>
            <a:ext cx="3421380" cy="342424"/>
          </a:xfrm>
          <a:prstGeom prst="rect">
            <a:avLst/>
          </a:prstGeom>
          <a:noFill/>
          <a:ln/>
        </p:spPr>
        <p:txBody>
          <a:bodyPr wrap="none" rtlCol="0" anchor="t"/>
          <a:lstStyle/>
          <a:p>
            <a:pPr marL="0" indent="0" algn="ctr">
              <a:lnSpc>
                <a:spcPts val="2696"/>
              </a:lnSpc>
              <a:buNone/>
            </a:pPr>
            <a:r>
              <a:rPr lang="en-US" sz="2157" dirty="0">
                <a:solidFill>
                  <a:srgbClr val="EBCCBB"/>
                </a:solidFill>
                <a:latin typeface="Gelasio" pitchFamily="34" charset="0"/>
                <a:ea typeface="Gelasio" pitchFamily="34" charset="-122"/>
                <a:cs typeface="Gelasio" pitchFamily="34" charset="-120"/>
              </a:rPr>
              <a:t>Enhanced NLP Applications</a:t>
            </a:r>
            <a:endParaRPr lang="en-US" sz="2157" dirty="0"/>
          </a:p>
        </p:txBody>
      </p:sp>
      <p:sp>
        <p:nvSpPr>
          <p:cNvPr id="20" name="Text 18"/>
          <p:cNvSpPr/>
          <p:nvPr/>
        </p:nvSpPr>
        <p:spPr>
          <a:xfrm>
            <a:off x="7643813" y="6223992"/>
            <a:ext cx="4657249" cy="1402556"/>
          </a:xfrm>
          <a:prstGeom prst="rect">
            <a:avLst/>
          </a:prstGeom>
          <a:noFill/>
          <a:ln/>
        </p:spPr>
        <p:txBody>
          <a:bodyPr wrap="square" rtlCol="0" anchor="t"/>
          <a:lstStyle/>
          <a:p>
            <a:pPr marL="0" indent="0" algn="ctr">
              <a:lnSpc>
                <a:spcPts val="2761"/>
              </a:lnSpc>
              <a:buNone/>
            </a:pPr>
            <a:r>
              <a:rPr lang="en-US" sz="1726" dirty="0">
                <a:solidFill>
                  <a:srgbClr val="C9C2C0"/>
                </a:solidFill>
                <a:latin typeface="Gelasio" pitchFamily="34" charset="0"/>
                <a:ea typeface="Gelasio" pitchFamily="34" charset="-122"/>
                <a:cs typeface="Gelasio" pitchFamily="34" charset="-120"/>
              </a:rPr>
              <a:t>These models are extensively employed to execute specific functions, like Google Translate's neural machine translation capabilities.</a:t>
            </a:r>
            <a:endParaRPr lang="en-US" sz="172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859512"/>
            <a:ext cx="625602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Impact of NLP on Society</a:t>
            </a:r>
            <a:endParaRPr lang="en-US" sz="4374" dirty="0"/>
          </a:p>
        </p:txBody>
      </p:sp>
      <p:pic>
        <p:nvPicPr>
          <p:cNvPr id="5" name="Image 0" descr="preencoded.png"/>
          <p:cNvPicPr>
            <a:picLocks noChangeAspect="1"/>
          </p:cNvPicPr>
          <p:nvPr/>
        </p:nvPicPr>
        <p:blipFill>
          <a:blip r:embed="rId3"/>
          <a:stretch>
            <a:fillRect/>
          </a:stretch>
        </p:blipFill>
        <p:spPr>
          <a:xfrm>
            <a:off x="2037993" y="1998226"/>
            <a:ext cx="3295888" cy="2036921"/>
          </a:xfrm>
          <a:prstGeom prst="rect">
            <a:avLst/>
          </a:prstGeom>
        </p:spPr>
      </p:pic>
      <p:sp>
        <p:nvSpPr>
          <p:cNvPr id="6" name="Text 3"/>
          <p:cNvSpPr/>
          <p:nvPr/>
        </p:nvSpPr>
        <p:spPr>
          <a:xfrm>
            <a:off x="2037993" y="4312801"/>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Voice Assistants</a:t>
            </a:r>
            <a:endParaRPr lang="en-US" sz="2187" dirty="0"/>
          </a:p>
        </p:txBody>
      </p:sp>
      <p:sp>
        <p:nvSpPr>
          <p:cNvPr id="7" name="Text 4"/>
          <p:cNvSpPr/>
          <p:nvPr/>
        </p:nvSpPr>
        <p:spPr>
          <a:xfrm>
            <a:off x="2037993" y="4882158"/>
            <a:ext cx="3295888" cy="2132409"/>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Enabled by natural language processing, voice assistants have transformed the way we carry out everyday activities like setting reminders, ordering groceries, and controlling technology.</a:t>
            </a:r>
            <a:endParaRPr lang="en-US" sz="1750" dirty="0"/>
          </a:p>
        </p:txBody>
      </p:sp>
      <p:pic>
        <p:nvPicPr>
          <p:cNvPr id="8" name="Image 1" descr="preencoded.png"/>
          <p:cNvPicPr>
            <a:picLocks noChangeAspect="1"/>
          </p:cNvPicPr>
          <p:nvPr/>
        </p:nvPicPr>
        <p:blipFill>
          <a:blip r:embed="rId4"/>
          <a:stretch>
            <a:fillRect/>
          </a:stretch>
        </p:blipFill>
        <p:spPr>
          <a:xfrm>
            <a:off x="5667137" y="1998226"/>
            <a:ext cx="3296007" cy="2037040"/>
          </a:xfrm>
          <a:prstGeom prst="rect">
            <a:avLst/>
          </a:prstGeom>
        </p:spPr>
      </p:pic>
      <p:sp>
        <p:nvSpPr>
          <p:cNvPr id="9" name="Text 5"/>
          <p:cNvSpPr/>
          <p:nvPr/>
        </p:nvSpPr>
        <p:spPr>
          <a:xfrm>
            <a:off x="5667137" y="4312920"/>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Digital Marketing</a:t>
            </a:r>
            <a:endParaRPr lang="en-US" sz="2187" dirty="0"/>
          </a:p>
        </p:txBody>
      </p:sp>
      <p:sp>
        <p:nvSpPr>
          <p:cNvPr id="10" name="Text 6"/>
          <p:cNvSpPr/>
          <p:nvPr/>
        </p:nvSpPr>
        <p:spPr>
          <a:xfrm>
            <a:off x="5667137" y="4882277"/>
            <a:ext cx="3296007"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NLP is also utilized in digital marketing to analyze the language employed by users online and presenting targeted ads or content accordingly.</a:t>
            </a:r>
            <a:endParaRPr lang="en-US" sz="1750" dirty="0"/>
          </a:p>
        </p:txBody>
      </p:sp>
      <p:pic>
        <p:nvPicPr>
          <p:cNvPr id="11" name="Image 2" descr="preencoded.png"/>
          <p:cNvPicPr>
            <a:picLocks noChangeAspect="1"/>
          </p:cNvPicPr>
          <p:nvPr/>
        </p:nvPicPr>
        <p:blipFill>
          <a:blip r:embed="rId5"/>
          <a:stretch>
            <a:fillRect/>
          </a:stretch>
        </p:blipFill>
        <p:spPr>
          <a:xfrm>
            <a:off x="9296400" y="1998226"/>
            <a:ext cx="3296007" cy="2037040"/>
          </a:xfrm>
          <a:prstGeom prst="rect">
            <a:avLst/>
          </a:prstGeom>
        </p:spPr>
      </p:pic>
      <p:sp>
        <p:nvSpPr>
          <p:cNvPr id="12" name="Text 7"/>
          <p:cNvSpPr/>
          <p:nvPr/>
        </p:nvSpPr>
        <p:spPr>
          <a:xfrm>
            <a:off x="9296400" y="4312920"/>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Medical Research</a:t>
            </a:r>
            <a:endParaRPr lang="en-US" sz="2187" dirty="0"/>
          </a:p>
        </p:txBody>
      </p:sp>
      <p:sp>
        <p:nvSpPr>
          <p:cNvPr id="13" name="Text 8"/>
          <p:cNvSpPr/>
          <p:nvPr/>
        </p:nvSpPr>
        <p:spPr>
          <a:xfrm>
            <a:off x="9296400" y="4882277"/>
            <a:ext cx="3296007" cy="2487811"/>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NLP is widely used in medical research, as it can be used to extract valuable information from medical papers and clinical notes, assisting researchers in making more accurate diagnoses and developing new treatments.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2151578"/>
            <a:ext cx="832866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Future Prospects and Innovations</a:t>
            </a:r>
            <a:endParaRPr lang="en-US" sz="4374" dirty="0"/>
          </a:p>
        </p:txBody>
      </p:sp>
      <p:sp>
        <p:nvSpPr>
          <p:cNvPr id="5" name="Text 3"/>
          <p:cNvSpPr/>
          <p:nvPr/>
        </p:nvSpPr>
        <p:spPr>
          <a:xfrm>
            <a:off x="2037993" y="3401378"/>
            <a:ext cx="5006221" cy="832961"/>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Relationship between NLP and AI</a:t>
            </a:r>
            <a:endParaRPr lang="en-US" sz="2624" dirty="0"/>
          </a:p>
        </p:txBody>
      </p:sp>
      <p:sp>
        <p:nvSpPr>
          <p:cNvPr id="6" name="Text 4"/>
          <p:cNvSpPr/>
          <p:nvPr/>
        </p:nvSpPr>
        <p:spPr>
          <a:xfrm>
            <a:off x="2037993" y="4456509"/>
            <a:ext cx="5006221"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The advancement of NLP is intrinsic to the rise of AI. As a result, the future of NLP is tied to the growth of machine learning models in different domains, including vision, speech, and reasoning.</a:t>
            </a:r>
            <a:endParaRPr lang="en-US" sz="1750" dirty="0"/>
          </a:p>
        </p:txBody>
      </p:sp>
      <p:sp>
        <p:nvSpPr>
          <p:cNvPr id="7" name="Text 5"/>
          <p:cNvSpPr/>
          <p:nvPr/>
        </p:nvSpPr>
        <p:spPr>
          <a:xfrm>
            <a:off x="7593806" y="3401378"/>
            <a:ext cx="2666286" cy="416481"/>
          </a:xfrm>
          <a:prstGeom prst="rect">
            <a:avLst/>
          </a:prstGeom>
          <a:noFill/>
          <a:ln/>
        </p:spPr>
        <p:txBody>
          <a:bodyPr wrap="non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Controlling Bias</a:t>
            </a:r>
            <a:endParaRPr lang="en-US" sz="2624" dirty="0"/>
          </a:p>
        </p:txBody>
      </p:sp>
      <p:sp>
        <p:nvSpPr>
          <p:cNvPr id="8" name="Text 6"/>
          <p:cNvSpPr/>
          <p:nvPr/>
        </p:nvSpPr>
        <p:spPr>
          <a:xfrm>
            <a:off x="7593806" y="4040029"/>
            <a:ext cx="500622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NLP can play an important role in preventing and reducing systemic bias by removing author bias and applying ethical standards to itself.</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6213872" y="999411"/>
            <a:ext cx="7689056" cy="1212294"/>
          </a:xfrm>
          <a:prstGeom prst="rect">
            <a:avLst/>
          </a:prstGeom>
          <a:noFill/>
          <a:ln/>
        </p:spPr>
        <p:txBody>
          <a:bodyPr wrap="square" rtlCol="0" anchor="t"/>
          <a:lstStyle/>
          <a:p>
            <a:pPr marL="0" indent="0">
              <a:lnSpc>
                <a:spcPts val="4774"/>
              </a:lnSpc>
              <a:buNone/>
            </a:pPr>
            <a:r>
              <a:rPr lang="en-US" sz="3819" dirty="0">
                <a:solidFill>
                  <a:srgbClr val="EBCCBB"/>
                </a:solidFill>
                <a:latin typeface="Gelasio" pitchFamily="34" charset="0"/>
                <a:ea typeface="Gelasio" pitchFamily="34" charset="-122"/>
                <a:cs typeface="Gelasio" pitchFamily="34" charset="-120"/>
              </a:rPr>
              <a:t>Multilingual and Cross-Lingual Advances</a:t>
            </a:r>
            <a:endParaRPr lang="en-US" sz="3819" dirty="0"/>
          </a:p>
        </p:txBody>
      </p:sp>
      <p:sp>
        <p:nvSpPr>
          <p:cNvPr id="5" name="Shape 3"/>
          <p:cNvSpPr/>
          <p:nvPr/>
        </p:nvSpPr>
        <p:spPr>
          <a:xfrm>
            <a:off x="6213872" y="2654260"/>
            <a:ext cx="436483" cy="436483"/>
          </a:xfrm>
          <a:prstGeom prst="roundRect">
            <a:avLst>
              <a:gd name="adj" fmla="val 26667"/>
            </a:avLst>
          </a:prstGeom>
          <a:solidFill>
            <a:srgbClr val="393636"/>
          </a:solidFill>
          <a:ln/>
        </p:spPr>
        <p:txBody>
          <a:bodyPr/>
          <a:lstStyle/>
          <a:p>
            <a:endParaRPr lang="en-IN"/>
          </a:p>
        </p:txBody>
      </p:sp>
      <p:sp>
        <p:nvSpPr>
          <p:cNvPr id="6" name="Text 4"/>
          <p:cNvSpPr/>
          <p:nvPr/>
        </p:nvSpPr>
        <p:spPr>
          <a:xfrm>
            <a:off x="6371153" y="2690574"/>
            <a:ext cx="121920" cy="363736"/>
          </a:xfrm>
          <a:prstGeom prst="rect">
            <a:avLst/>
          </a:prstGeom>
          <a:noFill/>
          <a:ln/>
        </p:spPr>
        <p:txBody>
          <a:bodyPr wrap="none" rtlCol="0" anchor="t"/>
          <a:lstStyle/>
          <a:p>
            <a:pPr marL="0" indent="0" algn="ctr">
              <a:lnSpc>
                <a:spcPts val="2864"/>
              </a:lnSpc>
              <a:buNone/>
            </a:pPr>
            <a:r>
              <a:rPr lang="en-US" sz="2291" dirty="0">
                <a:solidFill>
                  <a:srgbClr val="EBCCBB"/>
                </a:solidFill>
                <a:latin typeface="Gelasio" pitchFamily="34" charset="0"/>
                <a:ea typeface="Gelasio" pitchFamily="34" charset="-122"/>
                <a:cs typeface="Gelasio" pitchFamily="34" charset="-120"/>
              </a:rPr>
              <a:t>1</a:t>
            </a:r>
            <a:endParaRPr lang="en-US" sz="2291" dirty="0"/>
          </a:p>
        </p:txBody>
      </p:sp>
      <p:sp>
        <p:nvSpPr>
          <p:cNvPr id="7" name="Text 5"/>
          <p:cNvSpPr/>
          <p:nvPr/>
        </p:nvSpPr>
        <p:spPr>
          <a:xfrm>
            <a:off x="6844308" y="2720935"/>
            <a:ext cx="1939885" cy="303133"/>
          </a:xfrm>
          <a:prstGeom prst="rect">
            <a:avLst/>
          </a:prstGeom>
          <a:noFill/>
          <a:ln/>
        </p:spPr>
        <p:txBody>
          <a:bodyPr wrap="none" rtlCol="0" anchor="t"/>
          <a:lstStyle/>
          <a:p>
            <a:pPr marL="0" indent="0">
              <a:lnSpc>
                <a:spcPts val="2387"/>
              </a:lnSpc>
              <a:buNone/>
            </a:pPr>
            <a:r>
              <a:rPr lang="en-US" sz="1909" dirty="0">
                <a:solidFill>
                  <a:srgbClr val="EBCCBB"/>
                </a:solidFill>
                <a:latin typeface="Gelasio" pitchFamily="34" charset="0"/>
                <a:ea typeface="Gelasio" pitchFamily="34" charset="-122"/>
                <a:cs typeface="Gelasio" pitchFamily="34" charset="-120"/>
              </a:rPr>
              <a:t>Translation</a:t>
            </a:r>
            <a:endParaRPr lang="en-US" sz="1909" dirty="0"/>
          </a:p>
        </p:txBody>
      </p:sp>
      <p:sp>
        <p:nvSpPr>
          <p:cNvPr id="8" name="Text 6"/>
          <p:cNvSpPr/>
          <p:nvPr/>
        </p:nvSpPr>
        <p:spPr>
          <a:xfrm>
            <a:off x="6844308" y="3218021"/>
            <a:ext cx="3117175" cy="1861661"/>
          </a:xfrm>
          <a:prstGeom prst="rect">
            <a:avLst/>
          </a:prstGeom>
          <a:noFill/>
          <a:ln/>
        </p:spPr>
        <p:txBody>
          <a:bodyPr wrap="square" rtlCol="0" anchor="t"/>
          <a:lstStyle/>
          <a:p>
            <a:pPr marL="0" indent="0">
              <a:lnSpc>
                <a:spcPts val="2444"/>
              </a:lnSpc>
              <a:buNone/>
            </a:pPr>
            <a:r>
              <a:rPr lang="en-US" sz="1528" dirty="0">
                <a:solidFill>
                  <a:srgbClr val="C9C2C0"/>
                </a:solidFill>
                <a:latin typeface="Gelasio" pitchFamily="34" charset="0"/>
                <a:ea typeface="Gelasio" pitchFamily="34" charset="-122"/>
                <a:cs typeface="Gelasio" pitchFamily="34" charset="-120"/>
              </a:rPr>
              <a:t>With the aid of artificial intelligence and deep learning algorithms, translation advancements have been made that will ultimately pave the path for massive language communication and cooperation.</a:t>
            </a:r>
            <a:endParaRPr lang="en-US" sz="1528" dirty="0"/>
          </a:p>
        </p:txBody>
      </p:sp>
      <p:sp>
        <p:nvSpPr>
          <p:cNvPr id="9" name="Shape 7"/>
          <p:cNvSpPr/>
          <p:nvPr/>
        </p:nvSpPr>
        <p:spPr>
          <a:xfrm>
            <a:off x="10155436" y="2654260"/>
            <a:ext cx="436483" cy="436483"/>
          </a:xfrm>
          <a:prstGeom prst="roundRect">
            <a:avLst>
              <a:gd name="adj" fmla="val 26667"/>
            </a:avLst>
          </a:prstGeom>
          <a:solidFill>
            <a:srgbClr val="393636"/>
          </a:solidFill>
          <a:ln/>
        </p:spPr>
        <p:txBody>
          <a:bodyPr/>
          <a:lstStyle/>
          <a:p>
            <a:endParaRPr lang="en-IN"/>
          </a:p>
        </p:txBody>
      </p:sp>
      <p:sp>
        <p:nvSpPr>
          <p:cNvPr id="10" name="Text 8"/>
          <p:cNvSpPr/>
          <p:nvPr/>
        </p:nvSpPr>
        <p:spPr>
          <a:xfrm>
            <a:off x="10293668" y="2690574"/>
            <a:ext cx="160020" cy="363736"/>
          </a:xfrm>
          <a:prstGeom prst="rect">
            <a:avLst/>
          </a:prstGeom>
          <a:noFill/>
          <a:ln/>
        </p:spPr>
        <p:txBody>
          <a:bodyPr wrap="none" rtlCol="0" anchor="t"/>
          <a:lstStyle/>
          <a:p>
            <a:pPr marL="0" indent="0" algn="ctr">
              <a:lnSpc>
                <a:spcPts val="2864"/>
              </a:lnSpc>
              <a:buNone/>
            </a:pPr>
            <a:r>
              <a:rPr lang="en-US" sz="2291" dirty="0">
                <a:solidFill>
                  <a:srgbClr val="EBCCBB"/>
                </a:solidFill>
                <a:latin typeface="Gelasio" pitchFamily="34" charset="0"/>
                <a:ea typeface="Gelasio" pitchFamily="34" charset="-122"/>
                <a:cs typeface="Gelasio" pitchFamily="34" charset="-120"/>
              </a:rPr>
              <a:t>2</a:t>
            </a:r>
            <a:endParaRPr lang="en-US" sz="2291" dirty="0"/>
          </a:p>
        </p:txBody>
      </p:sp>
      <p:sp>
        <p:nvSpPr>
          <p:cNvPr id="11" name="Text 9"/>
          <p:cNvSpPr/>
          <p:nvPr/>
        </p:nvSpPr>
        <p:spPr>
          <a:xfrm>
            <a:off x="10785872" y="2720935"/>
            <a:ext cx="2049780" cy="303133"/>
          </a:xfrm>
          <a:prstGeom prst="rect">
            <a:avLst/>
          </a:prstGeom>
          <a:noFill/>
          <a:ln/>
        </p:spPr>
        <p:txBody>
          <a:bodyPr wrap="none" rtlCol="0" anchor="t"/>
          <a:lstStyle/>
          <a:p>
            <a:pPr marL="0" indent="0">
              <a:lnSpc>
                <a:spcPts val="2387"/>
              </a:lnSpc>
              <a:buNone/>
            </a:pPr>
            <a:r>
              <a:rPr lang="en-US" sz="1909" dirty="0">
                <a:solidFill>
                  <a:srgbClr val="EBCCBB"/>
                </a:solidFill>
                <a:latin typeface="Gelasio" pitchFamily="34" charset="0"/>
                <a:ea typeface="Gelasio" pitchFamily="34" charset="-122"/>
                <a:cs typeface="Gelasio" pitchFamily="34" charset="-120"/>
              </a:rPr>
              <a:t>Language Learning</a:t>
            </a:r>
            <a:endParaRPr lang="en-US" sz="1909" dirty="0"/>
          </a:p>
        </p:txBody>
      </p:sp>
      <p:sp>
        <p:nvSpPr>
          <p:cNvPr id="12" name="Text 10"/>
          <p:cNvSpPr/>
          <p:nvPr/>
        </p:nvSpPr>
        <p:spPr>
          <a:xfrm>
            <a:off x="10785872" y="3218021"/>
            <a:ext cx="3117175" cy="2171938"/>
          </a:xfrm>
          <a:prstGeom prst="rect">
            <a:avLst/>
          </a:prstGeom>
          <a:noFill/>
          <a:ln/>
        </p:spPr>
        <p:txBody>
          <a:bodyPr wrap="square" rtlCol="0" anchor="t"/>
          <a:lstStyle/>
          <a:p>
            <a:pPr marL="0" indent="0">
              <a:lnSpc>
                <a:spcPts val="2444"/>
              </a:lnSpc>
              <a:buNone/>
            </a:pPr>
            <a:r>
              <a:rPr lang="en-US" sz="1528" dirty="0">
                <a:solidFill>
                  <a:srgbClr val="C9C2C0"/>
                </a:solidFill>
                <a:latin typeface="Gelasio" pitchFamily="34" charset="0"/>
                <a:ea typeface="Gelasio" pitchFamily="34" charset="-122"/>
                <a:cs typeface="Gelasio" pitchFamily="34" charset="-120"/>
              </a:rPr>
              <a:t>Advancements in natural language processing have propelled language learning technology in recent years, making it possible to learn foreign languages by interacting with computers utilizing natural language processing algorithms.</a:t>
            </a:r>
            <a:endParaRPr lang="en-US" sz="1528" dirty="0"/>
          </a:p>
        </p:txBody>
      </p:sp>
      <p:sp>
        <p:nvSpPr>
          <p:cNvPr id="13" name="Shape 11"/>
          <p:cNvSpPr/>
          <p:nvPr/>
        </p:nvSpPr>
        <p:spPr>
          <a:xfrm>
            <a:off x="6213872" y="5735479"/>
            <a:ext cx="436483" cy="436483"/>
          </a:xfrm>
          <a:prstGeom prst="roundRect">
            <a:avLst>
              <a:gd name="adj" fmla="val 26667"/>
            </a:avLst>
          </a:prstGeom>
          <a:solidFill>
            <a:srgbClr val="393636"/>
          </a:solidFill>
          <a:ln/>
        </p:spPr>
        <p:txBody>
          <a:bodyPr/>
          <a:lstStyle/>
          <a:p>
            <a:endParaRPr lang="en-IN"/>
          </a:p>
        </p:txBody>
      </p:sp>
      <p:sp>
        <p:nvSpPr>
          <p:cNvPr id="14" name="Text 12"/>
          <p:cNvSpPr/>
          <p:nvPr/>
        </p:nvSpPr>
        <p:spPr>
          <a:xfrm>
            <a:off x="6352103" y="5771793"/>
            <a:ext cx="160020" cy="363736"/>
          </a:xfrm>
          <a:prstGeom prst="rect">
            <a:avLst/>
          </a:prstGeom>
          <a:noFill/>
          <a:ln/>
        </p:spPr>
        <p:txBody>
          <a:bodyPr wrap="none" rtlCol="0" anchor="t"/>
          <a:lstStyle/>
          <a:p>
            <a:pPr marL="0" indent="0" algn="ctr">
              <a:lnSpc>
                <a:spcPts val="2864"/>
              </a:lnSpc>
              <a:buNone/>
            </a:pPr>
            <a:r>
              <a:rPr lang="en-US" sz="2291" dirty="0">
                <a:solidFill>
                  <a:srgbClr val="EBCCBB"/>
                </a:solidFill>
                <a:latin typeface="Gelasio" pitchFamily="34" charset="0"/>
                <a:ea typeface="Gelasio" pitchFamily="34" charset="-122"/>
                <a:cs typeface="Gelasio" pitchFamily="34" charset="-120"/>
              </a:rPr>
              <a:t>3</a:t>
            </a:r>
            <a:endParaRPr lang="en-US" sz="2291" dirty="0"/>
          </a:p>
        </p:txBody>
      </p:sp>
      <p:sp>
        <p:nvSpPr>
          <p:cNvPr id="15" name="Text 13"/>
          <p:cNvSpPr/>
          <p:nvPr/>
        </p:nvSpPr>
        <p:spPr>
          <a:xfrm>
            <a:off x="6844308" y="5802154"/>
            <a:ext cx="2324100" cy="303133"/>
          </a:xfrm>
          <a:prstGeom prst="rect">
            <a:avLst/>
          </a:prstGeom>
          <a:noFill/>
          <a:ln/>
        </p:spPr>
        <p:txBody>
          <a:bodyPr wrap="none" rtlCol="0" anchor="t"/>
          <a:lstStyle/>
          <a:p>
            <a:pPr marL="0" indent="0">
              <a:lnSpc>
                <a:spcPts val="2387"/>
              </a:lnSpc>
              <a:buNone/>
            </a:pPr>
            <a:r>
              <a:rPr lang="en-US" sz="1909" dirty="0">
                <a:solidFill>
                  <a:srgbClr val="EBCCBB"/>
                </a:solidFill>
                <a:latin typeface="Gelasio" pitchFamily="34" charset="0"/>
                <a:ea typeface="Gelasio" pitchFamily="34" charset="-122"/>
                <a:cs typeface="Gelasio" pitchFamily="34" charset="-120"/>
              </a:rPr>
              <a:t>Widespread Adoption</a:t>
            </a:r>
            <a:endParaRPr lang="en-US" sz="1909" dirty="0"/>
          </a:p>
        </p:txBody>
      </p:sp>
      <p:sp>
        <p:nvSpPr>
          <p:cNvPr id="16" name="Text 14"/>
          <p:cNvSpPr/>
          <p:nvPr/>
        </p:nvSpPr>
        <p:spPr>
          <a:xfrm>
            <a:off x="6844308" y="6299240"/>
            <a:ext cx="7058620" cy="930831"/>
          </a:xfrm>
          <a:prstGeom prst="rect">
            <a:avLst/>
          </a:prstGeom>
          <a:noFill/>
          <a:ln/>
        </p:spPr>
        <p:txBody>
          <a:bodyPr wrap="square" rtlCol="0" anchor="t"/>
          <a:lstStyle/>
          <a:p>
            <a:pPr marL="0" indent="0">
              <a:lnSpc>
                <a:spcPts val="2444"/>
              </a:lnSpc>
              <a:buNone/>
            </a:pPr>
            <a:r>
              <a:rPr lang="en-US" sz="1528" dirty="0">
                <a:solidFill>
                  <a:srgbClr val="C9C2C0"/>
                </a:solidFill>
                <a:latin typeface="Gelasio" pitchFamily="34" charset="0"/>
                <a:ea typeface="Gelasio" pitchFamily="34" charset="-122"/>
                <a:cs typeface="Gelasio" pitchFamily="34" charset="-120"/>
              </a:rPr>
              <a:t>The widespread adoption of natural language understanding and generation technology is having a remarkable impact on breaking down global barriers and increasing cross-culture collaboration across the globe.</a:t>
            </a:r>
            <a:endParaRPr lang="en-US" sz="1528"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txBody>
          <a:bodyPr/>
          <a:lstStyle/>
          <a:p>
            <a:endParaRPr lang="en-IN"/>
          </a:p>
        </p:txBody>
      </p:sp>
      <p:sp>
        <p:nvSpPr>
          <p:cNvPr id="3" name="Shape 1"/>
          <p:cNvSpPr/>
          <p:nvPr/>
        </p:nvSpPr>
        <p:spPr>
          <a:xfrm>
            <a:off x="0" y="0"/>
            <a:ext cx="14630400" cy="8229600"/>
          </a:xfrm>
          <a:prstGeom prst="rect">
            <a:avLst/>
          </a:prstGeom>
          <a:solidFill>
            <a:srgbClr val="464342"/>
          </a:solidFill>
          <a:ln/>
        </p:spPr>
        <p:txBody>
          <a:bodyPr/>
          <a:lstStyle/>
          <a:p>
            <a:endParaRPr lang="en-IN"/>
          </a:p>
        </p:txBody>
      </p:sp>
      <p:sp>
        <p:nvSpPr>
          <p:cNvPr id="4" name="Text 2"/>
          <p:cNvSpPr/>
          <p:nvPr/>
        </p:nvSpPr>
        <p:spPr>
          <a:xfrm>
            <a:off x="2037993" y="1990606"/>
            <a:ext cx="883920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NLP's Role in Language Translation</a:t>
            </a:r>
            <a:endParaRPr lang="en-US" sz="4374" dirty="0"/>
          </a:p>
        </p:txBody>
      </p:sp>
      <p:sp>
        <p:nvSpPr>
          <p:cNvPr id="5" name="Text 3"/>
          <p:cNvSpPr/>
          <p:nvPr/>
        </p:nvSpPr>
        <p:spPr>
          <a:xfrm>
            <a:off x="2393394" y="3129320"/>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Early Machine Translation: NLP's history includes pioneering efforts in machine translation, paving the way for global communication.</a:t>
            </a:r>
            <a:endParaRPr lang="en-US" sz="1750" dirty="0"/>
          </a:p>
        </p:txBody>
      </p:sp>
      <p:sp>
        <p:nvSpPr>
          <p:cNvPr id="6" name="Text 4"/>
          <p:cNvSpPr/>
          <p:nvPr/>
        </p:nvSpPr>
        <p:spPr>
          <a:xfrm>
            <a:off x="2393394" y="3928943"/>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Evolution of Translation Models: From rule-based to statistical to neural machine translation, NLP has transformed how languages are translated.</a:t>
            </a:r>
            <a:endParaRPr lang="en-US" sz="1750" dirty="0"/>
          </a:p>
        </p:txBody>
      </p:sp>
      <p:sp>
        <p:nvSpPr>
          <p:cNvPr id="7" name="Text 5"/>
          <p:cNvSpPr/>
          <p:nvPr/>
        </p:nvSpPr>
        <p:spPr>
          <a:xfrm>
            <a:off x="2393394" y="4728567"/>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Multilingual Communication: NLP-enabled translation tools bridge language barriers, enabling cross-cultural understanding and collaboration.</a:t>
            </a:r>
            <a:endParaRPr lang="en-US" sz="1750" dirty="0"/>
          </a:p>
        </p:txBody>
      </p:sp>
      <p:sp>
        <p:nvSpPr>
          <p:cNvPr id="8" name="Text 6"/>
          <p:cNvSpPr/>
          <p:nvPr/>
        </p:nvSpPr>
        <p:spPr>
          <a:xfrm>
            <a:off x="2393394" y="5528191"/>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Real-World Impact: NLP-driven translation empowers international business, diplomacy, and global communication.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1023</Words>
  <Application>Microsoft Office PowerPoint</Application>
  <PresentationFormat>Custom</PresentationFormat>
  <Paragraphs>117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3</cp:revision>
  <dcterms:created xsi:type="dcterms:W3CDTF">2023-08-14T13:50:39Z</dcterms:created>
  <dcterms:modified xsi:type="dcterms:W3CDTF">2023-08-16T08:17:29Z</dcterms:modified>
</cp:coreProperties>
</file>