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52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6042873" y="333137"/>
            <a:ext cx="8346895" cy="2891326"/>
          </a:xfrm>
          <a:prstGeom prst="rect">
            <a:avLst/>
          </a:prstGeom>
          <a:noFill/>
          <a:ln/>
        </p:spPr>
        <p:txBody>
          <a:bodyPr wrap="square" rtlCol="0" anchor="t"/>
          <a:lstStyle/>
          <a:p>
            <a:pPr marL="0" indent="0">
              <a:lnSpc>
                <a:spcPts val="6561"/>
              </a:lnSpc>
              <a:buNone/>
            </a:pPr>
            <a:endParaRPr lang="en-US" sz="6000" dirty="0">
              <a:solidFill>
                <a:srgbClr val="F2F2F3"/>
              </a:solidFill>
              <a:latin typeface="Poppins" pitchFamily="34" charset="0"/>
              <a:ea typeface="Poppins" pitchFamily="34" charset="-122"/>
              <a:cs typeface="Poppins" pitchFamily="34" charset="-120"/>
            </a:endParaRPr>
          </a:p>
          <a:p>
            <a:pPr marL="0" indent="0">
              <a:lnSpc>
                <a:spcPts val="6561"/>
              </a:lnSpc>
              <a:buNone/>
            </a:pPr>
            <a:r>
              <a:rPr lang="en-US" sz="6000" dirty="0">
                <a:solidFill>
                  <a:srgbClr val="F2F2F3"/>
                </a:solidFill>
                <a:latin typeface="Poppins" pitchFamily="34" charset="0"/>
                <a:ea typeface="Poppins" pitchFamily="34" charset="-122"/>
                <a:cs typeface="Poppins" pitchFamily="34" charset="-120"/>
              </a:rPr>
              <a:t>Why NLP Matters</a:t>
            </a:r>
            <a:endParaRPr lang="en-US" sz="6000" dirty="0"/>
          </a:p>
        </p:txBody>
      </p:sp>
      <p:sp>
        <p:nvSpPr>
          <p:cNvPr id="5" name="Text 3"/>
          <p:cNvSpPr/>
          <p:nvPr/>
        </p:nvSpPr>
        <p:spPr>
          <a:xfrm>
            <a:off x="5871411" y="3224462"/>
            <a:ext cx="8518357" cy="4259179"/>
          </a:xfrm>
          <a:prstGeom prst="rect">
            <a:avLst/>
          </a:prstGeom>
          <a:noFill/>
          <a:ln/>
        </p:spPr>
        <p:txBody>
          <a:bodyPr wrap="square" rtlCol="0" anchor="t"/>
          <a:lstStyle/>
          <a:p>
            <a:pPr marL="0" indent="0">
              <a:lnSpc>
                <a:spcPts val="2799"/>
              </a:lnSpc>
              <a:buNone/>
            </a:pPr>
            <a:r>
              <a:rPr lang="en-US" sz="4000" dirty="0">
                <a:solidFill>
                  <a:srgbClr val="E5E0DF"/>
                </a:solidFill>
                <a:latin typeface="Roboto" pitchFamily="34" charset="0"/>
                <a:ea typeface="Roboto" pitchFamily="34" charset="-122"/>
                <a:cs typeface="Roboto" pitchFamily="34" charset="-120"/>
              </a:rPr>
              <a:t>Language is how we communicate</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with one another, but it's also a </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fundamental part of the digital </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world. With the rise of unstructured </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data, we need NLP to unlock </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insights, improve user experiences, </a:t>
            </a:r>
          </a:p>
          <a:p>
            <a:pPr marL="0" indent="0">
              <a:lnSpc>
                <a:spcPts val="2799"/>
              </a:lnSpc>
              <a:buNone/>
            </a:pPr>
            <a:endParaRPr lang="en-US" sz="4000" dirty="0">
              <a:solidFill>
                <a:srgbClr val="E5E0DF"/>
              </a:solidFill>
              <a:latin typeface="Roboto" pitchFamily="34" charset="0"/>
              <a:ea typeface="Roboto" pitchFamily="34" charset="-122"/>
              <a:cs typeface="Roboto" pitchFamily="34" charset="-120"/>
            </a:endParaRPr>
          </a:p>
          <a:p>
            <a:pPr marL="0" indent="0">
              <a:lnSpc>
                <a:spcPts val="2799"/>
              </a:lnSpc>
              <a:buNone/>
            </a:pPr>
            <a:r>
              <a:rPr lang="en-US" sz="4000" dirty="0">
                <a:solidFill>
                  <a:srgbClr val="E5E0DF"/>
                </a:solidFill>
                <a:latin typeface="Roboto" pitchFamily="34" charset="0"/>
                <a:ea typeface="Roboto" pitchFamily="34" charset="-122"/>
                <a:cs typeface="Roboto" pitchFamily="34" charset="-120"/>
              </a:rPr>
              <a:t>automate tasks, and more.</a:t>
            </a:r>
            <a:endParaRPr lang="en-US" sz="400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914400" y="444221"/>
            <a:ext cx="598170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Improving Healthcare</a:t>
            </a:r>
            <a:endParaRPr lang="en-US" sz="4374" dirty="0"/>
          </a:p>
        </p:txBody>
      </p:sp>
      <p:sp>
        <p:nvSpPr>
          <p:cNvPr id="5" name="Shape 3"/>
          <p:cNvSpPr/>
          <p:nvPr/>
        </p:nvSpPr>
        <p:spPr>
          <a:xfrm>
            <a:off x="914400" y="3107531"/>
            <a:ext cx="4469594" cy="3153132"/>
          </a:xfrm>
          <a:prstGeom prst="roundRect">
            <a:avLst>
              <a:gd name="adj" fmla="val 1740"/>
            </a:avLst>
          </a:prstGeom>
          <a:solidFill>
            <a:srgbClr val="3D3D42"/>
          </a:solidFill>
          <a:ln w="7620">
            <a:solidFill>
              <a:srgbClr val="494950"/>
            </a:solidFill>
            <a:prstDash val="solid"/>
          </a:ln>
        </p:spPr>
        <p:txBody>
          <a:bodyPr/>
          <a:lstStyle/>
          <a:p>
            <a:endParaRPr lang="en-IN"/>
          </a:p>
        </p:txBody>
      </p:sp>
      <p:sp>
        <p:nvSpPr>
          <p:cNvPr id="6" name="Text 4"/>
          <p:cNvSpPr/>
          <p:nvPr/>
        </p:nvSpPr>
        <p:spPr>
          <a:xfrm>
            <a:off x="1203158" y="3337322"/>
            <a:ext cx="4155582" cy="694373"/>
          </a:xfrm>
          <a:prstGeom prst="rect">
            <a:avLst/>
          </a:prstGeom>
          <a:noFill/>
          <a:ln/>
        </p:spPr>
        <p:txBody>
          <a:bodyPr wrap="squar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Diagnosis and Treatment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7" name="Text 5"/>
          <p:cNvSpPr/>
          <p:nvPr/>
        </p:nvSpPr>
        <p:spPr>
          <a:xfrm>
            <a:off x="1203158" y="4018548"/>
            <a:ext cx="415558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is helping doctors and researchers more accurately diagnose and treat conditions by analyzing medical records and research papers.</a:t>
            </a:r>
            <a:endParaRPr lang="en-US" sz="1750" dirty="0"/>
          </a:p>
        </p:txBody>
      </p:sp>
      <p:sp>
        <p:nvSpPr>
          <p:cNvPr id="8" name="Shape 6"/>
          <p:cNvSpPr/>
          <p:nvPr/>
        </p:nvSpPr>
        <p:spPr>
          <a:xfrm>
            <a:off x="5606165" y="3107531"/>
            <a:ext cx="3370064" cy="3153132"/>
          </a:xfrm>
          <a:prstGeom prst="roundRect">
            <a:avLst>
              <a:gd name="adj" fmla="val 1740"/>
            </a:avLst>
          </a:prstGeom>
          <a:solidFill>
            <a:srgbClr val="3D3D42"/>
          </a:solidFill>
          <a:ln w="7620">
            <a:solidFill>
              <a:srgbClr val="494950"/>
            </a:solidFill>
            <a:prstDash val="solid"/>
          </a:ln>
        </p:spPr>
        <p:txBody>
          <a:bodyPr/>
          <a:lstStyle/>
          <a:p>
            <a:endParaRPr lang="en-IN"/>
          </a:p>
        </p:txBody>
      </p:sp>
      <p:sp>
        <p:nvSpPr>
          <p:cNvPr id="9" name="Text 7"/>
          <p:cNvSpPr/>
          <p:nvPr/>
        </p:nvSpPr>
        <p:spPr>
          <a:xfrm>
            <a:off x="6040491" y="3337322"/>
            <a:ext cx="232410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Mental Health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0" name="Text 8"/>
          <p:cNvSpPr/>
          <p:nvPr/>
        </p:nvSpPr>
        <p:spPr>
          <a:xfrm>
            <a:off x="6040491" y="3906679"/>
            <a:ext cx="2910483"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NLP-powered chatbots and therapy apps are providing access to mental health resources and support around the clock.</a:t>
            </a:r>
            <a:endParaRPr lang="en-US" sz="1750" dirty="0"/>
          </a:p>
        </p:txBody>
      </p:sp>
      <p:sp>
        <p:nvSpPr>
          <p:cNvPr id="11" name="Shape 9"/>
          <p:cNvSpPr/>
          <p:nvPr/>
        </p:nvSpPr>
        <p:spPr>
          <a:xfrm>
            <a:off x="9198398" y="3107531"/>
            <a:ext cx="4974801" cy="3153132"/>
          </a:xfrm>
          <a:prstGeom prst="roundRect">
            <a:avLst>
              <a:gd name="adj" fmla="val 1740"/>
            </a:avLst>
          </a:prstGeom>
          <a:solidFill>
            <a:srgbClr val="3D3D42"/>
          </a:solidFill>
          <a:ln w="7620">
            <a:solidFill>
              <a:srgbClr val="494950"/>
            </a:solidFill>
            <a:prstDash val="solid"/>
          </a:ln>
        </p:spPr>
        <p:txBody>
          <a:bodyPr/>
          <a:lstStyle/>
          <a:p>
            <a:endParaRPr lang="en-IN"/>
          </a:p>
        </p:txBody>
      </p:sp>
      <p:sp>
        <p:nvSpPr>
          <p:cNvPr id="12" name="Text 10"/>
          <p:cNvSpPr/>
          <p:nvPr/>
        </p:nvSpPr>
        <p:spPr>
          <a:xfrm>
            <a:off x="9632726" y="3337322"/>
            <a:ext cx="249936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Drug Discovery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3" name="Text 11"/>
          <p:cNvSpPr/>
          <p:nvPr/>
        </p:nvSpPr>
        <p:spPr>
          <a:xfrm>
            <a:off x="9632726" y="3906679"/>
            <a:ext cx="4480315"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help identify new drug candidates and predict their effectiveness based on large-scale analysis of scientific literature.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515904"/>
            <a:ext cx="625602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Legal and Compliance</a:t>
            </a:r>
            <a:endParaRPr lang="en-US" sz="4374" dirty="0"/>
          </a:p>
        </p:txBody>
      </p:sp>
      <p:sp>
        <p:nvSpPr>
          <p:cNvPr id="5" name="Shape 3"/>
          <p:cNvSpPr/>
          <p:nvPr/>
        </p:nvSpPr>
        <p:spPr>
          <a:xfrm>
            <a:off x="2037993" y="2654617"/>
            <a:ext cx="10554414" cy="4058960"/>
          </a:xfrm>
          <a:prstGeom prst="roundRect">
            <a:avLst>
              <a:gd name="adj" fmla="val 1352"/>
            </a:avLst>
          </a:prstGeom>
          <a:noFill/>
          <a:ln w="7620">
            <a:solidFill>
              <a:srgbClr val="FFFFFF">
                <a:alpha val="24000"/>
              </a:srgbClr>
            </a:solidFill>
            <a:prstDash val="solid"/>
          </a:ln>
        </p:spPr>
        <p:txBody>
          <a:bodyPr/>
          <a:lstStyle/>
          <a:p>
            <a:endParaRPr lang="en-IN"/>
          </a:p>
        </p:txBody>
      </p:sp>
      <p:sp>
        <p:nvSpPr>
          <p:cNvPr id="6" name="Shape 4"/>
          <p:cNvSpPr/>
          <p:nvPr/>
        </p:nvSpPr>
        <p:spPr>
          <a:xfrm>
            <a:off x="2045613" y="2662238"/>
            <a:ext cx="10539174" cy="1347907"/>
          </a:xfrm>
          <a:prstGeom prst="rect">
            <a:avLst/>
          </a:prstGeom>
          <a:solidFill>
            <a:srgbClr val="FFFFFF">
              <a:alpha val="4000"/>
            </a:srgbClr>
          </a:solidFill>
          <a:ln/>
        </p:spPr>
        <p:txBody>
          <a:bodyPr/>
          <a:lstStyle/>
          <a:p>
            <a:endParaRPr lang="en-IN"/>
          </a:p>
        </p:txBody>
      </p:sp>
      <p:sp>
        <p:nvSpPr>
          <p:cNvPr id="7" name="Text 5"/>
          <p:cNvSpPr/>
          <p:nvPr/>
        </p:nvSpPr>
        <p:spPr>
          <a:xfrm>
            <a:off x="2267783" y="2892028"/>
            <a:ext cx="282702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Contract Analysis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8" name="Text 6"/>
          <p:cNvSpPr/>
          <p:nvPr/>
        </p:nvSpPr>
        <p:spPr>
          <a:xfrm>
            <a:off x="7541181" y="2803088"/>
            <a:ext cx="4821436"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help businesses analyze legal contracts and identify key terms and clauses to ensure compliance.</a:t>
            </a:r>
            <a:endParaRPr lang="en-US" sz="1750" dirty="0"/>
          </a:p>
        </p:txBody>
      </p:sp>
      <p:sp>
        <p:nvSpPr>
          <p:cNvPr id="9" name="Shape 7"/>
          <p:cNvSpPr/>
          <p:nvPr/>
        </p:nvSpPr>
        <p:spPr>
          <a:xfrm>
            <a:off x="2045613" y="4010144"/>
            <a:ext cx="10539174" cy="1347907"/>
          </a:xfrm>
          <a:prstGeom prst="rect">
            <a:avLst/>
          </a:prstGeom>
          <a:solidFill>
            <a:srgbClr val="000000">
              <a:alpha val="4000"/>
            </a:srgbClr>
          </a:solidFill>
          <a:ln/>
        </p:spPr>
        <p:txBody>
          <a:bodyPr/>
          <a:lstStyle/>
          <a:p>
            <a:endParaRPr lang="en-IN"/>
          </a:p>
        </p:txBody>
      </p:sp>
      <p:sp>
        <p:nvSpPr>
          <p:cNvPr id="10" name="Text 8"/>
          <p:cNvSpPr/>
          <p:nvPr/>
        </p:nvSpPr>
        <p:spPr>
          <a:xfrm>
            <a:off x="2267783" y="4239935"/>
            <a:ext cx="366522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Compliance Monitoring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1" name="Text 9"/>
          <p:cNvSpPr/>
          <p:nvPr/>
        </p:nvSpPr>
        <p:spPr>
          <a:xfrm>
            <a:off x="7541181" y="4150995"/>
            <a:ext cx="4821436"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monitor communication channels to ensure compliance with regulations and detect potential issues before they escalate.</a:t>
            </a:r>
            <a:endParaRPr lang="en-US" sz="1750" dirty="0"/>
          </a:p>
        </p:txBody>
      </p:sp>
      <p:sp>
        <p:nvSpPr>
          <p:cNvPr id="12" name="Shape 10"/>
          <p:cNvSpPr/>
          <p:nvPr/>
        </p:nvSpPr>
        <p:spPr>
          <a:xfrm>
            <a:off x="2045613" y="5358051"/>
            <a:ext cx="10539174" cy="1347907"/>
          </a:xfrm>
          <a:prstGeom prst="rect">
            <a:avLst/>
          </a:prstGeom>
          <a:solidFill>
            <a:srgbClr val="FFFFFF">
              <a:alpha val="4000"/>
            </a:srgbClr>
          </a:solidFill>
          <a:ln/>
        </p:spPr>
        <p:txBody>
          <a:bodyPr/>
          <a:lstStyle/>
          <a:p>
            <a:endParaRPr lang="en-IN"/>
          </a:p>
        </p:txBody>
      </p:sp>
      <p:sp>
        <p:nvSpPr>
          <p:cNvPr id="13" name="Text 11"/>
          <p:cNvSpPr/>
          <p:nvPr/>
        </p:nvSpPr>
        <p:spPr>
          <a:xfrm>
            <a:off x="2267783" y="5587841"/>
            <a:ext cx="316230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Intellectual Property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4" name="Text 12"/>
          <p:cNvSpPr/>
          <p:nvPr/>
        </p:nvSpPr>
        <p:spPr>
          <a:xfrm>
            <a:off x="7541181" y="5498902"/>
            <a:ext cx="4821436"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help identify and analyze intellectual property infringements, such as plagiarism and trademark violations.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392674"/>
            <a:ext cx="877062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Education and Content Analysis</a:t>
            </a:r>
            <a:endParaRPr lang="en-US" sz="4374" dirty="0"/>
          </a:p>
        </p:txBody>
      </p:sp>
      <p:pic>
        <p:nvPicPr>
          <p:cNvPr id="5" name="Image 0" descr="preencoded.png"/>
          <p:cNvPicPr>
            <a:picLocks noChangeAspect="1"/>
          </p:cNvPicPr>
          <p:nvPr/>
        </p:nvPicPr>
        <p:blipFill>
          <a:blip r:embed="rId3"/>
          <a:stretch>
            <a:fillRect/>
          </a:stretch>
        </p:blipFill>
        <p:spPr>
          <a:xfrm>
            <a:off x="2037993" y="2531388"/>
            <a:ext cx="3295888" cy="2036921"/>
          </a:xfrm>
          <a:prstGeom prst="rect">
            <a:avLst/>
          </a:prstGeom>
        </p:spPr>
      </p:pic>
      <p:sp>
        <p:nvSpPr>
          <p:cNvPr id="6" name="Text 3"/>
          <p:cNvSpPr/>
          <p:nvPr/>
        </p:nvSpPr>
        <p:spPr>
          <a:xfrm>
            <a:off x="2037993" y="4845963"/>
            <a:ext cx="2221944"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E-Learning</a:t>
            </a:r>
            <a:endParaRPr lang="en-US" sz="2187" dirty="0"/>
          </a:p>
        </p:txBody>
      </p:sp>
      <p:sp>
        <p:nvSpPr>
          <p:cNvPr id="7" name="Text 4"/>
          <p:cNvSpPr/>
          <p:nvPr/>
        </p:nvSpPr>
        <p:spPr>
          <a:xfrm>
            <a:off x="2037993" y="5415320"/>
            <a:ext cx="329588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can analyze student performance and develop personalized learning paths and resources.</a:t>
            </a:r>
            <a:endParaRPr lang="en-US" sz="1750" dirty="0"/>
          </a:p>
        </p:txBody>
      </p:sp>
      <p:pic>
        <p:nvPicPr>
          <p:cNvPr id="8" name="Image 1" descr="preencoded.png"/>
          <p:cNvPicPr>
            <a:picLocks noChangeAspect="1"/>
          </p:cNvPicPr>
          <p:nvPr/>
        </p:nvPicPr>
        <p:blipFill>
          <a:blip r:embed="rId4"/>
          <a:stretch>
            <a:fillRect/>
          </a:stretch>
        </p:blipFill>
        <p:spPr>
          <a:xfrm>
            <a:off x="5667137" y="2531388"/>
            <a:ext cx="3296007" cy="2037040"/>
          </a:xfrm>
          <a:prstGeom prst="rect">
            <a:avLst/>
          </a:prstGeom>
        </p:spPr>
      </p:pic>
      <p:sp>
        <p:nvSpPr>
          <p:cNvPr id="9" name="Text 5"/>
          <p:cNvSpPr/>
          <p:nvPr/>
        </p:nvSpPr>
        <p:spPr>
          <a:xfrm>
            <a:off x="5667137" y="4846082"/>
            <a:ext cx="2221944"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News Analysis</a:t>
            </a:r>
            <a:endParaRPr lang="en-US" sz="2187" dirty="0"/>
          </a:p>
        </p:txBody>
      </p:sp>
      <p:sp>
        <p:nvSpPr>
          <p:cNvPr id="10" name="Text 6"/>
          <p:cNvSpPr/>
          <p:nvPr/>
        </p:nvSpPr>
        <p:spPr>
          <a:xfrm>
            <a:off x="5667137" y="5415439"/>
            <a:ext cx="3296007" cy="1066205"/>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can analyze news stories to identify trends and patterns and predict future events.</a:t>
            </a:r>
            <a:endParaRPr lang="en-US" sz="1750" dirty="0"/>
          </a:p>
        </p:txBody>
      </p:sp>
      <p:pic>
        <p:nvPicPr>
          <p:cNvPr id="11" name="Image 2" descr="preencoded.png"/>
          <p:cNvPicPr>
            <a:picLocks noChangeAspect="1"/>
          </p:cNvPicPr>
          <p:nvPr/>
        </p:nvPicPr>
        <p:blipFill>
          <a:blip r:embed="rId5"/>
          <a:stretch>
            <a:fillRect/>
          </a:stretch>
        </p:blipFill>
        <p:spPr>
          <a:xfrm>
            <a:off x="9296400" y="2531388"/>
            <a:ext cx="3296007" cy="2037040"/>
          </a:xfrm>
          <a:prstGeom prst="rect">
            <a:avLst/>
          </a:prstGeom>
        </p:spPr>
      </p:pic>
      <p:sp>
        <p:nvSpPr>
          <p:cNvPr id="12" name="Text 7"/>
          <p:cNvSpPr/>
          <p:nvPr/>
        </p:nvSpPr>
        <p:spPr>
          <a:xfrm>
            <a:off x="9296400" y="4846082"/>
            <a:ext cx="2316480"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Book Summaries</a:t>
            </a:r>
            <a:endParaRPr lang="en-US" sz="2187" dirty="0"/>
          </a:p>
        </p:txBody>
      </p:sp>
      <p:sp>
        <p:nvSpPr>
          <p:cNvPr id="13" name="Text 8"/>
          <p:cNvSpPr/>
          <p:nvPr/>
        </p:nvSpPr>
        <p:spPr>
          <a:xfrm>
            <a:off x="9296400" y="5415439"/>
            <a:ext cx="3296007" cy="1066205"/>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can analyze literature and create detailed summaries for faster comprehension and review.</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833199" y="1071324"/>
            <a:ext cx="656844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Social Media Monitoring</a:t>
            </a:r>
            <a:endParaRPr lang="en-US" sz="4374" dirty="0"/>
          </a:p>
        </p:txBody>
      </p:sp>
      <p:sp>
        <p:nvSpPr>
          <p:cNvPr id="5" name="Shape 3"/>
          <p:cNvSpPr/>
          <p:nvPr/>
        </p:nvSpPr>
        <p:spPr>
          <a:xfrm>
            <a:off x="833199" y="2272546"/>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6" name="Text 4"/>
          <p:cNvSpPr/>
          <p:nvPr/>
        </p:nvSpPr>
        <p:spPr>
          <a:xfrm>
            <a:off x="1033582" y="2314218"/>
            <a:ext cx="9906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7" name="Text 5"/>
          <p:cNvSpPr/>
          <p:nvPr/>
        </p:nvSpPr>
        <p:spPr>
          <a:xfrm>
            <a:off x="1555313" y="2348865"/>
            <a:ext cx="283464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Brand Reputation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8" name="Text 6"/>
          <p:cNvSpPr/>
          <p:nvPr/>
        </p:nvSpPr>
        <p:spPr>
          <a:xfrm>
            <a:off x="1555313" y="2918222"/>
            <a:ext cx="2905601" cy="213240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monitor social channels for mentions of brands and products and alert companies to potential issues or opportunities for engagement.</a:t>
            </a:r>
            <a:endParaRPr lang="en-US" sz="1750" dirty="0"/>
          </a:p>
        </p:txBody>
      </p:sp>
      <p:sp>
        <p:nvSpPr>
          <p:cNvPr id="9" name="Shape 7"/>
          <p:cNvSpPr/>
          <p:nvPr/>
        </p:nvSpPr>
        <p:spPr>
          <a:xfrm>
            <a:off x="4683085" y="2272546"/>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10" name="Text 8"/>
          <p:cNvSpPr/>
          <p:nvPr/>
        </p:nvSpPr>
        <p:spPr>
          <a:xfrm>
            <a:off x="4837748" y="2314218"/>
            <a:ext cx="19050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1" name="Text 9"/>
          <p:cNvSpPr/>
          <p:nvPr/>
        </p:nvSpPr>
        <p:spPr>
          <a:xfrm>
            <a:off x="5405199" y="2348865"/>
            <a:ext cx="2905601" cy="694373"/>
          </a:xfrm>
          <a:prstGeom prst="rect">
            <a:avLst/>
          </a:prstGeom>
          <a:noFill/>
          <a:ln/>
        </p:spPr>
        <p:txBody>
          <a:bodyPr wrap="squar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Sentiment Analysis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2" name="Text 10"/>
          <p:cNvSpPr/>
          <p:nvPr/>
        </p:nvSpPr>
        <p:spPr>
          <a:xfrm>
            <a:off x="5405199" y="3265408"/>
            <a:ext cx="29056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help businesses understand how their products and services are being perceived by customers on social media.</a:t>
            </a:r>
            <a:endParaRPr lang="en-US" sz="1750" dirty="0"/>
          </a:p>
        </p:txBody>
      </p:sp>
      <p:sp>
        <p:nvSpPr>
          <p:cNvPr id="13" name="Shape 11"/>
          <p:cNvSpPr/>
          <p:nvPr/>
        </p:nvSpPr>
        <p:spPr>
          <a:xfrm>
            <a:off x="833199" y="5446395"/>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14" name="Text 12"/>
          <p:cNvSpPr/>
          <p:nvPr/>
        </p:nvSpPr>
        <p:spPr>
          <a:xfrm>
            <a:off x="984052" y="5488067"/>
            <a:ext cx="19812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5" name="Text 13"/>
          <p:cNvSpPr/>
          <p:nvPr/>
        </p:nvSpPr>
        <p:spPr>
          <a:xfrm>
            <a:off x="1555313" y="5522714"/>
            <a:ext cx="366522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Influencer Identification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6" name="Text 14"/>
          <p:cNvSpPr/>
          <p:nvPr/>
        </p:nvSpPr>
        <p:spPr>
          <a:xfrm>
            <a:off x="1555313" y="6092071"/>
            <a:ext cx="6755487"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identify and analyze the conversations of social media influencers to identify new marketing opportunities and potential partnerships.</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656874"/>
            <a:ext cx="49453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Driving Innovation</a:t>
            </a:r>
            <a:endParaRPr lang="en-US" sz="4374" dirty="0"/>
          </a:p>
        </p:txBody>
      </p:sp>
      <p:sp>
        <p:nvSpPr>
          <p:cNvPr id="5" name="Shape 3"/>
          <p:cNvSpPr/>
          <p:nvPr/>
        </p:nvSpPr>
        <p:spPr>
          <a:xfrm>
            <a:off x="2349103" y="2795588"/>
            <a:ext cx="44410" cy="3777139"/>
          </a:xfrm>
          <a:prstGeom prst="rect">
            <a:avLst/>
          </a:prstGeom>
          <a:solidFill>
            <a:srgbClr val="494950"/>
          </a:solidFill>
          <a:ln/>
        </p:spPr>
        <p:txBody>
          <a:bodyPr/>
          <a:lstStyle/>
          <a:p>
            <a:endParaRPr lang="en-IN"/>
          </a:p>
        </p:txBody>
      </p:sp>
      <p:sp>
        <p:nvSpPr>
          <p:cNvPr id="6" name="Shape 4"/>
          <p:cNvSpPr/>
          <p:nvPr/>
        </p:nvSpPr>
        <p:spPr>
          <a:xfrm>
            <a:off x="2621220" y="3196888"/>
            <a:ext cx="777597" cy="44410"/>
          </a:xfrm>
          <a:prstGeom prst="rect">
            <a:avLst/>
          </a:prstGeom>
          <a:solidFill>
            <a:srgbClr val="494950"/>
          </a:solidFill>
          <a:ln/>
        </p:spPr>
        <p:txBody>
          <a:bodyPr/>
          <a:lstStyle/>
          <a:p>
            <a:endParaRPr lang="en-IN"/>
          </a:p>
        </p:txBody>
      </p:sp>
      <p:sp>
        <p:nvSpPr>
          <p:cNvPr id="7" name="Shape 5"/>
          <p:cNvSpPr/>
          <p:nvPr/>
        </p:nvSpPr>
        <p:spPr>
          <a:xfrm>
            <a:off x="2121277" y="2969181"/>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8" name="Text 6"/>
          <p:cNvSpPr/>
          <p:nvPr/>
        </p:nvSpPr>
        <p:spPr>
          <a:xfrm>
            <a:off x="2321659" y="3010853"/>
            <a:ext cx="9906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3593306" y="3017758"/>
            <a:ext cx="256032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AI and Robotics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0" name="Text 8"/>
          <p:cNvSpPr/>
          <p:nvPr/>
        </p:nvSpPr>
        <p:spPr>
          <a:xfrm>
            <a:off x="3593306" y="3587115"/>
            <a:ext cx="8999101"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is a critical component of AI and robotics, enabling machines to interact more naturally with humans.</a:t>
            </a:r>
            <a:endParaRPr lang="en-US" sz="1750" dirty="0"/>
          </a:p>
        </p:txBody>
      </p:sp>
      <p:sp>
        <p:nvSpPr>
          <p:cNvPr id="11" name="Shape 9"/>
          <p:cNvSpPr/>
          <p:nvPr/>
        </p:nvSpPr>
        <p:spPr>
          <a:xfrm>
            <a:off x="2621220" y="5196542"/>
            <a:ext cx="777597" cy="44410"/>
          </a:xfrm>
          <a:prstGeom prst="rect">
            <a:avLst/>
          </a:prstGeom>
          <a:solidFill>
            <a:srgbClr val="494950"/>
          </a:solidFill>
          <a:ln/>
        </p:spPr>
        <p:txBody>
          <a:bodyPr/>
          <a:lstStyle/>
          <a:p>
            <a:endParaRPr lang="en-IN"/>
          </a:p>
        </p:txBody>
      </p:sp>
      <p:sp>
        <p:nvSpPr>
          <p:cNvPr id="12" name="Shape 10"/>
          <p:cNvSpPr/>
          <p:nvPr/>
        </p:nvSpPr>
        <p:spPr>
          <a:xfrm>
            <a:off x="2121277" y="4968835"/>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13" name="Text 11"/>
          <p:cNvSpPr/>
          <p:nvPr/>
        </p:nvSpPr>
        <p:spPr>
          <a:xfrm>
            <a:off x="2275939" y="5010507"/>
            <a:ext cx="19050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3593306" y="5017413"/>
            <a:ext cx="268986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The Next Frontier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5" name="Text 13"/>
          <p:cNvSpPr/>
          <p:nvPr/>
        </p:nvSpPr>
        <p:spPr>
          <a:xfrm>
            <a:off x="3593306" y="5586770"/>
            <a:ext cx="8999101"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future of NLP is bright, with new technologies and applications on the horizon, including voice assistants, chatbots, and more.</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txBody>
          <a:bodyPr/>
          <a:lstStyle/>
          <a:p>
            <a:endParaRPr lang="en-IN"/>
          </a:p>
        </p:txBody>
      </p:sp>
      <p:sp>
        <p:nvSpPr>
          <p:cNvPr id="6" name="Text 3"/>
          <p:cNvSpPr/>
          <p:nvPr/>
        </p:nvSpPr>
        <p:spPr>
          <a:xfrm>
            <a:off x="2037993" y="3067883"/>
            <a:ext cx="988314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NLP's Impact and Future</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has already transformed the way we interact with language and digital data, and its potential for innovation and growth is limitless. As the field continues to evolve, we can expect to see even more groundbreaking applications and advancements in the years to come.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32219"/>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212777" y="1772364"/>
            <a:ext cx="10204847" cy="1342549"/>
          </a:xfrm>
          <a:prstGeom prst="rect">
            <a:avLst/>
          </a:prstGeom>
          <a:noFill/>
          <a:ln/>
        </p:spPr>
        <p:txBody>
          <a:bodyPr wrap="square" rtlCol="0" anchor="t"/>
          <a:lstStyle/>
          <a:p>
            <a:pPr marL="0" indent="0">
              <a:lnSpc>
                <a:spcPts val="5286"/>
              </a:lnSpc>
              <a:buNone/>
            </a:pPr>
            <a:r>
              <a:rPr lang="en-US" sz="4229" dirty="0">
                <a:solidFill>
                  <a:srgbClr val="F2F2F3"/>
                </a:solidFill>
                <a:latin typeface="Poppins" pitchFamily="34" charset="0"/>
                <a:ea typeface="Poppins" pitchFamily="34" charset="-122"/>
                <a:cs typeface="Poppins" pitchFamily="34" charset="-120"/>
              </a:rPr>
              <a:t>Language as Communication Medium</a:t>
            </a:r>
            <a:endParaRPr lang="en-US" sz="4229" dirty="0"/>
          </a:p>
        </p:txBody>
      </p:sp>
      <p:sp>
        <p:nvSpPr>
          <p:cNvPr id="5" name="Shape 3"/>
          <p:cNvSpPr/>
          <p:nvPr/>
        </p:nvSpPr>
        <p:spPr>
          <a:xfrm>
            <a:off x="2212777" y="3604855"/>
            <a:ext cx="483275" cy="483275"/>
          </a:xfrm>
          <a:prstGeom prst="roundRect">
            <a:avLst>
              <a:gd name="adj" fmla="val 11353"/>
            </a:avLst>
          </a:prstGeom>
          <a:solidFill>
            <a:srgbClr val="3D3D42"/>
          </a:solidFill>
          <a:ln w="7620">
            <a:solidFill>
              <a:srgbClr val="494950"/>
            </a:solidFill>
            <a:prstDash val="solid"/>
          </a:ln>
        </p:spPr>
        <p:txBody>
          <a:bodyPr/>
          <a:lstStyle/>
          <a:p>
            <a:endParaRPr lang="en-IN"/>
          </a:p>
        </p:txBody>
      </p:sp>
      <p:sp>
        <p:nvSpPr>
          <p:cNvPr id="6" name="Text 4"/>
          <p:cNvSpPr/>
          <p:nvPr/>
        </p:nvSpPr>
        <p:spPr>
          <a:xfrm>
            <a:off x="2408634" y="3645098"/>
            <a:ext cx="91440" cy="402788"/>
          </a:xfrm>
          <a:prstGeom prst="rect">
            <a:avLst/>
          </a:prstGeom>
          <a:noFill/>
          <a:ln/>
        </p:spPr>
        <p:txBody>
          <a:bodyPr wrap="none" rtlCol="0" anchor="t"/>
          <a:lstStyle/>
          <a:p>
            <a:pPr marL="0" indent="0" algn="ctr">
              <a:lnSpc>
                <a:spcPts val="3172"/>
              </a:lnSpc>
              <a:buNone/>
            </a:pPr>
            <a:r>
              <a:rPr lang="en-US" sz="2537" dirty="0">
                <a:solidFill>
                  <a:srgbClr val="E5E0DF"/>
                </a:solidFill>
                <a:latin typeface="Poppins" pitchFamily="34" charset="0"/>
                <a:ea typeface="Poppins" pitchFamily="34" charset="-122"/>
                <a:cs typeface="Poppins" pitchFamily="34" charset="-120"/>
              </a:rPr>
              <a:t>1</a:t>
            </a:r>
            <a:endParaRPr lang="en-US" sz="2537" dirty="0"/>
          </a:p>
        </p:txBody>
      </p:sp>
      <p:sp>
        <p:nvSpPr>
          <p:cNvPr id="7" name="Text 5"/>
          <p:cNvSpPr/>
          <p:nvPr/>
        </p:nvSpPr>
        <p:spPr>
          <a:xfrm>
            <a:off x="2910840" y="3678674"/>
            <a:ext cx="3048000" cy="335756"/>
          </a:xfrm>
          <a:prstGeom prst="rect">
            <a:avLst/>
          </a:prstGeom>
          <a:noFill/>
          <a:ln/>
        </p:spPr>
        <p:txBody>
          <a:bodyPr wrap="none" rtlCol="0" anchor="t"/>
          <a:lstStyle/>
          <a:p>
            <a:pPr marL="0" indent="0">
              <a:lnSpc>
                <a:spcPts val="2643"/>
              </a:lnSpc>
              <a:buNone/>
            </a:pPr>
            <a:r>
              <a:rPr lang="en-US" sz="2115" dirty="0">
                <a:solidFill>
                  <a:srgbClr val="E5E0DF"/>
                </a:solidFill>
                <a:latin typeface="Poppins" pitchFamily="34" charset="0"/>
                <a:ea typeface="Poppins" pitchFamily="34" charset="-122"/>
                <a:cs typeface="Poppins" pitchFamily="34" charset="-120"/>
              </a:rPr>
              <a:t>The Power of Words </a:t>
            </a:r>
            <a:r>
              <a:rPr lang="en-US" sz="2115" dirty="0">
                <a:solidFill>
                  <a:srgbClr val="000000"/>
                </a:solidFill>
                <a:latin typeface="Poppins" pitchFamily="34" charset="0"/>
                <a:ea typeface="Poppins" pitchFamily="34" charset="-122"/>
                <a:cs typeface="Poppins" pitchFamily="34" charset="-120"/>
              </a:rPr>
              <a:t>💬</a:t>
            </a:r>
            <a:endParaRPr lang="en-US" sz="2115" dirty="0"/>
          </a:p>
        </p:txBody>
      </p:sp>
      <p:sp>
        <p:nvSpPr>
          <p:cNvPr id="8" name="Text 6"/>
          <p:cNvSpPr/>
          <p:nvPr/>
        </p:nvSpPr>
        <p:spPr>
          <a:xfrm>
            <a:off x="2910840" y="4229219"/>
            <a:ext cx="4296966" cy="1374458"/>
          </a:xfrm>
          <a:prstGeom prst="rect">
            <a:avLst/>
          </a:prstGeom>
          <a:noFill/>
          <a:ln/>
        </p:spPr>
        <p:txBody>
          <a:bodyPr wrap="square" rtlCol="0" anchor="t"/>
          <a:lstStyle/>
          <a:p>
            <a:pPr marL="0" indent="0">
              <a:lnSpc>
                <a:spcPts val="2707"/>
              </a:lnSpc>
              <a:buNone/>
            </a:pPr>
            <a:r>
              <a:rPr lang="en-US" sz="1692" dirty="0">
                <a:solidFill>
                  <a:srgbClr val="E5E0DF"/>
                </a:solidFill>
                <a:latin typeface="Roboto" pitchFamily="34" charset="0"/>
                <a:ea typeface="Roboto" pitchFamily="34" charset="-122"/>
                <a:cs typeface="Roboto" pitchFamily="34" charset="-120"/>
              </a:rPr>
              <a:t>Words have the ability to inspire, motivate, and educate us. NLP is helping us better understand language and make the most of its potential.</a:t>
            </a:r>
            <a:endParaRPr lang="en-US" sz="1692" dirty="0"/>
          </a:p>
        </p:txBody>
      </p:sp>
      <p:sp>
        <p:nvSpPr>
          <p:cNvPr id="9" name="Shape 7"/>
          <p:cNvSpPr/>
          <p:nvPr/>
        </p:nvSpPr>
        <p:spPr>
          <a:xfrm>
            <a:off x="7422594" y="3604855"/>
            <a:ext cx="483275" cy="483275"/>
          </a:xfrm>
          <a:prstGeom prst="roundRect">
            <a:avLst>
              <a:gd name="adj" fmla="val 11353"/>
            </a:avLst>
          </a:prstGeom>
          <a:solidFill>
            <a:srgbClr val="3D3D42"/>
          </a:solidFill>
          <a:ln w="7620">
            <a:solidFill>
              <a:srgbClr val="494950"/>
            </a:solidFill>
            <a:prstDash val="solid"/>
          </a:ln>
        </p:spPr>
        <p:txBody>
          <a:bodyPr/>
          <a:lstStyle/>
          <a:p>
            <a:endParaRPr lang="en-IN"/>
          </a:p>
        </p:txBody>
      </p:sp>
      <p:sp>
        <p:nvSpPr>
          <p:cNvPr id="10" name="Text 8"/>
          <p:cNvSpPr/>
          <p:nvPr/>
        </p:nvSpPr>
        <p:spPr>
          <a:xfrm>
            <a:off x="7572732" y="3645098"/>
            <a:ext cx="182880" cy="402788"/>
          </a:xfrm>
          <a:prstGeom prst="rect">
            <a:avLst/>
          </a:prstGeom>
          <a:noFill/>
          <a:ln/>
        </p:spPr>
        <p:txBody>
          <a:bodyPr wrap="none" rtlCol="0" anchor="t"/>
          <a:lstStyle/>
          <a:p>
            <a:pPr marL="0" indent="0" algn="ctr">
              <a:lnSpc>
                <a:spcPts val="3172"/>
              </a:lnSpc>
              <a:buNone/>
            </a:pPr>
            <a:r>
              <a:rPr lang="en-US" sz="2537" dirty="0">
                <a:solidFill>
                  <a:srgbClr val="E5E0DF"/>
                </a:solidFill>
                <a:latin typeface="Poppins" pitchFamily="34" charset="0"/>
                <a:ea typeface="Poppins" pitchFamily="34" charset="-122"/>
                <a:cs typeface="Poppins" pitchFamily="34" charset="-120"/>
              </a:rPr>
              <a:t>2</a:t>
            </a:r>
            <a:endParaRPr lang="en-US" sz="2537" dirty="0"/>
          </a:p>
        </p:txBody>
      </p:sp>
      <p:sp>
        <p:nvSpPr>
          <p:cNvPr id="11" name="Text 9"/>
          <p:cNvSpPr/>
          <p:nvPr/>
        </p:nvSpPr>
        <p:spPr>
          <a:xfrm>
            <a:off x="8120658" y="3678674"/>
            <a:ext cx="3489960" cy="335756"/>
          </a:xfrm>
          <a:prstGeom prst="rect">
            <a:avLst/>
          </a:prstGeom>
          <a:noFill/>
          <a:ln/>
        </p:spPr>
        <p:txBody>
          <a:bodyPr wrap="none" rtlCol="0" anchor="t"/>
          <a:lstStyle/>
          <a:p>
            <a:pPr marL="0" indent="0">
              <a:lnSpc>
                <a:spcPts val="2643"/>
              </a:lnSpc>
              <a:buNone/>
            </a:pPr>
            <a:r>
              <a:rPr lang="en-US" sz="2115" dirty="0">
                <a:solidFill>
                  <a:srgbClr val="E5E0DF"/>
                </a:solidFill>
                <a:latin typeface="Poppins" pitchFamily="34" charset="0"/>
                <a:ea typeface="Poppins" pitchFamily="34" charset="-122"/>
                <a:cs typeface="Poppins" pitchFamily="34" charset="-120"/>
              </a:rPr>
              <a:t>Breaking Down Barriers </a:t>
            </a:r>
            <a:r>
              <a:rPr lang="en-US" sz="2115" dirty="0">
                <a:solidFill>
                  <a:srgbClr val="000000"/>
                </a:solidFill>
                <a:latin typeface="Poppins" pitchFamily="34" charset="0"/>
                <a:ea typeface="Poppins" pitchFamily="34" charset="-122"/>
                <a:cs typeface="Poppins" pitchFamily="34" charset="-120"/>
              </a:rPr>
              <a:t>🌎</a:t>
            </a:r>
            <a:endParaRPr lang="en-US" sz="2115" dirty="0"/>
          </a:p>
        </p:txBody>
      </p:sp>
      <p:sp>
        <p:nvSpPr>
          <p:cNvPr id="12" name="Text 10"/>
          <p:cNvSpPr/>
          <p:nvPr/>
        </p:nvSpPr>
        <p:spPr>
          <a:xfrm>
            <a:off x="8120658" y="4229219"/>
            <a:ext cx="4296966" cy="1374458"/>
          </a:xfrm>
          <a:prstGeom prst="rect">
            <a:avLst/>
          </a:prstGeom>
          <a:noFill/>
          <a:ln/>
        </p:spPr>
        <p:txBody>
          <a:bodyPr wrap="square" rtlCol="0" anchor="t"/>
          <a:lstStyle/>
          <a:p>
            <a:pPr marL="0" indent="0">
              <a:lnSpc>
                <a:spcPts val="2707"/>
              </a:lnSpc>
              <a:buNone/>
            </a:pPr>
            <a:r>
              <a:rPr lang="en-US" sz="1692" dirty="0">
                <a:solidFill>
                  <a:srgbClr val="E5E0DF"/>
                </a:solidFill>
                <a:latin typeface="Roboto" pitchFamily="34" charset="0"/>
                <a:ea typeface="Roboto" pitchFamily="34" charset="-122"/>
                <a:cs typeface="Roboto" pitchFamily="34" charset="-120"/>
              </a:rPr>
              <a:t>In our globalized world, NLP tools are helping people communicate across linguistic and cultural boundaries with greater ease and understanding.</a:t>
            </a:r>
            <a:endParaRPr lang="en-US" sz="1692" dirty="0"/>
          </a:p>
        </p:txBody>
      </p:sp>
      <p:sp>
        <p:nvSpPr>
          <p:cNvPr id="13" name="Shape 11"/>
          <p:cNvSpPr/>
          <p:nvPr/>
        </p:nvSpPr>
        <p:spPr>
          <a:xfrm>
            <a:off x="2212777" y="5986224"/>
            <a:ext cx="483275" cy="483275"/>
          </a:xfrm>
          <a:prstGeom prst="roundRect">
            <a:avLst>
              <a:gd name="adj" fmla="val 11353"/>
            </a:avLst>
          </a:prstGeom>
          <a:solidFill>
            <a:srgbClr val="3D3D42"/>
          </a:solidFill>
          <a:ln w="7620">
            <a:solidFill>
              <a:srgbClr val="494950"/>
            </a:solidFill>
            <a:prstDash val="solid"/>
          </a:ln>
        </p:spPr>
        <p:txBody>
          <a:bodyPr/>
          <a:lstStyle/>
          <a:p>
            <a:endParaRPr lang="en-IN"/>
          </a:p>
        </p:txBody>
      </p:sp>
      <p:sp>
        <p:nvSpPr>
          <p:cNvPr id="14" name="Text 12"/>
          <p:cNvSpPr/>
          <p:nvPr/>
        </p:nvSpPr>
        <p:spPr>
          <a:xfrm>
            <a:off x="2355294" y="6026468"/>
            <a:ext cx="198120" cy="402788"/>
          </a:xfrm>
          <a:prstGeom prst="rect">
            <a:avLst/>
          </a:prstGeom>
          <a:noFill/>
          <a:ln/>
        </p:spPr>
        <p:txBody>
          <a:bodyPr wrap="none" rtlCol="0" anchor="t"/>
          <a:lstStyle/>
          <a:p>
            <a:pPr marL="0" indent="0" algn="ctr">
              <a:lnSpc>
                <a:spcPts val="3172"/>
              </a:lnSpc>
              <a:buNone/>
            </a:pPr>
            <a:r>
              <a:rPr lang="en-US" sz="2537" dirty="0">
                <a:solidFill>
                  <a:srgbClr val="E5E0DF"/>
                </a:solidFill>
                <a:latin typeface="Poppins" pitchFamily="34" charset="0"/>
                <a:ea typeface="Poppins" pitchFamily="34" charset="-122"/>
                <a:cs typeface="Poppins" pitchFamily="34" charset="-120"/>
              </a:rPr>
              <a:t>3</a:t>
            </a:r>
            <a:endParaRPr lang="en-US" sz="2537" dirty="0"/>
          </a:p>
        </p:txBody>
      </p:sp>
      <p:sp>
        <p:nvSpPr>
          <p:cNvPr id="15" name="Text 13"/>
          <p:cNvSpPr/>
          <p:nvPr/>
        </p:nvSpPr>
        <p:spPr>
          <a:xfrm>
            <a:off x="2910840" y="6060043"/>
            <a:ext cx="3154680" cy="335756"/>
          </a:xfrm>
          <a:prstGeom prst="rect">
            <a:avLst/>
          </a:prstGeom>
          <a:noFill/>
          <a:ln/>
        </p:spPr>
        <p:txBody>
          <a:bodyPr wrap="none" rtlCol="0" anchor="t"/>
          <a:lstStyle/>
          <a:p>
            <a:pPr marL="0" indent="0">
              <a:lnSpc>
                <a:spcPts val="2643"/>
              </a:lnSpc>
              <a:buNone/>
            </a:pPr>
            <a:r>
              <a:rPr lang="en-US" sz="2115" dirty="0">
                <a:solidFill>
                  <a:srgbClr val="E5E0DF"/>
                </a:solidFill>
                <a:latin typeface="Poppins" pitchFamily="34" charset="0"/>
                <a:ea typeface="Poppins" pitchFamily="34" charset="-122"/>
                <a:cs typeface="Poppins" pitchFamily="34" charset="-120"/>
              </a:rPr>
              <a:t>Unlocking Sentiment </a:t>
            </a:r>
            <a:r>
              <a:rPr lang="en-US" sz="2115" dirty="0">
                <a:solidFill>
                  <a:srgbClr val="000000"/>
                </a:solidFill>
                <a:latin typeface="Poppins" pitchFamily="34" charset="0"/>
                <a:ea typeface="Poppins" pitchFamily="34" charset="-122"/>
                <a:cs typeface="Poppins" pitchFamily="34" charset="-120"/>
              </a:rPr>
              <a:t>💭</a:t>
            </a:r>
            <a:endParaRPr lang="en-US" sz="2115" dirty="0"/>
          </a:p>
        </p:txBody>
      </p:sp>
      <p:sp>
        <p:nvSpPr>
          <p:cNvPr id="16" name="Text 14"/>
          <p:cNvSpPr/>
          <p:nvPr/>
        </p:nvSpPr>
        <p:spPr>
          <a:xfrm>
            <a:off x="2910840" y="6610588"/>
            <a:ext cx="4296966" cy="1030843"/>
          </a:xfrm>
          <a:prstGeom prst="rect">
            <a:avLst/>
          </a:prstGeom>
          <a:noFill/>
          <a:ln/>
        </p:spPr>
        <p:txBody>
          <a:bodyPr wrap="square" rtlCol="0" anchor="t"/>
          <a:lstStyle/>
          <a:p>
            <a:pPr marL="0" indent="0">
              <a:lnSpc>
                <a:spcPts val="2707"/>
              </a:lnSpc>
              <a:buNone/>
            </a:pPr>
            <a:r>
              <a:rPr lang="en-US" sz="1692" dirty="0">
                <a:solidFill>
                  <a:srgbClr val="E5E0DF"/>
                </a:solidFill>
                <a:latin typeface="Roboto" pitchFamily="34" charset="0"/>
                <a:ea typeface="Roboto" pitchFamily="34" charset="-122"/>
                <a:cs typeface="Roboto" pitchFamily="34" charset="-120"/>
              </a:rPr>
              <a:t>NLP helps us understand the emotions and feelings behind words to uncover valuable insights for businesses and individuals alike.</a:t>
            </a:r>
            <a:endParaRPr lang="en-US" sz="1692" dirty="0"/>
          </a:p>
        </p:txBody>
      </p:sp>
      <p:sp>
        <p:nvSpPr>
          <p:cNvPr id="17" name="Shape 15"/>
          <p:cNvSpPr/>
          <p:nvPr/>
        </p:nvSpPr>
        <p:spPr>
          <a:xfrm>
            <a:off x="7422594" y="5986224"/>
            <a:ext cx="483275" cy="483275"/>
          </a:xfrm>
          <a:prstGeom prst="roundRect">
            <a:avLst>
              <a:gd name="adj" fmla="val 11353"/>
            </a:avLst>
          </a:prstGeom>
          <a:solidFill>
            <a:srgbClr val="3D3D42"/>
          </a:solidFill>
          <a:ln w="7620">
            <a:solidFill>
              <a:srgbClr val="494950"/>
            </a:solidFill>
            <a:prstDash val="solid"/>
          </a:ln>
        </p:spPr>
        <p:txBody>
          <a:bodyPr/>
          <a:lstStyle/>
          <a:p>
            <a:endParaRPr lang="en-IN"/>
          </a:p>
        </p:txBody>
      </p:sp>
      <p:sp>
        <p:nvSpPr>
          <p:cNvPr id="18" name="Text 16"/>
          <p:cNvSpPr/>
          <p:nvPr/>
        </p:nvSpPr>
        <p:spPr>
          <a:xfrm>
            <a:off x="7568922" y="6026468"/>
            <a:ext cx="190500" cy="402788"/>
          </a:xfrm>
          <a:prstGeom prst="rect">
            <a:avLst/>
          </a:prstGeom>
          <a:noFill/>
          <a:ln/>
        </p:spPr>
        <p:txBody>
          <a:bodyPr wrap="none" rtlCol="0" anchor="t"/>
          <a:lstStyle/>
          <a:p>
            <a:pPr marL="0" indent="0" algn="ctr">
              <a:lnSpc>
                <a:spcPts val="3172"/>
              </a:lnSpc>
              <a:buNone/>
            </a:pPr>
            <a:r>
              <a:rPr lang="en-US" sz="2537" dirty="0">
                <a:solidFill>
                  <a:srgbClr val="E5E0DF"/>
                </a:solidFill>
                <a:latin typeface="Poppins" pitchFamily="34" charset="0"/>
                <a:ea typeface="Poppins" pitchFamily="34" charset="-122"/>
                <a:cs typeface="Poppins" pitchFamily="34" charset="-120"/>
              </a:rPr>
              <a:t>4</a:t>
            </a:r>
            <a:endParaRPr lang="en-US" sz="2537" dirty="0"/>
          </a:p>
        </p:txBody>
      </p:sp>
      <p:sp>
        <p:nvSpPr>
          <p:cNvPr id="19" name="Text 17"/>
          <p:cNvSpPr/>
          <p:nvPr/>
        </p:nvSpPr>
        <p:spPr>
          <a:xfrm>
            <a:off x="8120658" y="6060043"/>
            <a:ext cx="3093720" cy="335756"/>
          </a:xfrm>
          <a:prstGeom prst="rect">
            <a:avLst/>
          </a:prstGeom>
          <a:noFill/>
          <a:ln/>
        </p:spPr>
        <p:txBody>
          <a:bodyPr wrap="none" rtlCol="0" anchor="t"/>
          <a:lstStyle/>
          <a:p>
            <a:pPr marL="0" indent="0">
              <a:lnSpc>
                <a:spcPts val="2643"/>
              </a:lnSpc>
              <a:buNone/>
            </a:pPr>
            <a:r>
              <a:rPr lang="en-US" sz="2115" dirty="0">
                <a:solidFill>
                  <a:srgbClr val="E5E0DF"/>
                </a:solidFill>
                <a:latin typeface="Poppins" pitchFamily="34" charset="0"/>
                <a:ea typeface="Poppins" pitchFamily="34" charset="-122"/>
                <a:cs typeface="Poppins" pitchFamily="34" charset="-120"/>
              </a:rPr>
              <a:t>Translating the Web </a:t>
            </a:r>
            <a:r>
              <a:rPr lang="en-US" sz="2115" dirty="0">
                <a:solidFill>
                  <a:srgbClr val="000000"/>
                </a:solidFill>
                <a:latin typeface="Poppins" pitchFamily="34" charset="0"/>
                <a:ea typeface="Poppins" pitchFamily="34" charset="-122"/>
                <a:cs typeface="Poppins" pitchFamily="34" charset="-120"/>
              </a:rPr>
              <a:t>🌐</a:t>
            </a:r>
            <a:endParaRPr lang="en-US" sz="2115" dirty="0"/>
          </a:p>
        </p:txBody>
      </p:sp>
      <p:sp>
        <p:nvSpPr>
          <p:cNvPr id="20" name="Text 18"/>
          <p:cNvSpPr/>
          <p:nvPr/>
        </p:nvSpPr>
        <p:spPr>
          <a:xfrm>
            <a:off x="8120658" y="6610588"/>
            <a:ext cx="4296966" cy="1030843"/>
          </a:xfrm>
          <a:prstGeom prst="rect">
            <a:avLst/>
          </a:prstGeom>
          <a:noFill/>
          <a:ln/>
        </p:spPr>
        <p:txBody>
          <a:bodyPr wrap="square" rtlCol="0" anchor="t"/>
          <a:lstStyle/>
          <a:p>
            <a:pPr marL="0" indent="0">
              <a:lnSpc>
                <a:spcPts val="2707"/>
              </a:lnSpc>
              <a:buNone/>
            </a:pPr>
            <a:r>
              <a:rPr lang="en-US" sz="1692" dirty="0">
                <a:solidFill>
                  <a:srgbClr val="E5E0DF"/>
                </a:solidFill>
                <a:latin typeface="Roboto" pitchFamily="34" charset="0"/>
                <a:ea typeface="Roboto" pitchFamily="34" charset="-122"/>
                <a:cs typeface="Roboto" pitchFamily="34" charset="-120"/>
              </a:rPr>
              <a:t>Thanks to NLP, it's now possible for anyone to access the wealth of information on the internet, regardless of the language.</a:t>
            </a:r>
            <a:endParaRPr lang="en-US" sz="1692" dirty="0"/>
          </a:p>
        </p:txBody>
      </p:sp>
      <p:pic>
        <p:nvPicPr>
          <p:cNvPr id="21" name="Image 0" descr="preencoded.png"/>
          <p:cNvPicPr>
            <a:picLocks noChangeAspect="1"/>
          </p:cNvPicPr>
          <p:nvPr/>
        </p:nvPicPr>
        <p:blipFill>
          <a:blip r:embed="rId3"/>
          <a:stretch>
            <a:fillRect/>
          </a:stretch>
        </p:blipFill>
        <p:spPr>
          <a:xfrm>
            <a:off x="0" y="0"/>
            <a:ext cx="14630400" cy="11815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532096"/>
            <a:ext cx="812292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The Rise of Unstructured Data</a:t>
            </a:r>
            <a:endParaRPr lang="en-US" sz="4374" dirty="0"/>
          </a:p>
        </p:txBody>
      </p:sp>
      <p:sp>
        <p:nvSpPr>
          <p:cNvPr id="5" name="Shape 3"/>
          <p:cNvSpPr/>
          <p:nvPr/>
        </p:nvSpPr>
        <p:spPr>
          <a:xfrm>
            <a:off x="2037993" y="3004066"/>
            <a:ext cx="10554414" cy="44410"/>
          </a:xfrm>
          <a:prstGeom prst="rect">
            <a:avLst/>
          </a:prstGeom>
          <a:solidFill>
            <a:srgbClr val="494950"/>
          </a:solidFill>
          <a:ln/>
        </p:spPr>
        <p:txBody>
          <a:bodyPr/>
          <a:lstStyle/>
          <a:p>
            <a:endParaRPr lang="en-IN"/>
          </a:p>
        </p:txBody>
      </p:sp>
      <p:sp>
        <p:nvSpPr>
          <p:cNvPr id="6" name="Shape 4"/>
          <p:cNvSpPr/>
          <p:nvPr/>
        </p:nvSpPr>
        <p:spPr>
          <a:xfrm>
            <a:off x="3700760" y="3004066"/>
            <a:ext cx="44410" cy="777597"/>
          </a:xfrm>
          <a:prstGeom prst="rect">
            <a:avLst/>
          </a:prstGeom>
          <a:solidFill>
            <a:srgbClr val="494950"/>
          </a:solidFill>
          <a:ln/>
        </p:spPr>
        <p:txBody>
          <a:bodyPr/>
          <a:lstStyle/>
          <a:p>
            <a:endParaRPr lang="en-IN"/>
          </a:p>
        </p:txBody>
      </p:sp>
      <p:sp>
        <p:nvSpPr>
          <p:cNvPr id="7" name="Shape 5"/>
          <p:cNvSpPr/>
          <p:nvPr/>
        </p:nvSpPr>
        <p:spPr>
          <a:xfrm>
            <a:off x="3473053" y="2754154"/>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8" name="Text 6"/>
          <p:cNvSpPr/>
          <p:nvPr/>
        </p:nvSpPr>
        <p:spPr>
          <a:xfrm>
            <a:off x="3673435" y="2795826"/>
            <a:ext cx="9906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2260163" y="4003953"/>
            <a:ext cx="2925604" cy="694373"/>
          </a:xfrm>
          <a:prstGeom prst="rect">
            <a:avLst/>
          </a:prstGeom>
          <a:noFill/>
          <a:ln/>
        </p:spPr>
        <p:txBody>
          <a:bodyPr wrap="squar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The Volume Explosion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0" name="Text 8"/>
          <p:cNvSpPr/>
          <p:nvPr/>
        </p:nvSpPr>
        <p:spPr>
          <a:xfrm>
            <a:off x="2260163" y="4920496"/>
            <a:ext cx="2925604" cy="1421606"/>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The amount of data generated each day is growing exponentially, with 90% of it being unstructured.</a:t>
            </a:r>
            <a:endParaRPr lang="en-US" sz="1750" dirty="0"/>
          </a:p>
        </p:txBody>
      </p:sp>
      <p:sp>
        <p:nvSpPr>
          <p:cNvPr id="11" name="Shape 9"/>
          <p:cNvSpPr/>
          <p:nvPr/>
        </p:nvSpPr>
        <p:spPr>
          <a:xfrm>
            <a:off x="7292876" y="3004066"/>
            <a:ext cx="44410" cy="777597"/>
          </a:xfrm>
          <a:prstGeom prst="rect">
            <a:avLst/>
          </a:prstGeom>
          <a:solidFill>
            <a:srgbClr val="494950"/>
          </a:solidFill>
          <a:ln/>
        </p:spPr>
        <p:txBody>
          <a:bodyPr/>
          <a:lstStyle/>
          <a:p>
            <a:endParaRPr lang="en-IN"/>
          </a:p>
        </p:txBody>
      </p:sp>
      <p:sp>
        <p:nvSpPr>
          <p:cNvPr id="12" name="Shape 10"/>
          <p:cNvSpPr/>
          <p:nvPr/>
        </p:nvSpPr>
        <p:spPr>
          <a:xfrm>
            <a:off x="7065169" y="2754154"/>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13" name="Text 11"/>
          <p:cNvSpPr/>
          <p:nvPr/>
        </p:nvSpPr>
        <p:spPr>
          <a:xfrm>
            <a:off x="7219831" y="2795826"/>
            <a:ext cx="19050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5852279" y="4003953"/>
            <a:ext cx="2925723" cy="694373"/>
          </a:xfrm>
          <a:prstGeom prst="rect">
            <a:avLst/>
          </a:prstGeom>
          <a:noFill/>
          <a:ln/>
        </p:spPr>
        <p:txBody>
          <a:bodyPr wrap="squar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The Variety Challenge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5" name="Text 13"/>
          <p:cNvSpPr/>
          <p:nvPr/>
        </p:nvSpPr>
        <p:spPr>
          <a:xfrm>
            <a:off x="5852279" y="4920496"/>
            <a:ext cx="2925723" cy="1777008"/>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Data comes in many forms, from tweets to longform articles, and NLP helps us extract meaningful insights from any type of content.</a:t>
            </a:r>
            <a:endParaRPr lang="en-US" sz="1750" dirty="0"/>
          </a:p>
        </p:txBody>
      </p:sp>
      <p:sp>
        <p:nvSpPr>
          <p:cNvPr id="16" name="Shape 14"/>
          <p:cNvSpPr/>
          <p:nvPr/>
        </p:nvSpPr>
        <p:spPr>
          <a:xfrm>
            <a:off x="10885110" y="3004066"/>
            <a:ext cx="44410" cy="777597"/>
          </a:xfrm>
          <a:prstGeom prst="rect">
            <a:avLst/>
          </a:prstGeom>
          <a:solidFill>
            <a:srgbClr val="494950"/>
          </a:solidFill>
          <a:ln/>
        </p:spPr>
        <p:txBody>
          <a:bodyPr/>
          <a:lstStyle/>
          <a:p>
            <a:endParaRPr lang="en-IN"/>
          </a:p>
        </p:txBody>
      </p:sp>
      <p:sp>
        <p:nvSpPr>
          <p:cNvPr id="17" name="Shape 15"/>
          <p:cNvSpPr/>
          <p:nvPr/>
        </p:nvSpPr>
        <p:spPr>
          <a:xfrm>
            <a:off x="10657403" y="2754154"/>
            <a:ext cx="499943" cy="499943"/>
          </a:xfrm>
          <a:prstGeom prst="roundRect">
            <a:avLst>
              <a:gd name="adj" fmla="val 10974"/>
            </a:avLst>
          </a:prstGeom>
          <a:solidFill>
            <a:srgbClr val="3D3D42"/>
          </a:solidFill>
          <a:ln w="7620">
            <a:solidFill>
              <a:srgbClr val="494950"/>
            </a:solidFill>
            <a:prstDash val="solid"/>
          </a:ln>
        </p:spPr>
        <p:txBody>
          <a:bodyPr/>
          <a:lstStyle/>
          <a:p>
            <a:endParaRPr lang="en-IN"/>
          </a:p>
        </p:txBody>
      </p:sp>
      <p:sp>
        <p:nvSpPr>
          <p:cNvPr id="18" name="Text 16"/>
          <p:cNvSpPr/>
          <p:nvPr/>
        </p:nvSpPr>
        <p:spPr>
          <a:xfrm>
            <a:off x="10808256" y="2795826"/>
            <a:ext cx="198120"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9" name="Text 17"/>
          <p:cNvSpPr/>
          <p:nvPr/>
        </p:nvSpPr>
        <p:spPr>
          <a:xfrm>
            <a:off x="9444514" y="4003953"/>
            <a:ext cx="2925723" cy="694373"/>
          </a:xfrm>
          <a:prstGeom prst="rect">
            <a:avLst/>
          </a:prstGeom>
          <a:noFill/>
          <a:ln/>
        </p:spPr>
        <p:txBody>
          <a:bodyPr wrap="squar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The Velocity Factor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20" name="Text 18"/>
          <p:cNvSpPr/>
          <p:nvPr/>
        </p:nvSpPr>
        <p:spPr>
          <a:xfrm>
            <a:off x="9444514" y="4920496"/>
            <a:ext cx="2925723" cy="1777008"/>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Data is being created and shared at an astonishing pace, and NLP helps us keep up with the speed of information.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2182058"/>
            <a:ext cx="712470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Automating Manual Tasks</a:t>
            </a:r>
            <a:endParaRPr lang="en-US" sz="4374" dirty="0"/>
          </a:p>
        </p:txBody>
      </p:sp>
      <p:sp>
        <p:nvSpPr>
          <p:cNvPr id="5" name="Text 3"/>
          <p:cNvSpPr/>
          <p:nvPr/>
        </p:nvSpPr>
        <p:spPr>
          <a:xfrm>
            <a:off x="2037993" y="3431857"/>
            <a:ext cx="2666286" cy="416481"/>
          </a:xfrm>
          <a:prstGeom prst="rect">
            <a:avLst/>
          </a:prstGeom>
          <a:noFill/>
          <a:ln/>
        </p:spPr>
        <p:txBody>
          <a:bodyPr wrap="none" rtlCol="0" anchor="t"/>
          <a:lstStyle/>
          <a:p>
            <a:pPr marL="0" indent="0">
              <a:lnSpc>
                <a:spcPts val="3281"/>
              </a:lnSpc>
              <a:buNone/>
            </a:pPr>
            <a:r>
              <a:rPr lang="en-US" sz="2624" dirty="0">
                <a:solidFill>
                  <a:srgbClr val="F2F2F3"/>
                </a:solidFill>
                <a:latin typeface="Poppins" pitchFamily="34" charset="0"/>
                <a:ea typeface="Poppins" pitchFamily="34" charset="-122"/>
                <a:cs typeface="Poppins" pitchFamily="34" charset="-120"/>
              </a:rPr>
              <a:t>Chatbots</a:t>
            </a:r>
            <a:endParaRPr lang="en-US" sz="2624" dirty="0"/>
          </a:p>
        </p:txBody>
      </p:sp>
      <p:sp>
        <p:nvSpPr>
          <p:cNvPr id="6" name="Text 4"/>
          <p:cNvSpPr/>
          <p:nvPr/>
        </p:nvSpPr>
        <p:spPr>
          <a:xfrm>
            <a:off x="2037993" y="4070509"/>
            <a:ext cx="3156347"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By using NLP to understand and respond to user queries, chatbots are revolutionizing customer service and support.</a:t>
            </a:r>
            <a:endParaRPr lang="en-US" sz="1750" dirty="0"/>
          </a:p>
        </p:txBody>
      </p:sp>
      <p:sp>
        <p:nvSpPr>
          <p:cNvPr id="7" name="Text 5"/>
          <p:cNvSpPr/>
          <p:nvPr/>
        </p:nvSpPr>
        <p:spPr>
          <a:xfrm>
            <a:off x="5743932" y="3431857"/>
            <a:ext cx="2788920" cy="416481"/>
          </a:xfrm>
          <a:prstGeom prst="rect">
            <a:avLst/>
          </a:prstGeom>
          <a:noFill/>
          <a:ln/>
        </p:spPr>
        <p:txBody>
          <a:bodyPr wrap="none" rtlCol="0" anchor="t"/>
          <a:lstStyle/>
          <a:p>
            <a:pPr marL="0" indent="0">
              <a:lnSpc>
                <a:spcPts val="3281"/>
              </a:lnSpc>
              <a:buNone/>
            </a:pPr>
            <a:r>
              <a:rPr lang="en-US" sz="2624" dirty="0">
                <a:solidFill>
                  <a:srgbClr val="F2F2F3"/>
                </a:solidFill>
                <a:latin typeface="Poppins" pitchFamily="34" charset="0"/>
                <a:ea typeface="Poppins" pitchFamily="34" charset="-122"/>
                <a:cs typeface="Poppins" pitchFamily="34" charset="-120"/>
              </a:rPr>
              <a:t>Virtual Assistants</a:t>
            </a:r>
            <a:endParaRPr lang="en-US" sz="2624" dirty="0"/>
          </a:p>
        </p:txBody>
      </p:sp>
      <p:sp>
        <p:nvSpPr>
          <p:cNvPr id="8" name="Text 6"/>
          <p:cNvSpPr/>
          <p:nvPr/>
        </p:nvSpPr>
        <p:spPr>
          <a:xfrm>
            <a:off x="5743932" y="4070509"/>
            <a:ext cx="3156347"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NLP-powered virtual assistants like Siri and Alexa are transforming the way we interact with our devices and get things done.</a:t>
            </a:r>
            <a:endParaRPr lang="en-US" sz="1750" dirty="0"/>
          </a:p>
        </p:txBody>
      </p:sp>
      <p:sp>
        <p:nvSpPr>
          <p:cNvPr id="9" name="Text 7"/>
          <p:cNvSpPr/>
          <p:nvPr/>
        </p:nvSpPr>
        <p:spPr>
          <a:xfrm>
            <a:off x="9449872" y="3431857"/>
            <a:ext cx="3154680" cy="416481"/>
          </a:xfrm>
          <a:prstGeom prst="rect">
            <a:avLst/>
          </a:prstGeom>
          <a:noFill/>
          <a:ln/>
        </p:spPr>
        <p:txBody>
          <a:bodyPr wrap="none" rtlCol="0" anchor="t"/>
          <a:lstStyle/>
          <a:p>
            <a:pPr marL="0" indent="0">
              <a:lnSpc>
                <a:spcPts val="3281"/>
              </a:lnSpc>
              <a:buNone/>
            </a:pPr>
            <a:r>
              <a:rPr lang="en-US" sz="2624" dirty="0">
                <a:solidFill>
                  <a:srgbClr val="F2F2F3"/>
                </a:solidFill>
                <a:latin typeface="Poppins" pitchFamily="34" charset="0"/>
                <a:ea typeface="Poppins" pitchFamily="34" charset="-122"/>
                <a:cs typeface="Poppins" pitchFamily="34" charset="-120"/>
              </a:rPr>
              <a:t>Document Analysis</a:t>
            </a:r>
            <a:endParaRPr lang="en-US" sz="2624" dirty="0"/>
          </a:p>
        </p:txBody>
      </p:sp>
      <p:sp>
        <p:nvSpPr>
          <p:cNvPr id="10" name="Text 8"/>
          <p:cNvSpPr/>
          <p:nvPr/>
        </p:nvSpPr>
        <p:spPr>
          <a:xfrm>
            <a:off x="9449872" y="4070509"/>
            <a:ext cx="3156347"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NLP can quickly and accurately analyze documents for key information, saving valuable time and effort.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214914"/>
            <a:ext cx="736092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Enhancing User Experience</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926080"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User Interface Design</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tools help designers create more intuitive and responsive interfaces that better meet the needs of users.</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2758440"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Video Conferencing</a:t>
            </a:r>
            <a:endParaRPr lang="en-US" sz="2187" dirty="0"/>
          </a:p>
        </p:txBody>
      </p:sp>
      <p:sp>
        <p:nvSpPr>
          <p:cNvPr id="10" name="Text 6"/>
          <p:cNvSpPr/>
          <p:nvPr/>
        </p:nvSpPr>
        <p:spPr>
          <a:xfrm>
            <a:off x="5667137" y="5237678"/>
            <a:ext cx="3296007"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tools are improving the quality of virtual meetings and video chats by enabling more natural and effective communication.</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804160" cy="347186"/>
          </a:xfrm>
          <a:prstGeom prst="rect">
            <a:avLst/>
          </a:prstGeom>
          <a:noFill/>
          <a:ln/>
        </p:spPr>
        <p:txBody>
          <a:bodyPr wrap="none" rtlCol="0" anchor="t"/>
          <a:lstStyle/>
          <a:p>
            <a:pPr marL="0" indent="0" algn="l">
              <a:lnSpc>
                <a:spcPts val="2734"/>
              </a:lnSpc>
              <a:buNone/>
            </a:pPr>
            <a:r>
              <a:rPr lang="en-US" sz="2187" dirty="0">
                <a:solidFill>
                  <a:srgbClr val="F2F2F3"/>
                </a:solidFill>
                <a:latin typeface="Poppins" pitchFamily="34" charset="0"/>
                <a:ea typeface="Poppins" pitchFamily="34" charset="-122"/>
                <a:cs typeface="Poppins" pitchFamily="34" charset="-120"/>
              </a:rPr>
              <a:t>Gesture Recognition</a:t>
            </a:r>
            <a:endParaRPr lang="en-US" sz="2187" dirty="0"/>
          </a:p>
        </p:txBody>
      </p:sp>
      <p:sp>
        <p:nvSpPr>
          <p:cNvPr id="13" name="Text 8"/>
          <p:cNvSpPr/>
          <p:nvPr/>
        </p:nvSpPr>
        <p:spPr>
          <a:xfrm>
            <a:off x="9296400" y="5237678"/>
            <a:ext cx="3296007"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NLP technology can analyze gestures and movements to improve interaction with mobile devices and wearables.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340763"/>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Enhancing Customer Engagement and Loyalty </a:t>
            </a:r>
            <a:endParaRPr lang="en-US" sz="4374" dirty="0"/>
          </a:p>
        </p:txBody>
      </p:sp>
      <p:sp>
        <p:nvSpPr>
          <p:cNvPr id="5" name="Text 3"/>
          <p:cNvSpPr/>
          <p:nvPr/>
        </p:nvSpPr>
        <p:spPr>
          <a:xfrm>
            <a:off x="2037993" y="3173849"/>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393394" y="377916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Personalized Customer Interactions:</a:t>
            </a:r>
            <a:r>
              <a:rPr lang="en-US" sz="1750" dirty="0">
                <a:solidFill>
                  <a:srgbClr val="E5E0DF"/>
                </a:solidFill>
                <a:latin typeface="Roboto" pitchFamily="34" charset="0"/>
                <a:ea typeface="Roboto" pitchFamily="34" charset="-122"/>
                <a:cs typeface="Roboto" pitchFamily="34" charset="-120"/>
              </a:rPr>
              <a:t> NLP-driven chatbots and virtual assistants offer personalized responses, addressing customer inquiries and concerns in real time.</a:t>
            </a:r>
            <a:endParaRPr lang="en-US" sz="1750" dirty="0"/>
          </a:p>
        </p:txBody>
      </p:sp>
      <p:sp>
        <p:nvSpPr>
          <p:cNvPr id="7" name="Text 5"/>
          <p:cNvSpPr/>
          <p:nvPr/>
        </p:nvSpPr>
        <p:spPr>
          <a:xfrm>
            <a:off x="2393394" y="457878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Efficient Query Resolution:</a:t>
            </a:r>
            <a:r>
              <a:rPr lang="en-US" sz="1750" dirty="0">
                <a:solidFill>
                  <a:srgbClr val="E5E0DF"/>
                </a:solidFill>
                <a:latin typeface="Roboto" pitchFamily="34" charset="0"/>
                <a:ea typeface="Roboto" pitchFamily="34" charset="-122"/>
                <a:cs typeface="Roboto" pitchFamily="34" charset="-120"/>
              </a:rPr>
              <a:t> NLP-enabled systems swiftly identify customer needs and provide relevant information, minimizing wait times and enhancing user experience.</a:t>
            </a:r>
            <a:endParaRPr lang="en-US" sz="1750" dirty="0"/>
          </a:p>
        </p:txBody>
      </p:sp>
      <p:sp>
        <p:nvSpPr>
          <p:cNvPr id="8" name="Text 6"/>
          <p:cNvSpPr/>
          <p:nvPr/>
        </p:nvSpPr>
        <p:spPr>
          <a:xfrm>
            <a:off x="2393394" y="537841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Proactive Assistance:</a:t>
            </a:r>
            <a:r>
              <a:rPr lang="en-US" sz="1750" dirty="0">
                <a:solidFill>
                  <a:srgbClr val="E5E0DF"/>
                </a:solidFill>
                <a:latin typeface="Roboto" pitchFamily="34" charset="0"/>
                <a:ea typeface="Roboto" pitchFamily="34" charset="-122"/>
                <a:cs typeface="Roboto" pitchFamily="34" charset="-120"/>
              </a:rPr>
              <a:t> NLP anticipates customer needs by analyzing past interactions, offering proactive recommendations and assistance.</a:t>
            </a:r>
            <a:endParaRPr lang="en-US" sz="1750" dirty="0"/>
          </a:p>
        </p:txBody>
      </p:sp>
      <p:sp>
        <p:nvSpPr>
          <p:cNvPr id="9" name="Text 7"/>
          <p:cNvSpPr/>
          <p:nvPr/>
        </p:nvSpPr>
        <p:spPr>
          <a:xfrm>
            <a:off x="2393394" y="617803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Building Customer Loyalty:</a:t>
            </a:r>
            <a:r>
              <a:rPr lang="en-US" sz="1750" dirty="0">
                <a:solidFill>
                  <a:srgbClr val="E5E0DF"/>
                </a:solidFill>
                <a:latin typeface="Roboto" pitchFamily="34" charset="0"/>
                <a:ea typeface="Roboto" pitchFamily="34" charset="-122"/>
                <a:cs typeface="Roboto" pitchFamily="34" charset="-120"/>
              </a:rPr>
              <a:t> Positive interactions facilitated by NLP lead to improved customer satisfaction and loyalty, fostering long-term relationships.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643420"/>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Addressing Language Diversity and Accessibility  </a:t>
            </a:r>
            <a:endParaRPr lang="en-US" sz="4374" dirty="0"/>
          </a:p>
        </p:txBody>
      </p:sp>
      <p:sp>
        <p:nvSpPr>
          <p:cNvPr id="5" name="Text 3"/>
          <p:cNvSpPr/>
          <p:nvPr/>
        </p:nvSpPr>
        <p:spPr>
          <a:xfrm>
            <a:off x="2393394" y="3476506"/>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Breaking Language Barriers:</a:t>
            </a:r>
            <a:r>
              <a:rPr lang="en-US" sz="1750" dirty="0">
                <a:solidFill>
                  <a:srgbClr val="E5E0DF"/>
                </a:solidFill>
                <a:latin typeface="Roboto" pitchFamily="34" charset="0"/>
                <a:ea typeface="Roboto" pitchFamily="34" charset="-122"/>
                <a:cs typeface="Roboto" pitchFamily="34" charset="-120"/>
              </a:rPr>
              <a:t> NLP facilitates communication across languages, allowing businesses to engage with a global audience and enter new markets.</a:t>
            </a:r>
            <a:endParaRPr lang="en-US" sz="1750" dirty="0"/>
          </a:p>
        </p:txBody>
      </p:sp>
      <p:sp>
        <p:nvSpPr>
          <p:cNvPr id="6" name="Text 4"/>
          <p:cNvSpPr/>
          <p:nvPr/>
        </p:nvSpPr>
        <p:spPr>
          <a:xfrm>
            <a:off x="2393394" y="427613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Accessibility for All:</a:t>
            </a:r>
            <a:r>
              <a:rPr lang="en-US" sz="1750" dirty="0">
                <a:solidFill>
                  <a:srgbClr val="E5E0DF"/>
                </a:solidFill>
                <a:latin typeface="Roboto" pitchFamily="34" charset="0"/>
                <a:ea typeface="Roboto" pitchFamily="34" charset="-122"/>
                <a:cs typeface="Roboto" pitchFamily="34" charset="-120"/>
              </a:rPr>
              <a:t> NLP-driven accessibility features like speech-to-text and text-to-speech empower individuals with disabilities to interact with technology more effectively.</a:t>
            </a:r>
            <a:endParaRPr lang="en-US" sz="1750" dirty="0"/>
          </a:p>
        </p:txBody>
      </p:sp>
      <p:sp>
        <p:nvSpPr>
          <p:cNvPr id="7" name="Text 5"/>
          <p:cNvSpPr/>
          <p:nvPr/>
        </p:nvSpPr>
        <p:spPr>
          <a:xfrm>
            <a:off x="2393394" y="507575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Cultural Sensitivity:</a:t>
            </a:r>
            <a:r>
              <a:rPr lang="en-US" sz="1750" dirty="0">
                <a:solidFill>
                  <a:srgbClr val="E5E0DF"/>
                </a:solidFill>
                <a:latin typeface="Roboto" pitchFamily="34" charset="0"/>
                <a:ea typeface="Roboto" pitchFamily="34" charset="-122"/>
                <a:cs typeface="Roboto" pitchFamily="34" charset="-120"/>
              </a:rPr>
              <a:t> NLP systems adapt to cultural nuances, ensuring messages are relevant and respectful in diverse linguistic contexts.</a:t>
            </a:r>
            <a:endParaRPr lang="en-US" sz="1750" dirty="0"/>
          </a:p>
        </p:txBody>
      </p:sp>
      <p:sp>
        <p:nvSpPr>
          <p:cNvPr id="8" name="Text 6"/>
          <p:cNvSpPr/>
          <p:nvPr/>
        </p:nvSpPr>
        <p:spPr>
          <a:xfrm>
            <a:off x="2393394" y="587537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Expanding Reach:</a:t>
            </a:r>
            <a:r>
              <a:rPr lang="en-US" sz="1750" dirty="0">
                <a:solidFill>
                  <a:srgbClr val="E5E0DF"/>
                </a:solidFill>
                <a:latin typeface="Roboto" pitchFamily="34" charset="0"/>
                <a:ea typeface="Roboto" pitchFamily="34" charset="-122"/>
                <a:cs typeface="Roboto" pitchFamily="34" charset="-120"/>
              </a:rPr>
              <a:t> Businesses that leverage NLP for language diversity and accessibility foster inclusivity and broaden their impact.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29600"/>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037993" y="1812846"/>
            <a:ext cx="76504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Insights for Business Growth</a:t>
            </a:r>
            <a:endParaRPr lang="en-US" sz="4374" dirty="0"/>
          </a:p>
        </p:txBody>
      </p:sp>
      <p:sp>
        <p:nvSpPr>
          <p:cNvPr id="5" name="Text 3"/>
          <p:cNvSpPr/>
          <p:nvPr/>
        </p:nvSpPr>
        <p:spPr>
          <a:xfrm>
            <a:off x="2393394" y="2951559"/>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Understanding Customer Sentiment:</a:t>
            </a:r>
            <a:r>
              <a:rPr lang="en-US" sz="1750" dirty="0">
                <a:solidFill>
                  <a:srgbClr val="E5E0DF"/>
                </a:solidFill>
                <a:latin typeface="Roboto" pitchFamily="34" charset="0"/>
                <a:ea typeface="Roboto" pitchFamily="34" charset="-122"/>
                <a:cs typeface="Roboto" pitchFamily="34" charset="-120"/>
              </a:rPr>
              <a:t> NLP enables businesses to analyze customer feedback from reviews, social media, and surveys. Sentiment analysis provides valuable insights into customer satisfaction and preferences.</a:t>
            </a:r>
            <a:endParaRPr lang="en-US" sz="1750" dirty="0"/>
          </a:p>
        </p:txBody>
      </p:sp>
      <p:sp>
        <p:nvSpPr>
          <p:cNvPr id="6" name="Text 4"/>
          <p:cNvSpPr/>
          <p:nvPr/>
        </p:nvSpPr>
        <p:spPr>
          <a:xfrm>
            <a:off x="2393394" y="410658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Unveiling Market Trends:</a:t>
            </a:r>
            <a:r>
              <a:rPr lang="en-US" sz="1750" dirty="0">
                <a:solidFill>
                  <a:srgbClr val="E5E0DF"/>
                </a:solidFill>
                <a:latin typeface="Roboto" pitchFamily="34" charset="0"/>
                <a:ea typeface="Roboto" pitchFamily="34" charset="-122"/>
                <a:cs typeface="Roboto" pitchFamily="34" charset="-120"/>
              </a:rPr>
              <a:t> By processing vast amounts of textual data, NLP identifies emerging market trends, helping businesses stay ahead of shifts in consumer demand.</a:t>
            </a:r>
            <a:endParaRPr lang="en-US" sz="1750" dirty="0"/>
          </a:p>
        </p:txBody>
      </p:sp>
      <p:sp>
        <p:nvSpPr>
          <p:cNvPr id="7" name="Text 5"/>
          <p:cNvSpPr/>
          <p:nvPr/>
        </p:nvSpPr>
        <p:spPr>
          <a:xfrm>
            <a:off x="2393394" y="490620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Competitor Analysis:</a:t>
            </a:r>
            <a:r>
              <a:rPr lang="en-US" sz="1750" dirty="0">
                <a:solidFill>
                  <a:srgbClr val="E5E0DF"/>
                </a:solidFill>
                <a:latin typeface="Roboto" pitchFamily="34" charset="0"/>
                <a:ea typeface="Roboto" pitchFamily="34" charset="-122"/>
                <a:cs typeface="Roboto" pitchFamily="34" charset="-120"/>
              </a:rPr>
              <a:t> NLP allows businesses to monitor competitors' online presence, product reviews, and customer feedback, providing insights for strategic planning.</a:t>
            </a:r>
            <a:endParaRPr lang="en-US" sz="1750" dirty="0"/>
          </a:p>
        </p:txBody>
      </p:sp>
      <p:sp>
        <p:nvSpPr>
          <p:cNvPr id="8" name="Text 6"/>
          <p:cNvSpPr/>
          <p:nvPr/>
        </p:nvSpPr>
        <p:spPr>
          <a:xfrm>
            <a:off x="2393394" y="57058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Impact on Decision-Making:</a:t>
            </a:r>
            <a:r>
              <a:rPr lang="en-US" sz="1750" dirty="0">
                <a:solidFill>
                  <a:srgbClr val="E5E0DF"/>
                </a:solidFill>
                <a:latin typeface="Roboto" pitchFamily="34" charset="0"/>
                <a:ea typeface="Roboto" pitchFamily="34" charset="-122"/>
                <a:cs typeface="Roboto" pitchFamily="34" charset="-120"/>
              </a:rPr>
              <a:t> Armed with these insights, businesses can make informed decisions, refine product offerings, and tailor marketing strategies to match consumer sentiments.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en-IN"/>
          </a:p>
        </p:txBody>
      </p:sp>
      <p:sp>
        <p:nvSpPr>
          <p:cNvPr id="3" name="Shape 1"/>
          <p:cNvSpPr/>
          <p:nvPr/>
        </p:nvSpPr>
        <p:spPr>
          <a:xfrm>
            <a:off x="0" y="0"/>
            <a:ext cx="14630400" cy="8230314"/>
          </a:xfrm>
          <a:prstGeom prst="rect">
            <a:avLst/>
          </a:prstGeom>
          <a:solidFill>
            <a:srgbClr val="050505"/>
          </a:solidFill>
          <a:ln w="7620">
            <a:solidFill>
              <a:srgbClr val="565151"/>
            </a:solidFill>
            <a:prstDash val="solid"/>
          </a:ln>
        </p:spPr>
        <p:txBody>
          <a:bodyPr/>
          <a:lstStyle/>
          <a:p>
            <a:endParaRPr lang="en-IN"/>
          </a:p>
        </p:txBody>
      </p:sp>
      <p:sp>
        <p:nvSpPr>
          <p:cNvPr id="4" name="Text 2"/>
          <p:cNvSpPr/>
          <p:nvPr/>
        </p:nvSpPr>
        <p:spPr>
          <a:xfrm>
            <a:off x="2397681" y="569357"/>
            <a:ext cx="9835039" cy="1294209"/>
          </a:xfrm>
          <a:prstGeom prst="rect">
            <a:avLst/>
          </a:prstGeom>
          <a:noFill/>
          <a:ln/>
        </p:spPr>
        <p:txBody>
          <a:bodyPr wrap="square" rtlCol="0" anchor="t"/>
          <a:lstStyle/>
          <a:p>
            <a:pPr marL="0" indent="0">
              <a:lnSpc>
                <a:spcPts val="5095"/>
              </a:lnSpc>
              <a:buNone/>
            </a:pPr>
            <a:r>
              <a:rPr lang="en-US" sz="4076" dirty="0">
                <a:solidFill>
                  <a:srgbClr val="F2F2F3"/>
                </a:solidFill>
                <a:latin typeface="Poppins" pitchFamily="34" charset="0"/>
                <a:ea typeface="Poppins" pitchFamily="34" charset="-122"/>
                <a:cs typeface="Poppins" pitchFamily="34" charset="-120"/>
              </a:rPr>
              <a:t>Personalization and Recommendations</a:t>
            </a:r>
            <a:endParaRPr lang="en-US" sz="4076" dirty="0"/>
          </a:p>
        </p:txBody>
      </p:sp>
      <p:sp>
        <p:nvSpPr>
          <p:cNvPr id="5" name="Shape 3"/>
          <p:cNvSpPr/>
          <p:nvPr/>
        </p:nvSpPr>
        <p:spPr>
          <a:xfrm>
            <a:off x="2687598" y="2277666"/>
            <a:ext cx="41315" cy="5383292"/>
          </a:xfrm>
          <a:prstGeom prst="rect">
            <a:avLst/>
          </a:prstGeom>
          <a:solidFill>
            <a:srgbClr val="494950"/>
          </a:solidFill>
          <a:ln/>
        </p:spPr>
        <p:txBody>
          <a:bodyPr/>
          <a:lstStyle/>
          <a:p>
            <a:endParaRPr lang="en-IN"/>
          </a:p>
        </p:txBody>
      </p:sp>
      <p:sp>
        <p:nvSpPr>
          <p:cNvPr id="6" name="Shape 4"/>
          <p:cNvSpPr/>
          <p:nvPr/>
        </p:nvSpPr>
        <p:spPr>
          <a:xfrm>
            <a:off x="2941082" y="2651581"/>
            <a:ext cx="724614" cy="41315"/>
          </a:xfrm>
          <a:prstGeom prst="rect">
            <a:avLst/>
          </a:prstGeom>
          <a:solidFill>
            <a:srgbClr val="494950"/>
          </a:solidFill>
          <a:ln/>
        </p:spPr>
        <p:txBody>
          <a:bodyPr/>
          <a:lstStyle/>
          <a:p>
            <a:endParaRPr lang="en-IN"/>
          </a:p>
        </p:txBody>
      </p:sp>
      <p:sp>
        <p:nvSpPr>
          <p:cNvPr id="7" name="Shape 5"/>
          <p:cNvSpPr/>
          <p:nvPr/>
        </p:nvSpPr>
        <p:spPr>
          <a:xfrm>
            <a:off x="2475309" y="2439472"/>
            <a:ext cx="465773" cy="465773"/>
          </a:xfrm>
          <a:prstGeom prst="roundRect">
            <a:avLst>
              <a:gd name="adj" fmla="val 11779"/>
            </a:avLst>
          </a:prstGeom>
          <a:solidFill>
            <a:srgbClr val="3D3D42"/>
          </a:solidFill>
          <a:ln w="7620">
            <a:solidFill>
              <a:srgbClr val="494950"/>
            </a:solidFill>
            <a:prstDash val="solid"/>
          </a:ln>
        </p:spPr>
        <p:txBody>
          <a:bodyPr/>
          <a:lstStyle/>
          <a:p>
            <a:endParaRPr lang="en-IN"/>
          </a:p>
        </p:txBody>
      </p:sp>
      <p:sp>
        <p:nvSpPr>
          <p:cNvPr id="8" name="Text 6"/>
          <p:cNvSpPr/>
          <p:nvPr/>
        </p:nvSpPr>
        <p:spPr>
          <a:xfrm>
            <a:off x="2662476" y="2478167"/>
            <a:ext cx="91440" cy="388263"/>
          </a:xfrm>
          <a:prstGeom prst="rect">
            <a:avLst/>
          </a:prstGeom>
          <a:noFill/>
          <a:ln/>
        </p:spPr>
        <p:txBody>
          <a:bodyPr wrap="none" rtlCol="0" anchor="t"/>
          <a:lstStyle/>
          <a:p>
            <a:pPr marL="0" indent="0" algn="ctr">
              <a:lnSpc>
                <a:spcPts val="3057"/>
              </a:lnSpc>
              <a:buNone/>
            </a:pPr>
            <a:r>
              <a:rPr lang="en-US" sz="2446" dirty="0">
                <a:solidFill>
                  <a:srgbClr val="E5E0DF"/>
                </a:solidFill>
                <a:latin typeface="Poppins" pitchFamily="34" charset="0"/>
                <a:ea typeface="Poppins" pitchFamily="34" charset="-122"/>
                <a:cs typeface="Poppins" pitchFamily="34" charset="-120"/>
              </a:rPr>
              <a:t>1</a:t>
            </a:r>
            <a:endParaRPr lang="en-US" sz="2446" dirty="0"/>
          </a:p>
        </p:txBody>
      </p:sp>
      <p:sp>
        <p:nvSpPr>
          <p:cNvPr id="9" name="Text 7"/>
          <p:cNvSpPr/>
          <p:nvPr/>
        </p:nvSpPr>
        <p:spPr>
          <a:xfrm>
            <a:off x="3846909" y="2484715"/>
            <a:ext cx="2766060" cy="33111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The Amazon Effect </a:t>
            </a:r>
            <a:r>
              <a:rPr lang="en-US" sz="2038" dirty="0">
                <a:solidFill>
                  <a:srgbClr val="000000"/>
                </a:solidFill>
                <a:latin typeface="Poppins" pitchFamily="34" charset="0"/>
                <a:ea typeface="Poppins" pitchFamily="34" charset="-122"/>
                <a:cs typeface="Poppins" pitchFamily="34" charset="-120"/>
              </a:rPr>
              <a:t>📦</a:t>
            </a:r>
            <a:endParaRPr lang="en-US" sz="2038" dirty="0"/>
          </a:p>
        </p:txBody>
      </p:sp>
      <p:sp>
        <p:nvSpPr>
          <p:cNvPr id="10" name="Text 8"/>
          <p:cNvSpPr/>
          <p:nvPr/>
        </p:nvSpPr>
        <p:spPr>
          <a:xfrm>
            <a:off x="3846909" y="3022878"/>
            <a:ext cx="8385810" cy="662464"/>
          </a:xfrm>
          <a:prstGeom prst="rect">
            <a:avLst/>
          </a:prstGeom>
          <a:noFill/>
          <a:ln/>
        </p:spPr>
        <p:txBody>
          <a:bodyPr wrap="square" rtlCol="0" anchor="t"/>
          <a:lstStyle/>
          <a:p>
            <a:pPr marL="0" indent="0" algn="l">
              <a:lnSpc>
                <a:spcPts val="2609"/>
              </a:lnSpc>
              <a:buNone/>
            </a:pPr>
            <a:r>
              <a:rPr lang="en-US" sz="1630" dirty="0">
                <a:solidFill>
                  <a:srgbClr val="E5E0DF"/>
                </a:solidFill>
                <a:latin typeface="Roboto" pitchFamily="34" charset="0"/>
                <a:ea typeface="Roboto" pitchFamily="34" charset="-122"/>
                <a:cs typeface="Roboto" pitchFamily="34" charset="-120"/>
              </a:rPr>
              <a:t>NLP allows companies to better understand their customers and deliver personalized recommendations and experiences that drive sales and engagement.</a:t>
            </a:r>
            <a:endParaRPr lang="en-US" sz="1630" dirty="0"/>
          </a:p>
        </p:txBody>
      </p:sp>
      <p:sp>
        <p:nvSpPr>
          <p:cNvPr id="11" name="Shape 9"/>
          <p:cNvSpPr/>
          <p:nvPr/>
        </p:nvSpPr>
        <p:spPr>
          <a:xfrm>
            <a:off x="2941082" y="4515029"/>
            <a:ext cx="724614" cy="41315"/>
          </a:xfrm>
          <a:prstGeom prst="rect">
            <a:avLst/>
          </a:prstGeom>
          <a:solidFill>
            <a:srgbClr val="494950"/>
          </a:solidFill>
          <a:ln/>
        </p:spPr>
        <p:txBody>
          <a:bodyPr/>
          <a:lstStyle/>
          <a:p>
            <a:endParaRPr lang="en-IN"/>
          </a:p>
        </p:txBody>
      </p:sp>
      <p:sp>
        <p:nvSpPr>
          <p:cNvPr id="12" name="Shape 10"/>
          <p:cNvSpPr/>
          <p:nvPr/>
        </p:nvSpPr>
        <p:spPr>
          <a:xfrm>
            <a:off x="2475309" y="4302919"/>
            <a:ext cx="465773" cy="465773"/>
          </a:xfrm>
          <a:prstGeom prst="roundRect">
            <a:avLst>
              <a:gd name="adj" fmla="val 11779"/>
            </a:avLst>
          </a:prstGeom>
          <a:solidFill>
            <a:srgbClr val="3D3D42"/>
          </a:solidFill>
          <a:ln w="7620">
            <a:solidFill>
              <a:srgbClr val="494950"/>
            </a:solidFill>
            <a:prstDash val="solid"/>
          </a:ln>
        </p:spPr>
        <p:txBody>
          <a:bodyPr/>
          <a:lstStyle/>
          <a:p>
            <a:endParaRPr lang="en-IN"/>
          </a:p>
        </p:txBody>
      </p:sp>
      <p:sp>
        <p:nvSpPr>
          <p:cNvPr id="13" name="Text 11"/>
          <p:cNvSpPr/>
          <p:nvPr/>
        </p:nvSpPr>
        <p:spPr>
          <a:xfrm>
            <a:off x="2620566" y="4341614"/>
            <a:ext cx="175260" cy="388263"/>
          </a:xfrm>
          <a:prstGeom prst="rect">
            <a:avLst/>
          </a:prstGeom>
          <a:noFill/>
          <a:ln/>
        </p:spPr>
        <p:txBody>
          <a:bodyPr wrap="none" rtlCol="0" anchor="t"/>
          <a:lstStyle/>
          <a:p>
            <a:pPr marL="0" indent="0" algn="ctr">
              <a:lnSpc>
                <a:spcPts val="3057"/>
              </a:lnSpc>
              <a:buNone/>
            </a:pPr>
            <a:r>
              <a:rPr lang="en-US" sz="2446" dirty="0">
                <a:solidFill>
                  <a:srgbClr val="E5E0DF"/>
                </a:solidFill>
                <a:latin typeface="Poppins" pitchFamily="34" charset="0"/>
                <a:ea typeface="Poppins" pitchFamily="34" charset="-122"/>
                <a:cs typeface="Poppins" pitchFamily="34" charset="-120"/>
              </a:rPr>
              <a:t>2</a:t>
            </a:r>
            <a:endParaRPr lang="en-US" sz="2446" dirty="0"/>
          </a:p>
        </p:txBody>
      </p:sp>
      <p:sp>
        <p:nvSpPr>
          <p:cNvPr id="14" name="Text 12"/>
          <p:cNvSpPr/>
          <p:nvPr/>
        </p:nvSpPr>
        <p:spPr>
          <a:xfrm>
            <a:off x="3846909" y="4348162"/>
            <a:ext cx="3665220" cy="33111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Media and Entertainment </a:t>
            </a:r>
            <a:r>
              <a:rPr lang="en-US" sz="2038" dirty="0">
                <a:solidFill>
                  <a:srgbClr val="000000"/>
                </a:solidFill>
                <a:latin typeface="Poppins" pitchFamily="34" charset="0"/>
                <a:ea typeface="Poppins" pitchFamily="34" charset="-122"/>
                <a:cs typeface="Poppins" pitchFamily="34" charset="-120"/>
              </a:rPr>
              <a:t>🎬</a:t>
            </a:r>
            <a:endParaRPr lang="en-US" sz="2038" dirty="0"/>
          </a:p>
        </p:txBody>
      </p:sp>
      <p:sp>
        <p:nvSpPr>
          <p:cNvPr id="15" name="Text 13"/>
          <p:cNvSpPr/>
          <p:nvPr/>
        </p:nvSpPr>
        <p:spPr>
          <a:xfrm>
            <a:off x="3846909" y="4886325"/>
            <a:ext cx="8385810" cy="662464"/>
          </a:xfrm>
          <a:prstGeom prst="rect">
            <a:avLst/>
          </a:prstGeom>
          <a:noFill/>
          <a:ln/>
        </p:spPr>
        <p:txBody>
          <a:bodyPr wrap="square" rtlCol="0" anchor="t"/>
          <a:lstStyle/>
          <a:p>
            <a:pPr marL="0" indent="0" algn="l">
              <a:lnSpc>
                <a:spcPts val="2609"/>
              </a:lnSpc>
              <a:buNone/>
            </a:pPr>
            <a:r>
              <a:rPr lang="en-US" sz="1630" dirty="0">
                <a:solidFill>
                  <a:srgbClr val="E5E0DF"/>
                </a:solidFill>
                <a:latin typeface="Roboto" pitchFamily="34" charset="0"/>
                <a:ea typeface="Roboto" pitchFamily="34" charset="-122"/>
                <a:cs typeface="Roboto" pitchFamily="34" charset="-120"/>
              </a:rPr>
              <a:t>NLP can analyze content consumption patterns to make better recommendations for movies, TV shows, and music.</a:t>
            </a:r>
            <a:endParaRPr lang="en-US" sz="1630" dirty="0"/>
          </a:p>
        </p:txBody>
      </p:sp>
      <p:sp>
        <p:nvSpPr>
          <p:cNvPr id="16" name="Shape 14"/>
          <p:cNvSpPr/>
          <p:nvPr/>
        </p:nvSpPr>
        <p:spPr>
          <a:xfrm>
            <a:off x="2941082" y="6378476"/>
            <a:ext cx="724614" cy="41315"/>
          </a:xfrm>
          <a:prstGeom prst="rect">
            <a:avLst/>
          </a:prstGeom>
          <a:solidFill>
            <a:srgbClr val="494950"/>
          </a:solidFill>
          <a:ln/>
        </p:spPr>
        <p:txBody>
          <a:bodyPr/>
          <a:lstStyle/>
          <a:p>
            <a:endParaRPr lang="en-IN"/>
          </a:p>
        </p:txBody>
      </p:sp>
      <p:sp>
        <p:nvSpPr>
          <p:cNvPr id="17" name="Shape 15"/>
          <p:cNvSpPr/>
          <p:nvPr/>
        </p:nvSpPr>
        <p:spPr>
          <a:xfrm>
            <a:off x="2475309" y="6166366"/>
            <a:ext cx="465773" cy="465773"/>
          </a:xfrm>
          <a:prstGeom prst="roundRect">
            <a:avLst>
              <a:gd name="adj" fmla="val 11779"/>
            </a:avLst>
          </a:prstGeom>
          <a:solidFill>
            <a:srgbClr val="3D3D42"/>
          </a:solidFill>
          <a:ln w="7620">
            <a:solidFill>
              <a:srgbClr val="494950"/>
            </a:solidFill>
            <a:prstDash val="solid"/>
          </a:ln>
        </p:spPr>
        <p:txBody>
          <a:bodyPr/>
          <a:lstStyle/>
          <a:p>
            <a:endParaRPr lang="en-IN"/>
          </a:p>
        </p:txBody>
      </p:sp>
      <p:sp>
        <p:nvSpPr>
          <p:cNvPr id="18" name="Text 16"/>
          <p:cNvSpPr/>
          <p:nvPr/>
        </p:nvSpPr>
        <p:spPr>
          <a:xfrm>
            <a:off x="2616756" y="6205061"/>
            <a:ext cx="182880" cy="388263"/>
          </a:xfrm>
          <a:prstGeom prst="rect">
            <a:avLst/>
          </a:prstGeom>
          <a:noFill/>
          <a:ln/>
        </p:spPr>
        <p:txBody>
          <a:bodyPr wrap="none" rtlCol="0" anchor="t"/>
          <a:lstStyle/>
          <a:p>
            <a:pPr marL="0" indent="0" algn="ctr">
              <a:lnSpc>
                <a:spcPts val="3057"/>
              </a:lnSpc>
              <a:buNone/>
            </a:pPr>
            <a:r>
              <a:rPr lang="en-US" sz="2446" dirty="0">
                <a:solidFill>
                  <a:srgbClr val="E5E0DF"/>
                </a:solidFill>
                <a:latin typeface="Poppins" pitchFamily="34" charset="0"/>
                <a:ea typeface="Poppins" pitchFamily="34" charset="-122"/>
                <a:cs typeface="Poppins" pitchFamily="34" charset="-120"/>
              </a:rPr>
              <a:t>3</a:t>
            </a:r>
            <a:endParaRPr lang="en-US" sz="2446" dirty="0"/>
          </a:p>
        </p:txBody>
      </p:sp>
      <p:sp>
        <p:nvSpPr>
          <p:cNvPr id="19" name="Text 17"/>
          <p:cNvSpPr/>
          <p:nvPr/>
        </p:nvSpPr>
        <p:spPr>
          <a:xfrm>
            <a:off x="3846909" y="6211610"/>
            <a:ext cx="3009900" cy="33111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The Power of Search </a:t>
            </a:r>
            <a:r>
              <a:rPr lang="en-US" sz="2038" dirty="0">
                <a:solidFill>
                  <a:srgbClr val="000000"/>
                </a:solidFill>
                <a:latin typeface="Poppins" pitchFamily="34" charset="0"/>
                <a:ea typeface="Poppins" pitchFamily="34" charset="-122"/>
                <a:cs typeface="Poppins" pitchFamily="34" charset="-120"/>
              </a:rPr>
              <a:t>🔍</a:t>
            </a:r>
            <a:endParaRPr lang="en-US" sz="2038" dirty="0"/>
          </a:p>
        </p:txBody>
      </p:sp>
      <p:sp>
        <p:nvSpPr>
          <p:cNvPr id="20" name="Text 18"/>
          <p:cNvSpPr/>
          <p:nvPr/>
        </p:nvSpPr>
        <p:spPr>
          <a:xfrm>
            <a:off x="3846909" y="6749772"/>
            <a:ext cx="8385810" cy="331232"/>
          </a:xfrm>
          <a:prstGeom prst="rect">
            <a:avLst/>
          </a:prstGeom>
          <a:noFill/>
          <a:ln/>
        </p:spPr>
        <p:txBody>
          <a:bodyPr wrap="none" rtlCol="0" anchor="t"/>
          <a:lstStyle/>
          <a:p>
            <a:pPr marL="0" indent="0" algn="l">
              <a:lnSpc>
                <a:spcPts val="2609"/>
              </a:lnSpc>
              <a:buNone/>
            </a:pPr>
            <a:r>
              <a:rPr lang="en-US" sz="1630" dirty="0">
                <a:solidFill>
                  <a:srgbClr val="E5E0DF"/>
                </a:solidFill>
                <a:latin typeface="Roboto" pitchFamily="34" charset="0"/>
                <a:ea typeface="Roboto" pitchFamily="34" charset="-122"/>
                <a:cs typeface="Roboto" pitchFamily="34" charset="-120"/>
              </a:rPr>
              <a:t>NLP helps search engines like Google deliver more accurate and relevant results to users.</a:t>
            </a:r>
            <a:endParaRPr lang="en-US" sz="16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1135</Words>
  <Application>Microsoft Office PowerPoint</Application>
  <PresentationFormat>Custom</PresentationFormat>
  <Paragraphs>132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4</cp:revision>
  <dcterms:created xsi:type="dcterms:W3CDTF">2023-08-13T08:19:48Z</dcterms:created>
  <dcterms:modified xsi:type="dcterms:W3CDTF">2023-08-20T12:53:30Z</dcterms:modified>
</cp:coreProperties>
</file>