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9"/>
  </p:notesMasterIdLst>
  <p:sldIdLst>
    <p:sldId id="649" r:id="rId3"/>
    <p:sldId id="647" r:id="rId4"/>
    <p:sldId id="710" r:id="rId5"/>
    <p:sldId id="774" r:id="rId6"/>
    <p:sldId id="775" r:id="rId7"/>
    <p:sldId id="776" r:id="rId8"/>
    <p:sldId id="777" r:id="rId9"/>
    <p:sldId id="778" r:id="rId10"/>
    <p:sldId id="779" r:id="rId11"/>
    <p:sldId id="780" r:id="rId12"/>
    <p:sldId id="782" r:id="rId13"/>
    <p:sldId id="781" r:id="rId14"/>
    <p:sldId id="783" r:id="rId15"/>
    <p:sldId id="784" r:id="rId16"/>
    <p:sldId id="785" r:id="rId17"/>
    <p:sldId id="786" r:id="rId18"/>
    <p:sldId id="788" r:id="rId19"/>
    <p:sldId id="787" r:id="rId20"/>
    <p:sldId id="789" r:id="rId21"/>
    <p:sldId id="790" r:id="rId22"/>
    <p:sldId id="791" r:id="rId23"/>
    <p:sldId id="792" r:id="rId24"/>
    <p:sldId id="793" r:id="rId25"/>
    <p:sldId id="794" r:id="rId26"/>
    <p:sldId id="795" r:id="rId27"/>
    <p:sldId id="796" r:id="rId28"/>
    <p:sldId id="797" r:id="rId29"/>
    <p:sldId id="805" r:id="rId30"/>
    <p:sldId id="798" r:id="rId31"/>
    <p:sldId id="800" r:id="rId32"/>
    <p:sldId id="799" r:id="rId33"/>
    <p:sldId id="802" r:id="rId34"/>
    <p:sldId id="803" r:id="rId35"/>
    <p:sldId id="806" r:id="rId36"/>
    <p:sldId id="807" r:id="rId37"/>
    <p:sldId id="70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26F"/>
    <a:srgbClr val="28326F"/>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5033" autoAdjust="0"/>
  </p:normalViewPr>
  <p:slideViewPr>
    <p:cSldViewPr snapToGrid="0">
      <p:cViewPr varScale="1">
        <p:scale>
          <a:sx n="82" d="100"/>
          <a:sy n="82" d="100"/>
        </p:scale>
        <p:origin x="73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FD754-B181-4121-B658-463528F10BA7}"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BB718-B632-4155-BDD4-8C2146B8A23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C8A257E-141D-47E6-AAE4-6AC4CAB876E3}"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8A2000A-858F-4339-ADFC-F634280EA0E9}"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84188FC-7ADA-48D0-9F60-1D62C00DCBCF}"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838200" y="6411768"/>
            <a:ext cx="2743200" cy="365125"/>
          </a:xfrm>
        </p:spPr>
        <p:txBody>
          <a:bodyPr/>
          <a:lstStyle/>
          <a:p>
            <a:fld id="{B33432EA-9BA7-4352-8774-62D273FD5881}" type="datetime1">
              <a:rPr lang="en-IN" smtClean="0"/>
            </a:fld>
            <a:endParaRPr lang="en-IN"/>
          </a:p>
        </p:txBody>
      </p:sp>
      <p:sp>
        <p:nvSpPr>
          <p:cNvPr id="5" name="Footer Placeholder 4"/>
          <p:cNvSpPr>
            <a:spLocks noGrp="1"/>
          </p:cNvSpPr>
          <p:nvPr>
            <p:ph type="ftr" sz="quarter" idx="11"/>
          </p:nvPr>
        </p:nvSpPr>
        <p:spPr>
          <a:xfrm>
            <a:off x="4038600" y="6411768"/>
            <a:ext cx="4114800" cy="365125"/>
          </a:xfrm>
        </p:spPr>
        <p:txBody>
          <a:bodyPr/>
          <a:lstStyle/>
          <a:p>
            <a:endParaRPr lang="en-IN"/>
          </a:p>
        </p:txBody>
      </p:sp>
      <p:sp>
        <p:nvSpPr>
          <p:cNvPr id="6" name="Slide Number Placeholder 5"/>
          <p:cNvSpPr>
            <a:spLocks noGrp="1"/>
          </p:cNvSpPr>
          <p:nvPr>
            <p:ph type="sldNum" sz="quarter" idx="12"/>
          </p:nvPr>
        </p:nvSpPr>
        <p:spPr>
          <a:xfrm>
            <a:off x="8610600" y="6411768"/>
            <a:ext cx="2743200" cy="365125"/>
          </a:xfrm>
        </p:spPr>
        <p:txBody>
          <a:bodyPr/>
          <a:lstStyle>
            <a:lvl1pPr>
              <a:defRPr b="1">
                <a:solidFill>
                  <a:schemeClr val="bg1"/>
                </a:solidFill>
                <a:latin typeface="Georgia Pro" panose="02040502050405020303" pitchFamily="18" charset="0"/>
              </a:defRPr>
            </a:lvl1pPr>
          </a:lstStyle>
          <a:p>
            <a:fld id="{E8514D44-A436-4DD3-982F-98469169CEC7}"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B44C08E-AC39-443D-836F-846A88B067FB}"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4DB0940-22E0-453B-BE5D-54B1BF2ECAED}"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E86E6EDD-9A5A-4923-8F00-514A537CA226}"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4B1DC78-390B-4ED1-A540-2C90BBE607D2}" type="datetime1">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0CDFB-0F86-4496-989E-17766725C6D7}" type="datetime1">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A8E46BF-5057-41C2-AEBD-8E564920CF1B}"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776755-E801-4F14-A21A-4EE89587632D}"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62D98-8A2C-44C6-BF44-C5DF87984E3E}"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7" name="Rectangle 6"/>
          <p:cNvSpPr/>
          <p:nvPr userDrawn="1"/>
        </p:nvSpPr>
        <p:spPr>
          <a:xfrm>
            <a:off x="0" y="6299200"/>
            <a:ext cx="12192000" cy="558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2C326F"/>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bg1"/>
                </a:solidFill>
              </a:defRPr>
            </a:lvl1pPr>
          </a:lstStyle>
          <a:p>
            <a:fld id="{E8514D44-A436-4DD3-982F-98469169CEC7}"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3816" y="2316685"/>
            <a:ext cx="7884367" cy="2220687"/>
          </a:xfrm>
        </p:spPr>
        <p:txBody>
          <a:bodyPr anchor="b">
            <a:normAutofit fontScale="90000"/>
          </a:bodyPr>
          <a:lstStyle/>
          <a:p>
            <a:r>
              <a:rPr lang="en-US" sz="4000" b="1" dirty="0">
                <a:solidFill>
                  <a:srgbClr val="2C326F"/>
                </a:solidFill>
                <a:latin typeface="Georgia" panose="02040502050405020303" pitchFamily="18" charset="0"/>
              </a:rPr>
              <a:t>Unit-3</a:t>
            </a:r>
            <a:br>
              <a:rPr lang="en-US" sz="4000" b="1" dirty="0">
                <a:solidFill>
                  <a:srgbClr val="2C326F"/>
                </a:solidFill>
                <a:latin typeface="Georgia" panose="02040502050405020303" pitchFamily="18" charset="0"/>
              </a:rPr>
            </a:br>
            <a:br>
              <a:rPr lang="en-US" sz="4000" b="1" dirty="0">
                <a:solidFill>
                  <a:srgbClr val="2C326F"/>
                </a:solidFill>
                <a:latin typeface="Georgia" panose="02040502050405020303" pitchFamily="18" charset="0"/>
              </a:rPr>
            </a:br>
            <a:r>
              <a:rPr lang="en-US" sz="4000" b="1" dirty="0">
                <a:solidFill>
                  <a:srgbClr val="2C326F"/>
                </a:solidFill>
                <a:latin typeface="Georgia" panose="02040502050405020303" pitchFamily="18" charset="0"/>
              </a:rPr>
              <a:t>Types, Operations and </a:t>
            </a:r>
            <a:r>
              <a:rPr lang="en-US" sz="4000" b="1">
                <a:solidFill>
                  <a:srgbClr val="2C326F"/>
                </a:solidFill>
                <a:latin typeface="Georgia" panose="02040502050405020303" pitchFamily="18" charset="0"/>
              </a:rPr>
              <a:t>Functional Objects</a:t>
            </a:r>
            <a:br>
              <a:rPr lang="en-US" sz="4000" b="1" dirty="0">
                <a:solidFill>
                  <a:srgbClr val="2C326F"/>
                </a:solidFill>
                <a:latin typeface="Georgia" panose="02040502050405020303" pitchFamily="18" charset="0"/>
              </a:rPr>
            </a:br>
            <a:endParaRPr lang="en-IN" sz="4000" b="1" dirty="0">
              <a:solidFill>
                <a:srgbClr val="2C326F"/>
              </a:solidFill>
              <a:latin typeface="Georgia" panose="020405020504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2634341" y="231596"/>
            <a:ext cx="10341429" cy="6124754"/>
          </a:xfrm>
          <a:prstGeom prst="rect">
            <a:avLst/>
          </a:prstGeom>
          <a:noFill/>
        </p:spPr>
        <p:txBody>
          <a:bodyPr wrap="square">
            <a:spAutoFit/>
          </a:bodyPr>
          <a:lstStyle/>
          <a:p>
            <a:r>
              <a:rPr lang="en-IN" sz="1400" b="0" dirty="0">
                <a:solidFill>
                  <a:srgbClr val="AF00DB"/>
                </a:solidFill>
                <a:effectLst/>
                <a:latin typeface="Courier New" panose="02070309020205020404" pitchFamily="49" charset="0"/>
                <a:cs typeface="Courier New" panose="02070309020205020404" pitchFamily="49" charset="0"/>
              </a:rPr>
              <a:t>object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267F99"/>
                </a:solidFill>
                <a:effectLst/>
                <a:latin typeface="Courier New" panose="02070309020205020404" pitchFamily="49" charset="0"/>
                <a:cs typeface="Courier New" panose="02070309020205020404" pitchFamily="49" charset="0"/>
              </a:rPr>
              <a:t>Demo</a:t>
            </a:r>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AF00DB"/>
                </a:solidFill>
                <a:effectLst/>
                <a:latin typeface="Courier New" panose="02070309020205020404" pitchFamily="49" charset="0"/>
                <a:cs typeface="Courier New" panose="02070309020205020404" pitchFamily="49" charset="0"/>
              </a:rPr>
              <a:t>def</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795E26"/>
                </a:solidFill>
                <a:effectLst/>
                <a:latin typeface="Courier New" panose="02070309020205020404" pitchFamily="49" charset="0"/>
                <a:cs typeface="Courier New" panose="02070309020205020404" pitchFamily="49" charset="0"/>
              </a:rPr>
              <a:t>main</a:t>
            </a:r>
            <a:r>
              <a:rPr lang="en-IN" sz="1400" b="0" dirty="0">
                <a:solidFill>
                  <a:srgbClr val="3B3B3B"/>
                </a:solidFill>
                <a:effectLst/>
                <a:latin typeface="Courier New" panose="02070309020205020404" pitchFamily="49" charset="0"/>
                <a:cs typeface="Courier New" panose="02070309020205020404" pitchFamily="49" charset="0"/>
              </a:rPr>
              <a:t>(</a:t>
            </a:r>
            <a:r>
              <a:rPr lang="en-IN" sz="1400" b="0" dirty="0" err="1">
                <a:solidFill>
                  <a:srgbClr val="001080"/>
                </a:solidFill>
                <a:effectLst/>
                <a:latin typeface="Courier New" panose="02070309020205020404" pitchFamily="49" charset="0"/>
                <a:cs typeface="Courier New" panose="02070309020205020404" pitchFamily="49" charset="0"/>
              </a:rPr>
              <a:t>args</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267F99"/>
                </a:solidFill>
                <a:effectLst/>
                <a:latin typeface="Courier New" panose="02070309020205020404" pitchFamily="49" charset="0"/>
                <a:cs typeface="Courier New" panose="02070309020205020404" pitchFamily="49" charset="0"/>
              </a:rPr>
              <a:t>Array</a:t>
            </a:r>
            <a:r>
              <a:rPr lang="en-IN" sz="1400" b="0" dirty="0">
                <a:solidFill>
                  <a:srgbClr val="3B3B3B"/>
                </a:solidFill>
                <a:effectLst/>
                <a:latin typeface="Courier New" panose="02070309020205020404" pitchFamily="49" charset="0"/>
                <a:cs typeface="Courier New" panose="02070309020205020404" pitchFamily="49" charset="0"/>
              </a:rPr>
              <a:t>[</a:t>
            </a:r>
            <a:r>
              <a:rPr lang="en-IN" sz="1400" b="0" dirty="0">
                <a:solidFill>
                  <a:srgbClr val="267F99"/>
                </a:solidFill>
                <a:effectLst/>
                <a:latin typeface="Courier New" panose="02070309020205020404" pitchFamily="49" charset="0"/>
                <a:cs typeface="Courier New" panose="02070309020205020404" pitchFamily="49" charset="0"/>
              </a:rPr>
              <a:t>String</a:t>
            </a:r>
            <a:r>
              <a:rPr lang="en-IN" sz="1400" b="0" dirty="0">
                <a:solidFill>
                  <a:srgbClr val="3B3B3B"/>
                </a:solidFill>
                <a:effectLst/>
                <a:latin typeface="Courier New" panose="02070309020205020404" pitchFamily="49" charset="0"/>
                <a:cs typeface="Courier New" panose="02070309020205020404" pitchFamily="49" charset="0"/>
              </a:rPr>
              <a:t>])</a:t>
            </a:r>
            <a:r>
              <a:rPr lang="en-IN" sz="1400" b="0" dirty="0">
                <a:solidFill>
                  <a:srgbClr val="000000"/>
                </a:solidFill>
                <a:effectLst/>
                <a:latin typeface="Courier New" panose="02070309020205020404" pitchFamily="49" charset="0"/>
                <a:cs typeface="Courier New" panose="02070309020205020404" pitchFamily="49" charset="0"/>
              </a:rPr>
              <a:t>:</a:t>
            </a:r>
            <a:r>
              <a:rPr lang="en-IN" sz="1400" b="0" dirty="0">
                <a:solidFill>
                  <a:srgbClr val="267F99"/>
                </a:solidFill>
                <a:effectLst/>
                <a:latin typeface="Courier New" panose="02070309020205020404" pitchFamily="49" charset="0"/>
                <a:cs typeface="Courier New" panose="02070309020205020404" pitchFamily="49" charset="0"/>
              </a:rPr>
              <a:t>Unit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0000"/>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AF00DB"/>
                </a:solidFill>
                <a:effectLst/>
                <a:latin typeface="Courier New" panose="02070309020205020404" pitchFamily="49" charset="0"/>
                <a:cs typeface="Courier New" panose="02070309020205020404" pitchFamily="49" charset="0"/>
              </a:rPr>
              <a:t>var</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a</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0000"/>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98658"/>
                </a:solidFill>
                <a:effectLst/>
                <a:latin typeface="Courier New" panose="02070309020205020404" pitchFamily="49" charset="0"/>
                <a:cs typeface="Courier New" panose="02070309020205020404" pitchFamily="49" charset="0"/>
              </a:rPr>
              <a:t>60</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8000"/>
                </a:solidFill>
                <a:effectLst/>
                <a:latin typeface="Courier New" panose="02070309020205020404" pitchFamily="49" charset="0"/>
                <a:cs typeface="Courier New" panose="02070309020205020404" pitchFamily="49" charset="0"/>
              </a:rPr>
              <a:t>//60 = 0011 1100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AF00DB"/>
                </a:solidFill>
                <a:effectLst/>
                <a:latin typeface="Courier New" panose="02070309020205020404" pitchFamily="49" charset="0"/>
                <a:cs typeface="Courier New" panose="02070309020205020404" pitchFamily="49" charset="0"/>
              </a:rPr>
              <a:t>var</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b</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0000"/>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98658"/>
                </a:solidFill>
                <a:effectLst/>
                <a:latin typeface="Courier New" panose="02070309020205020404" pitchFamily="49" charset="0"/>
                <a:cs typeface="Courier New" panose="02070309020205020404" pitchFamily="49" charset="0"/>
              </a:rPr>
              <a:t>13</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8000"/>
                </a:solidFill>
                <a:effectLst/>
                <a:latin typeface="Courier New" panose="02070309020205020404" pitchFamily="49" charset="0"/>
                <a:cs typeface="Courier New" panose="02070309020205020404" pitchFamily="49" charset="0"/>
              </a:rPr>
              <a:t>//13 = 0000 1101</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AF00DB"/>
                </a:solidFill>
                <a:effectLst/>
                <a:latin typeface="Courier New" panose="02070309020205020404" pitchFamily="49" charset="0"/>
                <a:cs typeface="Courier New" panose="02070309020205020404" pitchFamily="49" charset="0"/>
              </a:rPr>
              <a:t>var</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c</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0000"/>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98658"/>
                </a:solidFill>
                <a:effectLst/>
                <a:latin typeface="Courier New" panose="02070309020205020404" pitchFamily="49" charset="0"/>
                <a:cs typeface="Courier New" panose="02070309020205020404" pitchFamily="49" charset="0"/>
              </a:rPr>
              <a:t>0</a:t>
            </a:r>
            <a:r>
              <a:rPr lang="en-IN" sz="1400" b="0" dirty="0">
                <a:solidFill>
                  <a:srgbClr val="3B3B3B"/>
                </a:solidFill>
                <a:effectLst/>
                <a:latin typeface="Courier New" panose="02070309020205020404" pitchFamily="49" charset="0"/>
                <a:cs typeface="Courier New" panose="02070309020205020404" pitchFamily="49" charset="0"/>
              </a:rPr>
              <a:t>;</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c</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0000"/>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a</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795E26"/>
                </a:solidFill>
                <a:effectLst/>
                <a:latin typeface="Courier New" panose="02070309020205020404" pitchFamily="49" charset="0"/>
                <a:cs typeface="Courier New" panose="02070309020205020404" pitchFamily="49" charset="0"/>
              </a:rPr>
              <a:t>&amp;</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b</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8000"/>
                </a:solidFill>
                <a:effectLst/>
                <a:latin typeface="Courier New" panose="02070309020205020404" pitchFamily="49" charset="0"/>
                <a:cs typeface="Courier New" panose="02070309020205020404" pitchFamily="49" charset="0"/>
              </a:rPr>
              <a:t>//12 = 0000 1100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err="1">
                <a:solidFill>
                  <a:srgbClr val="795E26"/>
                </a:solidFill>
                <a:effectLst/>
                <a:latin typeface="Courier New" panose="02070309020205020404" pitchFamily="49" charset="0"/>
                <a:cs typeface="Courier New" panose="02070309020205020404" pitchFamily="49" charset="0"/>
              </a:rPr>
              <a:t>println</a:t>
            </a:r>
            <a:r>
              <a:rPr lang="en-IN" sz="1400" b="0" dirty="0">
                <a:solidFill>
                  <a:srgbClr val="3B3B3B"/>
                </a:solidFill>
                <a:effectLst/>
                <a:latin typeface="Courier New" panose="02070309020205020404" pitchFamily="49" charset="0"/>
                <a:cs typeface="Courier New" panose="02070309020205020404" pitchFamily="49" charset="0"/>
              </a:rPr>
              <a:t>(</a:t>
            </a:r>
            <a:r>
              <a:rPr lang="en-IN" sz="1400" b="0" dirty="0" err="1">
                <a:solidFill>
                  <a:srgbClr val="AF00DB"/>
                </a:solidFill>
                <a:effectLst/>
                <a:latin typeface="Courier New" panose="02070309020205020404" pitchFamily="49" charset="0"/>
                <a:cs typeface="Courier New" panose="02070309020205020404" pitchFamily="49" charset="0"/>
              </a:rPr>
              <a:t>s</a:t>
            </a:r>
            <a:r>
              <a:rPr lang="en-IN" sz="1400" b="0" dirty="0" err="1">
                <a:solidFill>
                  <a:srgbClr val="A31515"/>
                </a:solidFill>
                <a:effectLst/>
                <a:latin typeface="Courier New" panose="02070309020205020404" pitchFamily="49" charset="0"/>
                <a:cs typeface="Courier New" panose="02070309020205020404" pitchFamily="49" charset="0"/>
              </a:rPr>
              <a:t>"</a:t>
            </a:r>
            <a:r>
              <a:rPr lang="en-IN" sz="1400" b="0" dirty="0" err="1">
                <a:solidFill>
                  <a:srgbClr val="AF00DB"/>
                </a:solidFill>
                <a:effectLst/>
                <a:latin typeface="Courier New" panose="02070309020205020404" pitchFamily="49" charset="0"/>
                <a:cs typeface="Courier New" panose="02070309020205020404" pitchFamily="49" charset="0"/>
              </a:rPr>
              <a:t>$</a:t>
            </a:r>
            <a:r>
              <a:rPr lang="en-IN" sz="1400" b="0" dirty="0" err="1">
                <a:solidFill>
                  <a:srgbClr val="001080"/>
                </a:solidFill>
                <a:effectLst/>
                <a:latin typeface="Courier New" panose="02070309020205020404" pitchFamily="49" charset="0"/>
                <a:cs typeface="Courier New" panose="02070309020205020404" pitchFamily="49" charset="0"/>
              </a:rPr>
              <a:t>a</a:t>
            </a:r>
            <a:r>
              <a:rPr lang="en-IN" sz="1400" b="0" dirty="0">
                <a:solidFill>
                  <a:srgbClr val="A31515"/>
                </a:solidFill>
                <a:effectLst/>
                <a:latin typeface="Courier New" panose="02070309020205020404" pitchFamily="49" charset="0"/>
                <a:cs typeface="Courier New" panose="02070309020205020404" pitchFamily="49" charset="0"/>
              </a:rPr>
              <a:t> &amp; </a:t>
            </a:r>
            <a:r>
              <a:rPr lang="en-IN" sz="1400" b="0" dirty="0">
                <a:solidFill>
                  <a:srgbClr val="AF00DB"/>
                </a:solidFill>
                <a:effectLst/>
                <a:latin typeface="Courier New" panose="02070309020205020404" pitchFamily="49" charset="0"/>
                <a:cs typeface="Courier New" panose="02070309020205020404" pitchFamily="49" charset="0"/>
              </a:rPr>
              <a:t>$</a:t>
            </a:r>
            <a:r>
              <a:rPr lang="en-IN" sz="1400" b="0" dirty="0">
                <a:solidFill>
                  <a:srgbClr val="001080"/>
                </a:solidFill>
                <a:effectLst/>
                <a:latin typeface="Courier New" panose="02070309020205020404" pitchFamily="49" charset="0"/>
                <a:cs typeface="Courier New" panose="02070309020205020404" pitchFamily="49" charset="0"/>
              </a:rPr>
              <a:t>b</a:t>
            </a:r>
            <a:r>
              <a:rPr lang="en-IN" sz="1400" b="0" dirty="0">
                <a:solidFill>
                  <a:srgbClr val="A31515"/>
                </a:solidFill>
                <a:effectLst/>
                <a:latin typeface="Courier New" panose="02070309020205020404" pitchFamily="49" charset="0"/>
                <a:cs typeface="Courier New" panose="02070309020205020404" pitchFamily="49" charset="0"/>
              </a:rPr>
              <a:t> = </a:t>
            </a:r>
            <a:r>
              <a:rPr lang="en-IN" sz="1400" b="0" dirty="0">
                <a:solidFill>
                  <a:srgbClr val="AF00DB"/>
                </a:solidFill>
                <a:effectLst/>
                <a:latin typeface="Courier New" panose="02070309020205020404" pitchFamily="49" charset="0"/>
                <a:cs typeface="Courier New" panose="02070309020205020404" pitchFamily="49" charset="0"/>
              </a:rPr>
              <a:t>$</a:t>
            </a:r>
            <a:r>
              <a:rPr lang="en-IN" sz="1400" b="0" dirty="0">
                <a:solidFill>
                  <a:srgbClr val="001080"/>
                </a:solidFill>
                <a:effectLst/>
                <a:latin typeface="Courier New" panose="02070309020205020404" pitchFamily="49" charset="0"/>
                <a:cs typeface="Courier New" panose="02070309020205020404" pitchFamily="49" charset="0"/>
              </a:rPr>
              <a:t>c</a:t>
            </a:r>
            <a:r>
              <a:rPr lang="en-IN" sz="1400" b="0" dirty="0">
                <a:solidFill>
                  <a:srgbClr val="A31515"/>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c</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0000"/>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a</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795E26"/>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b</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8000"/>
                </a:solidFill>
                <a:effectLst/>
                <a:latin typeface="Courier New" panose="02070309020205020404" pitchFamily="49" charset="0"/>
                <a:cs typeface="Courier New" panose="02070309020205020404" pitchFamily="49" charset="0"/>
              </a:rPr>
              <a:t>//61 = 0011 1101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err="1">
                <a:solidFill>
                  <a:srgbClr val="795E26"/>
                </a:solidFill>
                <a:effectLst/>
                <a:latin typeface="Courier New" panose="02070309020205020404" pitchFamily="49" charset="0"/>
                <a:cs typeface="Courier New" panose="02070309020205020404" pitchFamily="49" charset="0"/>
              </a:rPr>
              <a:t>println</a:t>
            </a:r>
            <a:r>
              <a:rPr lang="en-IN" sz="1400" b="0" dirty="0">
                <a:solidFill>
                  <a:srgbClr val="3B3B3B"/>
                </a:solidFill>
                <a:effectLst/>
                <a:latin typeface="Courier New" panose="02070309020205020404" pitchFamily="49" charset="0"/>
                <a:cs typeface="Courier New" panose="02070309020205020404" pitchFamily="49" charset="0"/>
              </a:rPr>
              <a:t>(</a:t>
            </a:r>
            <a:r>
              <a:rPr lang="en-IN" sz="1400" b="0" dirty="0">
                <a:solidFill>
                  <a:srgbClr val="A31515"/>
                </a:solidFill>
                <a:effectLst/>
                <a:latin typeface="Courier New" panose="02070309020205020404" pitchFamily="49" charset="0"/>
                <a:cs typeface="Courier New" panose="02070309020205020404" pitchFamily="49" charset="0"/>
              </a:rPr>
              <a:t>"a | b = "</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795E26"/>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c</a:t>
            </a:r>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c</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0000"/>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a</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795E26"/>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b</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8000"/>
                </a:solidFill>
                <a:effectLst/>
                <a:latin typeface="Courier New" panose="02070309020205020404" pitchFamily="49" charset="0"/>
                <a:cs typeface="Courier New" panose="02070309020205020404" pitchFamily="49" charset="0"/>
              </a:rPr>
              <a:t>// 49 = 0011 0001</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err="1">
                <a:solidFill>
                  <a:srgbClr val="795E26"/>
                </a:solidFill>
                <a:effectLst/>
                <a:latin typeface="Courier New" panose="02070309020205020404" pitchFamily="49" charset="0"/>
                <a:cs typeface="Courier New" panose="02070309020205020404" pitchFamily="49" charset="0"/>
              </a:rPr>
              <a:t>println</a:t>
            </a:r>
            <a:r>
              <a:rPr lang="en-IN" sz="1400" b="0" dirty="0">
                <a:solidFill>
                  <a:srgbClr val="3B3B3B"/>
                </a:solidFill>
                <a:effectLst/>
                <a:latin typeface="Courier New" panose="02070309020205020404" pitchFamily="49" charset="0"/>
                <a:cs typeface="Courier New" panose="02070309020205020404" pitchFamily="49" charset="0"/>
              </a:rPr>
              <a:t>(</a:t>
            </a:r>
            <a:r>
              <a:rPr lang="en-IN" sz="1400" b="0" dirty="0">
                <a:solidFill>
                  <a:srgbClr val="A31515"/>
                </a:solidFill>
                <a:effectLst/>
                <a:latin typeface="Courier New" panose="02070309020205020404" pitchFamily="49" charset="0"/>
                <a:cs typeface="Courier New" panose="02070309020205020404" pitchFamily="49" charset="0"/>
              </a:rPr>
              <a:t>"a ^ b = "</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795E26"/>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c</a:t>
            </a:r>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c</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0000"/>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0000"/>
                </a:solidFill>
                <a:effectLst/>
                <a:latin typeface="Courier New" panose="02070309020205020404" pitchFamily="49" charset="0"/>
                <a:cs typeface="Courier New" panose="02070309020205020404" pitchFamily="49" charset="0"/>
              </a:rPr>
              <a:t>~</a:t>
            </a:r>
            <a:r>
              <a:rPr lang="en-IN" sz="1400" b="0" dirty="0">
                <a:solidFill>
                  <a:srgbClr val="001080"/>
                </a:solidFill>
                <a:effectLst/>
                <a:latin typeface="Courier New" panose="02070309020205020404" pitchFamily="49" charset="0"/>
                <a:cs typeface="Courier New" panose="02070309020205020404" pitchFamily="49" charset="0"/>
              </a:rPr>
              <a:t>a</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8000"/>
                </a:solidFill>
                <a:effectLst/>
                <a:latin typeface="Courier New" panose="02070309020205020404" pitchFamily="49" charset="0"/>
                <a:cs typeface="Courier New" panose="02070309020205020404" pitchFamily="49" charset="0"/>
              </a:rPr>
              <a:t>//-61 = 1100 0011</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err="1">
                <a:solidFill>
                  <a:srgbClr val="795E26"/>
                </a:solidFill>
                <a:effectLst/>
                <a:latin typeface="Courier New" panose="02070309020205020404" pitchFamily="49" charset="0"/>
                <a:cs typeface="Courier New" panose="02070309020205020404" pitchFamily="49" charset="0"/>
              </a:rPr>
              <a:t>println</a:t>
            </a:r>
            <a:r>
              <a:rPr lang="en-IN" sz="1400" b="0" dirty="0">
                <a:solidFill>
                  <a:srgbClr val="3B3B3B"/>
                </a:solidFill>
                <a:effectLst/>
                <a:latin typeface="Courier New" panose="02070309020205020404" pitchFamily="49" charset="0"/>
                <a:cs typeface="Courier New" panose="02070309020205020404" pitchFamily="49" charset="0"/>
              </a:rPr>
              <a:t>(</a:t>
            </a:r>
            <a:r>
              <a:rPr lang="en-IN" sz="1400" b="0" dirty="0">
                <a:solidFill>
                  <a:srgbClr val="A31515"/>
                </a:solidFill>
                <a:effectLst/>
                <a:latin typeface="Courier New" panose="02070309020205020404" pitchFamily="49" charset="0"/>
                <a:cs typeface="Courier New" panose="02070309020205020404" pitchFamily="49" charset="0"/>
              </a:rPr>
              <a:t>"~a = "</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795E26"/>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c</a:t>
            </a:r>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c</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0000"/>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a</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795E26"/>
                </a:solidFill>
                <a:effectLst/>
                <a:latin typeface="Courier New" panose="02070309020205020404" pitchFamily="49" charset="0"/>
                <a:cs typeface="Courier New" panose="02070309020205020404" pitchFamily="49" charset="0"/>
              </a:rPr>
              <a:t>&lt;&lt;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98658"/>
                </a:solidFill>
                <a:effectLst/>
                <a:latin typeface="Courier New" panose="02070309020205020404" pitchFamily="49" charset="0"/>
                <a:cs typeface="Courier New" panose="02070309020205020404" pitchFamily="49" charset="0"/>
              </a:rPr>
              <a:t>2</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8000"/>
                </a:solidFill>
                <a:effectLst/>
                <a:latin typeface="Courier New" panose="02070309020205020404" pitchFamily="49" charset="0"/>
                <a:cs typeface="Courier New" panose="02070309020205020404" pitchFamily="49" charset="0"/>
              </a:rPr>
              <a:t>//240 = 1111 0000</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err="1">
                <a:solidFill>
                  <a:srgbClr val="795E26"/>
                </a:solidFill>
                <a:effectLst/>
                <a:latin typeface="Courier New" panose="02070309020205020404" pitchFamily="49" charset="0"/>
                <a:cs typeface="Courier New" panose="02070309020205020404" pitchFamily="49" charset="0"/>
              </a:rPr>
              <a:t>println</a:t>
            </a:r>
            <a:r>
              <a:rPr lang="en-IN" sz="1400" b="0" dirty="0">
                <a:solidFill>
                  <a:srgbClr val="3B3B3B"/>
                </a:solidFill>
                <a:effectLst/>
                <a:latin typeface="Courier New" panose="02070309020205020404" pitchFamily="49" charset="0"/>
                <a:cs typeface="Courier New" panose="02070309020205020404" pitchFamily="49" charset="0"/>
              </a:rPr>
              <a:t>(</a:t>
            </a:r>
            <a:r>
              <a:rPr lang="en-IN" sz="1400" b="0" dirty="0">
                <a:solidFill>
                  <a:srgbClr val="A31515"/>
                </a:solidFill>
                <a:effectLst/>
                <a:latin typeface="Courier New" panose="02070309020205020404" pitchFamily="49" charset="0"/>
                <a:cs typeface="Courier New" panose="02070309020205020404" pitchFamily="49" charset="0"/>
              </a:rPr>
              <a:t>"a &lt;&lt; 2 = "</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795E26"/>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c</a:t>
            </a:r>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c</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0000"/>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a</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795E26"/>
                </a:solidFill>
                <a:effectLst/>
                <a:latin typeface="Courier New" panose="02070309020205020404" pitchFamily="49" charset="0"/>
                <a:cs typeface="Courier New" panose="02070309020205020404" pitchFamily="49" charset="0"/>
              </a:rPr>
              <a:t>&gt;&gt;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98658"/>
                </a:solidFill>
                <a:effectLst/>
                <a:latin typeface="Courier New" panose="02070309020205020404" pitchFamily="49" charset="0"/>
                <a:cs typeface="Courier New" panose="02070309020205020404" pitchFamily="49" charset="0"/>
              </a:rPr>
              <a:t>2</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8000"/>
                </a:solidFill>
                <a:effectLst/>
                <a:latin typeface="Courier New" panose="02070309020205020404" pitchFamily="49" charset="0"/>
                <a:cs typeface="Courier New" panose="02070309020205020404" pitchFamily="49" charset="0"/>
              </a:rPr>
              <a:t>//215 = 1111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err="1">
                <a:solidFill>
                  <a:srgbClr val="795E26"/>
                </a:solidFill>
                <a:effectLst/>
                <a:latin typeface="Courier New" panose="02070309020205020404" pitchFamily="49" charset="0"/>
                <a:cs typeface="Courier New" panose="02070309020205020404" pitchFamily="49" charset="0"/>
              </a:rPr>
              <a:t>println</a:t>
            </a:r>
            <a:r>
              <a:rPr lang="en-IN" sz="1400" b="0" dirty="0">
                <a:solidFill>
                  <a:srgbClr val="3B3B3B"/>
                </a:solidFill>
                <a:effectLst/>
                <a:latin typeface="Courier New" panose="02070309020205020404" pitchFamily="49" charset="0"/>
                <a:cs typeface="Courier New" panose="02070309020205020404" pitchFamily="49" charset="0"/>
              </a:rPr>
              <a:t>(</a:t>
            </a:r>
            <a:r>
              <a:rPr lang="en-IN" sz="1400" b="0" dirty="0">
                <a:solidFill>
                  <a:srgbClr val="A31515"/>
                </a:solidFill>
                <a:effectLst/>
                <a:latin typeface="Courier New" panose="02070309020205020404" pitchFamily="49" charset="0"/>
                <a:cs typeface="Courier New" panose="02070309020205020404" pitchFamily="49" charset="0"/>
              </a:rPr>
              <a:t>"a &gt;&gt; 2  = "</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795E26"/>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c</a:t>
            </a:r>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c</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0000"/>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a</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795E26"/>
                </a:solidFill>
                <a:effectLst/>
                <a:latin typeface="Courier New" panose="02070309020205020404" pitchFamily="49" charset="0"/>
                <a:cs typeface="Courier New" panose="02070309020205020404" pitchFamily="49" charset="0"/>
              </a:rPr>
              <a:t>&gt;&gt;&gt;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98658"/>
                </a:solidFill>
                <a:effectLst/>
                <a:latin typeface="Courier New" panose="02070309020205020404" pitchFamily="49" charset="0"/>
                <a:cs typeface="Courier New" panose="02070309020205020404" pitchFamily="49" charset="0"/>
              </a:rPr>
              <a:t>2</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8000"/>
                </a:solidFill>
                <a:effectLst/>
                <a:latin typeface="Courier New" panose="02070309020205020404" pitchFamily="49" charset="0"/>
                <a:cs typeface="Courier New" panose="02070309020205020404" pitchFamily="49" charset="0"/>
              </a:rPr>
              <a:t>//215 = 0000 1111</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err="1">
                <a:solidFill>
                  <a:srgbClr val="795E26"/>
                </a:solidFill>
                <a:effectLst/>
                <a:latin typeface="Courier New" panose="02070309020205020404" pitchFamily="49" charset="0"/>
                <a:cs typeface="Courier New" panose="02070309020205020404" pitchFamily="49" charset="0"/>
              </a:rPr>
              <a:t>println</a:t>
            </a:r>
            <a:r>
              <a:rPr lang="en-IN" sz="1400" b="0" dirty="0">
                <a:solidFill>
                  <a:srgbClr val="3B3B3B"/>
                </a:solidFill>
                <a:effectLst/>
                <a:latin typeface="Courier New" panose="02070309020205020404" pitchFamily="49" charset="0"/>
                <a:cs typeface="Courier New" panose="02070309020205020404" pitchFamily="49" charset="0"/>
              </a:rPr>
              <a:t>(</a:t>
            </a:r>
            <a:r>
              <a:rPr lang="en-IN" sz="1400" b="0" dirty="0">
                <a:solidFill>
                  <a:srgbClr val="A31515"/>
                </a:solidFill>
                <a:effectLst/>
                <a:latin typeface="Courier New" panose="02070309020205020404" pitchFamily="49" charset="0"/>
                <a:cs typeface="Courier New" panose="02070309020205020404" pitchFamily="49" charset="0"/>
              </a:rPr>
              <a:t>"a &gt;&gt;&gt; 2 = "</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795E26"/>
                </a:solidFill>
                <a:effectLst/>
                <a:latin typeface="Courier New" panose="02070309020205020404" pitchFamily="49" charset="0"/>
                <a:cs typeface="Courier New" panose="02070309020205020404" pitchFamily="49" charset="0"/>
              </a:rPr>
              <a:t>+</a:t>
            </a:r>
            <a:r>
              <a:rPr lang="en-IN" sz="1400"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1080"/>
                </a:solidFill>
                <a:effectLst/>
                <a:latin typeface="Courier New" panose="02070309020205020404" pitchFamily="49" charset="0"/>
                <a:cs typeface="Courier New" panose="02070309020205020404" pitchFamily="49" charset="0"/>
              </a:rPr>
              <a:t>c</a:t>
            </a:r>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a:p>
            <a:r>
              <a:rPr lang="en-IN" sz="1400" b="0" dirty="0">
                <a:solidFill>
                  <a:srgbClr val="3B3B3B"/>
                </a:solidFill>
                <a:effectLst/>
                <a:latin typeface="Courier New" panose="02070309020205020404" pitchFamily="49" charset="0"/>
                <a:cs typeface="Courier New" panose="02070309020205020404" pitchFamily="49" charset="0"/>
              </a:rPr>
              <a:t>} </a:t>
            </a:r>
            <a:endParaRPr lang="en-IN" sz="14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Assignment Operators</a:t>
            </a:r>
            <a:endParaRPr lang="en-US" sz="2800" b="1" dirty="0">
              <a:solidFill>
                <a:srgbClr val="2C326F"/>
              </a:solidFill>
              <a:latin typeface="Georgia Pro" panose="02040502050405020303" pitchFamily="18" charset="0"/>
            </a:endParaRPr>
          </a:p>
        </p:txBody>
      </p:sp>
      <p:graphicFrame>
        <p:nvGraphicFramePr>
          <p:cNvPr id="5" name="Table 4"/>
          <p:cNvGraphicFramePr>
            <a:graphicFrameLocks noGrp="1"/>
          </p:cNvGraphicFramePr>
          <p:nvPr/>
        </p:nvGraphicFramePr>
        <p:xfrm>
          <a:off x="1023258" y="1045029"/>
          <a:ext cx="10330542" cy="4811486"/>
        </p:xfrm>
        <a:graphic>
          <a:graphicData uri="http://schemas.openxmlformats.org/drawingml/2006/table">
            <a:tbl>
              <a:tblPr>
                <a:tableStyleId>{5940675A-B579-460E-94D1-54222C63F5DA}</a:tableStyleId>
              </a:tblPr>
              <a:tblGrid>
                <a:gridCol w="1547450"/>
                <a:gridCol w="5158799"/>
                <a:gridCol w="3624293"/>
              </a:tblGrid>
              <a:tr h="368335">
                <a:tc>
                  <a:txBody>
                    <a:bodyPr/>
                    <a:lstStyle/>
                    <a:p>
                      <a:pPr algn="ctr"/>
                      <a:r>
                        <a:rPr lang="en-IN" sz="1600" b="1" dirty="0">
                          <a:effectLst/>
                          <a:latin typeface="Georgia Pro" panose="02040502050405020303" pitchFamily="18" charset="0"/>
                        </a:rPr>
                        <a:t>Operator</a:t>
                      </a:r>
                      <a:endParaRPr lang="en-IN" sz="1600" b="1" dirty="0">
                        <a:effectLst/>
                        <a:latin typeface="Georgia Pro" panose="02040502050405020303" pitchFamily="18" charset="0"/>
                      </a:endParaRPr>
                    </a:p>
                  </a:txBody>
                  <a:tcPr marL="20006" marR="20006" marT="20006" marB="20006" anchor="ctr"/>
                </a:tc>
                <a:tc>
                  <a:txBody>
                    <a:bodyPr/>
                    <a:lstStyle/>
                    <a:p>
                      <a:pPr algn="ctr"/>
                      <a:r>
                        <a:rPr lang="en-IN" sz="1600" b="1" dirty="0">
                          <a:effectLst/>
                          <a:latin typeface="Georgia Pro" panose="02040502050405020303" pitchFamily="18" charset="0"/>
                        </a:rPr>
                        <a:t>Description</a:t>
                      </a:r>
                      <a:endParaRPr lang="en-IN" sz="1600" b="1" dirty="0">
                        <a:effectLst/>
                        <a:latin typeface="Georgia Pro" panose="02040502050405020303" pitchFamily="18" charset="0"/>
                      </a:endParaRPr>
                    </a:p>
                  </a:txBody>
                  <a:tcPr marL="20006" marR="20006" marT="20006" marB="20006" anchor="ctr"/>
                </a:tc>
                <a:tc>
                  <a:txBody>
                    <a:bodyPr/>
                    <a:lstStyle/>
                    <a:p>
                      <a:pPr algn="ctr"/>
                      <a:r>
                        <a:rPr lang="en-IN" sz="1600" b="1" dirty="0">
                          <a:effectLst/>
                          <a:latin typeface="Georgia Pro" panose="02040502050405020303" pitchFamily="18" charset="0"/>
                        </a:rPr>
                        <a:t>Example</a:t>
                      </a:r>
                      <a:endParaRPr lang="en-IN" sz="1600" b="1" dirty="0">
                        <a:effectLst/>
                        <a:latin typeface="Georgia Pro" panose="02040502050405020303" pitchFamily="18" charset="0"/>
                      </a:endParaRPr>
                    </a:p>
                  </a:txBody>
                  <a:tcPr marL="20006" marR="20006" marT="20006" marB="20006" anchor="ctr"/>
                </a:tc>
              </a:tr>
              <a:tr h="684750">
                <a:tc>
                  <a:txBody>
                    <a:bodyPr/>
                    <a:lstStyle/>
                    <a:p>
                      <a:pPr algn="ctr"/>
                      <a:r>
                        <a:rPr lang="en-IN" sz="1600" dirty="0">
                          <a:effectLst/>
                          <a:latin typeface="Georgia Pro" panose="02040502050405020303" pitchFamily="18" charset="0"/>
                        </a:rPr>
                        <a:t>=</a:t>
                      </a:r>
                      <a:endParaRPr lang="en-IN" sz="1600" dirty="0">
                        <a:effectLst/>
                        <a:latin typeface="Georgia Pro" panose="02040502050405020303" pitchFamily="18" charset="0"/>
                      </a:endParaRPr>
                    </a:p>
                  </a:txBody>
                  <a:tcPr marL="20006" marR="20006" marT="20006" marB="20006" anchor="ctr"/>
                </a:tc>
                <a:tc>
                  <a:txBody>
                    <a:bodyPr/>
                    <a:lstStyle/>
                    <a:p>
                      <a:pPr algn="l"/>
                      <a:r>
                        <a:rPr lang="en-US" sz="1600" dirty="0">
                          <a:effectLst/>
                          <a:latin typeface="Georgia Pro" panose="02040502050405020303" pitchFamily="18" charset="0"/>
                        </a:rPr>
                        <a:t>Simple assignment operator, Assigns values from right side operands to left side operand</a:t>
                      </a:r>
                      <a:endParaRPr lang="en-US" sz="1600" dirty="0">
                        <a:effectLst/>
                        <a:latin typeface="Georgia Pro" panose="02040502050405020303" pitchFamily="18" charset="0"/>
                      </a:endParaRPr>
                    </a:p>
                  </a:txBody>
                  <a:tcPr marL="20006" marR="20006" marT="20006" marB="20006" anchor="ctr"/>
                </a:tc>
                <a:tc>
                  <a:txBody>
                    <a:bodyPr/>
                    <a:lstStyle/>
                    <a:p>
                      <a:pPr algn="l"/>
                      <a:r>
                        <a:rPr lang="en-US" sz="1600">
                          <a:effectLst/>
                          <a:latin typeface="Georgia Pro" panose="02040502050405020303" pitchFamily="18" charset="0"/>
                        </a:rPr>
                        <a:t>C = A + B will assign value of A + B into C</a:t>
                      </a:r>
                      <a:endParaRPr lang="en-US" sz="1600">
                        <a:effectLst/>
                        <a:latin typeface="Georgia Pro" panose="02040502050405020303" pitchFamily="18" charset="0"/>
                      </a:endParaRPr>
                    </a:p>
                  </a:txBody>
                  <a:tcPr marL="20006" marR="20006" marT="20006" marB="20006" anchor="ctr"/>
                </a:tc>
              </a:tr>
              <a:tr h="754909">
                <a:tc>
                  <a:txBody>
                    <a:bodyPr/>
                    <a:lstStyle/>
                    <a:p>
                      <a:pPr algn="ctr"/>
                      <a:r>
                        <a:rPr lang="en-IN" sz="1600" dirty="0">
                          <a:effectLst/>
                          <a:latin typeface="Georgia Pro" panose="02040502050405020303" pitchFamily="18" charset="0"/>
                        </a:rPr>
                        <a:t>+=</a:t>
                      </a:r>
                      <a:endParaRPr lang="en-IN" sz="1600" dirty="0">
                        <a:effectLst/>
                        <a:latin typeface="Georgia Pro" panose="02040502050405020303" pitchFamily="18" charset="0"/>
                      </a:endParaRPr>
                    </a:p>
                  </a:txBody>
                  <a:tcPr marL="20006" marR="20006" marT="20006" marB="20006" anchor="ctr"/>
                </a:tc>
                <a:tc>
                  <a:txBody>
                    <a:bodyPr/>
                    <a:lstStyle/>
                    <a:p>
                      <a:pPr algn="l"/>
                      <a:r>
                        <a:rPr lang="en-US" sz="1600" dirty="0">
                          <a:effectLst/>
                          <a:latin typeface="Georgia Pro" panose="02040502050405020303" pitchFamily="18" charset="0"/>
                        </a:rPr>
                        <a:t>Add AND assignment operator, It adds right operand to the left operand and assign the result to left operand</a:t>
                      </a:r>
                      <a:endParaRPr lang="en-US" sz="1600" dirty="0">
                        <a:effectLst/>
                        <a:latin typeface="Georgia Pro" panose="02040502050405020303" pitchFamily="18" charset="0"/>
                      </a:endParaRPr>
                    </a:p>
                  </a:txBody>
                  <a:tcPr marL="20006" marR="20006" marT="20006" marB="20006" anchor="ctr"/>
                </a:tc>
                <a:tc>
                  <a:txBody>
                    <a:bodyPr/>
                    <a:lstStyle/>
                    <a:p>
                      <a:pPr algn="l"/>
                      <a:r>
                        <a:rPr lang="en-US" sz="1600">
                          <a:effectLst/>
                          <a:latin typeface="Georgia Pro" panose="02040502050405020303" pitchFamily="18" charset="0"/>
                        </a:rPr>
                        <a:t>C += A is equivalent to C = C + A</a:t>
                      </a:r>
                      <a:endParaRPr lang="en-US" sz="1600">
                        <a:effectLst/>
                        <a:latin typeface="Georgia Pro" panose="02040502050405020303" pitchFamily="18" charset="0"/>
                      </a:endParaRPr>
                    </a:p>
                  </a:txBody>
                  <a:tcPr marL="20006" marR="20006" marT="20006" marB="20006" anchor="ctr"/>
                </a:tc>
              </a:tr>
              <a:tr h="1001164">
                <a:tc>
                  <a:txBody>
                    <a:bodyPr/>
                    <a:lstStyle/>
                    <a:p>
                      <a:pPr algn="ctr"/>
                      <a:r>
                        <a:rPr lang="en-IN" sz="1600" dirty="0">
                          <a:effectLst/>
                          <a:latin typeface="Georgia Pro" panose="02040502050405020303" pitchFamily="18" charset="0"/>
                        </a:rPr>
                        <a:t>-=</a:t>
                      </a:r>
                      <a:endParaRPr lang="en-IN" sz="1600" dirty="0">
                        <a:effectLst/>
                        <a:latin typeface="Georgia Pro" panose="02040502050405020303" pitchFamily="18" charset="0"/>
                      </a:endParaRPr>
                    </a:p>
                  </a:txBody>
                  <a:tcPr marL="20006" marR="20006" marT="20006" marB="20006" anchor="ctr"/>
                </a:tc>
                <a:tc>
                  <a:txBody>
                    <a:bodyPr/>
                    <a:lstStyle/>
                    <a:p>
                      <a:pPr algn="l"/>
                      <a:r>
                        <a:rPr lang="en-US" sz="1600" dirty="0">
                          <a:effectLst/>
                          <a:latin typeface="Georgia Pro" panose="02040502050405020303" pitchFamily="18" charset="0"/>
                        </a:rPr>
                        <a:t>Subtract AND assignment operator, It subtracts right operand from the left operand and assign the result to left operand</a:t>
                      </a:r>
                      <a:endParaRPr lang="en-US" sz="1600" dirty="0">
                        <a:effectLst/>
                        <a:latin typeface="Georgia Pro" panose="02040502050405020303" pitchFamily="18" charset="0"/>
                      </a:endParaRPr>
                    </a:p>
                  </a:txBody>
                  <a:tcPr marL="20006" marR="20006" marT="20006" marB="20006" anchor="ctr"/>
                </a:tc>
                <a:tc>
                  <a:txBody>
                    <a:bodyPr/>
                    <a:lstStyle/>
                    <a:p>
                      <a:pPr algn="l"/>
                      <a:r>
                        <a:rPr lang="en-US" sz="1600">
                          <a:effectLst/>
                          <a:latin typeface="Georgia Pro" panose="02040502050405020303" pitchFamily="18" charset="0"/>
                        </a:rPr>
                        <a:t>C -= A is equivalent to C = C - A</a:t>
                      </a:r>
                      <a:endParaRPr lang="en-US" sz="1600">
                        <a:effectLst/>
                        <a:latin typeface="Georgia Pro" panose="02040502050405020303" pitchFamily="18" charset="0"/>
                      </a:endParaRPr>
                    </a:p>
                  </a:txBody>
                  <a:tcPr marL="20006" marR="20006" marT="20006" marB="20006" anchor="ctr"/>
                </a:tc>
              </a:tr>
              <a:tr h="1001164">
                <a:tc>
                  <a:txBody>
                    <a:bodyPr/>
                    <a:lstStyle/>
                    <a:p>
                      <a:pPr algn="ctr"/>
                      <a:r>
                        <a:rPr lang="en-IN" sz="1600" dirty="0">
                          <a:effectLst/>
                          <a:latin typeface="Georgia Pro" panose="02040502050405020303" pitchFamily="18" charset="0"/>
                        </a:rPr>
                        <a:t>*=</a:t>
                      </a:r>
                      <a:endParaRPr lang="en-IN" sz="1600" dirty="0">
                        <a:effectLst/>
                        <a:latin typeface="Georgia Pro" panose="02040502050405020303" pitchFamily="18" charset="0"/>
                      </a:endParaRPr>
                    </a:p>
                  </a:txBody>
                  <a:tcPr marL="20006" marR="20006" marT="20006" marB="20006" anchor="ctr"/>
                </a:tc>
                <a:tc>
                  <a:txBody>
                    <a:bodyPr/>
                    <a:lstStyle/>
                    <a:p>
                      <a:pPr algn="l"/>
                      <a:r>
                        <a:rPr lang="en-US" sz="1600" dirty="0">
                          <a:effectLst/>
                          <a:latin typeface="Georgia Pro" panose="02040502050405020303" pitchFamily="18" charset="0"/>
                        </a:rPr>
                        <a:t>Multiply AND assignment operator, It multiplies right operand with the left operand and assign the result to left operand</a:t>
                      </a:r>
                      <a:endParaRPr lang="en-US" sz="1600" dirty="0">
                        <a:effectLst/>
                        <a:latin typeface="Georgia Pro" panose="02040502050405020303" pitchFamily="18" charset="0"/>
                      </a:endParaRPr>
                    </a:p>
                  </a:txBody>
                  <a:tcPr marL="20006" marR="20006" marT="20006" marB="20006" anchor="ctr"/>
                </a:tc>
                <a:tc>
                  <a:txBody>
                    <a:bodyPr/>
                    <a:lstStyle/>
                    <a:p>
                      <a:pPr algn="l"/>
                      <a:r>
                        <a:rPr lang="en-US" sz="1600">
                          <a:effectLst/>
                          <a:latin typeface="Georgia Pro" panose="02040502050405020303" pitchFamily="18" charset="0"/>
                        </a:rPr>
                        <a:t>C *= A is equivalent to C = C * A</a:t>
                      </a:r>
                      <a:endParaRPr lang="en-US" sz="1600">
                        <a:effectLst/>
                        <a:latin typeface="Georgia Pro" panose="02040502050405020303" pitchFamily="18" charset="0"/>
                      </a:endParaRPr>
                    </a:p>
                  </a:txBody>
                  <a:tcPr marL="20006" marR="20006" marT="20006" marB="20006" anchor="ctr"/>
                </a:tc>
              </a:tr>
              <a:tr h="1001164">
                <a:tc>
                  <a:txBody>
                    <a:bodyPr/>
                    <a:lstStyle/>
                    <a:p>
                      <a:pPr algn="ctr"/>
                      <a:r>
                        <a:rPr lang="en-IN" sz="1600" dirty="0">
                          <a:effectLst/>
                          <a:latin typeface="Georgia Pro" panose="02040502050405020303" pitchFamily="18" charset="0"/>
                        </a:rPr>
                        <a:t>/=</a:t>
                      </a:r>
                      <a:endParaRPr lang="en-IN" sz="1600" dirty="0">
                        <a:effectLst/>
                        <a:latin typeface="Georgia Pro" panose="02040502050405020303" pitchFamily="18" charset="0"/>
                      </a:endParaRPr>
                    </a:p>
                  </a:txBody>
                  <a:tcPr marL="20006" marR="20006" marT="20006" marB="20006" anchor="ctr"/>
                </a:tc>
                <a:tc>
                  <a:txBody>
                    <a:bodyPr/>
                    <a:lstStyle/>
                    <a:p>
                      <a:pPr algn="l"/>
                      <a:r>
                        <a:rPr lang="en-US" sz="1600" dirty="0">
                          <a:effectLst/>
                          <a:latin typeface="Georgia Pro" panose="02040502050405020303" pitchFamily="18" charset="0"/>
                        </a:rPr>
                        <a:t>Divide AND assignment operator, It divides left operand with the right operand and assign the result to left operand</a:t>
                      </a:r>
                      <a:endParaRPr lang="en-US" sz="1600" dirty="0">
                        <a:effectLst/>
                        <a:latin typeface="Georgia Pro" panose="02040502050405020303" pitchFamily="18" charset="0"/>
                      </a:endParaRPr>
                    </a:p>
                  </a:txBody>
                  <a:tcPr marL="20006" marR="20006" marT="20006" marB="20006" anchor="ctr"/>
                </a:tc>
                <a:tc>
                  <a:txBody>
                    <a:bodyPr/>
                    <a:lstStyle/>
                    <a:p>
                      <a:pPr algn="l"/>
                      <a:r>
                        <a:rPr lang="en-US" sz="1600" dirty="0">
                          <a:effectLst/>
                          <a:latin typeface="Georgia Pro" panose="02040502050405020303" pitchFamily="18" charset="0"/>
                        </a:rPr>
                        <a:t>C /= A is equivalent to C = C / A</a:t>
                      </a:r>
                      <a:endParaRPr lang="en-US" sz="1600" dirty="0">
                        <a:effectLst/>
                        <a:latin typeface="Georgia Pro" panose="02040502050405020303" pitchFamily="18" charset="0"/>
                      </a:endParaRPr>
                    </a:p>
                  </a:txBody>
                  <a:tcPr marL="20006" marR="20006" marT="20006" marB="20006"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Assignment Operators</a:t>
            </a:r>
            <a:endParaRPr lang="en-US" sz="2800" b="1" dirty="0">
              <a:solidFill>
                <a:srgbClr val="2C326F"/>
              </a:solidFill>
              <a:latin typeface="Georgia Pro" panose="02040502050405020303" pitchFamily="18" charset="0"/>
            </a:endParaRPr>
          </a:p>
        </p:txBody>
      </p:sp>
      <p:graphicFrame>
        <p:nvGraphicFramePr>
          <p:cNvPr id="5" name="Table 4"/>
          <p:cNvGraphicFramePr>
            <a:graphicFrameLocks noGrp="1"/>
          </p:cNvGraphicFramePr>
          <p:nvPr/>
        </p:nvGraphicFramePr>
        <p:xfrm>
          <a:off x="1023258" y="1045028"/>
          <a:ext cx="10330542" cy="4757055"/>
        </p:xfrm>
        <a:graphic>
          <a:graphicData uri="http://schemas.openxmlformats.org/drawingml/2006/table">
            <a:tbl>
              <a:tblPr>
                <a:tableStyleId>{5940675A-B579-460E-94D1-54222C63F5DA}</a:tableStyleId>
              </a:tblPr>
              <a:tblGrid>
                <a:gridCol w="1547450"/>
                <a:gridCol w="5158799"/>
                <a:gridCol w="3624293"/>
              </a:tblGrid>
              <a:tr h="480525">
                <a:tc>
                  <a:txBody>
                    <a:bodyPr/>
                    <a:lstStyle/>
                    <a:p>
                      <a:pPr algn="ctr">
                        <a:lnSpc>
                          <a:spcPct val="150000"/>
                        </a:lnSpc>
                      </a:pPr>
                      <a:r>
                        <a:rPr lang="en-IN" sz="1600" b="1" dirty="0">
                          <a:effectLst/>
                          <a:latin typeface="Georgia Pro" panose="02040502050405020303" pitchFamily="18" charset="0"/>
                        </a:rPr>
                        <a:t>Operator</a:t>
                      </a:r>
                      <a:endParaRPr lang="en-IN" sz="1600" b="1" dirty="0">
                        <a:effectLst/>
                        <a:latin typeface="Georgia Pro" panose="02040502050405020303" pitchFamily="18" charset="0"/>
                      </a:endParaRPr>
                    </a:p>
                  </a:txBody>
                  <a:tcPr marL="20006" marR="20006" marT="20006" marB="20006" anchor="ctr"/>
                </a:tc>
                <a:tc>
                  <a:txBody>
                    <a:bodyPr/>
                    <a:lstStyle/>
                    <a:p>
                      <a:pPr algn="ctr">
                        <a:lnSpc>
                          <a:spcPct val="150000"/>
                        </a:lnSpc>
                      </a:pPr>
                      <a:r>
                        <a:rPr lang="en-IN" sz="1600" b="1" dirty="0">
                          <a:effectLst/>
                          <a:latin typeface="Georgia Pro" panose="02040502050405020303" pitchFamily="18" charset="0"/>
                        </a:rPr>
                        <a:t>Description</a:t>
                      </a:r>
                      <a:endParaRPr lang="en-IN" sz="1600" b="1" dirty="0">
                        <a:effectLst/>
                        <a:latin typeface="Georgia Pro" panose="02040502050405020303" pitchFamily="18" charset="0"/>
                      </a:endParaRPr>
                    </a:p>
                  </a:txBody>
                  <a:tcPr marL="20006" marR="20006" marT="20006" marB="20006" anchor="ctr"/>
                </a:tc>
                <a:tc>
                  <a:txBody>
                    <a:bodyPr/>
                    <a:lstStyle/>
                    <a:p>
                      <a:pPr algn="ctr">
                        <a:lnSpc>
                          <a:spcPct val="150000"/>
                        </a:lnSpc>
                      </a:pPr>
                      <a:r>
                        <a:rPr lang="en-IN" sz="1600" b="1" dirty="0">
                          <a:effectLst/>
                          <a:latin typeface="Georgia Pro" panose="02040502050405020303" pitchFamily="18" charset="0"/>
                        </a:rPr>
                        <a:t>Example</a:t>
                      </a:r>
                      <a:endParaRPr lang="en-IN" sz="1600" b="1" dirty="0">
                        <a:effectLst/>
                        <a:latin typeface="Georgia Pro" panose="02040502050405020303" pitchFamily="18" charset="0"/>
                      </a:endParaRPr>
                    </a:p>
                  </a:txBody>
                  <a:tcPr marL="20006" marR="20006" marT="20006" marB="20006" anchor="ctr"/>
                </a:tc>
              </a:tr>
              <a:tr h="1606585">
                <a:tc>
                  <a:txBody>
                    <a:bodyPr/>
                    <a:lstStyle/>
                    <a:p>
                      <a:pPr algn="ctr">
                        <a:lnSpc>
                          <a:spcPct val="150000"/>
                        </a:lnSpc>
                      </a:pPr>
                      <a:r>
                        <a:rPr lang="en-IN" sz="1800" dirty="0">
                          <a:effectLst/>
                          <a:latin typeface="Georgia Pro" panose="02040502050405020303" pitchFamily="18" charset="0"/>
                        </a:rPr>
                        <a:t>%=</a:t>
                      </a:r>
                      <a:endParaRPr lang="en-IN" sz="1800" dirty="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Modulus AND assignment operator, It takes modulus using two operands and assign the result to left operand</a:t>
                      </a:r>
                      <a:endParaRPr lang="en-US" sz="1800" dirty="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C %= A is equivalent to C = C % A</a:t>
                      </a:r>
                      <a:endParaRPr lang="en-US" sz="1800" dirty="0">
                        <a:effectLst/>
                        <a:latin typeface="Georgia Pro" panose="02040502050405020303" pitchFamily="18" charset="0"/>
                      </a:endParaRPr>
                    </a:p>
                  </a:txBody>
                  <a:tcPr marL="20006" marR="20006" marT="20006" marB="20006" anchor="ctr"/>
                </a:tc>
              </a:tr>
              <a:tr h="533989">
                <a:tc>
                  <a:txBody>
                    <a:bodyPr/>
                    <a:lstStyle/>
                    <a:p>
                      <a:pPr algn="ctr">
                        <a:lnSpc>
                          <a:spcPct val="150000"/>
                        </a:lnSpc>
                      </a:pPr>
                      <a:r>
                        <a:rPr lang="en-IN" sz="1800">
                          <a:effectLst/>
                          <a:latin typeface="Georgia Pro" panose="02040502050405020303" pitchFamily="18" charset="0"/>
                        </a:rPr>
                        <a:t>&lt;&lt;=</a:t>
                      </a:r>
                      <a:endParaRPr lang="en-IN" sz="180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Left shift AND assignment operator</a:t>
                      </a:r>
                      <a:endParaRPr lang="en-US" sz="1800" dirty="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C &lt;&lt;= 2 is same as C = C &lt;&lt; 2</a:t>
                      </a:r>
                      <a:endParaRPr lang="en-US" sz="1800" dirty="0">
                        <a:effectLst/>
                        <a:latin typeface="Georgia Pro" panose="02040502050405020303" pitchFamily="18" charset="0"/>
                      </a:endParaRPr>
                    </a:p>
                  </a:txBody>
                  <a:tcPr marL="20006" marR="20006" marT="20006" marB="20006" anchor="ctr"/>
                </a:tc>
              </a:tr>
              <a:tr h="533989">
                <a:tc>
                  <a:txBody>
                    <a:bodyPr/>
                    <a:lstStyle/>
                    <a:p>
                      <a:pPr algn="ctr">
                        <a:lnSpc>
                          <a:spcPct val="150000"/>
                        </a:lnSpc>
                      </a:pPr>
                      <a:r>
                        <a:rPr lang="en-IN" sz="1800" dirty="0">
                          <a:effectLst/>
                          <a:latin typeface="Georgia Pro" panose="02040502050405020303" pitchFamily="18" charset="0"/>
                        </a:rPr>
                        <a:t>&gt;&gt;=</a:t>
                      </a:r>
                      <a:endParaRPr lang="en-IN" sz="1800" dirty="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Right shift AND assignment operator</a:t>
                      </a:r>
                      <a:endParaRPr lang="en-US" sz="1800" dirty="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C &gt;&gt;= 2 is same as C = C &gt;&gt; 2</a:t>
                      </a:r>
                      <a:endParaRPr lang="en-US" sz="1800" dirty="0">
                        <a:effectLst/>
                        <a:latin typeface="Georgia Pro" panose="02040502050405020303" pitchFamily="18" charset="0"/>
                      </a:endParaRPr>
                    </a:p>
                  </a:txBody>
                  <a:tcPr marL="20006" marR="20006" marT="20006" marB="20006" anchor="ctr"/>
                </a:tc>
              </a:tr>
              <a:tr h="533989">
                <a:tc>
                  <a:txBody>
                    <a:bodyPr/>
                    <a:lstStyle/>
                    <a:p>
                      <a:pPr algn="ctr">
                        <a:lnSpc>
                          <a:spcPct val="150000"/>
                        </a:lnSpc>
                      </a:pPr>
                      <a:r>
                        <a:rPr lang="en-IN" sz="1800">
                          <a:effectLst/>
                          <a:latin typeface="Georgia Pro" panose="02040502050405020303" pitchFamily="18" charset="0"/>
                        </a:rPr>
                        <a:t>&amp;=</a:t>
                      </a:r>
                      <a:endParaRPr lang="en-IN" sz="1800">
                        <a:effectLst/>
                        <a:latin typeface="Georgia Pro" panose="02040502050405020303" pitchFamily="18" charset="0"/>
                      </a:endParaRPr>
                    </a:p>
                  </a:txBody>
                  <a:tcPr marL="20006" marR="20006" marT="20006" marB="20006" anchor="ctr"/>
                </a:tc>
                <a:tc>
                  <a:txBody>
                    <a:bodyPr/>
                    <a:lstStyle/>
                    <a:p>
                      <a:pPr algn="l">
                        <a:lnSpc>
                          <a:spcPct val="150000"/>
                        </a:lnSpc>
                      </a:pPr>
                      <a:r>
                        <a:rPr lang="en-IN" sz="1800" dirty="0">
                          <a:effectLst/>
                          <a:latin typeface="Georgia Pro" panose="02040502050405020303" pitchFamily="18" charset="0"/>
                        </a:rPr>
                        <a:t>Bitwise AND assignment operator</a:t>
                      </a:r>
                      <a:endParaRPr lang="en-IN" sz="1800" dirty="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C &amp;= 2 is same as C = C &amp; 2</a:t>
                      </a:r>
                      <a:endParaRPr lang="en-US" sz="1800" dirty="0">
                        <a:effectLst/>
                        <a:latin typeface="Georgia Pro" panose="02040502050405020303" pitchFamily="18" charset="0"/>
                      </a:endParaRPr>
                    </a:p>
                  </a:txBody>
                  <a:tcPr marL="20006" marR="20006" marT="20006" marB="20006" anchor="ctr"/>
                </a:tc>
              </a:tr>
              <a:tr h="533989">
                <a:tc>
                  <a:txBody>
                    <a:bodyPr/>
                    <a:lstStyle/>
                    <a:p>
                      <a:pPr algn="ctr">
                        <a:lnSpc>
                          <a:spcPct val="150000"/>
                        </a:lnSpc>
                      </a:pPr>
                      <a:r>
                        <a:rPr lang="en-IN" sz="1800">
                          <a:effectLst/>
                          <a:latin typeface="Georgia Pro" panose="02040502050405020303" pitchFamily="18" charset="0"/>
                        </a:rPr>
                        <a:t>^=</a:t>
                      </a:r>
                      <a:endParaRPr lang="en-IN" sz="180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bitwise exclusive OR and assignment operator</a:t>
                      </a:r>
                      <a:endParaRPr lang="en-US" sz="1800" dirty="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C ^= 2 is same as C = C ^ 2</a:t>
                      </a:r>
                      <a:endParaRPr lang="en-US" sz="1800" dirty="0">
                        <a:effectLst/>
                        <a:latin typeface="Georgia Pro" panose="02040502050405020303" pitchFamily="18" charset="0"/>
                      </a:endParaRPr>
                    </a:p>
                  </a:txBody>
                  <a:tcPr marL="20006" marR="20006" marT="20006" marB="20006" anchor="ctr"/>
                </a:tc>
              </a:tr>
              <a:tr h="533989">
                <a:tc>
                  <a:txBody>
                    <a:bodyPr/>
                    <a:lstStyle/>
                    <a:p>
                      <a:pPr algn="ctr">
                        <a:lnSpc>
                          <a:spcPct val="150000"/>
                        </a:lnSpc>
                      </a:pPr>
                      <a:r>
                        <a:rPr lang="en-IN" sz="1800">
                          <a:effectLst/>
                          <a:latin typeface="Georgia Pro" panose="02040502050405020303" pitchFamily="18" charset="0"/>
                        </a:rPr>
                        <a:t>|=</a:t>
                      </a:r>
                      <a:endParaRPr lang="en-IN" sz="180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bitwise inclusive OR and assignment operator</a:t>
                      </a:r>
                      <a:endParaRPr lang="en-US" sz="1800" dirty="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C |= 2 is same as C = C | 2</a:t>
                      </a:r>
                      <a:endParaRPr lang="en-US" sz="1800" dirty="0">
                        <a:effectLst/>
                        <a:latin typeface="Georgia Pro" panose="02040502050405020303" pitchFamily="18" charset="0"/>
                      </a:endParaRPr>
                    </a:p>
                  </a:txBody>
                  <a:tcPr marL="20006" marR="20006" marT="20006" marB="20006"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a:solidFill>
                  <a:srgbClr val="2C326F"/>
                </a:solidFill>
                <a:latin typeface="Georgia Pro" panose="02040502050405020303" pitchFamily="18" charset="0"/>
              </a:rPr>
              <a:t>Operators Precedence</a:t>
            </a:r>
            <a:endParaRPr lang="en-US" sz="2800" b="1" dirty="0">
              <a:solidFill>
                <a:srgbClr val="2C326F"/>
              </a:solidFill>
              <a:latin typeface="Georgia Pro" panose="02040502050405020303" pitchFamily="18" charset="0"/>
            </a:endParaRPr>
          </a:p>
        </p:txBody>
      </p:sp>
      <p:graphicFrame>
        <p:nvGraphicFramePr>
          <p:cNvPr id="5" name="Table 4"/>
          <p:cNvGraphicFramePr>
            <a:graphicFrameLocks noGrp="1"/>
          </p:cNvGraphicFramePr>
          <p:nvPr/>
        </p:nvGraphicFramePr>
        <p:xfrm>
          <a:off x="1023258" y="1045028"/>
          <a:ext cx="10330542" cy="4757055"/>
        </p:xfrm>
        <a:graphic>
          <a:graphicData uri="http://schemas.openxmlformats.org/drawingml/2006/table">
            <a:tbl>
              <a:tblPr>
                <a:tableStyleId>{5940675A-B579-460E-94D1-54222C63F5DA}</a:tableStyleId>
              </a:tblPr>
              <a:tblGrid>
                <a:gridCol w="1547450"/>
                <a:gridCol w="5158799"/>
                <a:gridCol w="3624293"/>
              </a:tblGrid>
              <a:tr h="480525">
                <a:tc>
                  <a:txBody>
                    <a:bodyPr/>
                    <a:lstStyle/>
                    <a:p>
                      <a:pPr algn="ctr">
                        <a:lnSpc>
                          <a:spcPct val="150000"/>
                        </a:lnSpc>
                      </a:pPr>
                      <a:r>
                        <a:rPr lang="en-IN" sz="1600" b="1" dirty="0">
                          <a:effectLst/>
                          <a:latin typeface="Georgia Pro" panose="02040502050405020303" pitchFamily="18" charset="0"/>
                        </a:rPr>
                        <a:t>Operator</a:t>
                      </a:r>
                      <a:endParaRPr lang="en-IN" sz="1600" b="1" dirty="0">
                        <a:effectLst/>
                        <a:latin typeface="Georgia Pro" panose="02040502050405020303" pitchFamily="18" charset="0"/>
                      </a:endParaRPr>
                    </a:p>
                  </a:txBody>
                  <a:tcPr marL="20006" marR="20006" marT="20006" marB="20006" anchor="ctr"/>
                </a:tc>
                <a:tc>
                  <a:txBody>
                    <a:bodyPr/>
                    <a:lstStyle/>
                    <a:p>
                      <a:pPr algn="ctr">
                        <a:lnSpc>
                          <a:spcPct val="150000"/>
                        </a:lnSpc>
                      </a:pPr>
                      <a:r>
                        <a:rPr lang="en-IN" sz="1600" b="1" dirty="0">
                          <a:effectLst/>
                          <a:latin typeface="Georgia Pro" panose="02040502050405020303" pitchFamily="18" charset="0"/>
                        </a:rPr>
                        <a:t>Description</a:t>
                      </a:r>
                      <a:endParaRPr lang="en-IN" sz="1600" b="1" dirty="0">
                        <a:effectLst/>
                        <a:latin typeface="Georgia Pro" panose="02040502050405020303" pitchFamily="18" charset="0"/>
                      </a:endParaRPr>
                    </a:p>
                  </a:txBody>
                  <a:tcPr marL="20006" marR="20006" marT="20006" marB="20006" anchor="ctr"/>
                </a:tc>
                <a:tc>
                  <a:txBody>
                    <a:bodyPr/>
                    <a:lstStyle/>
                    <a:p>
                      <a:pPr algn="ctr">
                        <a:lnSpc>
                          <a:spcPct val="150000"/>
                        </a:lnSpc>
                      </a:pPr>
                      <a:r>
                        <a:rPr lang="en-IN" sz="1600" b="1" dirty="0">
                          <a:effectLst/>
                          <a:latin typeface="Georgia Pro" panose="02040502050405020303" pitchFamily="18" charset="0"/>
                        </a:rPr>
                        <a:t>Example</a:t>
                      </a:r>
                      <a:endParaRPr lang="en-IN" sz="1600" b="1" dirty="0">
                        <a:effectLst/>
                        <a:latin typeface="Georgia Pro" panose="02040502050405020303" pitchFamily="18" charset="0"/>
                      </a:endParaRPr>
                    </a:p>
                  </a:txBody>
                  <a:tcPr marL="20006" marR="20006" marT="20006" marB="20006" anchor="ctr"/>
                </a:tc>
              </a:tr>
              <a:tr h="1606585">
                <a:tc>
                  <a:txBody>
                    <a:bodyPr/>
                    <a:lstStyle/>
                    <a:p>
                      <a:pPr algn="ctr">
                        <a:lnSpc>
                          <a:spcPct val="150000"/>
                        </a:lnSpc>
                      </a:pPr>
                      <a:r>
                        <a:rPr lang="en-IN" sz="1800" dirty="0">
                          <a:effectLst/>
                          <a:latin typeface="Georgia Pro" panose="02040502050405020303" pitchFamily="18" charset="0"/>
                        </a:rPr>
                        <a:t>%=</a:t>
                      </a:r>
                      <a:endParaRPr lang="en-IN" sz="1800" dirty="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Modulus AND assignment operator, It takes modulus using two operands and assign the result to left operand</a:t>
                      </a:r>
                      <a:endParaRPr lang="en-US" sz="1800" dirty="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C %= A is equivalent to C = C % A</a:t>
                      </a:r>
                      <a:endParaRPr lang="en-US" sz="1800" dirty="0">
                        <a:effectLst/>
                        <a:latin typeface="Georgia Pro" panose="02040502050405020303" pitchFamily="18" charset="0"/>
                      </a:endParaRPr>
                    </a:p>
                  </a:txBody>
                  <a:tcPr marL="20006" marR="20006" marT="20006" marB="20006" anchor="ctr"/>
                </a:tc>
              </a:tr>
              <a:tr h="533989">
                <a:tc>
                  <a:txBody>
                    <a:bodyPr/>
                    <a:lstStyle/>
                    <a:p>
                      <a:pPr algn="ctr">
                        <a:lnSpc>
                          <a:spcPct val="150000"/>
                        </a:lnSpc>
                      </a:pPr>
                      <a:r>
                        <a:rPr lang="en-IN" sz="1800">
                          <a:effectLst/>
                          <a:latin typeface="Georgia Pro" panose="02040502050405020303" pitchFamily="18" charset="0"/>
                        </a:rPr>
                        <a:t>&lt;&lt;=</a:t>
                      </a:r>
                      <a:endParaRPr lang="en-IN" sz="180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Left shift AND assignment operator</a:t>
                      </a:r>
                      <a:endParaRPr lang="en-US" sz="1800" dirty="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C &lt;&lt;= 2 is same as C = C &lt;&lt; 2</a:t>
                      </a:r>
                      <a:endParaRPr lang="en-US" sz="1800" dirty="0">
                        <a:effectLst/>
                        <a:latin typeface="Georgia Pro" panose="02040502050405020303" pitchFamily="18" charset="0"/>
                      </a:endParaRPr>
                    </a:p>
                  </a:txBody>
                  <a:tcPr marL="20006" marR="20006" marT="20006" marB="20006" anchor="ctr"/>
                </a:tc>
              </a:tr>
              <a:tr h="533989">
                <a:tc>
                  <a:txBody>
                    <a:bodyPr/>
                    <a:lstStyle/>
                    <a:p>
                      <a:pPr algn="ctr">
                        <a:lnSpc>
                          <a:spcPct val="150000"/>
                        </a:lnSpc>
                      </a:pPr>
                      <a:r>
                        <a:rPr lang="en-IN" sz="1800" dirty="0">
                          <a:effectLst/>
                          <a:latin typeface="Georgia Pro" panose="02040502050405020303" pitchFamily="18" charset="0"/>
                        </a:rPr>
                        <a:t>&gt;&gt;=</a:t>
                      </a:r>
                      <a:endParaRPr lang="en-IN" sz="1800" dirty="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Right shift AND assignment operator</a:t>
                      </a:r>
                      <a:endParaRPr lang="en-US" sz="1800" dirty="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C &gt;&gt;= 2 is same as C = C &gt;&gt; 2</a:t>
                      </a:r>
                      <a:endParaRPr lang="en-US" sz="1800" dirty="0">
                        <a:effectLst/>
                        <a:latin typeface="Georgia Pro" panose="02040502050405020303" pitchFamily="18" charset="0"/>
                      </a:endParaRPr>
                    </a:p>
                  </a:txBody>
                  <a:tcPr marL="20006" marR="20006" marT="20006" marB="20006" anchor="ctr"/>
                </a:tc>
              </a:tr>
              <a:tr h="533989">
                <a:tc>
                  <a:txBody>
                    <a:bodyPr/>
                    <a:lstStyle/>
                    <a:p>
                      <a:pPr algn="ctr">
                        <a:lnSpc>
                          <a:spcPct val="150000"/>
                        </a:lnSpc>
                      </a:pPr>
                      <a:r>
                        <a:rPr lang="en-IN" sz="1800">
                          <a:effectLst/>
                          <a:latin typeface="Georgia Pro" panose="02040502050405020303" pitchFamily="18" charset="0"/>
                        </a:rPr>
                        <a:t>&amp;=</a:t>
                      </a:r>
                      <a:endParaRPr lang="en-IN" sz="1800">
                        <a:effectLst/>
                        <a:latin typeface="Georgia Pro" panose="02040502050405020303" pitchFamily="18" charset="0"/>
                      </a:endParaRPr>
                    </a:p>
                  </a:txBody>
                  <a:tcPr marL="20006" marR="20006" marT="20006" marB="20006" anchor="ctr"/>
                </a:tc>
                <a:tc>
                  <a:txBody>
                    <a:bodyPr/>
                    <a:lstStyle/>
                    <a:p>
                      <a:pPr algn="l">
                        <a:lnSpc>
                          <a:spcPct val="150000"/>
                        </a:lnSpc>
                      </a:pPr>
                      <a:r>
                        <a:rPr lang="en-IN" sz="1800" dirty="0">
                          <a:effectLst/>
                          <a:latin typeface="Georgia Pro" panose="02040502050405020303" pitchFamily="18" charset="0"/>
                        </a:rPr>
                        <a:t>Bitwise AND assignment operator</a:t>
                      </a:r>
                      <a:endParaRPr lang="en-IN" sz="1800" dirty="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C &amp;= 2 is same as C = C &amp; 2</a:t>
                      </a:r>
                      <a:endParaRPr lang="en-US" sz="1800" dirty="0">
                        <a:effectLst/>
                        <a:latin typeface="Georgia Pro" panose="02040502050405020303" pitchFamily="18" charset="0"/>
                      </a:endParaRPr>
                    </a:p>
                  </a:txBody>
                  <a:tcPr marL="20006" marR="20006" marT="20006" marB="20006" anchor="ctr"/>
                </a:tc>
              </a:tr>
              <a:tr h="533989">
                <a:tc>
                  <a:txBody>
                    <a:bodyPr/>
                    <a:lstStyle/>
                    <a:p>
                      <a:pPr algn="ctr">
                        <a:lnSpc>
                          <a:spcPct val="150000"/>
                        </a:lnSpc>
                      </a:pPr>
                      <a:r>
                        <a:rPr lang="en-IN" sz="1800">
                          <a:effectLst/>
                          <a:latin typeface="Georgia Pro" panose="02040502050405020303" pitchFamily="18" charset="0"/>
                        </a:rPr>
                        <a:t>^=</a:t>
                      </a:r>
                      <a:endParaRPr lang="en-IN" sz="180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bitwise exclusive OR and assignment operator</a:t>
                      </a:r>
                      <a:endParaRPr lang="en-US" sz="1800" dirty="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C ^= 2 is same as C = C ^ 2</a:t>
                      </a:r>
                      <a:endParaRPr lang="en-US" sz="1800" dirty="0">
                        <a:effectLst/>
                        <a:latin typeface="Georgia Pro" panose="02040502050405020303" pitchFamily="18" charset="0"/>
                      </a:endParaRPr>
                    </a:p>
                  </a:txBody>
                  <a:tcPr marL="20006" marR="20006" marT="20006" marB="20006" anchor="ctr"/>
                </a:tc>
              </a:tr>
              <a:tr h="533989">
                <a:tc>
                  <a:txBody>
                    <a:bodyPr/>
                    <a:lstStyle/>
                    <a:p>
                      <a:pPr algn="ctr">
                        <a:lnSpc>
                          <a:spcPct val="150000"/>
                        </a:lnSpc>
                      </a:pPr>
                      <a:r>
                        <a:rPr lang="en-IN" sz="1800">
                          <a:effectLst/>
                          <a:latin typeface="Georgia Pro" panose="02040502050405020303" pitchFamily="18" charset="0"/>
                        </a:rPr>
                        <a:t>|=</a:t>
                      </a:r>
                      <a:endParaRPr lang="en-IN" sz="180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bitwise inclusive OR and assignment operator</a:t>
                      </a:r>
                      <a:endParaRPr lang="en-US" sz="1800" dirty="0">
                        <a:effectLst/>
                        <a:latin typeface="Georgia Pro" panose="02040502050405020303" pitchFamily="18" charset="0"/>
                      </a:endParaRPr>
                    </a:p>
                  </a:txBody>
                  <a:tcPr marL="20006" marR="20006" marT="20006" marB="20006" anchor="ctr"/>
                </a:tc>
                <a:tc>
                  <a:txBody>
                    <a:bodyPr/>
                    <a:lstStyle/>
                    <a:p>
                      <a:pPr algn="l">
                        <a:lnSpc>
                          <a:spcPct val="150000"/>
                        </a:lnSpc>
                      </a:pPr>
                      <a:r>
                        <a:rPr lang="en-US" sz="1800" dirty="0">
                          <a:effectLst/>
                          <a:latin typeface="Georgia Pro" panose="02040502050405020303" pitchFamily="18" charset="0"/>
                        </a:rPr>
                        <a:t>C |= 2 is same as C = C | 2</a:t>
                      </a:r>
                      <a:endParaRPr lang="en-US" sz="1800" dirty="0">
                        <a:effectLst/>
                        <a:latin typeface="Georgia Pro" panose="02040502050405020303" pitchFamily="18" charset="0"/>
                      </a:endParaRPr>
                    </a:p>
                  </a:txBody>
                  <a:tcPr marL="20006" marR="20006" marT="20006" marB="20006"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Functional objects </a:t>
            </a:r>
            <a:endParaRPr lang="en-US" sz="2800" b="1" dirty="0">
              <a:solidFill>
                <a:srgbClr val="2C326F"/>
              </a:solidFill>
              <a:latin typeface="Georgia Pro" panose="02040502050405020303" pitchFamily="18" charset="0"/>
            </a:endParaRPr>
          </a:p>
        </p:txBody>
      </p:sp>
      <p:sp>
        <p:nvSpPr>
          <p:cNvPr id="6" name="TextBox 5"/>
          <p:cNvSpPr txBox="1"/>
          <p:nvPr/>
        </p:nvSpPr>
        <p:spPr>
          <a:xfrm>
            <a:off x="838200" y="862790"/>
            <a:ext cx="10515600" cy="4568687"/>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dirty="0">
                <a:latin typeface="Georgia Pro" panose="02040502050405020303" pitchFamily="18" charset="0"/>
              </a:rPr>
              <a:t>In Scala, functional programming is a key paradigm, and functional objects play a significant role in building functional programs. </a:t>
            </a:r>
            <a:endParaRPr lang="en-US" dirty="0">
              <a:latin typeface="Georgia Pro" panose="02040502050405020303" pitchFamily="18" charset="0"/>
            </a:endParaRPr>
          </a:p>
          <a:p>
            <a:pPr marL="285750" indent="-285750" algn="just">
              <a:lnSpc>
                <a:spcPct val="125000"/>
              </a:lnSpc>
              <a:buFont typeface="Arial" panose="020B0604020202020204" pitchFamily="34" charset="0"/>
              <a:buChar char="•"/>
            </a:pPr>
            <a:endParaRPr lang="en-US" dirty="0">
              <a:latin typeface="Georgia Pro" panose="02040502050405020303" pitchFamily="18" charset="0"/>
            </a:endParaRPr>
          </a:p>
          <a:p>
            <a:pPr marL="285750" indent="-285750" algn="just">
              <a:lnSpc>
                <a:spcPct val="125000"/>
              </a:lnSpc>
              <a:buFont typeface="Arial" panose="020B0604020202020204" pitchFamily="34" charset="0"/>
              <a:buChar char="•"/>
            </a:pPr>
            <a:r>
              <a:rPr lang="en-US" dirty="0">
                <a:latin typeface="Georgia Pro" panose="02040502050405020303" pitchFamily="18" charset="0"/>
              </a:rPr>
              <a:t>Functional objects are objects that adhere to functional programming principles, emphasizing immutability, referential transparency, and the use of first-class functions.</a:t>
            </a:r>
            <a:endParaRPr lang="en-US" dirty="0">
              <a:latin typeface="Georgia Pro" panose="02040502050405020303" pitchFamily="18" charset="0"/>
            </a:endParaRPr>
          </a:p>
          <a:p>
            <a:pPr marL="285750" indent="-285750" algn="just">
              <a:lnSpc>
                <a:spcPct val="125000"/>
              </a:lnSpc>
              <a:buFont typeface="Arial" panose="020B0604020202020204" pitchFamily="34" charset="0"/>
              <a:buChar char="•"/>
            </a:pPr>
            <a:endParaRPr lang="en-US" dirty="0">
              <a:latin typeface="Georgia Pro" panose="02040502050405020303" pitchFamily="18" charset="0"/>
            </a:endParaRPr>
          </a:p>
          <a:p>
            <a:pPr marL="285750" indent="-285750" algn="just">
              <a:lnSpc>
                <a:spcPct val="125000"/>
              </a:lnSpc>
              <a:buFont typeface="Arial" panose="020B0604020202020204" pitchFamily="34" charset="0"/>
              <a:buChar char="•"/>
            </a:pPr>
            <a:r>
              <a:rPr lang="en-US" dirty="0">
                <a:latin typeface="Georgia Pro" panose="02040502050405020303" pitchFamily="18" charset="0"/>
              </a:rPr>
              <a:t>Functional objects are often immutable, meaning their state cannot be changed after creation. This immutability contributes to referential transparency and makes it easier to reason about the behavior of the program.</a:t>
            </a:r>
            <a:endParaRPr lang="en-US" dirty="0">
              <a:latin typeface="Georgia Pro" panose="02040502050405020303" pitchFamily="18" charset="0"/>
            </a:endParaRPr>
          </a:p>
          <a:p>
            <a:pPr marL="285750" indent="-285750" algn="just">
              <a:lnSpc>
                <a:spcPct val="125000"/>
              </a:lnSpc>
              <a:buFont typeface="Arial" panose="020B0604020202020204" pitchFamily="34" charset="0"/>
              <a:buChar char="•"/>
            </a:pPr>
            <a:endParaRPr lang="en-US" dirty="0">
              <a:latin typeface="Georgia Pro" panose="02040502050405020303" pitchFamily="18" charset="0"/>
            </a:endParaRPr>
          </a:p>
          <a:p>
            <a:pPr marL="285750" indent="-285750" algn="just">
              <a:lnSpc>
                <a:spcPct val="125000"/>
              </a:lnSpc>
              <a:buFont typeface="Arial" panose="020B0604020202020204" pitchFamily="34" charset="0"/>
              <a:buChar char="•"/>
            </a:pPr>
            <a:r>
              <a:rPr lang="en-US" dirty="0">
                <a:latin typeface="Georgia Pro" panose="02040502050405020303" pitchFamily="18" charset="0"/>
              </a:rPr>
              <a:t>Functional programming in Scala often involves the use of higher-order functions, such as functions that take other functions as parameters or return functions as results. This allows for the creation of more generic and composable code.</a:t>
            </a:r>
            <a:endParaRPr lang="en-IN" dirty="0">
              <a:latin typeface="Georgia Pro" panose="02040502050405020303"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Functional objects </a:t>
            </a:r>
            <a:endParaRPr lang="en-US" sz="2800" b="1" dirty="0">
              <a:solidFill>
                <a:srgbClr val="2C326F"/>
              </a:solidFill>
              <a:latin typeface="Georgia Pro" panose="02040502050405020303" pitchFamily="18" charset="0"/>
            </a:endParaRPr>
          </a:p>
        </p:txBody>
      </p:sp>
      <p:sp>
        <p:nvSpPr>
          <p:cNvPr id="6" name="TextBox 5"/>
          <p:cNvSpPr txBox="1"/>
          <p:nvPr/>
        </p:nvSpPr>
        <p:spPr>
          <a:xfrm>
            <a:off x="838200" y="1254675"/>
            <a:ext cx="10515600" cy="4247317"/>
          </a:xfrm>
          <a:prstGeom prst="rect">
            <a:avLst/>
          </a:prstGeom>
          <a:noFill/>
        </p:spPr>
        <p:txBody>
          <a:bodyPr wrap="square">
            <a:spAutoFit/>
          </a:bodyPr>
          <a:lstStyle/>
          <a:p>
            <a:r>
              <a:rPr lang="en-IN" b="0" dirty="0">
                <a:solidFill>
                  <a:srgbClr val="008000"/>
                </a:solidFill>
                <a:effectLst/>
                <a:latin typeface="Courier New" panose="02070309020205020404" pitchFamily="49" charset="0"/>
                <a:cs typeface="Courier New" panose="02070309020205020404" pitchFamily="49" charset="0"/>
              </a:rPr>
              <a:t>// Functional object representing a simple counter</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AF00DB"/>
                </a:solidFill>
                <a:effectLst/>
                <a:latin typeface="Courier New" panose="02070309020205020404" pitchFamily="49" charset="0"/>
                <a:cs typeface="Courier New" panose="02070309020205020404" pitchFamily="49" charset="0"/>
              </a:rPr>
              <a:t>case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class</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Counter</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70C1"/>
                </a:solidFill>
                <a:effectLst/>
                <a:latin typeface="Courier New" panose="02070309020205020404" pitchFamily="49" charset="0"/>
                <a:cs typeface="Courier New" panose="02070309020205020404" pitchFamily="49" charset="0"/>
              </a:rPr>
              <a:t>value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Int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98658"/>
                </a:solidFill>
                <a:effectLst/>
                <a:latin typeface="Courier New" panose="02070309020205020404" pitchFamily="49" charset="0"/>
                <a:cs typeface="Courier New" panose="02070309020205020404" pitchFamily="49" charset="0"/>
              </a:rPr>
              <a:t>0</a:t>
            </a: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8000"/>
                </a:solidFill>
                <a:effectLst/>
                <a:latin typeface="Courier New" panose="02070309020205020404" pitchFamily="49" charset="0"/>
                <a:cs typeface="Courier New" panose="02070309020205020404" pitchFamily="49" charset="0"/>
              </a:rPr>
              <a:t>// Function to increment the counter</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def</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increment</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Counter</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copy</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1080"/>
                </a:solidFill>
                <a:effectLst/>
                <a:latin typeface="Courier New" panose="02070309020205020404" pitchFamily="49" charset="0"/>
                <a:cs typeface="Courier New" panose="02070309020205020404" pitchFamily="49" charset="0"/>
              </a:rPr>
              <a:t>value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value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98658"/>
                </a:solidFill>
                <a:effectLst/>
                <a:latin typeface="Courier New" panose="02070309020205020404" pitchFamily="49" charset="0"/>
                <a:cs typeface="Courier New" panose="02070309020205020404" pitchFamily="49" charset="0"/>
              </a:rPr>
              <a:t>1</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br>
              <a:rPr lang="en-IN" b="0" dirty="0">
                <a:solidFill>
                  <a:srgbClr val="3B3B3B"/>
                </a:solidFill>
                <a:effectLst/>
                <a:latin typeface="Courier New" panose="02070309020205020404" pitchFamily="49" charset="0"/>
                <a:cs typeface="Courier New" panose="02070309020205020404" pitchFamily="49" charset="0"/>
              </a:rPr>
            </a:b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8000"/>
                </a:solidFill>
                <a:effectLst/>
                <a:latin typeface="Courier New" panose="02070309020205020404" pitchFamily="49" charset="0"/>
                <a:cs typeface="Courier New" panose="02070309020205020404" pitchFamily="49" charset="0"/>
              </a:rPr>
              <a:t>// Function to decrement the counter</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def</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decrement</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Counter</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copy</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1080"/>
                </a:solidFill>
                <a:effectLst/>
                <a:latin typeface="Courier New" panose="02070309020205020404" pitchFamily="49" charset="0"/>
                <a:cs typeface="Courier New" panose="02070309020205020404" pitchFamily="49" charset="0"/>
              </a:rPr>
              <a:t>value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value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98658"/>
                </a:solidFill>
                <a:effectLst/>
                <a:latin typeface="Courier New" panose="02070309020205020404" pitchFamily="49" charset="0"/>
                <a:cs typeface="Courier New" panose="02070309020205020404" pitchFamily="49" charset="0"/>
              </a:rPr>
              <a:t>1</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br>
              <a:rPr lang="en-IN" b="0" dirty="0">
                <a:solidFill>
                  <a:srgbClr val="3B3B3B"/>
                </a:solidFill>
                <a:effectLst/>
                <a:latin typeface="Courier New" panose="02070309020205020404" pitchFamily="49" charset="0"/>
                <a:cs typeface="Courier New" panose="02070309020205020404" pitchFamily="49" charset="0"/>
              </a:rPr>
            </a:b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8000"/>
                </a:solidFill>
                <a:effectLst/>
                <a:latin typeface="Courier New" panose="02070309020205020404" pitchFamily="49" charset="0"/>
                <a:cs typeface="Courier New" panose="02070309020205020404" pitchFamily="49" charset="0"/>
              </a:rPr>
              <a:t>// Function to add a specific value to the counter</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def</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add</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1080"/>
                </a:solidFill>
                <a:effectLst/>
                <a:latin typeface="Courier New" panose="02070309020205020404" pitchFamily="49" charset="0"/>
                <a:cs typeface="Courier New" panose="02070309020205020404" pitchFamily="49" charset="0"/>
              </a:rPr>
              <a:t>amount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Int</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Counter</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copy</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1080"/>
                </a:solidFill>
                <a:effectLst/>
                <a:latin typeface="Courier New" panose="02070309020205020404" pitchFamily="49" charset="0"/>
                <a:cs typeface="Courier New" panose="02070309020205020404" pitchFamily="49" charset="0"/>
              </a:rPr>
              <a:t>value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value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1080"/>
                </a:solidFill>
                <a:effectLst/>
                <a:latin typeface="Courier New" panose="02070309020205020404" pitchFamily="49" charset="0"/>
                <a:cs typeface="Courier New" panose="02070309020205020404" pitchFamily="49" charset="0"/>
              </a:rPr>
              <a:t>amount</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br>
              <a:rPr lang="en-IN" b="0" dirty="0">
                <a:solidFill>
                  <a:srgbClr val="3B3B3B"/>
                </a:solidFill>
                <a:effectLst/>
                <a:latin typeface="Courier New" panose="02070309020205020404" pitchFamily="49" charset="0"/>
                <a:cs typeface="Courier New" panose="02070309020205020404" pitchFamily="49" charset="0"/>
              </a:rPr>
            </a:b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8000"/>
                </a:solidFill>
                <a:effectLst/>
                <a:latin typeface="Courier New" panose="02070309020205020404" pitchFamily="49" charset="0"/>
                <a:cs typeface="Courier New" panose="02070309020205020404" pitchFamily="49" charset="0"/>
              </a:rPr>
              <a:t>// Function to check if the counter is zero</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def</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isZero</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Boolean</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value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98658"/>
                </a:solidFill>
                <a:effectLst/>
                <a:latin typeface="Courier New" panose="02070309020205020404" pitchFamily="49" charset="0"/>
                <a:cs typeface="Courier New" panose="02070309020205020404" pitchFamily="49" charset="0"/>
              </a:rPr>
              <a:t>0</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Functional objects </a:t>
            </a:r>
            <a:endParaRPr lang="en-US" sz="2800" b="1" dirty="0">
              <a:solidFill>
                <a:srgbClr val="2C326F"/>
              </a:solidFill>
              <a:latin typeface="Georgia Pro" panose="02040502050405020303" pitchFamily="18" charset="0"/>
            </a:endParaRPr>
          </a:p>
        </p:txBody>
      </p:sp>
      <p:sp>
        <p:nvSpPr>
          <p:cNvPr id="6" name="TextBox 5"/>
          <p:cNvSpPr txBox="1"/>
          <p:nvPr/>
        </p:nvSpPr>
        <p:spPr>
          <a:xfrm>
            <a:off x="838200" y="862790"/>
            <a:ext cx="11104984" cy="5078313"/>
          </a:xfrm>
          <a:prstGeom prst="rect">
            <a:avLst/>
          </a:prstGeom>
          <a:noFill/>
        </p:spPr>
        <p:txBody>
          <a:bodyPr wrap="square">
            <a:spAutoFit/>
          </a:bodyPr>
          <a:lstStyle/>
          <a:p>
            <a:r>
              <a:rPr lang="en-IN" b="0" dirty="0">
                <a:solidFill>
                  <a:srgbClr val="AF00DB"/>
                </a:solidFill>
                <a:effectLst/>
                <a:latin typeface="Courier New" panose="02070309020205020404" pitchFamily="49" charset="0"/>
                <a:cs typeface="Courier New" panose="02070309020205020404" pitchFamily="49" charset="0"/>
              </a:rPr>
              <a:t>object</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267F99"/>
                </a:solidFill>
                <a:effectLst/>
                <a:latin typeface="Courier New" panose="02070309020205020404" pitchFamily="49" charset="0"/>
                <a:cs typeface="Courier New" panose="02070309020205020404" pitchFamily="49" charset="0"/>
              </a:rPr>
              <a:t>funcDemo</a:t>
            </a: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def</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main</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001080"/>
                </a:solidFill>
                <a:effectLst/>
                <a:latin typeface="Courier New" panose="02070309020205020404" pitchFamily="49" charset="0"/>
                <a:cs typeface="Courier New" panose="02070309020205020404" pitchFamily="49" charset="0"/>
              </a:rPr>
              <a:t>args</a:t>
            </a:r>
            <a:r>
              <a:rPr lang="en-IN" b="0" dirty="0" err="1">
                <a:solidFill>
                  <a:srgbClr val="000000"/>
                </a:solidFill>
                <a:effectLst/>
                <a:latin typeface="Courier New" panose="02070309020205020404" pitchFamily="49" charset="0"/>
                <a:cs typeface="Courier New" panose="02070309020205020404" pitchFamily="49" charset="0"/>
              </a:rPr>
              <a:t>:</a:t>
            </a:r>
            <a:r>
              <a:rPr lang="en-IN" b="0" dirty="0" err="1">
                <a:solidFill>
                  <a:srgbClr val="267F99"/>
                </a:solidFill>
                <a:effectLst/>
                <a:latin typeface="Courier New" panose="02070309020205020404" pitchFamily="49" charset="0"/>
                <a:cs typeface="Courier New" panose="02070309020205020404" pitchFamily="49" charset="0"/>
              </a:rPr>
              <a:t>Array</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267F99"/>
                </a:solidFill>
                <a:effectLst/>
                <a:latin typeface="Courier New" panose="02070309020205020404" pitchFamily="49" charset="0"/>
                <a:cs typeface="Courier New" panose="02070309020205020404" pitchFamily="49" charset="0"/>
              </a:rPr>
              <a:t>String</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Unit</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8000"/>
                </a:solidFill>
                <a:effectLst/>
                <a:latin typeface="Courier New" panose="02070309020205020404" pitchFamily="49" charset="0"/>
                <a:cs typeface="Courier New" panose="02070309020205020404" pitchFamily="49" charset="0"/>
              </a:rPr>
              <a:t>// Example usage:</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initialCounter</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Counter</a:t>
            </a:r>
            <a:r>
              <a:rPr lang="en-IN" b="0" dirty="0">
                <a:solidFill>
                  <a:srgbClr val="3B3B3B"/>
                </a:solidFill>
                <a:effectLst/>
                <a:latin typeface="Courier New" panose="02070309020205020404" pitchFamily="49" charset="0"/>
                <a:cs typeface="Courier New" panose="02070309020205020404" pitchFamily="49" charset="0"/>
              </a:rPr>
              <a:t>()  </a:t>
            </a:r>
            <a:r>
              <a:rPr lang="en-IN" sz="1400" b="0" dirty="0">
                <a:solidFill>
                  <a:srgbClr val="008000"/>
                </a:solidFill>
                <a:effectLst/>
                <a:latin typeface="Courier New" panose="02070309020205020404" pitchFamily="49" charset="0"/>
                <a:cs typeface="Courier New" panose="02070309020205020404" pitchFamily="49" charset="0"/>
              </a:rPr>
              <a:t>// Creating an instance with the default value (0)</a:t>
            </a:r>
            <a:endParaRPr lang="en-IN" sz="2000"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AF00DB"/>
                </a:solidFill>
                <a:effectLst/>
                <a:latin typeface="Courier New" panose="02070309020205020404" pitchFamily="49" charset="0"/>
                <a:cs typeface="Courier New" panose="02070309020205020404" pitchFamily="49" charset="0"/>
              </a:rPr>
              <a:t>s</a:t>
            </a:r>
            <a:r>
              <a:rPr lang="en-IN" b="0" dirty="0" err="1">
                <a:solidFill>
                  <a:srgbClr val="A31515"/>
                </a:solidFill>
                <a:effectLst/>
                <a:latin typeface="Courier New" panose="02070309020205020404" pitchFamily="49" charset="0"/>
                <a:cs typeface="Courier New" panose="02070309020205020404" pitchFamily="49" charset="0"/>
              </a:rPr>
              <a:t>"Initial</a:t>
            </a:r>
            <a:r>
              <a:rPr lang="en-IN" b="0" dirty="0">
                <a:solidFill>
                  <a:srgbClr val="A31515"/>
                </a:solidFill>
                <a:effectLst/>
                <a:latin typeface="Courier New" panose="02070309020205020404" pitchFamily="49" charset="0"/>
                <a:cs typeface="Courier New" panose="02070309020205020404" pitchFamily="49" charset="0"/>
              </a:rPr>
              <a:t> Counter: </a:t>
            </a:r>
            <a:r>
              <a:rPr lang="en-IN" b="0" dirty="0">
                <a:solidFill>
                  <a:srgbClr val="AF00DB"/>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initialCounter</a:t>
            </a:r>
            <a:r>
              <a:rPr lang="en-IN" b="0" dirty="0">
                <a:solidFill>
                  <a:srgbClr val="A31515"/>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br>
              <a:rPr lang="en-IN" b="0" dirty="0">
                <a:solidFill>
                  <a:srgbClr val="3B3B3B"/>
                </a:solidFill>
                <a:effectLst/>
                <a:latin typeface="Courier New" panose="02070309020205020404" pitchFamily="49" charset="0"/>
                <a:cs typeface="Courier New" panose="02070309020205020404" pitchFamily="49" charset="0"/>
              </a:rPr>
            </a:b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incrementedCounter</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initialCounter</a:t>
            </a:r>
            <a:r>
              <a:rPr lang="en-IN" b="0" dirty="0" err="1">
                <a:solidFill>
                  <a:srgbClr val="3B3B3B"/>
                </a:solidFill>
                <a:effectLst/>
                <a:latin typeface="Courier New" panose="02070309020205020404" pitchFamily="49" charset="0"/>
                <a:cs typeface="Courier New" panose="02070309020205020404" pitchFamily="49" charset="0"/>
              </a:rPr>
              <a:t>.</a:t>
            </a:r>
            <a:r>
              <a:rPr lang="en-IN" b="0" dirty="0" err="1">
                <a:solidFill>
                  <a:srgbClr val="795E26"/>
                </a:solidFill>
                <a:effectLst/>
                <a:latin typeface="Courier New" panose="02070309020205020404" pitchFamily="49" charset="0"/>
                <a:cs typeface="Courier New" panose="02070309020205020404" pitchFamily="49" charset="0"/>
              </a:rPr>
              <a:t>increment</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AF00DB"/>
                </a:solidFill>
                <a:effectLst/>
                <a:latin typeface="Courier New" panose="02070309020205020404" pitchFamily="49" charset="0"/>
                <a:cs typeface="Courier New" panose="02070309020205020404" pitchFamily="49" charset="0"/>
              </a:rPr>
              <a:t>s</a:t>
            </a:r>
            <a:r>
              <a:rPr lang="en-IN" b="0" dirty="0" err="1">
                <a:solidFill>
                  <a:srgbClr val="A31515"/>
                </a:solidFill>
                <a:effectLst/>
                <a:latin typeface="Courier New" panose="02070309020205020404" pitchFamily="49" charset="0"/>
                <a:cs typeface="Courier New" panose="02070309020205020404" pitchFamily="49" charset="0"/>
              </a:rPr>
              <a:t>"Incremented</a:t>
            </a:r>
            <a:r>
              <a:rPr lang="en-IN" b="0" dirty="0">
                <a:solidFill>
                  <a:srgbClr val="A31515"/>
                </a:solidFill>
                <a:effectLst/>
                <a:latin typeface="Courier New" panose="02070309020205020404" pitchFamily="49" charset="0"/>
                <a:cs typeface="Courier New" panose="02070309020205020404" pitchFamily="49" charset="0"/>
              </a:rPr>
              <a:t> Counter: </a:t>
            </a:r>
            <a:r>
              <a:rPr lang="en-IN" b="0" dirty="0">
                <a:solidFill>
                  <a:srgbClr val="AF00DB"/>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incrementedCounter</a:t>
            </a:r>
            <a:r>
              <a:rPr lang="en-IN" b="0" dirty="0">
                <a:solidFill>
                  <a:srgbClr val="A31515"/>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br>
              <a:rPr lang="en-IN" b="0" dirty="0">
                <a:solidFill>
                  <a:srgbClr val="3B3B3B"/>
                </a:solidFill>
                <a:effectLst/>
                <a:latin typeface="Courier New" panose="02070309020205020404" pitchFamily="49" charset="0"/>
                <a:cs typeface="Courier New" panose="02070309020205020404" pitchFamily="49" charset="0"/>
              </a:rPr>
            </a:b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addedCounter</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incrementedCounter</a:t>
            </a:r>
            <a:r>
              <a:rPr lang="en-IN" b="0" dirty="0" err="1">
                <a:solidFill>
                  <a:srgbClr val="3B3B3B"/>
                </a:solidFill>
                <a:effectLst/>
                <a:latin typeface="Courier New" panose="02070309020205020404" pitchFamily="49" charset="0"/>
                <a:cs typeface="Courier New" panose="02070309020205020404" pitchFamily="49" charset="0"/>
              </a:rPr>
              <a:t>.</a:t>
            </a:r>
            <a:r>
              <a:rPr lang="en-IN" b="0" dirty="0" err="1">
                <a:solidFill>
                  <a:srgbClr val="795E26"/>
                </a:solidFill>
                <a:effectLst/>
                <a:latin typeface="Courier New" panose="02070309020205020404" pitchFamily="49" charset="0"/>
                <a:cs typeface="Courier New" panose="02070309020205020404" pitchFamily="49" charset="0"/>
              </a:rPr>
              <a:t>add</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98658"/>
                </a:solidFill>
                <a:effectLst/>
                <a:latin typeface="Courier New" panose="02070309020205020404" pitchFamily="49" charset="0"/>
                <a:cs typeface="Courier New" panose="02070309020205020404" pitchFamily="49" charset="0"/>
              </a:rPr>
              <a:t>5</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AF00DB"/>
                </a:solidFill>
                <a:effectLst/>
                <a:latin typeface="Courier New" panose="02070309020205020404" pitchFamily="49" charset="0"/>
                <a:cs typeface="Courier New" panose="02070309020205020404" pitchFamily="49" charset="0"/>
              </a:rPr>
              <a:t>s</a:t>
            </a:r>
            <a:r>
              <a:rPr lang="en-IN" b="0" dirty="0" err="1">
                <a:solidFill>
                  <a:srgbClr val="A31515"/>
                </a:solidFill>
                <a:effectLst/>
                <a:latin typeface="Courier New" panose="02070309020205020404" pitchFamily="49" charset="0"/>
                <a:cs typeface="Courier New" panose="02070309020205020404" pitchFamily="49" charset="0"/>
              </a:rPr>
              <a:t>"Added</a:t>
            </a:r>
            <a:r>
              <a:rPr lang="en-IN" b="0" dirty="0">
                <a:solidFill>
                  <a:srgbClr val="A31515"/>
                </a:solidFill>
                <a:effectLst/>
                <a:latin typeface="Courier New" panose="02070309020205020404" pitchFamily="49" charset="0"/>
                <a:cs typeface="Courier New" panose="02070309020205020404" pitchFamily="49" charset="0"/>
              </a:rPr>
              <a:t> Counter: </a:t>
            </a:r>
            <a:r>
              <a:rPr lang="en-IN" b="0" dirty="0">
                <a:solidFill>
                  <a:srgbClr val="AF00DB"/>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addedCounter</a:t>
            </a:r>
            <a:r>
              <a:rPr lang="en-IN" b="0" dirty="0">
                <a:solidFill>
                  <a:srgbClr val="A31515"/>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br>
              <a:rPr lang="en-IN" b="0" dirty="0">
                <a:solidFill>
                  <a:srgbClr val="3B3B3B"/>
                </a:solidFill>
                <a:effectLst/>
                <a:latin typeface="Courier New" panose="02070309020205020404" pitchFamily="49" charset="0"/>
                <a:cs typeface="Courier New" panose="02070309020205020404" pitchFamily="49" charset="0"/>
              </a:rPr>
            </a:b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decrementedCounter</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addedCounter</a:t>
            </a:r>
            <a:r>
              <a:rPr lang="en-IN" b="0" dirty="0" err="1">
                <a:solidFill>
                  <a:srgbClr val="3B3B3B"/>
                </a:solidFill>
                <a:effectLst/>
                <a:latin typeface="Courier New" panose="02070309020205020404" pitchFamily="49" charset="0"/>
                <a:cs typeface="Courier New" panose="02070309020205020404" pitchFamily="49" charset="0"/>
              </a:rPr>
              <a:t>.</a:t>
            </a:r>
            <a:r>
              <a:rPr lang="en-IN" b="0" dirty="0" err="1">
                <a:solidFill>
                  <a:srgbClr val="795E26"/>
                </a:solidFill>
                <a:effectLst/>
                <a:latin typeface="Courier New" panose="02070309020205020404" pitchFamily="49" charset="0"/>
                <a:cs typeface="Courier New" panose="02070309020205020404" pitchFamily="49" charset="0"/>
              </a:rPr>
              <a:t>decrement</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AF00DB"/>
                </a:solidFill>
                <a:effectLst/>
                <a:latin typeface="Courier New" panose="02070309020205020404" pitchFamily="49" charset="0"/>
                <a:cs typeface="Courier New" panose="02070309020205020404" pitchFamily="49" charset="0"/>
              </a:rPr>
              <a:t>s</a:t>
            </a:r>
            <a:r>
              <a:rPr lang="en-IN" b="0" dirty="0" err="1">
                <a:solidFill>
                  <a:srgbClr val="A31515"/>
                </a:solidFill>
                <a:effectLst/>
                <a:latin typeface="Courier New" panose="02070309020205020404" pitchFamily="49" charset="0"/>
                <a:cs typeface="Courier New" panose="02070309020205020404" pitchFamily="49" charset="0"/>
              </a:rPr>
              <a:t>"Decremented</a:t>
            </a:r>
            <a:r>
              <a:rPr lang="en-IN" b="0" dirty="0">
                <a:solidFill>
                  <a:srgbClr val="A31515"/>
                </a:solidFill>
                <a:effectLst/>
                <a:latin typeface="Courier New" panose="02070309020205020404" pitchFamily="49" charset="0"/>
                <a:cs typeface="Courier New" panose="02070309020205020404" pitchFamily="49" charset="0"/>
              </a:rPr>
              <a:t> Counter: </a:t>
            </a:r>
            <a:r>
              <a:rPr lang="en-IN" b="0" dirty="0">
                <a:solidFill>
                  <a:srgbClr val="AF00DB"/>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decrementedCounter</a:t>
            </a:r>
            <a:r>
              <a:rPr lang="en-IN" b="0" dirty="0">
                <a:solidFill>
                  <a:srgbClr val="A31515"/>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br>
              <a:rPr lang="en-IN" b="0" dirty="0">
                <a:solidFill>
                  <a:srgbClr val="3B3B3B"/>
                </a:solidFill>
                <a:effectLst/>
                <a:latin typeface="Courier New" panose="02070309020205020404" pitchFamily="49" charset="0"/>
                <a:cs typeface="Courier New" panose="02070309020205020404" pitchFamily="49" charset="0"/>
              </a:rPr>
            </a:b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AF00DB"/>
                </a:solidFill>
                <a:effectLst/>
                <a:latin typeface="Courier New" panose="02070309020205020404" pitchFamily="49" charset="0"/>
                <a:cs typeface="Courier New" panose="02070309020205020404" pitchFamily="49" charset="0"/>
              </a:rPr>
              <a:t>s</a:t>
            </a:r>
            <a:r>
              <a:rPr lang="en-IN" b="0" dirty="0" err="1">
                <a:solidFill>
                  <a:srgbClr val="A31515"/>
                </a:solidFill>
                <a:effectLst/>
                <a:latin typeface="Courier New" panose="02070309020205020404" pitchFamily="49" charset="0"/>
                <a:cs typeface="Courier New" panose="02070309020205020404" pitchFamily="49" charset="0"/>
              </a:rPr>
              <a:t>"Is</a:t>
            </a:r>
            <a:r>
              <a:rPr lang="en-IN" b="0" dirty="0">
                <a:solidFill>
                  <a:srgbClr val="A31515"/>
                </a:solidFill>
                <a:effectLst/>
                <a:latin typeface="Courier New" panose="02070309020205020404" pitchFamily="49" charset="0"/>
                <a:cs typeface="Courier New" panose="02070309020205020404" pitchFamily="49" charset="0"/>
              </a:rPr>
              <a:t> the counter zero? </a:t>
            </a:r>
            <a:r>
              <a:rPr lang="en-IN" b="0" dirty="0">
                <a:solidFill>
                  <a:srgbClr val="AF00DB"/>
                </a:solidFill>
                <a:effectLst/>
                <a:latin typeface="Courier New" panose="02070309020205020404" pitchFamily="49" charset="0"/>
                <a:cs typeface="Courier New" panose="02070309020205020404" pitchFamily="49" charset="0"/>
              </a:rPr>
              <a:t>$</a:t>
            </a:r>
            <a:r>
              <a:rPr lang="en-IN" b="0" dirty="0">
                <a:solidFill>
                  <a:srgbClr val="0000FF"/>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decrementedCounter</a:t>
            </a:r>
            <a:r>
              <a:rPr lang="en-IN" b="0" dirty="0" err="1">
                <a:solidFill>
                  <a:srgbClr val="000000"/>
                </a:solidFill>
                <a:effectLst/>
                <a:latin typeface="Courier New" panose="02070309020205020404" pitchFamily="49" charset="0"/>
                <a:cs typeface="Courier New" panose="02070309020205020404" pitchFamily="49" charset="0"/>
              </a:rPr>
              <a:t>.</a:t>
            </a:r>
            <a:r>
              <a:rPr lang="en-IN" b="0" dirty="0" err="1">
                <a:solidFill>
                  <a:srgbClr val="795E26"/>
                </a:solidFill>
                <a:effectLst/>
                <a:latin typeface="Courier New" panose="02070309020205020404" pitchFamily="49" charset="0"/>
                <a:cs typeface="Courier New" panose="02070309020205020404" pitchFamily="49" charset="0"/>
              </a:rPr>
              <a:t>isZero</a:t>
            </a:r>
            <a:r>
              <a:rPr lang="en-IN" b="0" dirty="0">
                <a:solidFill>
                  <a:srgbClr val="0000FF"/>
                </a:solidFill>
                <a:effectLst/>
                <a:latin typeface="Courier New" panose="02070309020205020404" pitchFamily="49" charset="0"/>
                <a:cs typeface="Courier New" panose="02070309020205020404" pitchFamily="49" charset="0"/>
              </a:rPr>
              <a:t>}</a:t>
            </a:r>
            <a:r>
              <a:rPr lang="en-IN" b="0" dirty="0">
                <a:solidFill>
                  <a:srgbClr val="A31515"/>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Case Class</a:t>
            </a:r>
            <a:endParaRPr lang="en-US" sz="2800" b="1" dirty="0">
              <a:solidFill>
                <a:srgbClr val="2C326F"/>
              </a:solidFill>
              <a:latin typeface="Georgia Pro" panose="02040502050405020303" pitchFamily="18" charset="0"/>
            </a:endParaRPr>
          </a:p>
        </p:txBody>
      </p:sp>
      <p:sp>
        <p:nvSpPr>
          <p:cNvPr id="6" name="TextBox 5"/>
          <p:cNvSpPr txBox="1"/>
          <p:nvPr/>
        </p:nvSpPr>
        <p:spPr>
          <a:xfrm>
            <a:off x="838200" y="862790"/>
            <a:ext cx="11104984" cy="1106200"/>
          </a:xfrm>
          <a:prstGeom prst="rect">
            <a:avLst/>
          </a:prstGeom>
          <a:noFill/>
        </p:spPr>
        <p:txBody>
          <a:bodyPr wrap="square">
            <a:spAutoFit/>
          </a:bodyPr>
          <a:lstStyle/>
          <a:p>
            <a:pPr algn="just">
              <a:lnSpc>
                <a:spcPct val="125000"/>
              </a:lnSpc>
            </a:pPr>
            <a:r>
              <a:rPr lang="en-US" b="0" dirty="0">
                <a:effectLst/>
                <a:latin typeface="Georgia Pro" panose="02040502050405020303" pitchFamily="18" charset="0"/>
                <a:cs typeface="Courier New" panose="02070309020205020404" pitchFamily="49" charset="0"/>
              </a:rPr>
              <a:t>In Scala, a case class is a special kind of class that is primarily used for immutable data modeling. Case classes are concise and come with a variety of built-in functionalities that are especially useful for working with data.</a:t>
            </a:r>
            <a:endParaRPr lang="en-IN" b="0" dirty="0">
              <a:effectLst/>
              <a:latin typeface="Georgia Pro" panose="02040502050405020303" pitchFamily="18" charset="0"/>
              <a:cs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Case Class</a:t>
            </a:r>
            <a:endParaRPr lang="en-US" sz="2800" b="1" dirty="0">
              <a:solidFill>
                <a:srgbClr val="2C326F"/>
              </a:solidFill>
              <a:latin typeface="Georgia Pro" panose="02040502050405020303" pitchFamily="18" charset="0"/>
            </a:endParaRPr>
          </a:p>
        </p:txBody>
      </p:sp>
      <p:sp>
        <p:nvSpPr>
          <p:cNvPr id="6" name="TextBox 5"/>
          <p:cNvSpPr txBox="1"/>
          <p:nvPr/>
        </p:nvSpPr>
        <p:spPr>
          <a:xfrm>
            <a:off x="838200" y="862790"/>
            <a:ext cx="11104984" cy="4524315"/>
          </a:xfrm>
          <a:prstGeom prst="rect">
            <a:avLst/>
          </a:prstGeom>
          <a:noFill/>
        </p:spPr>
        <p:txBody>
          <a:bodyPr wrap="square">
            <a:spAutoFit/>
          </a:bodyPr>
          <a:lstStyle/>
          <a:p>
            <a:r>
              <a:rPr lang="en-IN" b="0" dirty="0">
                <a:solidFill>
                  <a:srgbClr val="AF00DB"/>
                </a:solidFill>
                <a:effectLst/>
                <a:latin typeface="Courier New" panose="02070309020205020404" pitchFamily="49" charset="0"/>
                <a:cs typeface="Courier New" panose="02070309020205020404" pitchFamily="49" charset="0"/>
              </a:rPr>
              <a:t>case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class</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Person</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70C1"/>
                </a:solidFill>
                <a:effectLst/>
                <a:latin typeface="Courier New" panose="02070309020205020404" pitchFamily="49" charset="0"/>
                <a:cs typeface="Courier New" panose="02070309020205020404" pitchFamily="49" charset="0"/>
              </a:rPr>
              <a:t>name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String</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age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Int</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br>
              <a:rPr lang="en-IN" b="0" dirty="0">
                <a:solidFill>
                  <a:srgbClr val="3B3B3B"/>
                </a:solidFill>
                <a:effectLst/>
                <a:latin typeface="Courier New" panose="02070309020205020404" pitchFamily="49" charset="0"/>
                <a:cs typeface="Courier New" panose="02070309020205020404" pitchFamily="49" charset="0"/>
              </a:rPr>
            </a:br>
            <a:r>
              <a:rPr lang="en-IN" b="0" dirty="0">
                <a:solidFill>
                  <a:srgbClr val="AF00DB"/>
                </a:solidFill>
                <a:effectLst/>
                <a:latin typeface="Courier New" panose="02070309020205020404" pitchFamily="49" charset="0"/>
                <a:cs typeface="Courier New" panose="02070309020205020404" pitchFamily="49" charset="0"/>
              </a:rPr>
              <a:t>object</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267F99"/>
                </a:solidFill>
                <a:effectLst/>
                <a:latin typeface="Courier New" panose="02070309020205020404" pitchFamily="49" charset="0"/>
                <a:cs typeface="Courier New" panose="02070309020205020404" pitchFamily="49" charset="0"/>
              </a:rPr>
              <a:t>caseClass</a:t>
            </a: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def</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main</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001080"/>
                </a:solidFill>
                <a:effectLst/>
                <a:latin typeface="Courier New" panose="02070309020205020404" pitchFamily="49" charset="0"/>
                <a:cs typeface="Courier New" panose="02070309020205020404" pitchFamily="49" charset="0"/>
              </a:rPr>
              <a:t>args</a:t>
            </a:r>
            <a:r>
              <a:rPr lang="en-IN" b="0" dirty="0" err="1">
                <a:solidFill>
                  <a:srgbClr val="000000"/>
                </a:solidFill>
                <a:effectLst/>
                <a:latin typeface="Courier New" panose="02070309020205020404" pitchFamily="49" charset="0"/>
                <a:cs typeface="Courier New" panose="02070309020205020404" pitchFamily="49" charset="0"/>
              </a:rPr>
              <a:t>:</a:t>
            </a:r>
            <a:r>
              <a:rPr lang="en-IN" b="0" dirty="0" err="1">
                <a:solidFill>
                  <a:srgbClr val="267F99"/>
                </a:solidFill>
                <a:effectLst/>
                <a:latin typeface="Courier New" panose="02070309020205020404" pitchFamily="49" charset="0"/>
                <a:cs typeface="Courier New" panose="02070309020205020404" pitchFamily="49" charset="0"/>
              </a:rPr>
              <a:t>Array</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267F99"/>
                </a:solidFill>
                <a:effectLst/>
                <a:latin typeface="Courier New" panose="02070309020205020404" pitchFamily="49" charset="0"/>
                <a:cs typeface="Courier New" panose="02070309020205020404" pitchFamily="49" charset="0"/>
              </a:rPr>
              <a:t>String</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Unit</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8000"/>
                </a:solidFill>
                <a:effectLst/>
                <a:latin typeface="Courier New" panose="02070309020205020404" pitchFamily="49" charset="0"/>
                <a:cs typeface="Courier New" panose="02070309020205020404" pitchFamily="49" charset="0"/>
              </a:rPr>
              <a:t>// Creating an instance of the case class</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person</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Person</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A31515"/>
                </a:solidFill>
                <a:effectLst/>
                <a:latin typeface="Courier New" panose="02070309020205020404" pitchFamily="49" charset="0"/>
                <a:cs typeface="Courier New" panose="02070309020205020404" pitchFamily="49" charset="0"/>
              </a:rPr>
              <a:t>"Alice"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98658"/>
                </a:solidFill>
                <a:effectLst/>
                <a:latin typeface="Courier New" panose="02070309020205020404" pitchFamily="49" charset="0"/>
                <a:cs typeface="Courier New" panose="02070309020205020404" pitchFamily="49" charset="0"/>
              </a:rPr>
              <a:t>30</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br>
              <a:rPr lang="en-IN" b="0" dirty="0">
                <a:solidFill>
                  <a:srgbClr val="3B3B3B"/>
                </a:solidFill>
                <a:effectLst/>
                <a:latin typeface="Courier New" panose="02070309020205020404" pitchFamily="49" charset="0"/>
                <a:cs typeface="Courier New" panose="02070309020205020404" pitchFamily="49" charset="0"/>
              </a:rPr>
            </a:b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8000"/>
                </a:solidFill>
                <a:effectLst/>
                <a:latin typeface="Courier New" panose="02070309020205020404" pitchFamily="49" charset="0"/>
                <a:cs typeface="Courier New" panose="02070309020205020404" pitchFamily="49" charset="0"/>
              </a:rPr>
              <a:t>// Automatic </a:t>
            </a:r>
            <a:r>
              <a:rPr lang="en-IN" b="0" dirty="0" err="1">
                <a:solidFill>
                  <a:srgbClr val="008000"/>
                </a:solidFill>
                <a:effectLst/>
                <a:latin typeface="Courier New" panose="02070309020205020404" pitchFamily="49" charset="0"/>
                <a:cs typeface="Courier New" panose="02070309020205020404" pitchFamily="49" charset="0"/>
              </a:rPr>
              <a:t>toString</a:t>
            </a:r>
            <a:r>
              <a:rPr lang="en-IN" b="0" dirty="0">
                <a:solidFill>
                  <a:srgbClr val="008000"/>
                </a:solidFill>
                <a:effectLst/>
                <a:latin typeface="Courier New" panose="02070309020205020404" pitchFamily="49" charset="0"/>
                <a:cs typeface="Courier New" panose="02070309020205020404" pitchFamily="49" charset="0"/>
              </a:rPr>
              <a:t>, equals</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70C1"/>
                </a:solidFill>
                <a:effectLst/>
                <a:latin typeface="Courier New" panose="02070309020205020404" pitchFamily="49" charset="0"/>
                <a:cs typeface="Courier New" panose="02070309020205020404" pitchFamily="49" charset="0"/>
              </a:rPr>
              <a:t>person</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8000"/>
                </a:solidFill>
                <a:effectLst/>
                <a:latin typeface="Courier New" panose="02070309020205020404" pitchFamily="49" charset="0"/>
                <a:cs typeface="Courier New" panose="02070309020205020404" pitchFamily="49" charset="0"/>
              </a:rPr>
              <a:t>// Output: Person(Alice,30)</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70C1"/>
                </a:solidFill>
                <a:effectLst/>
                <a:latin typeface="Courier New" panose="02070309020205020404" pitchFamily="49" charset="0"/>
                <a:cs typeface="Courier New" panose="02070309020205020404" pitchFamily="49" charset="0"/>
              </a:rPr>
              <a:t>person</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Person</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A31515"/>
                </a:solidFill>
                <a:effectLst/>
                <a:latin typeface="Courier New" panose="02070309020205020404" pitchFamily="49" charset="0"/>
                <a:cs typeface="Courier New" panose="02070309020205020404" pitchFamily="49" charset="0"/>
              </a:rPr>
              <a:t>"Alice"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98658"/>
                </a:solidFill>
                <a:effectLst/>
                <a:latin typeface="Courier New" panose="02070309020205020404" pitchFamily="49" charset="0"/>
                <a:cs typeface="Courier New" panose="02070309020205020404" pitchFamily="49" charset="0"/>
              </a:rPr>
              <a:t>30</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8000"/>
                </a:solidFill>
                <a:effectLst/>
                <a:latin typeface="Courier New" panose="02070309020205020404" pitchFamily="49" charset="0"/>
                <a:cs typeface="Courier New" panose="02070309020205020404" pitchFamily="49" charset="0"/>
              </a:rPr>
              <a:t>// Output: true</a:t>
            </a:r>
            <a:endParaRPr lang="en-IN" b="0" dirty="0">
              <a:solidFill>
                <a:srgbClr val="3B3B3B"/>
              </a:solidFill>
              <a:effectLst/>
              <a:latin typeface="Courier New" panose="02070309020205020404" pitchFamily="49" charset="0"/>
              <a:cs typeface="Courier New" panose="02070309020205020404" pitchFamily="49" charset="0"/>
            </a:endParaRPr>
          </a:p>
          <a:p>
            <a:br>
              <a:rPr lang="en-IN" b="0" dirty="0">
                <a:solidFill>
                  <a:srgbClr val="3B3B3B"/>
                </a:solidFill>
                <a:effectLst/>
                <a:latin typeface="Courier New" panose="02070309020205020404" pitchFamily="49" charset="0"/>
                <a:cs typeface="Courier New" panose="02070309020205020404" pitchFamily="49" charset="0"/>
              </a:rPr>
            </a:b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8000"/>
                </a:solidFill>
                <a:effectLst/>
                <a:latin typeface="Courier New" panose="02070309020205020404" pitchFamily="49" charset="0"/>
                <a:cs typeface="Courier New" panose="02070309020205020404" pitchFamily="49" charset="0"/>
              </a:rPr>
              <a:t>// Copy method</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modifiedPerson</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person</a:t>
            </a:r>
            <a:r>
              <a:rPr lang="en-IN" b="0" dirty="0" err="1">
                <a:solidFill>
                  <a:srgbClr val="3B3B3B"/>
                </a:solidFill>
                <a:effectLst/>
                <a:latin typeface="Courier New" panose="02070309020205020404" pitchFamily="49" charset="0"/>
                <a:cs typeface="Courier New" panose="02070309020205020404" pitchFamily="49" charset="0"/>
              </a:rPr>
              <a:t>.</a:t>
            </a:r>
            <a:r>
              <a:rPr lang="en-IN" b="0" dirty="0" err="1">
                <a:solidFill>
                  <a:srgbClr val="795E26"/>
                </a:solidFill>
                <a:effectLst/>
                <a:latin typeface="Courier New" panose="02070309020205020404" pitchFamily="49" charset="0"/>
                <a:cs typeface="Courier New" panose="02070309020205020404" pitchFamily="49" charset="0"/>
              </a:rPr>
              <a:t>copy</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1080"/>
                </a:solidFill>
                <a:effectLst/>
                <a:latin typeface="Courier New" panose="02070309020205020404" pitchFamily="49" charset="0"/>
                <a:cs typeface="Courier New" panose="02070309020205020404" pitchFamily="49" charset="0"/>
              </a:rPr>
              <a:t>age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98658"/>
                </a:solidFill>
                <a:effectLst/>
                <a:latin typeface="Courier New" panose="02070309020205020404" pitchFamily="49" charset="0"/>
                <a:cs typeface="Courier New" panose="02070309020205020404" pitchFamily="49" charset="0"/>
              </a:rPr>
              <a:t>31</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modifiedPerson</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8000"/>
                </a:solidFill>
                <a:effectLst/>
                <a:latin typeface="Courier New" panose="02070309020205020404" pitchFamily="49" charset="0"/>
                <a:cs typeface="Courier New" panose="02070309020205020404" pitchFamily="49" charset="0"/>
              </a:rPr>
              <a:t>// Output: Person(Alice,31)</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Rational class</a:t>
            </a:r>
            <a:endParaRPr lang="en-US" sz="2800" b="1" dirty="0">
              <a:solidFill>
                <a:srgbClr val="2C326F"/>
              </a:solidFill>
              <a:latin typeface="Georgia Pro" panose="02040502050405020303" pitchFamily="18" charset="0"/>
            </a:endParaRPr>
          </a:p>
        </p:txBody>
      </p:sp>
      <mc:AlternateContent xmlns:mc="http://schemas.openxmlformats.org/markup-compatibility/2006">
        <mc:Choice xmlns:a14="http://schemas.microsoft.com/office/drawing/2010/main" Requires="a14">
          <p:sp>
            <p:nvSpPr>
              <p:cNvPr id="6" name="TextBox 5"/>
              <p:cNvSpPr txBox="1"/>
              <p:nvPr/>
            </p:nvSpPr>
            <p:spPr>
              <a:xfrm>
                <a:off x="838200" y="862790"/>
                <a:ext cx="10515600" cy="5096652"/>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sz="1600" b="0" dirty="0">
                    <a:effectLst/>
                    <a:latin typeface="Georgia Pro" panose="02040502050405020303" pitchFamily="18" charset="0"/>
                    <a:cs typeface="Courier New" panose="02070309020205020404" pitchFamily="49" charset="0"/>
                  </a:rPr>
                  <a:t>A rational number is a number that can be expressed as a ratio </a:t>
                </a:r>
                <a14:m>
                  <m:oMath xmlns:m="http://schemas.openxmlformats.org/officeDocument/2006/math">
                    <m:f>
                      <m:fPr>
                        <m:ctrlPr>
                          <a:rPr lang="en-US" sz="1600" b="0" i="1" dirty="0" smtClean="0">
                            <a:effectLst/>
                            <a:latin typeface="Cambria Math" panose="02040503050406030204" pitchFamily="18" charset="0"/>
                            <a:cs typeface="Courier New" panose="02070309020205020404" pitchFamily="49" charset="0"/>
                          </a:rPr>
                        </m:ctrlPr>
                      </m:fPr>
                      <m:num>
                        <m:r>
                          <a:rPr lang="en-US" sz="1600" b="0" i="1" dirty="0" smtClean="0">
                            <a:effectLst/>
                            <a:latin typeface="Cambria Math" panose="02040503050406030204" pitchFamily="18" charset="0"/>
                            <a:cs typeface="Courier New" panose="02070309020205020404" pitchFamily="49" charset="0"/>
                          </a:rPr>
                          <m:t>𝑛</m:t>
                        </m:r>
                      </m:num>
                      <m:den>
                        <m:r>
                          <a:rPr lang="en-US" sz="1600" b="0" i="1" dirty="0" smtClean="0">
                            <a:effectLst/>
                            <a:latin typeface="Cambria Math" panose="02040503050406030204" pitchFamily="18" charset="0"/>
                            <a:cs typeface="Courier New" panose="02070309020205020404" pitchFamily="49" charset="0"/>
                          </a:rPr>
                          <m:t>𝑑</m:t>
                        </m:r>
                      </m:den>
                    </m:f>
                  </m:oMath>
                </a14:m>
                <a:r>
                  <a:rPr lang="en-US" sz="1600" b="0" dirty="0">
                    <a:effectLst/>
                    <a:latin typeface="Georgia Pro" panose="02040502050405020303" pitchFamily="18" charset="0"/>
                    <a:cs typeface="Courier New" panose="02070309020205020404" pitchFamily="49" charset="0"/>
                  </a:rPr>
                  <a:t>, where </a:t>
                </a:r>
                <a14:m>
                  <m:oMath xmlns:m="http://schemas.openxmlformats.org/officeDocument/2006/math">
                    <m:r>
                      <a:rPr lang="en-US" sz="1600" i="1" dirty="0">
                        <a:latin typeface="Cambria Math" panose="02040503050406030204" pitchFamily="18" charset="0"/>
                        <a:cs typeface="Courier New" panose="02070309020205020404" pitchFamily="49" charset="0"/>
                      </a:rPr>
                      <m:t>𝑛</m:t>
                    </m:r>
                  </m:oMath>
                </a14:m>
                <a:r>
                  <a:rPr lang="en-US" sz="1600" b="0" dirty="0">
                    <a:effectLst/>
                    <a:latin typeface="Georgia Pro" panose="02040502050405020303" pitchFamily="18" charset="0"/>
                    <a:cs typeface="Courier New" panose="02070309020205020404" pitchFamily="49" charset="0"/>
                  </a:rPr>
                  <a:t> and </a:t>
                </a:r>
                <a14:m>
                  <m:oMath xmlns:m="http://schemas.openxmlformats.org/officeDocument/2006/math">
                    <m:r>
                      <a:rPr lang="en-US" sz="1600" b="0" i="1" smtClean="0">
                        <a:effectLst/>
                        <a:latin typeface="Cambria Math" panose="02040503050406030204" pitchFamily="18" charset="0"/>
                        <a:cs typeface="Courier New" panose="02070309020205020404" pitchFamily="49" charset="0"/>
                      </a:rPr>
                      <m:t>𝑑</m:t>
                    </m:r>
                  </m:oMath>
                </a14:m>
                <a:r>
                  <a:rPr lang="en-US" sz="1600" b="0" dirty="0">
                    <a:effectLst/>
                    <a:latin typeface="Georgia Pro" panose="02040502050405020303" pitchFamily="18" charset="0"/>
                    <a:cs typeface="Courier New" panose="02070309020205020404" pitchFamily="49" charset="0"/>
                  </a:rPr>
                  <a:t> are integers, except that </a:t>
                </a:r>
                <a14:m>
                  <m:oMath xmlns:m="http://schemas.openxmlformats.org/officeDocument/2006/math">
                    <m:r>
                      <a:rPr lang="en-US" sz="1600" b="0" i="1" smtClean="0">
                        <a:effectLst/>
                        <a:latin typeface="Cambria Math" panose="02040503050406030204" pitchFamily="18" charset="0"/>
                        <a:cs typeface="Courier New" panose="02070309020205020404" pitchFamily="49" charset="0"/>
                      </a:rPr>
                      <m:t>𝑑</m:t>
                    </m:r>
                  </m:oMath>
                </a14:m>
                <a:r>
                  <a:rPr lang="en-US" sz="1600" b="0" dirty="0">
                    <a:effectLst/>
                    <a:latin typeface="Georgia Pro" panose="02040502050405020303" pitchFamily="18" charset="0"/>
                    <a:cs typeface="Courier New" panose="02070309020205020404" pitchFamily="49" charset="0"/>
                  </a:rPr>
                  <a:t> cannot be zero. </a:t>
                </a:r>
                <a14:m>
                  <m:oMath xmlns:m="http://schemas.openxmlformats.org/officeDocument/2006/math">
                    <m:r>
                      <a:rPr lang="en-US" sz="1600" i="1" dirty="0">
                        <a:latin typeface="Cambria Math" panose="02040503050406030204" pitchFamily="18" charset="0"/>
                        <a:cs typeface="Courier New" panose="02070309020205020404" pitchFamily="49" charset="0"/>
                      </a:rPr>
                      <m:t>𝑛</m:t>
                    </m:r>
                  </m:oMath>
                </a14:m>
                <a:r>
                  <a:rPr lang="en-US" sz="1600" b="0" dirty="0">
                    <a:effectLst/>
                    <a:latin typeface="Georgia Pro" panose="02040502050405020303" pitchFamily="18" charset="0"/>
                    <a:cs typeface="Courier New" panose="02070309020205020404" pitchFamily="49" charset="0"/>
                  </a:rPr>
                  <a:t> is called the numerator and </a:t>
                </a:r>
                <a14:m>
                  <m:oMath xmlns:m="http://schemas.openxmlformats.org/officeDocument/2006/math">
                    <m:r>
                      <a:rPr lang="en-US" sz="1600" b="0" i="1" smtClean="0">
                        <a:effectLst/>
                        <a:latin typeface="Cambria Math" panose="02040503050406030204" pitchFamily="18" charset="0"/>
                        <a:cs typeface="Courier New" panose="02070309020205020404" pitchFamily="49" charset="0"/>
                      </a:rPr>
                      <m:t>𝑑</m:t>
                    </m:r>
                  </m:oMath>
                </a14:m>
                <a:r>
                  <a:rPr lang="en-US" sz="1600" b="0" dirty="0">
                    <a:effectLst/>
                    <a:latin typeface="Georgia Pro" panose="02040502050405020303" pitchFamily="18" charset="0"/>
                    <a:cs typeface="Courier New" panose="02070309020205020404" pitchFamily="49" charset="0"/>
                  </a:rPr>
                  <a:t> the denominator. </a:t>
                </a:r>
                <a:endParaRPr lang="en-US" sz="1600"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sz="1600"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r>
                  <a:rPr lang="en-US" sz="1600" b="0" dirty="0">
                    <a:effectLst/>
                    <a:latin typeface="Georgia Pro" panose="02040502050405020303" pitchFamily="18" charset="0"/>
                    <a:cs typeface="Courier New" panose="02070309020205020404" pitchFamily="49" charset="0"/>
                  </a:rPr>
                  <a:t>Compared to floating-point numbers, rational numbers have the advantage that fractions are represented exactly, </a:t>
                </a:r>
                <a:r>
                  <a:rPr lang="en-US" sz="1600" b="0" i="1" dirty="0">
                    <a:effectLst/>
                    <a:latin typeface="Georgia Pro" panose="02040502050405020303" pitchFamily="18" charset="0"/>
                    <a:cs typeface="Courier New" panose="02070309020205020404" pitchFamily="49" charset="0"/>
                  </a:rPr>
                  <a:t>without rounding </a:t>
                </a:r>
                <a:r>
                  <a:rPr lang="en-US" sz="1600" b="0" dirty="0">
                    <a:effectLst/>
                    <a:latin typeface="Georgia Pro" panose="02040502050405020303" pitchFamily="18" charset="0"/>
                    <a:cs typeface="Courier New" panose="02070309020205020404" pitchFamily="49" charset="0"/>
                  </a:rPr>
                  <a:t>or </a:t>
                </a:r>
                <a:r>
                  <a:rPr lang="en-US" sz="1600" b="0" i="1" dirty="0">
                    <a:effectLst/>
                    <a:latin typeface="Georgia Pro" panose="02040502050405020303" pitchFamily="18" charset="0"/>
                    <a:cs typeface="Courier New" panose="02070309020205020404" pitchFamily="49" charset="0"/>
                  </a:rPr>
                  <a:t>approximation</a:t>
                </a:r>
                <a:r>
                  <a:rPr lang="en-US" sz="1600" b="0" dirty="0">
                    <a:effectLst/>
                    <a:latin typeface="Georgia Pro" panose="02040502050405020303" pitchFamily="18" charset="0"/>
                    <a:cs typeface="Courier New" panose="02070309020205020404" pitchFamily="49" charset="0"/>
                  </a:rPr>
                  <a:t> </a:t>
                </a:r>
                <a:endParaRPr lang="en-US" sz="1600"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sz="1600"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r>
                  <a:rPr lang="en-US" sz="1600" b="0" dirty="0">
                    <a:effectLst/>
                    <a:latin typeface="Georgia Pro" panose="02040502050405020303" pitchFamily="18" charset="0"/>
                    <a:cs typeface="Courier New" panose="02070309020205020404" pitchFamily="49" charset="0"/>
                  </a:rPr>
                  <a:t>One, maybe rather trivial, observation is that in mathematics, rational numbers do not have mutable state. You can add one rational number to another, but the result will be a new rational number. The original numbers will not have “changed.” </a:t>
                </a:r>
                <a:endParaRPr lang="en-US" sz="1600"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sz="1600" dirty="0">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r>
                  <a:rPr lang="en-US" sz="1600" b="0" dirty="0">
                    <a:effectLst/>
                    <a:latin typeface="Georgia Pro" panose="02040502050405020303" pitchFamily="18" charset="0"/>
                    <a:cs typeface="Courier New" panose="02070309020205020404" pitchFamily="49" charset="0"/>
                  </a:rPr>
                  <a:t>The immutable Rational class we’ll design, will have the same property. Each rational number will be represented by one </a:t>
                </a:r>
                <a:r>
                  <a:rPr lang="en-US" sz="1600" b="0" i="1" dirty="0">
                    <a:effectLst/>
                    <a:latin typeface="Georgia Pro" panose="02040502050405020303" pitchFamily="18" charset="0"/>
                    <a:cs typeface="Courier New" panose="02070309020205020404" pitchFamily="49" charset="0"/>
                  </a:rPr>
                  <a:t>Rational object</a:t>
                </a:r>
                <a:r>
                  <a:rPr lang="en-US" sz="1600" b="0" dirty="0">
                    <a:effectLst/>
                    <a:latin typeface="Georgia Pro" panose="02040502050405020303" pitchFamily="18" charset="0"/>
                    <a:cs typeface="Courier New" panose="02070309020205020404" pitchFamily="49" charset="0"/>
                  </a:rPr>
                  <a:t>. When you add two Rational objects, you’ll create a new Rational object to hold the sum.</a:t>
                </a:r>
                <a:endParaRPr lang="en-US" sz="1600" b="0" dirty="0">
                  <a:effectLst/>
                  <a:latin typeface="Georgia Pro" panose="02040502050405020303" pitchFamily="18" charset="0"/>
                  <a:cs typeface="Courier New" panose="02070309020205020404" pitchFamily="49" charset="0"/>
                </a:endParaRPr>
              </a:p>
              <a:p>
                <a:pPr algn="just">
                  <a:lnSpc>
                    <a:spcPct val="125000"/>
                  </a:lnSpc>
                </a:pPr>
                <a:endParaRPr lang="en-US" sz="1600" dirty="0">
                  <a:latin typeface="Georgia Pro" panose="02040502050405020303" pitchFamily="18" charset="0"/>
                  <a:cs typeface="Courier New" panose="02070309020205020404" pitchFamily="49" charset="0"/>
                </a:endParaRPr>
              </a:p>
              <a:p>
                <a:pPr lvl="4" algn="just">
                  <a:lnSpc>
                    <a:spcPct val="125000"/>
                  </a:lnSpc>
                </a:pPr>
                <a:r>
                  <a:rPr lang="en-US" sz="1600" dirty="0">
                    <a:latin typeface="Consolas" panose="020B0609020204030204" pitchFamily="49" charset="0"/>
                    <a:cs typeface="Courier New" panose="02070309020205020404" pitchFamily="49" charset="0"/>
                  </a:rPr>
                  <a:t>&gt;&gt; </a:t>
                </a:r>
                <a:r>
                  <a:rPr lang="en-US" sz="1600" dirty="0" err="1">
                    <a:latin typeface="Consolas" panose="020B0609020204030204" pitchFamily="49" charset="0"/>
                    <a:cs typeface="Courier New" panose="02070309020205020404" pitchFamily="49" charset="0"/>
                  </a:rPr>
                  <a:t>val</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oneHalf</a:t>
                </a:r>
                <a:r>
                  <a:rPr lang="en-US" sz="1600" dirty="0">
                    <a:latin typeface="Consolas" panose="020B0609020204030204" pitchFamily="49" charset="0"/>
                    <a:cs typeface="Courier New" panose="02070309020205020404" pitchFamily="49" charset="0"/>
                  </a:rPr>
                  <a:t> = Rational(1,2)</a:t>
                </a:r>
                <a:endParaRPr lang="en-US" sz="1600" dirty="0">
                  <a:latin typeface="Consolas" panose="020B0609020204030204" pitchFamily="49" charset="0"/>
                  <a:cs typeface="Courier New" panose="02070309020205020404" pitchFamily="49" charset="0"/>
                </a:endParaRPr>
              </a:p>
              <a:p>
                <a:pPr lvl="4" algn="just">
                  <a:lnSpc>
                    <a:spcPct val="125000"/>
                  </a:lnSpc>
                </a:pPr>
                <a:r>
                  <a:rPr lang="en-US" sz="1600" b="0" dirty="0">
                    <a:effectLst/>
                    <a:latin typeface="Consolas" panose="020B0609020204030204" pitchFamily="49" charset="0"/>
                    <a:cs typeface="Courier New" panose="02070309020205020404" pitchFamily="49" charset="0"/>
                  </a:rPr>
                  <a:t>&gt;&gt; </a:t>
                </a:r>
                <a:r>
                  <a:rPr lang="en-US" sz="1600" b="0" dirty="0" err="1">
                    <a:effectLst/>
                    <a:latin typeface="Consolas" panose="020B0609020204030204" pitchFamily="49" charset="0"/>
                    <a:cs typeface="Courier New" panose="02070309020205020404" pitchFamily="49" charset="0"/>
                  </a:rPr>
                  <a:t>val</a:t>
                </a:r>
                <a:r>
                  <a:rPr lang="en-US" sz="1600" b="0" dirty="0">
                    <a:effectLst/>
                    <a:latin typeface="Consolas" panose="020B0609020204030204" pitchFamily="49" charset="0"/>
                    <a:cs typeface="Courier New" panose="02070309020205020404" pitchFamily="49" charset="0"/>
                  </a:rPr>
                  <a:t> </a:t>
                </a:r>
                <a:r>
                  <a:rPr lang="en-US" sz="1600" b="0" dirty="0" err="1">
                    <a:effectLst/>
                    <a:latin typeface="Consolas" panose="020B0609020204030204" pitchFamily="49" charset="0"/>
                    <a:cs typeface="Courier New" panose="02070309020205020404" pitchFamily="49" charset="0"/>
                  </a:rPr>
                  <a:t>twoThird</a:t>
                </a:r>
                <a:r>
                  <a:rPr lang="en-US" sz="1600" b="0" dirty="0">
                    <a:effectLst/>
                    <a:latin typeface="Consolas" panose="020B0609020204030204" pitchFamily="49" charset="0"/>
                    <a:cs typeface="Courier New" panose="02070309020205020404" pitchFamily="49" charset="0"/>
                  </a:rPr>
                  <a:t> = </a:t>
                </a:r>
                <a:r>
                  <a:rPr lang="en-US" sz="1600" b="0" dirty="0" err="1">
                    <a:effectLst/>
                    <a:latin typeface="Consolas" panose="020B0609020204030204" pitchFamily="49" charset="0"/>
                    <a:cs typeface="Courier New" panose="02070309020205020404" pitchFamily="49" charset="0"/>
                  </a:rPr>
                  <a:t>Rationsl</a:t>
                </a:r>
                <a:r>
                  <a:rPr lang="en-US" sz="1600" b="0" dirty="0">
                    <a:effectLst/>
                    <a:latin typeface="Consolas" panose="020B0609020204030204" pitchFamily="49" charset="0"/>
                    <a:cs typeface="Courier New" panose="02070309020205020404" pitchFamily="49" charset="0"/>
                  </a:rPr>
                  <a:t>(2,3)</a:t>
                </a:r>
                <a:endParaRPr lang="en-IN" sz="1600" b="0" dirty="0">
                  <a:effectLst/>
                  <a:latin typeface="Consolas" panose="020B0609020204030204" pitchFamily="49" charset="0"/>
                  <a:cs typeface="Courier New" panose="02070309020205020404" pitchFamily="49"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838200" y="862790"/>
                <a:ext cx="10515600" cy="5096652"/>
              </a:xfrm>
              <a:prstGeom prst="rect">
                <a:avLst/>
              </a:prstGeom>
              <a:blipFill rotWithShape="1">
                <a:blip r:embed="rId1"/>
                <a:stretch>
                  <a:fillRect t="-9" b="-188"/>
                </a:stretch>
              </a:blipFill>
            </p:spPr>
            <p:txBody>
              <a:bodyPr/>
              <a:lstStyle/>
              <a:p>
                <a:r>
                  <a:rPr lang="en-US"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838200" y="910939"/>
            <a:ext cx="10069287" cy="50361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Georgia Pro" panose="02040502050405020303" pitchFamily="18" charset="0"/>
              </a:rPr>
              <a:t>Types and operations: Basic types, </a:t>
            </a:r>
            <a:endParaRPr lang="en-US" dirty="0">
              <a:latin typeface="Georgia Pro" panose="02040502050405020303" pitchFamily="18" charset="0"/>
            </a:endParaRPr>
          </a:p>
          <a:p>
            <a:pPr marL="285750" indent="-285750">
              <a:lnSpc>
                <a:spcPct val="150000"/>
              </a:lnSpc>
              <a:buFont typeface="Arial" panose="020B0604020202020204" pitchFamily="34" charset="0"/>
              <a:buChar char="•"/>
            </a:pPr>
            <a:r>
              <a:rPr lang="en-US" dirty="0">
                <a:latin typeface="Georgia Pro" panose="02040502050405020303" pitchFamily="18" charset="0"/>
              </a:rPr>
              <a:t>Literals, Operators and methods,</a:t>
            </a:r>
            <a:endParaRPr lang="en-US" dirty="0">
              <a:latin typeface="Georgia Pro" panose="02040502050405020303" pitchFamily="18" charset="0"/>
            </a:endParaRPr>
          </a:p>
          <a:p>
            <a:pPr marL="285750" indent="-285750">
              <a:lnSpc>
                <a:spcPct val="150000"/>
              </a:lnSpc>
              <a:buFont typeface="Arial" panose="020B0604020202020204" pitchFamily="34" charset="0"/>
              <a:buChar char="•"/>
            </a:pPr>
            <a:r>
              <a:rPr lang="en-US" dirty="0">
                <a:latin typeface="Georgia Pro" panose="02040502050405020303" pitchFamily="18" charset="0"/>
              </a:rPr>
              <a:t>Arithmetic operations</a:t>
            </a:r>
            <a:endParaRPr lang="en-US" dirty="0">
              <a:latin typeface="Georgia Pro" panose="02040502050405020303" pitchFamily="18" charset="0"/>
            </a:endParaRPr>
          </a:p>
          <a:p>
            <a:pPr marL="285750" indent="-285750">
              <a:lnSpc>
                <a:spcPct val="150000"/>
              </a:lnSpc>
              <a:buFont typeface="Arial" panose="020B0604020202020204" pitchFamily="34" charset="0"/>
              <a:buChar char="•"/>
            </a:pPr>
            <a:r>
              <a:rPr lang="en-US" dirty="0">
                <a:latin typeface="Georgia Pro" panose="02040502050405020303" pitchFamily="18" charset="0"/>
              </a:rPr>
              <a:t>Relational and logical operations, Bitwise operations</a:t>
            </a:r>
            <a:endParaRPr lang="en-US" dirty="0">
              <a:latin typeface="Georgia Pro" panose="02040502050405020303" pitchFamily="18" charset="0"/>
            </a:endParaRPr>
          </a:p>
          <a:p>
            <a:pPr marL="285750" indent="-285750">
              <a:lnSpc>
                <a:spcPct val="150000"/>
              </a:lnSpc>
              <a:buFont typeface="Arial" panose="020B0604020202020204" pitchFamily="34" charset="0"/>
              <a:buChar char="•"/>
            </a:pPr>
            <a:r>
              <a:rPr lang="en-US" dirty="0">
                <a:latin typeface="Georgia Pro" panose="02040502050405020303" pitchFamily="18" charset="0"/>
              </a:rPr>
              <a:t>Object equality, Operator precedence and associativity.</a:t>
            </a:r>
            <a:endParaRPr lang="en-US" dirty="0">
              <a:latin typeface="Georgia Pro" panose="02040502050405020303" pitchFamily="18" charset="0"/>
            </a:endParaRPr>
          </a:p>
          <a:p>
            <a:pPr marL="285750" indent="-285750">
              <a:lnSpc>
                <a:spcPct val="150000"/>
              </a:lnSpc>
              <a:buFont typeface="Arial" panose="020B0604020202020204" pitchFamily="34" charset="0"/>
              <a:buChar char="•"/>
            </a:pPr>
            <a:r>
              <a:rPr lang="en-US" dirty="0">
                <a:latin typeface="Georgia Pro" panose="02040502050405020303" pitchFamily="18" charset="0"/>
              </a:rPr>
              <a:t>Functional Objects: Constructing a Rational</a:t>
            </a:r>
            <a:endParaRPr lang="en-US" dirty="0">
              <a:latin typeface="Georgia Pro" panose="02040502050405020303" pitchFamily="18" charset="0"/>
            </a:endParaRPr>
          </a:p>
          <a:p>
            <a:pPr marL="285750" indent="-285750">
              <a:lnSpc>
                <a:spcPct val="150000"/>
              </a:lnSpc>
              <a:buFont typeface="Arial" panose="020B0604020202020204" pitchFamily="34" charset="0"/>
              <a:buChar char="•"/>
            </a:pPr>
            <a:r>
              <a:rPr lang="en-US" dirty="0">
                <a:latin typeface="Georgia Pro" panose="02040502050405020303" pitchFamily="18" charset="0"/>
              </a:rPr>
              <a:t>Reimplementing the to String method</a:t>
            </a:r>
            <a:endParaRPr lang="en-US" dirty="0">
              <a:latin typeface="Georgia Pro" panose="02040502050405020303" pitchFamily="18" charset="0"/>
            </a:endParaRPr>
          </a:p>
          <a:p>
            <a:pPr marL="285750" indent="-285750">
              <a:lnSpc>
                <a:spcPct val="150000"/>
              </a:lnSpc>
              <a:buFont typeface="Arial" panose="020B0604020202020204" pitchFamily="34" charset="0"/>
              <a:buChar char="•"/>
            </a:pPr>
            <a:r>
              <a:rPr lang="en-US" dirty="0">
                <a:latin typeface="Georgia Pro" panose="02040502050405020303" pitchFamily="18" charset="0"/>
              </a:rPr>
              <a:t>Checking preconditions-Adding fields</a:t>
            </a:r>
            <a:endParaRPr lang="en-US" dirty="0">
              <a:latin typeface="Georgia Pro" panose="02040502050405020303" pitchFamily="18" charset="0"/>
            </a:endParaRPr>
          </a:p>
          <a:p>
            <a:pPr marL="285750" indent="-285750">
              <a:lnSpc>
                <a:spcPct val="150000"/>
              </a:lnSpc>
              <a:buFont typeface="Arial" panose="020B0604020202020204" pitchFamily="34" charset="0"/>
              <a:buChar char="•"/>
            </a:pPr>
            <a:r>
              <a:rPr lang="en-US" dirty="0">
                <a:latin typeface="Georgia Pro" panose="02040502050405020303" pitchFamily="18" charset="0"/>
              </a:rPr>
              <a:t>Self references </a:t>
            </a:r>
            <a:endParaRPr lang="en-US" dirty="0">
              <a:latin typeface="Georgia Pro" panose="02040502050405020303" pitchFamily="18" charset="0"/>
            </a:endParaRPr>
          </a:p>
          <a:p>
            <a:pPr marL="285750" indent="-285750">
              <a:lnSpc>
                <a:spcPct val="150000"/>
              </a:lnSpc>
              <a:buFont typeface="Arial" panose="020B0604020202020204" pitchFamily="34" charset="0"/>
              <a:buChar char="•"/>
            </a:pPr>
            <a:r>
              <a:rPr lang="en-US" dirty="0">
                <a:latin typeface="Georgia Pro" panose="02040502050405020303" pitchFamily="18" charset="0"/>
              </a:rPr>
              <a:t>Auxiliary constructors- Private fields and methods</a:t>
            </a:r>
            <a:endParaRPr lang="en-US" dirty="0">
              <a:latin typeface="Georgia Pro" panose="02040502050405020303" pitchFamily="18" charset="0"/>
            </a:endParaRPr>
          </a:p>
          <a:p>
            <a:pPr marL="285750" indent="-285750">
              <a:lnSpc>
                <a:spcPct val="150000"/>
              </a:lnSpc>
              <a:buFont typeface="Arial" panose="020B0604020202020204" pitchFamily="34" charset="0"/>
              <a:buChar char="•"/>
            </a:pPr>
            <a:r>
              <a:rPr lang="en-US" dirty="0">
                <a:latin typeface="Georgia Pro" panose="02040502050405020303" pitchFamily="18" charset="0"/>
              </a:rPr>
              <a:t>Defining operators Identifiers in Scala</a:t>
            </a:r>
            <a:endParaRPr lang="en-US" dirty="0">
              <a:latin typeface="Georgia Pro" panose="02040502050405020303" pitchFamily="18" charset="0"/>
            </a:endParaRPr>
          </a:p>
          <a:p>
            <a:pPr marL="285750" indent="-285750">
              <a:lnSpc>
                <a:spcPct val="150000"/>
              </a:lnSpc>
              <a:buFont typeface="Arial" panose="020B0604020202020204" pitchFamily="34" charset="0"/>
              <a:buChar char="•"/>
            </a:pPr>
            <a:r>
              <a:rPr lang="en-US" dirty="0">
                <a:latin typeface="Georgia Pro" panose="02040502050405020303" pitchFamily="18" charset="0"/>
              </a:rPr>
              <a:t>Method overloading Implicit conversions.</a:t>
            </a:r>
            <a:endParaRPr lang="en-IN" dirty="0">
              <a:latin typeface="Georgia Pro" panose="02040502050405020303" pitchFamily="18" charset="0"/>
            </a:endParaRPr>
          </a:p>
        </p:txBody>
      </p:sp>
      <p:sp>
        <p:nvSpPr>
          <p:cNvPr id="5"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Contents</a:t>
            </a:r>
            <a:endParaRPr lang="en-US" sz="2800" b="1" dirty="0">
              <a:solidFill>
                <a:srgbClr val="2C326F"/>
              </a:solidFill>
              <a:latin typeface="Georgia Pro" panose="020405020504050203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Constructing a Rational</a:t>
            </a:r>
            <a:endParaRPr lang="en-US" sz="2800" b="1" dirty="0">
              <a:solidFill>
                <a:srgbClr val="2C326F"/>
              </a:solidFill>
              <a:latin typeface="Georgia Pro" panose="02040502050405020303" pitchFamily="18" charset="0"/>
            </a:endParaRPr>
          </a:p>
        </p:txBody>
      </p:sp>
      <p:sp>
        <p:nvSpPr>
          <p:cNvPr id="6" name="TextBox 5"/>
          <p:cNvSpPr txBox="1"/>
          <p:nvPr/>
        </p:nvSpPr>
        <p:spPr>
          <a:xfrm>
            <a:off x="838200" y="862790"/>
            <a:ext cx="11104984" cy="5300362"/>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sz="1600" b="0" dirty="0">
                <a:effectLst/>
                <a:latin typeface="Georgia Pro" panose="02040502050405020303" pitchFamily="18" charset="0"/>
                <a:cs typeface="Courier New" panose="02070309020205020404" pitchFamily="49" charset="0"/>
              </a:rPr>
              <a:t>Given we’ve decided to make Rational objects immutable, we’ll require that clients provide all data needed by an instance (in this case, a numerator and a denominator) when they construct the instance.</a:t>
            </a:r>
            <a:endParaRPr lang="en-US" sz="1600"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sz="1600" b="0" dirty="0">
              <a:effectLst/>
              <a:latin typeface="Georgia Pro" panose="02040502050405020303" pitchFamily="18" charset="0"/>
              <a:cs typeface="Courier New" panose="02070309020205020404" pitchFamily="49" charset="0"/>
            </a:endParaRPr>
          </a:p>
          <a:p>
            <a:pPr lvl="4" algn="just">
              <a:lnSpc>
                <a:spcPct val="125000"/>
              </a:lnSpc>
            </a:pPr>
            <a:r>
              <a:rPr lang="en-US" sz="1600" b="0" dirty="0">
                <a:effectLst/>
                <a:latin typeface="Georgia Pro" panose="02040502050405020303" pitchFamily="18" charset="0"/>
                <a:cs typeface="Courier New" panose="02070309020205020404" pitchFamily="49" charset="0"/>
              </a:rPr>
              <a:t> </a:t>
            </a:r>
            <a:r>
              <a:rPr lang="en-US" sz="1600" b="0" dirty="0">
                <a:effectLst/>
                <a:latin typeface="Consolas" panose="020B0609020204030204" pitchFamily="49" charset="0"/>
                <a:cs typeface="Courier New" panose="02070309020205020404" pitchFamily="49" charset="0"/>
              </a:rPr>
              <a:t>class Rational(n: Int, d: Int)</a:t>
            </a:r>
            <a:endParaRPr lang="en-US" sz="1600" b="0" dirty="0">
              <a:effectLst/>
              <a:latin typeface="Consolas" panose="020B0609020204030204" pitchFamily="49" charset="0"/>
              <a:cs typeface="Courier New" panose="02070309020205020404" pitchFamily="49" charset="0"/>
            </a:endParaRPr>
          </a:p>
          <a:p>
            <a:pPr lvl="4" algn="just">
              <a:lnSpc>
                <a:spcPct val="125000"/>
              </a:lnSpc>
            </a:pPr>
            <a:endParaRPr lang="en-IN" sz="1600" dirty="0">
              <a:latin typeface="Consolas" panose="020B0609020204030204" pitchFamily="49" charset="0"/>
              <a:cs typeface="Courier New" panose="02070309020205020404" pitchFamily="49" charset="0"/>
            </a:endParaRPr>
          </a:p>
          <a:p>
            <a:pPr marL="285750" indent="-285750" algn="just">
              <a:lnSpc>
                <a:spcPct val="125000"/>
              </a:lnSpc>
              <a:buFont typeface="Arial" panose="020B0604020202020204" pitchFamily="34" charset="0"/>
              <a:buChar char="•"/>
            </a:pPr>
            <a:r>
              <a:rPr lang="en-US" sz="1600" b="0" dirty="0">
                <a:effectLst/>
                <a:latin typeface="Georgia Pro" panose="02040502050405020303" pitchFamily="18" charset="0"/>
                <a:cs typeface="Courier New" panose="02070309020205020404" pitchFamily="49" charset="0"/>
              </a:rPr>
              <a:t>One of the first things to note about this line of code is that if a class doesn’t have a body, you don’t need to specify empty curly braces and cannot terminate with a colon. </a:t>
            </a:r>
            <a:endParaRPr lang="en-US" sz="1600"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sz="1600"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r>
              <a:rPr lang="en-US" sz="1600" b="0" dirty="0">
                <a:effectLst/>
                <a:latin typeface="Georgia Pro" panose="02040502050405020303" pitchFamily="18" charset="0"/>
                <a:cs typeface="Courier New" panose="02070309020205020404" pitchFamily="49" charset="0"/>
              </a:rPr>
              <a:t>The identifiers n and d in the parentheses after the class name, Rational, are called </a:t>
            </a:r>
            <a:r>
              <a:rPr lang="en-US" sz="1600" b="0" i="1" dirty="0">
                <a:effectLst/>
                <a:latin typeface="Georgia Pro" panose="02040502050405020303" pitchFamily="18" charset="0"/>
                <a:cs typeface="Courier New" panose="02070309020205020404" pitchFamily="49" charset="0"/>
              </a:rPr>
              <a:t>class parameters. </a:t>
            </a:r>
            <a:r>
              <a:rPr lang="en-US" sz="1600" b="0" dirty="0">
                <a:effectLst/>
                <a:latin typeface="Georgia Pro" panose="02040502050405020303" pitchFamily="18" charset="0"/>
                <a:cs typeface="Courier New" panose="02070309020205020404" pitchFamily="49" charset="0"/>
              </a:rPr>
              <a:t>The Scala compiler will gather up these two class parameters and create a </a:t>
            </a:r>
            <a:r>
              <a:rPr lang="en-US" sz="1600" b="0" i="1" dirty="0">
                <a:effectLst/>
                <a:latin typeface="Georgia Pro" panose="02040502050405020303" pitchFamily="18" charset="0"/>
                <a:cs typeface="Courier New" panose="02070309020205020404" pitchFamily="49" charset="0"/>
              </a:rPr>
              <a:t>primary constructor </a:t>
            </a:r>
            <a:r>
              <a:rPr lang="en-US" sz="1600" b="0" dirty="0">
                <a:effectLst/>
                <a:latin typeface="Georgia Pro" panose="02040502050405020303" pitchFamily="18" charset="0"/>
                <a:cs typeface="Courier New" panose="02070309020205020404" pitchFamily="49" charset="0"/>
              </a:rPr>
              <a:t>that takes the same two parameters.</a:t>
            </a:r>
            <a:endParaRPr lang="en-US" sz="1600"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sz="1600"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r>
              <a:rPr lang="en-US" sz="1600" b="0" dirty="0">
                <a:effectLst/>
                <a:latin typeface="Georgia Pro" panose="02040502050405020303" pitchFamily="18" charset="0"/>
                <a:cs typeface="Courier New" panose="02070309020205020404" pitchFamily="49" charset="0"/>
              </a:rPr>
              <a:t>The Scala compiler will compile any code you place in the class body, which isn’t part of a field or a method definition, into the primary constructor</a:t>
            </a:r>
            <a:endParaRPr lang="en-US" sz="1600"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sz="1600" b="0" dirty="0">
              <a:effectLst/>
              <a:latin typeface="Georgia Pro" panose="02040502050405020303" pitchFamily="18" charset="0"/>
              <a:cs typeface="Courier New" panose="02070309020205020404" pitchFamily="49" charset="0"/>
            </a:endParaRPr>
          </a:p>
          <a:p>
            <a:pPr lvl="4" algn="just">
              <a:lnSpc>
                <a:spcPct val="125000"/>
              </a:lnSpc>
            </a:pPr>
            <a:r>
              <a:rPr lang="en-US" sz="1600" b="0" dirty="0">
                <a:effectLst/>
                <a:latin typeface="Consolas" panose="020B0609020204030204" pitchFamily="49" charset="0"/>
                <a:cs typeface="Courier New" panose="02070309020205020404" pitchFamily="49" charset="0"/>
              </a:rPr>
              <a:t>class Rational(n: Int, d: Int):</a:t>
            </a:r>
            <a:endParaRPr lang="en-US" sz="1600" b="0" dirty="0">
              <a:effectLst/>
              <a:latin typeface="Consolas" panose="020B0609020204030204" pitchFamily="49" charset="0"/>
              <a:cs typeface="Courier New" panose="02070309020205020404" pitchFamily="49" charset="0"/>
            </a:endParaRPr>
          </a:p>
          <a:p>
            <a:pPr lvl="5" algn="just">
              <a:lnSpc>
                <a:spcPct val="125000"/>
              </a:lnSpc>
            </a:pPr>
            <a:r>
              <a:rPr lang="en-US" sz="1600" b="0" dirty="0" err="1">
                <a:effectLst/>
                <a:latin typeface="Consolas" panose="020B0609020204030204" pitchFamily="49" charset="0"/>
                <a:cs typeface="Courier New" panose="02070309020205020404" pitchFamily="49" charset="0"/>
              </a:rPr>
              <a:t>println</a:t>
            </a:r>
            <a:r>
              <a:rPr lang="en-US" sz="1600" b="0" dirty="0">
                <a:effectLst/>
                <a:latin typeface="Consolas" panose="020B0609020204030204" pitchFamily="49" charset="0"/>
                <a:cs typeface="Courier New" panose="02070309020205020404" pitchFamily="49" charset="0"/>
              </a:rPr>
              <a:t>("Created " + n + "/" + d)</a:t>
            </a:r>
            <a:endParaRPr lang="en-US" sz="1600" b="0" dirty="0">
              <a:effectLst/>
              <a:latin typeface="Consolas" panose="020B0609020204030204" pitchFamily="49" charset="0"/>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Constructing a Rational</a:t>
            </a:r>
            <a:endParaRPr lang="en-US" sz="2800" b="1" dirty="0">
              <a:solidFill>
                <a:srgbClr val="2C326F"/>
              </a:solidFill>
              <a:latin typeface="Georgia Pro" panose="02040502050405020303" pitchFamily="18" charset="0"/>
            </a:endParaRPr>
          </a:p>
        </p:txBody>
      </p:sp>
      <p:sp>
        <p:nvSpPr>
          <p:cNvPr id="6" name="TextBox 5"/>
          <p:cNvSpPr txBox="1"/>
          <p:nvPr/>
        </p:nvSpPr>
        <p:spPr>
          <a:xfrm>
            <a:off x="838200" y="862790"/>
            <a:ext cx="11104984" cy="759439"/>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b="0" dirty="0">
                <a:effectLst/>
                <a:latin typeface="Georgia Pro" panose="02040502050405020303" pitchFamily="18" charset="0"/>
                <a:cs typeface="Courier New" panose="02070309020205020404" pitchFamily="49" charset="0"/>
              </a:rPr>
              <a:t>Given this code, the Scala compiler would place the call to </a:t>
            </a:r>
            <a:r>
              <a:rPr lang="en-US" b="0" dirty="0" err="1">
                <a:effectLst/>
                <a:latin typeface="Consolas" panose="020B0609020204030204" pitchFamily="49" charset="0"/>
                <a:cs typeface="Courier New" panose="02070309020205020404" pitchFamily="49" charset="0"/>
              </a:rPr>
              <a:t>println</a:t>
            </a:r>
            <a:r>
              <a:rPr lang="en-US" b="0" dirty="0">
                <a:effectLst/>
                <a:latin typeface="Georgia Pro" panose="02040502050405020303" pitchFamily="18" charset="0"/>
                <a:cs typeface="Courier New" panose="02070309020205020404" pitchFamily="49" charset="0"/>
              </a:rPr>
              <a:t> into </a:t>
            </a:r>
            <a:r>
              <a:rPr lang="en-US" b="0" dirty="0" err="1">
                <a:effectLst/>
                <a:latin typeface="Georgia Pro" panose="02040502050405020303" pitchFamily="18" charset="0"/>
                <a:cs typeface="Courier New" panose="02070309020205020404" pitchFamily="49" charset="0"/>
              </a:rPr>
              <a:t>Rational’s</a:t>
            </a:r>
            <a:r>
              <a:rPr lang="en-US" b="0" dirty="0">
                <a:effectLst/>
                <a:latin typeface="Georgia Pro" panose="02040502050405020303" pitchFamily="18" charset="0"/>
                <a:cs typeface="Courier New" panose="02070309020205020404" pitchFamily="49" charset="0"/>
              </a:rPr>
              <a:t> primary constructor. The </a:t>
            </a:r>
            <a:r>
              <a:rPr lang="en-US" b="0" dirty="0" err="1">
                <a:effectLst/>
                <a:latin typeface="Consolas" panose="020B0609020204030204" pitchFamily="49" charset="0"/>
                <a:cs typeface="Courier New" panose="02070309020205020404" pitchFamily="49" charset="0"/>
              </a:rPr>
              <a:t>println</a:t>
            </a:r>
            <a:r>
              <a:rPr lang="en-US" b="0" dirty="0">
                <a:effectLst/>
                <a:latin typeface="Georgia Pro" panose="02040502050405020303" pitchFamily="18" charset="0"/>
                <a:cs typeface="Courier New" panose="02070309020205020404" pitchFamily="49" charset="0"/>
              </a:rPr>
              <a:t> call will, therefore, print its debug message whenever you create a new Rational instance:  </a:t>
            </a:r>
            <a:endParaRPr lang="en-IN" dirty="0">
              <a:latin typeface="Consolas" panose="020B0609020204030204" pitchFamily="49" charset="0"/>
              <a:cs typeface="Courier New" panose="02070309020205020404" pitchFamily="49" charset="0"/>
            </a:endParaRPr>
          </a:p>
        </p:txBody>
      </p:sp>
      <p:pic>
        <p:nvPicPr>
          <p:cNvPr id="5" name="Picture 4"/>
          <p:cNvPicPr>
            <a:picLocks noChangeAspect="1"/>
          </p:cNvPicPr>
          <p:nvPr/>
        </p:nvPicPr>
        <p:blipFill>
          <a:blip r:embed="rId1"/>
          <a:stretch>
            <a:fillRect/>
          </a:stretch>
        </p:blipFill>
        <p:spPr>
          <a:xfrm>
            <a:off x="1480603" y="2157215"/>
            <a:ext cx="10492439" cy="352512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Reimplementing the to String method</a:t>
            </a:r>
            <a:endParaRPr lang="en-US" sz="2800" b="1" dirty="0">
              <a:solidFill>
                <a:srgbClr val="2C326F"/>
              </a:solidFill>
              <a:latin typeface="Georgia Pro" panose="02040502050405020303" pitchFamily="18" charset="0"/>
            </a:endParaRPr>
          </a:p>
        </p:txBody>
      </p:sp>
      <p:sp>
        <p:nvSpPr>
          <p:cNvPr id="6" name="TextBox 5"/>
          <p:cNvSpPr txBox="1"/>
          <p:nvPr/>
        </p:nvSpPr>
        <p:spPr>
          <a:xfrm>
            <a:off x="838200" y="993419"/>
            <a:ext cx="10515600" cy="4914422"/>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b="0" dirty="0">
                <a:effectLst/>
                <a:latin typeface="Georgia Pro" panose="02040502050405020303" pitchFamily="18" charset="0"/>
                <a:cs typeface="Courier New" panose="02070309020205020404" pitchFamily="49" charset="0"/>
              </a:rPr>
              <a:t>When we created an instance of Rational in the previous example, the REPL (Read, Evaluate, Print and Loop) printed “Rational@21ed4a51”. </a:t>
            </a:r>
            <a:endParaRPr lang="en-US"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r>
              <a:rPr lang="en-US" b="0" dirty="0">
                <a:effectLst/>
                <a:latin typeface="Georgia Pro" panose="02040502050405020303" pitchFamily="18" charset="0"/>
                <a:cs typeface="Courier New" panose="02070309020205020404" pitchFamily="49" charset="0"/>
              </a:rPr>
              <a:t>The REPL obtained this string by calling </a:t>
            </a:r>
            <a:r>
              <a:rPr lang="en-US" b="0" dirty="0" err="1">
                <a:effectLst/>
                <a:latin typeface="Consolas" panose="020B0609020204030204" pitchFamily="49" charset="0"/>
                <a:cs typeface="Courier New" panose="02070309020205020404" pitchFamily="49" charset="0"/>
              </a:rPr>
              <a:t>toString</a:t>
            </a:r>
            <a:r>
              <a:rPr lang="en-US" b="0" dirty="0">
                <a:effectLst/>
                <a:latin typeface="Georgia Pro" panose="02040502050405020303" pitchFamily="18" charset="0"/>
                <a:cs typeface="Courier New" panose="02070309020205020404" pitchFamily="49" charset="0"/>
              </a:rPr>
              <a:t> on the Rational object. By default, class Rational inherits the implementation of </a:t>
            </a:r>
            <a:r>
              <a:rPr lang="en-US" b="0" dirty="0" err="1">
                <a:effectLst/>
                <a:latin typeface="Consolas" panose="020B0609020204030204" pitchFamily="49" charset="0"/>
                <a:cs typeface="Courier New" panose="02070309020205020404" pitchFamily="49" charset="0"/>
              </a:rPr>
              <a:t>toString</a:t>
            </a:r>
            <a:r>
              <a:rPr lang="en-US" b="0" dirty="0">
                <a:effectLst/>
                <a:latin typeface="Georgia Pro" panose="02040502050405020303" pitchFamily="18" charset="0"/>
                <a:cs typeface="Courier New" panose="02070309020205020404" pitchFamily="49" charset="0"/>
              </a:rPr>
              <a:t> defined in class </a:t>
            </a:r>
            <a:r>
              <a:rPr lang="en-US" b="0" dirty="0" err="1">
                <a:effectLst/>
                <a:latin typeface="Consolas" panose="020B0609020204030204" pitchFamily="49" charset="0"/>
                <a:cs typeface="Courier New" panose="02070309020205020404" pitchFamily="49" charset="0"/>
              </a:rPr>
              <a:t>java.lang.Object</a:t>
            </a:r>
            <a:r>
              <a:rPr lang="en-US" b="0" dirty="0">
                <a:effectLst/>
                <a:latin typeface="Georgia Pro" panose="02040502050405020303" pitchFamily="18" charset="0"/>
                <a:cs typeface="Courier New" panose="02070309020205020404" pitchFamily="49" charset="0"/>
              </a:rPr>
              <a:t>, which just prints the class name, an @ sign, and a hexadecimal number. </a:t>
            </a:r>
            <a:endParaRPr lang="en-US"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r>
              <a:rPr lang="en-US" b="0" dirty="0">
                <a:effectLst/>
                <a:latin typeface="Georgia Pro" panose="02040502050405020303" pitchFamily="18" charset="0"/>
                <a:cs typeface="Courier New" panose="02070309020205020404" pitchFamily="49" charset="0"/>
              </a:rPr>
              <a:t>The result of </a:t>
            </a:r>
            <a:r>
              <a:rPr lang="en-US" b="0" dirty="0" err="1">
                <a:effectLst/>
                <a:latin typeface="Consolas" panose="020B0609020204030204" pitchFamily="49" charset="0"/>
                <a:cs typeface="Courier New" panose="02070309020205020404" pitchFamily="49" charset="0"/>
              </a:rPr>
              <a:t>toString</a:t>
            </a:r>
            <a:r>
              <a:rPr lang="en-US" b="0" dirty="0">
                <a:effectLst/>
                <a:latin typeface="Georgia Pro" panose="02040502050405020303" pitchFamily="18" charset="0"/>
                <a:cs typeface="Courier New" panose="02070309020205020404" pitchFamily="49" charset="0"/>
              </a:rPr>
              <a:t> is primarily intended to help programmers by providing information that can be used in debug print statements, log messages, test failure reports, and REPL and debugger output.</a:t>
            </a:r>
            <a:endParaRPr lang="en-US"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b="0" dirty="0">
              <a:effectLst/>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r>
              <a:rPr lang="en-US" b="0" dirty="0">
                <a:effectLst/>
                <a:latin typeface="Georgia Pro" panose="02040502050405020303" pitchFamily="18" charset="0"/>
                <a:cs typeface="Courier New" panose="02070309020205020404" pitchFamily="49" charset="0"/>
              </a:rPr>
              <a:t>The result currently provided by </a:t>
            </a:r>
            <a:r>
              <a:rPr lang="en-US" b="0" dirty="0" err="1">
                <a:effectLst/>
                <a:latin typeface="Consolas" panose="020B0609020204030204" pitchFamily="49" charset="0"/>
                <a:cs typeface="Courier New" panose="02070309020205020404" pitchFamily="49" charset="0"/>
              </a:rPr>
              <a:t>toString</a:t>
            </a:r>
            <a:r>
              <a:rPr lang="en-US" b="0" dirty="0">
                <a:effectLst/>
                <a:latin typeface="Georgia Pro" panose="02040502050405020303" pitchFamily="18" charset="0"/>
                <a:cs typeface="Courier New" panose="02070309020205020404" pitchFamily="49" charset="0"/>
              </a:rPr>
              <a:t> is not especially helpful because it doesn’t give any clue about the rational number’s value. A more useful implementation of </a:t>
            </a:r>
            <a:r>
              <a:rPr lang="en-US" b="0" dirty="0" err="1">
                <a:effectLst/>
                <a:latin typeface="Consolas" panose="020B0609020204030204" pitchFamily="49" charset="0"/>
                <a:cs typeface="Courier New" panose="02070309020205020404" pitchFamily="49" charset="0"/>
              </a:rPr>
              <a:t>toString</a:t>
            </a:r>
            <a:r>
              <a:rPr lang="en-US" b="0" dirty="0">
                <a:effectLst/>
                <a:latin typeface="Georgia Pro" panose="02040502050405020303" pitchFamily="18" charset="0"/>
                <a:cs typeface="Courier New" panose="02070309020205020404" pitchFamily="49" charset="0"/>
              </a:rPr>
              <a:t> would print out the values of the </a:t>
            </a:r>
            <a:r>
              <a:rPr lang="en-US" b="0" dirty="0" err="1">
                <a:effectLst/>
                <a:latin typeface="Georgia Pro" panose="02040502050405020303" pitchFamily="18" charset="0"/>
                <a:cs typeface="Courier New" panose="02070309020205020404" pitchFamily="49" charset="0"/>
              </a:rPr>
              <a:t>Rational’s</a:t>
            </a:r>
            <a:r>
              <a:rPr lang="en-US" b="0" dirty="0">
                <a:effectLst/>
                <a:latin typeface="Georgia Pro" panose="02040502050405020303" pitchFamily="18" charset="0"/>
                <a:cs typeface="Courier New" panose="02070309020205020404" pitchFamily="49" charset="0"/>
              </a:rPr>
              <a:t> numerator and denominator. </a:t>
            </a:r>
            <a:endParaRPr lang="en-IN" dirty="0">
              <a:latin typeface="Consolas" panose="020B0609020204030204" pitchFamily="49" charset="0"/>
              <a:cs typeface="Courier New" panose="020703090202050204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Reimplementing the to String method</a:t>
            </a:r>
            <a:endParaRPr lang="en-US" sz="2800" b="1" dirty="0">
              <a:solidFill>
                <a:srgbClr val="2C326F"/>
              </a:solidFill>
              <a:latin typeface="Georgia Pro" panose="02040502050405020303" pitchFamily="18" charset="0"/>
            </a:endParaRPr>
          </a:p>
        </p:txBody>
      </p:sp>
      <p:sp>
        <p:nvSpPr>
          <p:cNvPr id="6" name="TextBox 5"/>
          <p:cNvSpPr txBox="1"/>
          <p:nvPr/>
        </p:nvSpPr>
        <p:spPr>
          <a:xfrm>
            <a:off x="754224" y="928104"/>
            <a:ext cx="10599576" cy="759439"/>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b="0" dirty="0">
                <a:effectLst/>
                <a:latin typeface="Georgia Pro" panose="02040502050405020303" pitchFamily="18" charset="0"/>
                <a:cs typeface="Courier New" panose="02070309020205020404" pitchFamily="49" charset="0"/>
              </a:rPr>
              <a:t>You can override the default implementation by adding a method </a:t>
            </a:r>
            <a:r>
              <a:rPr lang="en-US" b="0" dirty="0" err="1">
                <a:effectLst/>
                <a:latin typeface="Consolas" panose="020B0609020204030204" pitchFamily="49" charset="0"/>
                <a:cs typeface="Courier New" panose="02070309020205020404" pitchFamily="49" charset="0"/>
              </a:rPr>
              <a:t>toString</a:t>
            </a:r>
            <a:r>
              <a:rPr lang="en-US" b="0" dirty="0">
                <a:effectLst/>
                <a:latin typeface="Georgia Pro" panose="02040502050405020303" pitchFamily="18" charset="0"/>
                <a:cs typeface="Courier New" panose="02070309020205020404" pitchFamily="49" charset="0"/>
              </a:rPr>
              <a:t> to class Rational, like this:</a:t>
            </a:r>
            <a:endParaRPr lang="en-IN" dirty="0">
              <a:latin typeface="Consolas" panose="020B0609020204030204" pitchFamily="49" charset="0"/>
              <a:cs typeface="Courier New" panose="02070309020205020404" pitchFamily="49" charset="0"/>
            </a:endParaRPr>
          </a:p>
        </p:txBody>
      </p:sp>
      <p:pic>
        <p:nvPicPr>
          <p:cNvPr id="5" name="Picture 4"/>
          <p:cNvPicPr>
            <a:picLocks noChangeAspect="1"/>
          </p:cNvPicPr>
          <p:nvPr/>
        </p:nvPicPr>
        <p:blipFill>
          <a:blip r:embed="rId1"/>
          <a:stretch>
            <a:fillRect/>
          </a:stretch>
        </p:blipFill>
        <p:spPr>
          <a:xfrm>
            <a:off x="1716833" y="1587575"/>
            <a:ext cx="9713167" cy="459271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Checking preconditions</a:t>
            </a:r>
            <a:endParaRPr lang="en-US" sz="2800" b="1" dirty="0">
              <a:solidFill>
                <a:srgbClr val="2C326F"/>
              </a:solidFill>
              <a:latin typeface="Georgia Pro" panose="02040502050405020303" pitchFamily="18" charset="0"/>
            </a:endParaRPr>
          </a:p>
        </p:txBody>
      </p:sp>
      <p:sp>
        <p:nvSpPr>
          <p:cNvPr id="6" name="TextBox 5"/>
          <p:cNvSpPr txBox="1"/>
          <p:nvPr/>
        </p:nvSpPr>
        <p:spPr>
          <a:xfrm>
            <a:off x="838200" y="993419"/>
            <a:ext cx="10515600" cy="3876189"/>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dirty="0">
                <a:latin typeface="Georgia Pro" panose="02040502050405020303" pitchFamily="18" charset="0"/>
                <a:cs typeface="Courier New" panose="02070309020205020404" pitchFamily="49" charset="0"/>
              </a:rPr>
              <a:t>R</a:t>
            </a:r>
            <a:r>
              <a:rPr lang="en-US" b="0" dirty="0">
                <a:effectLst/>
                <a:latin typeface="Georgia Pro" panose="02040502050405020303" pitchFamily="18" charset="0"/>
                <a:cs typeface="Courier New" panose="02070309020205020404" pitchFamily="49" charset="0"/>
              </a:rPr>
              <a:t>ational numbers may not have a zero in the denominator.</a:t>
            </a:r>
            <a:endParaRPr lang="en-US" b="0" dirty="0">
              <a:effectLst/>
              <a:latin typeface="Georgia Pro" panose="02040502050405020303" pitchFamily="18" charset="0"/>
              <a:cs typeface="Courier New" panose="02070309020205020404" pitchFamily="49" charset="0"/>
            </a:endParaRPr>
          </a:p>
          <a:p>
            <a:pPr lvl="3" algn="just">
              <a:lnSpc>
                <a:spcPct val="125000"/>
              </a:lnSpc>
            </a:pPr>
            <a:r>
              <a:rPr lang="fr-FR" dirty="0">
                <a:latin typeface="Consolas" panose="020B0609020204030204" pitchFamily="49" charset="0"/>
                <a:cs typeface="Courier New" panose="02070309020205020404" pitchFamily="49" charset="0"/>
              </a:rPr>
              <a:t>&gt;&gt; Rational(5, 0)</a:t>
            </a:r>
            <a:endParaRPr lang="fr-FR" dirty="0">
              <a:latin typeface="Consolas" panose="020B0609020204030204" pitchFamily="49" charset="0"/>
              <a:cs typeface="Courier New" panose="02070309020205020404" pitchFamily="49" charset="0"/>
            </a:endParaRPr>
          </a:p>
          <a:p>
            <a:pPr lvl="3" algn="just">
              <a:lnSpc>
                <a:spcPct val="125000"/>
              </a:lnSpc>
            </a:pPr>
            <a:r>
              <a:rPr lang="fr-FR" dirty="0">
                <a:latin typeface="Consolas" panose="020B0609020204030204" pitchFamily="49" charset="0"/>
                <a:cs typeface="Courier New" panose="02070309020205020404" pitchFamily="49" charset="0"/>
              </a:rPr>
              <a:t>	val res1: Rational = 5/0</a:t>
            </a:r>
            <a:endParaRPr lang="fr-FR" dirty="0">
              <a:latin typeface="Consolas" panose="020B0609020204030204" pitchFamily="49" charset="0"/>
              <a:cs typeface="Courier New" panose="02070309020205020404" pitchFamily="49" charset="0"/>
            </a:endParaRPr>
          </a:p>
          <a:p>
            <a:pPr marL="742950" lvl="1" indent="-285750" algn="just">
              <a:lnSpc>
                <a:spcPct val="125000"/>
              </a:lnSpc>
              <a:buFont typeface="Arial" panose="020B0604020202020204" pitchFamily="34" charset="0"/>
              <a:buChar char="•"/>
            </a:pPr>
            <a:endParaRPr lang="en-IN" dirty="0">
              <a:latin typeface="Consolas" panose="020B0609020204030204" pitchFamily="49" charset="0"/>
              <a:cs typeface="Courier New" panose="02070309020205020404" pitchFamily="49" charset="0"/>
            </a:endParaRPr>
          </a:p>
          <a:p>
            <a:pPr marL="285750" indent="-285750" algn="just">
              <a:lnSpc>
                <a:spcPct val="125000"/>
              </a:lnSpc>
              <a:buFont typeface="Arial" panose="020B0604020202020204" pitchFamily="34" charset="0"/>
              <a:buChar char="•"/>
            </a:pPr>
            <a:r>
              <a:rPr lang="en-US" dirty="0">
                <a:latin typeface="Georgia Pro" panose="02040502050405020303" pitchFamily="18" charset="0"/>
                <a:cs typeface="Courier New" panose="02070309020205020404" pitchFamily="49" charset="0"/>
              </a:rPr>
              <a:t>In the case of an immutable object such as Rational, this means that you should ensure the data is valid when the object is constructed. Given that a zero denominator is an invalid state for a Rational number, you should not let a Rational be constructed if a zero is passed in the </a:t>
            </a:r>
            <a:r>
              <a:rPr lang="en-US" dirty="0">
                <a:latin typeface="Consolas" panose="020B0609020204030204" pitchFamily="49" charset="0"/>
                <a:cs typeface="Courier New" panose="02070309020205020404" pitchFamily="49" charset="0"/>
              </a:rPr>
              <a:t>d</a:t>
            </a:r>
            <a:r>
              <a:rPr lang="en-US" dirty="0">
                <a:latin typeface="Georgia Pro" panose="02040502050405020303" pitchFamily="18" charset="0"/>
                <a:cs typeface="Courier New" panose="02070309020205020404" pitchFamily="49" charset="0"/>
              </a:rPr>
              <a:t> parameter.</a:t>
            </a:r>
            <a:endParaRPr lang="en-US" dirty="0">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dirty="0">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r>
              <a:rPr lang="en-US" dirty="0">
                <a:latin typeface="Georgia Pro" panose="02040502050405020303" pitchFamily="18" charset="0"/>
                <a:cs typeface="Courier New" panose="02070309020205020404" pitchFamily="49" charset="0"/>
              </a:rPr>
              <a:t>The best way to approach this problem is to define as a precondition of the primary constructor that </a:t>
            </a:r>
            <a:r>
              <a:rPr lang="en-US" dirty="0">
                <a:latin typeface="Consolas" panose="020B0609020204030204" pitchFamily="49" charset="0"/>
                <a:cs typeface="Courier New" panose="02070309020205020404" pitchFamily="49" charset="0"/>
              </a:rPr>
              <a:t>d</a:t>
            </a:r>
            <a:r>
              <a:rPr lang="en-US" dirty="0">
                <a:latin typeface="Georgia Pro" panose="02040502050405020303" pitchFamily="18" charset="0"/>
                <a:cs typeface="Courier New" panose="02070309020205020404" pitchFamily="49" charset="0"/>
              </a:rPr>
              <a:t> must be non-zero. </a:t>
            </a:r>
            <a:endParaRPr lang="fr-FR" dirty="0">
              <a:latin typeface="Georgia Pro" panose="02040502050405020303" pitchFamily="18" charset="0"/>
              <a:cs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Checking preconditions</a:t>
            </a:r>
            <a:endParaRPr lang="en-US" sz="2800" b="1" dirty="0">
              <a:solidFill>
                <a:srgbClr val="2C326F"/>
              </a:solidFill>
              <a:latin typeface="Georgia Pro" panose="02040502050405020303" pitchFamily="18" charset="0"/>
            </a:endParaRPr>
          </a:p>
        </p:txBody>
      </p:sp>
      <p:sp>
        <p:nvSpPr>
          <p:cNvPr id="6" name="TextBox 5"/>
          <p:cNvSpPr txBox="1"/>
          <p:nvPr/>
        </p:nvSpPr>
        <p:spPr>
          <a:xfrm>
            <a:off x="838200" y="993419"/>
            <a:ext cx="10515600" cy="1106200"/>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dirty="0">
                <a:latin typeface="Georgia Pro" panose="02040502050405020303" pitchFamily="18" charset="0"/>
                <a:cs typeface="Courier New" panose="02070309020205020404" pitchFamily="49" charset="0"/>
              </a:rPr>
              <a:t>A precondition is a constraint on values passed into a method or constructor, a requirement which callers must fulfill. One way to do that is to use </a:t>
            </a:r>
            <a:r>
              <a:rPr lang="en-US" dirty="0">
                <a:latin typeface="Consolas" panose="020B0609020204030204" pitchFamily="49" charset="0"/>
                <a:cs typeface="Courier New" panose="02070309020205020404" pitchFamily="49" charset="0"/>
              </a:rPr>
              <a:t>require</a:t>
            </a:r>
            <a:r>
              <a:rPr lang="en-US" dirty="0">
                <a:latin typeface="Georgia Pro" panose="02040502050405020303" pitchFamily="18" charset="0"/>
                <a:cs typeface="Courier New" panose="02070309020205020404" pitchFamily="49" charset="0"/>
              </a:rPr>
              <a:t>, like this:</a:t>
            </a:r>
            <a:endParaRPr lang="en-US" dirty="0">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b="0" dirty="0">
              <a:effectLst/>
              <a:latin typeface="Georgia Pro" panose="02040502050405020303" pitchFamily="18" charset="0"/>
              <a:cs typeface="Courier New" panose="02070309020205020404" pitchFamily="49" charset="0"/>
            </a:endParaRPr>
          </a:p>
        </p:txBody>
      </p:sp>
      <p:pic>
        <p:nvPicPr>
          <p:cNvPr id="5" name="Picture 4"/>
          <p:cNvPicPr>
            <a:picLocks noChangeAspect="1"/>
          </p:cNvPicPr>
          <p:nvPr/>
        </p:nvPicPr>
        <p:blipFill>
          <a:blip r:embed="rId1"/>
          <a:stretch>
            <a:fillRect/>
          </a:stretch>
        </p:blipFill>
        <p:spPr>
          <a:xfrm>
            <a:off x="2623954" y="1950135"/>
            <a:ext cx="7807671" cy="2957730"/>
          </a:xfrm>
          <a:prstGeom prst="rect">
            <a:avLst/>
          </a:prstGeom>
        </p:spPr>
      </p:pic>
      <p:sp>
        <p:nvSpPr>
          <p:cNvPr id="8" name="TextBox 7"/>
          <p:cNvSpPr txBox="1"/>
          <p:nvPr/>
        </p:nvSpPr>
        <p:spPr>
          <a:xfrm>
            <a:off x="838200" y="5053106"/>
            <a:ext cx="10515600" cy="1105687"/>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b="0" dirty="0">
                <a:effectLst/>
                <a:latin typeface="Georgia Pro" panose="02040502050405020303" pitchFamily="18" charset="0"/>
                <a:cs typeface="Courier New" panose="02070309020205020404" pitchFamily="49" charset="0"/>
              </a:rPr>
              <a:t>The </a:t>
            </a:r>
            <a:r>
              <a:rPr lang="en-US" b="0" dirty="0">
                <a:effectLst/>
                <a:latin typeface="Consolas" panose="020B0609020204030204" pitchFamily="49" charset="0"/>
                <a:cs typeface="Courier New" panose="02070309020205020404" pitchFamily="49" charset="0"/>
              </a:rPr>
              <a:t>require </a:t>
            </a:r>
            <a:r>
              <a:rPr lang="en-US" b="0" dirty="0">
                <a:effectLst/>
                <a:latin typeface="Georgia Pro" panose="02040502050405020303" pitchFamily="18" charset="0"/>
                <a:cs typeface="Courier New" panose="02070309020205020404" pitchFamily="49" charset="0"/>
              </a:rPr>
              <a:t>method takes one </a:t>
            </a:r>
            <a:r>
              <a:rPr lang="en-US" b="0" dirty="0" err="1">
                <a:effectLst/>
                <a:latin typeface="Georgia Pro" panose="02040502050405020303" pitchFamily="18" charset="0"/>
                <a:cs typeface="Courier New" panose="02070309020205020404" pitchFamily="49" charset="0"/>
              </a:rPr>
              <a:t>boolean</a:t>
            </a:r>
            <a:r>
              <a:rPr lang="en-US" b="0" dirty="0">
                <a:effectLst/>
                <a:latin typeface="Georgia Pro" panose="02040502050405020303" pitchFamily="18" charset="0"/>
                <a:cs typeface="Courier New" panose="02070309020205020404" pitchFamily="49" charset="0"/>
              </a:rPr>
              <a:t> parameter. If the passed value is true, require will return normally. Otherwise, require will prevent the object from being constructed by throwing an </a:t>
            </a:r>
            <a:r>
              <a:rPr lang="en-US" b="0" dirty="0" err="1">
                <a:effectLst/>
                <a:latin typeface="Consolas" panose="020B0609020204030204" pitchFamily="49" charset="0"/>
                <a:cs typeface="Courier New" panose="02070309020205020404" pitchFamily="49" charset="0"/>
              </a:rPr>
              <a:t>IllegalArgumentException</a:t>
            </a:r>
            <a:r>
              <a:rPr lang="en-US" b="0" dirty="0">
                <a:effectLst/>
                <a:latin typeface="Georgia Pro" panose="02040502050405020303" pitchFamily="18" charset="0"/>
                <a:cs typeface="Courier New" panose="02070309020205020404" pitchFamily="49" charset="0"/>
              </a:rPr>
              <a:t>.</a:t>
            </a:r>
            <a:endParaRPr lang="fr-FR" dirty="0">
              <a:latin typeface="Georgia Pro" panose="02040502050405020303" pitchFamily="18" charset="0"/>
              <a:cs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Adding Fields</a:t>
            </a:r>
            <a:endParaRPr lang="en-US" sz="2800" b="1" dirty="0">
              <a:solidFill>
                <a:srgbClr val="2C326F"/>
              </a:solidFill>
              <a:latin typeface="Georgia Pro" panose="02040502050405020303" pitchFamily="18" charset="0"/>
            </a:endParaRPr>
          </a:p>
        </p:txBody>
      </p:sp>
      <p:sp>
        <p:nvSpPr>
          <p:cNvPr id="6" name="TextBox 5"/>
          <p:cNvSpPr txBox="1"/>
          <p:nvPr/>
        </p:nvSpPr>
        <p:spPr>
          <a:xfrm>
            <a:off x="838200" y="993419"/>
            <a:ext cx="10515600" cy="1452449"/>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dirty="0">
                <a:latin typeface="Georgia Pro" panose="02040502050405020303" pitchFamily="18" charset="0"/>
                <a:cs typeface="Courier New" panose="02070309020205020404" pitchFamily="49" charset="0"/>
              </a:rPr>
              <a:t>We can define a public </a:t>
            </a:r>
            <a:r>
              <a:rPr lang="en-US" dirty="0">
                <a:latin typeface="Consolas" panose="020B0609020204030204" pitchFamily="49" charset="0"/>
                <a:cs typeface="Courier New" panose="02070309020205020404" pitchFamily="49" charset="0"/>
              </a:rPr>
              <a:t>add</a:t>
            </a:r>
            <a:r>
              <a:rPr lang="en-US" dirty="0">
                <a:latin typeface="Georgia Pro" panose="02040502050405020303" pitchFamily="18" charset="0"/>
                <a:cs typeface="Courier New" panose="02070309020205020404" pitchFamily="49" charset="0"/>
              </a:rPr>
              <a:t> method on class </a:t>
            </a:r>
            <a:r>
              <a:rPr lang="en-US" dirty="0">
                <a:latin typeface="Consolas" panose="020B0609020204030204" pitchFamily="49" charset="0"/>
                <a:cs typeface="Courier New" panose="02070309020205020404" pitchFamily="49" charset="0"/>
              </a:rPr>
              <a:t>Rational </a:t>
            </a:r>
            <a:r>
              <a:rPr lang="en-US" dirty="0">
                <a:latin typeface="Georgia Pro" panose="02040502050405020303" pitchFamily="18" charset="0"/>
                <a:cs typeface="Courier New" panose="02070309020205020404" pitchFamily="49" charset="0"/>
              </a:rPr>
              <a:t>that takes another </a:t>
            </a:r>
            <a:r>
              <a:rPr lang="en-US" dirty="0">
                <a:latin typeface="Consolas" panose="020B0609020204030204" pitchFamily="49" charset="0"/>
                <a:cs typeface="Courier New" panose="02070309020205020404" pitchFamily="49" charset="0"/>
              </a:rPr>
              <a:t>Rational</a:t>
            </a:r>
            <a:r>
              <a:rPr lang="en-US" dirty="0">
                <a:latin typeface="Georgia Pro" panose="02040502050405020303" pitchFamily="18" charset="0"/>
                <a:cs typeface="Courier New" panose="02070309020205020404" pitchFamily="49" charset="0"/>
              </a:rPr>
              <a:t> as a parameter. </a:t>
            </a:r>
            <a:endParaRPr lang="en-US" dirty="0">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r>
              <a:rPr lang="en-US" dirty="0">
                <a:latin typeface="Georgia Pro" panose="02040502050405020303" pitchFamily="18" charset="0"/>
                <a:cs typeface="Courier New" panose="02070309020205020404" pitchFamily="49" charset="0"/>
              </a:rPr>
              <a:t>To keep </a:t>
            </a:r>
            <a:r>
              <a:rPr lang="en-US" dirty="0">
                <a:latin typeface="Consolas" panose="020B0609020204030204" pitchFamily="49" charset="0"/>
                <a:cs typeface="Courier New" panose="02070309020205020404" pitchFamily="49" charset="0"/>
              </a:rPr>
              <a:t>Rational</a:t>
            </a:r>
            <a:r>
              <a:rPr lang="en-US" dirty="0">
                <a:latin typeface="Georgia Pro" panose="02040502050405020303" pitchFamily="18" charset="0"/>
                <a:cs typeface="Courier New" panose="02070309020205020404" pitchFamily="49" charset="0"/>
              </a:rPr>
              <a:t> immutable, the </a:t>
            </a:r>
            <a:r>
              <a:rPr lang="en-US" dirty="0">
                <a:latin typeface="Consolas" panose="020B0609020204030204" pitchFamily="49" charset="0"/>
                <a:cs typeface="Courier New" panose="02070309020205020404" pitchFamily="49" charset="0"/>
              </a:rPr>
              <a:t>add</a:t>
            </a:r>
            <a:r>
              <a:rPr lang="en-US" dirty="0">
                <a:latin typeface="Georgia Pro" panose="02040502050405020303" pitchFamily="18" charset="0"/>
                <a:cs typeface="Courier New" panose="02070309020205020404" pitchFamily="49" charset="0"/>
              </a:rPr>
              <a:t> method must not add the passed rational number to itself. Rather, it must create and return a new Rational that holds the sum. </a:t>
            </a:r>
            <a:endParaRPr lang="fr-FR" dirty="0">
              <a:latin typeface="Georgia Pro" panose="02040502050405020303" pitchFamily="18" charset="0"/>
              <a:cs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Adding Fields</a:t>
            </a:r>
            <a:endParaRPr lang="en-US" sz="2800" b="1" dirty="0">
              <a:solidFill>
                <a:srgbClr val="2C326F"/>
              </a:solidFill>
              <a:latin typeface="Georgia Pro" panose="02040502050405020303" pitchFamily="18" charset="0"/>
            </a:endParaRPr>
          </a:p>
        </p:txBody>
      </p:sp>
      <p:sp>
        <p:nvSpPr>
          <p:cNvPr id="7" name="TextBox 6"/>
          <p:cNvSpPr txBox="1"/>
          <p:nvPr/>
        </p:nvSpPr>
        <p:spPr>
          <a:xfrm>
            <a:off x="1164770" y="1001038"/>
            <a:ext cx="10515600" cy="5355312"/>
          </a:xfrm>
          <a:prstGeom prst="rect">
            <a:avLst/>
          </a:prstGeom>
          <a:noFill/>
        </p:spPr>
        <p:txBody>
          <a:bodyPr wrap="square">
            <a:spAutoFit/>
          </a:bodyPr>
          <a:lstStyle/>
          <a:p>
            <a:r>
              <a:rPr lang="en-IN" b="0" dirty="0">
                <a:solidFill>
                  <a:srgbClr val="AF00DB"/>
                </a:solidFill>
                <a:effectLst/>
                <a:latin typeface="Courier New" panose="02070309020205020404" pitchFamily="49" charset="0"/>
                <a:cs typeface="Courier New" panose="02070309020205020404" pitchFamily="49" charset="0"/>
              </a:rPr>
              <a:t>class</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Rational</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n</a:t>
            </a:r>
            <a:r>
              <a:rPr lang="en-IN" b="0" dirty="0" err="1">
                <a:solidFill>
                  <a:srgbClr val="000000"/>
                </a:solidFill>
                <a:effectLst/>
                <a:latin typeface="Courier New" panose="02070309020205020404" pitchFamily="49" charset="0"/>
                <a:cs typeface="Courier New" panose="02070309020205020404" pitchFamily="49" charset="0"/>
              </a:rPr>
              <a:t>:</a:t>
            </a:r>
            <a:r>
              <a:rPr lang="en-IN" b="0" dirty="0" err="1">
                <a:solidFill>
                  <a:srgbClr val="267F99"/>
                </a:solidFill>
                <a:effectLst/>
                <a:latin typeface="Courier New" panose="02070309020205020404" pitchFamily="49" charset="0"/>
                <a:cs typeface="Courier New" panose="02070309020205020404" pitchFamily="49" charset="0"/>
              </a:rPr>
              <a:t>Int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d</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267F99"/>
                </a:solidFill>
                <a:effectLst/>
                <a:latin typeface="Courier New" panose="02070309020205020404" pitchFamily="49" charset="0"/>
                <a:cs typeface="Courier New" panose="02070309020205020404" pitchFamily="49" charset="0"/>
              </a:rPr>
              <a:t>Int</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require</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70C1"/>
                </a:solidFill>
                <a:effectLst/>
                <a:latin typeface="Courier New" panose="02070309020205020404" pitchFamily="49" charset="0"/>
                <a:cs typeface="Courier New" panose="02070309020205020404" pitchFamily="49" charset="0"/>
              </a:rPr>
              <a:t>d</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98658"/>
                </a:solidFill>
                <a:effectLst/>
                <a:latin typeface="Courier New" panose="02070309020205020404" pitchFamily="49" charset="0"/>
                <a:cs typeface="Courier New" panose="02070309020205020404" pitchFamily="49" charset="0"/>
              </a:rPr>
              <a:t>0</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numer</a:t>
            </a:r>
            <a:r>
              <a:rPr lang="en-IN" b="0" dirty="0" err="1">
                <a:solidFill>
                  <a:srgbClr val="000000"/>
                </a:solidFill>
                <a:effectLst/>
                <a:latin typeface="Courier New" panose="02070309020205020404" pitchFamily="49" charset="0"/>
                <a:cs typeface="Courier New" panose="02070309020205020404" pitchFamily="49" charset="0"/>
              </a:rPr>
              <a:t>:</a:t>
            </a:r>
            <a:r>
              <a:rPr lang="en-IN" b="0" dirty="0" err="1">
                <a:solidFill>
                  <a:srgbClr val="267F99"/>
                </a:solidFill>
                <a:effectLst/>
                <a:latin typeface="Courier New" panose="02070309020205020404" pitchFamily="49" charset="0"/>
                <a:cs typeface="Courier New" panose="02070309020205020404" pitchFamily="49" charset="0"/>
              </a:rPr>
              <a:t>Int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n</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denom</a:t>
            </a:r>
            <a:r>
              <a:rPr lang="en-IN" b="0" dirty="0" err="1">
                <a:solidFill>
                  <a:srgbClr val="000000"/>
                </a:solidFill>
                <a:effectLst/>
                <a:latin typeface="Courier New" panose="02070309020205020404" pitchFamily="49" charset="0"/>
                <a:cs typeface="Courier New" panose="02070309020205020404" pitchFamily="49" charset="0"/>
              </a:rPr>
              <a:t>:</a:t>
            </a:r>
            <a:r>
              <a:rPr lang="en-IN" b="0" dirty="0" err="1">
                <a:solidFill>
                  <a:srgbClr val="267F99"/>
                </a:solidFill>
                <a:effectLst/>
                <a:latin typeface="Courier New" panose="02070309020205020404" pitchFamily="49" charset="0"/>
                <a:cs typeface="Courier New" panose="02070309020205020404" pitchFamily="49" charset="0"/>
              </a:rPr>
              <a:t>Int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d</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FF"/>
                </a:solidFill>
                <a:effectLst/>
                <a:latin typeface="Courier New" panose="02070309020205020404" pitchFamily="49" charset="0"/>
                <a:cs typeface="Courier New" panose="02070309020205020404" pitchFamily="49" charset="0"/>
              </a:rPr>
              <a:t>override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def</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toString</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s</a:t>
            </a:r>
            <a:r>
              <a:rPr lang="en-IN" b="0" dirty="0">
                <a:solidFill>
                  <a:srgbClr val="A31515"/>
                </a:solidFill>
                <a:effectLst/>
                <a:latin typeface="Courier New" panose="02070309020205020404" pitchFamily="49" charset="0"/>
                <a:cs typeface="Courier New" panose="02070309020205020404" pitchFamily="49" charset="0"/>
              </a:rPr>
              <a:t>"</a:t>
            </a:r>
            <a:r>
              <a:rPr lang="en-IN" b="0" dirty="0">
                <a:solidFill>
                  <a:srgbClr val="AF00DB"/>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numer</a:t>
            </a:r>
            <a:r>
              <a:rPr lang="en-IN" b="0" dirty="0">
                <a:solidFill>
                  <a:srgbClr val="A31515"/>
                </a:solidFill>
                <a:effectLst/>
                <a:latin typeface="Courier New" panose="02070309020205020404" pitchFamily="49" charset="0"/>
                <a:cs typeface="Courier New" panose="02070309020205020404" pitchFamily="49" charset="0"/>
              </a:rPr>
              <a:t>/</a:t>
            </a:r>
            <a:r>
              <a:rPr lang="en-IN" b="0" dirty="0">
                <a:solidFill>
                  <a:srgbClr val="AF00DB"/>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denom</a:t>
            </a:r>
            <a:r>
              <a:rPr lang="en-IN" b="0" dirty="0">
                <a:solidFill>
                  <a:srgbClr val="A31515"/>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def</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add</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001080"/>
                </a:solidFill>
                <a:effectLst/>
                <a:latin typeface="Courier New" panose="02070309020205020404" pitchFamily="49" charset="0"/>
                <a:cs typeface="Courier New" panose="02070309020205020404" pitchFamily="49" charset="0"/>
              </a:rPr>
              <a:t>newObj</a:t>
            </a:r>
            <a:r>
              <a:rPr lang="en-IN" b="0" dirty="0" err="1">
                <a:solidFill>
                  <a:srgbClr val="000000"/>
                </a:solidFill>
                <a:effectLst/>
                <a:latin typeface="Courier New" panose="02070309020205020404" pitchFamily="49" charset="0"/>
                <a:cs typeface="Courier New" panose="02070309020205020404" pitchFamily="49" charset="0"/>
              </a:rPr>
              <a:t>:</a:t>
            </a:r>
            <a:r>
              <a:rPr lang="en-IN" b="0" dirty="0" err="1">
                <a:solidFill>
                  <a:srgbClr val="267F99"/>
                </a:solidFill>
                <a:effectLst/>
                <a:latin typeface="Courier New" panose="02070309020205020404" pitchFamily="49" charset="0"/>
                <a:cs typeface="Courier New" panose="02070309020205020404" pitchFamily="49" charset="0"/>
              </a:rPr>
              <a:t>Rational</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267F99"/>
                </a:solidFill>
                <a:effectLst/>
                <a:latin typeface="Courier New" panose="02070309020205020404" pitchFamily="49" charset="0"/>
                <a:cs typeface="Courier New" panose="02070309020205020404" pitchFamily="49" charset="0"/>
              </a:rPr>
              <a:t>Rational</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new</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Rational</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numer</a:t>
            </a:r>
            <a:r>
              <a:rPr lang="en-IN" b="0" dirty="0">
                <a:solidFill>
                  <a:srgbClr val="795E26"/>
                </a:solidFill>
                <a:effectLst/>
                <a:latin typeface="Courier New" panose="02070309020205020404" pitchFamily="49" charset="0"/>
                <a:cs typeface="Courier New" panose="02070309020205020404" pitchFamily="49" charset="0"/>
              </a:rPr>
              <a:t>*</a:t>
            </a:r>
            <a:r>
              <a:rPr lang="en-IN" b="0" dirty="0" err="1">
                <a:solidFill>
                  <a:srgbClr val="001080"/>
                </a:solidFill>
                <a:effectLst/>
                <a:latin typeface="Courier New" panose="02070309020205020404" pitchFamily="49" charset="0"/>
                <a:cs typeface="Courier New" panose="02070309020205020404" pitchFamily="49" charset="0"/>
              </a:rPr>
              <a:t>newObj</a:t>
            </a:r>
            <a:r>
              <a:rPr lang="en-IN" b="0" dirty="0" err="1">
                <a:solidFill>
                  <a:srgbClr val="3B3B3B"/>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denom</a:t>
            </a:r>
            <a:r>
              <a:rPr lang="en-IN" b="0" dirty="0" err="1">
                <a:solidFill>
                  <a:srgbClr val="795E26"/>
                </a:solidFill>
                <a:effectLst/>
                <a:latin typeface="Courier New" panose="02070309020205020404" pitchFamily="49" charset="0"/>
                <a:cs typeface="Courier New" panose="02070309020205020404" pitchFamily="49" charset="0"/>
              </a:rPr>
              <a:t>+</a:t>
            </a:r>
            <a:r>
              <a:rPr lang="en-IN" b="0" dirty="0" err="1">
                <a:solidFill>
                  <a:srgbClr val="001080"/>
                </a:solidFill>
                <a:effectLst/>
                <a:latin typeface="Courier New" panose="02070309020205020404" pitchFamily="49" charset="0"/>
                <a:cs typeface="Courier New" panose="02070309020205020404" pitchFamily="49" charset="0"/>
              </a:rPr>
              <a:t>newObj</a:t>
            </a:r>
            <a:r>
              <a:rPr lang="en-IN" b="0" dirty="0" err="1">
                <a:solidFill>
                  <a:srgbClr val="3B3B3B"/>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numer</a:t>
            </a:r>
            <a:r>
              <a:rPr lang="en-IN" b="0" dirty="0">
                <a:solidFill>
                  <a:srgbClr val="795E26"/>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denom</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denom</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1080"/>
                </a:solidFill>
                <a:effectLst/>
                <a:latin typeface="Courier New" panose="02070309020205020404" pitchFamily="49" charset="0"/>
                <a:cs typeface="Courier New" panose="02070309020205020404" pitchFamily="49" charset="0"/>
              </a:rPr>
              <a:t>newObj</a:t>
            </a:r>
            <a:r>
              <a:rPr lang="en-IN" b="0" dirty="0" err="1">
                <a:solidFill>
                  <a:srgbClr val="3B3B3B"/>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denom</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AF00DB"/>
                </a:solidFill>
                <a:effectLst/>
                <a:latin typeface="Courier New" panose="02070309020205020404" pitchFamily="49" charset="0"/>
                <a:cs typeface="Courier New" panose="02070309020205020404" pitchFamily="49" charset="0"/>
              </a:rPr>
              <a:t>object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Demo</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extends</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App</a:t>
            </a: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rational1</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new</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Rational</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98658"/>
                </a:solidFill>
                <a:effectLst/>
                <a:latin typeface="Courier New" panose="02070309020205020404" pitchFamily="49" charset="0"/>
                <a:cs typeface="Courier New" panose="02070309020205020404" pitchFamily="49" charset="0"/>
              </a:rPr>
              <a:t>1</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98658"/>
                </a:solidFill>
                <a:effectLst/>
                <a:latin typeface="Courier New" panose="02070309020205020404" pitchFamily="49" charset="0"/>
                <a:cs typeface="Courier New" panose="02070309020205020404" pitchFamily="49" charset="0"/>
              </a:rPr>
              <a:t>2</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rational2</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new</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Rational</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98658"/>
                </a:solidFill>
                <a:effectLst/>
                <a:latin typeface="Courier New" panose="02070309020205020404" pitchFamily="49" charset="0"/>
                <a:cs typeface="Courier New" panose="02070309020205020404" pitchFamily="49" charset="0"/>
              </a:rPr>
              <a:t>3</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98658"/>
                </a:solidFill>
                <a:effectLst/>
                <a:latin typeface="Courier New" panose="02070309020205020404" pitchFamily="49" charset="0"/>
                <a:cs typeface="Courier New" panose="02070309020205020404" pitchFamily="49" charset="0"/>
              </a:rPr>
              <a:t>4</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sum</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rational1</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795E26"/>
                </a:solidFill>
                <a:effectLst/>
                <a:latin typeface="Courier New" panose="02070309020205020404" pitchFamily="49" charset="0"/>
                <a:cs typeface="Courier New" panose="02070309020205020404" pitchFamily="49" charset="0"/>
              </a:rPr>
              <a:t>add</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70C1"/>
                </a:solidFill>
                <a:effectLst/>
                <a:latin typeface="Courier New" panose="02070309020205020404" pitchFamily="49" charset="0"/>
                <a:cs typeface="Courier New" panose="02070309020205020404" pitchFamily="49" charset="0"/>
              </a:rPr>
              <a:t>rational2</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70C1"/>
                </a:solidFill>
                <a:effectLst/>
                <a:latin typeface="Courier New" panose="02070309020205020404" pitchFamily="49" charset="0"/>
                <a:cs typeface="Courier New" panose="02070309020205020404" pitchFamily="49" charset="0"/>
              </a:rPr>
              <a:t>sum</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Adding Fields</a:t>
            </a:r>
            <a:endParaRPr lang="en-US" sz="2800" b="1" dirty="0">
              <a:solidFill>
                <a:srgbClr val="2C326F"/>
              </a:solidFill>
              <a:latin typeface="Georgia Pro" panose="02040502050405020303" pitchFamily="18" charset="0"/>
            </a:endParaRPr>
          </a:p>
        </p:txBody>
      </p:sp>
      <p:sp>
        <p:nvSpPr>
          <p:cNvPr id="6" name="TextBox 5"/>
          <p:cNvSpPr txBox="1"/>
          <p:nvPr/>
        </p:nvSpPr>
        <p:spPr>
          <a:xfrm>
            <a:off x="838200" y="993419"/>
            <a:ext cx="10515600" cy="4568687"/>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dirty="0">
                <a:latin typeface="Georgia Pro" panose="02040502050405020303" pitchFamily="18" charset="0"/>
                <a:cs typeface="Courier New" panose="02070309020205020404" pitchFamily="49" charset="0"/>
              </a:rPr>
              <a:t>In the add method of our Rational class:</a:t>
            </a:r>
            <a:endParaRPr lang="en-US" dirty="0">
              <a:latin typeface="Georgia Pro" panose="02040502050405020303" pitchFamily="18" charset="0"/>
              <a:cs typeface="Courier New" panose="02070309020205020404" pitchFamily="49" charset="0"/>
            </a:endParaRPr>
          </a:p>
          <a:p>
            <a:pPr algn="just">
              <a:lnSpc>
                <a:spcPct val="125000"/>
              </a:lnSpc>
            </a:pPr>
            <a:r>
              <a:rPr lang="en-US" b="0" dirty="0">
                <a:solidFill>
                  <a:srgbClr val="AF00DB"/>
                </a:solidFill>
                <a:effectLst/>
                <a:latin typeface="Consolas" panose="020B0609020204030204" pitchFamily="49" charset="0"/>
              </a:rPr>
              <a:t>		</a:t>
            </a:r>
            <a:endParaRPr lang="en-US" b="0" dirty="0">
              <a:solidFill>
                <a:srgbClr val="AF00DB"/>
              </a:solidFill>
              <a:effectLst/>
              <a:latin typeface="Consolas" panose="020B0609020204030204" pitchFamily="49" charset="0"/>
            </a:endParaRPr>
          </a:p>
          <a:p>
            <a:pPr algn="just">
              <a:lnSpc>
                <a:spcPct val="125000"/>
              </a:lnSpc>
            </a:pPr>
            <a:r>
              <a:rPr lang="en-US" dirty="0">
                <a:solidFill>
                  <a:srgbClr val="AF00DB"/>
                </a:solidFill>
                <a:latin typeface="Consolas" panose="020B0609020204030204" pitchFamily="49" charset="0"/>
              </a:rPr>
              <a:t>		</a:t>
            </a:r>
            <a:r>
              <a:rPr lang="en-US" b="0" dirty="0">
                <a:solidFill>
                  <a:srgbClr val="AF00DB"/>
                </a:solidFill>
                <a:effectLst/>
                <a:latin typeface="Consolas" panose="020B0609020204030204" pitchFamily="49" charset="0"/>
              </a:rPr>
              <a:t>def</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add</a:t>
            </a:r>
            <a:r>
              <a:rPr lang="en-US" b="0" dirty="0">
                <a:solidFill>
                  <a:srgbClr val="3B3B3B"/>
                </a:solidFill>
                <a:effectLst/>
                <a:latin typeface="Consolas" panose="020B0609020204030204" pitchFamily="49" charset="0"/>
              </a:rPr>
              <a:t>(</a:t>
            </a:r>
            <a:r>
              <a:rPr lang="en-US" dirty="0" err="1">
                <a:solidFill>
                  <a:srgbClr val="0070C1"/>
                </a:solidFill>
                <a:latin typeface="Consolas" panose="020B0609020204030204" pitchFamily="49" charset="0"/>
              </a:rPr>
              <a:t>newObj</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Rational</a:t>
            </a:r>
            <a:r>
              <a:rPr lang="en-US" b="0" dirty="0">
                <a:solidFill>
                  <a:srgbClr val="3B3B3B"/>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Rational</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pPr algn="just">
              <a:lnSpc>
                <a:spcPct val="125000"/>
              </a:lnSpc>
            </a:pPr>
            <a:endParaRPr lang="en-US" dirty="0">
              <a:solidFill>
                <a:srgbClr val="000000"/>
              </a:solidFill>
              <a:latin typeface="Consolas" panose="020B0609020204030204" pitchFamily="49" charset="0"/>
            </a:endParaRPr>
          </a:p>
          <a:p>
            <a:pPr marL="285750" indent="-285750" algn="just">
              <a:lnSpc>
                <a:spcPct val="125000"/>
              </a:lnSpc>
              <a:buFont typeface="Arial" panose="020B0604020202020204" pitchFamily="34" charset="0"/>
              <a:buChar char="•"/>
            </a:pPr>
            <a:r>
              <a:rPr lang="en-US" b="0" dirty="0">
                <a:effectLst/>
                <a:latin typeface="Georgia Pro" panose="02040502050405020303" pitchFamily="18" charset="0"/>
              </a:rPr>
              <a:t>This means that when we call the add method on an instance of Rational, it will produce a new Rational instance as the result.</a:t>
            </a:r>
            <a:endParaRPr lang="en-US" b="0" dirty="0">
              <a:effectLst/>
              <a:latin typeface="Georgia Pro" panose="02040502050405020303" pitchFamily="18" charset="0"/>
            </a:endParaRPr>
          </a:p>
          <a:p>
            <a:pPr marL="285750" indent="-285750" algn="just">
              <a:lnSpc>
                <a:spcPct val="125000"/>
              </a:lnSpc>
              <a:buFont typeface="Arial" panose="020B0604020202020204" pitchFamily="34" charset="0"/>
              <a:buChar char="•"/>
            </a:pPr>
            <a:endParaRPr lang="fr-FR" dirty="0">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r>
              <a:rPr lang="en-US" dirty="0">
                <a:latin typeface="Georgia Pro" panose="02040502050405020303" pitchFamily="18" charset="0"/>
                <a:cs typeface="Courier New" panose="02070309020205020404" pitchFamily="49" charset="0"/>
              </a:rPr>
              <a:t>The method </a:t>
            </a:r>
            <a:r>
              <a:rPr lang="en-US" b="0" dirty="0">
                <a:effectLst/>
                <a:latin typeface="Consolas" panose="020B0609020204030204" pitchFamily="49" charset="0"/>
              </a:rPr>
              <a:t>add</a:t>
            </a:r>
            <a:r>
              <a:rPr lang="en-US" dirty="0">
                <a:latin typeface="Georgia Pro" panose="02040502050405020303" pitchFamily="18" charset="0"/>
                <a:cs typeface="Courier New" panose="02070309020205020404" pitchFamily="49" charset="0"/>
              </a:rPr>
              <a:t> that takes a parameter </a:t>
            </a:r>
            <a:r>
              <a:rPr lang="en-US" b="0" dirty="0" err="1">
                <a:effectLst/>
                <a:latin typeface="Consolas" panose="020B0609020204030204" pitchFamily="49" charset="0"/>
              </a:rPr>
              <a:t>newObj</a:t>
            </a:r>
            <a:r>
              <a:rPr lang="en-US" dirty="0">
                <a:latin typeface="Georgia Pro" panose="02040502050405020303" pitchFamily="18" charset="0"/>
                <a:cs typeface="Courier New" panose="02070309020205020404" pitchFamily="49" charset="0"/>
              </a:rPr>
              <a:t> of type Rational and returns a result of type Rational</a:t>
            </a:r>
            <a:endParaRPr lang="en-US" dirty="0">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dirty="0">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r>
              <a:rPr lang="en-US" dirty="0">
                <a:latin typeface="Georgia Pro" panose="02040502050405020303" pitchFamily="18" charset="0"/>
                <a:cs typeface="Courier New" panose="02070309020205020404" pitchFamily="49" charset="0"/>
              </a:rPr>
              <a:t>This design allows for </a:t>
            </a:r>
            <a:r>
              <a:rPr lang="en-US" b="1" dirty="0">
                <a:latin typeface="Georgia Pro" panose="02040502050405020303" pitchFamily="18" charset="0"/>
                <a:cs typeface="Courier New" panose="02070309020205020404" pitchFamily="49" charset="0"/>
              </a:rPr>
              <a:t>chaining operations </a:t>
            </a:r>
            <a:r>
              <a:rPr lang="en-US" dirty="0">
                <a:latin typeface="Georgia Pro" panose="02040502050405020303" pitchFamily="18" charset="0"/>
                <a:cs typeface="Courier New" panose="02070309020205020404" pitchFamily="49" charset="0"/>
              </a:rPr>
              <a:t>and producing new instances of Rational when performing mathematical operations. Each time we call add, we get a new Rational instance representing the result of the addition in previous code.</a:t>
            </a:r>
            <a:endParaRPr lang="fr-FR" dirty="0">
              <a:latin typeface="Georgia Pro" panose="02040502050405020303" pitchFamily="18" charset="0"/>
              <a:cs typeface="Courier New" panose="020703090202050204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Self references</a:t>
            </a:r>
            <a:endParaRPr lang="en-US" sz="2800" b="1" dirty="0">
              <a:solidFill>
                <a:srgbClr val="2C326F"/>
              </a:solidFill>
              <a:latin typeface="Georgia Pro" panose="02040502050405020303" pitchFamily="18" charset="0"/>
            </a:endParaRPr>
          </a:p>
        </p:txBody>
      </p:sp>
      <p:sp>
        <p:nvSpPr>
          <p:cNvPr id="6" name="TextBox 5"/>
          <p:cNvSpPr txBox="1"/>
          <p:nvPr/>
        </p:nvSpPr>
        <p:spPr>
          <a:xfrm>
            <a:off x="838200" y="993419"/>
            <a:ext cx="10515600" cy="1798698"/>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dirty="0">
                <a:latin typeface="Georgia Pro" panose="02040502050405020303" pitchFamily="18" charset="0"/>
                <a:cs typeface="Courier New" panose="02070309020205020404" pitchFamily="49" charset="0"/>
              </a:rPr>
              <a:t>In Scala, a self-reference, often referred to as </a:t>
            </a:r>
            <a:r>
              <a:rPr lang="en-US" b="1" dirty="0">
                <a:latin typeface="Consolas" panose="020B0609020204030204" pitchFamily="49" charset="0"/>
                <a:cs typeface="Courier New" panose="02070309020205020404" pitchFamily="49" charset="0"/>
              </a:rPr>
              <a:t>this</a:t>
            </a:r>
            <a:r>
              <a:rPr lang="en-US" dirty="0">
                <a:latin typeface="Georgia Pro" panose="02040502050405020303" pitchFamily="18" charset="0"/>
                <a:cs typeface="Courier New" panose="02070309020205020404" pitchFamily="49" charset="0"/>
              </a:rPr>
              <a:t> or </a:t>
            </a:r>
            <a:r>
              <a:rPr lang="en-US" b="1" dirty="0">
                <a:latin typeface="Consolas" panose="020B0609020204030204" pitchFamily="49" charset="0"/>
                <a:cs typeface="Courier New" panose="02070309020205020404" pitchFamily="49" charset="0"/>
              </a:rPr>
              <a:t>self</a:t>
            </a:r>
            <a:r>
              <a:rPr lang="en-US" dirty="0">
                <a:latin typeface="Georgia Pro" panose="02040502050405020303" pitchFamily="18" charset="0"/>
                <a:cs typeface="Courier New" panose="02070309020205020404" pitchFamily="49" charset="0"/>
              </a:rPr>
              <a:t>, is a way for a class to refer to itself. </a:t>
            </a:r>
            <a:endParaRPr lang="en-US" dirty="0">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dirty="0">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r>
              <a:rPr lang="en-US" dirty="0">
                <a:latin typeface="Georgia Pro" panose="02040502050405020303" pitchFamily="18" charset="0"/>
                <a:cs typeface="Courier New" panose="02070309020205020404" pitchFamily="49" charset="0"/>
              </a:rPr>
              <a:t>It is useful in various scenarios, such as distinguishing between instance variables and method parameters with the same name, or when you need to pass a reference to the current instance to another method or function.</a:t>
            </a:r>
            <a:endParaRPr lang="fr-FR" dirty="0">
              <a:latin typeface="Georgia Pro" panose="02040502050405020303" pitchFamily="18" charset="0"/>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Arithmetic operations</a:t>
            </a:r>
            <a:endParaRPr lang="en-US" sz="2800" b="1" dirty="0">
              <a:solidFill>
                <a:srgbClr val="2C326F"/>
              </a:solidFill>
              <a:latin typeface="Georgia Pro" panose="02040502050405020303" pitchFamily="18" charset="0"/>
            </a:endParaRPr>
          </a:p>
        </p:txBody>
      </p:sp>
      <p:sp>
        <p:nvSpPr>
          <p:cNvPr id="5" name="TextBox 4"/>
          <p:cNvSpPr txBox="1"/>
          <p:nvPr/>
        </p:nvSpPr>
        <p:spPr>
          <a:xfrm>
            <a:off x="838200" y="1046031"/>
            <a:ext cx="10515600" cy="685829"/>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sz="1600" dirty="0">
                <a:latin typeface="Georgia Pro" panose="02040502050405020303" pitchFamily="18" charset="0"/>
              </a:rPr>
              <a:t>In Scala, like in many other programming languages, you can use various arithmetic operators to perform mathematical operations on numerical values. Here are the common arithmetic operators in Scala:</a:t>
            </a:r>
            <a:endParaRPr lang="en-IN" sz="1600" dirty="0">
              <a:latin typeface="Georgia Pro" panose="02040502050405020303" pitchFamily="18" charset="0"/>
            </a:endParaRPr>
          </a:p>
        </p:txBody>
      </p:sp>
      <p:graphicFrame>
        <p:nvGraphicFramePr>
          <p:cNvPr id="4" name="Table 3"/>
          <p:cNvGraphicFramePr>
            <a:graphicFrameLocks noGrp="1"/>
          </p:cNvGraphicFramePr>
          <p:nvPr/>
        </p:nvGraphicFramePr>
        <p:xfrm>
          <a:off x="2489718" y="2356307"/>
          <a:ext cx="7596674" cy="3169920"/>
        </p:xfrm>
        <a:graphic>
          <a:graphicData uri="http://schemas.openxmlformats.org/drawingml/2006/table">
            <a:tbl>
              <a:tblPr>
                <a:tableStyleId>{5940675A-B579-460E-94D1-54222C63F5DA}</a:tableStyleId>
              </a:tblPr>
              <a:tblGrid>
                <a:gridCol w="1519173"/>
                <a:gridCol w="6077501"/>
              </a:tblGrid>
              <a:tr h="0">
                <a:tc>
                  <a:txBody>
                    <a:bodyPr/>
                    <a:lstStyle/>
                    <a:p>
                      <a:pPr algn="ctr"/>
                      <a:r>
                        <a:rPr lang="en-IN" sz="1600" b="1" dirty="0">
                          <a:effectLst/>
                          <a:latin typeface="Georgia Pro" panose="02040502050405020303" pitchFamily="18" charset="0"/>
                        </a:rPr>
                        <a:t>Operator</a:t>
                      </a:r>
                      <a:endParaRPr lang="en-IN" sz="1600" b="1" dirty="0">
                        <a:effectLst/>
                        <a:latin typeface="Georgia Pro" panose="02040502050405020303" pitchFamily="18" charset="0"/>
                      </a:endParaRPr>
                    </a:p>
                  </a:txBody>
                  <a:tcPr marL="60960" marR="60960" marT="60960" marB="60960" anchor="ctr"/>
                </a:tc>
                <a:tc>
                  <a:txBody>
                    <a:bodyPr/>
                    <a:lstStyle/>
                    <a:p>
                      <a:pPr algn="ctr"/>
                      <a:r>
                        <a:rPr lang="en-IN" sz="1600" b="1">
                          <a:effectLst/>
                          <a:latin typeface="Georgia Pro" panose="02040502050405020303" pitchFamily="18" charset="0"/>
                        </a:rPr>
                        <a:t>Description</a:t>
                      </a:r>
                      <a:endParaRPr lang="en-IN" sz="1600" b="1">
                        <a:effectLst/>
                        <a:latin typeface="Georgia Pro" panose="02040502050405020303" pitchFamily="18" charset="0"/>
                      </a:endParaRPr>
                    </a:p>
                  </a:txBody>
                  <a:tcPr marL="60960" marR="60960" marT="60960" marB="60960" anchor="ctr"/>
                </a:tc>
              </a:tr>
              <a:tr h="0">
                <a:tc>
                  <a:txBody>
                    <a:bodyPr/>
                    <a:lstStyle/>
                    <a:p>
                      <a:pPr algn="ctr"/>
                      <a:r>
                        <a:rPr lang="en-IN" sz="1600">
                          <a:effectLst/>
                          <a:latin typeface="Georgia Pro" panose="02040502050405020303" pitchFamily="18" charset="0"/>
                        </a:rPr>
                        <a:t>+</a:t>
                      </a:r>
                      <a:endParaRPr lang="en-IN" sz="1600">
                        <a:effectLst/>
                        <a:latin typeface="Georgia Pro" panose="02040502050405020303" pitchFamily="18" charset="0"/>
                      </a:endParaRPr>
                    </a:p>
                  </a:txBody>
                  <a:tcPr marL="60960" marR="60960" marT="60960" marB="60960" anchor="ctr"/>
                </a:tc>
                <a:tc>
                  <a:txBody>
                    <a:bodyPr/>
                    <a:lstStyle/>
                    <a:p>
                      <a:pPr algn="l"/>
                      <a:r>
                        <a:rPr lang="en-IN" sz="1600" dirty="0">
                          <a:effectLst/>
                          <a:latin typeface="Georgia Pro" panose="02040502050405020303" pitchFamily="18" charset="0"/>
                        </a:rPr>
                        <a:t>Adds two operands</a:t>
                      </a:r>
                      <a:endParaRPr lang="en-IN" sz="1600" dirty="0">
                        <a:effectLst/>
                        <a:latin typeface="Georgia Pro" panose="02040502050405020303" pitchFamily="18" charset="0"/>
                      </a:endParaRPr>
                    </a:p>
                  </a:txBody>
                  <a:tcPr marL="60960" marR="60960" marT="60960" marB="60960" anchor="ctr"/>
                </a:tc>
              </a:tr>
              <a:tr h="0">
                <a:tc>
                  <a:txBody>
                    <a:bodyPr/>
                    <a:lstStyle/>
                    <a:p>
                      <a:pPr algn="ctr"/>
                      <a:r>
                        <a:rPr lang="en-IN" sz="1600">
                          <a:effectLst/>
                          <a:latin typeface="Georgia Pro" panose="02040502050405020303" pitchFamily="18" charset="0"/>
                        </a:rPr>
                        <a:t>-</a:t>
                      </a:r>
                      <a:endParaRPr lang="en-IN" sz="1600">
                        <a:effectLst/>
                        <a:latin typeface="Georgia Pro" panose="02040502050405020303" pitchFamily="18" charset="0"/>
                      </a:endParaRPr>
                    </a:p>
                  </a:txBody>
                  <a:tcPr marL="60960" marR="60960" marT="60960" marB="60960" anchor="ctr"/>
                </a:tc>
                <a:tc>
                  <a:txBody>
                    <a:bodyPr/>
                    <a:lstStyle/>
                    <a:p>
                      <a:pPr algn="l"/>
                      <a:r>
                        <a:rPr lang="en-US" sz="1600" dirty="0">
                          <a:effectLst/>
                          <a:latin typeface="Georgia Pro" panose="02040502050405020303" pitchFamily="18" charset="0"/>
                        </a:rPr>
                        <a:t>Subtracts second operand from the first</a:t>
                      </a:r>
                      <a:endParaRPr lang="en-US" sz="1600" dirty="0">
                        <a:effectLst/>
                        <a:latin typeface="Georgia Pro" panose="02040502050405020303" pitchFamily="18" charset="0"/>
                      </a:endParaRPr>
                    </a:p>
                  </a:txBody>
                  <a:tcPr marL="60960" marR="60960" marT="60960" marB="60960" anchor="ctr"/>
                </a:tc>
              </a:tr>
              <a:tr h="0">
                <a:tc>
                  <a:txBody>
                    <a:bodyPr/>
                    <a:lstStyle/>
                    <a:p>
                      <a:pPr algn="ctr"/>
                      <a:r>
                        <a:rPr lang="en-IN" sz="1600">
                          <a:effectLst/>
                          <a:latin typeface="Georgia Pro" panose="02040502050405020303" pitchFamily="18" charset="0"/>
                        </a:rPr>
                        <a:t>*</a:t>
                      </a:r>
                      <a:endParaRPr lang="en-IN" sz="1600">
                        <a:effectLst/>
                        <a:latin typeface="Georgia Pro" panose="02040502050405020303" pitchFamily="18" charset="0"/>
                      </a:endParaRPr>
                    </a:p>
                  </a:txBody>
                  <a:tcPr marL="60960" marR="60960" marT="60960" marB="60960" anchor="ctr"/>
                </a:tc>
                <a:tc>
                  <a:txBody>
                    <a:bodyPr/>
                    <a:lstStyle/>
                    <a:p>
                      <a:pPr algn="l"/>
                      <a:r>
                        <a:rPr lang="en-IN" sz="1600" dirty="0">
                          <a:effectLst/>
                          <a:latin typeface="Georgia Pro" panose="02040502050405020303" pitchFamily="18" charset="0"/>
                        </a:rPr>
                        <a:t>Multiplies both operands</a:t>
                      </a:r>
                      <a:endParaRPr lang="en-IN" sz="1600" dirty="0">
                        <a:effectLst/>
                        <a:latin typeface="Georgia Pro" panose="02040502050405020303" pitchFamily="18" charset="0"/>
                      </a:endParaRPr>
                    </a:p>
                  </a:txBody>
                  <a:tcPr marL="60960" marR="60960" marT="60960" marB="60960" anchor="ctr"/>
                </a:tc>
              </a:tr>
              <a:tr h="0">
                <a:tc>
                  <a:txBody>
                    <a:bodyPr/>
                    <a:lstStyle/>
                    <a:p>
                      <a:pPr algn="ctr"/>
                      <a:r>
                        <a:rPr lang="en-IN" sz="1600">
                          <a:effectLst/>
                          <a:latin typeface="Georgia Pro" panose="02040502050405020303" pitchFamily="18" charset="0"/>
                        </a:rPr>
                        <a:t>/</a:t>
                      </a:r>
                      <a:endParaRPr lang="en-IN" sz="1600">
                        <a:effectLst/>
                        <a:latin typeface="Georgia Pro" panose="02040502050405020303" pitchFamily="18" charset="0"/>
                      </a:endParaRPr>
                    </a:p>
                  </a:txBody>
                  <a:tcPr marL="60960" marR="60960" marT="60960" marB="60960" anchor="ctr"/>
                </a:tc>
                <a:tc>
                  <a:txBody>
                    <a:bodyPr/>
                    <a:lstStyle/>
                    <a:p>
                      <a:pPr algn="l"/>
                      <a:r>
                        <a:rPr lang="en-IN" sz="1600" dirty="0">
                          <a:effectLst/>
                          <a:latin typeface="Georgia Pro" panose="02040502050405020303" pitchFamily="18" charset="0"/>
                        </a:rPr>
                        <a:t>Divides numerator by de-numerator</a:t>
                      </a:r>
                      <a:endParaRPr lang="en-IN" sz="1600" dirty="0">
                        <a:effectLst/>
                        <a:latin typeface="Georgia Pro" panose="02040502050405020303" pitchFamily="18" charset="0"/>
                      </a:endParaRPr>
                    </a:p>
                  </a:txBody>
                  <a:tcPr marL="60960" marR="60960" marT="60960" marB="60960" anchor="ctr"/>
                </a:tc>
              </a:tr>
              <a:tr h="0">
                <a:tc>
                  <a:txBody>
                    <a:bodyPr/>
                    <a:lstStyle/>
                    <a:p>
                      <a:pPr algn="ctr"/>
                      <a:r>
                        <a:rPr lang="en-IN" sz="1600">
                          <a:effectLst/>
                          <a:latin typeface="Georgia Pro" panose="02040502050405020303" pitchFamily="18" charset="0"/>
                        </a:rPr>
                        <a:t>%</a:t>
                      </a:r>
                      <a:endParaRPr lang="en-IN" sz="1600">
                        <a:effectLst/>
                        <a:latin typeface="Georgia Pro" panose="02040502050405020303" pitchFamily="18" charset="0"/>
                      </a:endParaRPr>
                    </a:p>
                  </a:txBody>
                  <a:tcPr marL="60960" marR="60960" marT="60960" marB="60960" anchor="ctr"/>
                </a:tc>
                <a:tc>
                  <a:txBody>
                    <a:bodyPr/>
                    <a:lstStyle/>
                    <a:p>
                      <a:pPr algn="l"/>
                      <a:r>
                        <a:rPr lang="en-US" sz="1600" dirty="0">
                          <a:effectLst/>
                          <a:latin typeface="Georgia Pro" panose="02040502050405020303" pitchFamily="18" charset="0"/>
                        </a:rPr>
                        <a:t>Modulus operator finds the remainder after division of one number by another</a:t>
                      </a:r>
                      <a:endParaRPr lang="en-US" sz="1600" dirty="0">
                        <a:effectLst/>
                        <a:latin typeface="Georgia Pro" panose="02040502050405020303" pitchFamily="18" charset="0"/>
                      </a:endParaRPr>
                    </a:p>
                  </a:txBody>
                  <a:tcPr marL="60960" marR="60960" marT="60960" marB="60960" anchor="ctr"/>
                </a:tc>
              </a:tr>
              <a:tr h="0">
                <a:tc>
                  <a:txBody>
                    <a:bodyPr/>
                    <a:lstStyle/>
                    <a:p>
                      <a:pPr algn="ctr"/>
                      <a:r>
                        <a:rPr lang="en-US" sz="1600" dirty="0">
                          <a:effectLst/>
                          <a:latin typeface="Georgia Pro" panose="02040502050405020303" pitchFamily="18" charset="0"/>
                        </a:rPr>
                        <a:t>+=</a:t>
                      </a:r>
                      <a:endParaRPr lang="en-IN" sz="1600" dirty="0">
                        <a:effectLst/>
                        <a:latin typeface="Georgia Pro" panose="02040502050405020303" pitchFamily="18" charset="0"/>
                      </a:endParaRPr>
                    </a:p>
                  </a:txBody>
                  <a:tcPr marL="60960" marR="60960" marT="60960" marB="60960" anchor="ctr"/>
                </a:tc>
                <a:tc>
                  <a:txBody>
                    <a:bodyPr/>
                    <a:lstStyle/>
                    <a:p>
                      <a:pPr algn="l"/>
                      <a:r>
                        <a:rPr lang="en-US" sz="1600" dirty="0">
                          <a:effectLst/>
                          <a:latin typeface="Georgia Pro" panose="02040502050405020303" pitchFamily="18" charset="0"/>
                        </a:rPr>
                        <a:t>Increment operator, equivalent to </a:t>
                      </a:r>
                      <a:r>
                        <a:rPr lang="en-US" sz="1600" dirty="0" err="1">
                          <a:effectLst/>
                          <a:latin typeface="Consolas" panose="020B0609020204030204" pitchFamily="49" charset="0"/>
                        </a:rPr>
                        <a:t>myVar</a:t>
                      </a:r>
                      <a:r>
                        <a:rPr lang="en-US" sz="1600" dirty="0">
                          <a:effectLst/>
                          <a:latin typeface="Consolas" panose="020B0609020204030204" pitchFamily="49" charset="0"/>
                        </a:rPr>
                        <a:t> = </a:t>
                      </a:r>
                      <a:r>
                        <a:rPr lang="en-US" sz="1600" dirty="0" err="1">
                          <a:effectLst/>
                          <a:latin typeface="Consolas" panose="020B0609020204030204" pitchFamily="49" charset="0"/>
                        </a:rPr>
                        <a:t>myVar</a:t>
                      </a:r>
                      <a:r>
                        <a:rPr lang="en-US" sz="1600" dirty="0">
                          <a:effectLst/>
                          <a:latin typeface="Consolas" panose="020B0609020204030204" pitchFamily="49" charset="0"/>
                        </a:rPr>
                        <a:t> + </a:t>
                      </a:r>
                      <a:r>
                        <a:rPr lang="en-US" sz="1600" dirty="0" err="1">
                          <a:effectLst/>
                          <a:latin typeface="Consolas" panose="020B0609020204030204" pitchFamily="49" charset="0"/>
                        </a:rPr>
                        <a:t>step_size</a:t>
                      </a:r>
                      <a:endParaRPr lang="en-US" sz="1600" dirty="0">
                        <a:effectLst/>
                        <a:latin typeface="Consolas" panose="020B0609020204030204" pitchFamily="49" charset="0"/>
                      </a:endParaRPr>
                    </a:p>
                  </a:txBody>
                  <a:tcPr marL="60960" marR="60960" marT="60960" marB="60960" anchor="ctr"/>
                </a:tc>
              </a:tr>
              <a:tr h="0">
                <a:tc>
                  <a:txBody>
                    <a:bodyPr/>
                    <a:lstStyle/>
                    <a:p>
                      <a:pPr algn="ctr"/>
                      <a:r>
                        <a:rPr lang="en-US" sz="1600" dirty="0">
                          <a:effectLst/>
                          <a:latin typeface="Georgia Pro" panose="02040502050405020303" pitchFamily="18" charset="0"/>
                        </a:rPr>
                        <a:t>-=</a:t>
                      </a:r>
                      <a:endParaRPr lang="en-IN" sz="1600" dirty="0">
                        <a:effectLst/>
                        <a:latin typeface="Georgia Pro" panose="02040502050405020303" pitchFamily="18" charset="0"/>
                      </a:endParaRPr>
                    </a:p>
                  </a:txBody>
                  <a:tcPr marL="60960" marR="60960" marT="60960" marB="609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dirty="0">
                          <a:effectLst/>
                          <a:latin typeface="Georgia Pro" panose="02040502050405020303" pitchFamily="18" charset="0"/>
                        </a:rPr>
                        <a:t>Decrement operator, equivalent to </a:t>
                      </a:r>
                      <a:r>
                        <a:rPr lang="en-US" sz="1600" dirty="0" err="1">
                          <a:effectLst/>
                          <a:latin typeface="Consolas" panose="020B0609020204030204" pitchFamily="49" charset="0"/>
                        </a:rPr>
                        <a:t>myVar</a:t>
                      </a:r>
                      <a:r>
                        <a:rPr lang="en-US" sz="1600" dirty="0">
                          <a:effectLst/>
                          <a:latin typeface="Consolas" panose="020B0609020204030204" pitchFamily="49" charset="0"/>
                        </a:rPr>
                        <a:t> = </a:t>
                      </a:r>
                      <a:r>
                        <a:rPr lang="en-US" sz="1600" dirty="0" err="1">
                          <a:effectLst/>
                          <a:latin typeface="Consolas" panose="020B0609020204030204" pitchFamily="49" charset="0"/>
                        </a:rPr>
                        <a:t>myVar</a:t>
                      </a:r>
                      <a:r>
                        <a:rPr lang="en-US" sz="1600" dirty="0">
                          <a:effectLst/>
                          <a:latin typeface="Consolas" panose="020B0609020204030204" pitchFamily="49" charset="0"/>
                        </a:rPr>
                        <a:t> - </a:t>
                      </a:r>
                      <a:r>
                        <a:rPr lang="en-US" sz="1600" dirty="0" err="1">
                          <a:effectLst/>
                          <a:latin typeface="Consolas" panose="020B0609020204030204" pitchFamily="49" charset="0"/>
                        </a:rPr>
                        <a:t>step_size</a:t>
                      </a:r>
                      <a:endParaRPr lang="en-US" sz="1600" dirty="0">
                        <a:effectLst/>
                        <a:latin typeface="Consolas" panose="020B0609020204030204" pitchFamily="49" charset="0"/>
                      </a:endParaRPr>
                    </a:p>
                  </a:txBody>
                  <a:tcPr marL="60960" marR="60960" marT="60960" marB="60960" anchor="ct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474306" y="-5780"/>
            <a:ext cx="11717694" cy="6324808"/>
          </a:xfrm>
          <a:prstGeom prst="rect">
            <a:avLst/>
          </a:prstGeom>
          <a:noFill/>
        </p:spPr>
        <p:txBody>
          <a:bodyPr wrap="square">
            <a:spAutoFit/>
          </a:bodyPr>
          <a:lstStyle/>
          <a:p>
            <a:r>
              <a:rPr lang="en-US" sz="1500" b="0" dirty="0">
                <a:solidFill>
                  <a:srgbClr val="AF00DB"/>
                </a:solidFill>
                <a:effectLst/>
                <a:latin typeface="Consolas" panose="020B0609020204030204" pitchFamily="49" charset="0"/>
              </a:rPr>
              <a:t>class</a:t>
            </a:r>
            <a:r>
              <a:rPr lang="en-US" sz="1500" b="0" dirty="0">
                <a:solidFill>
                  <a:srgbClr val="3B3B3B"/>
                </a:solidFill>
                <a:effectLst/>
                <a:latin typeface="Consolas" panose="020B0609020204030204" pitchFamily="49" charset="0"/>
              </a:rPr>
              <a:t> </a:t>
            </a:r>
            <a:r>
              <a:rPr lang="en-US" sz="1500" b="0" dirty="0" err="1">
                <a:solidFill>
                  <a:srgbClr val="267F99"/>
                </a:solidFill>
                <a:effectLst/>
                <a:latin typeface="Consolas" panose="020B0609020204030204" pitchFamily="49" charset="0"/>
              </a:rPr>
              <a:t>MyClass</a:t>
            </a:r>
            <a:r>
              <a:rPr lang="en-US" sz="1500" b="0" dirty="0">
                <a:solidFill>
                  <a:srgbClr val="3B3B3B"/>
                </a:solidFill>
                <a:effectLst/>
                <a:latin typeface="Consolas" panose="020B0609020204030204" pitchFamily="49" charset="0"/>
              </a:rPr>
              <a:t>(</a:t>
            </a:r>
            <a:r>
              <a:rPr lang="en-US" sz="1500" b="0" dirty="0">
                <a:solidFill>
                  <a:srgbClr val="0070C1"/>
                </a:solidFill>
                <a:effectLst/>
                <a:latin typeface="Consolas" panose="020B0609020204030204" pitchFamily="49" charset="0"/>
              </a:rPr>
              <a:t>value</a:t>
            </a:r>
            <a:r>
              <a:rPr lang="en-US" sz="1500" b="0" dirty="0">
                <a:solidFill>
                  <a:srgbClr val="3B3B3B"/>
                </a:solidFill>
                <a:effectLst/>
                <a:latin typeface="Consolas" panose="020B0609020204030204" pitchFamily="49" charset="0"/>
              </a:rPr>
              <a:t>: </a:t>
            </a:r>
            <a:r>
              <a:rPr lang="en-US" sz="1500" b="0" dirty="0">
                <a:solidFill>
                  <a:srgbClr val="267F99"/>
                </a:solidFill>
                <a:effectLst/>
                <a:latin typeface="Consolas" panose="020B0609020204030204" pitchFamily="49" charset="0"/>
              </a:rPr>
              <a:t>Int</a:t>
            </a:r>
            <a:r>
              <a:rPr lang="en-US" sz="1500" b="0" dirty="0">
                <a:solidFill>
                  <a:srgbClr val="3B3B3B"/>
                </a:solidFill>
                <a:effectLst/>
                <a:latin typeface="Consolas" panose="020B0609020204030204" pitchFamily="49" charset="0"/>
              </a:rPr>
              <a:t>) {</a:t>
            </a:r>
            <a:endParaRPr lang="en-US" sz="1500" b="0" dirty="0">
              <a:solidFill>
                <a:srgbClr val="3B3B3B"/>
              </a:solidFill>
              <a:effectLst/>
              <a:latin typeface="Consolas" panose="020B0609020204030204" pitchFamily="49" charset="0"/>
            </a:endParaRPr>
          </a:p>
          <a:p>
            <a:r>
              <a:rPr lang="en-US" sz="1500" b="0" dirty="0">
                <a:solidFill>
                  <a:srgbClr val="3B3B3B"/>
                </a:solidFill>
                <a:effectLst/>
                <a:latin typeface="Consolas" panose="020B0609020204030204" pitchFamily="49" charset="0"/>
              </a:rPr>
              <a:t>  </a:t>
            </a:r>
            <a:r>
              <a:rPr lang="en-US" sz="1500" b="0" dirty="0">
                <a:solidFill>
                  <a:srgbClr val="008000"/>
                </a:solidFill>
                <a:effectLst/>
                <a:latin typeface="Consolas" panose="020B0609020204030204" pitchFamily="49" charset="0"/>
              </a:rPr>
              <a:t>// Instance variable</a:t>
            </a:r>
            <a:endParaRPr lang="en-US" sz="1500" b="0" dirty="0">
              <a:solidFill>
                <a:srgbClr val="3B3B3B"/>
              </a:solidFill>
              <a:effectLst/>
              <a:latin typeface="Consolas" panose="020B0609020204030204" pitchFamily="49" charset="0"/>
            </a:endParaRPr>
          </a:p>
          <a:p>
            <a:r>
              <a:rPr lang="en-US" sz="1500" b="0" dirty="0">
                <a:solidFill>
                  <a:srgbClr val="3B3B3B"/>
                </a:solidFill>
                <a:effectLst/>
                <a:latin typeface="Consolas" panose="020B0609020204030204" pitchFamily="49" charset="0"/>
              </a:rPr>
              <a:t>  </a:t>
            </a:r>
            <a:r>
              <a:rPr lang="en-US" sz="1500" b="0" dirty="0" err="1">
                <a:solidFill>
                  <a:srgbClr val="AF00DB"/>
                </a:solidFill>
                <a:effectLst/>
                <a:latin typeface="Consolas" panose="020B0609020204030204" pitchFamily="49" charset="0"/>
              </a:rPr>
              <a:t>val</a:t>
            </a:r>
            <a:r>
              <a:rPr lang="en-US" sz="1500" b="0" dirty="0">
                <a:solidFill>
                  <a:srgbClr val="3B3B3B"/>
                </a:solidFill>
                <a:effectLst/>
                <a:latin typeface="Consolas" panose="020B0609020204030204" pitchFamily="49" charset="0"/>
              </a:rPr>
              <a:t> </a:t>
            </a:r>
            <a:r>
              <a:rPr lang="en-US" sz="1500" b="0" dirty="0" err="1">
                <a:solidFill>
                  <a:srgbClr val="0070C1"/>
                </a:solidFill>
                <a:effectLst/>
                <a:latin typeface="Consolas" panose="020B0609020204030204" pitchFamily="49" charset="0"/>
              </a:rPr>
              <a:t>myValue</a:t>
            </a:r>
            <a:r>
              <a:rPr lang="en-US" sz="1500" b="0" dirty="0">
                <a:solidFill>
                  <a:srgbClr val="000000"/>
                </a:solidFill>
                <a:effectLst/>
                <a:latin typeface="Consolas" panose="020B0609020204030204" pitchFamily="49" charset="0"/>
              </a:rPr>
              <a:t>:</a:t>
            </a:r>
            <a:r>
              <a:rPr lang="en-US" sz="1500" b="0" dirty="0">
                <a:solidFill>
                  <a:srgbClr val="3B3B3B"/>
                </a:solidFill>
                <a:effectLst/>
                <a:latin typeface="Consolas" panose="020B0609020204030204" pitchFamily="49" charset="0"/>
              </a:rPr>
              <a:t> </a:t>
            </a:r>
            <a:r>
              <a:rPr lang="en-US" sz="1500" b="0" dirty="0">
                <a:solidFill>
                  <a:srgbClr val="267F99"/>
                </a:solidFill>
                <a:effectLst/>
                <a:latin typeface="Consolas" panose="020B0609020204030204" pitchFamily="49" charset="0"/>
              </a:rPr>
              <a:t>Int</a:t>
            </a:r>
            <a:r>
              <a:rPr lang="en-US" sz="1500" b="0" dirty="0">
                <a:solidFill>
                  <a:srgbClr val="3B3B3B"/>
                </a:solidFill>
                <a:effectLst/>
                <a:latin typeface="Consolas" panose="020B0609020204030204" pitchFamily="49" charset="0"/>
              </a:rPr>
              <a:t> </a:t>
            </a:r>
            <a:r>
              <a:rPr lang="en-US" sz="1500" b="0" dirty="0">
                <a:solidFill>
                  <a:srgbClr val="000000"/>
                </a:solidFill>
                <a:effectLst/>
                <a:latin typeface="Consolas" panose="020B0609020204030204" pitchFamily="49" charset="0"/>
              </a:rPr>
              <a:t>=</a:t>
            </a:r>
            <a:r>
              <a:rPr lang="en-US" sz="1500" b="0" dirty="0">
                <a:solidFill>
                  <a:srgbClr val="3B3B3B"/>
                </a:solidFill>
                <a:effectLst/>
                <a:latin typeface="Consolas" panose="020B0609020204030204" pitchFamily="49" charset="0"/>
              </a:rPr>
              <a:t> </a:t>
            </a:r>
            <a:r>
              <a:rPr lang="en-US" sz="1500" b="0" dirty="0">
                <a:solidFill>
                  <a:srgbClr val="0070C1"/>
                </a:solidFill>
                <a:effectLst/>
                <a:latin typeface="Consolas" panose="020B0609020204030204" pitchFamily="49" charset="0"/>
              </a:rPr>
              <a:t>value</a:t>
            </a:r>
            <a:endParaRPr lang="en-US" sz="1500" b="0" dirty="0">
              <a:solidFill>
                <a:srgbClr val="3B3B3B"/>
              </a:solidFill>
              <a:effectLst/>
              <a:latin typeface="Consolas" panose="020B0609020204030204" pitchFamily="49" charset="0"/>
            </a:endParaRPr>
          </a:p>
          <a:p>
            <a:br>
              <a:rPr lang="en-US" sz="1500" b="0" dirty="0">
                <a:solidFill>
                  <a:srgbClr val="3B3B3B"/>
                </a:solidFill>
                <a:effectLst/>
                <a:latin typeface="Consolas" panose="020B0609020204030204" pitchFamily="49" charset="0"/>
              </a:rPr>
            </a:br>
            <a:r>
              <a:rPr lang="en-US" sz="1500" b="0" dirty="0">
                <a:solidFill>
                  <a:srgbClr val="3B3B3B"/>
                </a:solidFill>
                <a:effectLst/>
                <a:latin typeface="Consolas" panose="020B0609020204030204" pitchFamily="49" charset="0"/>
              </a:rPr>
              <a:t>  </a:t>
            </a:r>
            <a:r>
              <a:rPr lang="en-US" sz="1500" b="0" dirty="0">
                <a:solidFill>
                  <a:srgbClr val="008000"/>
                </a:solidFill>
                <a:effectLst/>
                <a:latin typeface="Consolas" panose="020B0609020204030204" pitchFamily="49" charset="0"/>
              </a:rPr>
              <a:t>// Method using this</a:t>
            </a:r>
            <a:endParaRPr lang="en-US" sz="1500" b="0" dirty="0">
              <a:solidFill>
                <a:srgbClr val="3B3B3B"/>
              </a:solidFill>
              <a:effectLst/>
              <a:latin typeface="Consolas" panose="020B0609020204030204" pitchFamily="49" charset="0"/>
            </a:endParaRPr>
          </a:p>
          <a:p>
            <a:r>
              <a:rPr lang="en-US" sz="1500" b="0" dirty="0">
                <a:solidFill>
                  <a:srgbClr val="3B3B3B"/>
                </a:solidFill>
                <a:effectLst/>
                <a:latin typeface="Consolas" panose="020B0609020204030204" pitchFamily="49" charset="0"/>
              </a:rPr>
              <a:t>  </a:t>
            </a:r>
            <a:r>
              <a:rPr lang="en-US" sz="1500" b="0" dirty="0">
                <a:solidFill>
                  <a:srgbClr val="AF00DB"/>
                </a:solidFill>
                <a:effectLst/>
                <a:latin typeface="Consolas" panose="020B0609020204030204" pitchFamily="49" charset="0"/>
              </a:rPr>
              <a:t>def</a:t>
            </a:r>
            <a:r>
              <a:rPr lang="en-US" sz="1500" b="0" dirty="0">
                <a:solidFill>
                  <a:srgbClr val="3B3B3B"/>
                </a:solidFill>
                <a:effectLst/>
                <a:latin typeface="Consolas" panose="020B0609020204030204" pitchFamily="49" charset="0"/>
              </a:rPr>
              <a:t> </a:t>
            </a:r>
            <a:r>
              <a:rPr lang="en-US" sz="1500" b="0" dirty="0" err="1">
                <a:solidFill>
                  <a:srgbClr val="795E26"/>
                </a:solidFill>
                <a:effectLst/>
                <a:latin typeface="Consolas" panose="020B0609020204030204" pitchFamily="49" charset="0"/>
              </a:rPr>
              <a:t>printValue</a:t>
            </a:r>
            <a:r>
              <a:rPr lang="en-US" sz="1500" b="0" dirty="0">
                <a:solidFill>
                  <a:srgbClr val="3B3B3B"/>
                </a:solidFill>
                <a:effectLst/>
                <a:latin typeface="Consolas" panose="020B0609020204030204" pitchFamily="49" charset="0"/>
              </a:rPr>
              <a:t>()</a:t>
            </a:r>
            <a:r>
              <a:rPr lang="en-US" sz="1500" b="0" dirty="0">
                <a:solidFill>
                  <a:srgbClr val="000000"/>
                </a:solidFill>
                <a:effectLst/>
                <a:latin typeface="Consolas" panose="020B0609020204030204" pitchFamily="49" charset="0"/>
              </a:rPr>
              <a:t>:</a:t>
            </a:r>
            <a:r>
              <a:rPr lang="en-US" sz="1500" b="0" dirty="0">
                <a:solidFill>
                  <a:srgbClr val="3B3B3B"/>
                </a:solidFill>
                <a:effectLst/>
                <a:latin typeface="Consolas" panose="020B0609020204030204" pitchFamily="49" charset="0"/>
              </a:rPr>
              <a:t> </a:t>
            </a:r>
            <a:r>
              <a:rPr lang="en-US" sz="1500" b="0" dirty="0">
                <a:solidFill>
                  <a:srgbClr val="267F99"/>
                </a:solidFill>
                <a:effectLst/>
                <a:latin typeface="Consolas" panose="020B0609020204030204" pitchFamily="49" charset="0"/>
              </a:rPr>
              <a:t>Unit</a:t>
            </a:r>
            <a:r>
              <a:rPr lang="en-US" sz="1500" b="0" dirty="0">
                <a:solidFill>
                  <a:srgbClr val="3B3B3B"/>
                </a:solidFill>
                <a:effectLst/>
                <a:latin typeface="Consolas" panose="020B0609020204030204" pitchFamily="49" charset="0"/>
              </a:rPr>
              <a:t> </a:t>
            </a:r>
            <a:r>
              <a:rPr lang="en-US" sz="1500" b="0" dirty="0">
                <a:solidFill>
                  <a:srgbClr val="000000"/>
                </a:solidFill>
                <a:effectLst/>
                <a:latin typeface="Consolas" panose="020B0609020204030204" pitchFamily="49" charset="0"/>
              </a:rPr>
              <a:t>=</a:t>
            </a:r>
            <a:r>
              <a:rPr lang="en-US" sz="1500" b="0" dirty="0">
                <a:solidFill>
                  <a:srgbClr val="3B3B3B"/>
                </a:solidFill>
                <a:effectLst/>
                <a:latin typeface="Consolas" panose="020B0609020204030204" pitchFamily="49" charset="0"/>
              </a:rPr>
              <a:t> {</a:t>
            </a:r>
            <a:endParaRPr lang="en-US" sz="1500" b="0" dirty="0">
              <a:solidFill>
                <a:srgbClr val="3B3B3B"/>
              </a:solidFill>
              <a:effectLst/>
              <a:latin typeface="Consolas" panose="020B0609020204030204" pitchFamily="49" charset="0"/>
            </a:endParaRPr>
          </a:p>
          <a:p>
            <a:r>
              <a:rPr lang="en-US" sz="1500" b="0" dirty="0">
                <a:solidFill>
                  <a:srgbClr val="3B3B3B"/>
                </a:solidFill>
                <a:effectLst/>
                <a:latin typeface="Consolas" panose="020B0609020204030204" pitchFamily="49" charset="0"/>
              </a:rPr>
              <a:t>    </a:t>
            </a:r>
            <a:r>
              <a:rPr lang="en-US" sz="1500" b="0" dirty="0" err="1">
                <a:solidFill>
                  <a:srgbClr val="795E26"/>
                </a:solidFill>
                <a:effectLst/>
                <a:latin typeface="Consolas" panose="020B0609020204030204" pitchFamily="49" charset="0"/>
              </a:rPr>
              <a:t>println</a:t>
            </a:r>
            <a:r>
              <a:rPr lang="en-US" sz="1500" b="0" dirty="0">
                <a:solidFill>
                  <a:srgbClr val="3B3B3B"/>
                </a:solidFill>
                <a:effectLst/>
                <a:latin typeface="Consolas" panose="020B0609020204030204" pitchFamily="49" charset="0"/>
              </a:rPr>
              <a:t>(</a:t>
            </a:r>
            <a:r>
              <a:rPr lang="en-US" sz="1500" b="0" dirty="0" err="1">
                <a:solidFill>
                  <a:srgbClr val="AF00DB"/>
                </a:solidFill>
                <a:effectLst/>
                <a:latin typeface="Consolas" panose="020B0609020204030204" pitchFamily="49" charset="0"/>
              </a:rPr>
              <a:t>s</a:t>
            </a:r>
            <a:r>
              <a:rPr lang="en-US" sz="1500" b="0" dirty="0" err="1">
                <a:solidFill>
                  <a:srgbClr val="A31515"/>
                </a:solidFill>
                <a:effectLst/>
                <a:latin typeface="Consolas" panose="020B0609020204030204" pitchFamily="49" charset="0"/>
              </a:rPr>
              <a:t>"Value</a:t>
            </a:r>
            <a:r>
              <a:rPr lang="en-US" sz="1500" b="0" dirty="0">
                <a:solidFill>
                  <a:srgbClr val="A31515"/>
                </a:solidFill>
                <a:effectLst/>
                <a:latin typeface="Consolas" panose="020B0609020204030204" pitchFamily="49" charset="0"/>
              </a:rPr>
              <a:t> in this instance: </a:t>
            </a:r>
            <a:r>
              <a:rPr lang="en-US" sz="1500" b="0" dirty="0">
                <a:solidFill>
                  <a:srgbClr val="AF00DB"/>
                </a:solidFill>
                <a:effectLst/>
                <a:latin typeface="Consolas" panose="020B0609020204030204" pitchFamily="49" charset="0"/>
              </a:rPr>
              <a:t>$</a:t>
            </a:r>
            <a:r>
              <a:rPr lang="en-US" sz="1500" b="0" dirty="0" err="1">
                <a:solidFill>
                  <a:srgbClr val="0070C1"/>
                </a:solidFill>
                <a:effectLst/>
                <a:latin typeface="Consolas" panose="020B0609020204030204" pitchFamily="49" charset="0"/>
              </a:rPr>
              <a:t>myValue</a:t>
            </a:r>
            <a:r>
              <a:rPr lang="en-US" sz="1500" b="0" dirty="0">
                <a:solidFill>
                  <a:srgbClr val="A31515"/>
                </a:solidFill>
                <a:effectLst/>
                <a:latin typeface="Consolas" panose="020B0609020204030204" pitchFamily="49" charset="0"/>
              </a:rPr>
              <a:t>"</a:t>
            </a:r>
            <a:r>
              <a:rPr lang="en-US" sz="1500" b="0" dirty="0">
                <a:solidFill>
                  <a:srgbClr val="3B3B3B"/>
                </a:solidFill>
                <a:effectLst/>
                <a:latin typeface="Consolas" panose="020B0609020204030204" pitchFamily="49" charset="0"/>
              </a:rPr>
              <a:t>)</a:t>
            </a:r>
            <a:endParaRPr lang="en-US" sz="1500" b="0" dirty="0">
              <a:solidFill>
                <a:srgbClr val="3B3B3B"/>
              </a:solidFill>
              <a:effectLst/>
              <a:latin typeface="Consolas" panose="020B0609020204030204" pitchFamily="49" charset="0"/>
            </a:endParaRPr>
          </a:p>
          <a:p>
            <a:r>
              <a:rPr lang="en-US" sz="1500" b="0" dirty="0">
                <a:solidFill>
                  <a:srgbClr val="3B3B3B"/>
                </a:solidFill>
                <a:effectLst/>
                <a:latin typeface="Consolas" panose="020B0609020204030204" pitchFamily="49" charset="0"/>
              </a:rPr>
              <a:t>  }</a:t>
            </a:r>
            <a:endParaRPr lang="en-US" sz="1500" b="0" dirty="0">
              <a:solidFill>
                <a:srgbClr val="3B3B3B"/>
              </a:solidFill>
              <a:effectLst/>
              <a:latin typeface="Consolas" panose="020B0609020204030204" pitchFamily="49" charset="0"/>
            </a:endParaRPr>
          </a:p>
          <a:p>
            <a:br>
              <a:rPr lang="en-US" sz="1500" b="0" dirty="0">
                <a:solidFill>
                  <a:srgbClr val="3B3B3B"/>
                </a:solidFill>
                <a:effectLst/>
                <a:latin typeface="Consolas" panose="020B0609020204030204" pitchFamily="49" charset="0"/>
              </a:rPr>
            </a:br>
            <a:r>
              <a:rPr lang="en-US" sz="1500" b="0" dirty="0">
                <a:solidFill>
                  <a:srgbClr val="3B3B3B"/>
                </a:solidFill>
                <a:effectLst/>
                <a:latin typeface="Consolas" panose="020B0609020204030204" pitchFamily="49" charset="0"/>
              </a:rPr>
              <a:t>  </a:t>
            </a:r>
            <a:r>
              <a:rPr lang="en-US" sz="1500" b="0" dirty="0">
                <a:solidFill>
                  <a:srgbClr val="008000"/>
                </a:solidFill>
                <a:effectLst/>
                <a:latin typeface="Consolas" panose="020B0609020204030204" pitchFamily="49" charset="0"/>
              </a:rPr>
              <a:t>// Another method that takes a parameter with the same name as the instance variable</a:t>
            </a:r>
            <a:endParaRPr lang="en-US" sz="1500" b="0" dirty="0">
              <a:solidFill>
                <a:srgbClr val="3B3B3B"/>
              </a:solidFill>
              <a:effectLst/>
              <a:latin typeface="Consolas" panose="020B0609020204030204" pitchFamily="49" charset="0"/>
            </a:endParaRPr>
          </a:p>
          <a:p>
            <a:r>
              <a:rPr lang="en-US" sz="1500" b="0" dirty="0">
                <a:solidFill>
                  <a:srgbClr val="3B3B3B"/>
                </a:solidFill>
                <a:effectLst/>
                <a:latin typeface="Consolas" panose="020B0609020204030204" pitchFamily="49" charset="0"/>
              </a:rPr>
              <a:t>  </a:t>
            </a:r>
            <a:r>
              <a:rPr lang="en-US" sz="1500" b="0" dirty="0">
                <a:solidFill>
                  <a:srgbClr val="AF00DB"/>
                </a:solidFill>
                <a:effectLst/>
                <a:latin typeface="Consolas" panose="020B0609020204030204" pitchFamily="49" charset="0"/>
              </a:rPr>
              <a:t>def</a:t>
            </a:r>
            <a:r>
              <a:rPr lang="en-US" sz="1500" b="0" dirty="0">
                <a:solidFill>
                  <a:srgbClr val="3B3B3B"/>
                </a:solidFill>
                <a:effectLst/>
                <a:latin typeface="Consolas" panose="020B0609020204030204" pitchFamily="49" charset="0"/>
              </a:rPr>
              <a:t> </a:t>
            </a:r>
            <a:r>
              <a:rPr lang="en-US" sz="1500" b="0" dirty="0" err="1">
                <a:solidFill>
                  <a:srgbClr val="795E26"/>
                </a:solidFill>
                <a:effectLst/>
                <a:latin typeface="Consolas" panose="020B0609020204030204" pitchFamily="49" charset="0"/>
              </a:rPr>
              <a:t>isSameValue</a:t>
            </a:r>
            <a:r>
              <a:rPr lang="en-US" sz="1500" b="0" dirty="0">
                <a:solidFill>
                  <a:srgbClr val="3B3B3B"/>
                </a:solidFill>
                <a:effectLst/>
                <a:latin typeface="Consolas" panose="020B0609020204030204" pitchFamily="49" charset="0"/>
              </a:rPr>
              <a:t>(</a:t>
            </a:r>
            <a:r>
              <a:rPr lang="en-US" sz="1500" b="0" dirty="0" err="1">
                <a:solidFill>
                  <a:srgbClr val="001080"/>
                </a:solidFill>
                <a:effectLst/>
                <a:latin typeface="Consolas" panose="020B0609020204030204" pitchFamily="49" charset="0"/>
              </a:rPr>
              <a:t>myValue</a:t>
            </a:r>
            <a:r>
              <a:rPr lang="en-US" sz="1500" b="0" dirty="0">
                <a:solidFill>
                  <a:srgbClr val="3B3B3B"/>
                </a:solidFill>
                <a:effectLst/>
                <a:latin typeface="Consolas" panose="020B0609020204030204" pitchFamily="49" charset="0"/>
              </a:rPr>
              <a:t>: </a:t>
            </a:r>
            <a:r>
              <a:rPr lang="en-US" sz="1500" b="0" dirty="0">
                <a:solidFill>
                  <a:srgbClr val="267F99"/>
                </a:solidFill>
                <a:effectLst/>
                <a:latin typeface="Consolas" panose="020B0609020204030204" pitchFamily="49" charset="0"/>
              </a:rPr>
              <a:t>Int</a:t>
            </a:r>
            <a:r>
              <a:rPr lang="en-US" sz="1500" b="0" dirty="0">
                <a:solidFill>
                  <a:srgbClr val="3B3B3B"/>
                </a:solidFill>
                <a:effectLst/>
                <a:latin typeface="Consolas" panose="020B0609020204030204" pitchFamily="49" charset="0"/>
              </a:rPr>
              <a:t>)</a:t>
            </a:r>
            <a:r>
              <a:rPr lang="en-US" sz="1500" b="0" dirty="0">
                <a:solidFill>
                  <a:srgbClr val="000000"/>
                </a:solidFill>
                <a:effectLst/>
                <a:latin typeface="Consolas" panose="020B0609020204030204" pitchFamily="49" charset="0"/>
              </a:rPr>
              <a:t>:</a:t>
            </a:r>
            <a:r>
              <a:rPr lang="en-US" sz="1500" b="0" dirty="0">
                <a:solidFill>
                  <a:srgbClr val="3B3B3B"/>
                </a:solidFill>
                <a:effectLst/>
                <a:latin typeface="Consolas" panose="020B0609020204030204" pitchFamily="49" charset="0"/>
              </a:rPr>
              <a:t> </a:t>
            </a:r>
            <a:r>
              <a:rPr lang="en-US" sz="1500" b="0" dirty="0">
                <a:solidFill>
                  <a:srgbClr val="267F99"/>
                </a:solidFill>
                <a:effectLst/>
                <a:latin typeface="Consolas" panose="020B0609020204030204" pitchFamily="49" charset="0"/>
              </a:rPr>
              <a:t>Boolean</a:t>
            </a:r>
            <a:r>
              <a:rPr lang="en-US" sz="1500" b="0" dirty="0">
                <a:solidFill>
                  <a:srgbClr val="3B3B3B"/>
                </a:solidFill>
                <a:effectLst/>
                <a:latin typeface="Consolas" panose="020B0609020204030204" pitchFamily="49" charset="0"/>
              </a:rPr>
              <a:t> </a:t>
            </a:r>
            <a:r>
              <a:rPr lang="en-US" sz="1500" b="0" dirty="0">
                <a:solidFill>
                  <a:srgbClr val="000000"/>
                </a:solidFill>
                <a:effectLst/>
                <a:latin typeface="Consolas" panose="020B0609020204030204" pitchFamily="49" charset="0"/>
              </a:rPr>
              <a:t>=</a:t>
            </a:r>
            <a:r>
              <a:rPr lang="en-US" sz="1500" b="0" dirty="0">
                <a:solidFill>
                  <a:srgbClr val="3B3B3B"/>
                </a:solidFill>
                <a:effectLst/>
                <a:latin typeface="Consolas" panose="020B0609020204030204" pitchFamily="49" charset="0"/>
              </a:rPr>
              <a:t> {</a:t>
            </a:r>
            <a:endParaRPr lang="en-US" sz="1500" b="0" dirty="0">
              <a:solidFill>
                <a:srgbClr val="3B3B3B"/>
              </a:solidFill>
              <a:effectLst/>
              <a:latin typeface="Consolas" panose="020B0609020204030204" pitchFamily="49" charset="0"/>
            </a:endParaRPr>
          </a:p>
          <a:p>
            <a:r>
              <a:rPr lang="en-US" sz="1500" b="0" dirty="0">
                <a:solidFill>
                  <a:srgbClr val="3B3B3B"/>
                </a:solidFill>
                <a:effectLst/>
                <a:latin typeface="Consolas" panose="020B0609020204030204" pitchFamily="49" charset="0"/>
              </a:rPr>
              <a:t>    </a:t>
            </a:r>
            <a:r>
              <a:rPr lang="en-US" sz="1500" b="0" dirty="0">
                <a:solidFill>
                  <a:srgbClr val="008000"/>
                </a:solidFill>
                <a:effectLst/>
                <a:latin typeface="Consolas" panose="020B0609020204030204" pitchFamily="49" charset="0"/>
              </a:rPr>
              <a:t>// Using this to refer to the instance variable</a:t>
            </a:r>
            <a:endParaRPr lang="en-US" sz="1500" b="0" dirty="0">
              <a:solidFill>
                <a:srgbClr val="3B3B3B"/>
              </a:solidFill>
              <a:effectLst/>
              <a:latin typeface="Consolas" panose="020B0609020204030204" pitchFamily="49" charset="0"/>
            </a:endParaRPr>
          </a:p>
          <a:p>
            <a:r>
              <a:rPr lang="en-US" sz="1500" b="0" dirty="0">
                <a:solidFill>
                  <a:srgbClr val="3B3B3B"/>
                </a:solidFill>
                <a:effectLst/>
                <a:latin typeface="Consolas" panose="020B0609020204030204" pitchFamily="49" charset="0"/>
              </a:rPr>
              <a:t>    </a:t>
            </a:r>
            <a:r>
              <a:rPr lang="en-US" sz="1500" b="0" dirty="0" err="1">
                <a:solidFill>
                  <a:srgbClr val="AF00DB"/>
                </a:solidFill>
                <a:effectLst/>
                <a:latin typeface="Consolas" panose="020B0609020204030204" pitchFamily="49" charset="0"/>
              </a:rPr>
              <a:t>this</a:t>
            </a:r>
            <a:r>
              <a:rPr lang="en-US" sz="1500" b="0" dirty="0" err="1">
                <a:solidFill>
                  <a:srgbClr val="3B3B3B"/>
                </a:solidFill>
                <a:effectLst/>
                <a:latin typeface="Consolas" panose="020B0609020204030204" pitchFamily="49" charset="0"/>
              </a:rPr>
              <a:t>.</a:t>
            </a:r>
            <a:r>
              <a:rPr lang="en-US" sz="1500" b="0" dirty="0" err="1">
                <a:solidFill>
                  <a:srgbClr val="0070C1"/>
                </a:solidFill>
                <a:effectLst/>
                <a:latin typeface="Consolas" panose="020B0609020204030204" pitchFamily="49" charset="0"/>
              </a:rPr>
              <a:t>myValue</a:t>
            </a:r>
            <a:r>
              <a:rPr lang="en-US" sz="1500" b="0" dirty="0">
                <a:solidFill>
                  <a:srgbClr val="3B3B3B"/>
                </a:solidFill>
                <a:effectLst/>
                <a:latin typeface="Consolas" panose="020B0609020204030204" pitchFamily="49" charset="0"/>
              </a:rPr>
              <a:t> </a:t>
            </a:r>
            <a:r>
              <a:rPr lang="en-US" sz="1500" b="0" dirty="0">
                <a:solidFill>
                  <a:srgbClr val="795E26"/>
                </a:solidFill>
                <a:effectLst/>
                <a:latin typeface="Consolas" panose="020B0609020204030204" pitchFamily="49" charset="0"/>
              </a:rPr>
              <a:t>==</a:t>
            </a:r>
            <a:r>
              <a:rPr lang="en-US" sz="1500" b="0" dirty="0">
                <a:solidFill>
                  <a:srgbClr val="3B3B3B"/>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myValue</a:t>
            </a:r>
            <a:endParaRPr lang="en-US" sz="1500" b="0" dirty="0">
              <a:solidFill>
                <a:srgbClr val="3B3B3B"/>
              </a:solidFill>
              <a:effectLst/>
              <a:latin typeface="Consolas" panose="020B0609020204030204" pitchFamily="49" charset="0"/>
            </a:endParaRPr>
          </a:p>
          <a:p>
            <a:r>
              <a:rPr lang="en-US" sz="1500" b="0" dirty="0">
                <a:solidFill>
                  <a:srgbClr val="3B3B3B"/>
                </a:solidFill>
                <a:effectLst/>
                <a:latin typeface="Consolas" panose="020B0609020204030204" pitchFamily="49" charset="0"/>
              </a:rPr>
              <a:t>  }</a:t>
            </a:r>
            <a:endParaRPr lang="en-US" sz="1500" b="0" dirty="0">
              <a:solidFill>
                <a:srgbClr val="3B3B3B"/>
              </a:solidFill>
              <a:effectLst/>
              <a:latin typeface="Consolas" panose="020B0609020204030204" pitchFamily="49" charset="0"/>
            </a:endParaRPr>
          </a:p>
          <a:p>
            <a:r>
              <a:rPr lang="en-US" sz="1500" b="0" dirty="0">
                <a:solidFill>
                  <a:srgbClr val="3B3B3B"/>
                </a:solidFill>
                <a:effectLst/>
                <a:latin typeface="Consolas" panose="020B0609020204030204" pitchFamily="49" charset="0"/>
              </a:rPr>
              <a:t>}</a:t>
            </a:r>
            <a:endParaRPr lang="en-US" sz="1500" b="0" dirty="0">
              <a:solidFill>
                <a:srgbClr val="3B3B3B"/>
              </a:solidFill>
              <a:effectLst/>
              <a:latin typeface="Consolas" panose="020B0609020204030204" pitchFamily="49" charset="0"/>
            </a:endParaRPr>
          </a:p>
          <a:p>
            <a:br>
              <a:rPr lang="en-US" sz="1500" b="0" dirty="0">
                <a:solidFill>
                  <a:srgbClr val="3B3B3B"/>
                </a:solidFill>
                <a:effectLst/>
                <a:latin typeface="Consolas" panose="020B0609020204030204" pitchFamily="49" charset="0"/>
              </a:rPr>
            </a:br>
            <a:r>
              <a:rPr lang="en-US" sz="1500" b="0" dirty="0">
                <a:solidFill>
                  <a:srgbClr val="AF00DB"/>
                </a:solidFill>
                <a:effectLst/>
                <a:latin typeface="Consolas" panose="020B0609020204030204" pitchFamily="49" charset="0"/>
              </a:rPr>
              <a:t>object</a:t>
            </a:r>
            <a:r>
              <a:rPr lang="en-US" sz="1500" b="0" dirty="0">
                <a:solidFill>
                  <a:srgbClr val="3B3B3B"/>
                </a:solidFill>
                <a:effectLst/>
                <a:latin typeface="Consolas" panose="020B0609020204030204" pitchFamily="49" charset="0"/>
              </a:rPr>
              <a:t> </a:t>
            </a:r>
            <a:r>
              <a:rPr lang="en-US" sz="1500" b="0" dirty="0">
                <a:solidFill>
                  <a:srgbClr val="267F99"/>
                </a:solidFill>
                <a:effectLst/>
                <a:latin typeface="Consolas" panose="020B0609020204030204" pitchFamily="49" charset="0"/>
              </a:rPr>
              <a:t>Main</a:t>
            </a:r>
            <a:r>
              <a:rPr lang="en-US" sz="1500" b="0" dirty="0">
                <a:solidFill>
                  <a:srgbClr val="3B3B3B"/>
                </a:solidFill>
                <a:effectLst/>
                <a:latin typeface="Consolas" panose="020B0609020204030204" pitchFamily="49" charset="0"/>
              </a:rPr>
              <a:t> </a:t>
            </a:r>
            <a:r>
              <a:rPr lang="en-US" sz="1500" b="0" dirty="0">
                <a:solidFill>
                  <a:srgbClr val="AF00DB"/>
                </a:solidFill>
                <a:effectLst/>
                <a:latin typeface="Consolas" panose="020B0609020204030204" pitchFamily="49" charset="0"/>
              </a:rPr>
              <a:t>extends</a:t>
            </a:r>
            <a:r>
              <a:rPr lang="en-US" sz="1500" b="0" dirty="0">
                <a:solidFill>
                  <a:srgbClr val="3B3B3B"/>
                </a:solidFill>
                <a:effectLst/>
                <a:latin typeface="Consolas" panose="020B0609020204030204" pitchFamily="49" charset="0"/>
              </a:rPr>
              <a:t> </a:t>
            </a:r>
            <a:r>
              <a:rPr lang="en-US" sz="1500" b="0" dirty="0">
                <a:solidFill>
                  <a:srgbClr val="267F99"/>
                </a:solidFill>
                <a:effectLst/>
                <a:latin typeface="Consolas" panose="020B0609020204030204" pitchFamily="49" charset="0"/>
              </a:rPr>
              <a:t>App</a:t>
            </a:r>
            <a:r>
              <a:rPr lang="en-US" sz="1500" b="0" dirty="0">
                <a:solidFill>
                  <a:srgbClr val="3B3B3B"/>
                </a:solidFill>
                <a:effectLst/>
                <a:latin typeface="Consolas" panose="020B0609020204030204" pitchFamily="49" charset="0"/>
              </a:rPr>
              <a:t> {</a:t>
            </a:r>
            <a:endParaRPr lang="en-US" sz="1500" b="0" dirty="0">
              <a:solidFill>
                <a:srgbClr val="3B3B3B"/>
              </a:solidFill>
              <a:effectLst/>
              <a:latin typeface="Consolas" panose="020B0609020204030204" pitchFamily="49" charset="0"/>
            </a:endParaRPr>
          </a:p>
          <a:p>
            <a:r>
              <a:rPr lang="en-US" sz="1500" b="0" dirty="0">
                <a:solidFill>
                  <a:srgbClr val="3B3B3B"/>
                </a:solidFill>
                <a:effectLst/>
                <a:latin typeface="Consolas" panose="020B0609020204030204" pitchFamily="49" charset="0"/>
              </a:rPr>
              <a:t>  </a:t>
            </a:r>
            <a:r>
              <a:rPr lang="en-US" sz="1500" b="0" dirty="0">
                <a:solidFill>
                  <a:srgbClr val="008000"/>
                </a:solidFill>
                <a:effectLst/>
                <a:latin typeface="Consolas" panose="020B0609020204030204" pitchFamily="49" charset="0"/>
              </a:rPr>
              <a:t>// Creating an instance of </a:t>
            </a:r>
            <a:r>
              <a:rPr lang="en-US" sz="1500" b="0" dirty="0" err="1">
                <a:solidFill>
                  <a:srgbClr val="008000"/>
                </a:solidFill>
                <a:effectLst/>
                <a:latin typeface="Consolas" panose="020B0609020204030204" pitchFamily="49" charset="0"/>
              </a:rPr>
              <a:t>MyClass</a:t>
            </a:r>
            <a:endParaRPr lang="en-US" sz="1500" b="0" dirty="0">
              <a:solidFill>
                <a:srgbClr val="3B3B3B"/>
              </a:solidFill>
              <a:effectLst/>
              <a:latin typeface="Consolas" panose="020B0609020204030204" pitchFamily="49" charset="0"/>
            </a:endParaRPr>
          </a:p>
          <a:p>
            <a:r>
              <a:rPr lang="en-US" sz="1500" b="0" dirty="0">
                <a:solidFill>
                  <a:srgbClr val="3B3B3B"/>
                </a:solidFill>
                <a:effectLst/>
                <a:latin typeface="Consolas" panose="020B0609020204030204" pitchFamily="49" charset="0"/>
              </a:rPr>
              <a:t>  </a:t>
            </a:r>
            <a:r>
              <a:rPr lang="en-US" sz="1500" b="0" dirty="0" err="1">
                <a:solidFill>
                  <a:srgbClr val="AF00DB"/>
                </a:solidFill>
                <a:effectLst/>
                <a:latin typeface="Consolas" panose="020B0609020204030204" pitchFamily="49" charset="0"/>
              </a:rPr>
              <a:t>val</a:t>
            </a:r>
            <a:r>
              <a:rPr lang="en-US" sz="1500" b="0" dirty="0">
                <a:solidFill>
                  <a:srgbClr val="3B3B3B"/>
                </a:solidFill>
                <a:effectLst/>
                <a:latin typeface="Consolas" panose="020B0609020204030204" pitchFamily="49" charset="0"/>
              </a:rPr>
              <a:t> </a:t>
            </a:r>
            <a:r>
              <a:rPr lang="en-US" sz="1500" b="0" dirty="0" err="1">
                <a:solidFill>
                  <a:srgbClr val="0070C1"/>
                </a:solidFill>
                <a:effectLst/>
                <a:latin typeface="Consolas" panose="020B0609020204030204" pitchFamily="49" charset="0"/>
              </a:rPr>
              <a:t>myObject</a:t>
            </a:r>
            <a:r>
              <a:rPr lang="en-US" sz="1500" b="0" dirty="0">
                <a:solidFill>
                  <a:srgbClr val="3B3B3B"/>
                </a:solidFill>
                <a:effectLst/>
                <a:latin typeface="Consolas" panose="020B0609020204030204" pitchFamily="49" charset="0"/>
              </a:rPr>
              <a:t> </a:t>
            </a:r>
            <a:r>
              <a:rPr lang="en-US" sz="1500" b="0" dirty="0">
                <a:solidFill>
                  <a:srgbClr val="000000"/>
                </a:solidFill>
                <a:effectLst/>
                <a:latin typeface="Consolas" panose="020B0609020204030204" pitchFamily="49" charset="0"/>
              </a:rPr>
              <a:t>=</a:t>
            </a:r>
            <a:r>
              <a:rPr lang="en-US" sz="1500" b="0" dirty="0">
                <a:solidFill>
                  <a:srgbClr val="3B3B3B"/>
                </a:solidFill>
                <a:effectLst/>
                <a:latin typeface="Consolas" panose="020B0609020204030204" pitchFamily="49" charset="0"/>
              </a:rPr>
              <a:t> </a:t>
            </a:r>
            <a:r>
              <a:rPr lang="en-US" sz="1500" b="0" dirty="0">
                <a:solidFill>
                  <a:srgbClr val="AF00DB"/>
                </a:solidFill>
                <a:effectLst/>
                <a:latin typeface="Consolas" panose="020B0609020204030204" pitchFamily="49" charset="0"/>
              </a:rPr>
              <a:t>new</a:t>
            </a:r>
            <a:r>
              <a:rPr lang="en-US" sz="1500" b="0" dirty="0">
                <a:solidFill>
                  <a:srgbClr val="3B3B3B"/>
                </a:solidFill>
                <a:effectLst/>
                <a:latin typeface="Consolas" panose="020B0609020204030204" pitchFamily="49" charset="0"/>
              </a:rPr>
              <a:t> </a:t>
            </a:r>
            <a:r>
              <a:rPr lang="en-US" sz="1500" b="0" dirty="0" err="1">
                <a:solidFill>
                  <a:srgbClr val="267F99"/>
                </a:solidFill>
                <a:effectLst/>
                <a:latin typeface="Consolas" panose="020B0609020204030204" pitchFamily="49" charset="0"/>
              </a:rPr>
              <a:t>MyClass</a:t>
            </a:r>
            <a:r>
              <a:rPr lang="en-US" sz="1500" b="0" dirty="0">
                <a:solidFill>
                  <a:srgbClr val="3B3B3B"/>
                </a:solidFill>
                <a:effectLst/>
                <a:latin typeface="Consolas" panose="020B0609020204030204" pitchFamily="49" charset="0"/>
              </a:rPr>
              <a:t>(</a:t>
            </a:r>
            <a:r>
              <a:rPr lang="en-US" sz="1500" b="0" dirty="0">
                <a:solidFill>
                  <a:srgbClr val="098658"/>
                </a:solidFill>
                <a:effectLst/>
                <a:latin typeface="Consolas" panose="020B0609020204030204" pitchFamily="49" charset="0"/>
              </a:rPr>
              <a:t>42</a:t>
            </a:r>
            <a:r>
              <a:rPr lang="en-US" sz="1500" b="0" dirty="0">
                <a:solidFill>
                  <a:srgbClr val="3B3B3B"/>
                </a:solidFill>
                <a:effectLst/>
                <a:latin typeface="Consolas" panose="020B0609020204030204" pitchFamily="49" charset="0"/>
              </a:rPr>
              <a:t>)</a:t>
            </a:r>
            <a:endParaRPr lang="en-US" sz="1500" b="0" dirty="0">
              <a:solidFill>
                <a:srgbClr val="3B3B3B"/>
              </a:solidFill>
              <a:effectLst/>
              <a:latin typeface="Consolas" panose="020B0609020204030204" pitchFamily="49" charset="0"/>
            </a:endParaRPr>
          </a:p>
          <a:p>
            <a:br>
              <a:rPr lang="en-US" sz="1500" b="0" dirty="0">
                <a:solidFill>
                  <a:srgbClr val="3B3B3B"/>
                </a:solidFill>
                <a:effectLst/>
                <a:latin typeface="Consolas" panose="020B0609020204030204" pitchFamily="49" charset="0"/>
              </a:rPr>
            </a:br>
            <a:r>
              <a:rPr lang="en-US" sz="1500" b="0" dirty="0">
                <a:solidFill>
                  <a:srgbClr val="3B3B3B"/>
                </a:solidFill>
                <a:effectLst/>
                <a:latin typeface="Consolas" panose="020B0609020204030204" pitchFamily="49" charset="0"/>
              </a:rPr>
              <a:t>  </a:t>
            </a:r>
            <a:r>
              <a:rPr lang="en-US" sz="1500" b="0" dirty="0">
                <a:solidFill>
                  <a:srgbClr val="008000"/>
                </a:solidFill>
                <a:effectLst/>
                <a:latin typeface="Consolas" panose="020B0609020204030204" pitchFamily="49" charset="0"/>
              </a:rPr>
              <a:t>// Calling methods</a:t>
            </a:r>
            <a:endParaRPr lang="en-US" sz="1500" b="0" dirty="0">
              <a:solidFill>
                <a:srgbClr val="3B3B3B"/>
              </a:solidFill>
              <a:effectLst/>
              <a:latin typeface="Consolas" panose="020B0609020204030204" pitchFamily="49" charset="0"/>
            </a:endParaRPr>
          </a:p>
          <a:p>
            <a:r>
              <a:rPr lang="en-US" sz="1500" b="0" dirty="0">
                <a:solidFill>
                  <a:srgbClr val="3B3B3B"/>
                </a:solidFill>
                <a:effectLst/>
                <a:latin typeface="Consolas" panose="020B0609020204030204" pitchFamily="49" charset="0"/>
              </a:rPr>
              <a:t>  </a:t>
            </a:r>
            <a:r>
              <a:rPr lang="en-US" sz="1500" b="0" dirty="0" err="1">
                <a:solidFill>
                  <a:srgbClr val="0070C1"/>
                </a:solidFill>
                <a:effectLst/>
                <a:latin typeface="Consolas" panose="020B0609020204030204" pitchFamily="49" charset="0"/>
              </a:rPr>
              <a:t>myObject</a:t>
            </a:r>
            <a:r>
              <a:rPr lang="en-US" sz="1500" b="0" dirty="0" err="1">
                <a:solidFill>
                  <a:srgbClr val="3B3B3B"/>
                </a:solidFill>
                <a:effectLst/>
                <a:latin typeface="Consolas" panose="020B0609020204030204" pitchFamily="49" charset="0"/>
              </a:rPr>
              <a:t>.</a:t>
            </a:r>
            <a:r>
              <a:rPr lang="en-US" sz="1500" b="0" dirty="0" err="1">
                <a:solidFill>
                  <a:srgbClr val="795E26"/>
                </a:solidFill>
                <a:effectLst/>
                <a:latin typeface="Consolas" panose="020B0609020204030204" pitchFamily="49" charset="0"/>
              </a:rPr>
              <a:t>printValue</a:t>
            </a:r>
            <a:r>
              <a:rPr lang="en-US" sz="1500" b="0" dirty="0">
                <a:solidFill>
                  <a:srgbClr val="3B3B3B"/>
                </a:solidFill>
                <a:effectLst/>
                <a:latin typeface="Consolas" panose="020B0609020204030204" pitchFamily="49" charset="0"/>
              </a:rPr>
              <a:t>() </a:t>
            </a:r>
            <a:r>
              <a:rPr lang="en-US" sz="1500" b="0" dirty="0">
                <a:solidFill>
                  <a:srgbClr val="008000"/>
                </a:solidFill>
                <a:effectLst/>
                <a:latin typeface="Consolas" panose="020B0609020204030204" pitchFamily="49" charset="0"/>
              </a:rPr>
              <a:t>// Output: Value in this instance: 42</a:t>
            </a:r>
            <a:endParaRPr lang="en-US" sz="1500" b="0" dirty="0">
              <a:solidFill>
                <a:srgbClr val="3B3B3B"/>
              </a:solidFill>
              <a:effectLst/>
              <a:latin typeface="Consolas" panose="020B0609020204030204" pitchFamily="49" charset="0"/>
            </a:endParaRPr>
          </a:p>
          <a:p>
            <a:br>
              <a:rPr lang="en-US" sz="1500" b="0" dirty="0">
                <a:solidFill>
                  <a:srgbClr val="3B3B3B"/>
                </a:solidFill>
                <a:effectLst/>
                <a:latin typeface="Consolas" panose="020B0609020204030204" pitchFamily="49" charset="0"/>
              </a:rPr>
            </a:br>
            <a:r>
              <a:rPr lang="en-US" sz="1500" b="0" dirty="0">
                <a:solidFill>
                  <a:srgbClr val="3B3B3B"/>
                </a:solidFill>
                <a:effectLst/>
                <a:latin typeface="Consolas" panose="020B0609020204030204" pitchFamily="49" charset="0"/>
              </a:rPr>
              <a:t>  </a:t>
            </a:r>
            <a:r>
              <a:rPr lang="en-US" sz="1500" b="0" dirty="0">
                <a:solidFill>
                  <a:srgbClr val="008000"/>
                </a:solidFill>
                <a:effectLst/>
                <a:latin typeface="Consolas" panose="020B0609020204030204" pitchFamily="49" charset="0"/>
              </a:rPr>
              <a:t>// Using </a:t>
            </a:r>
            <a:r>
              <a:rPr lang="en-US" sz="1500" b="0" dirty="0" err="1">
                <a:solidFill>
                  <a:srgbClr val="008000"/>
                </a:solidFill>
                <a:effectLst/>
                <a:latin typeface="Consolas" panose="020B0609020204030204" pitchFamily="49" charset="0"/>
              </a:rPr>
              <a:t>isSameValue</a:t>
            </a:r>
            <a:r>
              <a:rPr lang="en-US" sz="1500" b="0" dirty="0">
                <a:solidFill>
                  <a:srgbClr val="008000"/>
                </a:solidFill>
                <a:effectLst/>
                <a:latin typeface="Consolas" panose="020B0609020204030204" pitchFamily="49" charset="0"/>
              </a:rPr>
              <a:t> with a parameter having the same name</a:t>
            </a:r>
            <a:endParaRPr lang="en-US" sz="1500" b="0" dirty="0">
              <a:solidFill>
                <a:srgbClr val="3B3B3B"/>
              </a:solidFill>
              <a:effectLst/>
              <a:latin typeface="Consolas" panose="020B0609020204030204" pitchFamily="49" charset="0"/>
            </a:endParaRPr>
          </a:p>
          <a:p>
            <a:r>
              <a:rPr lang="en-US" sz="1500" b="0" dirty="0">
                <a:solidFill>
                  <a:srgbClr val="3B3B3B"/>
                </a:solidFill>
                <a:effectLst/>
                <a:latin typeface="Consolas" panose="020B0609020204030204" pitchFamily="49" charset="0"/>
              </a:rPr>
              <a:t>  </a:t>
            </a:r>
            <a:r>
              <a:rPr lang="en-US" sz="1500" b="0" dirty="0" err="1">
                <a:solidFill>
                  <a:srgbClr val="AF00DB"/>
                </a:solidFill>
                <a:effectLst/>
                <a:latin typeface="Consolas" panose="020B0609020204030204" pitchFamily="49" charset="0"/>
              </a:rPr>
              <a:t>val</a:t>
            </a:r>
            <a:r>
              <a:rPr lang="en-US" sz="1500" b="0" dirty="0">
                <a:solidFill>
                  <a:srgbClr val="3B3B3B"/>
                </a:solidFill>
                <a:effectLst/>
                <a:latin typeface="Consolas" panose="020B0609020204030204" pitchFamily="49" charset="0"/>
              </a:rPr>
              <a:t> </a:t>
            </a:r>
            <a:r>
              <a:rPr lang="en-US" sz="1500" b="0" dirty="0">
                <a:solidFill>
                  <a:srgbClr val="0070C1"/>
                </a:solidFill>
                <a:effectLst/>
                <a:latin typeface="Consolas" panose="020B0609020204030204" pitchFamily="49" charset="0"/>
              </a:rPr>
              <a:t>result</a:t>
            </a:r>
            <a:r>
              <a:rPr lang="en-US" sz="1500" b="0" dirty="0">
                <a:solidFill>
                  <a:srgbClr val="3B3B3B"/>
                </a:solidFill>
                <a:effectLst/>
                <a:latin typeface="Consolas" panose="020B0609020204030204" pitchFamily="49" charset="0"/>
              </a:rPr>
              <a:t> </a:t>
            </a:r>
            <a:r>
              <a:rPr lang="en-US" sz="1500" b="0" dirty="0">
                <a:solidFill>
                  <a:srgbClr val="000000"/>
                </a:solidFill>
                <a:effectLst/>
                <a:latin typeface="Consolas" panose="020B0609020204030204" pitchFamily="49" charset="0"/>
              </a:rPr>
              <a:t>=</a:t>
            </a:r>
            <a:r>
              <a:rPr lang="en-US" sz="1500" b="0" dirty="0">
                <a:solidFill>
                  <a:srgbClr val="3B3B3B"/>
                </a:solidFill>
                <a:effectLst/>
                <a:latin typeface="Consolas" panose="020B0609020204030204" pitchFamily="49" charset="0"/>
              </a:rPr>
              <a:t> </a:t>
            </a:r>
            <a:r>
              <a:rPr lang="en-US" sz="1500" b="0" dirty="0" err="1">
                <a:solidFill>
                  <a:srgbClr val="0070C1"/>
                </a:solidFill>
                <a:effectLst/>
                <a:latin typeface="Consolas" panose="020B0609020204030204" pitchFamily="49" charset="0"/>
              </a:rPr>
              <a:t>myObject</a:t>
            </a:r>
            <a:r>
              <a:rPr lang="en-US" sz="1500" b="0" dirty="0" err="1">
                <a:solidFill>
                  <a:srgbClr val="3B3B3B"/>
                </a:solidFill>
                <a:effectLst/>
                <a:latin typeface="Consolas" panose="020B0609020204030204" pitchFamily="49" charset="0"/>
              </a:rPr>
              <a:t>.</a:t>
            </a:r>
            <a:r>
              <a:rPr lang="en-US" sz="1500" b="0" dirty="0" err="1">
                <a:solidFill>
                  <a:srgbClr val="795E26"/>
                </a:solidFill>
                <a:effectLst/>
                <a:latin typeface="Consolas" panose="020B0609020204030204" pitchFamily="49" charset="0"/>
              </a:rPr>
              <a:t>isSameValue</a:t>
            </a:r>
            <a:r>
              <a:rPr lang="en-US" sz="1500" b="0" dirty="0">
                <a:solidFill>
                  <a:srgbClr val="3B3B3B"/>
                </a:solidFill>
                <a:effectLst/>
                <a:latin typeface="Consolas" panose="020B0609020204030204" pitchFamily="49" charset="0"/>
              </a:rPr>
              <a:t>(</a:t>
            </a:r>
            <a:r>
              <a:rPr lang="en-US" sz="1500" b="0" dirty="0">
                <a:solidFill>
                  <a:srgbClr val="098658"/>
                </a:solidFill>
                <a:effectLst/>
                <a:latin typeface="Consolas" panose="020B0609020204030204" pitchFamily="49" charset="0"/>
              </a:rPr>
              <a:t>42</a:t>
            </a:r>
            <a:r>
              <a:rPr lang="en-US" sz="1500" b="0" dirty="0">
                <a:solidFill>
                  <a:srgbClr val="3B3B3B"/>
                </a:solidFill>
                <a:effectLst/>
                <a:latin typeface="Consolas" panose="020B0609020204030204" pitchFamily="49" charset="0"/>
              </a:rPr>
              <a:t>)</a:t>
            </a:r>
            <a:endParaRPr lang="en-US" sz="1500" b="0" dirty="0">
              <a:solidFill>
                <a:srgbClr val="3B3B3B"/>
              </a:solidFill>
              <a:effectLst/>
              <a:latin typeface="Consolas" panose="020B0609020204030204" pitchFamily="49" charset="0"/>
            </a:endParaRPr>
          </a:p>
          <a:p>
            <a:r>
              <a:rPr lang="en-US" sz="1500" b="0" dirty="0">
                <a:solidFill>
                  <a:srgbClr val="3B3B3B"/>
                </a:solidFill>
                <a:effectLst/>
                <a:latin typeface="Consolas" panose="020B0609020204030204" pitchFamily="49" charset="0"/>
              </a:rPr>
              <a:t>  </a:t>
            </a:r>
            <a:r>
              <a:rPr lang="en-US" sz="1500" b="0" dirty="0" err="1">
                <a:solidFill>
                  <a:srgbClr val="795E26"/>
                </a:solidFill>
                <a:effectLst/>
                <a:latin typeface="Consolas" panose="020B0609020204030204" pitchFamily="49" charset="0"/>
              </a:rPr>
              <a:t>println</a:t>
            </a:r>
            <a:r>
              <a:rPr lang="en-US" sz="1500" b="0" dirty="0">
                <a:solidFill>
                  <a:srgbClr val="3B3B3B"/>
                </a:solidFill>
                <a:effectLst/>
                <a:latin typeface="Consolas" panose="020B0609020204030204" pitchFamily="49" charset="0"/>
              </a:rPr>
              <a:t>(</a:t>
            </a:r>
            <a:r>
              <a:rPr lang="en-US" sz="1500" b="0" dirty="0" err="1">
                <a:solidFill>
                  <a:srgbClr val="AF00DB"/>
                </a:solidFill>
                <a:effectLst/>
                <a:latin typeface="Consolas" panose="020B0609020204030204" pitchFamily="49" charset="0"/>
              </a:rPr>
              <a:t>s</a:t>
            </a:r>
            <a:r>
              <a:rPr lang="en-US" sz="1500" b="0" dirty="0" err="1">
                <a:solidFill>
                  <a:srgbClr val="A31515"/>
                </a:solidFill>
                <a:effectLst/>
                <a:latin typeface="Consolas" panose="020B0609020204030204" pitchFamily="49" charset="0"/>
              </a:rPr>
              <a:t>"Is</a:t>
            </a:r>
            <a:r>
              <a:rPr lang="en-US" sz="1500" b="0" dirty="0">
                <a:solidFill>
                  <a:srgbClr val="A31515"/>
                </a:solidFill>
                <a:effectLst/>
                <a:latin typeface="Consolas" panose="020B0609020204030204" pitchFamily="49" charset="0"/>
              </a:rPr>
              <a:t> it the same value? </a:t>
            </a:r>
            <a:r>
              <a:rPr lang="en-US" sz="1500" b="0" dirty="0">
                <a:solidFill>
                  <a:srgbClr val="AF00DB"/>
                </a:solidFill>
                <a:effectLst/>
                <a:latin typeface="Consolas" panose="020B0609020204030204" pitchFamily="49" charset="0"/>
              </a:rPr>
              <a:t>$</a:t>
            </a:r>
            <a:r>
              <a:rPr lang="en-US" sz="1500" b="0" dirty="0">
                <a:solidFill>
                  <a:srgbClr val="0070C1"/>
                </a:solidFill>
                <a:effectLst/>
                <a:latin typeface="Consolas" panose="020B0609020204030204" pitchFamily="49" charset="0"/>
              </a:rPr>
              <a:t>result</a:t>
            </a:r>
            <a:r>
              <a:rPr lang="en-US" sz="1500" b="0" dirty="0">
                <a:solidFill>
                  <a:srgbClr val="A31515"/>
                </a:solidFill>
                <a:effectLst/>
                <a:latin typeface="Consolas" panose="020B0609020204030204" pitchFamily="49" charset="0"/>
              </a:rPr>
              <a:t>"</a:t>
            </a:r>
            <a:r>
              <a:rPr lang="en-US" sz="1500" b="0" dirty="0">
                <a:solidFill>
                  <a:srgbClr val="3B3B3B"/>
                </a:solidFill>
                <a:effectLst/>
                <a:latin typeface="Consolas" panose="020B0609020204030204" pitchFamily="49" charset="0"/>
              </a:rPr>
              <a:t>) </a:t>
            </a:r>
            <a:r>
              <a:rPr lang="en-US" sz="1500" b="0" dirty="0">
                <a:solidFill>
                  <a:srgbClr val="008000"/>
                </a:solidFill>
                <a:effectLst/>
                <a:latin typeface="Consolas" panose="020B0609020204030204" pitchFamily="49" charset="0"/>
              </a:rPr>
              <a:t>// Output: Is it the same value? true</a:t>
            </a:r>
            <a:endParaRPr lang="en-US" sz="1500" b="0" dirty="0">
              <a:solidFill>
                <a:srgbClr val="3B3B3B"/>
              </a:solidFill>
              <a:effectLst/>
              <a:latin typeface="Consolas" panose="020B0609020204030204" pitchFamily="49" charset="0"/>
            </a:endParaRPr>
          </a:p>
          <a:p>
            <a:r>
              <a:rPr lang="en-US" sz="1500" b="0" dirty="0">
                <a:solidFill>
                  <a:srgbClr val="3B3B3B"/>
                </a:solidFill>
                <a:effectLst/>
                <a:latin typeface="Consolas" panose="020B0609020204030204" pitchFamily="49" charset="0"/>
              </a:rPr>
              <a:t>}</a:t>
            </a:r>
            <a:endParaRPr lang="en-US" sz="1500" b="0" dirty="0">
              <a:solidFill>
                <a:srgbClr val="3B3B3B"/>
              </a:solidFill>
              <a:effectLst/>
              <a:latin typeface="Consolas" panose="020B060902020403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Auxiliary constructors</a:t>
            </a:r>
            <a:endParaRPr lang="en-US" sz="2800" b="1" dirty="0">
              <a:solidFill>
                <a:srgbClr val="2C326F"/>
              </a:solidFill>
              <a:latin typeface="Georgia Pro" panose="02040502050405020303" pitchFamily="18" charset="0"/>
            </a:endParaRPr>
          </a:p>
        </p:txBody>
      </p:sp>
      <p:sp>
        <p:nvSpPr>
          <p:cNvPr id="6" name="TextBox 5"/>
          <p:cNvSpPr txBox="1"/>
          <p:nvPr/>
        </p:nvSpPr>
        <p:spPr>
          <a:xfrm>
            <a:off x="838200" y="993419"/>
            <a:ext cx="10515600" cy="1452449"/>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dirty="0">
                <a:latin typeface="Georgia Pro" panose="02040502050405020303" pitchFamily="18" charset="0"/>
                <a:cs typeface="Courier New" panose="02070309020205020404" pitchFamily="49" charset="0"/>
              </a:rPr>
              <a:t>In Scala, constructors other than the primary constructor are called auxiliary constructors. </a:t>
            </a:r>
            <a:endParaRPr lang="en-US" dirty="0">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dirty="0">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r>
              <a:rPr lang="en-US" dirty="0">
                <a:latin typeface="Georgia Pro" panose="02040502050405020303" pitchFamily="18" charset="0"/>
                <a:cs typeface="Courier New" panose="02070309020205020404" pitchFamily="49" charset="0"/>
              </a:rPr>
              <a:t>They complement the primary constructor and provide alternative ways to create instances of the class with different parameter lists. </a:t>
            </a:r>
            <a:endParaRPr lang="fr-FR" dirty="0">
              <a:latin typeface="Georgia Pro" panose="02040502050405020303" pitchFamily="18" charset="0"/>
              <a:cs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1287626" y="271133"/>
            <a:ext cx="9787812" cy="5909310"/>
          </a:xfrm>
          <a:prstGeom prst="rect">
            <a:avLst/>
          </a:prstGeom>
          <a:noFill/>
        </p:spPr>
        <p:txBody>
          <a:bodyPr wrap="square">
            <a:spAutoFit/>
          </a:bodyPr>
          <a:lstStyle/>
          <a:p>
            <a:r>
              <a:rPr lang="en-IN" sz="1400" b="0" dirty="0">
                <a:solidFill>
                  <a:srgbClr val="AF00DB"/>
                </a:solidFill>
                <a:effectLst/>
                <a:latin typeface="Consolas" panose="020B0609020204030204" pitchFamily="49" charset="0"/>
              </a:rPr>
              <a:t>class</a:t>
            </a:r>
            <a:r>
              <a:rPr lang="en-IN" sz="1400" b="0" dirty="0">
                <a:solidFill>
                  <a:srgbClr val="3B3B3B"/>
                </a:solidFill>
                <a:effectLst/>
                <a:latin typeface="Consolas" panose="020B0609020204030204" pitchFamily="49" charset="0"/>
              </a:rPr>
              <a:t> </a:t>
            </a:r>
            <a:r>
              <a:rPr lang="en-IN" sz="1400" b="0" dirty="0">
                <a:solidFill>
                  <a:srgbClr val="267F99"/>
                </a:solidFill>
                <a:effectLst/>
                <a:latin typeface="Consolas" panose="020B0609020204030204" pitchFamily="49" charset="0"/>
              </a:rPr>
              <a:t>Rational</a:t>
            </a:r>
            <a:r>
              <a:rPr lang="en-IN" sz="1400" b="0" dirty="0">
                <a:solidFill>
                  <a:srgbClr val="3B3B3B"/>
                </a:solidFill>
                <a:effectLst/>
                <a:latin typeface="Consolas" panose="020B0609020204030204" pitchFamily="49" charset="0"/>
              </a:rPr>
              <a:t>(</a:t>
            </a:r>
            <a:r>
              <a:rPr lang="en-IN" sz="1400" b="0" dirty="0">
                <a:solidFill>
                  <a:srgbClr val="0070C1"/>
                </a:solidFill>
                <a:effectLst/>
                <a:latin typeface="Consolas" panose="020B0609020204030204" pitchFamily="49" charset="0"/>
              </a:rPr>
              <a:t>n</a:t>
            </a:r>
            <a:r>
              <a:rPr lang="en-IN" sz="1400" b="0" dirty="0">
                <a:solidFill>
                  <a:srgbClr val="3B3B3B"/>
                </a:solidFill>
                <a:effectLst/>
                <a:latin typeface="Consolas" panose="020B0609020204030204" pitchFamily="49" charset="0"/>
              </a:rPr>
              <a:t>: </a:t>
            </a:r>
            <a:r>
              <a:rPr lang="en-IN" sz="1400" b="0" dirty="0">
                <a:solidFill>
                  <a:srgbClr val="267F99"/>
                </a:solidFill>
                <a:effectLst/>
                <a:latin typeface="Consolas" panose="020B0609020204030204" pitchFamily="49" charset="0"/>
              </a:rPr>
              <a:t>Int</a:t>
            </a:r>
            <a:r>
              <a:rPr lang="en-IN" sz="1400" b="0" dirty="0">
                <a:solidFill>
                  <a:srgbClr val="3B3B3B"/>
                </a:solidFill>
                <a:effectLst/>
                <a:latin typeface="Consolas" panose="020B0609020204030204" pitchFamily="49" charset="0"/>
              </a:rPr>
              <a:t>, </a:t>
            </a:r>
            <a:r>
              <a:rPr lang="en-IN" sz="1400" b="0" dirty="0">
                <a:solidFill>
                  <a:srgbClr val="0070C1"/>
                </a:solidFill>
                <a:effectLst/>
                <a:latin typeface="Consolas" panose="020B0609020204030204" pitchFamily="49" charset="0"/>
              </a:rPr>
              <a:t>d</a:t>
            </a:r>
            <a:r>
              <a:rPr lang="en-IN" sz="1400" b="0" dirty="0">
                <a:solidFill>
                  <a:srgbClr val="3B3B3B"/>
                </a:solidFill>
                <a:effectLst/>
                <a:latin typeface="Consolas" panose="020B0609020204030204" pitchFamily="49" charset="0"/>
              </a:rPr>
              <a:t>: </a:t>
            </a:r>
            <a:r>
              <a:rPr lang="en-IN" sz="1400" b="0" dirty="0">
                <a:solidFill>
                  <a:srgbClr val="267F99"/>
                </a:solidFill>
                <a:effectLst/>
                <a:latin typeface="Consolas" panose="020B0609020204030204" pitchFamily="49" charset="0"/>
              </a:rPr>
              <a:t>Int</a:t>
            </a:r>
            <a:r>
              <a:rPr lang="en-IN" sz="1400" b="0" dirty="0">
                <a:solidFill>
                  <a:srgbClr val="3B3B3B"/>
                </a:solidFill>
                <a:effectLst/>
                <a:latin typeface="Consolas" panose="020B0609020204030204" pitchFamily="49" charset="0"/>
              </a:rPr>
              <a:t>) {</a:t>
            </a:r>
            <a:endParaRPr lang="en-IN" sz="1400" b="0" dirty="0">
              <a:solidFill>
                <a:srgbClr val="3B3B3B"/>
              </a:solidFill>
              <a:effectLst/>
              <a:latin typeface="Consolas" panose="020B0609020204030204" pitchFamily="49" charset="0"/>
            </a:endParaRPr>
          </a:p>
          <a:p>
            <a:r>
              <a:rPr lang="en-IN" sz="1400" b="0" dirty="0">
                <a:solidFill>
                  <a:srgbClr val="3B3B3B"/>
                </a:solidFill>
                <a:effectLst/>
                <a:latin typeface="Consolas" panose="020B0609020204030204" pitchFamily="49" charset="0"/>
              </a:rPr>
              <a:t>  </a:t>
            </a:r>
            <a:r>
              <a:rPr lang="en-IN" sz="1400" b="0" dirty="0">
                <a:solidFill>
                  <a:srgbClr val="795E26"/>
                </a:solidFill>
                <a:effectLst/>
                <a:latin typeface="Consolas" panose="020B0609020204030204" pitchFamily="49" charset="0"/>
              </a:rPr>
              <a:t>require</a:t>
            </a:r>
            <a:r>
              <a:rPr lang="en-IN" sz="1400" b="0" dirty="0">
                <a:solidFill>
                  <a:srgbClr val="3B3B3B"/>
                </a:solidFill>
                <a:effectLst/>
                <a:latin typeface="Consolas" panose="020B0609020204030204" pitchFamily="49" charset="0"/>
              </a:rPr>
              <a:t>(</a:t>
            </a:r>
            <a:r>
              <a:rPr lang="en-IN" sz="1400" b="0" dirty="0">
                <a:solidFill>
                  <a:srgbClr val="0070C1"/>
                </a:solidFill>
                <a:effectLst/>
                <a:latin typeface="Consolas" panose="020B0609020204030204" pitchFamily="49" charset="0"/>
              </a:rPr>
              <a:t>d</a:t>
            </a:r>
            <a:r>
              <a:rPr lang="en-IN" sz="1400" b="0" dirty="0">
                <a:solidFill>
                  <a:srgbClr val="3B3B3B"/>
                </a:solidFill>
                <a:effectLst/>
                <a:latin typeface="Consolas" panose="020B0609020204030204" pitchFamily="49" charset="0"/>
              </a:rPr>
              <a:t> </a:t>
            </a:r>
            <a:r>
              <a:rPr lang="en-IN" sz="1400" b="0" dirty="0">
                <a:solidFill>
                  <a:srgbClr val="795E26"/>
                </a:solidFill>
                <a:effectLst/>
                <a:latin typeface="Consolas" panose="020B0609020204030204" pitchFamily="49" charset="0"/>
              </a:rPr>
              <a:t>!=</a:t>
            </a:r>
            <a:r>
              <a:rPr lang="en-IN" sz="1400" b="0" dirty="0">
                <a:solidFill>
                  <a:srgbClr val="3B3B3B"/>
                </a:solidFill>
                <a:effectLst/>
                <a:latin typeface="Consolas" panose="020B0609020204030204" pitchFamily="49" charset="0"/>
              </a:rPr>
              <a:t> </a:t>
            </a:r>
            <a:r>
              <a:rPr lang="en-IN" sz="1400" b="0" dirty="0">
                <a:solidFill>
                  <a:srgbClr val="098658"/>
                </a:solidFill>
                <a:effectLst/>
                <a:latin typeface="Consolas" panose="020B0609020204030204" pitchFamily="49" charset="0"/>
              </a:rPr>
              <a:t>0</a:t>
            </a:r>
            <a:r>
              <a:rPr lang="en-IN" sz="1400" b="0" dirty="0">
                <a:solidFill>
                  <a:srgbClr val="3B3B3B"/>
                </a:solidFill>
                <a:effectLst/>
                <a:latin typeface="Consolas" panose="020B0609020204030204" pitchFamily="49" charset="0"/>
              </a:rPr>
              <a:t>, </a:t>
            </a:r>
            <a:r>
              <a:rPr lang="en-IN" sz="1400" b="0" dirty="0">
                <a:solidFill>
                  <a:srgbClr val="A31515"/>
                </a:solidFill>
                <a:effectLst/>
                <a:latin typeface="Consolas" panose="020B0609020204030204" pitchFamily="49" charset="0"/>
              </a:rPr>
              <a:t>"Denominator must be nonzero"</a:t>
            </a:r>
            <a:r>
              <a:rPr lang="en-IN" sz="1400" b="0" dirty="0">
                <a:solidFill>
                  <a:srgbClr val="3B3B3B"/>
                </a:solidFill>
                <a:effectLst/>
                <a:latin typeface="Consolas" panose="020B0609020204030204" pitchFamily="49" charset="0"/>
              </a:rPr>
              <a:t>)</a:t>
            </a:r>
            <a:endParaRPr lang="en-IN" sz="1400" b="0" dirty="0">
              <a:solidFill>
                <a:srgbClr val="3B3B3B"/>
              </a:solidFill>
              <a:effectLst/>
              <a:latin typeface="Consolas" panose="020B0609020204030204" pitchFamily="49" charset="0"/>
            </a:endParaRPr>
          </a:p>
          <a:p>
            <a:br>
              <a:rPr lang="en-IN" sz="1400" b="0" dirty="0">
                <a:solidFill>
                  <a:srgbClr val="3B3B3B"/>
                </a:solidFill>
                <a:effectLst/>
                <a:latin typeface="Consolas" panose="020B0609020204030204" pitchFamily="49" charset="0"/>
              </a:rPr>
            </a:br>
            <a:r>
              <a:rPr lang="en-IN" sz="1400" b="0" dirty="0">
                <a:solidFill>
                  <a:srgbClr val="3B3B3B"/>
                </a:solidFill>
                <a:effectLst/>
                <a:latin typeface="Consolas" panose="020B0609020204030204" pitchFamily="49" charset="0"/>
              </a:rPr>
              <a:t>  </a:t>
            </a:r>
            <a:r>
              <a:rPr lang="en-IN" sz="1400" b="0" dirty="0">
                <a:solidFill>
                  <a:srgbClr val="008000"/>
                </a:solidFill>
                <a:effectLst/>
                <a:latin typeface="Consolas" panose="020B0609020204030204" pitchFamily="49" charset="0"/>
              </a:rPr>
              <a:t>// Primary constructor</a:t>
            </a:r>
            <a:endParaRPr lang="en-IN" sz="1400" b="0" dirty="0">
              <a:solidFill>
                <a:srgbClr val="3B3B3B"/>
              </a:solidFill>
              <a:effectLst/>
              <a:latin typeface="Consolas" panose="020B0609020204030204" pitchFamily="49" charset="0"/>
            </a:endParaRPr>
          </a:p>
          <a:p>
            <a:r>
              <a:rPr lang="en-IN" sz="1400" b="0" dirty="0">
                <a:solidFill>
                  <a:srgbClr val="3B3B3B"/>
                </a:solidFill>
                <a:effectLst/>
                <a:latin typeface="Consolas" panose="020B0609020204030204" pitchFamily="49" charset="0"/>
              </a:rPr>
              <a:t>  </a:t>
            </a:r>
            <a:r>
              <a:rPr lang="en-IN" sz="1400" b="0" dirty="0" err="1">
                <a:solidFill>
                  <a:srgbClr val="AF00DB"/>
                </a:solidFill>
                <a:effectLst/>
                <a:latin typeface="Consolas" panose="020B0609020204030204" pitchFamily="49" charset="0"/>
              </a:rPr>
              <a:t>val</a:t>
            </a:r>
            <a:r>
              <a:rPr lang="en-IN" sz="1400" b="0" dirty="0">
                <a:solidFill>
                  <a:srgbClr val="3B3B3B"/>
                </a:solidFill>
                <a:effectLst/>
                <a:latin typeface="Consolas" panose="020B0609020204030204" pitchFamily="49" charset="0"/>
              </a:rPr>
              <a:t> </a:t>
            </a:r>
            <a:r>
              <a:rPr lang="en-IN" sz="1400" b="0" dirty="0" err="1">
                <a:solidFill>
                  <a:srgbClr val="0070C1"/>
                </a:solidFill>
                <a:effectLst/>
                <a:latin typeface="Consolas" panose="020B0609020204030204" pitchFamily="49" charset="0"/>
              </a:rPr>
              <a:t>numer</a:t>
            </a:r>
            <a:r>
              <a:rPr lang="en-IN" sz="1400" b="0" dirty="0">
                <a:solidFill>
                  <a:srgbClr val="000000"/>
                </a:solidFill>
                <a:effectLst/>
                <a:latin typeface="Consolas" panose="020B0609020204030204" pitchFamily="49" charset="0"/>
              </a:rPr>
              <a:t>:</a:t>
            </a:r>
            <a:r>
              <a:rPr lang="en-IN" sz="1400" b="0" dirty="0">
                <a:solidFill>
                  <a:srgbClr val="3B3B3B"/>
                </a:solidFill>
                <a:effectLst/>
                <a:latin typeface="Consolas" panose="020B0609020204030204" pitchFamily="49" charset="0"/>
              </a:rPr>
              <a:t> </a:t>
            </a:r>
            <a:r>
              <a:rPr lang="en-IN" sz="1400" b="0" dirty="0">
                <a:solidFill>
                  <a:srgbClr val="267F99"/>
                </a:solidFill>
                <a:effectLst/>
                <a:latin typeface="Consolas" panose="020B0609020204030204" pitchFamily="49" charset="0"/>
              </a:rPr>
              <a:t>Int</a:t>
            </a:r>
            <a:r>
              <a:rPr lang="en-IN" sz="1400" b="0" dirty="0">
                <a:solidFill>
                  <a:srgbClr val="3B3B3B"/>
                </a:solidFill>
                <a:effectLst/>
                <a:latin typeface="Consolas" panose="020B0609020204030204" pitchFamily="49" charset="0"/>
              </a:rPr>
              <a:t> </a:t>
            </a:r>
            <a:r>
              <a:rPr lang="en-IN" sz="1400" b="0" dirty="0">
                <a:solidFill>
                  <a:srgbClr val="000000"/>
                </a:solidFill>
                <a:effectLst/>
                <a:latin typeface="Consolas" panose="020B0609020204030204" pitchFamily="49" charset="0"/>
              </a:rPr>
              <a:t>=</a:t>
            </a:r>
            <a:r>
              <a:rPr lang="en-IN" sz="1400" b="0" dirty="0">
                <a:solidFill>
                  <a:srgbClr val="3B3B3B"/>
                </a:solidFill>
                <a:effectLst/>
                <a:latin typeface="Consolas" panose="020B0609020204030204" pitchFamily="49" charset="0"/>
              </a:rPr>
              <a:t> </a:t>
            </a:r>
            <a:r>
              <a:rPr lang="en-IN" sz="1400" b="0" dirty="0">
                <a:solidFill>
                  <a:srgbClr val="0070C1"/>
                </a:solidFill>
                <a:effectLst/>
                <a:latin typeface="Consolas" panose="020B0609020204030204" pitchFamily="49" charset="0"/>
              </a:rPr>
              <a:t>n</a:t>
            </a:r>
            <a:endParaRPr lang="en-IN" sz="1400" b="0" dirty="0">
              <a:solidFill>
                <a:srgbClr val="3B3B3B"/>
              </a:solidFill>
              <a:effectLst/>
              <a:latin typeface="Consolas" panose="020B0609020204030204" pitchFamily="49" charset="0"/>
            </a:endParaRPr>
          </a:p>
          <a:p>
            <a:r>
              <a:rPr lang="en-IN" sz="1400" b="0" dirty="0">
                <a:solidFill>
                  <a:srgbClr val="3B3B3B"/>
                </a:solidFill>
                <a:effectLst/>
                <a:latin typeface="Consolas" panose="020B0609020204030204" pitchFamily="49" charset="0"/>
              </a:rPr>
              <a:t>  </a:t>
            </a:r>
            <a:r>
              <a:rPr lang="en-IN" sz="1400" b="0" dirty="0" err="1">
                <a:solidFill>
                  <a:srgbClr val="AF00DB"/>
                </a:solidFill>
                <a:effectLst/>
                <a:latin typeface="Consolas" panose="020B0609020204030204" pitchFamily="49" charset="0"/>
              </a:rPr>
              <a:t>val</a:t>
            </a:r>
            <a:r>
              <a:rPr lang="en-IN" sz="1400" b="0" dirty="0">
                <a:solidFill>
                  <a:srgbClr val="3B3B3B"/>
                </a:solidFill>
                <a:effectLst/>
                <a:latin typeface="Consolas" panose="020B0609020204030204" pitchFamily="49" charset="0"/>
              </a:rPr>
              <a:t> </a:t>
            </a:r>
            <a:r>
              <a:rPr lang="en-IN" sz="1400" b="0" dirty="0" err="1">
                <a:solidFill>
                  <a:srgbClr val="0070C1"/>
                </a:solidFill>
                <a:effectLst/>
                <a:latin typeface="Consolas" panose="020B0609020204030204" pitchFamily="49" charset="0"/>
              </a:rPr>
              <a:t>denom</a:t>
            </a:r>
            <a:r>
              <a:rPr lang="en-IN" sz="1400" b="0" dirty="0">
                <a:solidFill>
                  <a:srgbClr val="000000"/>
                </a:solidFill>
                <a:effectLst/>
                <a:latin typeface="Consolas" panose="020B0609020204030204" pitchFamily="49" charset="0"/>
              </a:rPr>
              <a:t>:</a:t>
            </a:r>
            <a:r>
              <a:rPr lang="en-IN" sz="1400" b="0" dirty="0">
                <a:solidFill>
                  <a:srgbClr val="3B3B3B"/>
                </a:solidFill>
                <a:effectLst/>
                <a:latin typeface="Consolas" panose="020B0609020204030204" pitchFamily="49" charset="0"/>
              </a:rPr>
              <a:t> </a:t>
            </a:r>
            <a:r>
              <a:rPr lang="en-IN" sz="1400" b="0" dirty="0">
                <a:solidFill>
                  <a:srgbClr val="267F99"/>
                </a:solidFill>
                <a:effectLst/>
                <a:latin typeface="Consolas" panose="020B0609020204030204" pitchFamily="49" charset="0"/>
              </a:rPr>
              <a:t>Int</a:t>
            </a:r>
            <a:r>
              <a:rPr lang="en-IN" sz="1400" b="0" dirty="0">
                <a:solidFill>
                  <a:srgbClr val="3B3B3B"/>
                </a:solidFill>
                <a:effectLst/>
                <a:latin typeface="Consolas" panose="020B0609020204030204" pitchFamily="49" charset="0"/>
              </a:rPr>
              <a:t> </a:t>
            </a:r>
            <a:r>
              <a:rPr lang="en-IN" sz="1400" b="0" dirty="0">
                <a:solidFill>
                  <a:srgbClr val="000000"/>
                </a:solidFill>
                <a:effectLst/>
                <a:latin typeface="Consolas" panose="020B0609020204030204" pitchFamily="49" charset="0"/>
              </a:rPr>
              <a:t>=</a:t>
            </a:r>
            <a:r>
              <a:rPr lang="en-IN" sz="1400" b="0" dirty="0">
                <a:solidFill>
                  <a:srgbClr val="3B3B3B"/>
                </a:solidFill>
                <a:effectLst/>
                <a:latin typeface="Consolas" panose="020B0609020204030204" pitchFamily="49" charset="0"/>
              </a:rPr>
              <a:t> </a:t>
            </a:r>
            <a:r>
              <a:rPr lang="en-IN" sz="1400" b="0" dirty="0">
                <a:solidFill>
                  <a:srgbClr val="0070C1"/>
                </a:solidFill>
                <a:effectLst/>
                <a:latin typeface="Consolas" panose="020B0609020204030204" pitchFamily="49" charset="0"/>
              </a:rPr>
              <a:t>d</a:t>
            </a:r>
            <a:endParaRPr lang="en-IN" sz="1400" b="0" dirty="0">
              <a:solidFill>
                <a:srgbClr val="3B3B3B"/>
              </a:solidFill>
              <a:effectLst/>
              <a:latin typeface="Consolas" panose="020B0609020204030204" pitchFamily="49" charset="0"/>
            </a:endParaRPr>
          </a:p>
          <a:p>
            <a:br>
              <a:rPr lang="en-IN" sz="1400" b="0" dirty="0">
                <a:solidFill>
                  <a:srgbClr val="3B3B3B"/>
                </a:solidFill>
                <a:effectLst/>
                <a:latin typeface="Consolas" panose="020B0609020204030204" pitchFamily="49" charset="0"/>
              </a:rPr>
            </a:br>
            <a:r>
              <a:rPr lang="en-IN" sz="1400" b="0" dirty="0">
                <a:solidFill>
                  <a:srgbClr val="3B3B3B"/>
                </a:solidFill>
                <a:effectLst/>
                <a:latin typeface="Consolas" panose="020B0609020204030204" pitchFamily="49" charset="0"/>
              </a:rPr>
              <a:t>  </a:t>
            </a:r>
            <a:r>
              <a:rPr lang="en-IN" sz="1400" b="0" dirty="0">
                <a:solidFill>
                  <a:srgbClr val="008000"/>
                </a:solidFill>
                <a:effectLst/>
                <a:latin typeface="Consolas" panose="020B0609020204030204" pitchFamily="49" charset="0"/>
              </a:rPr>
              <a:t>// Auxiliary constructor for integers (denominator is 1 by default)</a:t>
            </a:r>
            <a:endParaRPr lang="en-IN" sz="1400" b="0" dirty="0">
              <a:solidFill>
                <a:srgbClr val="3B3B3B"/>
              </a:solidFill>
              <a:effectLst/>
              <a:latin typeface="Consolas" panose="020B0609020204030204" pitchFamily="49" charset="0"/>
            </a:endParaRPr>
          </a:p>
          <a:p>
            <a:r>
              <a:rPr lang="en-IN" sz="1400" b="0" dirty="0">
                <a:solidFill>
                  <a:srgbClr val="3B3B3B"/>
                </a:solidFill>
                <a:effectLst/>
                <a:latin typeface="Consolas" panose="020B0609020204030204" pitchFamily="49" charset="0"/>
              </a:rPr>
              <a:t>  </a:t>
            </a:r>
            <a:r>
              <a:rPr lang="en-IN" sz="1400" b="0" dirty="0">
                <a:solidFill>
                  <a:srgbClr val="AF00DB"/>
                </a:solidFill>
                <a:effectLst/>
                <a:latin typeface="Consolas" panose="020B0609020204030204" pitchFamily="49" charset="0"/>
              </a:rPr>
              <a:t>def</a:t>
            </a:r>
            <a:r>
              <a:rPr lang="en-IN" sz="1400" b="0" dirty="0">
                <a:solidFill>
                  <a:srgbClr val="3B3B3B"/>
                </a:solidFill>
                <a:effectLst/>
                <a:latin typeface="Consolas" panose="020B0609020204030204" pitchFamily="49" charset="0"/>
              </a:rPr>
              <a:t> </a:t>
            </a:r>
            <a:r>
              <a:rPr lang="en-IN" sz="1400" b="0" dirty="0">
                <a:solidFill>
                  <a:srgbClr val="AF00DB"/>
                </a:solidFill>
                <a:effectLst/>
                <a:latin typeface="Consolas" panose="020B0609020204030204" pitchFamily="49" charset="0"/>
              </a:rPr>
              <a:t>this</a:t>
            </a:r>
            <a:r>
              <a:rPr lang="en-IN" sz="1400" b="0" dirty="0">
                <a:solidFill>
                  <a:srgbClr val="3B3B3B"/>
                </a:solidFill>
                <a:effectLst/>
                <a:latin typeface="Consolas" panose="020B0609020204030204" pitchFamily="49" charset="0"/>
              </a:rPr>
              <a:t>(</a:t>
            </a:r>
            <a:r>
              <a:rPr lang="en-IN" sz="1400" b="0" dirty="0">
                <a:solidFill>
                  <a:srgbClr val="001080"/>
                </a:solidFill>
                <a:effectLst/>
                <a:latin typeface="Consolas" panose="020B0609020204030204" pitchFamily="49" charset="0"/>
              </a:rPr>
              <a:t>n</a:t>
            </a:r>
            <a:r>
              <a:rPr lang="en-IN" sz="1400" b="0" dirty="0">
                <a:solidFill>
                  <a:srgbClr val="3B3B3B"/>
                </a:solidFill>
                <a:effectLst/>
                <a:latin typeface="Consolas" panose="020B0609020204030204" pitchFamily="49" charset="0"/>
              </a:rPr>
              <a:t>: </a:t>
            </a:r>
            <a:r>
              <a:rPr lang="en-IN" sz="1400" b="0" dirty="0">
                <a:solidFill>
                  <a:srgbClr val="267F99"/>
                </a:solidFill>
                <a:effectLst/>
                <a:latin typeface="Consolas" panose="020B0609020204030204" pitchFamily="49" charset="0"/>
              </a:rPr>
              <a:t>Int</a:t>
            </a:r>
            <a:r>
              <a:rPr lang="en-IN" sz="1400" b="0" dirty="0">
                <a:solidFill>
                  <a:srgbClr val="3B3B3B"/>
                </a:solidFill>
                <a:effectLst/>
                <a:latin typeface="Consolas" panose="020B0609020204030204" pitchFamily="49" charset="0"/>
              </a:rPr>
              <a:t>) </a:t>
            </a:r>
            <a:r>
              <a:rPr lang="en-IN" sz="1400" b="0" dirty="0">
                <a:solidFill>
                  <a:srgbClr val="000000"/>
                </a:solidFill>
                <a:effectLst/>
                <a:latin typeface="Consolas" panose="020B0609020204030204" pitchFamily="49" charset="0"/>
              </a:rPr>
              <a:t>=</a:t>
            </a:r>
            <a:r>
              <a:rPr lang="en-IN" sz="1400" b="0" dirty="0">
                <a:solidFill>
                  <a:srgbClr val="3B3B3B"/>
                </a:solidFill>
                <a:effectLst/>
                <a:latin typeface="Consolas" panose="020B0609020204030204" pitchFamily="49" charset="0"/>
              </a:rPr>
              <a:t> </a:t>
            </a:r>
            <a:r>
              <a:rPr lang="en-IN" sz="1400" b="0" dirty="0">
                <a:solidFill>
                  <a:srgbClr val="AF00DB"/>
                </a:solidFill>
                <a:effectLst/>
                <a:latin typeface="Consolas" panose="020B0609020204030204" pitchFamily="49" charset="0"/>
              </a:rPr>
              <a:t>this</a:t>
            </a:r>
            <a:r>
              <a:rPr lang="en-IN" sz="1400" b="0" dirty="0">
                <a:solidFill>
                  <a:srgbClr val="3B3B3B"/>
                </a:solidFill>
                <a:effectLst/>
                <a:latin typeface="Consolas" panose="020B0609020204030204" pitchFamily="49" charset="0"/>
              </a:rPr>
              <a:t>(</a:t>
            </a:r>
            <a:r>
              <a:rPr lang="en-IN" sz="1400" b="0" dirty="0">
                <a:solidFill>
                  <a:srgbClr val="001080"/>
                </a:solidFill>
                <a:effectLst/>
                <a:latin typeface="Consolas" panose="020B0609020204030204" pitchFamily="49" charset="0"/>
              </a:rPr>
              <a:t>n</a:t>
            </a:r>
            <a:r>
              <a:rPr lang="en-IN" sz="1400" b="0" dirty="0">
                <a:solidFill>
                  <a:srgbClr val="3B3B3B"/>
                </a:solidFill>
                <a:effectLst/>
                <a:latin typeface="Consolas" panose="020B0609020204030204" pitchFamily="49" charset="0"/>
              </a:rPr>
              <a:t>, </a:t>
            </a:r>
            <a:r>
              <a:rPr lang="en-IN" sz="1400" b="0" dirty="0">
                <a:solidFill>
                  <a:srgbClr val="098658"/>
                </a:solidFill>
                <a:effectLst/>
                <a:latin typeface="Consolas" panose="020B0609020204030204" pitchFamily="49" charset="0"/>
              </a:rPr>
              <a:t>1</a:t>
            </a:r>
            <a:r>
              <a:rPr lang="en-IN" sz="1400" b="0" dirty="0">
                <a:solidFill>
                  <a:srgbClr val="3B3B3B"/>
                </a:solidFill>
                <a:effectLst/>
                <a:latin typeface="Consolas" panose="020B0609020204030204" pitchFamily="49" charset="0"/>
              </a:rPr>
              <a:t>)</a:t>
            </a:r>
            <a:endParaRPr lang="en-IN" sz="1400" b="0" dirty="0">
              <a:solidFill>
                <a:srgbClr val="3B3B3B"/>
              </a:solidFill>
              <a:effectLst/>
              <a:latin typeface="Consolas" panose="020B0609020204030204" pitchFamily="49" charset="0"/>
            </a:endParaRPr>
          </a:p>
          <a:p>
            <a:br>
              <a:rPr lang="en-IN" sz="1400" b="0" dirty="0">
                <a:solidFill>
                  <a:srgbClr val="3B3B3B"/>
                </a:solidFill>
                <a:effectLst/>
                <a:latin typeface="Consolas" panose="020B0609020204030204" pitchFamily="49" charset="0"/>
              </a:rPr>
            </a:br>
            <a:r>
              <a:rPr lang="en-IN" sz="1400" b="0" dirty="0">
                <a:solidFill>
                  <a:srgbClr val="3B3B3B"/>
                </a:solidFill>
                <a:effectLst/>
                <a:latin typeface="Consolas" panose="020B0609020204030204" pitchFamily="49" charset="0"/>
              </a:rPr>
              <a:t>  </a:t>
            </a:r>
            <a:r>
              <a:rPr lang="en-IN" sz="1400" b="0" dirty="0">
                <a:solidFill>
                  <a:srgbClr val="008000"/>
                </a:solidFill>
                <a:effectLst/>
                <a:latin typeface="Consolas" panose="020B0609020204030204" pitchFamily="49" charset="0"/>
              </a:rPr>
              <a:t>// override def </a:t>
            </a:r>
            <a:r>
              <a:rPr lang="en-IN" sz="1400" b="0" dirty="0" err="1">
                <a:solidFill>
                  <a:srgbClr val="008000"/>
                </a:solidFill>
                <a:effectLst/>
                <a:latin typeface="Consolas" panose="020B0609020204030204" pitchFamily="49" charset="0"/>
              </a:rPr>
              <a:t>toString</a:t>
            </a:r>
            <a:r>
              <a:rPr lang="en-IN" sz="1400" b="0" dirty="0">
                <a:solidFill>
                  <a:srgbClr val="008000"/>
                </a:solidFill>
                <a:effectLst/>
                <a:latin typeface="Consolas" panose="020B0609020204030204" pitchFamily="49" charset="0"/>
              </a:rPr>
              <a:t> = s"$</a:t>
            </a:r>
            <a:r>
              <a:rPr lang="en-IN" sz="1400" b="0" dirty="0" err="1">
                <a:solidFill>
                  <a:srgbClr val="008000"/>
                </a:solidFill>
                <a:effectLst/>
                <a:latin typeface="Consolas" panose="020B0609020204030204" pitchFamily="49" charset="0"/>
              </a:rPr>
              <a:t>numer</a:t>
            </a:r>
            <a:r>
              <a:rPr lang="en-IN" sz="1400" b="0" dirty="0">
                <a:solidFill>
                  <a:srgbClr val="008000"/>
                </a:solidFill>
                <a:effectLst/>
                <a:latin typeface="Consolas" panose="020B0609020204030204" pitchFamily="49" charset="0"/>
              </a:rPr>
              <a:t>/$</a:t>
            </a:r>
            <a:r>
              <a:rPr lang="en-IN" sz="1400" b="0" dirty="0" err="1">
                <a:solidFill>
                  <a:srgbClr val="008000"/>
                </a:solidFill>
                <a:effectLst/>
                <a:latin typeface="Consolas" panose="020B0609020204030204" pitchFamily="49" charset="0"/>
              </a:rPr>
              <a:t>denom</a:t>
            </a:r>
            <a:r>
              <a:rPr lang="en-IN" sz="1400" b="0" dirty="0">
                <a:solidFill>
                  <a:srgbClr val="008000"/>
                </a:solidFill>
                <a:effectLst/>
                <a:latin typeface="Consolas" panose="020B0609020204030204" pitchFamily="49" charset="0"/>
              </a:rPr>
              <a:t>"</a:t>
            </a:r>
            <a:endParaRPr lang="en-IN" sz="1400" b="0" dirty="0">
              <a:solidFill>
                <a:srgbClr val="3B3B3B"/>
              </a:solidFill>
              <a:effectLst/>
              <a:latin typeface="Consolas" panose="020B0609020204030204" pitchFamily="49" charset="0"/>
            </a:endParaRPr>
          </a:p>
          <a:p>
            <a:br>
              <a:rPr lang="en-IN" sz="1400" b="0" dirty="0">
                <a:solidFill>
                  <a:srgbClr val="3B3B3B"/>
                </a:solidFill>
                <a:effectLst/>
                <a:latin typeface="Consolas" panose="020B0609020204030204" pitchFamily="49" charset="0"/>
              </a:rPr>
            </a:br>
            <a:r>
              <a:rPr lang="en-IN" sz="1400" b="0" dirty="0">
                <a:solidFill>
                  <a:srgbClr val="3B3B3B"/>
                </a:solidFill>
                <a:effectLst/>
                <a:latin typeface="Consolas" panose="020B0609020204030204" pitchFamily="49" charset="0"/>
              </a:rPr>
              <a:t>  </a:t>
            </a:r>
            <a:r>
              <a:rPr lang="en-IN" sz="1400" b="0" dirty="0">
                <a:solidFill>
                  <a:srgbClr val="008000"/>
                </a:solidFill>
                <a:effectLst/>
                <a:latin typeface="Consolas" panose="020B0609020204030204" pitchFamily="49" charset="0"/>
              </a:rPr>
              <a:t>// Method to display the rational number</a:t>
            </a:r>
            <a:endParaRPr lang="en-IN" sz="1400" b="0" dirty="0">
              <a:solidFill>
                <a:srgbClr val="3B3B3B"/>
              </a:solidFill>
              <a:effectLst/>
              <a:latin typeface="Consolas" panose="020B0609020204030204" pitchFamily="49" charset="0"/>
            </a:endParaRPr>
          </a:p>
          <a:p>
            <a:r>
              <a:rPr lang="en-IN" sz="1400" b="0" dirty="0">
                <a:solidFill>
                  <a:srgbClr val="3B3B3B"/>
                </a:solidFill>
                <a:effectLst/>
                <a:latin typeface="Consolas" panose="020B0609020204030204" pitchFamily="49" charset="0"/>
              </a:rPr>
              <a:t>  </a:t>
            </a:r>
            <a:r>
              <a:rPr lang="en-IN" sz="1400" b="0" dirty="0">
                <a:solidFill>
                  <a:srgbClr val="AF00DB"/>
                </a:solidFill>
                <a:effectLst/>
                <a:latin typeface="Consolas" panose="020B0609020204030204" pitchFamily="49" charset="0"/>
              </a:rPr>
              <a:t>def</a:t>
            </a:r>
            <a:r>
              <a:rPr lang="en-IN" sz="1400" b="0" dirty="0">
                <a:solidFill>
                  <a:srgbClr val="3B3B3B"/>
                </a:solidFill>
                <a:effectLst/>
                <a:latin typeface="Consolas" panose="020B0609020204030204" pitchFamily="49" charset="0"/>
              </a:rPr>
              <a:t> </a:t>
            </a:r>
            <a:r>
              <a:rPr lang="en-IN" sz="1400" b="0" dirty="0">
                <a:solidFill>
                  <a:srgbClr val="795E26"/>
                </a:solidFill>
                <a:effectLst/>
                <a:latin typeface="Consolas" panose="020B0609020204030204" pitchFamily="49" charset="0"/>
              </a:rPr>
              <a:t>display</a:t>
            </a:r>
            <a:r>
              <a:rPr lang="en-IN" sz="1400" b="0" dirty="0">
                <a:solidFill>
                  <a:srgbClr val="3B3B3B"/>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r>
              <a:rPr lang="en-IN" sz="1400" b="0" dirty="0">
                <a:solidFill>
                  <a:srgbClr val="3B3B3B"/>
                </a:solidFill>
                <a:effectLst/>
                <a:latin typeface="Consolas" panose="020B0609020204030204" pitchFamily="49" charset="0"/>
              </a:rPr>
              <a:t> </a:t>
            </a:r>
            <a:r>
              <a:rPr lang="en-IN" sz="1400" b="0" dirty="0">
                <a:solidFill>
                  <a:srgbClr val="267F99"/>
                </a:solidFill>
                <a:effectLst/>
                <a:latin typeface="Consolas" panose="020B0609020204030204" pitchFamily="49" charset="0"/>
              </a:rPr>
              <a:t>Unit</a:t>
            </a:r>
            <a:r>
              <a:rPr lang="en-IN" sz="1400" b="0" dirty="0">
                <a:solidFill>
                  <a:srgbClr val="3B3B3B"/>
                </a:solidFill>
                <a:effectLst/>
                <a:latin typeface="Consolas" panose="020B0609020204030204" pitchFamily="49" charset="0"/>
              </a:rPr>
              <a:t> </a:t>
            </a:r>
            <a:r>
              <a:rPr lang="en-IN" sz="1400" b="0" dirty="0">
                <a:solidFill>
                  <a:srgbClr val="000000"/>
                </a:solidFill>
                <a:effectLst/>
                <a:latin typeface="Consolas" panose="020B0609020204030204" pitchFamily="49" charset="0"/>
              </a:rPr>
              <a:t>=</a:t>
            </a:r>
            <a:r>
              <a:rPr lang="en-IN" sz="1400" b="0" dirty="0">
                <a:solidFill>
                  <a:srgbClr val="3B3B3B"/>
                </a:solidFill>
                <a:effectLst/>
                <a:latin typeface="Consolas" panose="020B0609020204030204" pitchFamily="49" charset="0"/>
              </a:rPr>
              <a:t> {</a:t>
            </a:r>
            <a:endParaRPr lang="en-IN" sz="1400" b="0" dirty="0">
              <a:solidFill>
                <a:srgbClr val="3B3B3B"/>
              </a:solidFill>
              <a:effectLst/>
              <a:latin typeface="Consolas" panose="020B0609020204030204" pitchFamily="49" charset="0"/>
            </a:endParaRPr>
          </a:p>
          <a:p>
            <a:r>
              <a:rPr lang="en-IN" sz="1400" b="0" dirty="0">
                <a:solidFill>
                  <a:srgbClr val="3B3B3B"/>
                </a:solidFill>
                <a:effectLst/>
                <a:latin typeface="Consolas" panose="020B0609020204030204" pitchFamily="49" charset="0"/>
              </a:rPr>
              <a:t>    </a:t>
            </a:r>
            <a:r>
              <a:rPr lang="en-IN" sz="1400" b="0" dirty="0" err="1">
                <a:solidFill>
                  <a:srgbClr val="795E26"/>
                </a:solidFill>
                <a:effectLst/>
                <a:latin typeface="Consolas" panose="020B0609020204030204" pitchFamily="49" charset="0"/>
              </a:rPr>
              <a:t>println</a:t>
            </a:r>
            <a:r>
              <a:rPr lang="en-IN" sz="1400" b="0" dirty="0">
                <a:solidFill>
                  <a:srgbClr val="3B3B3B"/>
                </a:solidFill>
                <a:effectLst/>
                <a:latin typeface="Consolas" panose="020B0609020204030204" pitchFamily="49" charset="0"/>
              </a:rPr>
              <a:t>(</a:t>
            </a:r>
            <a:r>
              <a:rPr lang="en-IN" sz="1400" b="0" dirty="0">
                <a:solidFill>
                  <a:srgbClr val="AF00DB"/>
                </a:solidFill>
                <a:effectLst/>
                <a:latin typeface="Consolas" panose="020B0609020204030204" pitchFamily="49" charset="0"/>
              </a:rPr>
              <a:t>s</a:t>
            </a:r>
            <a:r>
              <a:rPr lang="en-IN" sz="1400" b="0" dirty="0">
                <a:solidFill>
                  <a:srgbClr val="A31515"/>
                </a:solidFill>
                <a:effectLst/>
                <a:latin typeface="Consolas" panose="020B0609020204030204" pitchFamily="49" charset="0"/>
              </a:rPr>
              <a:t>"</a:t>
            </a:r>
            <a:r>
              <a:rPr lang="en-IN" sz="1400" b="0" dirty="0">
                <a:solidFill>
                  <a:srgbClr val="AF00DB"/>
                </a:solidFill>
                <a:effectLst/>
                <a:latin typeface="Consolas" panose="020B0609020204030204" pitchFamily="49" charset="0"/>
              </a:rPr>
              <a:t>$</a:t>
            </a:r>
            <a:r>
              <a:rPr lang="en-IN" sz="1400" b="0" dirty="0" err="1">
                <a:solidFill>
                  <a:srgbClr val="0070C1"/>
                </a:solidFill>
                <a:effectLst/>
                <a:latin typeface="Consolas" panose="020B0609020204030204" pitchFamily="49" charset="0"/>
              </a:rPr>
              <a:t>numer</a:t>
            </a:r>
            <a:r>
              <a:rPr lang="en-IN" sz="1400" b="0" dirty="0">
                <a:solidFill>
                  <a:srgbClr val="A31515"/>
                </a:solidFill>
                <a:effectLst/>
                <a:latin typeface="Consolas" panose="020B0609020204030204" pitchFamily="49" charset="0"/>
              </a:rPr>
              <a:t> / </a:t>
            </a:r>
            <a:r>
              <a:rPr lang="en-IN" sz="1400" b="0" dirty="0">
                <a:solidFill>
                  <a:srgbClr val="AF00DB"/>
                </a:solidFill>
                <a:effectLst/>
                <a:latin typeface="Consolas" panose="020B0609020204030204" pitchFamily="49" charset="0"/>
              </a:rPr>
              <a:t>$</a:t>
            </a:r>
            <a:r>
              <a:rPr lang="en-IN" sz="1400" b="0" dirty="0" err="1">
                <a:solidFill>
                  <a:srgbClr val="0070C1"/>
                </a:solidFill>
                <a:effectLst/>
                <a:latin typeface="Consolas" panose="020B0609020204030204" pitchFamily="49" charset="0"/>
              </a:rPr>
              <a:t>denom</a:t>
            </a:r>
            <a:r>
              <a:rPr lang="en-IN" sz="1400" b="0" dirty="0">
                <a:solidFill>
                  <a:srgbClr val="A31515"/>
                </a:solidFill>
                <a:effectLst/>
                <a:latin typeface="Consolas" panose="020B0609020204030204" pitchFamily="49" charset="0"/>
              </a:rPr>
              <a:t>"</a:t>
            </a:r>
            <a:r>
              <a:rPr lang="en-IN" sz="1400" b="0" dirty="0">
                <a:solidFill>
                  <a:srgbClr val="3B3B3B"/>
                </a:solidFill>
                <a:effectLst/>
                <a:latin typeface="Consolas" panose="020B0609020204030204" pitchFamily="49" charset="0"/>
              </a:rPr>
              <a:t>)</a:t>
            </a:r>
            <a:endParaRPr lang="en-IN" sz="1400" b="0" dirty="0">
              <a:solidFill>
                <a:srgbClr val="3B3B3B"/>
              </a:solidFill>
              <a:effectLst/>
              <a:latin typeface="Consolas" panose="020B0609020204030204" pitchFamily="49" charset="0"/>
            </a:endParaRPr>
          </a:p>
          <a:p>
            <a:r>
              <a:rPr lang="en-IN" sz="1400" b="0" dirty="0">
                <a:solidFill>
                  <a:srgbClr val="3B3B3B"/>
                </a:solidFill>
                <a:effectLst/>
                <a:latin typeface="Consolas" panose="020B0609020204030204" pitchFamily="49" charset="0"/>
              </a:rPr>
              <a:t>  } </a:t>
            </a:r>
            <a:endParaRPr lang="en-IN" sz="1400" b="0" dirty="0">
              <a:solidFill>
                <a:srgbClr val="3B3B3B"/>
              </a:solidFill>
              <a:effectLst/>
              <a:latin typeface="Consolas" panose="020B0609020204030204" pitchFamily="49" charset="0"/>
            </a:endParaRPr>
          </a:p>
          <a:p>
            <a:r>
              <a:rPr lang="en-IN" sz="1400" b="0" dirty="0">
                <a:solidFill>
                  <a:srgbClr val="3B3B3B"/>
                </a:solidFill>
                <a:effectLst/>
                <a:latin typeface="Consolas" panose="020B0609020204030204" pitchFamily="49" charset="0"/>
              </a:rPr>
              <a:t>}</a:t>
            </a:r>
            <a:endParaRPr lang="en-IN" sz="1400" b="0" dirty="0">
              <a:solidFill>
                <a:srgbClr val="3B3B3B"/>
              </a:solidFill>
              <a:effectLst/>
              <a:latin typeface="Consolas" panose="020B0609020204030204" pitchFamily="49" charset="0"/>
            </a:endParaRPr>
          </a:p>
          <a:p>
            <a:br>
              <a:rPr lang="en-IN" sz="1400" b="0" dirty="0">
                <a:solidFill>
                  <a:srgbClr val="3B3B3B"/>
                </a:solidFill>
                <a:effectLst/>
                <a:latin typeface="Consolas" panose="020B0609020204030204" pitchFamily="49" charset="0"/>
              </a:rPr>
            </a:br>
            <a:r>
              <a:rPr lang="en-IN" sz="1400" b="0" dirty="0">
                <a:solidFill>
                  <a:srgbClr val="AF00DB"/>
                </a:solidFill>
                <a:effectLst/>
                <a:latin typeface="Consolas" panose="020B0609020204030204" pitchFamily="49" charset="0"/>
              </a:rPr>
              <a:t>object</a:t>
            </a:r>
            <a:r>
              <a:rPr lang="en-IN" sz="1400" b="0" dirty="0">
                <a:solidFill>
                  <a:srgbClr val="3B3B3B"/>
                </a:solidFill>
                <a:effectLst/>
                <a:latin typeface="Consolas" panose="020B0609020204030204" pitchFamily="49" charset="0"/>
              </a:rPr>
              <a:t> </a:t>
            </a:r>
            <a:r>
              <a:rPr lang="en-IN" sz="1400" b="0" dirty="0">
                <a:solidFill>
                  <a:srgbClr val="267F99"/>
                </a:solidFill>
                <a:effectLst/>
                <a:latin typeface="Consolas" panose="020B0609020204030204" pitchFamily="49" charset="0"/>
              </a:rPr>
              <a:t>Main</a:t>
            </a:r>
            <a:r>
              <a:rPr lang="en-IN" sz="1400" b="0" dirty="0">
                <a:solidFill>
                  <a:srgbClr val="3B3B3B"/>
                </a:solidFill>
                <a:effectLst/>
                <a:latin typeface="Consolas" panose="020B0609020204030204" pitchFamily="49" charset="0"/>
              </a:rPr>
              <a:t> </a:t>
            </a:r>
            <a:r>
              <a:rPr lang="en-IN" sz="1400" b="0" dirty="0">
                <a:solidFill>
                  <a:srgbClr val="AF00DB"/>
                </a:solidFill>
                <a:effectLst/>
                <a:latin typeface="Consolas" panose="020B0609020204030204" pitchFamily="49" charset="0"/>
              </a:rPr>
              <a:t>extends</a:t>
            </a:r>
            <a:r>
              <a:rPr lang="en-IN" sz="1400" b="0" dirty="0">
                <a:solidFill>
                  <a:srgbClr val="3B3B3B"/>
                </a:solidFill>
                <a:effectLst/>
                <a:latin typeface="Consolas" panose="020B0609020204030204" pitchFamily="49" charset="0"/>
              </a:rPr>
              <a:t> </a:t>
            </a:r>
            <a:r>
              <a:rPr lang="en-IN" sz="1400" b="0" dirty="0">
                <a:solidFill>
                  <a:srgbClr val="267F99"/>
                </a:solidFill>
                <a:effectLst/>
                <a:latin typeface="Consolas" panose="020B0609020204030204" pitchFamily="49" charset="0"/>
              </a:rPr>
              <a:t>App</a:t>
            </a:r>
            <a:r>
              <a:rPr lang="en-IN" sz="1400" b="0" dirty="0">
                <a:solidFill>
                  <a:srgbClr val="3B3B3B"/>
                </a:solidFill>
                <a:effectLst/>
                <a:latin typeface="Consolas" panose="020B0609020204030204" pitchFamily="49" charset="0"/>
              </a:rPr>
              <a:t> {</a:t>
            </a:r>
            <a:endParaRPr lang="en-IN" sz="1400" b="0" dirty="0">
              <a:solidFill>
                <a:srgbClr val="3B3B3B"/>
              </a:solidFill>
              <a:effectLst/>
              <a:latin typeface="Consolas" panose="020B0609020204030204" pitchFamily="49" charset="0"/>
            </a:endParaRPr>
          </a:p>
          <a:p>
            <a:r>
              <a:rPr lang="en-IN" sz="1400" b="0" dirty="0">
                <a:solidFill>
                  <a:srgbClr val="3B3B3B"/>
                </a:solidFill>
                <a:effectLst/>
                <a:latin typeface="Consolas" panose="020B0609020204030204" pitchFamily="49" charset="0"/>
              </a:rPr>
              <a:t>  </a:t>
            </a:r>
            <a:r>
              <a:rPr lang="en-IN" sz="1400" b="0" dirty="0">
                <a:solidFill>
                  <a:srgbClr val="008000"/>
                </a:solidFill>
                <a:effectLst/>
                <a:latin typeface="Consolas" panose="020B0609020204030204" pitchFamily="49" charset="0"/>
              </a:rPr>
              <a:t>// Using the primary constructor</a:t>
            </a:r>
            <a:endParaRPr lang="en-IN" sz="1400" b="0" dirty="0">
              <a:solidFill>
                <a:srgbClr val="3B3B3B"/>
              </a:solidFill>
              <a:effectLst/>
              <a:latin typeface="Consolas" panose="020B0609020204030204" pitchFamily="49" charset="0"/>
            </a:endParaRPr>
          </a:p>
          <a:p>
            <a:r>
              <a:rPr lang="en-IN" sz="1400" b="0" dirty="0">
                <a:solidFill>
                  <a:srgbClr val="3B3B3B"/>
                </a:solidFill>
                <a:effectLst/>
                <a:latin typeface="Consolas" panose="020B0609020204030204" pitchFamily="49" charset="0"/>
              </a:rPr>
              <a:t>  </a:t>
            </a:r>
            <a:r>
              <a:rPr lang="en-IN" sz="1400" b="0" dirty="0" err="1">
                <a:solidFill>
                  <a:srgbClr val="AF00DB"/>
                </a:solidFill>
                <a:effectLst/>
                <a:latin typeface="Consolas" panose="020B0609020204030204" pitchFamily="49" charset="0"/>
              </a:rPr>
              <a:t>val</a:t>
            </a:r>
            <a:r>
              <a:rPr lang="en-IN" sz="1400" b="0" dirty="0">
                <a:solidFill>
                  <a:srgbClr val="3B3B3B"/>
                </a:solidFill>
                <a:effectLst/>
                <a:latin typeface="Consolas" panose="020B0609020204030204" pitchFamily="49" charset="0"/>
              </a:rPr>
              <a:t> </a:t>
            </a:r>
            <a:r>
              <a:rPr lang="en-IN" sz="1400" b="0" dirty="0">
                <a:solidFill>
                  <a:srgbClr val="0070C1"/>
                </a:solidFill>
                <a:effectLst/>
                <a:latin typeface="Consolas" panose="020B0609020204030204" pitchFamily="49" charset="0"/>
              </a:rPr>
              <a:t>rational1</a:t>
            </a:r>
            <a:r>
              <a:rPr lang="en-IN" sz="1400" b="0" dirty="0">
                <a:solidFill>
                  <a:srgbClr val="3B3B3B"/>
                </a:solidFill>
                <a:effectLst/>
                <a:latin typeface="Consolas" panose="020B0609020204030204" pitchFamily="49" charset="0"/>
              </a:rPr>
              <a:t> </a:t>
            </a:r>
            <a:r>
              <a:rPr lang="en-IN" sz="1400" b="0" dirty="0">
                <a:solidFill>
                  <a:srgbClr val="000000"/>
                </a:solidFill>
                <a:effectLst/>
                <a:latin typeface="Consolas" panose="020B0609020204030204" pitchFamily="49" charset="0"/>
              </a:rPr>
              <a:t>=</a:t>
            </a:r>
            <a:r>
              <a:rPr lang="en-IN" sz="1400" b="0" dirty="0">
                <a:solidFill>
                  <a:srgbClr val="3B3B3B"/>
                </a:solidFill>
                <a:effectLst/>
                <a:latin typeface="Consolas" panose="020B0609020204030204" pitchFamily="49" charset="0"/>
              </a:rPr>
              <a:t> </a:t>
            </a:r>
            <a:r>
              <a:rPr lang="en-IN" sz="1400" b="0" dirty="0">
                <a:solidFill>
                  <a:srgbClr val="AF00DB"/>
                </a:solidFill>
                <a:effectLst/>
                <a:latin typeface="Consolas" panose="020B0609020204030204" pitchFamily="49" charset="0"/>
              </a:rPr>
              <a:t>new</a:t>
            </a:r>
            <a:r>
              <a:rPr lang="en-IN" sz="1400" b="0" dirty="0">
                <a:solidFill>
                  <a:srgbClr val="3B3B3B"/>
                </a:solidFill>
                <a:effectLst/>
                <a:latin typeface="Consolas" panose="020B0609020204030204" pitchFamily="49" charset="0"/>
              </a:rPr>
              <a:t> </a:t>
            </a:r>
            <a:r>
              <a:rPr lang="en-IN" sz="1400" b="0" dirty="0">
                <a:solidFill>
                  <a:srgbClr val="267F99"/>
                </a:solidFill>
                <a:effectLst/>
                <a:latin typeface="Consolas" panose="020B0609020204030204" pitchFamily="49" charset="0"/>
              </a:rPr>
              <a:t>Rational</a:t>
            </a:r>
            <a:r>
              <a:rPr lang="en-IN" sz="1400" b="0" dirty="0">
                <a:solidFill>
                  <a:srgbClr val="3B3B3B"/>
                </a:solidFill>
                <a:effectLst/>
                <a:latin typeface="Consolas" panose="020B0609020204030204" pitchFamily="49" charset="0"/>
              </a:rPr>
              <a:t>(</a:t>
            </a:r>
            <a:r>
              <a:rPr lang="en-IN" sz="1400" b="0" dirty="0">
                <a:solidFill>
                  <a:srgbClr val="098658"/>
                </a:solidFill>
                <a:effectLst/>
                <a:latin typeface="Consolas" panose="020B0609020204030204" pitchFamily="49" charset="0"/>
              </a:rPr>
              <a:t>1</a:t>
            </a:r>
            <a:r>
              <a:rPr lang="en-IN" sz="1400" b="0" dirty="0">
                <a:solidFill>
                  <a:srgbClr val="3B3B3B"/>
                </a:solidFill>
                <a:effectLst/>
                <a:latin typeface="Consolas" panose="020B0609020204030204" pitchFamily="49" charset="0"/>
              </a:rPr>
              <a:t>, </a:t>
            </a:r>
            <a:r>
              <a:rPr lang="en-IN" sz="1400" b="0" dirty="0">
                <a:solidFill>
                  <a:srgbClr val="098658"/>
                </a:solidFill>
                <a:effectLst/>
                <a:latin typeface="Consolas" panose="020B0609020204030204" pitchFamily="49" charset="0"/>
              </a:rPr>
              <a:t>2</a:t>
            </a:r>
            <a:r>
              <a:rPr lang="en-IN" sz="1400" b="0" dirty="0">
                <a:solidFill>
                  <a:srgbClr val="3B3B3B"/>
                </a:solidFill>
                <a:effectLst/>
                <a:latin typeface="Consolas" panose="020B0609020204030204" pitchFamily="49" charset="0"/>
              </a:rPr>
              <a:t>)</a:t>
            </a:r>
            <a:endParaRPr lang="en-IN" sz="1400" b="0" dirty="0">
              <a:solidFill>
                <a:srgbClr val="3B3B3B"/>
              </a:solidFill>
              <a:effectLst/>
              <a:latin typeface="Consolas" panose="020B0609020204030204" pitchFamily="49" charset="0"/>
            </a:endParaRPr>
          </a:p>
          <a:p>
            <a:r>
              <a:rPr lang="en-IN" sz="1400" b="0" dirty="0">
                <a:solidFill>
                  <a:srgbClr val="3B3B3B"/>
                </a:solidFill>
                <a:effectLst/>
                <a:latin typeface="Consolas" panose="020B0609020204030204" pitchFamily="49" charset="0"/>
              </a:rPr>
              <a:t>  </a:t>
            </a:r>
            <a:r>
              <a:rPr lang="en-IN" sz="1400" b="0" dirty="0">
                <a:solidFill>
                  <a:srgbClr val="0070C1"/>
                </a:solidFill>
                <a:effectLst/>
                <a:latin typeface="Consolas" panose="020B0609020204030204" pitchFamily="49" charset="0"/>
              </a:rPr>
              <a:t>rational1</a:t>
            </a:r>
            <a:r>
              <a:rPr lang="en-IN" sz="1400" b="0" dirty="0">
                <a:solidFill>
                  <a:srgbClr val="3B3B3B"/>
                </a:solidFill>
                <a:effectLst/>
                <a:latin typeface="Consolas" panose="020B0609020204030204" pitchFamily="49" charset="0"/>
              </a:rPr>
              <a:t>.</a:t>
            </a:r>
            <a:r>
              <a:rPr lang="en-IN" sz="1400" b="0" dirty="0">
                <a:solidFill>
                  <a:srgbClr val="795E26"/>
                </a:solidFill>
                <a:effectLst/>
                <a:latin typeface="Consolas" panose="020B0609020204030204" pitchFamily="49" charset="0"/>
              </a:rPr>
              <a:t>display</a:t>
            </a:r>
            <a:r>
              <a:rPr lang="en-IN" sz="1400" b="0" dirty="0">
                <a:solidFill>
                  <a:srgbClr val="3B3B3B"/>
                </a:solidFill>
                <a:effectLst/>
                <a:latin typeface="Consolas" panose="020B0609020204030204" pitchFamily="49" charset="0"/>
              </a:rPr>
              <a:t>()  </a:t>
            </a:r>
            <a:r>
              <a:rPr lang="en-IN" sz="1400" b="0" dirty="0">
                <a:solidFill>
                  <a:srgbClr val="008000"/>
                </a:solidFill>
                <a:effectLst/>
                <a:latin typeface="Consolas" panose="020B0609020204030204" pitchFamily="49" charset="0"/>
              </a:rPr>
              <a:t>// Output: 1 / 2</a:t>
            </a:r>
            <a:endParaRPr lang="en-IN" sz="1400" b="0" dirty="0">
              <a:solidFill>
                <a:srgbClr val="3B3B3B"/>
              </a:solidFill>
              <a:effectLst/>
              <a:latin typeface="Consolas" panose="020B0609020204030204" pitchFamily="49" charset="0"/>
            </a:endParaRPr>
          </a:p>
          <a:p>
            <a:br>
              <a:rPr lang="en-IN" sz="1400" b="0" dirty="0">
                <a:solidFill>
                  <a:srgbClr val="3B3B3B"/>
                </a:solidFill>
                <a:effectLst/>
                <a:latin typeface="Consolas" panose="020B0609020204030204" pitchFamily="49" charset="0"/>
              </a:rPr>
            </a:br>
            <a:r>
              <a:rPr lang="en-IN" sz="1400" b="0" dirty="0">
                <a:solidFill>
                  <a:srgbClr val="3B3B3B"/>
                </a:solidFill>
                <a:effectLst/>
                <a:latin typeface="Consolas" panose="020B0609020204030204" pitchFamily="49" charset="0"/>
              </a:rPr>
              <a:t>  </a:t>
            </a:r>
            <a:r>
              <a:rPr lang="en-IN" sz="1400" b="0" dirty="0">
                <a:solidFill>
                  <a:srgbClr val="008000"/>
                </a:solidFill>
                <a:effectLst/>
                <a:latin typeface="Consolas" panose="020B0609020204030204" pitchFamily="49" charset="0"/>
              </a:rPr>
              <a:t>// Using the auxiliary constructor for integers</a:t>
            </a:r>
            <a:endParaRPr lang="en-IN" sz="1400" b="0" dirty="0">
              <a:solidFill>
                <a:srgbClr val="3B3B3B"/>
              </a:solidFill>
              <a:effectLst/>
              <a:latin typeface="Consolas" panose="020B0609020204030204" pitchFamily="49" charset="0"/>
            </a:endParaRPr>
          </a:p>
          <a:p>
            <a:r>
              <a:rPr lang="en-IN" sz="1400" b="0" dirty="0">
                <a:solidFill>
                  <a:srgbClr val="3B3B3B"/>
                </a:solidFill>
                <a:effectLst/>
                <a:latin typeface="Consolas" panose="020B0609020204030204" pitchFamily="49" charset="0"/>
              </a:rPr>
              <a:t>  </a:t>
            </a:r>
            <a:r>
              <a:rPr lang="en-IN" sz="1400" b="0" dirty="0" err="1">
                <a:solidFill>
                  <a:srgbClr val="AF00DB"/>
                </a:solidFill>
                <a:effectLst/>
                <a:latin typeface="Consolas" panose="020B0609020204030204" pitchFamily="49" charset="0"/>
              </a:rPr>
              <a:t>val</a:t>
            </a:r>
            <a:r>
              <a:rPr lang="en-IN" sz="1400" b="0" dirty="0">
                <a:solidFill>
                  <a:srgbClr val="3B3B3B"/>
                </a:solidFill>
                <a:effectLst/>
                <a:latin typeface="Consolas" panose="020B0609020204030204" pitchFamily="49" charset="0"/>
              </a:rPr>
              <a:t> </a:t>
            </a:r>
            <a:r>
              <a:rPr lang="en-IN" sz="1400" b="0" dirty="0">
                <a:solidFill>
                  <a:srgbClr val="0070C1"/>
                </a:solidFill>
                <a:effectLst/>
                <a:latin typeface="Consolas" panose="020B0609020204030204" pitchFamily="49" charset="0"/>
              </a:rPr>
              <a:t>rational2</a:t>
            </a:r>
            <a:r>
              <a:rPr lang="en-IN" sz="1400" b="0" dirty="0">
                <a:solidFill>
                  <a:srgbClr val="3B3B3B"/>
                </a:solidFill>
                <a:effectLst/>
                <a:latin typeface="Consolas" panose="020B0609020204030204" pitchFamily="49" charset="0"/>
              </a:rPr>
              <a:t> </a:t>
            </a:r>
            <a:r>
              <a:rPr lang="en-IN" sz="1400" b="0" dirty="0">
                <a:solidFill>
                  <a:srgbClr val="000000"/>
                </a:solidFill>
                <a:effectLst/>
                <a:latin typeface="Consolas" panose="020B0609020204030204" pitchFamily="49" charset="0"/>
              </a:rPr>
              <a:t>=</a:t>
            </a:r>
            <a:r>
              <a:rPr lang="en-IN" sz="1400" b="0" dirty="0">
                <a:solidFill>
                  <a:srgbClr val="3B3B3B"/>
                </a:solidFill>
                <a:effectLst/>
                <a:latin typeface="Consolas" panose="020B0609020204030204" pitchFamily="49" charset="0"/>
              </a:rPr>
              <a:t> </a:t>
            </a:r>
            <a:r>
              <a:rPr lang="en-IN" sz="1400" b="0" dirty="0">
                <a:solidFill>
                  <a:srgbClr val="AF00DB"/>
                </a:solidFill>
                <a:effectLst/>
                <a:latin typeface="Consolas" panose="020B0609020204030204" pitchFamily="49" charset="0"/>
              </a:rPr>
              <a:t>new</a:t>
            </a:r>
            <a:r>
              <a:rPr lang="en-IN" sz="1400" b="0" dirty="0">
                <a:solidFill>
                  <a:srgbClr val="3B3B3B"/>
                </a:solidFill>
                <a:effectLst/>
                <a:latin typeface="Consolas" panose="020B0609020204030204" pitchFamily="49" charset="0"/>
              </a:rPr>
              <a:t> </a:t>
            </a:r>
            <a:r>
              <a:rPr lang="en-IN" sz="1400" b="0" dirty="0">
                <a:solidFill>
                  <a:srgbClr val="267F99"/>
                </a:solidFill>
                <a:effectLst/>
                <a:latin typeface="Consolas" panose="020B0609020204030204" pitchFamily="49" charset="0"/>
              </a:rPr>
              <a:t>Rational</a:t>
            </a:r>
            <a:r>
              <a:rPr lang="en-IN" sz="1400" b="0" dirty="0">
                <a:solidFill>
                  <a:srgbClr val="3B3B3B"/>
                </a:solidFill>
                <a:effectLst/>
                <a:latin typeface="Consolas" panose="020B0609020204030204" pitchFamily="49" charset="0"/>
              </a:rPr>
              <a:t>(</a:t>
            </a:r>
            <a:r>
              <a:rPr lang="en-IN" sz="1400" b="0" dirty="0">
                <a:solidFill>
                  <a:srgbClr val="098658"/>
                </a:solidFill>
                <a:effectLst/>
                <a:latin typeface="Consolas" panose="020B0609020204030204" pitchFamily="49" charset="0"/>
              </a:rPr>
              <a:t>5</a:t>
            </a:r>
            <a:r>
              <a:rPr lang="en-IN" sz="1400" b="0" dirty="0">
                <a:solidFill>
                  <a:srgbClr val="3B3B3B"/>
                </a:solidFill>
                <a:effectLst/>
                <a:latin typeface="Consolas" panose="020B0609020204030204" pitchFamily="49" charset="0"/>
              </a:rPr>
              <a:t>)</a:t>
            </a:r>
            <a:endParaRPr lang="en-IN" sz="1400" b="0" dirty="0">
              <a:solidFill>
                <a:srgbClr val="3B3B3B"/>
              </a:solidFill>
              <a:effectLst/>
              <a:latin typeface="Consolas" panose="020B0609020204030204" pitchFamily="49" charset="0"/>
            </a:endParaRPr>
          </a:p>
          <a:p>
            <a:r>
              <a:rPr lang="en-IN" sz="1400" b="0" dirty="0">
                <a:solidFill>
                  <a:srgbClr val="3B3B3B"/>
                </a:solidFill>
                <a:effectLst/>
                <a:latin typeface="Consolas" panose="020B0609020204030204" pitchFamily="49" charset="0"/>
              </a:rPr>
              <a:t>  </a:t>
            </a:r>
            <a:r>
              <a:rPr lang="en-IN" sz="1400" b="0" dirty="0">
                <a:solidFill>
                  <a:srgbClr val="0070C1"/>
                </a:solidFill>
                <a:effectLst/>
                <a:latin typeface="Consolas" panose="020B0609020204030204" pitchFamily="49" charset="0"/>
              </a:rPr>
              <a:t>rational2</a:t>
            </a:r>
            <a:r>
              <a:rPr lang="en-IN" sz="1400" b="0" dirty="0">
                <a:solidFill>
                  <a:srgbClr val="3B3B3B"/>
                </a:solidFill>
                <a:effectLst/>
                <a:latin typeface="Consolas" panose="020B0609020204030204" pitchFamily="49" charset="0"/>
              </a:rPr>
              <a:t>.</a:t>
            </a:r>
            <a:r>
              <a:rPr lang="en-IN" sz="1400" b="0" dirty="0">
                <a:solidFill>
                  <a:srgbClr val="795E26"/>
                </a:solidFill>
                <a:effectLst/>
                <a:latin typeface="Consolas" panose="020B0609020204030204" pitchFamily="49" charset="0"/>
              </a:rPr>
              <a:t>display</a:t>
            </a:r>
            <a:r>
              <a:rPr lang="en-IN" sz="1400" b="0" dirty="0">
                <a:solidFill>
                  <a:srgbClr val="3B3B3B"/>
                </a:solidFill>
                <a:effectLst/>
                <a:latin typeface="Consolas" panose="020B0609020204030204" pitchFamily="49" charset="0"/>
              </a:rPr>
              <a:t>()  </a:t>
            </a:r>
            <a:r>
              <a:rPr lang="en-IN" sz="1400" b="0" dirty="0">
                <a:solidFill>
                  <a:srgbClr val="008000"/>
                </a:solidFill>
                <a:effectLst/>
                <a:latin typeface="Consolas" panose="020B0609020204030204" pitchFamily="49" charset="0"/>
              </a:rPr>
              <a:t>// Output: 5 / 1</a:t>
            </a:r>
            <a:endParaRPr lang="en-IN" sz="1400" b="0" dirty="0">
              <a:solidFill>
                <a:srgbClr val="3B3B3B"/>
              </a:solidFill>
              <a:effectLst/>
              <a:latin typeface="Consolas" panose="020B0609020204030204" pitchFamily="49" charset="0"/>
            </a:endParaRPr>
          </a:p>
          <a:p>
            <a:r>
              <a:rPr lang="en-IN" sz="1400" b="0" dirty="0">
                <a:solidFill>
                  <a:srgbClr val="3B3B3B"/>
                </a:solidFill>
                <a:effectLst/>
                <a:latin typeface="Consolas" panose="020B0609020204030204" pitchFamily="49" charset="0"/>
              </a:rPr>
              <a:t>}</a:t>
            </a:r>
            <a:endParaRPr lang="en-IN" sz="1400" b="0" dirty="0">
              <a:solidFill>
                <a:srgbClr val="3B3B3B"/>
              </a:solidFill>
              <a:effectLst/>
              <a:latin typeface="Consolas" panose="020B060902020403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Private fields and methods</a:t>
            </a:r>
            <a:endParaRPr lang="en-US" sz="2800" b="1" dirty="0">
              <a:solidFill>
                <a:srgbClr val="2C326F"/>
              </a:solidFill>
              <a:latin typeface="Georgia Pro" panose="02040502050405020303" pitchFamily="18" charset="0"/>
            </a:endParaRPr>
          </a:p>
        </p:txBody>
      </p:sp>
      <p:sp>
        <p:nvSpPr>
          <p:cNvPr id="6" name="TextBox 5"/>
          <p:cNvSpPr txBox="1"/>
          <p:nvPr/>
        </p:nvSpPr>
        <p:spPr>
          <a:xfrm>
            <a:off x="838200" y="993419"/>
            <a:ext cx="10515600" cy="1798698"/>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dirty="0">
                <a:latin typeface="Georgia Pro" panose="02040502050405020303" pitchFamily="18" charset="0"/>
                <a:cs typeface="Courier New" panose="02070309020205020404" pitchFamily="49" charset="0"/>
              </a:rPr>
              <a:t>To make a field or method private you simply place the private keyword in front of its definition.</a:t>
            </a:r>
            <a:endParaRPr lang="en-US" dirty="0">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dirty="0">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r>
              <a:rPr lang="en-US" dirty="0">
                <a:latin typeface="Georgia Pro" panose="02040502050405020303" pitchFamily="18" charset="0"/>
                <a:cs typeface="Courier New" panose="02070309020205020404" pitchFamily="49" charset="0"/>
              </a:rPr>
              <a:t>The purpose of the private methods is to factor out code needed by some other part of the class, in this case, the primary constructor. </a:t>
            </a:r>
            <a:endParaRPr lang="en-US" dirty="0">
              <a:latin typeface="Georgia Pro" panose="02040502050405020303" pitchFamily="18" charset="0"/>
              <a:cs typeface="Courier New" panose="02070309020205020404" pitchFamily="49" charset="0"/>
            </a:endParaRPr>
          </a:p>
          <a:p>
            <a:pPr marL="285750" indent="-285750" algn="just">
              <a:lnSpc>
                <a:spcPct val="125000"/>
              </a:lnSpc>
              <a:buFont typeface="Arial" panose="020B0604020202020204" pitchFamily="34" charset="0"/>
              <a:buChar char="•"/>
            </a:pPr>
            <a:endParaRPr lang="en-US" dirty="0">
              <a:latin typeface="Georgia Pro" panose="02040502050405020303" pitchFamily="18" charset="0"/>
              <a:cs typeface="Courier New" panose="020703090202050204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1175657" y="136525"/>
            <a:ext cx="10178143" cy="6001643"/>
          </a:xfrm>
          <a:prstGeom prst="rect">
            <a:avLst/>
          </a:prstGeom>
          <a:noFill/>
        </p:spPr>
        <p:txBody>
          <a:bodyPr wrap="square">
            <a:spAutoFit/>
          </a:bodyPr>
          <a:lstStyle/>
          <a:p>
            <a:r>
              <a:rPr lang="en-IN" sz="1200" b="0" dirty="0">
                <a:solidFill>
                  <a:srgbClr val="AF00DB"/>
                </a:solidFill>
                <a:effectLst/>
                <a:latin typeface="Consolas" panose="020B0609020204030204" pitchFamily="49" charset="0"/>
              </a:rPr>
              <a:t>class</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Rational</a:t>
            </a:r>
            <a:r>
              <a:rPr lang="en-IN" sz="1200" b="0" dirty="0">
                <a:solidFill>
                  <a:srgbClr val="3B3B3B"/>
                </a:solidFill>
                <a:effectLst/>
                <a:latin typeface="Consolas" panose="020B0609020204030204" pitchFamily="49" charset="0"/>
              </a:rPr>
              <a:t>(</a:t>
            </a:r>
            <a:r>
              <a:rPr lang="en-IN" sz="1200" b="0" dirty="0">
                <a:solidFill>
                  <a:srgbClr val="0070C1"/>
                </a:solidFill>
                <a:effectLst/>
                <a:latin typeface="Consolas" panose="020B0609020204030204" pitchFamily="49" charset="0"/>
              </a:rPr>
              <a:t>n</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 </a:t>
            </a:r>
            <a:r>
              <a:rPr lang="en-IN" sz="1200" b="0" dirty="0">
                <a:solidFill>
                  <a:srgbClr val="0070C1"/>
                </a:solidFill>
                <a:effectLst/>
                <a:latin typeface="Consolas" panose="020B0609020204030204" pitchFamily="49" charset="0"/>
              </a:rPr>
              <a:t>d</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 {</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require</a:t>
            </a:r>
            <a:r>
              <a:rPr lang="en-IN" sz="1200" b="0" dirty="0">
                <a:solidFill>
                  <a:srgbClr val="3B3B3B"/>
                </a:solidFill>
                <a:effectLst/>
                <a:latin typeface="Consolas" panose="020B0609020204030204" pitchFamily="49" charset="0"/>
              </a:rPr>
              <a:t>(</a:t>
            </a:r>
            <a:r>
              <a:rPr lang="en-IN" sz="1200" b="0" dirty="0">
                <a:solidFill>
                  <a:srgbClr val="0070C1"/>
                </a:solidFill>
                <a:effectLst/>
                <a:latin typeface="Consolas" panose="020B0609020204030204" pitchFamily="49" charset="0"/>
              </a:rPr>
              <a:t>d</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098658"/>
                </a:solidFill>
                <a:effectLst/>
                <a:latin typeface="Consolas" panose="020B0609020204030204" pitchFamily="49" charset="0"/>
              </a:rPr>
              <a:t>0</a:t>
            </a:r>
            <a:r>
              <a:rPr lang="en-IN" sz="1200" b="0" dirty="0">
                <a:solidFill>
                  <a:srgbClr val="3B3B3B"/>
                </a:solidFill>
                <a:effectLst/>
                <a:latin typeface="Consolas" panose="020B0609020204030204" pitchFamily="49" charset="0"/>
              </a:rPr>
              <a:t>)</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a:solidFill>
                  <a:srgbClr val="008000"/>
                </a:solidFill>
                <a:effectLst/>
                <a:latin typeface="Consolas" panose="020B0609020204030204" pitchFamily="49" charset="0"/>
              </a:rPr>
              <a:t>// Calculate greatest common divisor and simplify the fraction</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a:solidFill>
                  <a:srgbClr val="0000FF"/>
                </a:solidFill>
                <a:effectLst/>
                <a:latin typeface="Consolas" panose="020B0609020204030204" pitchFamily="49" charset="0"/>
              </a:rPr>
              <a:t>private</a:t>
            </a:r>
            <a:r>
              <a:rPr lang="en-IN" sz="1200" b="0" dirty="0">
                <a:solidFill>
                  <a:srgbClr val="3B3B3B"/>
                </a:solidFill>
                <a:effectLst/>
                <a:latin typeface="Consolas" panose="020B0609020204030204" pitchFamily="49" charset="0"/>
              </a:rPr>
              <a:t> </a:t>
            </a:r>
            <a:r>
              <a:rPr lang="en-IN" sz="1200" b="0" dirty="0" err="1">
                <a:solidFill>
                  <a:srgbClr val="AF00DB"/>
                </a:solidFill>
                <a:effectLst/>
                <a:latin typeface="Consolas" panose="020B0609020204030204" pitchFamily="49" charset="0"/>
              </a:rPr>
              <a:t>val</a:t>
            </a:r>
            <a:r>
              <a:rPr lang="en-IN" sz="1200" b="0" dirty="0">
                <a:solidFill>
                  <a:srgbClr val="3B3B3B"/>
                </a:solidFill>
                <a:effectLst/>
                <a:latin typeface="Consolas" panose="020B0609020204030204" pitchFamily="49" charset="0"/>
              </a:rPr>
              <a:t> </a:t>
            </a:r>
            <a:r>
              <a:rPr lang="en-IN" sz="1200" b="0" dirty="0">
                <a:solidFill>
                  <a:srgbClr val="0070C1"/>
                </a:solidFill>
                <a:effectLst/>
                <a:latin typeface="Consolas" panose="020B0609020204030204" pitchFamily="49" charset="0"/>
              </a:rPr>
              <a:t>g</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795E26"/>
                </a:solidFill>
                <a:effectLst/>
                <a:latin typeface="Consolas" panose="020B0609020204030204" pitchFamily="49" charset="0"/>
              </a:rPr>
              <a:t>gcd</a:t>
            </a:r>
            <a:r>
              <a:rPr lang="en-IN" sz="1200" b="0" dirty="0">
                <a:solidFill>
                  <a:srgbClr val="3B3B3B"/>
                </a:solidFill>
                <a:effectLst/>
                <a:latin typeface="Consolas" panose="020B0609020204030204" pitchFamily="49" charset="0"/>
              </a:rPr>
              <a:t>(</a:t>
            </a:r>
            <a:r>
              <a:rPr lang="en-IN" sz="1200" b="0" dirty="0" err="1">
                <a:solidFill>
                  <a:srgbClr val="0070C1"/>
                </a:solidFill>
                <a:effectLst/>
                <a:latin typeface="Consolas" panose="020B0609020204030204" pitchFamily="49" charset="0"/>
              </a:rPr>
              <a:t>n</a:t>
            </a:r>
            <a:r>
              <a:rPr lang="en-IN" sz="1200" b="0" dirty="0" err="1">
                <a:solidFill>
                  <a:srgbClr val="3B3B3B"/>
                </a:solidFill>
                <a:effectLst/>
                <a:latin typeface="Consolas" panose="020B0609020204030204" pitchFamily="49" charset="0"/>
              </a:rPr>
              <a:t>.</a:t>
            </a:r>
            <a:r>
              <a:rPr lang="en-IN" sz="1200" b="0" dirty="0" err="1">
                <a:solidFill>
                  <a:srgbClr val="795E26"/>
                </a:solidFill>
                <a:effectLst/>
                <a:latin typeface="Consolas" panose="020B0609020204030204" pitchFamily="49" charset="0"/>
              </a:rPr>
              <a:t>abs</a:t>
            </a:r>
            <a:r>
              <a:rPr lang="en-IN" sz="1200" b="0" dirty="0">
                <a:solidFill>
                  <a:srgbClr val="3B3B3B"/>
                </a:solidFill>
                <a:effectLst/>
                <a:latin typeface="Consolas" panose="020B0609020204030204" pitchFamily="49" charset="0"/>
              </a:rPr>
              <a:t>, </a:t>
            </a:r>
            <a:r>
              <a:rPr lang="en-IN" sz="1200" b="0" dirty="0" err="1">
                <a:solidFill>
                  <a:srgbClr val="0070C1"/>
                </a:solidFill>
                <a:effectLst/>
                <a:latin typeface="Consolas" panose="020B0609020204030204" pitchFamily="49" charset="0"/>
              </a:rPr>
              <a:t>d</a:t>
            </a:r>
            <a:r>
              <a:rPr lang="en-IN" sz="1200" b="0" dirty="0" err="1">
                <a:solidFill>
                  <a:srgbClr val="3B3B3B"/>
                </a:solidFill>
                <a:effectLst/>
                <a:latin typeface="Consolas" panose="020B0609020204030204" pitchFamily="49" charset="0"/>
              </a:rPr>
              <a:t>.</a:t>
            </a:r>
            <a:r>
              <a:rPr lang="en-IN" sz="1200" b="0" dirty="0" err="1">
                <a:solidFill>
                  <a:srgbClr val="795E26"/>
                </a:solidFill>
                <a:effectLst/>
                <a:latin typeface="Consolas" panose="020B0609020204030204" pitchFamily="49" charset="0"/>
              </a:rPr>
              <a:t>abs</a:t>
            </a:r>
            <a:r>
              <a:rPr lang="en-IN" sz="1200" b="0" dirty="0">
                <a:solidFill>
                  <a:srgbClr val="3B3B3B"/>
                </a:solidFill>
                <a:effectLst/>
                <a:latin typeface="Consolas" panose="020B0609020204030204" pitchFamily="49" charset="0"/>
              </a:rPr>
              <a:t>)</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err="1">
                <a:solidFill>
                  <a:srgbClr val="AF00DB"/>
                </a:solidFill>
                <a:effectLst/>
                <a:latin typeface="Consolas" panose="020B0609020204030204" pitchFamily="49" charset="0"/>
              </a:rPr>
              <a:t>val</a:t>
            </a:r>
            <a:r>
              <a:rPr lang="en-IN" sz="1200" b="0" dirty="0">
                <a:solidFill>
                  <a:srgbClr val="3B3B3B"/>
                </a:solidFill>
                <a:effectLst/>
                <a:latin typeface="Consolas" panose="020B0609020204030204" pitchFamily="49" charset="0"/>
              </a:rPr>
              <a:t> </a:t>
            </a:r>
            <a:r>
              <a:rPr lang="en-IN" sz="1200" b="0" dirty="0" err="1">
                <a:solidFill>
                  <a:srgbClr val="0070C1"/>
                </a:solidFill>
                <a:effectLst/>
                <a:latin typeface="Consolas" panose="020B0609020204030204" pitchFamily="49" charset="0"/>
              </a:rPr>
              <a:t>numer</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0070C1"/>
                </a:solidFill>
                <a:effectLst/>
                <a:latin typeface="Consolas" panose="020B0609020204030204" pitchFamily="49" charset="0"/>
              </a:rPr>
              <a:t>n</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0070C1"/>
                </a:solidFill>
                <a:effectLst/>
                <a:latin typeface="Consolas" panose="020B0609020204030204" pitchFamily="49" charset="0"/>
              </a:rPr>
              <a:t>g</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err="1">
                <a:solidFill>
                  <a:srgbClr val="AF00DB"/>
                </a:solidFill>
                <a:effectLst/>
                <a:latin typeface="Consolas" panose="020B0609020204030204" pitchFamily="49" charset="0"/>
              </a:rPr>
              <a:t>val</a:t>
            </a:r>
            <a:r>
              <a:rPr lang="en-IN" sz="1200" b="0" dirty="0">
                <a:solidFill>
                  <a:srgbClr val="3B3B3B"/>
                </a:solidFill>
                <a:effectLst/>
                <a:latin typeface="Consolas" panose="020B0609020204030204" pitchFamily="49" charset="0"/>
              </a:rPr>
              <a:t> </a:t>
            </a:r>
            <a:r>
              <a:rPr lang="en-IN" sz="1200" b="0" dirty="0" err="1">
                <a:solidFill>
                  <a:srgbClr val="0070C1"/>
                </a:solidFill>
                <a:effectLst/>
                <a:latin typeface="Consolas" panose="020B0609020204030204" pitchFamily="49" charset="0"/>
              </a:rPr>
              <a:t>denom</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0070C1"/>
                </a:solidFill>
                <a:effectLst/>
                <a:latin typeface="Consolas" panose="020B0609020204030204" pitchFamily="49" charset="0"/>
              </a:rPr>
              <a:t>d</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0070C1"/>
                </a:solidFill>
                <a:effectLst/>
                <a:latin typeface="Consolas" panose="020B0609020204030204" pitchFamily="49" charset="0"/>
              </a:rPr>
              <a:t>g</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a:solidFill>
                  <a:srgbClr val="008000"/>
                </a:solidFill>
                <a:effectLst/>
                <a:latin typeface="Consolas" panose="020B0609020204030204" pitchFamily="49" charset="0"/>
              </a:rPr>
              <a:t>// Auxiliary constructor for integers (denominator is 1 by default)</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def</a:t>
            </a:r>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this</a:t>
            </a:r>
            <a:r>
              <a:rPr lang="en-IN" sz="1200" b="0" dirty="0">
                <a:solidFill>
                  <a:srgbClr val="3B3B3B"/>
                </a:solidFill>
                <a:effectLst/>
                <a:latin typeface="Consolas" panose="020B0609020204030204" pitchFamily="49" charset="0"/>
              </a:rPr>
              <a:t>(</a:t>
            </a:r>
            <a:r>
              <a:rPr lang="en-IN" sz="1200" b="0" dirty="0">
                <a:solidFill>
                  <a:srgbClr val="001080"/>
                </a:solidFill>
                <a:effectLst/>
                <a:latin typeface="Consolas" panose="020B0609020204030204" pitchFamily="49" charset="0"/>
              </a:rPr>
              <a:t>n</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this</a:t>
            </a:r>
            <a:r>
              <a:rPr lang="en-IN" sz="1200" b="0" dirty="0">
                <a:solidFill>
                  <a:srgbClr val="3B3B3B"/>
                </a:solidFill>
                <a:effectLst/>
                <a:latin typeface="Consolas" panose="020B0609020204030204" pitchFamily="49" charset="0"/>
              </a:rPr>
              <a:t>(</a:t>
            </a:r>
            <a:r>
              <a:rPr lang="en-IN" sz="1200" b="0" dirty="0">
                <a:solidFill>
                  <a:srgbClr val="001080"/>
                </a:solidFill>
                <a:effectLst/>
                <a:latin typeface="Consolas" panose="020B0609020204030204" pitchFamily="49" charset="0"/>
              </a:rPr>
              <a:t>n</a:t>
            </a:r>
            <a:r>
              <a:rPr lang="en-IN" sz="1200" b="0" dirty="0">
                <a:solidFill>
                  <a:srgbClr val="3B3B3B"/>
                </a:solidFill>
                <a:effectLst/>
                <a:latin typeface="Consolas" panose="020B0609020204030204" pitchFamily="49" charset="0"/>
              </a:rPr>
              <a:t>, </a:t>
            </a:r>
            <a:r>
              <a:rPr lang="en-IN" sz="1200" b="0" dirty="0">
                <a:solidFill>
                  <a:srgbClr val="098658"/>
                </a:solidFill>
                <a:effectLst/>
                <a:latin typeface="Consolas" panose="020B0609020204030204" pitchFamily="49" charset="0"/>
              </a:rPr>
              <a:t>1</a:t>
            </a:r>
            <a:r>
              <a:rPr lang="en-IN" sz="1200" b="0" dirty="0">
                <a:solidFill>
                  <a:srgbClr val="3B3B3B"/>
                </a:solidFill>
                <a:effectLst/>
                <a:latin typeface="Consolas" panose="020B0609020204030204" pitchFamily="49" charset="0"/>
              </a:rPr>
              <a:t>)</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a:solidFill>
                  <a:srgbClr val="008000"/>
                </a:solidFill>
                <a:effectLst/>
                <a:latin typeface="Consolas" panose="020B0609020204030204" pitchFamily="49" charset="0"/>
              </a:rPr>
              <a:t>// Method to add two rational numbers</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def</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add</a:t>
            </a:r>
            <a:r>
              <a:rPr lang="en-IN" sz="1200" b="0" dirty="0">
                <a:solidFill>
                  <a:srgbClr val="3B3B3B"/>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newObj</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Rational</a:t>
            </a:r>
            <a:r>
              <a:rPr lang="en-IN" sz="1200" b="0" dirty="0">
                <a:solidFill>
                  <a:srgbClr val="3B3B3B"/>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Rational</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new</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Rational</a:t>
            </a:r>
            <a:r>
              <a:rPr lang="en-IN" sz="1200" b="0" dirty="0">
                <a:solidFill>
                  <a:srgbClr val="3B3B3B"/>
                </a:solidFill>
                <a:effectLst/>
                <a:latin typeface="Consolas" panose="020B0609020204030204" pitchFamily="49" charset="0"/>
              </a:rPr>
              <a:t>(</a:t>
            </a:r>
            <a:r>
              <a:rPr lang="en-IN" sz="1200" b="0" dirty="0" err="1">
                <a:solidFill>
                  <a:srgbClr val="0070C1"/>
                </a:solidFill>
                <a:effectLst/>
                <a:latin typeface="Consolas" panose="020B0609020204030204" pitchFamily="49" charset="0"/>
              </a:rPr>
              <a:t>numer</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001080"/>
                </a:solidFill>
                <a:effectLst/>
                <a:latin typeface="Consolas" panose="020B0609020204030204" pitchFamily="49" charset="0"/>
              </a:rPr>
              <a:t>newObj</a:t>
            </a:r>
            <a:r>
              <a:rPr lang="en-IN" sz="1200" b="0" dirty="0" err="1">
                <a:solidFill>
                  <a:srgbClr val="3B3B3B"/>
                </a:solidFill>
                <a:effectLst/>
                <a:latin typeface="Consolas" panose="020B0609020204030204" pitchFamily="49" charset="0"/>
              </a:rPr>
              <a:t>.</a:t>
            </a:r>
            <a:r>
              <a:rPr lang="en-IN" sz="1200" b="0" dirty="0" err="1">
                <a:solidFill>
                  <a:srgbClr val="0070C1"/>
                </a:solidFill>
                <a:effectLst/>
                <a:latin typeface="Consolas" panose="020B0609020204030204" pitchFamily="49" charset="0"/>
              </a:rPr>
              <a:t>denom</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001080"/>
                </a:solidFill>
                <a:effectLst/>
                <a:latin typeface="Consolas" panose="020B0609020204030204" pitchFamily="49" charset="0"/>
              </a:rPr>
              <a:t>newObj</a:t>
            </a:r>
            <a:r>
              <a:rPr lang="en-IN" sz="1200" b="0" dirty="0" err="1">
                <a:solidFill>
                  <a:srgbClr val="3B3B3B"/>
                </a:solidFill>
                <a:effectLst/>
                <a:latin typeface="Consolas" panose="020B0609020204030204" pitchFamily="49" charset="0"/>
              </a:rPr>
              <a:t>.</a:t>
            </a:r>
            <a:r>
              <a:rPr lang="en-IN" sz="1200" b="0" dirty="0" err="1">
                <a:solidFill>
                  <a:srgbClr val="0070C1"/>
                </a:solidFill>
                <a:effectLst/>
                <a:latin typeface="Consolas" panose="020B0609020204030204" pitchFamily="49" charset="0"/>
              </a:rPr>
              <a:t>numer</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0070C1"/>
                </a:solidFill>
                <a:effectLst/>
                <a:latin typeface="Consolas" panose="020B0609020204030204" pitchFamily="49" charset="0"/>
              </a:rPr>
              <a:t>denom</a:t>
            </a:r>
            <a:r>
              <a:rPr lang="en-IN" sz="1200" b="0" dirty="0">
                <a:solidFill>
                  <a:srgbClr val="3B3B3B"/>
                </a:solidFill>
                <a:effectLst/>
                <a:latin typeface="Consolas" panose="020B0609020204030204" pitchFamily="49" charset="0"/>
              </a:rPr>
              <a:t>, </a:t>
            </a:r>
            <a:r>
              <a:rPr lang="en-IN" sz="1200" b="0" dirty="0" err="1">
                <a:solidFill>
                  <a:srgbClr val="0070C1"/>
                </a:solidFill>
                <a:effectLst/>
                <a:latin typeface="Consolas" panose="020B0609020204030204" pitchFamily="49" charset="0"/>
              </a:rPr>
              <a:t>denom</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err="1">
                <a:solidFill>
                  <a:srgbClr val="001080"/>
                </a:solidFill>
                <a:effectLst/>
                <a:latin typeface="Consolas" panose="020B0609020204030204" pitchFamily="49" charset="0"/>
              </a:rPr>
              <a:t>newObj</a:t>
            </a:r>
            <a:r>
              <a:rPr lang="en-IN" sz="1200" b="0" dirty="0" err="1">
                <a:solidFill>
                  <a:srgbClr val="3B3B3B"/>
                </a:solidFill>
                <a:effectLst/>
                <a:latin typeface="Consolas" panose="020B0609020204030204" pitchFamily="49" charset="0"/>
              </a:rPr>
              <a:t>.</a:t>
            </a:r>
            <a:r>
              <a:rPr lang="en-IN" sz="1200" b="0" dirty="0" err="1">
                <a:solidFill>
                  <a:srgbClr val="0070C1"/>
                </a:solidFill>
                <a:effectLst/>
                <a:latin typeface="Consolas" panose="020B0609020204030204" pitchFamily="49" charset="0"/>
              </a:rPr>
              <a:t>denom</a:t>
            </a:r>
            <a:r>
              <a:rPr lang="en-IN" sz="1200" b="0" dirty="0">
                <a:solidFill>
                  <a:srgbClr val="3B3B3B"/>
                </a:solidFill>
                <a:effectLst/>
                <a:latin typeface="Consolas" panose="020B0609020204030204" pitchFamily="49" charset="0"/>
              </a:rPr>
              <a:t>)</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a:solidFill>
                  <a:srgbClr val="008000"/>
                </a:solidFill>
                <a:effectLst/>
                <a:latin typeface="Consolas" panose="020B0609020204030204" pitchFamily="49" charset="0"/>
              </a:rPr>
              <a:t>// Override </a:t>
            </a:r>
            <a:r>
              <a:rPr lang="en-IN" sz="1200" b="0" dirty="0" err="1">
                <a:solidFill>
                  <a:srgbClr val="008000"/>
                </a:solidFill>
                <a:effectLst/>
                <a:latin typeface="Consolas" panose="020B0609020204030204" pitchFamily="49" charset="0"/>
              </a:rPr>
              <a:t>toString</a:t>
            </a:r>
            <a:r>
              <a:rPr lang="en-IN" sz="1200" b="0" dirty="0">
                <a:solidFill>
                  <a:srgbClr val="008000"/>
                </a:solidFill>
                <a:effectLst/>
                <a:latin typeface="Consolas" panose="020B0609020204030204" pitchFamily="49" charset="0"/>
              </a:rPr>
              <a:t> for a meaningful representation</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a:solidFill>
                  <a:srgbClr val="0000FF"/>
                </a:solidFill>
                <a:effectLst/>
                <a:latin typeface="Consolas" panose="020B0609020204030204" pitchFamily="49" charset="0"/>
              </a:rPr>
              <a:t>override</a:t>
            </a:r>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def</a:t>
            </a:r>
            <a:r>
              <a:rPr lang="en-IN" sz="1200" b="0" dirty="0">
                <a:solidFill>
                  <a:srgbClr val="3B3B3B"/>
                </a:solidFill>
                <a:effectLst/>
                <a:latin typeface="Consolas" panose="020B0609020204030204" pitchFamily="49" charset="0"/>
              </a:rPr>
              <a:t> </a:t>
            </a:r>
            <a:r>
              <a:rPr lang="en-IN" sz="1200" b="0" dirty="0" err="1">
                <a:solidFill>
                  <a:srgbClr val="795E26"/>
                </a:solidFill>
                <a:effectLst/>
                <a:latin typeface="Consolas" panose="020B0609020204030204" pitchFamily="49" charset="0"/>
              </a:rPr>
              <a:t>toString</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String</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s</a:t>
            </a:r>
            <a:r>
              <a:rPr lang="en-IN" sz="1200" b="0" dirty="0">
                <a:solidFill>
                  <a:srgbClr val="A31515"/>
                </a:solidFill>
                <a:effectLst/>
                <a:latin typeface="Consolas" panose="020B0609020204030204" pitchFamily="49" charset="0"/>
              </a:rPr>
              <a:t>"</a:t>
            </a:r>
            <a:r>
              <a:rPr lang="en-IN" sz="1200" b="0" dirty="0">
                <a:solidFill>
                  <a:srgbClr val="AF00DB"/>
                </a:solidFill>
                <a:effectLst/>
                <a:latin typeface="Consolas" panose="020B0609020204030204" pitchFamily="49" charset="0"/>
              </a:rPr>
              <a:t>$</a:t>
            </a:r>
            <a:r>
              <a:rPr lang="en-IN" sz="1200" b="0" dirty="0" err="1">
                <a:solidFill>
                  <a:srgbClr val="0070C1"/>
                </a:solidFill>
                <a:effectLst/>
                <a:latin typeface="Consolas" panose="020B0609020204030204" pitchFamily="49" charset="0"/>
              </a:rPr>
              <a:t>numer</a:t>
            </a:r>
            <a:r>
              <a:rPr lang="en-IN" sz="1200" b="0" dirty="0">
                <a:solidFill>
                  <a:srgbClr val="A31515"/>
                </a:solidFill>
                <a:effectLst/>
                <a:latin typeface="Consolas" panose="020B0609020204030204" pitchFamily="49" charset="0"/>
              </a:rPr>
              <a:t>/</a:t>
            </a:r>
            <a:r>
              <a:rPr lang="en-IN" sz="1200" b="0" dirty="0">
                <a:solidFill>
                  <a:srgbClr val="AF00DB"/>
                </a:solidFill>
                <a:effectLst/>
                <a:latin typeface="Consolas" panose="020B0609020204030204" pitchFamily="49" charset="0"/>
              </a:rPr>
              <a:t>$</a:t>
            </a:r>
            <a:r>
              <a:rPr lang="en-IN" sz="1200" b="0" dirty="0" err="1">
                <a:solidFill>
                  <a:srgbClr val="0070C1"/>
                </a:solidFill>
                <a:effectLst/>
                <a:latin typeface="Consolas" panose="020B0609020204030204" pitchFamily="49" charset="0"/>
              </a:rPr>
              <a:t>denom</a:t>
            </a:r>
            <a:r>
              <a:rPr lang="en-IN" sz="1200" b="0" dirty="0">
                <a:solidFill>
                  <a:srgbClr val="A31515"/>
                </a:solidFill>
                <a:effectLst/>
                <a:latin typeface="Consolas" panose="020B0609020204030204" pitchFamily="49" charset="0"/>
              </a:rPr>
              <a:t>"</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a:solidFill>
                  <a:srgbClr val="008000"/>
                </a:solidFill>
                <a:effectLst/>
                <a:latin typeface="Consolas" panose="020B0609020204030204" pitchFamily="49" charset="0"/>
              </a:rPr>
              <a:t>// Helper method to calculate greatest common divisor</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a:solidFill>
                  <a:srgbClr val="0000FF"/>
                </a:solidFill>
                <a:effectLst/>
                <a:latin typeface="Consolas" panose="020B0609020204030204" pitchFamily="49" charset="0"/>
              </a:rPr>
              <a:t>private</a:t>
            </a:r>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def</a:t>
            </a:r>
            <a:r>
              <a:rPr lang="en-IN" sz="1200" b="0" dirty="0">
                <a:solidFill>
                  <a:srgbClr val="3B3B3B"/>
                </a:solidFill>
                <a:effectLst/>
                <a:latin typeface="Consolas" panose="020B0609020204030204" pitchFamily="49" charset="0"/>
              </a:rPr>
              <a:t> </a:t>
            </a:r>
            <a:r>
              <a:rPr lang="en-IN" sz="1200" b="0" dirty="0" err="1">
                <a:solidFill>
                  <a:srgbClr val="795E26"/>
                </a:solidFill>
                <a:effectLst/>
                <a:latin typeface="Consolas" panose="020B0609020204030204" pitchFamily="49" charset="0"/>
              </a:rPr>
              <a:t>gcd</a:t>
            </a:r>
            <a:r>
              <a:rPr lang="en-IN" sz="1200" b="0" dirty="0">
                <a:solidFill>
                  <a:srgbClr val="3B3B3B"/>
                </a:solidFill>
                <a:effectLst/>
                <a:latin typeface="Consolas" panose="020B0609020204030204" pitchFamily="49" charset="0"/>
              </a:rPr>
              <a:t>(</a:t>
            </a:r>
            <a:r>
              <a:rPr lang="en-IN" sz="1200" b="0" dirty="0">
                <a:solidFill>
                  <a:srgbClr val="001080"/>
                </a:solidFill>
                <a:effectLst/>
                <a:latin typeface="Consolas" panose="020B0609020204030204" pitchFamily="49" charset="0"/>
              </a:rPr>
              <a:t>a</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 </a:t>
            </a:r>
            <a:r>
              <a:rPr lang="en-IN" sz="1200" b="0" dirty="0">
                <a:solidFill>
                  <a:srgbClr val="001080"/>
                </a:solidFill>
                <a:effectLst/>
                <a:latin typeface="Consolas" panose="020B0609020204030204" pitchFamily="49" charset="0"/>
              </a:rPr>
              <a:t>b</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Int</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if</a:t>
            </a:r>
            <a:r>
              <a:rPr lang="en-IN" sz="1200" b="0" dirty="0">
                <a:solidFill>
                  <a:srgbClr val="3B3B3B"/>
                </a:solidFill>
                <a:effectLst/>
                <a:latin typeface="Consolas" panose="020B0609020204030204" pitchFamily="49" charset="0"/>
              </a:rPr>
              <a:t> (</a:t>
            </a:r>
            <a:r>
              <a:rPr lang="en-IN" sz="1200" b="0" dirty="0">
                <a:solidFill>
                  <a:srgbClr val="001080"/>
                </a:solidFill>
                <a:effectLst/>
                <a:latin typeface="Consolas" panose="020B0609020204030204" pitchFamily="49" charset="0"/>
              </a:rPr>
              <a:t>b</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098658"/>
                </a:solidFill>
                <a:effectLst/>
                <a:latin typeface="Consolas" panose="020B0609020204030204" pitchFamily="49" charset="0"/>
              </a:rPr>
              <a:t>0</a:t>
            </a:r>
            <a:r>
              <a:rPr lang="en-IN" sz="1200" b="0" dirty="0">
                <a:solidFill>
                  <a:srgbClr val="3B3B3B"/>
                </a:solidFill>
                <a:effectLst/>
                <a:latin typeface="Consolas" panose="020B0609020204030204" pitchFamily="49" charset="0"/>
              </a:rPr>
              <a:t>) </a:t>
            </a:r>
            <a:r>
              <a:rPr lang="en-IN" sz="1200" b="0" dirty="0">
                <a:solidFill>
                  <a:srgbClr val="001080"/>
                </a:solidFill>
                <a:effectLst/>
                <a:latin typeface="Consolas" panose="020B0609020204030204" pitchFamily="49" charset="0"/>
              </a:rPr>
              <a:t>a</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else</a:t>
            </a:r>
            <a:r>
              <a:rPr lang="en-IN" sz="1200" b="0" dirty="0">
                <a:solidFill>
                  <a:srgbClr val="3B3B3B"/>
                </a:solidFill>
                <a:effectLst/>
                <a:latin typeface="Consolas" panose="020B0609020204030204" pitchFamily="49" charset="0"/>
              </a:rPr>
              <a:t> </a:t>
            </a:r>
            <a:r>
              <a:rPr lang="en-IN" sz="1200" b="0" dirty="0" err="1">
                <a:solidFill>
                  <a:srgbClr val="795E26"/>
                </a:solidFill>
                <a:effectLst/>
                <a:latin typeface="Consolas" panose="020B0609020204030204" pitchFamily="49" charset="0"/>
              </a:rPr>
              <a:t>gcd</a:t>
            </a:r>
            <a:r>
              <a:rPr lang="en-IN" sz="1200" b="0" dirty="0">
                <a:solidFill>
                  <a:srgbClr val="3B3B3B"/>
                </a:solidFill>
                <a:effectLst/>
                <a:latin typeface="Consolas" panose="020B0609020204030204" pitchFamily="49" charset="0"/>
              </a:rPr>
              <a:t>(</a:t>
            </a:r>
            <a:r>
              <a:rPr lang="en-IN" sz="1200" b="0" dirty="0">
                <a:solidFill>
                  <a:srgbClr val="001080"/>
                </a:solidFill>
                <a:effectLst/>
                <a:latin typeface="Consolas" panose="020B0609020204030204" pitchFamily="49" charset="0"/>
              </a:rPr>
              <a:t>b</a:t>
            </a:r>
            <a:r>
              <a:rPr lang="en-IN" sz="1200" b="0" dirty="0">
                <a:solidFill>
                  <a:srgbClr val="3B3B3B"/>
                </a:solidFill>
                <a:effectLst/>
                <a:latin typeface="Consolas" panose="020B0609020204030204" pitchFamily="49" charset="0"/>
              </a:rPr>
              <a:t>, </a:t>
            </a:r>
            <a:r>
              <a:rPr lang="en-IN" sz="1200" b="0" dirty="0">
                <a:solidFill>
                  <a:srgbClr val="001080"/>
                </a:solidFill>
                <a:effectLst/>
                <a:latin typeface="Consolas" panose="020B0609020204030204" pitchFamily="49" charset="0"/>
              </a:rPr>
              <a:t>a</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001080"/>
                </a:solidFill>
                <a:effectLst/>
                <a:latin typeface="Consolas" panose="020B0609020204030204" pitchFamily="49" charset="0"/>
              </a:rPr>
              <a:t>b</a:t>
            </a:r>
            <a:r>
              <a:rPr lang="en-IN" sz="1200" b="0" dirty="0">
                <a:solidFill>
                  <a:srgbClr val="3B3B3B"/>
                </a:solidFill>
                <a:effectLst/>
                <a:latin typeface="Consolas" panose="020B0609020204030204" pitchFamily="49" charset="0"/>
              </a:rPr>
              <a:t>)</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     </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a:t>
            </a:r>
            <a:endParaRPr lang="en-IN" sz="1200" b="0" dirty="0">
              <a:solidFill>
                <a:srgbClr val="3B3B3B"/>
              </a:solidFill>
              <a:effectLst/>
              <a:latin typeface="Consolas" panose="020B0609020204030204" pitchFamily="49" charset="0"/>
            </a:endParaRPr>
          </a:p>
          <a:p>
            <a:br>
              <a:rPr lang="en-IN" sz="1200" b="0" dirty="0">
                <a:solidFill>
                  <a:srgbClr val="3B3B3B"/>
                </a:solidFill>
                <a:effectLst/>
                <a:latin typeface="Consolas" panose="020B0609020204030204" pitchFamily="49" charset="0"/>
              </a:rPr>
            </a:br>
            <a:r>
              <a:rPr lang="en-IN" sz="1200" b="0" dirty="0">
                <a:solidFill>
                  <a:srgbClr val="AF00DB"/>
                </a:solidFill>
                <a:effectLst/>
                <a:latin typeface="Consolas" panose="020B0609020204030204" pitchFamily="49" charset="0"/>
              </a:rPr>
              <a:t>object</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Demo</a:t>
            </a:r>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extends</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App</a:t>
            </a:r>
            <a:r>
              <a:rPr lang="en-IN" sz="1200" b="0" dirty="0">
                <a:solidFill>
                  <a:srgbClr val="3B3B3B"/>
                </a:solidFill>
                <a:effectLst/>
                <a:latin typeface="Consolas" panose="020B0609020204030204" pitchFamily="49" charset="0"/>
              </a:rPr>
              <a:t> {</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err="1">
                <a:solidFill>
                  <a:srgbClr val="AF00DB"/>
                </a:solidFill>
                <a:effectLst/>
                <a:latin typeface="Consolas" panose="020B0609020204030204" pitchFamily="49" charset="0"/>
              </a:rPr>
              <a:t>val</a:t>
            </a:r>
            <a:r>
              <a:rPr lang="en-IN" sz="1200" b="0" dirty="0">
                <a:solidFill>
                  <a:srgbClr val="3B3B3B"/>
                </a:solidFill>
                <a:effectLst/>
                <a:latin typeface="Consolas" panose="020B0609020204030204" pitchFamily="49" charset="0"/>
              </a:rPr>
              <a:t> </a:t>
            </a:r>
            <a:r>
              <a:rPr lang="en-IN" sz="1200" b="0" dirty="0">
                <a:solidFill>
                  <a:srgbClr val="0070C1"/>
                </a:solidFill>
                <a:effectLst/>
                <a:latin typeface="Consolas" panose="020B0609020204030204" pitchFamily="49" charset="0"/>
              </a:rPr>
              <a:t>Rational1</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new</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Rational</a:t>
            </a:r>
            <a:r>
              <a:rPr lang="en-IN" sz="1200" b="0" dirty="0">
                <a:solidFill>
                  <a:srgbClr val="3B3B3B"/>
                </a:solidFill>
                <a:effectLst/>
                <a:latin typeface="Consolas" panose="020B0609020204030204" pitchFamily="49" charset="0"/>
              </a:rPr>
              <a:t>(</a:t>
            </a:r>
            <a:r>
              <a:rPr lang="en-IN" sz="1200" b="0" dirty="0">
                <a:solidFill>
                  <a:srgbClr val="098658"/>
                </a:solidFill>
                <a:effectLst/>
                <a:latin typeface="Consolas" panose="020B0609020204030204" pitchFamily="49" charset="0"/>
              </a:rPr>
              <a:t>66</a:t>
            </a:r>
            <a:r>
              <a:rPr lang="en-IN" sz="1200" b="0" dirty="0">
                <a:solidFill>
                  <a:srgbClr val="3B3B3B"/>
                </a:solidFill>
                <a:effectLst/>
                <a:latin typeface="Consolas" panose="020B0609020204030204" pitchFamily="49" charset="0"/>
              </a:rPr>
              <a:t>,</a:t>
            </a:r>
            <a:r>
              <a:rPr lang="en-IN" sz="1200" b="0" dirty="0">
                <a:solidFill>
                  <a:srgbClr val="098658"/>
                </a:solidFill>
                <a:effectLst/>
                <a:latin typeface="Consolas" panose="020B0609020204030204" pitchFamily="49" charset="0"/>
              </a:rPr>
              <a:t>42</a:t>
            </a:r>
            <a:r>
              <a:rPr lang="en-IN" sz="1200" b="0" dirty="0">
                <a:solidFill>
                  <a:srgbClr val="3B3B3B"/>
                </a:solidFill>
                <a:effectLst/>
                <a:latin typeface="Consolas" panose="020B0609020204030204" pitchFamily="49" charset="0"/>
              </a:rPr>
              <a:t>) </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err="1">
                <a:solidFill>
                  <a:srgbClr val="AF00DB"/>
                </a:solidFill>
                <a:effectLst/>
                <a:latin typeface="Consolas" panose="020B0609020204030204" pitchFamily="49" charset="0"/>
              </a:rPr>
              <a:t>val</a:t>
            </a:r>
            <a:r>
              <a:rPr lang="en-IN" sz="1200" b="0" dirty="0">
                <a:solidFill>
                  <a:srgbClr val="3B3B3B"/>
                </a:solidFill>
                <a:effectLst/>
                <a:latin typeface="Consolas" panose="020B0609020204030204" pitchFamily="49" charset="0"/>
              </a:rPr>
              <a:t> </a:t>
            </a:r>
            <a:r>
              <a:rPr lang="en-IN" sz="1200" b="0" dirty="0">
                <a:solidFill>
                  <a:srgbClr val="0070C1"/>
                </a:solidFill>
                <a:effectLst/>
                <a:latin typeface="Consolas" panose="020B0609020204030204" pitchFamily="49" charset="0"/>
              </a:rPr>
              <a:t>Rational2</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AF00DB"/>
                </a:solidFill>
                <a:effectLst/>
                <a:latin typeface="Consolas" panose="020B0609020204030204" pitchFamily="49" charset="0"/>
              </a:rPr>
              <a:t>new</a:t>
            </a:r>
            <a:r>
              <a:rPr lang="en-IN" sz="1200" b="0" dirty="0">
                <a:solidFill>
                  <a:srgbClr val="3B3B3B"/>
                </a:solidFill>
                <a:effectLst/>
                <a:latin typeface="Consolas" panose="020B0609020204030204" pitchFamily="49" charset="0"/>
              </a:rPr>
              <a:t> </a:t>
            </a:r>
            <a:r>
              <a:rPr lang="en-IN" sz="1200" b="0" dirty="0">
                <a:solidFill>
                  <a:srgbClr val="267F99"/>
                </a:solidFill>
                <a:effectLst/>
                <a:latin typeface="Consolas" panose="020B0609020204030204" pitchFamily="49" charset="0"/>
              </a:rPr>
              <a:t>Rational</a:t>
            </a:r>
            <a:r>
              <a:rPr lang="en-IN" sz="1200" b="0" dirty="0">
                <a:solidFill>
                  <a:srgbClr val="3B3B3B"/>
                </a:solidFill>
                <a:effectLst/>
                <a:latin typeface="Consolas" panose="020B0609020204030204" pitchFamily="49" charset="0"/>
              </a:rPr>
              <a:t>(</a:t>
            </a:r>
            <a:r>
              <a:rPr lang="en-IN" sz="1200" b="0" dirty="0">
                <a:solidFill>
                  <a:srgbClr val="098658"/>
                </a:solidFill>
                <a:effectLst/>
                <a:latin typeface="Consolas" panose="020B0609020204030204" pitchFamily="49" charset="0"/>
              </a:rPr>
              <a:t>25</a:t>
            </a:r>
            <a:r>
              <a:rPr lang="en-IN" sz="1200" b="0" dirty="0">
                <a:solidFill>
                  <a:srgbClr val="3B3B3B"/>
                </a:solidFill>
                <a:effectLst/>
                <a:latin typeface="Consolas" panose="020B0609020204030204" pitchFamily="49" charset="0"/>
              </a:rPr>
              <a:t>,</a:t>
            </a:r>
            <a:r>
              <a:rPr lang="en-IN" sz="1200" b="0" dirty="0">
                <a:solidFill>
                  <a:srgbClr val="098658"/>
                </a:solidFill>
                <a:effectLst/>
                <a:latin typeface="Consolas" panose="020B0609020204030204" pitchFamily="49" charset="0"/>
              </a:rPr>
              <a:t>15</a:t>
            </a:r>
            <a:r>
              <a:rPr lang="en-IN" sz="1200" b="0" dirty="0">
                <a:solidFill>
                  <a:srgbClr val="3B3B3B"/>
                </a:solidFill>
                <a:effectLst/>
                <a:latin typeface="Consolas" panose="020B0609020204030204" pitchFamily="49" charset="0"/>
              </a:rPr>
              <a:t>)</a:t>
            </a:r>
            <a:endParaRPr lang="en-IN" sz="1200" b="0" dirty="0">
              <a:solidFill>
                <a:srgbClr val="3B3B3B"/>
              </a:solidFill>
              <a:effectLst/>
              <a:latin typeface="Consolas" panose="020B0609020204030204" pitchFamily="49" charset="0"/>
            </a:endParaRPr>
          </a:p>
          <a:p>
            <a:br>
              <a:rPr lang="en-IN" sz="1200" b="0" dirty="0">
                <a:solidFill>
                  <a:srgbClr val="3B3B3B"/>
                </a:solidFill>
                <a:effectLst/>
                <a:latin typeface="Consolas" panose="020B0609020204030204" pitchFamily="49" charset="0"/>
              </a:rPr>
            </a:br>
            <a:r>
              <a:rPr lang="en-IN" sz="1200" b="0" dirty="0">
                <a:solidFill>
                  <a:srgbClr val="3B3B3B"/>
                </a:solidFill>
                <a:effectLst/>
                <a:latin typeface="Consolas" panose="020B0609020204030204" pitchFamily="49" charset="0"/>
              </a:rPr>
              <a:t>    </a:t>
            </a:r>
            <a:r>
              <a:rPr lang="en-IN" sz="1200" b="0" dirty="0" err="1">
                <a:solidFill>
                  <a:srgbClr val="AF00DB"/>
                </a:solidFill>
                <a:effectLst/>
                <a:latin typeface="Consolas" panose="020B0609020204030204" pitchFamily="49" charset="0"/>
              </a:rPr>
              <a:t>val</a:t>
            </a:r>
            <a:r>
              <a:rPr lang="en-IN" sz="1200" b="0" dirty="0">
                <a:solidFill>
                  <a:srgbClr val="3B3B3B"/>
                </a:solidFill>
                <a:effectLst/>
                <a:latin typeface="Consolas" panose="020B0609020204030204" pitchFamily="49" charset="0"/>
              </a:rPr>
              <a:t> </a:t>
            </a:r>
            <a:r>
              <a:rPr lang="en-IN" sz="1200" b="0" dirty="0">
                <a:solidFill>
                  <a:srgbClr val="0070C1"/>
                </a:solidFill>
                <a:effectLst/>
                <a:latin typeface="Consolas" panose="020B0609020204030204" pitchFamily="49" charset="0"/>
              </a:rPr>
              <a:t>sum</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0070C1"/>
                </a:solidFill>
                <a:effectLst/>
                <a:latin typeface="Consolas" panose="020B0609020204030204" pitchFamily="49" charset="0"/>
              </a:rPr>
              <a:t>Rational1</a:t>
            </a:r>
            <a:r>
              <a:rPr lang="en-IN" sz="1200" b="0" dirty="0">
                <a:solidFill>
                  <a:srgbClr val="3B3B3B"/>
                </a:solidFill>
                <a:effectLst/>
                <a:latin typeface="Consolas" panose="020B0609020204030204" pitchFamily="49" charset="0"/>
              </a:rPr>
              <a:t>.</a:t>
            </a:r>
            <a:r>
              <a:rPr lang="en-IN" sz="1200" b="0" dirty="0">
                <a:solidFill>
                  <a:srgbClr val="795E26"/>
                </a:solidFill>
                <a:effectLst/>
                <a:latin typeface="Consolas" panose="020B0609020204030204" pitchFamily="49" charset="0"/>
              </a:rPr>
              <a:t>add</a:t>
            </a:r>
            <a:r>
              <a:rPr lang="en-IN" sz="1200" b="0" dirty="0">
                <a:solidFill>
                  <a:srgbClr val="3B3B3B"/>
                </a:solidFill>
                <a:effectLst/>
                <a:latin typeface="Consolas" panose="020B0609020204030204" pitchFamily="49" charset="0"/>
              </a:rPr>
              <a:t>(</a:t>
            </a:r>
            <a:r>
              <a:rPr lang="en-IN" sz="1200" b="0" dirty="0">
                <a:solidFill>
                  <a:srgbClr val="0070C1"/>
                </a:solidFill>
                <a:effectLst/>
                <a:latin typeface="Consolas" panose="020B0609020204030204" pitchFamily="49" charset="0"/>
              </a:rPr>
              <a:t>Rational2</a:t>
            </a:r>
            <a:r>
              <a:rPr lang="en-IN" sz="1200" b="0" dirty="0">
                <a:solidFill>
                  <a:srgbClr val="3B3B3B"/>
                </a:solidFill>
                <a:effectLst/>
                <a:latin typeface="Consolas" panose="020B0609020204030204" pitchFamily="49" charset="0"/>
              </a:rPr>
              <a:t>)</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    </a:t>
            </a:r>
            <a:r>
              <a:rPr lang="en-IN" sz="1200" b="0" dirty="0" err="1">
                <a:solidFill>
                  <a:srgbClr val="795E26"/>
                </a:solidFill>
                <a:effectLst/>
                <a:latin typeface="Consolas" panose="020B0609020204030204" pitchFamily="49" charset="0"/>
              </a:rPr>
              <a:t>println</a:t>
            </a:r>
            <a:r>
              <a:rPr lang="en-IN" sz="1200" b="0" dirty="0">
                <a:solidFill>
                  <a:srgbClr val="3B3B3B"/>
                </a:solidFill>
                <a:effectLst/>
                <a:latin typeface="Consolas" panose="020B0609020204030204" pitchFamily="49" charset="0"/>
              </a:rPr>
              <a:t>(</a:t>
            </a:r>
            <a:r>
              <a:rPr lang="en-IN" sz="1200" b="0" dirty="0">
                <a:solidFill>
                  <a:srgbClr val="0070C1"/>
                </a:solidFill>
                <a:effectLst/>
                <a:latin typeface="Consolas" panose="020B0609020204030204" pitchFamily="49" charset="0"/>
              </a:rPr>
              <a:t>sum</a:t>
            </a:r>
            <a:r>
              <a:rPr lang="en-IN" sz="1200" b="0" dirty="0">
                <a:solidFill>
                  <a:srgbClr val="3B3B3B"/>
                </a:solidFill>
                <a:effectLst/>
                <a:latin typeface="Consolas" panose="020B0609020204030204" pitchFamily="49" charset="0"/>
              </a:rPr>
              <a:t>)</a:t>
            </a:r>
            <a:endParaRPr lang="en-IN" sz="1200" b="0" dirty="0">
              <a:solidFill>
                <a:srgbClr val="3B3B3B"/>
              </a:solidFill>
              <a:effectLst/>
              <a:latin typeface="Consolas" panose="020B0609020204030204" pitchFamily="49" charset="0"/>
            </a:endParaRPr>
          </a:p>
          <a:p>
            <a:r>
              <a:rPr lang="en-IN" sz="1200" b="0" dirty="0">
                <a:solidFill>
                  <a:srgbClr val="3B3B3B"/>
                </a:solidFill>
                <a:effectLst/>
                <a:latin typeface="Consolas" panose="020B0609020204030204" pitchFamily="49" charset="0"/>
              </a:rPr>
              <a:t>}</a:t>
            </a:r>
            <a:endParaRPr lang="en-IN" sz="1200" b="0" dirty="0">
              <a:solidFill>
                <a:srgbClr val="3B3B3B"/>
              </a:solidFill>
              <a:effectLst/>
              <a:latin typeface="Consolas" panose="020B060902020403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Defining operators</a:t>
            </a:r>
            <a:endParaRPr lang="en-US" sz="2800" b="1" dirty="0">
              <a:solidFill>
                <a:srgbClr val="2C326F"/>
              </a:solidFill>
              <a:latin typeface="Georgia Pro" panose="02040502050405020303"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3" name="TextBox 2"/>
          <p:cNvSpPr txBox="1"/>
          <p:nvPr/>
        </p:nvSpPr>
        <p:spPr>
          <a:xfrm>
            <a:off x="2736979" y="2721114"/>
            <a:ext cx="6718041" cy="707886"/>
          </a:xfrm>
          <a:prstGeom prst="rect">
            <a:avLst/>
          </a:prstGeom>
          <a:noFill/>
        </p:spPr>
        <p:txBody>
          <a:bodyPr wrap="square" rtlCol="0">
            <a:spAutoFit/>
          </a:bodyPr>
          <a:lstStyle/>
          <a:p>
            <a:pPr algn="ctr"/>
            <a:r>
              <a:rPr lang="en-US" sz="4000" b="1" dirty="0">
                <a:solidFill>
                  <a:srgbClr val="28326F"/>
                </a:solidFill>
                <a:latin typeface="Georgia Pro" panose="02040502050405020303" pitchFamily="18" charset="0"/>
              </a:rPr>
              <a:t>Happy Learning</a:t>
            </a:r>
            <a:endParaRPr lang="en-IN" sz="4000" b="1" dirty="0">
              <a:solidFill>
                <a:srgbClr val="28326F"/>
              </a:solidFill>
              <a:latin typeface="Georgia Pro" panose="020405020504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2733870" y="561527"/>
            <a:ext cx="8108302" cy="5766900"/>
          </a:xfrm>
          <a:prstGeom prst="rect">
            <a:avLst/>
          </a:prstGeom>
          <a:noFill/>
        </p:spPr>
        <p:txBody>
          <a:bodyPr wrap="square">
            <a:spAutoFit/>
          </a:bodyPr>
          <a:lstStyle/>
          <a:p>
            <a:pPr>
              <a:lnSpc>
                <a:spcPct val="114000"/>
              </a:lnSpc>
            </a:pPr>
            <a:r>
              <a:rPr lang="en-IN" b="0" dirty="0">
                <a:solidFill>
                  <a:srgbClr val="AF00DB"/>
                </a:solidFill>
                <a:effectLst/>
                <a:latin typeface="Courier New" panose="02070309020205020404" pitchFamily="49" charset="0"/>
                <a:cs typeface="Courier New" panose="02070309020205020404" pitchFamily="49" charset="0"/>
              </a:rPr>
              <a:t>object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operators</a:t>
            </a: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def</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main</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001080"/>
                </a:solidFill>
                <a:effectLst/>
                <a:latin typeface="Courier New" panose="02070309020205020404" pitchFamily="49" charset="0"/>
                <a:cs typeface="Courier New" panose="02070309020205020404" pitchFamily="49" charset="0"/>
              </a:rPr>
              <a:t>args</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Array</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267F99"/>
                </a:solidFill>
                <a:effectLst/>
                <a:latin typeface="Courier New" panose="02070309020205020404" pitchFamily="49" charset="0"/>
                <a:cs typeface="Courier New" panose="02070309020205020404" pitchFamily="49" charset="0"/>
              </a:rPr>
              <a:t>String</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Unit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a</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98658"/>
                </a:solidFill>
                <a:effectLst/>
                <a:latin typeface="Courier New" panose="02070309020205020404" pitchFamily="49" charset="0"/>
                <a:cs typeface="Courier New" panose="02070309020205020404" pitchFamily="49" charset="0"/>
              </a:rPr>
              <a:t>10</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b</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98658"/>
                </a:solidFill>
                <a:effectLst/>
                <a:latin typeface="Courier New" panose="02070309020205020404" pitchFamily="49" charset="0"/>
                <a:cs typeface="Courier New" panose="02070309020205020404" pitchFamily="49" charset="0"/>
              </a:rPr>
              <a:t>3</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sum</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a</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b</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difference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a</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b</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product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a</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b</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quotient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a</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b</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remainder</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a</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b</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AF00DB"/>
                </a:solidFill>
                <a:effectLst/>
                <a:latin typeface="Courier New" panose="02070309020205020404" pitchFamily="49" charset="0"/>
                <a:cs typeface="Courier New" panose="02070309020205020404" pitchFamily="49" charset="0"/>
              </a:rPr>
              <a:t>s</a:t>
            </a:r>
            <a:r>
              <a:rPr lang="en-IN" b="0" dirty="0" err="1">
                <a:solidFill>
                  <a:srgbClr val="A31515"/>
                </a:solidFill>
                <a:effectLst/>
                <a:latin typeface="Courier New" panose="02070309020205020404" pitchFamily="49" charset="0"/>
                <a:cs typeface="Courier New" panose="02070309020205020404" pitchFamily="49" charset="0"/>
              </a:rPr>
              <a:t>"Sum</a:t>
            </a:r>
            <a:r>
              <a:rPr lang="en-IN" b="0" dirty="0">
                <a:solidFill>
                  <a:srgbClr val="A31515"/>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a:t>
            </a:r>
            <a:r>
              <a:rPr lang="en-IN" b="0" dirty="0">
                <a:solidFill>
                  <a:srgbClr val="0070C1"/>
                </a:solidFill>
                <a:effectLst/>
                <a:latin typeface="Courier New" panose="02070309020205020404" pitchFamily="49" charset="0"/>
                <a:cs typeface="Courier New" panose="02070309020205020404" pitchFamily="49" charset="0"/>
              </a:rPr>
              <a:t>sum</a:t>
            </a:r>
            <a:r>
              <a:rPr lang="en-IN" b="0" dirty="0">
                <a:solidFill>
                  <a:srgbClr val="A31515"/>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AF00DB"/>
                </a:solidFill>
                <a:effectLst/>
                <a:latin typeface="Courier New" panose="02070309020205020404" pitchFamily="49" charset="0"/>
                <a:cs typeface="Courier New" panose="02070309020205020404" pitchFamily="49" charset="0"/>
              </a:rPr>
              <a:t>s</a:t>
            </a:r>
            <a:r>
              <a:rPr lang="en-IN" b="0" dirty="0" err="1">
                <a:solidFill>
                  <a:srgbClr val="A31515"/>
                </a:solidFill>
                <a:effectLst/>
                <a:latin typeface="Courier New" panose="02070309020205020404" pitchFamily="49" charset="0"/>
                <a:cs typeface="Courier New" panose="02070309020205020404" pitchFamily="49" charset="0"/>
              </a:rPr>
              <a:t>"Difference</a:t>
            </a:r>
            <a:r>
              <a:rPr lang="en-IN" b="0" dirty="0">
                <a:solidFill>
                  <a:srgbClr val="A31515"/>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a:t>
            </a:r>
            <a:r>
              <a:rPr lang="en-IN" b="0" dirty="0">
                <a:solidFill>
                  <a:srgbClr val="0070C1"/>
                </a:solidFill>
                <a:effectLst/>
                <a:latin typeface="Courier New" panose="02070309020205020404" pitchFamily="49" charset="0"/>
                <a:cs typeface="Courier New" panose="02070309020205020404" pitchFamily="49" charset="0"/>
              </a:rPr>
              <a:t>difference</a:t>
            </a:r>
            <a:r>
              <a:rPr lang="en-IN" b="0" dirty="0">
                <a:solidFill>
                  <a:srgbClr val="A31515"/>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AF00DB"/>
                </a:solidFill>
                <a:effectLst/>
                <a:latin typeface="Courier New" panose="02070309020205020404" pitchFamily="49" charset="0"/>
                <a:cs typeface="Courier New" panose="02070309020205020404" pitchFamily="49" charset="0"/>
              </a:rPr>
              <a:t>s</a:t>
            </a:r>
            <a:r>
              <a:rPr lang="en-IN" b="0" dirty="0" err="1">
                <a:solidFill>
                  <a:srgbClr val="A31515"/>
                </a:solidFill>
                <a:effectLst/>
                <a:latin typeface="Courier New" panose="02070309020205020404" pitchFamily="49" charset="0"/>
                <a:cs typeface="Courier New" panose="02070309020205020404" pitchFamily="49" charset="0"/>
              </a:rPr>
              <a:t>"Product</a:t>
            </a:r>
            <a:r>
              <a:rPr lang="en-IN" b="0" dirty="0">
                <a:solidFill>
                  <a:srgbClr val="A31515"/>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a:t>
            </a:r>
            <a:r>
              <a:rPr lang="en-IN" b="0" dirty="0">
                <a:solidFill>
                  <a:srgbClr val="0070C1"/>
                </a:solidFill>
                <a:effectLst/>
                <a:latin typeface="Courier New" panose="02070309020205020404" pitchFamily="49" charset="0"/>
                <a:cs typeface="Courier New" panose="02070309020205020404" pitchFamily="49" charset="0"/>
              </a:rPr>
              <a:t>product</a:t>
            </a:r>
            <a:r>
              <a:rPr lang="en-IN" b="0" dirty="0">
                <a:solidFill>
                  <a:srgbClr val="A31515"/>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AF00DB"/>
                </a:solidFill>
                <a:effectLst/>
                <a:latin typeface="Courier New" panose="02070309020205020404" pitchFamily="49" charset="0"/>
                <a:cs typeface="Courier New" panose="02070309020205020404" pitchFamily="49" charset="0"/>
              </a:rPr>
              <a:t>s</a:t>
            </a:r>
            <a:r>
              <a:rPr lang="en-IN" b="0" dirty="0" err="1">
                <a:solidFill>
                  <a:srgbClr val="A31515"/>
                </a:solidFill>
                <a:effectLst/>
                <a:latin typeface="Courier New" panose="02070309020205020404" pitchFamily="49" charset="0"/>
                <a:cs typeface="Courier New" panose="02070309020205020404" pitchFamily="49" charset="0"/>
              </a:rPr>
              <a:t>"Quotient</a:t>
            </a:r>
            <a:r>
              <a:rPr lang="en-IN" b="0" dirty="0">
                <a:solidFill>
                  <a:srgbClr val="A31515"/>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a:t>
            </a:r>
            <a:r>
              <a:rPr lang="en-IN" b="0" dirty="0">
                <a:solidFill>
                  <a:srgbClr val="0070C1"/>
                </a:solidFill>
                <a:effectLst/>
                <a:latin typeface="Courier New" panose="02070309020205020404" pitchFamily="49" charset="0"/>
                <a:cs typeface="Courier New" panose="02070309020205020404" pitchFamily="49" charset="0"/>
              </a:rPr>
              <a:t>quotient</a:t>
            </a:r>
            <a:r>
              <a:rPr lang="en-IN" b="0" dirty="0">
                <a:solidFill>
                  <a:srgbClr val="A31515"/>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AF00DB"/>
                </a:solidFill>
                <a:effectLst/>
                <a:latin typeface="Courier New" panose="02070309020205020404" pitchFamily="49" charset="0"/>
                <a:cs typeface="Courier New" panose="02070309020205020404" pitchFamily="49" charset="0"/>
              </a:rPr>
              <a:t>s</a:t>
            </a:r>
            <a:r>
              <a:rPr lang="en-IN" b="0" dirty="0" err="1">
                <a:solidFill>
                  <a:srgbClr val="A31515"/>
                </a:solidFill>
                <a:effectLst/>
                <a:latin typeface="Courier New" panose="02070309020205020404" pitchFamily="49" charset="0"/>
                <a:cs typeface="Courier New" panose="02070309020205020404" pitchFamily="49" charset="0"/>
              </a:rPr>
              <a:t>"Remainder</a:t>
            </a:r>
            <a:r>
              <a:rPr lang="en-IN" b="0" dirty="0">
                <a:solidFill>
                  <a:srgbClr val="A31515"/>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a:t>
            </a:r>
            <a:r>
              <a:rPr lang="en-IN" b="0" dirty="0">
                <a:solidFill>
                  <a:srgbClr val="0070C1"/>
                </a:solidFill>
                <a:effectLst/>
                <a:latin typeface="Courier New" panose="02070309020205020404" pitchFamily="49" charset="0"/>
                <a:cs typeface="Courier New" panose="02070309020205020404" pitchFamily="49" charset="0"/>
              </a:rPr>
              <a:t>remainder</a:t>
            </a:r>
            <a:r>
              <a:rPr lang="en-IN" b="0" dirty="0">
                <a:solidFill>
                  <a:srgbClr val="A31515"/>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Relational Operators</a:t>
            </a:r>
            <a:endParaRPr lang="en-US" sz="2800" b="1" dirty="0">
              <a:solidFill>
                <a:srgbClr val="2C326F"/>
              </a:solidFill>
              <a:latin typeface="Georgia Pro" panose="02040502050405020303" pitchFamily="18" charset="0"/>
            </a:endParaRPr>
          </a:p>
        </p:txBody>
      </p:sp>
      <p:sp>
        <p:nvSpPr>
          <p:cNvPr id="5" name="TextBox 4"/>
          <p:cNvSpPr txBox="1"/>
          <p:nvPr/>
        </p:nvSpPr>
        <p:spPr>
          <a:xfrm>
            <a:off x="838200" y="1046031"/>
            <a:ext cx="10515600" cy="685829"/>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sz="1600" dirty="0">
                <a:latin typeface="Georgia Pro" panose="02040502050405020303" pitchFamily="18" charset="0"/>
              </a:rPr>
              <a:t>Relational operators are used to compare values and express relationships between them. The common relational operators in Scala are similar to those in many other programming languages. </a:t>
            </a:r>
            <a:endParaRPr lang="en-IN" sz="1600" dirty="0">
              <a:latin typeface="Georgia Pro" panose="02040502050405020303" pitchFamily="18" charset="0"/>
            </a:endParaRPr>
          </a:p>
        </p:txBody>
      </p:sp>
      <p:graphicFrame>
        <p:nvGraphicFramePr>
          <p:cNvPr id="4" name="Table 3"/>
          <p:cNvGraphicFramePr>
            <a:graphicFrameLocks noGrp="1"/>
          </p:cNvGraphicFramePr>
          <p:nvPr/>
        </p:nvGraphicFramePr>
        <p:xfrm>
          <a:off x="2200468" y="2032425"/>
          <a:ext cx="8679727" cy="4023360"/>
        </p:xfrm>
        <a:graphic>
          <a:graphicData uri="http://schemas.openxmlformats.org/drawingml/2006/table">
            <a:tbl>
              <a:tblPr>
                <a:tableStyleId>{5940675A-B579-460E-94D1-54222C63F5DA}</a:tableStyleId>
              </a:tblPr>
              <a:tblGrid>
                <a:gridCol w="1382487"/>
                <a:gridCol w="7297240"/>
              </a:tblGrid>
              <a:tr h="0">
                <a:tc>
                  <a:txBody>
                    <a:bodyPr/>
                    <a:lstStyle/>
                    <a:p>
                      <a:pPr algn="ctr"/>
                      <a:r>
                        <a:rPr lang="en-IN" sz="1600" b="1" dirty="0">
                          <a:effectLst/>
                          <a:latin typeface="Georgia Pro" panose="02040502050405020303" pitchFamily="18" charset="0"/>
                        </a:rPr>
                        <a:t>Operator</a:t>
                      </a:r>
                      <a:endParaRPr lang="en-IN" sz="1600" b="1" dirty="0">
                        <a:effectLst/>
                        <a:latin typeface="Georgia Pro" panose="02040502050405020303" pitchFamily="18" charset="0"/>
                      </a:endParaRPr>
                    </a:p>
                  </a:txBody>
                  <a:tcPr marL="60960" marR="60960" marT="60960" marB="60960" anchor="ctr"/>
                </a:tc>
                <a:tc>
                  <a:txBody>
                    <a:bodyPr/>
                    <a:lstStyle/>
                    <a:p>
                      <a:pPr algn="ctr"/>
                      <a:r>
                        <a:rPr lang="en-IN" sz="1600" b="1" dirty="0">
                          <a:effectLst/>
                          <a:latin typeface="Georgia Pro" panose="02040502050405020303" pitchFamily="18" charset="0"/>
                        </a:rPr>
                        <a:t>Description</a:t>
                      </a:r>
                      <a:endParaRPr lang="en-IN" sz="1600" b="1" dirty="0">
                        <a:effectLst/>
                        <a:latin typeface="Georgia Pro" panose="02040502050405020303" pitchFamily="18" charset="0"/>
                      </a:endParaRPr>
                    </a:p>
                  </a:txBody>
                  <a:tcPr marL="60960" marR="60960" marT="60960" marB="60960" anchor="ctr"/>
                </a:tc>
              </a:tr>
              <a:tr h="0">
                <a:tc>
                  <a:txBody>
                    <a:bodyPr/>
                    <a:lstStyle/>
                    <a:p>
                      <a:pPr algn="ctr"/>
                      <a:r>
                        <a:rPr lang="en-US" sz="1600" dirty="0">
                          <a:effectLst/>
                          <a:latin typeface="Georgia Pro" panose="02040502050405020303" pitchFamily="18" charset="0"/>
                        </a:rPr>
                        <a:t>=</a:t>
                      </a:r>
                      <a:r>
                        <a:rPr lang="en-IN" sz="1600" dirty="0">
                          <a:effectLst/>
                          <a:latin typeface="Georgia Pro" panose="02040502050405020303" pitchFamily="18" charset="0"/>
                        </a:rPr>
                        <a:t>=</a:t>
                      </a:r>
                      <a:endParaRPr lang="en-IN" sz="1600" dirty="0">
                        <a:effectLst/>
                        <a:latin typeface="Georgia Pro" panose="02040502050405020303" pitchFamily="18" charset="0"/>
                      </a:endParaRPr>
                    </a:p>
                  </a:txBody>
                  <a:tcPr marL="60960" marR="60960" marT="60960" marB="60960" anchor="ctr"/>
                </a:tc>
                <a:tc>
                  <a:txBody>
                    <a:bodyPr/>
                    <a:lstStyle/>
                    <a:p>
                      <a:pPr algn="l"/>
                      <a:r>
                        <a:rPr lang="en-US" sz="1600" dirty="0">
                          <a:effectLst/>
                          <a:latin typeface="Georgia Pro" panose="02040502050405020303" pitchFamily="18" charset="0"/>
                        </a:rPr>
                        <a:t>Checks if the values of two operands are equal or not, if yes then condition becomes true.</a:t>
                      </a:r>
                      <a:endParaRPr lang="en-IN" sz="1600" dirty="0">
                        <a:effectLst/>
                        <a:latin typeface="Georgia Pro" panose="02040502050405020303" pitchFamily="18" charset="0"/>
                      </a:endParaRPr>
                    </a:p>
                  </a:txBody>
                  <a:tcPr marL="60960" marR="60960" marT="60960" marB="60960" anchor="ctr"/>
                </a:tc>
              </a:tr>
              <a:tr h="0">
                <a:tc>
                  <a:txBody>
                    <a:bodyPr/>
                    <a:lstStyle/>
                    <a:p>
                      <a:pPr algn="ctr"/>
                      <a:r>
                        <a:rPr lang="en-US" sz="1600" dirty="0">
                          <a:effectLst/>
                          <a:latin typeface="Georgia Pro" panose="02040502050405020303" pitchFamily="18" charset="0"/>
                        </a:rPr>
                        <a:t>!</a:t>
                      </a:r>
                      <a:r>
                        <a:rPr lang="en-IN" sz="1600" dirty="0">
                          <a:effectLst/>
                          <a:latin typeface="Georgia Pro" panose="02040502050405020303" pitchFamily="18" charset="0"/>
                        </a:rPr>
                        <a:t>=</a:t>
                      </a:r>
                      <a:endParaRPr lang="en-IN" sz="1600" dirty="0">
                        <a:effectLst/>
                        <a:latin typeface="Georgia Pro" panose="02040502050405020303" pitchFamily="18" charset="0"/>
                      </a:endParaRPr>
                    </a:p>
                  </a:txBody>
                  <a:tcPr marL="60960" marR="60960" marT="60960" marB="60960" anchor="ctr"/>
                </a:tc>
                <a:tc>
                  <a:txBody>
                    <a:bodyPr/>
                    <a:lstStyle/>
                    <a:p>
                      <a:pPr algn="l"/>
                      <a:r>
                        <a:rPr lang="en-US" sz="1600" dirty="0">
                          <a:effectLst/>
                          <a:latin typeface="Georgia Pro" panose="02040502050405020303" pitchFamily="18" charset="0"/>
                        </a:rPr>
                        <a:t>Checks if the value of left operand is greater than the value of right operand, if yes then condition becomes true.</a:t>
                      </a:r>
                      <a:endParaRPr lang="en-US" sz="1600" dirty="0">
                        <a:effectLst/>
                        <a:latin typeface="Georgia Pro" panose="02040502050405020303" pitchFamily="18" charset="0"/>
                      </a:endParaRPr>
                    </a:p>
                  </a:txBody>
                  <a:tcPr marL="60960" marR="60960" marT="60960" marB="60960" anchor="ctr"/>
                </a:tc>
              </a:tr>
              <a:tr h="0">
                <a:tc>
                  <a:txBody>
                    <a:bodyPr/>
                    <a:lstStyle/>
                    <a:p>
                      <a:pPr algn="ctr"/>
                      <a:r>
                        <a:rPr lang="en-US" sz="1600" dirty="0">
                          <a:effectLst/>
                          <a:latin typeface="Georgia Pro" panose="02040502050405020303" pitchFamily="18" charset="0"/>
                        </a:rPr>
                        <a:t>&gt;</a:t>
                      </a:r>
                      <a:endParaRPr lang="en-IN" sz="1600" dirty="0">
                        <a:effectLst/>
                        <a:latin typeface="Georgia Pro" panose="02040502050405020303" pitchFamily="18" charset="0"/>
                      </a:endParaRPr>
                    </a:p>
                  </a:txBody>
                  <a:tcPr marL="60960" marR="60960" marT="60960" marB="60960" anchor="ctr"/>
                </a:tc>
                <a:tc>
                  <a:txBody>
                    <a:bodyPr/>
                    <a:lstStyle/>
                    <a:p>
                      <a:pPr algn="l"/>
                      <a:r>
                        <a:rPr lang="en-US" sz="1600" dirty="0">
                          <a:effectLst/>
                          <a:latin typeface="Georgia Pro" panose="02040502050405020303" pitchFamily="18" charset="0"/>
                        </a:rPr>
                        <a:t>Checks if the value of left operand is less than the value of right operand, if yes then condition becomes true.</a:t>
                      </a:r>
                      <a:endParaRPr lang="en-IN" sz="1600" dirty="0">
                        <a:effectLst/>
                        <a:latin typeface="Georgia Pro" panose="02040502050405020303" pitchFamily="18" charset="0"/>
                      </a:endParaRPr>
                    </a:p>
                  </a:txBody>
                  <a:tcPr marL="60960" marR="60960" marT="60960" marB="60960" anchor="ctr"/>
                </a:tc>
              </a:tr>
              <a:tr h="0">
                <a:tc>
                  <a:txBody>
                    <a:bodyPr/>
                    <a:lstStyle/>
                    <a:p>
                      <a:pPr algn="ctr"/>
                      <a:r>
                        <a:rPr lang="en-IN" sz="1600" dirty="0">
                          <a:effectLst/>
                          <a:latin typeface="Georgia Pro" panose="02040502050405020303" pitchFamily="18" charset="0"/>
                        </a:rPr>
                        <a:t>&lt;</a:t>
                      </a:r>
                      <a:endParaRPr lang="en-IN" sz="1600" dirty="0">
                        <a:effectLst/>
                        <a:latin typeface="Georgia Pro" panose="02040502050405020303" pitchFamily="18" charset="0"/>
                      </a:endParaRPr>
                    </a:p>
                  </a:txBody>
                  <a:tcPr marL="60960" marR="60960" marT="60960" marB="60960" anchor="ctr"/>
                </a:tc>
                <a:tc>
                  <a:txBody>
                    <a:bodyPr/>
                    <a:lstStyle/>
                    <a:p>
                      <a:pPr algn="l"/>
                      <a:r>
                        <a:rPr lang="en-US" sz="1600" dirty="0">
                          <a:effectLst/>
                          <a:latin typeface="Georgia Pro" panose="02040502050405020303" pitchFamily="18" charset="0"/>
                        </a:rPr>
                        <a:t>Checks if the value of left operand is greater than or equal to the value of right operand, if yes then condition becomes true.</a:t>
                      </a:r>
                      <a:endParaRPr lang="en-IN" sz="1600" dirty="0">
                        <a:effectLst/>
                        <a:latin typeface="Georgia Pro" panose="02040502050405020303" pitchFamily="18" charset="0"/>
                      </a:endParaRPr>
                    </a:p>
                  </a:txBody>
                  <a:tcPr marL="60960" marR="60960" marT="60960" marB="60960" anchor="ctr"/>
                </a:tc>
              </a:tr>
              <a:tr h="0">
                <a:tc>
                  <a:txBody>
                    <a:bodyPr/>
                    <a:lstStyle/>
                    <a:p>
                      <a:pPr algn="ctr"/>
                      <a:r>
                        <a:rPr lang="en-IN" sz="1600" dirty="0">
                          <a:effectLst/>
                          <a:latin typeface="Georgia Pro" panose="02040502050405020303" pitchFamily="18" charset="0"/>
                        </a:rPr>
                        <a:t>&gt;=</a:t>
                      </a:r>
                      <a:endParaRPr lang="en-IN" sz="1600" dirty="0">
                        <a:effectLst/>
                        <a:latin typeface="Georgia Pro" panose="02040502050405020303" pitchFamily="18" charset="0"/>
                      </a:endParaRPr>
                    </a:p>
                  </a:txBody>
                  <a:tcPr marL="60960" marR="60960" marT="60960" marB="60960" anchor="ctr"/>
                </a:tc>
                <a:tc>
                  <a:txBody>
                    <a:bodyPr/>
                    <a:lstStyle/>
                    <a:p>
                      <a:pPr algn="l"/>
                      <a:r>
                        <a:rPr lang="en-US" sz="1600" dirty="0">
                          <a:effectLst/>
                          <a:latin typeface="Georgia Pro" panose="02040502050405020303" pitchFamily="18" charset="0"/>
                        </a:rPr>
                        <a:t>Checks if the value of left operand is greater than or equal to the value of right operand, if yes then condition becomes true.</a:t>
                      </a:r>
                      <a:endParaRPr lang="en-US" sz="1600" dirty="0">
                        <a:effectLst/>
                        <a:latin typeface="Georgia Pro" panose="02040502050405020303" pitchFamily="18" charset="0"/>
                      </a:endParaRPr>
                    </a:p>
                  </a:txBody>
                  <a:tcPr marL="60960" marR="60960" marT="60960" marB="60960" anchor="ctr"/>
                </a:tc>
              </a:tr>
              <a:tr h="0">
                <a:tc>
                  <a:txBody>
                    <a:bodyPr/>
                    <a:lstStyle/>
                    <a:p>
                      <a:pPr algn="ctr"/>
                      <a:r>
                        <a:rPr lang="en-US" sz="1600" dirty="0">
                          <a:effectLst/>
                          <a:latin typeface="Georgia Pro" panose="02040502050405020303" pitchFamily="18" charset="0"/>
                        </a:rPr>
                        <a:t>&lt;=</a:t>
                      </a:r>
                      <a:endParaRPr lang="en-IN" sz="1600" dirty="0">
                        <a:effectLst/>
                        <a:latin typeface="Georgia Pro" panose="02040502050405020303" pitchFamily="18" charset="0"/>
                      </a:endParaRPr>
                    </a:p>
                  </a:txBody>
                  <a:tcPr marL="60960" marR="60960" marT="60960" marB="60960" anchor="ctr"/>
                </a:tc>
                <a:tc>
                  <a:txBody>
                    <a:bodyPr/>
                    <a:lstStyle/>
                    <a:p>
                      <a:pPr algn="l"/>
                      <a:r>
                        <a:rPr lang="en-US" sz="1600" dirty="0">
                          <a:effectLst/>
                          <a:latin typeface="Georgia Pro" panose="02040502050405020303" pitchFamily="18" charset="0"/>
                        </a:rPr>
                        <a:t>Checks if the value of left operand is less than or equal to the value of right operand, if yes then condition becomes true.</a:t>
                      </a:r>
                      <a:endParaRPr lang="en-US" sz="1600" dirty="0">
                        <a:effectLst/>
                        <a:latin typeface="Georgia Pro" panose="02040502050405020303" pitchFamily="18" charset="0"/>
                      </a:endParaRPr>
                    </a:p>
                  </a:txBody>
                  <a:tcPr marL="60960" marR="60960" marT="60960" marB="6096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2161593" y="652800"/>
            <a:ext cx="8783216" cy="5275868"/>
          </a:xfrm>
          <a:prstGeom prst="rect">
            <a:avLst/>
          </a:prstGeom>
          <a:noFill/>
        </p:spPr>
        <p:txBody>
          <a:bodyPr wrap="square">
            <a:spAutoFit/>
          </a:bodyPr>
          <a:lstStyle/>
          <a:p>
            <a:pPr>
              <a:lnSpc>
                <a:spcPct val="114000"/>
              </a:lnSpc>
            </a:pPr>
            <a:r>
              <a:rPr lang="en-IN" sz="1600" b="0" dirty="0">
                <a:solidFill>
                  <a:srgbClr val="AF00DB"/>
                </a:solidFill>
                <a:effectLst/>
                <a:latin typeface="Courier New" panose="02070309020205020404" pitchFamily="49" charset="0"/>
                <a:cs typeface="Courier New" panose="02070309020205020404" pitchFamily="49" charset="0"/>
              </a:rPr>
              <a:t>object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MyApp</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def</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main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1080"/>
                </a:solidFill>
                <a:effectLst/>
                <a:latin typeface="Courier New" panose="02070309020205020404" pitchFamily="49" charset="0"/>
                <a:cs typeface="Courier New" panose="02070309020205020404" pitchFamily="49" charset="0"/>
              </a:rPr>
              <a:t>args</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Array</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Unit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x</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10</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20</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Equality (==) and Inequality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AF00DB"/>
                </a:solidFill>
                <a:effectLst/>
                <a:latin typeface="Courier New" panose="02070309020205020404" pitchFamily="49" charset="0"/>
                <a:cs typeface="Courier New" panose="02070309020205020404" pitchFamily="49" charset="0"/>
              </a:rPr>
              <a:t>s</a:t>
            </a:r>
            <a:r>
              <a:rPr lang="en-IN" sz="1600" b="0" dirty="0" err="1">
                <a:solidFill>
                  <a:srgbClr val="A31515"/>
                </a:solidFill>
                <a:effectLst/>
                <a:latin typeface="Courier New" panose="02070309020205020404" pitchFamily="49" charset="0"/>
                <a:cs typeface="Courier New" panose="02070309020205020404" pitchFamily="49" charset="0"/>
              </a:rPr>
              <a:t>"</a:t>
            </a:r>
            <a:r>
              <a:rPr lang="en-IN" sz="1600" b="0" dirty="0" err="1">
                <a:solidFill>
                  <a:srgbClr val="AF00DB"/>
                </a:solidFill>
                <a:effectLst/>
                <a:latin typeface="Courier New" panose="02070309020205020404" pitchFamily="49" charset="0"/>
                <a:cs typeface="Courier New" panose="02070309020205020404" pitchFamily="49" charset="0"/>
              </a:rPr>
              <a:t>$</a:t>
            </a:r>
            <a:r>
              <a:rPr lang="en-IN" sz="1600" b="0" dirty="0" err="1">
                <a:solidFill>
                  <a:srgbClr val="0070C1"/>
                </a:solidFill>
                <a:effectLst/>
                <a:latin typeface="Courier New" panose="02070309020205020404" pitchFamily="49" charset="0"/>
                <a:cs typeface="Courier New" panose="02070309020205020404" pitchFamily="49" charset="0"/>
              </a:rPr>
              <a:t>x</a:t>
            </a:r>
            <a:r>
              <a:rPr lang="en-IN" sz="1600" b="0" dirty="0">
                <a:solidFill>
                  <a:srgbClr val="A31515"/>
                </a:solidFill>
                <a:effectLst/>
                <a:latin typeface="Courier New" panose="02070309020205020404" pitchFamily="49" charset="0"/>
                <a:cs typeface="Courier New" panose="02070309020205020404" pitchFamily="49" charset="0"/>
              </a:rPr>
              <a:t> == </a:t>
            </a:r>
            <a:r>
              <a:rPr lang="en-IN" sz="1600" b="0" dirty="0">
                <a:solidFill>
                  <a:srgbClr val="AF00D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A31515"/>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a:t>
            </a:r>
            <a:r>
              <a:rPr lang="en-IN" sz="1600" b="0" dirty="0">
                <a:solidFill>
                  <a:srgbClr val="0000FF"/>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x</a:t>
            </a:r>
            <a:r>
              <a:rPr lang="en-IN" sz="1600" b="0" dirty="0">
                <a:solidFill>
                  <a:srgbClr val="000000"/>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a:t>
            </a:r>
            <a:r>
              <a:rPr lang="en-IN" sz="1600" b="0" dirty="0">
                <a:solidFill>
                  <a:srgbClr val="000000"/>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0000FF"/>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Output: 10 == 20: false</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AF00DB"/>
                </a:solidFill>
                <a:effectLst/>
                <a:latin typeface="Courier New" panose="02070309020205020404" pitchFamily="49" charset="0"/>
                <a:cs typeface="Courier New" panose="02070309020205020404" pitchFamily="49" charset="0"/>
              </a:rPr>
              <a:t>s</a:t>
            </a:r>
            <a:r>
              <a:rPr lang="en-IN" sz="1600" b="0" dirty="0" err="1">
                <a:solidFill>
                  <a:srgbClr val="A31515"/>
                </a:solidFill>
                <a:effectLst/>
                <a:latin typeface="Courier New" panose="02070309020205020404" pitchFamily="49" charset="0"/>
                <a:cs typeface="Courier New" panose="02070309020205020404" pitchFamily="49" charset="0"/>
              </a:rPr>
              <a:t>"</a:t>
            </a:r>
            <a:r>
              <a:rPr lang="en-IN" sz="1600" b="0" dirty="0" err="1">
                <a:solidFill>
                  <a:srgbClr val="AF00DB"/>
                </a:solidFill>
                <a:effectLst/>
                <a:latin typeface="Courier New" panose="02070309020205020404" pitchFamily="49" charset="0"/>
                <a:cs typeface="Courier New" panose="02070309020205020404" pitchFamily="49" charset="0"/>
              </a:rPr>
              <a:t>$</a:t>
            </a:r>
            <a:r>
              <a:rPr lang="en-IN" sz="1600" b="0" dirty="0" err="1">
                <a:solidFill>
                  <a:srgbClr val="0070C1"/>
                </a:solidFill>
                <a:effectLst/>
                <a:latin typeface="Courier New" panose="02070309020205020404" pitchFamily="49" charset="0"/>
                <a:cs typeface="Courier New" panose="02070309020205020404" pitchFamily="49" charset="0"/>
              </a:rPr>
              <a:t>x</a:t>
            </a:r>
            <a:r>
              <a:rPr lang="en-IN" sz="1600" b="0" dirty="0">
                <a:solidFill>
                  <a:srgbClr val="A31515"/>
                </a:solidFill>
                <a:effectLst/>
                <a:latin typeface="Courier New" panose="02070309020205020404" pitchFamily="49" charset="0"/>
                <a:cs typeface="Courier New" panose="02070309020205020404" pitchFamily="49" charset="0"/>
              </a:rPr>
              <a:t> != </a:t>
            </a:r>
            <a:r>
              <a:rPr lang="en-IN" sz="1600" b="0" dirty="0">
                <a:solidFill>
                  <a:srgbClr val="AF00D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A31515"/>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a:t>
            </a:r>
            <a:r>
              <a:rPr lang="en-IN" sz="1600" b="0" dirty="0">
                <a:solidFill>
                  <a:srgbClr val="0000FF"/>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x</a:t>
            </a:r>
            <a:r>
              <a:rPr lang="en-IN" sz="1600" b="0" dirty="0">
                <a:solidFill>
                  <a:srgbClr val="000000"/>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a:t>
            </a:r>
            <a:r>
              <a:rPr lang="en-IN" sz="1600" b="0" dirty="0">
                <a:solidFill>
                  <a:srgbClr val="000000"/>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0000FF"/>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Output: 10 != 20: true</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Greater Than (&gt;) and Less Than (&lt;)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AF00DB"/>
                </a:solidFill>
                <a:effectLst/>
                <a:latin typeface="Courier New" panose="02070309020205020404" pitchFamily="49" charset="0"/>
                <a:cs typeface="Courier New" panose="02070309020205020404" pitchFamily="49" charset="0"/>
              </a:rPr>
              <a:t>s</a:t>
            </a:r>
            <a:r>
              <a:rPr lang="en-IN" sz="1600" b="0" dirty="0" err="1">
                <a:solidFill>
                  <a:srgbClr val="A31515"/>
                </a:solidFill>
                <a:effectLst/>
                <a:latin typeface="Courier New" panose="02070309020205020404" pitchFamily="49" charset="0"/>
                <a:cs typeface="Courier New" panose="02070309020205020404" pitchFamily="49" charset="0"/>
              </a:rPr>
              <a:t>"</a:t>
            </a:r>
            <a:r>
              <a:rPr lang="en-IN" sz="1600" b="0" dirty="0" err="1">
                <a:solidFill>
                  <a:srgbClr val="AF00DB"/>
                </a:solidFill>
                <a:effectLst/>
                <a:latin typeface="Courier New" panose="02070309020205020404" pitchFamily="49" charset="0"/>
                <a:cs typeface="Courier New" panose="02070309020205020404" pitchFamily="49" charset="0"/>
              </a:rPr>
              <a:t>$</a:t>
            </a:r>
            <a:r>
              <a:rPr lang="en-IN" sz="1600" b="0" dirty="0" err="1">
                <a:solidFill>
                  <a:srgbClr val="0070C1"/>
                </a:solidFill>
                <a:effectLst/>
                <a:latin typeface="Courier New" panose="02070309020205020404" pitchFamily="49" charset="0"/>
                <a:cs typeface="Courier New" panose="02070309020205020404" pitchFamily="49" charset="0"/>
              </a:rPr>
              <a:t>x</a:t>
            </a:r>
            <a:r>
              <a:rPr lang="en-IN" sz="1600" b="0" dirty="0">
                <a:solidFill>
                  <a:srgbClr val="A31515"/>
                </a:solidFill>
                <a:effectLst/>
                <a:latin typeface="Courier New" panose="02070309020205020404" pitchFamily="49" charset="0"/>
                <a:cs typeface="Courier New" panose="02070309020205020404" pitchFamily="49" charset="0"/>
              </a:rPr>
              <a:t> &gt; </a:t>
            </a:r>
            <a:r>
              <a:rPr lang="en-IN" sz="1600" b="0" dirty="0">
                <a:solidFill>
                  <a:srgbClr val="AF00D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A31515"/>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a:t>
            </a:r>
            <a:r>
              <a:rPr lang="en-IN" sz="1600" b="0" dirty="0">
                <a:solidFill>
                  <a:srgbClr val="0000FF"/>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x</a:t>
            </a:r>
            <a:r>
              <a:rPr lang="en-IN" sz="1600" b="0" dirty="0">
                <a:solidFill>
                  <a:srgbClr val="000000"/>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&gt;</a:t>
            </a:r>
            <a:r>
              <a:rPr lang="en-IN" sz="1600" b="0" dirty="0">
                <a:solidFill>
                  <a:srgbClr val="000000"/>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0000FF"/>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Output: 10 &gt; 20: false</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AF00DB"/>
                </a:solidFill>
                <a:effectLst/>
                <a:latin typeface="Courier New" panose="02070309020205020404" pitchFamily="49" charset="0"/>
                <a:cs typeface="Courier New" panose="02070309020205020404" pitchFamily="49" charset="0"/>
              </a:rPr>
              <a:t>s</a:t>
            </a:r>
            <a:r>
              <a:rPr lang="en-IN" sz="1600" b="0" dirty="0" err="1">
                <a:solidFill>
                  <a:srgbClr val="A31515"/>
                </a:solidFill>
                <a:effectLst/>
                <a:latin typeface="Courier New" panose="02070309020205020404" pitchFamily="49" charset="0"/>
                <a:cs typeface="Courier New" panose="02070309020205020404" pitchFamily="49" charset="0"/>
              </a:rPr>
              <a:t>"</a:t>
            </a:r>
            <a:r>
              <a:rPr lang="en-IN" sz="1600" b="0" dirty="0" err="1">
                <a:solidFill>
                  <a:srgbClr val="AF00DB"/>
                </a:solidFill>
                <a:effectLst/>
                <a:latin typeface="Courier New" panose="02070309020205020404" pitchFamily="49" charset="0"/>
                <a:cs typeface="Courier New" panose="02070309020205020404" pitchFamily="49" charset="0"/>
              </a:rPr>
              <a:t>$</a:t>
            </a:r>
            <a:r>
              <a:rPr lang="en-IN" sz="1600" b="0" dirty="0" err="1">
                <a:solidFill>
                  <a:srgbClr val="0070C1"/>
                </a:solidFill>
                <a:effectLst/>
                <a:latin typeface="Courier New" panose="02070309020205020404" pitchFamily="49" charset="0"/>
                <a:cs typeface="Courier New" panose="02070309020205020404" pitchFamily="49" charset="0"/>
              </a:rPr>
              <a:t>x</a:t>
            </a:r>
            <a:r>
              <a:rPr lang="en-IN" sz="1600" b="0" dirty="0">
                <a:solidFill>
                  <a:srgbClr val="A31515"/>
                </a:solidFill>
                <a:effectLst/>
                <a:latin typeface="Courier New" panose="02070309020205020404" pitchFamily="49" charset="0"/>
                <a:cs typeface="Courier New" panose="02070309020205020404" pitchFamily="49" charset="0"/>
              </a:rPr>
              <a:t> &lt; </a:t>
            </a:r>
            <a:r>
              <a:rPr lang="en-IN" sz="1600" b="0" dirty="0">
                <a:solidFill>
                  <a:srgbClr val="AF00D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A31515"/>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a:t>
            </a:r>
            <a:r>
              <a:rPr lang="en-IN" sz="1600" b="0" dirty="0">
                <a:solidFill>
                  <a:srgbClr val="0000FF"/>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x</a:t>
            </a:r>
            <a:r>
              <a:rPr lang="en-IN" sz="1600" b="0" dirty="0">
                <a:solidFill>
                  <a:srgbClr val="000000"/>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&lt;</a:t>
            </a:r>
            <a:r>
              <a:rPr lang="en-IN" sz="1600" b="0" dirty="0">
                <a:solidFill>
                  <a:srgbClr val="000000"/>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0000FF"/>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Output: 10 &lt; 20: true</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Greater Than or Equal To (&gt;=) and Less Than or Equal To (&lt;=)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AF00DB"/>
                </a:solidFill>
                <a:effectLst/>
                <a:latin typeface="Courier New" panose="02070309020205020404" pitchFamily="49" charset="0"/>
                <a:cs typeface="Courier New" panose="02070309020205020404" pitchFamily="49" charset="0"/>
              </a:rPr>
              <a:t>s</a:t>
            </a:r>
            <a:r>
              <a:rPr lang="en-IN" sz="1600" b="0" dirty="0" err="1">
                <a:solidFill>
                  <a:srgbClr val="A31515"/>
                </a:solidFill>
                <a:effectLst/>
                <a:latin typeface="Courier New" panose="02070309020205020404" pitchFamily="49" charset="0"/>
                <a:cs typeface="Courier New" panose="02070309020205020404" pitchFamily="49" charset="0"/>
              </a:rPr>
              <a:t>"</a:t>
            </a:r>
            <a:r>
              <a:rPr lang="en-IN" sz="1600" b="0" dirty="0" err="1">
                <a:solidFill>
                  <a:srgbClr val="AF00DB"/>
                </a:solidFill>
                <a:effectLst/>
                <a:latin typeface="Courier New" panose="02070309020205020404" pitchFamily="49" charset="0"/>
                <a:cs typeface="Courier New" panose="02070309020205020404" pitchFamily="49" charset="0"/>
              </a:rPr>
              <a:t>$</a:t>
            </a:r>
            <a:r>
              <a:rPr lang="en-IN" sz="1600" b="0" dirty="0" err="1">
                <a:solidFill>
                  <a:srgbClr val="0070C1"/>
                </a:solidFill>
                <a:effectLst/>
                <a:latin typeface="Courier New" panose="02070309020205020404" pitchFamily="49" charset="0"/>
                <a:cs typeface="Courier New" panose="02070309020205020404" pitchFamily="49" charset="0"/>
              </a:rPr>
              <a:t>x</a:t>
            </a:r>
            <a:r>
              <a:rPr lang="en-IN" sz="1600" b="0" dirty="0">
                <a:solidFill>
                  <a:srgbClr val="A31515"/>
                </a:solidFill>
                <a:effectLst/>
                <a:latin typeface="Courier New" panose="02070309020205020404" pitchFamily="49" charset="0"/>
                <a:cs typeface="Courier New" panose="02070309020205020404" pitchFamily="49" charset="0"/>
              </a:rPr>
              <a:t> &gt;= </a:t>
            </a:r>
            <a:r>
              <a:rPr lang="en-IN" sz="1600" b="0" dirty="0">
                <a:solidFill>
                  <a:srgbClr val="AF00D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A31515"/>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a:t>
            </a:r>
            <a:r>
              <a:rPr lang="en-IN" sz="1600" b="0" dirty="0">
                <a:solidFill>
                  <a:srgbClr val="0000FF"/>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x</a:t>
            </a:r>
            <a:r>
              <a:rPr lang="en-IN" sz="1600" b="0" dirty="0">
                <a:solidFill>
                  <a:srgbClr val="000000"/>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&gt;=</a:t>
            </a:r>
            <a:r>
              <a:rPr lang="en-IN" sz="1600" b="0" dirty="0">
                <a:solidFill>
                  <a:srgbClr val="000000"/>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0000FF"/>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Output: 10 &gt;= 20: false</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AF00DB"/>
                </a:solidFill>
                <a:effectLst/>
                <a:latin typeface="Courier New" panose="02070309020205020404" pitchFamily="49" charset="0"/>
                <a:cs typeface="Courier New" panose="02070309020205020404" pitchFamily="49" charset="0"/>
              </a:rPr>
              <a:t>s</a:t>
            </a:r>
            <a:r>
              <a:rPr lang="en-IN" sz="1600" b="0" dirty="0" err="1">
                <a:solidFill>
                  <a:srgbClr val="A31515"/>
                </a:solidFill>
                <a:effectLst/>
                <a:latin typeface="Courier New" panose="02070309020205020404" pitchFamily="49" charset="0"/>
                <a:cs typeface="Courier New" panose="02070309020205020404" pitchFamily="49" charset="0"/>
              </a:rPr>
              <a:t>"</a:t>
            </a:r>
            <a:r>
              <a:rPr lang="en-IN" sz="1600" b="0" dirty="0" err="1">
                <a:solidFill>
                  <a:srgbClr val="AF00DB"/>
                </a:solidFill>
                <a:effectLst/>
                <a:latin typeface="Courier New" panose="02070309020205020404" pitchFamily="49" charset="0"/>
                <a:cs typeface="Courier New" panose="02070309020205020404" pitchFamily="49" charset="0"/>
              </a:rPr>
              <a:t>$</a:t>
            </a:r>
            <a:r>
              <a:rPr lang="en-IN" sz="1600" b="0" dirty="0" err="1">
                <a:solidFill>
                  <a:srgbClr val="0070C1"/>
                </a:solidFill>
                <a:effectLst/>
                <a:latin typeface="Courier New" panose="02070309020205020404" pitchFamily="49" charset="0"/>
                <a:cs typeface="Courier New" panose="02070309020205020404" pitchFamily="49" charset="0"/>
              </a:rPr>
              <a:t>x</a:t>
            </a:r>
            <a:r>
              <a:rPr lang="en-IN" sz="1600" b="0" dirty="0">
                <a:solidFill>
                  <a:srgbClr val="A31515"/>
                </a:solidFill>
                <a:effectLst/>
                <a:latin typeface="Courier New" panose="02070309020205020404" pitchFamily="49" charset="0"/>
                <a:cs typeface="Courier New" panose="02070309020205020404" pitchFamily="49" charset="0"/>
              </a:rPr>
              <a:t> &lt;= </a:t>
            </a:r>
            <a:r>
              <a:rPr lang="en-IN" sz="1600" b="0" dirty="0">
                <a:solidFill>
                  <a:srgbClr val="AF00D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A31515"/>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a:t>
            </a:r>
            <a:r>
              <a:rPr lang="en-IN" sz="1600" b="0" dirty="0">
                <a:solidFill>
                  <a:srgbClr val="0000FF"/>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x</a:t>
            </a:r>
            <a:r>
              <a:rPr lang="en-IN" sz="1600" b="0" dirty="0">
                <a:solidFill>
                  <a:srgbClr val="000000"/>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&lt;=</a:t>
            </a:r>
            <a:r>
              <a:rPr lang="en-IN" sz="1600" b="0" dirty="0">
                <a:solidFill>
                  <a:srgbClr val="000000"/>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0000FF"/>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Output: 10 &lt;= 20: true</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Logical Operators</a:t>
            </a:r>
            <a:endParaRPr lang="en-US" sz="2800" b="1" dirty="0">
              <a:solidFill>
                <a:srgbClr val="2C326F"/>
              </a:solidFill>
              <a:latin typeface="Georgia Pro" panose="02040502050405020303" pitchFamily="18" charset="0"/>
            </a:endParaRPr>
          </a:p>
        </p:txBody>
      </p:sp>
      <p:sp>
        <p:nvSpPr>
          <p:cNvPr id="5" name="TextBox 4"/>
          <p:cNvSpPr txBox="1"/>
          <p:nvPr/>
        </p:nvSpPr>
        <p:spPr>
          <a:xfrm>
            <a:off x="838200" y="1046031"/>
            <a:ext cx="10515600" cy="79355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Georgia Pro" panose="02040502050405020303" pitchFamily="18" charset="0"/>
              </a:rPr>
              <a:t>Logical operators are used to perform logical operations on </a:t>
            </a:r>
            <a:r>
              <a:rPr lang="en-US" sz="1600" dirty="0" err="1">
                <a:latin typeface="Georgia Pro" panose="02040502050405020303" pitchFamily="18" charset="0"/>
              </a:rPr>
              <a:t>boolean</a:t>
            </a:r>
            <a:r>
              <a:rPr lang="en-US" sz="1600" dirty="0">
                <a:latin typeface="Georgia Pro" panose="02040502050405020303" pitchFamily="18" charset="0"/>
              </a:rPr>
              <a:t> values. The common logical operators are &amp;&amp; (AND), || (OR), and ! (NOT)</a:t>
            </a:r>
            <a:endParaRPr lang="en-IN" sz="1600" dirty="0">
              <a:latin typeface="Georgia Pro" panose="02040502050405020303" pitchFamily="18" charset="0"/>
            </a:endParaRPr>
          </a:p>
        </p:txBody>
      </p:sp>
      <p:graphicFrame>
        <p:nvGraphicFramePr>
          <p:cNvPr id="4" name="Table 3"/>
          <p:cNvGraphicFramePr>
            <a:graphicFrameLocks noGrp="1"/>
          </p:cNvGraphicFramePr>
          <p:nvPr/>
        </p:nvGraphicFramePr>
        <p:xfrm>
          <a:off x="2293774" y="2331720"/>
          <a:ext cx="6738259" cy="2899664"/>
        </p:xfrm>
        <a:graphic>
          <a:graphicData uri="http://schemas.openxmlformats.org/drawingml/2006/table">
            <a:tbl>
              <a:tblPr>
                <a:tableStyleId>{5940675A-B579-460E-94D1-54222C63F5DA}</a:tableStyleId>
              </a:tblPr>
              <a:tblGrid>
                <a:gridCol w="1261189"/>
                <a:gridCol w="5477070"/>
              </a:tblGrid>
              <a:tr h="0">
                <a:tc>
                  <a:txBody>
                    <a:bodyPr/>
                    <a:lstStyle/>
                    <a:p>
                      <a:pPr algn="ctr">
                        <a:lnSpc>
                          <a:spcPct val="150000"/>
                        </a:lnSpc>
                      </a:pPr>
                      <a:r>
                        <a:rPr lang="en-IN" sz="1600" b="1" dirty="0">
                          <a:effectLst/>
                          <a:latin typeface="Georgia Pro" panose="02040502050405020303" pitchFamily="18" charset="0"/>
                        </a:rPr>
                        <a:t>Operator</a:t>
                      </a:r>
                      <a:endParaRPr lang="en-IN" sz="1600" b="1" dirty="0">
                        <a:effectLst/>
                        <a:latin typeface="Georgia Pro" panose="02040502050405020303" pitchFamily="18" charset="0"/>
                      </a:endParaRPr>
                    </a:p>
                  </a:txBody>
                  <a:tcPr marL="60960" marR="60960" marT="60960" marB="60960" anchor="ctr"/>
                </a:tc>
                <a:tc>
                  <a:txBody>
                    <a:bodyPr/>
                    <a:lstStyle/>
                    <a:p>
                      <a:pPr algn="ctr">
                        <a:lnSpc>
                          <a:spcPct val="150000"/>
                        </a:lnSpc>
                      </a:pPr>
                      <a:r>
                        <a:rPr lang="en-IN" sz="1600" b="1" dirty="0">
                          <a:effectLst/>
                          <a:latin typeface="Georgia Pro" panose="02040502050405020303" pitchFamily="18" charset="0"/>
                        </a:rPr>
                        <a:t>Description</a:t>
                      </a:r>
                      <a:endParaRPr lang="en-IN" sz="1600" b="1" dirty="0">
                        <a:effectLst/>
                        <a:latin typeface="Georgia Pro" panose="02040502050405020303" pitchFamily="18" charset="0"/>
                      </a:endParaRPr>
                    </a:p>
                  </a:txBody>
                  <a:tcPr marL="60960" marR="60960" marT="60960" marB="60960" anchor="ctr"/>
                </a:tc>
              </a:tr>
              <a:tr h="0">
                <a:tc>
                  <a:txBody>
                    <a:bodyPr/>
                    <a:lstStyle/>
                    <a:p>
                      <a:pPr algn="ctr">
                        <a:lnSpc>
                          <a:spcPct val="150000"/>
                        </a:lnSpc>
                      </a:pPr>
                      <a:r>
                        <a:rPr lang="en-US" sz="1600" dirty="0">
                          <a:effectLst/>
                          <a:latin typeface="Georgia Pro" panose="02040502050405020303" pitchFamily="18" charset="0"/>
                        </a:rPr>
                        <a:t>&amp;&amp;</a:t>
                      </a:r>
                      <a:endParaRPr lang="en-IN" sz="1600" dirty="0">
                        <a:effectLst/>
                        <a:latin typeface="Georgia Pro" panose="02040502050405020303" pitchFamily="18" charset="0"/>
                      </a:endParaRPr>
                    </a:p>
                  </a:txBody>
                  <a:tcPr marL="60960" marR="60960" marT="60960" marB="60960" anchor="ctr"/>
                </a:tc>
                <a:tc>
                  <a:txBody>
                    <a:bodyPr/>
                    <a:lstStyle/>
                    <a:p>
                      <a:pPr algn="l">
                        <a:lnSpc>
                          <a:spcPct val="150000"/>
                        </a:lnSpc>
                      </a:pPr>
                      <a:r>
                        <a:rPr lang="en-US" sz="1600" dirty="0">
                          <a:effectLst/>
                          <a:latin typeface="Georgia Pro" panose="02040502050405020303" pitchFamily="18" charset="0"/>
                        </a:rPr>
                        <a:t>&amp;&amp; (AND) returns true if both operands are true, otherwise, it returns false</a:t>
                      </a:r>
                      <a:endParaRPr lang="en-IN" sz="1600" dirty="0">
                        <a:effectLst/>
                        <a:latin typeface="Georgia Pro" panose="02040502050405020303" pitchFamily="18" charset="0"/>
                      </a:endParaRPr>
                    </a:p>
                  </a:txBody>
                  <a:tcPr marL="60960" marR="60960" marT="60960" marB="60960" anchor="ctr"/>
                </a:tc>
              </a:tr>
              <a:tr h="0">
                <a:tc>
                  <a:txBody>
                    <a:bodyPr/>
                    <a:lstStyle/>
                    <a:p>
                      <a:pPr algn="ctr">
                        <a:lnSpc>
                          <a:spcPct val="150000"/>
                        </a:lnSpc>
                      </a:pPr>
                      <a:r>
                        <a:rPr lang="en-US" sz="1600" dirty="0">
                          <a:effectLst/>
                          <a:latin typeface="Georgia Pro" panose="02040502050405020303" pitchFamily="18" charset="0"/>
                        </a:rPr>
                        <a:t>|| </a:t>
                      </a:r>
                      <a:endParaRPr lang="en-IN" sz="1600" dirty="0">
                        <a:effectLst/>
                        <a:latin typeface="Georgia Pro" panose="02040502050405020303" pitchFamily="18" charset="0"/>
                      </a:endParaRPr>
                    </a:p>
                  </a:txBody>
                  <a:tcPr marL="60960" marR="60960" marT="60960" marB="60960" anchor="ctr"/>
                </a:tc>
                <a:tc>
                  <a:txBody>
                    <a:bodyPr/>
                    <a:lstStyle/>
                    <a:p>
                      <a:pPr algn="l">
                        <a:lnSpc>
                          <a:spcPct val="150000"/>
                        </a:lnSpc>
                      </a:pPr>
                      <a:r>
                        <a:rPr lang="en-US" sz="1600" dirty="0">
                          <a:effectLst/>
                          <a:latin typeface="Georgia Pro" panose="02040502050405020303" pitchFamily="18" charset="0"/>
                        </a:rPr>
                        <a:t>|| (OR) returns true if at least one of the operands is true, otherwise, it returns false.</a:t>
                      </a:r>
                      <a:endParaRPr lang="en-US" sz="1600" dirty="0">
                        <a:effectLst/>
                        <a:latin typeface="Georgia Pro" panose="02040502050405020303" pitchFamily="18" charset="0"/>
                      </a:endParaRPr>
                    </a:p>
                  </a:txBody>
                  <a:tcPr marL="60960" marR="60960" marT="60960" marB="60960" anchor="ctr"/>
                </a:tc>
              </a:tr>
              <a:tr h="0">
                <a:tc>
                  <a:txBody>
                    <a:bodyPr/>
                    <a:lstStyle/>
                    <a:p>
                      <a:pPr algn="ctr">
                        <a:lnSpc>
                          <a:spcPct val="150000"/>
                        </a:lnSpc>
                      </a:pPr>
                      <a:r>
                        <a:rPr lang="en-US" sz="1600" dirty="0">
                          <a:effectLst/>
                          <a:latin typeface="Georgia Pro" panose="02040502050405020303" pitchFamily="18" charset="0"/>
                        </a:rPr>
                        <a:t>! </a:t>
                      </a:r>
                      <a:endParaRPr lang="en-IN" sz="1600" dirty="0">
                        <a:effectLst/>
                        <a:latin typeface="Georgia Pro" panose="02040502050405020303" pitchFamily="18" charset="0"/>
                      </a:endParaRPr>
                    </a:p>
                  </a:txBody>
                  <a:tcPr marL="60960" marR="60960" marT="60960" marB="60960" anchor="ctr"/>
                </a:tc>
                <a:tc>
                  <a:txBody>
                    <a:bodyPr/>
                    <a:lstStyle/>
                    <a:p>
                      <a:pPr algn="l">
                        <a:lnSpc>
                          <a:spcPct val="150000"/>
                        </a:lnSpc>
                      </a:pPr>
                      <a:r>
                        <a:rPr lang="en-US" sz="1600" dirty="0">
                          <a:effectLst/>
                          <a:latin typeface="Georgia Pro" panose="02040502050405020303" pitchFamily="18" charset="0"/>
                        </a:rPr>
                        <a:t>! (NOT) negates the </a:t>
                      </a:r>
                      <a:r>
                        <a:rPr lang="en-US" sz="1600" dirty="0" err="1">
                          <a:effectLst/>
                          <a:latin typeface="Georgia Pro" panose="02040502050405020303" pitchFamily="18" charset="0"/>
                        </a:rPr>
                        <a:t>boolean</a:t>
                      </a:r>
                      <a:r>
                        <a:rPr lang="en-US" sz="1600" dirty="0">
                          <a:effectLst/>
                          <a:latin typeface="Georgia Pro" panose="02040502050405020303" pitchFamily="18" charset="0"/>
                        </a:rPr>
                        <a:t> value, so !true is false, and !false is true.</a:t>
                      </a:r>
                      <a:endParaRPr lang="en-US" sz="1600" dirty="0">
                        <a:effectLst/>
                        <a:latin typeface="Georgia Pro" panose="02040502050405020303" pitchFamily="18" charset="0"/>
                      </a:endParaRPr>
                    </a:p>
                  </a:txBody>
                  <a:tcPr marL="60960" marR="60960" marT="60960" marB="6096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2696548" y="276656"/>
            <a:ext cx="8089641" cy="5978816"/>
          </a:xfrm>
          <a:prstGeom prst="rect">
            <a:avLst/>
          </a:prstGeom>
          <a:noFill/>
        </p:spPr>
        <p:txBody>
          <a:bodyPr wrap="square">
            <a:spAutoFit/>
          </a:bodyPr>
          <a:lstStyle/>
          <a:p>
            <a:pPr>
              <a:lnSpc>
                <a:spcPct val="114000"/>
              </a:lnSpc>
            </a:pPr>
            <a:r>
              <a:rPr lang="en-US" sz="1600" b="0" dirty="0">
                <a:solidFill>
                  <a:srgbClr val="AF00DB"/>
                </a:solidFill>
                <a:effectLst/>
                <a:latin typeface="Courier New" panose="02070309020205020404" pitchFamily="49" charset="0"/>
                <a:cs typeface="Courier New" panose="02070309020205020404" pitchFamily="49" charset="0"/>
              </a:rPr>
              <a:t>object</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err="1">
                <a:solidFill>
                  <a:srgbClr val="267F99"/>
                </a:solidFill>
                <a:effectLst/>
                <a:latin typeface="Courier New" panose="02070309020205020404" pitchFamily="49" charset="0"/>
                <a:cs typeface="Courier New" panose="02070309020205020404" pitchFamily="49" charset="0"/>
              </a:rPr>
              <a:t>MyApp</a:t>
            </a:r>
            <a:r>
              <a:rPr lang="en-US" sz="1600" b="0" dirty="0">
                <a:solidFill>
                  <a:srgbClr val="3B3B3B"/>
                </a:solidFill>
                <a:effectLst/>
                <a:latin typeface="Courier New" panose="02070309020205020404" pitchFamily="49" charset="0"/>
                <a:cs typeface="Courier New" panose="02070309020205020404" pitchFamily="49" charset="0"/>
              </a:rPr>
              <a:t> {</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AF00DB"/>
                </a:solidFill>
                <a:effectLst/>
                <a:latin typeface="Courier New" panose="02070309020205020404" pitchFamily="49" charset="0"/>
                <a:cs typeface="Courier New" panose="02070309020205020404" pitchFamily="49" charset="0"/>
              </a:rPr>
              <a:t>def</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795E26"/>
                </a:solidFill>
                <a:effectLst/>
                <a:latin typeface="Courier New" panose="02070309020205020404" pitchFamily="49" charset="0"/>
                <a:cs typeface="Courier New" panose="02070309020205020404" pitchFamily="49" charset="0"/>
              </a:rPr>
              <a:t>main</a:t>
            </a:r>
            <a:r>
              <a:rPr lang="en-US" sz="1600" b="0" dirty="0">
                <a:solidFill>
                  <a:srgbClr val="3B3B3B"/>
                </a:solidFill>
                <a:effectLst/>
                <a:latin typeface="Courier New" panose="02070309020205020404" pitchFamily="49" charset="0"/>
                <a:cs typeface="Courier New" panose="02070309020205020404" pitchFamily="49" charset="0"/>
              </a:rPr>
              <a:t>(</a:t>
            </a:r>
            <a:r>
              <a:rPr lang="en-US" sz="1600" b="0" dirty="0" err="1">
                <a:solidFill>
                  <a:srgbClr val="001080"/>
                </a:solidFill>
                <a:effectLst/>
                <a:latin typeface="Courier New" panose="02070309020205020404" pitchFamily="49" charset="0"/>
                <a:cs typeface="Courier New" panose="02070309020205020404" pitchFamily="49" charset="0"/>
              </a:rPr>
              <a:t>args</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267F99"/>
                </a:solidFill>
                <a:effectLst/>
                <a:latin typeface="Courier New" panose="02070309020205020404" pitchFamily="49" charset="0"/>
                <a:cs typeface="Courier New" panose="02070309020205020404" pitchFamily="49" charset="0"/>
              </a:rPr>
              <a:t>Array</a:t>
            </a:r>
            <a:r>
              <a:rPr lang="en-US" sz="1600" b="0" dirty="0">
                <a:solidFill>
                  <a:srgbClr val="3B3B3B"/>
                </a:solidFill>
                <a:effectLst/>
                <a:latin typeface="Courier New" panose="02070309020205020404" pitchFamily="49" charset="0"/>
                <a:cs typeface="Courier New" panose="02070309020205020404" pitchFamily="49" charset="0"/>
              </a:rPr>
              <a:t>[</a:t>
            </a:r>
            <a:r>
              <a:rPr lang="en-US" sz="1600" b="0" dirty="0">
                <a:solidFill>
                  <a:srgbClr val="267F99"/>
                </a:solidFill>
                <a:effectLst/>
                <a:latin typeface="Courier New" panose="02070309020205020404" pitchFamily="49" charset="0"/>
                <a:cs typeface="Courier New" panose="02070309020205020404" pitchFamily="49" charset="0"/>
              </a:rPr>
              <a:t>String</a:t>
            </a:r>
            <a:r>
              <a:rPr lang="en-US" sz="1600" b="0" dirty="0">
                <a:solidFill>
                  <a:srgbClr val="3B3B3B"/>
                </a:solidFill>
                <a:effectLst/>
                <a:latin typeface="Courier New" panose="02070309020205020404" pitchFamily="49" charset="0"/>
                <a:cs typeface="Courier New" panose="02070309020205020404" pitchFamily="49" charset="0"/>
              </a:rPr>
              <a:t>])</a:t>
            </a:r>
            <a:r>
              <a:rPr lang="en-US" sz="1600" b="0" dirty="0">
                <a:solidFill>
                  <a:srgbClr val="000000"/>
                </a:solidFill>
                <a:effectLst/>
                <a:latin typeface="Courier New" panose="02070309020205020404" pitchFamily="49" charset="0"/>
                <a:cs typeface="Courier New" panose="02070309020205020404" pitchFamily="49" charset="0"/>
              </a:rPr>
              <a:t>:</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267F99"/>
                </a:solidFill>
                <a:effectLst/>
                <a:latin typeface="Courier New" panose="02070309020205020404" pitchFamily="49" charset="0"/>
                <a:cs typeface="Courier New" panose="02070309020205020404" pitchFamily="49" charset="0"/>
              </a:rPr>
              <a:t>Unit</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0000"/>
                </a:solidFill>
                <a:effectLst/>
                <a:latin typeface="Courier New" panose="02070309020205020404" pitchFamily="49" charset="0"/>
                <a:cs typeface="Courier New" panose="02070309020205020404" pitchFamily="49" charset="0"/>
              </a:rPr>
              <a:t>=</a:t>
            </a:r>
            <a:r>
              <a:rPr lang="en-US" sz="1600" b="0" dirty="0">
                <a:solidFill>
                  <a:srgbClr val="3B3B3B"/>
                </a:solidFill>
                <a:effectLst/>
                <a:latin typeface="Courier New" panose="02070309020205020404" pitchFamily="49" charset="0"/>
                <a:cs typeface="Courier New" panose="02070309020205020404" pitchFamily="49" charset="0"/>
              </a:rPr>
              <a:t> {</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err="1">
                <a:solidFill>
                  <a:srgbClr val="AF00DB"/>
                </a:solidFill>
                <a:effectLst/>
                <a:latin typeface="Courier New" panose="02070309020205020404" pitchFamily="49" charset="0"/>
                <a:cs typeface="Courier New" panose="02070309020205020404" pitchFamily="49" charset="0"/>
              </a:rPr>
              <a:t>val</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70C1"/>
                </a:solidFill>
                <a:effectLst/>
                <a:latin typeface="Courier New" panose="02070309020205020404" pitchFamily="49" charset="0"/>
                <a:cs typeface="Courier New" panose="02070309020205020404" pitchFamily="49" charset="0"/>
              </a:rPr>
              <a:t>a</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0000"/>
                </a:solidFill>
                <a:effectLst/>
                <a:latin typeface="Courier New" panose="02070309020205020404" pitchFamily="49" charset="0"/>
                <a:cs typeface="Courier New" panose="02070309020205020404" pitchFamily="49" charset="0"/>
              </a:rPr>
              <a:t>=</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98658"/>
                </a:solidFill>
                <a:effectLst/>
                <a:latin typeface="Courier New" panose="02070309020205020404" pitchFamily="49" charset="0"/>
                <a:cs typeface="Courier New" panose="02070309020205020404" pitchFamily="49" charset="0"/>
              </a:rPr>
              <a:t>10</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err="1">
                <a:solidFill>
                  <a:srgbClr val="AF00DB"/>
                </a:solidFill>
                <a:effectLst/>
                <a:latin typeface="Courier New" panose="02070309020205020404" pitchFamily="49" charset="0"/>
                <a:cs typeface="Courier New" panose="02070309020205020404" pitchFamily="49" charset="0"/>
              </a:rPr>
              <a:t>val</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70C1"/>
                </a:solidFill>
                <a:effectLst/>
                <a:latin typeface="Courier New" panose="02070309020205020404" pitchFamily="49" charset="0"/>
                <a:cs typeface="Courier New" panose="02070309020205020404" pitchFamily="49" charset="0"/>
              </a:rPr>
              <a:t>b</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0000"/>
                </a:solidFill>
                <a:effectLst/>
                <a:latin typeface="Courier New" panose="02070309020205020404" pitchFamily="49" charset="0"/>
                <a:cs typeface="Courier New" panose="02070309020205020404" pitchFamily="49" charset="0"/>
              </a:rPr>
              <a:t>=</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98658"/>
                </a:solidFill>
                <a:effectLst/>
                <a:latin typeface="Courier New" panose="02070309020205020404" pitchFamily="49" charset="0"/>
                <a:cs typeface="Courier New" panose="02070309020205020404" pitchFamily="49" charset="0"/>
              </a:rPr>
              <a:t>20</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err="1">
                <a:solidFill>
                  <a:srgbClr val="AF00DB"/>
                </a:solidFill>
                <a:effectLst/>
                <a:latin typeface="Courier New" panose="02070309020205020404" pitchFamily="49" charset="0"/>
                <a:cs typeface="Courier New" panose="02070309020205020404" pitchFamily="49" charset="0"/>
              </a:rPr>
              <a:t>val</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70C1"/>
                </a:solidFill>
                <a:effectLst/>
                <a:latin typeface="Courier New" panose="02070309020205020404" pitchFamily="49" charset="0"/>
                <a:cs typeface="Courier New" panose="02070309020205020404" pitchFamily="49" charset="0"/>
              </a:rPr>
              <a:t>c</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0000"/>
                </a:solidFill>
                <a:effectLst/>
                <a:latin typeface="Courier New" panose="02070309020205020404" pitchFamily="49" charset="0"/>
                <a:cs typeface="Courier New" panose="02070309020205020404" pitchFamily="49" charset="0"/>
              </a:rPr>
              <a:t>=</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98658"/>
                </a:solidFill>
                <a:effectLst/>
                <a:latin typeface="Courier New" panose="02070309020205020404" pitchFamily="49" charset="0"/>
                <a:cs typeface="Courier New" panose="02070309020205020404" pitchFamily="49" charset="0"/>
              </a:rPr>
              <a:t>5</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8000"/>
                </a:solidFill>
                <a:effectLst/>
                <a:latin typeface="Courier New" panose="02070309020205020404" pitchFamily="49" charset="0"/>
                <a:cs typeface="Courier New" panose="02070309020205020404" pitchFamily="49" charset="0"/>
              </a:rPr>
              <a:t>// Logical AND in an if statement</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AF00DB"/>
                </a:solidFill>
                <a:effectLst/>
                <a:latin typeface="Courier New" panose="02070309020205020404" pitchFamily="49" charset="0"/>
                <a:cs typeface="Courier New" panose="02070309020205020404" pitchFamily="49" charset="0"/>
              </a:rPr>
              <a:t>if</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70C1"/>
                </a:solidFill>
                <a:effectLst/>
                <a:latin typeface="Courier New" panose="02070309020205020404" pitchFamily="49" charset="0"/>
                <a:cs typeface="Courier New" panose="02070309020205020404" pitchFamily="49" charset="0"/>
              </a:rPr>
              <a:t>a</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795E26"/>
                </a:solidFill>
                <a:effectLst/>
                <a:latin typeface="Courier New" panose="02070309020205020404" pitchFamily="49" charset="0"/>
                <a:cs typeface="Courier New" panose="02070309020205020404" pitchFamily="49" charset="0"/>
              </a:rPr>
              <a:t>&gt;</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70C1"/>
                </a:solidFill>
                <a:effectLst/>
                <a:latin typeface="Courier New" panose="02070309020205020404" pitchFamily="49" charset="0"/>
                <a:cs typeface="Courier New" panose="02070309020205020404" pitchFamily="49" charset="0"/>
              </a:rPr>
              <a:t>b</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795E26"/>
                </a:solidFill>
                <a:effectLst/>
                <a:latin typeface="Courier New" panose="02070309020205020404" pitchFamily="49" charset="0"/>
                <a:cs typeface="Courier New" panose="02070309020205020404" pitchFamily="49" charset="0"/>
              </a:rPr>
              <a:t>&amp;&amp;</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70C1"/>
                </a:solidFill>
                <a:effectLst/>
                <a:latin typeface="Courier New" panose="02070309020205020404" pitchFamily="49" charset="0"/>
                <a:cs typeface="Courier New" panose="02070309020205020404" pitchFamily="49" charset="0"/>
              </a:rPr>
              <a:t>b</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795E26"/>
                </a:solidFill>
                <a:effectLst/>
                <a:latin typeface="Courier New" panose="02070309020205020404" pitchFamily="49" charset="0"/>
                <a:cs typeface="Courier New" panose="02070309020205020404" pitchFamily="49" charset="0"/>
              </a:rPr>
              <a:t>&gt;</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70C1"/>
                </a:solidFill>
                <a:effectLst/>
                <a:latin typeface="Courier New" panose="02070309020205020404" pitchFamily="49" charset="0"/>
                <a:cs typeface="Courier New" panose="02070309020205020404" pitchFamily="49" charset="0"/>
              </a:rPr>
              <a:t>c</a:t>
            </a:r>
            <a:r>
              <a:rPr lang="en-US" sz="1600" b="0" dirty="0">
                <a:solidFill>
                  <a:srgbClr val="3B3B3B"/>
                </a:solidFill>
                <a:effectLst/>
                <a:latin typeface="Courier New" panose="02070309020205020404" pitchFamily="49" charset="0"/>
                <a:cs typeface="Courier New" panose="02070309020205020404" pitchFamily="49" charset="0"/>
              </a:rPr>
              <a:t>) {</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err="1">
                <a:solidFill>
                  <a:srgbClr val="795E26"/>
                </a:solidFill>
                <a:effectLst/>
                <a:latin typeface="Courier New" panose="02070309020205020404" pitchFamily="49" charset="0"/>
                <a:cs typeface="Courier New" panose="02070309020205020404" pitchFamily="49" charset="0"/>
              </a:rPr>
              <a:t>println</a:t>
            </a:r>
            <a:r>
              <a:rPr lang="en-US" sz="1600" b="0" dirty="0">
                <a:solidFill>
                  <a:srgbClr val="3B3B3B"/>
                </a:solidFill>
                <a:effectLst/>
                <a:latin typeface="Courier New" panose="02070309020205020404" pitchFamily="49" charset="0"/>
                <a:cs typeface="Courier New" panose="02070309020205020404" pitchFamily="49" charset="0"/>
              </a:rPr>
              <a:t>(</a:t>
            </a:r>
            <a:r>
              <a:rPr lang="en-US" sz="1600" b="0" dirty="0">
                <a:solidFill>
                  <a:srgbClr val="A31515"/>
                </a:solidFill>
                <a:effectLst/>
                <a:latin typeface="Courier New" panose="02070309020205020404" pitchFamily="49" charset="0"/>
                <a:cs typeface="Courier New" panose="02070309020205020404" pitchFamily="49" charset="0"/>
              </a:rPr>
              <a:t>"Both conditions are true."</a:t>
            </a:r>
            <a:r>
              <a:rPr lang="en-US" sz="1600" b="0" dirty="0">
                <a:solidFill>
                  <a:srgbClr val="3B3B3B"/>
                </a:solidFill>
                <a:effectLst/>
                <a:latin typeface="Courier New" panose="02070309020205020404" pitchFamily="49" charset="0"/>
                <a:cs typeface="Courier New" panose="02070309020205020404" pitchFamily="49" charset="0"/>
              </a:rPr>
              <a:t>)</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 </a:t>
            </a:r>
            <a:r>
              <a:rPr lang="en-US" sz="1600" b="0" dirty="0">
                <a:solidFill>
                  <a:srgbClr val="AF00DB"/>
                </a:solidFill>
                <a:effectLst/>
                <a:latin typeface="Courier New" panose="02070309020205020404" pitchFamily="49" charset="0"/>
                <a:cs typeface="Courier New" panose="02070309020205020404" pitchFamily="49" charset="0"/>
              </a:rPr>
              <a:t>else</a:t>
            </a:r>
            <a:r>
              <a:rPr lang="en-US" sz="1600" b="0" dirty="0">
                <a:solidFill>
                  <a:srgbClr val="3B3B3B"/>
                </a:solidFill>
                <a:effectLst/>
                <a:latin typeface="Courier New" panose="02070309020205020404" pitchFamily="49" charset="0"/>
                <a:cs typeface="Courier New" panose="02070309020205020404" pitchFamily="49" charset="0"/>
              </a:rPr>
              <a:t> {</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err="1">
                <a:solidFill>
                  <a:srgbClr val="795E26"/>
                </a:solidFill>
                <a:effectLst/>
                <a:latin typeface="Courier New" panose="02070309020205020404" pitchFamily="49" charset="0"/>
                <a:cs typeface="Courier New" panose="02070309020205020404" pitchFamily="49" charset="0"/>
              </a:rPr>
              <a:t>println</a:t>
            </a:r>
            <a:r>
              <a:rPr lang="en-US" sz="1600" b="0" dirty="0">
                <a:solidFill>
                  <a:srgbClr val="3B3B3B"/>
                </a:solidFill>
                <a:effectLst/>
                <a:latin typeface="Courier New" panose="02070309020205020404" pitchFamily="49" charset="0"/>
                <a:cs typeface="Courier New" panose="02070309020205020404" pitchFamily="49" charset="0"/>
              </a:rPr>
              <a:t>(</a:t>
            </a:r>
            <a:r>
              <a:rPr lang="en-US" sz="1600" b="0" dirty="0">
                <a:solidFill>
                  <a:srgbClr val="A31515"/>
                </a:solidFill>
                <a:effectLst/>
                <a:latin typeface="Courier New" panose="02070309020205020404" pitchFamily="49" charset="0"/>
                <a:cs typeface="Courier New" panose="02070309020205020404" pitchFamily="49" charset="0"/>
              </a:rPr>
              <a:t>"At least one condition is false."</a:t>
            </a:r>
            <a:r>
              <a:rPr lang="en-US" sz="1600" b="0" dirty="0">
                <a:solidFill>
                  <a:srgbClr val="3B3B3B"/>
                </a:solidFill>
                <a:effectLst/>
                <a:latin typeface="Courier New" panose="02070309020205020404" pitchFamily="49" charset="0"/>
                <a:cs typeface="Courier New" panose="02070309020205020404" pitchFamily="49" charset="0"/>
              </a:rPr>
              <a:t>)</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8000"/>
                </a:solidFill>
                <a:effectLst/>
                <a:latin typeface="Courier New" panose="02070309020205020404" pitchFamily="49" charset="0"/>
                <a:cs typeface="Courier New" panose="02070309020205020404" pitchFamily="49" charset="0"/>
              </a:rPr>
              <a:t>// Logical OR in an if statement</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AF00DB"/>
                </a:solidFill>
                <a:effectLst/>
                <a:latin typeface="Courier New" panose="02070309020205020404" pitchFamily="49" charset="0"/>
                <a:cs typeface="Courier New" panose="02070309020205020404" pitchFamily="49" charset="0"/>
              </a:rPr>
              <a:t>if</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70C1"/>
                </a:solidFill>
                <a:effectLst/>
                <a:latin typeface="Courier New" panose="02070309020205020404" pitchFamily="49" charset="0"/>
                <a:cs typeface="Courier New" panose="02070309020205020404" pitchFamily="49" charset="0"/>
              </a:rPr>
              <a:t>a</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795E26"/>
                </a:solidFill>
                <a:effectLst/>
                <a:latin typeface="Courier New" panose="02070309020205020404" pitchFamily="49" charset="0"/>
                <a:cs typeface="Courier New" panose="02070309020205020404" pitchFamily="49" charset="0"/>
              </a:rPr>
              <a:t>&gt;</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70C1"/>
                </a:solidFill>
                <a:effectLst/>
                <a:latin typeface="Courier New" panose="02070309020205020404" pitchFamily="49" charset="0"/>
                <a:cs typeface="Courier New" panose="02070309020205020404" pitchFamily="49" charset="0"/>
              </a:rPr>
              <a:t>b</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795E26"/>
                </a:solidFill>
                <a:effectLst/>
                <a:latin typeface="Courier New" panose="02070309020205020404" pitchFamily="49" charset="0"/>
                <a:cs typeface="Courier New" panose="02070309020205020404" pitchFamily="49" charset="0"/>
              </a:rPr>
              <a:t>||</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70C1"/>
                </a:solidFill>
                <a:effectLst/>
                <a:latin typeface="Courier New" panose="02070309020205020404" pitchFamily="49" charset="0"/>
                <a:cs typeface="Courier New" panose="02070309020205020404" pitchFamily="49" charset="0"/>
              </a:rPr>
              <a:t>b</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795E26"/>
                </a:solidFill>
                <a:effectLst/>
                <a:latin typeface="Courier New" panose="02070309020205020404" pitchFamily="49" charset="0"/>
                <a:cs typeface="Courier New" panose="02070309020205020404" pitchFamily="49" charset="0"/>
              </a:rPr>
              <a:t>&gt;</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70C1"/>
                </a:solidFill>
                <a:effectLst/>
                <a:latin typeface="Courier New" panose="02070309020205020404" pitchFamily="49" charset="0"/>
                <a:cs typeface="Courier New" panose="02070309020205020404" pitchFamily="49" charset="0"/>
              </a:rPr>
              <a:t>c</a:t>
            </a:r>
            <a:r>
              <a:rPr lang="en-US" sz="1600" b="0" dirty="0">
                <a:solidFill>
                  <a:srgbClr val="3B3B3B"/>
                </a:solidFill>
                <a:effectLst/>
                <a:latin typeface="Courier New" panose="02070309020205020404" pitchFamily="49" charset="0"/>
                <a:cs typeface="Courier New" panose="02070309020205020404" pitchFamily="49" charset="0"/>
              </a:rPr>
              <a:t>) {</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err="1">
                <a:solidFill>
                  <a:srgbClr val="795E26"/>
                </a:solidFill>
                <a:effectLst/>
                <a:latin typeface="Courier New" panose="02070309020205020404" pitchFamily="49" charset="0"/>
                <a:cs typeface="Courier New" panose="02070309020205020404" pitchFamily="49" charset="0"/>
              </a:rPr>
              <a:t>println</a:t>
            </a:r>
            <a:r>
              <a:rPr lang="en-US" sz="1600" b="0" dirty="0">
                <a:solidFill>
                  <a:srgbClr val="3B3B3B"/>
                </a:solidFill>
                <a:effectLst/>
                <a:latin typeface="Courier New" panose="02070309020205020404" pitchFamily="49" charset="0"/>
                <a:cs typeface="Courier New" panose="02070309020205020404" pitchFamily="49" charset="0"/>
              </a:rPr>
              <a:t>(</a:t>
            </a:r>
            <a:r>
              <a:rPr lang="en-US" sz="1600" b="0" dirty="0">
                <a:solidFill>
                  <a:srgbClr val="A31515"/>
                </a:solidFill>
                <a:effectLst/>
                <a:latin typeface="Courier New" panose="02070309020205020404" pitchFamily="49" charset="0"/>
                <a:cs typeface="Courier New" panose="02070309020205020404" pitchFamily="49" charset="0"/>
              </a:rPr>
              <a:t>"At least one condition is true."</a:t>
            </a:r>
            <a:r>
              <a:rPr lang="en-US" sz="1600" b="0" dirty="0">
                <a:solidFill>
                  <a:srgbClr val="3B3B3B"/>
                </a:solidFill>
                <a:effectLst/>
                <a:latin typeface="Courier New" panose="02070309020205020404" pitchFamily="49" charset="0"/>
                <a:cs typeface="Courier New" panose="02070309020205020404" pitchFamily="49" charset="0"/>
              </a:rPr>
              <a:t>)</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 </a:t>
            </a:r>
            <a:r>
              <a:rPr lang="en-US" sz="1600" b="0" dirty="0">
                <a:solidFill>
                  <a:srgbClr val="AF00DB"/>
                </a:solidFill>
                <a:effectLst/>
                <a:latin typeface="Courier New" panose="02070309020205020404" pitchFamily="49" charset="0"/>
                <a:cs typeface="Courier New" panose="02070309020205020404" pitchFamily="49" charset="0"/>
              </a:rPr>
              <a:t>else</a:t>
            </a:r>
            <a:r>
              <a:rPr lang="en-US" sz="1600" b="0" dirty="0">
                <a:solidFill>
                  <a:srgbClr val="3B3B3B"/>
                </a:solidFill>
                <a:effectLst/>
                <a:latin typeface="Courier New" panose="02070309020205020404" pitchFamily="49" charset="0"/>
                <a:cs typeface="Courier New" panose="02070309020205020404" pitchFamily="49" charset="0"/>
              </a:rPr>
              <a:t> {</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err="1">
                <a:solidFill>
                  <a:srgbClr val="795E26"/>
                </a:solidFill>
                <a:effectLst/>
                <a:latin typeface="Courier New" panose="02070309020205020404" pitchFamily="49" charset="0"/>
                <a:cs typeface="Courier New" panose="02070309020205020404" pitchFamily="49" charset="0"/>
              </a:rPr>
              <a:t>println</a:t>
            </a:r>
            <a:r>
              <a:rPr lang="en-US" sz="1600" b="0" dirty="0">
                <a:solidFill>
                  <a:srgbClr val="3B3B3B"/>
                </a:solidFill>
                <a:effectLst/>
                <a:latin typeface="Courier New" panose="02070309020205020404" pitchFamily="49" charset="0"/>
                <a:cs typeface="Courier New" panose="02070309020205020404" pitchFamily="49" charset="0"/>
              </a:rPr>
              <a:t>(</a:t>
            </a:r>
            <a:r>
              <a:rPr lang="en-US" sz="1600" b="0" dirty="0">
                <a:solidFill>
                  <a:srgbClr val="A31515"/>
                </a:solidFill>
                <a:effectLst/>
                <a:latin typeface="Courier New" panose="02070309020205020404" pitchFamily="49" charset="0"/>
                <a:cs typeface="Courier New" panose="02070309020205020404" pitchFamily="49" charset="0"/>
              </a:rPr>
              <a:t>"Both conditions are false."</a:t>
            </a:r>
            <a:r>
              <a:rPr lang="en-US" sz="1600" b="0" dirty="0">
                <a:solidFill>
                  <a:srgbClr val="3B3B3B"/>
                </a:solidFill>
                <a:effectLst/>
                <a:latin typeface="Courier New" panose="02070309020205020404" pitchFamily="49" charset="0"/>
                <a:cs typeface="Courier New" panose="02070309020205020404" pitchFamily="49" charset="0"/>
              </a:rPr>
              <a:t>)</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  }</a:t>
            </a:r>
            <a:endParaRPr lang="en-US" sz="1600" b="0" dirty="0">
              <a:solidFill>
                <a:srgbClr val="3B3B3B"/>
              </a:solidFill>
              <a:effectLst/>
              <a:latin typeface="Courier New" panose="02070309020205020404" pitchFamily="49" charset="0"/>
              <a:cs typeface="Courier New" panose="02070309020205020404" pitchFamily="49" charset="0"/>
            </a:endParaRPr>
          </a:p>
          <a:p>
            <a:pPr>
              <a:lnSpc>
                <a:spcPct val="114000"/>
              </a:lnSpc>
            </a:pPr>
            <a:r>
              <a:rPr lang="en-US" sz="1600" b="0" dirty="0">
                <a:solidFill>
                  <a:srgbClr val="3B3B3B"/>
                </a:solidFill>
                <a:effectLst/>
                <a:latin typeface="Courier New" panose="02070309020205020404" pitchFamily="49" charset="0"/>
                <a:cs typeface="Courier New" panose="02070309020205020404" pitchFamily="49" charset="0"/>
              </a:rPr>
              <a:t>}</a:t>
            </a:r>
            <a:endParaRPr lang="en-US"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a:solidFill>
                  <a:srgbClr val="2C326F"/>
                </a:solidFill>
                <a:latin typeface="Georgia Pro" panose="02040502050405020303" pitchFamily="18" charset="0"/>
              </a:rPr>
              <a:t>Bitwise Operators</a:t>
            </a:r>
            <a:endParaRPr lang="en-US" sz="2800" b="1" dirty="0">
              <a:solidFill>
                <a:srgbClr val="2C326F"/>
              </a:solidFill>
              <a:latin typeface="Georgia Pro" panose="02040502050405020303" pitchFamily="18" charset="0"/>
            </a:endParaRPr>
          </a:p>
        </p:txBody>
      </p:sp>
      <p:graphicFrame>
        <p:nvGraphicFramePr>
          <p:cNvPr id="4" name="Table 3"/>
          <p:cNvGraphicFramePr>
            <a:graphicFrameLocks noGrp="1"/>
          </p:cNvGraphicFramePr>
          <p:nvPr/>
        </p:nvGraphicFramePr>
        <p:xfrm>
          <a:off x="1729273" y="1417321"/>
          <a:ext cx="8733454" cy="4251452"/>
        </p:xfrm>
        <a:graphic>
          <a:graphicData uri="http://schemas.openxmlformats.org/drawingml/2006/table">
            <a:tbl>
              <a:tblPr>
                <a:tableStyleId>{5940675A-B579-460E-94D1-54222C63F5DA}</a:tableStyleId>
              </a:tblPr>
              <a:tblGrid>
                <a:gridCol w="1634626"/>
                <a:gridCol w="7098828"/>
              </a:tblGrid>
              <a:tr h="0">
                <a:tc>
                  <a:txBody>
                    <a:bodyPr/>
                    <a:lstStyle/>
                    <a:p>
                      <a:pPr algn="ctr">
                        <a:lnSpc>
                          <a:spcPct val="150000"/>
                        </a:lnSpc>
                      </a:pPr>
                      <a:r>
                        <a:rPr lang="en-IN" sz="1600" b="1" dirty="0">
                          <a:effectLst/>
                          <a:latin typeface="Georgia Pro" panose="02040502050405020303" pitchFamily="18" charset="0"/>
                        </a:rPr>
                        <a:t>Operator</a:t>
                      </a:r>
                      <a:endParaRPr lang="en-IN" sz="1600" b="1" dirty="0">
                        <a:effectLst/>
                        <a:latin typeface="Georgia Pro" panose="02040502050405020303" pitchFamily="18" charset="0"/>
                      </a:endParaRPr>
                    </a:p>
                  </a:txBody>
                  <a:tcPr marL="60960" marR="60960" marT="60960" marB="60960" anchor="ctr"/>
                </a:tc>
                <a:tc>
                  <a:txBody>
                    <a:bodyPr/>
                    <a:lstStyle/>
                    <a:p>
                      <a:pPr algn="ctr">
                        <a:lnSpc>
                          <a:spcPct val="150000"/>
                        </a:lnSpc>
                      </a:pPr>
                      <a:r>
                        <a:rPr lang="en-IN" sz="1600" b="1" dirty="0">
                          <a:effectLst/>
                          <a:latin typeface="Georgia Pro" panose="02040502050405020303" pitchFamily="18" charset="0"/>
                        </a:rPr>
                        <a:t>Description</a:t>
                      </a:r>
                      <a:endParaRPr lang="en-IN" sz="1600" b="1" dirty="0">
                        <a:effectLst/>
                        <a:latin typeface="Georgia Pro" panose="02040502050405020303" pitchFamily="18" charset="0"/>
                      </a:endParaRPr>
                    </a:p>
                  </a:txBody>
                  <a:tcPr marL="60960" marR="60960" marT="60960" marB="60960" anchor="ctr"/>
                </a:tc>
              </a:tr>
              <a:tr h="0">
                <a:tc>
                  <a:txBody>
                    <a:bodyPr/>
                    <a:lstStyle/>
                    <a:p>
                      <a:pPr algn="ctr">
                        <a:lnSpc>
                          <a:spcPct val="150000"/>
                        </a:lnSpc>
                      </a:pPr>
                      <a:r>
                        <a:rPr lang="en-US" sz="1600" dirty="0">
                          <a:effectLst/>
                          <a:latin typeface="Georgia Pro" panose="02040502050405020303" pitchFamily="18" charset="0"/>
                        </a:rPr>
                        <a:t>&amp;</a:t>
                      </a:r>
                      <a:endParaRPr lang="en-IN" sz="1600" dirty="0">
                        <a:effectLst/>
                        <a:latin typeface="Georgia Pro" panose="02040502050405020303" pitchFamily="18" charset="0"/>
                      </a:endParaRPr>
                    </a:p>
                  </a:txBody>
                  <a:tcPr marL="60960" marR="60960" marT="60960" marB="60960" anchor="ctr"/>
                </a:tc>
                <a:tc>
                  <a:txBody>
                    <a:bodyPr/>
                    <a:lstStyle/>
                    <a:p>
                      <a:pPr algn="l">
                        <a:lnSpc>
                          <a:spcPct val="150000"/>
                        </a:lnSpc>
                      </a:pPr>
                      <a:r>
                        <a:rPr lang="en-US" sz="1600" dirty="0">
                          <a:effectLst/>
                          <a:latin typeface="Georgia Pro" panose="02040502050405020303" pitchFamily="18" charset="0"/>
                        </a:rPr>
                        <a:t>Performs a bitwise AND operation between each pair of corresponding bits.</a:t>
                      </a:r>
                      <a:endParaRPr lang="en-IN" sz="1600" dirty="0">
                        <a:effectLst/>
                        <a:latin typeface="Georgia Pro" panose="02040502050405020303" pitchFamily="18" charset="0"/>
                      </a:endParaRPr>
                    </a:p>
                  </a:txBody>
                  <a:tcPr marL="60960" marR="60960" marT="60960" marB="60960" anchor="ctr"/>
                </a:tc>
              </a:tr>
              <a:tr h="0">
                <a:tc>
                  <a:txBody>
                    <a:bodyPr/>
                    <a:lstStyle/>
                    <a:p>
                      <a:pPr algn="ctr">
                        <a:lnSpc>
                          <a:spcPct val="150000"/>
                        </a:lnSpc>
                      </a:pPr>
                      <a:r>
                        <a:rPr lang="en-US" sz="1600" dirty="0">
                          <a:effectLst/>
                          <a:latin typeface="Georgia Pro" panose="02040502050405020303" pitchFamily="18" charset="0"/>
                        </a:rPr>
                        <a:t>|| </a:t>
                      </a:r>
                      <a:endParaRPr lang="en-IN" sz="1600" dirty="0">
                        <a:effectLst/>
                        <a:latin typeface="Georgia Pro" panose="02040502050405020303" pitchFamily="18" charset="0"/>
                      </a:endParaRPr>
                    </a:p>
                  </a:txBody>
                  <a:tcPr marL="60960" marR="60960" marT="60960" marB="60960" anchor="ctr"/>
                </a:tc>
                <a:tc>
                  <a:txBody>
                    <a:bodyPr/>
                    <a:lstStyle/>
                    <a:p>
                      <a:pPr algn="l">
                        <a:lnSpc>
                          <a:spcPct val="150000"/>
                        </a:lnSpc>
                      </a:pPr>
                      <a:r>
                        <a:rPr lang="en-US" sz="1600" dirty="0">
                          <a:effectLst/>
                          <a:latin typeface="Georgia Pro" panose="02040502050405020303" pitchFamily="18" charset="0"/>
                        </a:rPr>
                        <a:t>Performs a bitwise OR operation between each pair of corresponding bits.</a:t>
                      </a:r>
                      <a:endParaRPr lang="en-US" sz="1600" dirty="0">
                        <a:effectLst/>
                        <a:latin typeface="Georgia Pro" panose="02040502050405020303" pitchFamily="18" charset="0"/>
                      </a:endParaRPr>
                    </a:p>
                  </a:txBody>
                  <a:tcPr marL="60960" marR="60960" marT="60960" marB="60960" anchor="ctr"/>
                </a:tc>
              </a:tr>
              <a:tr h="0">
                <a:tc>
                  <a:txBody>
                    <a:bodyPr/>
                    <a:lstStyle/>
                    <a:p>
                      <a:pPr algn="ctr">
                        <a:lnSpc>
                          <a:spcPct val="150000"/>
                        </a:lnSpc>
                      </a:pPr>
                      <a:r>
                        <a:rPr lang="en-US" sz="1600" dirty="0">
                          <a:effectLst/>
                          <a:latin typeface="Georgia Pro" panose="02040502050405020303" pitchFamily="18" charset="0"/>
                        </a:rPr>
                        <a:t>^</a:t>
                      </a:r>
                      <a:endParaRPr lang="en-IN" sz="1600" dirty="0">
                        <a:effectLst/>
                        <a:latin typeface="Georgia Pro" panose="02040502050405020303" pitchFamily="18" charset="0"/>
                      </a:endParaRPr>
                    </a:p>
                  </a:txBody>
                  <a:tcPr marL="60960" marR="60960" marT="60960" marB="60960" anchor="ctr"/>
                </a:tc>
                <a:tc>
                  <a:txBody>
                    <a:bodyPr/>
                    <a:lstStyle/>
                    <a:p>
                      <a:pPr algn="l">
                        <a:lnSpc>
                          <a:spcPct val="150000"/>
                        </a:lnSpc>
                      </a:pPr>
                      <a:r>
                        <a:rPr lang="en-US" sz="1600" dirty="0">
                          <a:effectLst/>
                          <a:latin typeface="Georgia Pro" panose="02040502050405020303" pitchFamily="18" charset="0"/>
                        </a:rPr>
                        <a:t>Performs a bitwise XOR (exclusive OR) operation between each pair of corresponding bits.</a:t>
                      </a:r>
                      <a:endParaRPr lang="en-US" sz="1600" dirty="0">
                        <a:effectLst/>
                        <a:latin typeface="Georgia Pro" panose="02040502050405020303" pitchFamily="18" charset="0"/>
                      </a:endParaRPr>
                    </a:p>
                  </a:txBody>
                  <a:tcPr marL="60960" marR="60960" marT="60960" marB="60960" anchor="ctr"/>
                </a:tc>
              </a:tr>
              <a:tr h="0">
                <a:tc>
                  <a:txBody>
                    <a:bodyPr/>
                    <a:lstStyle/>
                    <a:p>
                      <a:pPr algn="ctr">
                        <a:lnSpc>
                          <a:spcPct val="150000"/>
                        </a:lnSpc>
                      </a:pPr>
                      <a:r>
                        <a:rPr lang="en-US" sz="1600" dirty="0">
                          <a:effectLst/>
                          <a:latin typeface="Georgia Pro" panose="02040502050405020303" pitchFamily="18" charset="0"/>
                        </a:rPr>
                        <a:t>~</a:t>
                      </a:r>
                      <a:endParaRPr lang="en-IN" sz="1600" dirty="0">
                        <a:effectLst/>
                        <a:latin typeface="Georgia Pro" panose="02040502050405020303" pitchFamily="18" charset="0"/>
                      </a:endParaRPr>
                    </a:p>
                  </a:txBody>
                  <a:tcPr marL="60960" marR="60960" marT="60960" marB="60960" anchor="ctr"/>
                </a:tc>
                <a:tc>
                  <a:txBody>
                    <a:bodyPr/>
                    <a:lstStyle/>
                    <a:p>
                      <a:pPr algn="l">
                        <a:lnSpc>
                          <a:spcPct val="150000"/>
                        </a:lnSpc>
                      </a:pPr>
                      <a:r>
                        <a:rPr lang="en-US" sz="1600" dirty="0">
                          <a:effectLst/>
                          <a:latin typeface="Georgia Pro" panose="02040502050405020303" pitchFamily="18" charset="0"/>
                        </a:rPr>
                        <a:t>Inverts each bit of the operand, changing 1s to 0s and vice versa.</a:t>
                      </a:r>
                      <a:endParaRPr lang="en-US" sz="1600" dirty="0">
                        <a:effectLst/>
                        <a:latin typeface="Georgia Pro" panose="02040502050405020303" pitchFamily="18" charset="0"/>
                      </a:endParaRPr>
                    </a:p>
                  </a:txBody>
                  <a:tcPr marL="60960" marR="60960" marT="60960" marB="60960" anchor="ctr"/>
                </a:tc>
              </a:tr>
              <a:tr h="0">
                <a:tc>
                  <a:txBody>
                    <a:bodyPr/>
                    <a:lstStyle/>
                    <a:p>
                      <a:pPr algn="ctr">
                        <a:lnSpc>
                          <a:spcPct val="150000"/>
                        </a:lnSpc>
                      </a:pPr>
                      <a:r>
                        <a:rPr lang="en-US" sz="1600" dirty="0">
                          <a:effectLst/>
                          <a:latin typeface="Georgia Pro" panose="02040502050405020303" pitchFamily="18" charset="0"/>
                        </a:rPr>
                        <a:t>&lt;&lt;</a:t>
                      </a:r>
                      <a:endParaRPr lang="en-IN" sz="1600" dirty="0">
                        <a:effectLst/>
                        <a:latin typeface="Georgia Pro" panose="02040502050405020303" pitchFamily="18" charset="0"/>
                      </a:endParaRPr>
                    </a:p>
                  </a:txBody>
                  <a:tcPr marL="60960" marR="60960" marT="60960" marB="60960" anchor="ct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sz="1600" dirty="0">
                          <a:effectLst/>
                          <a:latin typeface="Georgia Pro" panose="02040502050405020303" pitchFamily="18" charset="0"/>
                        </a:rPr>
                        <a:t>left shift operator,  &lt;&lt;, shifts the bits of a binary number to the left by a specified number of positions.</a:t>
                      </a:r>
                      <a:endParaRPr lang="en-US" sz="1600" dirty="0">
                        <a:effectLst/>
                        <a:latin typeface="Georgia Pro" panose="02040502050405020303" pitchFamily="18" charset="0"/>
                      </a:endParaRPr>
                    </a:p>
                  </a:txBody>
                  <a:tcPr marL="60960" marR="60960" marT="60960" marB="60960" anchor="ctr"/>
                </a:tc>
              </a:tr>
              <a:tr h="0">
                <a:tc>
                  <a:txBody>
                    <a:bodyPr/>
                    <a:lstStyle/>
                    <a:p>
                      <a:pPr algn="ctr">
                        <a:lnSpc>
                          <a:spcPct val="150000"/>
                        </a:lnSpc>
                      </a:pPr>
                      <a:r>
                        <a:rPr lang="en-US" sz="1600" dirty="0">
                          <a:effectLst/>
                          <a:latin typeface="Georgia Pro" panose="02040502050405020303" pitchFamily="18" charset="0"/>
                        </a:rPr>
                        <a:t>&gt;&gt;</a:t>
                      </a:r>
                      <a:endParaRPr lang="en-IN" sz="1600" dirty="0">
                        <a:effectLst/>
                        <a:latin typeface="Georgia Pro" panose="02040502050405020303" pitchFamily="18" charset="0"/>
                      </a:endParaRPr>
                    </a:p>
                  </a:txBody>
                  <a:tcPr marL="60960" marR="60960" marT="60960" marB="60960" anchor="ctr"/>
                </a:tc>
                <a:tc>
                  <a:txBody>
                    <a:bodyPr/>
                    <a:lstStyle/>
                    <a:p>
                      <a:pPr algn="l">
                        <a:lnSpc>
                          <a:spcPct val="150000"/>
                        </a:lnSpc>
                      </a:pPr>
                      <a:r>
                        <a:rPr lang="en-US" sz="1600" dirty="0">
                          <a:effectLst/>
                          <a:latin typeface="Georgia Pro" panose="02040502050405020303" pitchFamily="18" charset="0"/>
                        </a:rPr>
                        <a:t>right shift operator,  &gt;&gt;, shifts the bits of a binary number to the right by a specified number of positions.</a:t>
                      </a:r>
                      <a:endParaRPr lang="en-US" sz="1600" dirty="0">
                        <a:effectLst/>
                        <a:latin typeface="Georgia Pro" panose="02040502050405020303" pitchFamily="18" charset="0"/>
                      </a:endParaRPr>
                    </a:p>
                  </a:txBody>
                  <a:tcPr marL="60960" marR="60960" marT="60960" marB="60960" anchor="ct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18088</Words>
  <Application>WPS Presentation</Application>
  <PresentationFormat>Widescreen</PresentationFormat>
  <Paragraphs>682</Paragraphs>
  <Slides>36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36</vt:i4>
      </vt:variant>
    </vt:vector>
  </HeadingPairs>
  <TitlesOfParts>
    <vt:vector size="53" baseType="lpstr">
      <vt:lpstr>Arial</vt:lpstr>
      <vt:lpstr>SimSun</vt:lpstr>
      <vt:lpstr>Wingdings</vt:lpstr>
      <vt:lpstr>Georgia Pro</vt:lpstr>
      <vt:lpstr>苹方-简</vt:lpstr>
      <vt:lpstr>Georgia</vt:lpstr>
      <vt:lpstr>Consolas</vt:lpstr>
      <vt:lpstr>Courier New</vt:lpstr>
      <vt:lpstr>Cambria Math</vt:lpstr>
      <vt:lpstr>Calibri</vt:lpstr>
      <vt:lpstr>Helvetica Neue</vt:lpstr>
      <vt:lpstr>Microsoft YaHei</vt:lpstr>
      <vt:lpstr>汉仪旗黑</vt:lpstr>
      <vt:lpstr>Arial Unicode MS</vt:lpstr>
      <vt:lpstr>Calibri Light</vt:lpstr>
      <vt:lpstr>Kingsoft Math</vt:lpstr>
      <vt:lpstr>Office Theme</vt:lpstr>
      <vt:lpstr>Unit-3  Types, Operations and Functional Objects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SHISHANT GUPTA</dc:creator>
  <cp:lastModifiedBy>Prince Choudhury</cp:lastModifiedBy>
  <cp:revision>1157</cp:revision>
  <dcterms:created xsi:type="dcterms:W3CDTF">2024-05-30T02:08:46Z</dcterms:created>
  <dcterms:modified xsi:type="dcterms:W3CDTF">2024-05-30T02:08:46Z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0x010100BCB50CED5D73F94CBECB7502DF35139D</vt:lpwstr>
  </property>
  <property fmtid="{D5CDD505-2E9C-101B-9397-08002B2CF9AE}" pid="3" name="KSOProductBuildVer">
    <vt:lpwstr>1033-5.7.1.8093</vt:lpwstr>
  </property>
</Properties>
</file>