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1"/>
  </p:notesMasterIdLst>
  <p:sldIdLst>
    <p:sldId id="649" r:id="rId3"/>
    <p:sldId id="647" r:id="rId4"/>
    <p:sldId id="710" r:id="rId5"/>
    <p:sldId id="712" r:id="rId6"/>
    <p:sldId id="713" r:id="rId7"/>
    <p:sldId id="714" r:id="rId8"/>
    <p:sldId id="716" r:id="rId9"/>
    <p:sldId id="718" r:id="rId10"/>
    <p:sldId id="719" r:id="rId11"/>
    <p:sldId id="711" r:id="rId12"/>
    <p:sldId id="786" r:id="rId13"/>
    <p:sldId id="795" r:id="rId14"/>
    <p:sldId id="787" r:id="rId15"/>
    <p:sldId id="788" r:id="rId16"/>
    <p:sldId id="789" r:id="rId17"/>
    <p:sldId id="790" r:id="rId18"/>
    <p:sldId id="791" r:id="rId19"/>
    <p:sldId id="792" r:id="rId20"/>
    <p:sldId id="793" r:id="rId21"/>
    <p:sldId id="794" r:id="rId22"/>
    <p:sldId id="797" r:id="rId23"/>
    <p:sldId id="798" r:id="rId24"/>
    <p:sldId id="796" r:id="rId25"/>
    <p:sldId id="720" r:id="rId26"/>
    <p:sldId id="727" r:id="rId27"/>
    <p:sldId id="728" r:id="rId28"/>
    <p:sldId id="726" r:id="rId29"/>
    <p:sldId id="729" r:id="rId30"/>
    <p:sldId id="730" r:id="rId31"/>
    <p:sldId id="731" r:id="rId32"/>
    <p:sldId id="732" r:id="rId33"/>
    <p:sldId id="733" r:id="rId34"/>
    <p:sldId id="734" r:id="rId35"/>
    <p:sldId id="735" r:id="rId36"/>
    <p:sldId id="723" r:id="rId37"/>
    <p:sldId id="736" r:id="rId38"/>
    <p:sldId id="737" r:id="rId39"/>
    <p:sldId id="738" r:id="rId40"/>
    <p:sldId id="739" r:id="rId41"/>
    <p:sldId id="740" r:id="rId42"/>
    <p:sldId id="722" r:id="rId43"/>
    <p:sldId id="742" r:id="rId44"/>
    <p:sldId id="743" r:id="rId45"/>
    <p:sldId id="741" r:id="rId46"/>
    <p:sldId id="744" r:id="rId47"/>
    <p:sldId id="745" r:id="rId48"/>
    <p:sldId id="746" r:id="rId49"/>
    <p:sldId id="747" r:id="rId50"/>
    <p:sldId id="748" r:id="rId51"/>
    <p:sldId id="749" r:id="rId52"/>
    <p:sldId id="750" r:id="rId53"/>
    <p:sldId id="751" r:id="rId54"/>
    <p:sldId id="752" r:id="rId55"/>
    <p:sldId id="754" r:id="rId56"/>
    <p:sldId id="755" r:id="rId57"/>
    <p:sldId id="756" r:id="rId58"/>
    <p:sldId id="757" r:id="rId59"/>
    <p:sldId id="758" r:id="rId60"/>
    <p:sldId id="759" r:id="rId61"/>
    <p:sldId id="760" r:id="rId62"/>
    <p:sldId id="762" r:id="rId63"/>
    <p:sldId id="763" r:id="rId64"/>
    <p:sldId id="764" r:id="rId65"/>
    <p:sldId id="765" r:id="rId66"/>
    <p:sldId id="766" r:id="rId67"/>
    <p:sldId id="767" r:id="rId68"/>
    <p:sldId id="768" r:id="rId69"/>
    <p:sldId id="769" r:id="rId70"/>
    <p:sldId id="770" r:id="rId71"/>
    <p:sldId id="773" r:id="rId72"/>
    <p:sldId id="772" r:id="rId73"/>
    <p:sldId id="774" r:id="rId74"/>
    <p:sldId id="771" r:id="rId75"/>
    <p:sldId id="775" r:id="rId76"/>
    <p:sldId id="777" r:id="rId77"/>
    <p:sldId id="778" r:id="rId78"/>
    <p:sldId id="776" r:id="rId79"/>
    <p:sldId id="779" r:id="rId80"/>
    <p:sldId id="780" r:id="rId81"/>
    <p:sldId id="781" r:id="rId82"/>
    <p:sldId id="785" r:id="rId83"/>
    <p:sldId id="784" r:id="rId84"/>
    <p:sldId id="782" r:id="rId85"/>
    <p:sldId id="783" r:id="rId86"/>
    <p:sldId id="709" r:id="rId87"/>
    <p:sldId id="800" r:id="rId88"/>
    <p:sldId id="721" r:id="rId89"/>
    <p:sldId id="799"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2C326F"/>
    <a:srgbClr val="2832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9542" autoAdjust="0"/>
  </p:normalViewPr>
  <p:slideViewPr>
    <p:cSldViewPr snapToGrid="0">
      <p:cViewPr varScale="1">
        <p:scale>
          <a:sx n="74" d="100"/>
          <a:sy n="74" d="100"/>
        </p:scale>
        <p:origin x="105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notesMaster" Target="notesMasters/notesMaster1.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FD754-B181-4121-B658-463528F10BA7}"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BB718-B632-4155-BDD4-8C2146B8A23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Statics don't belong to an object, they can't be inherited, they don't take part in polymorphism.  Simply put, statics aren't object-oriented.</a:t>
            </a:r>
            <a:endParaRPr lang="en-IN" dirty="0"/>
          </a:p>
        </p:txBody>
      </p:sp>
      <p:sp>
        <p:nvSpPr>
          <p:cNvPr id="4" name="Slide Number Placeholder 3"/>
          <p:cNvSpPr>
            <a:spLocks noGrp="1"/>
          </p:cNvSpPr>
          <p:nvPr>
            <p:ph type="sldNum" sz="quarter" idx="5"/>
          </p:nvPr>
        </p:nvSpPr>
        <p:spPr/>
        <p:txBody>
          <a:bodyPr/>
          <a:lstStyle/>
          <a:p>
            <a:fld id="{DF8BB718-B632-4155-BDD4-8C2146B8A236}"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C8A257E-141D-47E6-AAE4-6AC4CAB876E3}"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8A2000A-858F-4339-ADFC-F634280EA0E9}"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84188FC-7ADA-48D0-9F60-1D62C00DCBCF}"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838200" y="6411768"/>
            <a:ext cx="2743200" cy="365125"/>
          </a:xfrm>
        </p:spPr>
        <p:txBody>
          <a:bodyPr/>
          <a:lstStyle/>
          <a:p>
            <a:fld id="{B33432EA-9BA7-4352-8774-62D273FD5881}" type="datetime1">
              <a:rPr lang="en-IN" smtClean="0"/>
            </a:fld>
            <a:endParaRPr lang="en-IN"/>
          </a:p>
        </p:txBody>
      </p:sp>
      <p:sp>
        <p:nvSpPr>
          <p:cNvPr id="5" name="Footer Placeholder 4"/>
          <p:cNvSpPr>
            <a:spLocks noGrp="1"/>
          </p:cNvSpPr>
          <p:nvPr>
            <p:ph type="ftr" sz="quarter" idx="11"/>
          </p:nvPr>
        </p:nvSpPr>
        <p:spPr>
          <a:xfrm>
            <a:off x="4038600" y="6411768"/>
            <a:ext cx="4114800" cy="365125"/>
          </a:xfrm>
        </p:spPr>
        <p:txBody>
          <a:bodyPr/>
          <a:lstStyle/>
          <a:p>
            <a:endParaRPr lang="en-IN"/>
          </a:p>
        </p:txBody>
      </p:sp>
      <p:sp>
        <p:nvSpPr>
          <p:cNvPr id="6" name="Slide Number Placeholder 5"/>
          <p:cNvSpPr>
            <a:spLocks noGrp="1"/>
          </p:cNvSpPr>
          <p:nvPr>
            <p:ph type="sldNum" sz="quarter" idx="12"/>
          </p:nvPr>
        </p:nvSpPr>
        <p:spPr>
          <a:xfrm>
            <a:off x="8610600" y="6411768"/>
            <a:ext cx="2743200" cy="365125"/>
          </a:xfrm>
        </p:spPr>
        <p:txBody>
          <a:bodyPr/>
          <a:lstStyle>
            <a:lvl1pPr>
              <a:defRPr b="1">
                <a:solidFill>
                  <a:schemeClr val="bg1"/>
                </a:solidFill>
                <a:latin typeface="Georgia Pro" panose="02040502050405020303" pitchFamily="18" charset="0"/>
              </a:defRPr>
            </a:lvl1pPr>
          </a:lstStyle>
          <a:p>
            <a:fld id="{E8514D44-A436-4DD3-982F-98469169CEC7}"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B44C08E-AC39-443D-836F-846A88B067FB}"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4DB0940-22E0-453B-BE5D-54B1BF2ECAED}"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86E6EDD-9A5A-4923-8F00-514A537CA226}"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4B1DC78-390B-4ED1-A540-2C90BBE607D2}"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0CDFB-0F86-4496-989E-17766725C6D7}"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A8E46BF-5057-41C2-AEBD-8E564920CF1B}"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776755-E801-4F14-A21A-4EE89587632D}"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14D44-A436-4DD3-982F-98469169CEC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62D98-8A2C-44C6-BF44-C5DF87984E3E}"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7" name="Rectangle 6"/>
          <p:cNvSpPr/>
          <p:nvPr userDrawn="1"/>
        </p:nvSpPr>
        <p:spPr>
          <a:xfrm>
            <a:off x="0" y="6299200"/>
            <a:ext cx="12192000" cy="558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2C326F"/>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chemeClr val="bg1"/>
                </a:solidFill>
              </a:defRPr>
            </a:lvl1pPr>
          </a:lstStyle>
          <a:p>
            <a:fld id="{E8514D44-A436-4DD3-982F-98469169CEC7}"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scala-lang.org/"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3816" y="2316685"/>
            <a:ext cx="7884367" cy="2220687"/>
          </a:xfrm>
        </p:spPr>
        <p:txBody>
          <a:bodyPr anchor="b">
            <a:normAutofit fontScale="90000"/>
          </a:bodyPr>
          <a:lstStyle/>
          <a:p>
            <a:r>
              <a:rPr lang="en-US" sz="4000" b="1" dirty="0">
                <a:solidFill>
                  <a:srgbClr val="2C326F"/>
                </a:solidFill>
                <a:latin typeface="Georgia" panose="02040502050405020303" pitchFamily="18" charset="0"/>
              </a:rPr>
              <a:t>Unit-2</a:t>
            </a:r>
            <a:br>
              <a:rPr lang="en-US" sz="4000" b="1" dirty="0">
                <a:solidFill>
                  <a:srgbClr val="2C326F"/>
                </a:solidFill>
                <a:latin typeface="Georgia" panose="02040502050405020303" pitchFamily="18" charset="0"/>
              </a:rPr>
            </a:br>
            <a:br>
              <a:rPr lang="en-US" sz="4000" b="1" dirty="0">
                <a:solidFill>
                  <a:srgbClr val="2C326F"/>
                </a:solidFill>
                <a:latin typeface="Georgia" panose="02040502050405020303" pitchFamily="18" charset="0"/>
              </a:rPr>
            </a:br>
            <a:r>
              <a:rPr lang="en-US" sz="4000" b="1" dirty="0">
                <a:solidFill>
                  <a:srgbClr val="2C326F"/>
                </a:solidFill>
                <a:latin typeface="Georgia" panose="02040502050405020303" pitchFamily="18" charset="0"/>
              </a:rPr>
              <a:t>Introduction to Scala</a:t>
            </a:r>
            <a:br>
              <a:rPr lang="en-US" sz="4000" b="1" dirty="0">
                <a:solidFill>
                  <a:srgbClr val="2C326F"/>
                </a:solidFill>
                <a:latin typeface="Georgia" panose="02040502050405020303" pitchFamily="18" charset="0"/>
              </a:rPr>
            </a:br>
            <a:endParaRPr lang="en-IN" sz="4000" b="1" dirty="0">
              <a:solidFill>
                <a:srgbClr val="2C326F"/>
              </a:solidFill>
              <a:latin typeface="Georgia" panose="020405020504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Scala Installation</a:t>
            </a:r>
            <a:endParaRPr lang="en-US" sz="2800" b="1" dirty="0">
              <a:solidFill>
                <a:srgbClr val="2C326F"/>
              </a:solidFill>
              <a:latin typeface="Georgia Pro" panose="02040502050405020303" pitchFamily="18" charset="0"/>
            </a:endParaRPr>
          </a:p>
        </p:txBody>
      </p:sp>
      <p:sp>
        <p:nvSpPr>
          <p:cNvPr id="5" name="TextBox 4"/>
          <p:cNvSpPr txBox="1"/>
          <p:nvPr/>
        </p:nvSpPr>
        <p:spPr>
          <a:xfrm>
            <a:off x="838200" y="1046031"/>
            <a:ext cx="10515600" cy="685829"/>
          </a:xfrm>
          <a:prstGeom prst="rect">
            <a:avLst/>
          </a:prstGeom>
          <a:noFill/>
        </p:spPr>
        <p:txBody>
          <a:bodyPr wrap="square">
            <a:spAutoFit/>
          </a:bodyPr>
          <a:lstStyle/>
          <a:p>
            <a:pPr algn="just">
              <a:lnSpc>
                <a:spcPct val="125000"/>
              </a:lnSpc>
            </a:pPr>
            <a:r>
              <a:rPr lang="en-US" sz="1600" dirty="0">
                <a:latin typeface="Georgia Pro" panose="02040502050405020303" pitchFamily="18" charset="0"/>
              </a:rPr>
              <a:t>Go to : </a:t>
            </a:r>
            <a:r>
              <a:rPr lang="en-US" sz="1600" dirty="0">
                <a:latin typeface="Georgia Pro" panose="02040502050405020303" pitchFamily="18" charset="0"/>
                <a:hlinkClick r:id="rId1"/>
              </a:rPr>
              <a:t>https://scala-lang.org/</a:t>
            </a:r>
            <a:endParaRPr lang="en-US" sz="1600" dirty="0">
              <a:latin typeface="Georgia Pro" panose="02040502050405020303" pitchFamily="18" charset="0"/>
            </a:endParaRPr>
          </a:p>
          <a:p>
            <a:pPr algn="just">
              <a:lnSpc>
                <a:spcPct val="125000"/>
              </a:lnSpc>
            </a:pPr>
            <a:endParaRPr lang="en-IN" sz="1600" dirty="0">
              <a:latin typeface="Georgia Pro" panose="020405020504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pic>
        <p:nvPicPr>
          <p:cNvPr id="4" name="Picture 3"/>
          <p:cNvPicPr>
            <a:picLocks noChangeAspect="1"/>
          </p:cNvPicPr>
          <p:nvPr/>
        </p:nvPicPr>
        <p:blipFill>
          <a:blip r:embed="rId1"/>
          <a:stretch>
            <a:fillRect/>
          </a:stretch>
        </p:blipFill>
        <p:spPr>
          <a:xfrm>
            <a:off x="1889045" y="279918"/>
            <a:ext cx="7784059" cy="3149082"/>
          </a:xfrm>
          <a:prstGeom prst="rect">
            <a:avLst/>
          </a:prstGeom>
        </p:spPr>
      </p:pic>
      <p:sp>
        <p:nvSpPr>
          <p:cNvPr id="6" name="TextBox 5"/>
          <p:cNvSpPr txBox="1"/>
          <p:nvPr/>
        </p:nvSpPr>
        <p:spPr>
          <a:xfrm>
            <a:off x="801655" y="3760070"/>
            <a:ext cx="10588690" cy="2491195"/>
          </a:xfrm>
          <a:prstGeom prst="rect">
            <a:avLst/>
          </a:prstGeom>
          <a:noFill/>
        </p:spPr>
        <p:txBody>
          <a:bodyPr wrap="square">
            <a:spAutoFit/>
          </a:bodyPr>
          <a:lstStyle/>
          <a:p>
            <a:pPr>
              <a:lnSpc>
                <a:spcPct val="125000"/>
              </a:lnSpc>
            </a:pPr>
            <a:r>
              <a:rPr lang="en-US" dirty="0">
                <a:latin typeface="Georgia Pro" panose="02040502050405020303" pitchFamily="18" charset="0"/>
              </a:rPr>
              <a:t>This line includes:</a:t>
            </a:r>
            <a:endParaRPr lang="en-US" dirty="0">
              <a:latin typeface="Georgia Pro" panose="02040502050405020303" pitchFamily="18" charset="0"/>
            </a:endParaRPr>
          </a:p>
          <a:p>
            <a:pPr marL="742950" lvl="1" indent="-285750">
              <a:lnSpc>
                <a:spcPct val="125000"/>
              </a:lnSpc>
              <a:buFont typeface="Arial" panose="020B0604020202020204" pitchFamily="34" charset="0"/>
              <a:buChar char="•"/>
            </a:pPr>
            <a:r>
              <a:rPr lang="en-US" dirty="0">
                <a:latin typeface="Georgia Pro" panose="02040502050405020303" pitchFamily="18" charset="0"/>
              </a:rPr>
              <a:t>The keyword </a:t>
            </a:r>
            <a:r>
              <a:rPr lang="en-US" i="1" dirty="0" err="1">
                <a:latin typeface="Georgia Pro" panose="02040502050405020303" pitchFamily="18" charset="0"/>
              </a:rPr>
              <a:t>val</a:t>
            </a:r>
            <a:r>
              <a:rPr lang="en-US" dirty="0">
                <a:latin typeface="Georgia Pro" panose="02040502050405020303" pitchFamily="18" charset="0"/>
              </a:rPr>
              <a:t>, which declares a variable,</a:t>
            </a:r>
            <a:endParaRPr lang="en-US" dirty="0">
              <a:latin typeface="Georgia Pro" panose="02040502050405020303" pitchFamily="18" charset="0"/>
            </a:endParaRPr>
          </a:p>
          <a:p>
            <a:pPr marL="742950" lvl="1" indent="-285750">
              <a:lnSpc>
                <a:spcPct val="125000"/>
              </a:lnSpc>
              <a:buFont typeface="Arial" panose="020B0604020202020204" pitchFamily="34" charset="0"/>
              <a:buChar char="•"/>
            </a:pPr>
            <a:r>
              <a:rPr lang="en-US" dirty="0">
                <a:latin typeface="Georgia Pro" panose="02040502050405020303" pitchFamily="18" charset="0"/>
              </a:rPr>
              <a:t>An automatically generated or user-defined name to refer to the computed value (res0, which means result 0),</a:t>
            </a:r>
            <a:endParaRPr lang="en-US" dirty="0">
              <a:latin typeface="Georgia Pro" panose="02040502050405020303" pitchFamily="18" charset="0"/>
            </a:endParaRPr>
          </a:p>
          <a:p>
            <a:pPr marL="742950" lvl="1" indent="-285750">
              <a:lnSpc>
                <a:spcPct val="125000"/>
              </a:lnSpc>
              <a:buFont typeface="Arial" panose="020B0604020202020204" pitchFamily="34" charset="0"/>
              <a:buChar char="•"/>
            </a:pPr>
            <a:r>
              <a:rPr lang="en-US" dirty="0">
                <a:latin typeface="Georgia Pro" panose="02040502050405020303" pitchFamily="18" charset="0"/>
              </a:rPr>
              <a:t>A colon (:), followed by the type of the expression (Int),</a:t>
            </a:r>
            <a:endParaRPr lang="en-US" dirty="0">
              <a:latin typeface="Georgia Pro" panose="02040502050405020303" pitchFamily="18" charset="0"/>
            </a:endParaRPr>
          </a:p>
          <a:p>
            <a:pPr marL="742950" lvl="1" indent="-285750">
              <a:lnSpc>
                <a:spcPct val="125000"/>
              </a:lnSpc>
              <a:buFont typeface="Arial" panose="020B0604020202020204" pitchFamily="34" charset="0"/>
              <a:buChar char="•"/>
            </a:pPr>
            <a:r>
              <a:rPr lang="en-US" dirty="0">
                <a:latin typeface="Georgia Pro" panose="02040502050405020303" pitchFamily="18" charset="0"/>
              </a:rPr>
              <a:t>An equals sign (=),</a:t>
            </a:r>
            <a:endParaRPr lang="en-US" dirty="0">
              <a:latin typeface="Georgia Pro" panose="02040502050405020303" pitchFamily="18" charset="0"/>
            </a:endParaRPr>
          </a:p>
          <a:p>
            <a:pPr marL="742950" lvl="1" indent="-285750">
              <a:lnSpc>
                <a:spcPct val="125000"/>
              </a:lnSpc>
              <a:buFont typeface="Arial" panose="020B0604020202020204" pitchFamily="34" charset="0"/>
              <a:buChar char="•"/>
            </a:pPr>
            <a:r>
              <a:rPr lang="en-US" dirty="0">
                <a:latin typeface="Georgia Pro" panose="02040502050405020303" pitchFamily="18" charset="0"/>
              </a:rPr>
              <a:t>The value resulting from evaluating the expression (3)</a:t>
            </a:r>
            <a:endParaRPr lang="en-IN" dirty="0">
              <a:latin typeface="Georgia Pro" panose="020405020504050203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774441" y="577418"/>
            <a:ext cx="10579359" cy="254313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Scala doesn’t technically have operator overloading, because it doesn’t actually have operators in the traditional sense. Instead, characters such as +, -, *, and / can be used in method names. </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Thus, when you type 1 + 2 into the Scala interpreter, you are actually invoking a method named + on the Int object 1, passing in 2 as a parameter. You could alternatively have written 1 + 2 using traditional method invocation syntax, 1.+(2).</a:t>
            </a:r>
            <a:endParaRPr lang="en-IN" dirty="0">
              <a:latin typeface="Georgia Pro" panose="02040502050405020303" pitchFamily="18" charset="0"/>
            </a:endParaRPr>
          </a:p>
        </p:txBody>
      </p:sp>
      <p:pic>
        <p:nvPicPr>
          <p:cNvPr id="6" name="Picture 5"/>
          <p:cNvPicPr>
            <a:picLocks noChangeAspect="1"/>
          </p:cNvPicPr>
          <p:nvPr/>
        </p:nvPicPr>
        <p:blipFill>
          <a:blip r:embed="rId1"/>
          <a:stretch>
            <a:fillRect/>
          </a:stretch>
        </p:blipFill>
        <p:spPr>
          <a:xfrm>
            <a:off x="3925525" y="3481041"/>
            <a:ext cx="4798597" cy="25148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6" name="TextBox 5"/>
          <p:cNvSpPr txBox="1"/>
          <p:nvPr/>
        </p:nvSpPr>
        <p:spPr>
          <a:xfrm>
            <a:off x="886409" y="694759"/>
            <a:ext cx="9526554" cy="1796389"/>
          </a:xfrm>
          <a:prstGeom prst="rect">
            <a:avLst/>
          </a:prstGeom>
          <a:noFill/>
        </p:spPr>
        <p:txBody>
          <a:bodyPr wrap="square">
            <a:spAutoFit/>
          </a:bodyPr>
          <a:lstStyle/>
          <a:p>
            <a:pPr>
              <a:lnSpc>
                <a:spcPct val="125000"/>
              </a:lnSpc>
            </a:pPr>
            <a:r>
              <a:rPr lang="en-IN" b="0" dirty="0">
                <a:effectLst/>
                <a:latin typeface="Consolas" panose="020B0609020204030204" pitchFamily="49" charset="0"/>
              </a:rPr>
              <a:t>Welcome to Scala 3.3.1 (21.0.1, Java </a:t>
            </a:r>
            <a:r>
              <a:rPr lang="en-IN" b="0" dirty="0" err="1">
                <a:effectLst/>
                <a:latin typeface="Consolas" panose="020B0609020204030204" pitchFamily="49" charset="0"/>
              </a:rPr>
              <a:t>Java</a:t>
            </a:r>
            <a:r>
              <a:rPr lang="en-IN" b="0" dirty="0">
                <a:effectLst/>
                <a:latin typeface="Consolas" panose="020B0609020204030204" pitchFamily="49" charset="0"/>
              </a:rPr>
              <a:t> </a:t>
            </a:r>
            <a:r>
              <a:rPr lang="en-IN" b="0" dirty="0" err="1">
                <a:effectLst/>
                <a:latin typeface="Consolas" panose="020B0609020204030204" pitchFamily="49" charset="0"/>
              </a:rPr>
              <a:t>HotSpot</a:t>
            </a:r>
            <a:r>
              <a:rPr lang="en-IN" b="0" dirty="0">
                <a:effectLst/>
                <a:latin typeface="Consolas" panose="020B0609020204030204" pitchFamily="49" charset="0"/>
              </a:rPr>
              <a:t>(TM) 64-Bit Server VM).</a:t>
            </a:r>
            <a:endParaRPr lang="en-IN" b="0" dirty="0">
              <a:effectLst/>
              <a:latin typeface="Consolas" panose="020B0609020204030204" pitchFamily="49" charset="0"/>
            </a:endParaRPr>
          </a:p>
          <a:p>
            <a:pPr>
              <a:lnSpc>
                <a:spcPct val="125000"/>
              </a:lnSpc>
            </a:pPr>
            <a:r>
              <a:rPr lang="en-IN" b="0" dirty="0">
                <a:effectLst/>
                <a:latin typeface="Consolas" panose="020B0609020204030204" pitchFamily="49" charset="0"/>
              </a:rPr>
              <a:t>Type in expressions for evaluation. Or try :help.</a:t>
            </a:r>
            <a:endParaRPr lang="en-IN" b="0" dirty="0">
              <a:effectLst/>
              <a:latin typeface="Consolas" panose="020B0609020204030204" pitchFamily="49" charset="0"/>
            </a:endParaRPr>
          </a:p>
          <a:p>
            <a:pPr>
              <a:lnSpc>
                <a:spcPct val="125000"/>
              </a:lnSpc>
            </a:pPr>
            <a:br>
              <a:rPr lang="en-IN" b="0" dirty="0">
                <a:solidFill>
                  <a:srgbClr val="3B3B3B"/>
                </a:solidFill>
                <a:effectLst/>
                <a:latin typeface="Consolas" panose="020B0609020204030204" pitchFamily="49" charset="0"/>
              </a:rPr>
            </a:br>
            <a:r>
              <a:rPr lang="en-IN" b="0" dirty="0" err="1">
                <a:solidFill>
                  <a:srgbClr val="3B3B3B"/>
                </a:solidFill>
                <a:effectLst/>
                <a:latin typeface="Consolas" panose="020B0609020204030204" pitchFamily="49" charset="0"/>
              </a:rPr>
              <a:t>scala</a:t>
            </a:r>
            <a:r>
              <a:rPr lang="en-IN" b="0" dirty="0">
                <a:solidFill>
                  <a:srgbClr val="000000"/>
                </a:solidFill>
                <a:effectLst/>
                <a:latin typeface="Consolas" panose="020B0609020204030204" pitchFamily="49" charset="0"/>
              </a:rPr>
              <a:t>&gt;</a:t>
            </a:r>
            <a:r>
              <a:rPr lang="en-IN" b="0" dirty="0">
                <a:solidFill>
                  <a:srgbClr val="3B3B3B"/>
                </a:solidFill>
                <a:effectLst/>
                <a:latin typeface="Consolas" panose="020B0609020204030204" pitchFamily="49" charset="0"/>
              </a:rPr>
              <a:t> </a:t>
            </a:r>
            <a:r>
              <a:rPr lang="en-IN" b="0" dirty="0" err="1">
                <a:solidFill>
                  <a:srgbClr val="AF00DB"/>
                </a:solidFill>
                <a:effectLst/>
                <a:latin typeface="Consolas" panose="020B0609020204030204" pitchFamily="49" charset="0"/>
              </a:rPr>
              <a:t>val</a:t>
            </a:r>
            <a:r>
              <a:rPr lang="en-IN" b="0" dirty="0">
                <a:solidFill>
                  <a:srgbClr val="3B3B3B"/>
                </a:solidFill>
                <a:effectLst/>
                <a:latin typeface="Consolas" panose="020B0609020204030204" pitchFamily="49" charset="0"/>
              </a:rPr>
              <a:t> </a:t>
            </a:r>
            <a:r>
              <a:rPr lang="en-IN" b="0" dirty="0" err="1">
                <a:solidFill>
                  <a:srgbClr val="001080"/>
                </a:solidFill>
                <a:effectLst/>
                <a:latin typeface="Consolas" panose="020B0609020204030204" pitchFamily="49" charset="0"/>
              </a:rPr>
              <a:t>msg</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"hello world"</a:t>
            </a:r>
            <a:endParaRPr lang="en-IN" b="0" dirty="0">
              <a:solidFill>
                <a:srgbClr val="3B3B3B"/>
              </a:solidFill>
              <a:effectLst/>
              <a:latin typeface="Consolas" panose="020B0609020204030204" pitchFamily="49" charset="0"/>
            </a:endParaRPr>
          </a:p>
          <a:p>
            <a:pPr>
              <a:lnSpc>
                <a:spcPct val="125000"/>
              </a:lnSpc>
            </a:pPr>
            <a:r>
              <a:rPr lang="en-IN" b="0" dirty="0" err="1">
                <a:solidFill>
                  <a:srgbClr val="AF00DB"/>
                </a:solidFill>
                <a:effectLst/>
                <a:latin typeface="Consolas" panose="020B0609020204030204" pitchFamily="49" charset="0"/>
              </a:rPr>
              <a:t>val</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msg</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String</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hello </a:t>
            </a:r>
            <a:r>
              <a:rPr lang="en-IN" b="0" dirty="0">
                <a:solidFill>
                  <a:srgbClr val="0070C1"/>
                </a:solidFill>
                <a:effectLst/>
                <a:latin typeface="Consolas" panose="020B0609020204030204" pitchFamily="49" charset="0"/>
              </a:rPr>
              <a:t>world</a:t>
            </a:r>
            <a:endParaRPr lang="en-IN" b="0" dirty="0">
              <a:solidFill>
                <a:srgbClr val="3B3B3B"/>
              </a:solidFill>
              <a:effectLst/>
              <a:latin typeface="Consolas" panose="020B0609020204030204" pitchFamily="49" charset="0"/>
            </a:endParaRPr>
          </a:p>
        </p:txBody>
      </p:sp>
      <p:sp>
        <p:nvSpPr>
          <p:cNvPr id="8" name="TextBox 7"/>
          <p:cNvSpPr txBox="1"/>
          <p:nvPr/>
        </p:nvSpPr>
        <p:spPr>
          <a:xfrm>
            <a:off x="796990" y="2518408"/>
            <a:ext cx="10598020" cy="171213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The type of msg is </a:t>
            </a:r>
            <a:r>
              <a:rPr lang="en-US" i="1" dirty="0" err="1">
                <a:latin typeface="Georgia Pro" panose="02040502050405020303" pitchFamily="18" charset="0"/>
              </a:rPr>
              <a:t>java.lang.String</a:t>
            </a:r>
            <a:r>
              <a:rPr lang="en-US" dirty="0">
                <a:latin typeface="Georgia Pro" panose="02040502050405020303" pitchFamily="18" charset="0"/>
              </a:rPr>
              <a:t>, because on the JVM Scala strings are implemented by Java’s </a:t>
            </a:r>
            <a:r>
              <a:rPr lang="en-US" i="1" dirty="0">
                <a:latin typeface="Georgia Pro" panose="02040502050405020303" pitchFamily="18" charset="0"/>
              </a:rPr>
              <a:t>String</a:t>
            </a:r>
            <a:r>
              <a:rPr lang="en-US" dirty="0">
                <a:latin typeface="Georgia Pro" panose="02040502050405020303" pitchFamily="18" charset="0"/>
              </a:rPr>
              <a:t> class</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In this case, because you initialized msg with a string literal, Scala inferred the type of msg to be String. This is called </a:t>
            </a:r>
            <a:r>
              <a:rPr lang="en-US" b="1" i="1" dirty="0">
                <a:latin typeface="Georgia Pro" panose="02040502050405020303" pitchFamily="18" charset="0"/>
              </a:rPr>
              <a:t>type inference</a:t>
            </a:r>
            <a:r>
              <a:rPr lang="en-US" dirty="0">
                <a:latin typeface="Georgia Pro" panose="02040502050405020303" pitchFamily="18" charset="0"/>
              </a:rPr>
              <a:t>.</a:t>
            </a:r>
            <a:endParaRPr lang="en-IN" dirty="0">
              <a:latin typeface="Georgia Pro" panose="02040502050405020303" pitchFamily="18" charset="0"/>
            </a:endParaRPr>
          </a:p>
        </p:txBody>
      </p:sp>
      <p:sp>
        <p:nvSpPr>
          <p:cNvPr id="12" name="TextBox 11"/>
          <p:cNvSpPr txBox="1"/>
          <p:nvPr/>
        </p:nvSpPr>
        <p:spPr>
          <a:xfrm>
            <a:off x="886409" y="4479899"/>
            <a:ext cx="8014995" cy="1754326"/>
          </a:xfrm>
          <a:prstGeom prst="rect">
            <a:avLst/>
          </a:prstGeom>
          <a:noFill/>
        </p:spPr>
        <p:txBody>
          <a:bodyPr wrap="square">
            <a:spAutoFit/>
          </a:bodyPr>
          <a:lstStyle/>
          <a:p>
            <a:r>
              <a:rPr lang="en-IN" b="0" dirty="0" err="1">
                <a:solidFill>
                  <a:srgbClr val="3B3B3B"/>
                </a:solidFill>
                <a:effectLst/>
                <a:latin typeface="Consolas" panose="020B0609020204030204" pitchFamily="49" charset="0"/>
              </a:rPr>
              <a:t>scala</a:t>
            </a:r>
            <a:r>
              <a:rPr lang="en-IN" b="0" dirty="0">
                <a:solidFill>
                  <a:srgbClr val="000000"/>
                </a:solidFill>
                <a:effectLst/>
                <a:latin typeface="Consolas" panose="020B0609020204030204" pitchFamily="49" charset="0"/>
              </a:rPr>
              <a:t>&gt;</a:t>
            </a:r>
            <a:r>
              <a:rPr lang="en-IN" b="0" dirty="0">
                <a:solidFill>
                  <a:srgbClr val="3B3B3B"/>
                </a:solidFill>
                <a:effectLst/>
                <a:latin typeface="Consolas" panose="020B0609020204030204" pitchFamily="49" charset="0"/>
              </a:rPr>
              <a:t> </a:t>
            </a:r>
            <a:r>
              <a:rPr lang="en-IN" b="0" dirty="0" err="1">
                <a:solidFill>
                  <a:srgbClr val="AF00DB"/>
                </a:solidFill>
                <a:effectLst/>
                <a:latin typeface="Consolas" panose="020B0609020204030204" pitchFamily="49" charset="0"/>
              </a:rPr>
              <a:t>val</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msg2</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java.lang.</a:t>
            </a:r>
            <a:r>
              <a:rPr lang="en-IN" b="0" dirty="0">
                <a:solidFill>
                  <a:srgbClr val="267F99"/>
                </a:solidFill>
                <a:effectLst/>
                <a:latin typeface="Consolas" panose="020B0609020204030204" pitchFamily="49" charset="0"/>
              </a:rPr>
              <a:t>String</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"Hello again"</a:t>
            </a:r>
            <a:endParaRPr lang="en-IN" b="0" dirty="0">
              <a:solidFill>
                <a:srgbClr val="3B3B3B"/>
              </a:solidFill>
              <a:effectLst/>
              <a:latin typeface="Consolas" panose="020B0609020204030204" pitchFamily="49" charset="0"/>
            </a:endParaRPr>
          </a:p>
          <a:p>
            <a:r>
              <a:rPr lang="en-IN" b="0" dirty="0" err="1">
                <a:solidFill>
                  <a:srgbClr val="AF00DB"/>
                </a:solidFill>
                <a:effectLst/>
                <a:latin typeface="Consolas" panose="020B0609020204030204" pitchFamily="49" charset="0"/>
              </a:rPr>
              <a:t>val</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msg2</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String</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Hello</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again</a:t>
            </a:r>
            <a:endParaRPr lang="en-IN" b="0" dirty="0">
              <a:solidFill>
                <a:srgbClr val="0070C1"/>
              </a:solidFill>
              <a:effectLst/>
              <a:latin typeface="Consolas" panose="020B0609020204030204" pitchFamily="49" charset="0"/>
            </a:endParaRPr>
          </a:p>
          <a:p>
            <a:endParaRPr lang="en-IN" dirty="0">
              <a:solidFill>
                <a:srgbClr val="0070C1"/>
              </a:solidFill>
              <a:latin typeface="Consolas" panose="020B0609020204030204" pitchFamily="49" charset="0"/>
            </a:endParaRPr>
          </a:p>
          <a:p>
            <a:r>
              <a:rPr lang="en-IN" dirty="0">
                <a:latin typeface="Consolas" panose="020B0609020204030204" pitchFamily="49" charset="0"/>
              </a:rPr>
              <a:t>Or, Simply</a:t>
            </a:r>
            <a:endParaRPr lang="en-IN" dirty="0">
              <a:latin typeface="Consolas" panose="020B0609020204030204" pitchFamily="49" charset="0"/>
            </a:endParaRPr>
          </a:p>
          <a:p>
            <a:endParaRPr lang="en-IN" dirty="0">
              <a:latin typeface="Consolas" panose="020B0609020204030204" pitchFamily="49" charset="0"/>
            </a:endParaRPr>
          </a:p>
          <a:p>
            <a:r>
              <a:rPr lang="en-IN" b="0" dirty="0" err="1">
                <a:solidFill>
                  <a:srgbClr val="3B3B3B"/>
                </a:solidFill>
                <a:effectLst/>
                <a:latin typeface="Consolas" panose="020B0609020204030204" pitchFamily="49" charset="0"/>
              </a:rPr>
              <a:t>scala</a:t>
            </a:r>
            <a:r>
              <a:rPr lang="en-IN" b="0" dirty="0">
                <a:solidFill>
                  <a:srgbClr val="000000"/>
                </a:solidFill>
                <a:effectLst/>
                <a:latin typeface="Consolas" panose="020B0609020204030204" pitchFamily="49" charset="0"/>
              </a:rPr>
              <a:t>&gt;</a:t>
            </a:r>
            <a:r>
              <a:rPr lang="en-IN" b="0" dirty="0">
                <a:solidFill>
                  <a:srgbClr val="3B3B3B"/>
                </a:solidFill>
                <a:effectLst/>
                <a:latin typeface="Consolas" panose="020B0609020204030204" pitchFamily="49" charset="0"/>
              </a:rPr>
              <a:t> </a:t>
            </a:r>
            <a:r>
              <a:rPr lang="en-IN" b="0" dirty="0" err="1">
                <a:solidFill>
                  <a:srgbClr val="AF00DB"/>
                </a:solidFill>
                <a:effectLst/>
                <a:latin typeface="Consolas" panose="020B0609020204030204" pitchFamily="49" charset="0"/>
              </a:rPr>
              <a:t>val</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msg3</a:t>
            </a:r>
            <a:r>
              <a:rPr lang="en-IN" b="0" dirty="0">
                <a:solidFill>
                  <a:srgbClr val="000000"/>
                </a:solidFill>
                <a:effectLst/>
                <a:latin typeface="Consolas" panose="020B0609020204030204" pitchFamily="49" charset="0"/>
              </a:rPr>
              <a:t>:</a:t>
            </a:r>
            <a:r>
              <a:rPr lang="en-IN" b="0" dirty="0">
                <a:solidFill>
                  <a:srgbClr val="267F99"/>
                </a:solidFill>
                <a:effectLst/>
                <a:latin typeface="Consolas" panose="020B0609020204030204" pitchFamily="49" charset="0"/>
              </a:rPr>
              <a:t>String</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"Hello"</a:t>
            </a:r>
            <a:endParaRPr lang="en-IN" b="0" dirty="0">
              <a:solidFill>
                <a:srgbClr val="3B3B3B"/>
              </a:solidFill>
              <a:effectLst/>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8" name="TextBox 7"/>
          <p:cNvSpPr txBox="1"/>
          <p:nvPr/>
        </p:nvSpPr>
        <p:spPr>
          <a:xfrm>
            <a:off x="796990" y="316900"/>
            <a:ext cx="10598020" cy="590931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Scala has two kinds of variables, </a:t>
            </a:r>
            <a:r>
              <a:rPr lang="en-US" i="1" dirty="0" err="1">
                <a:latin typeface="Georgia Pro" panose="02040502050405020303" pitchFamily="18" charset="0"/>
              </a:rPr>
              <a:t>vals</a:t>
            </a:r>
            <a:r>
              <a:rPr lang="en-US" dirty="0">
                <a:latin typeface="Georgia Pro" panose="02040502050405020303" pitchFamily="18" charset="0"/>
              </a:rPr>
              <a:t> and </a:t>
            </a:r>
            <a:r>
              <a:rPr lang="en-US" i="1" dirty="0">
                <a:latin typeface="Georgia Pro" panose="02040502050405020303" pitchFamily="18" charset="0"/>
              </a:rPr>
              <a:t>vars</a:t>
            </a:r>
            <a:r>
              <a:rPr lang="en-US" dirty="0">
                <a:latin typeface="Georgia Pro" panose="02040502050405020303" pitchFamily="18" charset="0"/>
              </a:rPr>
              <a:t>. A </a:t>
            </a:r>
            <a:r>
              <a:rPr lang="en-US" i="1" dirty="0" err="1">
                <a:latin typeface="Georgia Pro" panose="02040502050405020303" pitchFamily="18" charset="0"/>
              </a:rPr>
              <a:t>val</a:t>
            </a:r>
            <a:r>
              <a:rPr lang="en-US" i="1" dirty="0">
                <a:latin typeface="Georgia Pro" panose="02040502050405020303" pitchFamily="18" charset="0"/>
              </a:rPr>
              <a:t> </a:t>
            </a:r>
            <a:r>
              <a:rPr lang="en-US" dirty="0">
                <a:latin typeface="Georgia Pro" panose="02040502050405020303" pitchFamily="18" charset="0"/>
              </a:rPr>
              <a:t>is similar to a final variable in Java. Once initialized, a </a:t>
            </a:r>
            <a:r>
              <a:rPr lang="en-US" i="1" dirty="0" err="1">
                <a:latin typeface="Georgia Pro" panose="02040502050405020303" pitchFamily="18" charset="0"/>
              </a:rPr>
              <a:t>val</a:t>
            </a:r>
            <a:r>
              <a:rPr lang="en-US" dirty="0">
                <a:latin typeface="Georgia Pro" panose="02040502050405020303" pitchFamily="18" charset="0"/>
              </a:rPr>
              <a:t> can never be reassigned. A </a:t>
            </a:r>
            <a:r>
              <a:rPr lang="en-US" i="1" dirty="0">
                <a:latin typeface="Georgia Pro" panose="02040502050405020303" pitchFamily="18" charset="0"/>
              </a:rPr>
              <a:t>var</a:t>
            </a:r>
            <a:r>
              <a:rPr lang="en-US" dirty="0">
                <a:latin typeface="Georgia Pro" panose="02040502050405020303" pitchFamily="18" charset="0"/>
              </a:rPr>
              <a:t>, by contrast, is similar to a non-final variable in Java. A </a:t>
            </a:r>
            <a:r>
              <a:rPr lang="en-US" i="1" dirty="0">
                <a:latin typeface="Georgia Pro" panose="02040502050405020303" pitchFamily="18" charset="0"/>
              </a:rPr>
              <a:t>var</a:t>
            </a:r>
            <a:r>
              <a:rPr lang="en-US" dirty="0">
                <a:latin typeface="Georgia Pro" panose="02040502050405020303" pitchFamily="18" charset="0"/>
              </a:rPr>
              <a:t> can be reassigned throughout its lifetime.</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latin typeface="Georgia Pro" panose="02040502050405020303" pitchFamily="18" charset="0"/>
            </a:endParaRPr>
          </a:p>
          <a:p>
            <a:pPr algn="just">
              <a:lnSpc>
                <a:spcPct val="150000"/>
              </a:lnSpc>
            </a:pPr>
            <a:r>
              <a:rPr lang="en-IN" b="0" dirty="0">
                <a:solidFill>
                  <a:srgbClr val="3B3B3B"/>
                </a:solidFill>
                <a:effectLst/>
                <a:latin typeface="Consolas" panose="020B0609020204030204" pitchFamily="49" charset="0"/>
              </a:rPr>
              <a:t>	</a:t>
            </a:r>
            <a:r>
              <a:rPr lang="en-IN" b="0" dirty="0" err="1">
                <a:solidFill>
                  <a:srgbClr val="3B3B3B"/>
                </a:solidFill>
                <a:effectLst/>
                <a:latin typeface="Consolas" panose="020B0609020204030204" pitchFamily="49" charset="0"/>
              </a:rPr>
              <a:t>scala</a:t>
            </a:r>
            <a:r>
              <a:rPr lang="en-IN" b="0" dirty="0">
                <a:solidFill>
                  <a:srgbClr val="000000"/>
                </a:solidFill>
                <a:effectLst/>
                <a:latin typeface="Consolas" panose="020B0609020204030204" pitchFamily="49" charset="0"/>
              </a:rPr>
              <a:t>&gt;</a:t>
            </a:r>
            <a:r>
              <a:rPr lang="en-IN" b="0" dirty="0">
                <a:solidFill>
                  <a:srgbClr val="3B3B3B"/>
                </a:solidFill>
                <a:effectLst/>
                <a:latin typeface="Consolas" panose="020B0609020204030204" pitchFamily="49" charset="0"/>
              </a:rPr>
              <a:t> </a:t>
            </a:r>
            <a:r>
              <a:rPr lang="en-IN" b="0" dirty="0" err="1">
                <a:solidFill>
                  <a:srgbClr val="AF00DB"/>
                </a:solidFill>
                <a:effectLst/>
                <a:latin typeface="Consolas" panose="020B0609020204030204" pitchFamily="49" charset="0"/>
              </a:rPr>
              <a:t>val</a:t>
            </a:r>
            <a:r>
              <a:rPr lang="en-IN" b="0" dirty="0">
                <a:solidFill>
                  <a:srgbClr val="3B3B3B"/>
                </a:solidFill>
                <a:effectLst/>
                <a:latin typeface="Consolas" panose="020B0609020204030204" pitchFamily="49" charset="0"/>
              </a:rPr>
              <a:t> </a:t>
            </a:r>
            <a:r>
              <a:rPr lang="en-IN" b="0" dirty="0" err="1">
                <a:solidFill>
                  <a:srgbClr val="001080"/>
                </a:solidFill>
                <a:effectLst/>
                <a:latin typeface="Consolas" panose="020B0609020204030204" pitchFamily="49" charset="0"/>
              </a:rPr>
              <a:t>msg:String</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"hello world"</a:t>
            </a:r>
            <a:endParaRPr lang="en-US" dirty="0">
              <a:latin typeface="Georgia Pro" panose="02040502050405020303" pitchFamily="18" charset="0"/>
            </a:endParaRPr>
          </a:p>
          <a:p>
            <a:r>
              <a:rPr lang="en-IN" b="0" dirty="0">
                <a:solidFill>
                  <a:srgbClr val="3B3B3B"/>
                </a:solidFill>
                <a:effectLst/>
                <a:latin typeface="Consolas" panose="020B0609020204030204" pitchFamily="49" charset="0"/>
              </a:rPr>
              <a:t>	</a:t>
            </a:r>
            <a:r>
              <a:rPr lang="en-IN" b="0" dirty="0" err="1">
                <a:solidFill>
                  <a:srgbClr val="3B3B3B"/>
                </a:solidFill>
                <a:effectLst/>
                <a:latin typeface="Consolas" panose="020B0609020204030204" pitchFamily="49" charset="0"/>
              </a:rPr>
              <a:t>scala</a:t>
            </a:r>
            <a:r>
              <a:rPr lang="en-IN" b="0" dirty="0">
                <a:solidFill>
                  <a:srgbClr val="000000"/>
                </a:solidFill>
                <a:effectLst/>
                <a:latin typeface="Consolas" panose="020B0609020204030204" pitchFamily="49" charset="0"/>
              </a:rPr>
              <a:t>&gt;</a:t>
            </a:r>
            <a:r>
              <a:rPr lang="en-IN" b="0" dirty="0">
                <a:solidFill>
                  <a:srgbClr val="3B3B3B"/>
                </a:solidFill>
                <a:effectLst/>
                <a:latin typeface="Consolas" panose="020B0609020204030204" pitchFamily="49" charset="0"/>
              </a:rPr>
              <a:t> </a:t>
            </a:r>
            <a:r>
              <a:rPr lang="en-IN" b="0" dirty="0" err="1">
                <a:solidFill>
                  <a:srgbClr val="3B3B3B"/>
                </a:solidFill>
                <a:effectLst/>
                <a:latin typeface="Consolas" panose="020B0609020204030204" pitchFamily="49" charset="0"/>
              </a:rPr>
              <a:t>msg</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"We are using JVM"</a:t>
            </a:r>
            <a:endParaRPr lang="en-IN" b="0" dirty="0">
              <a:solidFill>
                <a:srgbClr val="3B3B3B"/>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E052</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Type</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endParaRPr lang="en-IN" b="0" dirty="0">
              <a:solidFill>
                <a:srgbClr val="3B3B3B"/>
              </a:solidFill>
              <a:effectLst/>
              <a:latin typeface="Consolas" panose="020B0609020204030204" pitchFamily="49" charset="0"/>
            </a:endParaRPr>
          </a:p>
          <a:p>
            <a:pPr lvl="2"/>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err="1">
                <a:solidFill>
                  <a:srgbClr val="3B3B3B"/>
                </a:solidFill>
                <a:effectLst/>
                <a:latin typeface="Consolas" panose="020B0609020204030204" pitchFamily="49" charset="0"/>
              </a:rPr>
              <a:t>msg</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"We are using JVM"</a:t>
            </a:r>
            <a:endParaRPr lang="en-IN" b="0" dirty="0">
              <a:solidFill>
                <a:srgbClr val="3B3B3B"/>
              </a:solidFill>
              <a:effectLst/>
              <a:latin typeface="Consolas" panose="020B0609020204030204" pitchFamily="49" charset="0"/>
            </a:endParaRPr>
          </a:p>
          <a:p>
            <a:pPr lvl="2"/>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a:t>
            </a:r>
            <a:endParaRPr lang="en-IN" b="0" dirty="0">
              <a:solidFill>
                <a:srgbClr val="3B3B3B"/>
              </a:solidFill>
              <a:effectLst/>
              <a:latin typeface="Consolas" panose="020B0609020204030204" pitchFamily="49" charset="0"/>
            </a:endParaRPr>
          </a:p>
          <a:p>
            <a:pPr lvl="2"/>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267F99"/>
                </a:solidFill>
                <a:effectLst/>
                <a:latin typeface="Consolas" panose="020B0609020204030204" pitchFamily="49" charset="0"/>
              </a:rPr>
              <a:t>Reassignment</a:t>
            </a:r>
            <a:r>
              <a:rPr lang="en-IN" b="0" dirty="0">
                <a:solidFill>
                  <a:srgbClr val="3B3B3B"/>
                </a:solidFill>
                <a:effectLst/>
                <a:latin typeface="Consolas" panose="020B0609020204030204" pitchFamily="49" charset="0"/>
              </a:rPr>
              <a:t> to </a:t>
            </a:r>
            <a:r>
              <a:rPr lang="en-IN" b="0" dirty="0" err="1">
                <a:solidFill>
                  <a:srgbClr val="0000FF"/>
                </a:solidFill>
                <a:effectLst/>
                <a:latin typeface="Consolas" panose="020B0609020204030204" pitchFamily="49" charset="0"/>
              </a:rPr>
              <a:t>val</a:t>
            </a:r>
            <a:r>
              <a:rPr lang="en-IN" b="0" dirty="0">
                <a:solidFill>
                  <a:srgbClr val="3B3B3B"/>
                </a:solidFill>
                <a:effectLst/>
                <a:latin typeface="Consolas" panose="020B0609020204030204" pitchFamily="49" charset="0"/>
              </a:rPr>
              <a:t> </a:t>
            </a:r>
            <a:r>
              <a:rPr lang="en-IN" b="0" dirty="0" err="1">
                <a:solidFill>
                  <a:srgbClr val="001080"/>
                </a:solidFill>
                <a:effectLst/>
                <a:latin typeface="Consolas" panose="020B0609020204030204" pitchFamily="49" charset="0"/>
              </a:rPr>
              <a:t>msg</a:t>
            </a:r>
            <a:endParaRPr lang="en-IN" b="0" dirty="0">
              <a:solidFill>
                <a:srgbClr val="3B3B3B"/>
              </a:solidFill>
              <a:effectLst/>
              <a:latin typeface="Consolas" panose="020B0609020204030204" pitchFamily="49" charset="0"/>
            </a:endParaRPr>
          </a:p>
          <a:p>
            <a:pPr lvl="2"/>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endParaRPr lang="en-IN" b="0" dirty="0">
              <a:solidFill>
                <a:srgbClr val="3B3B3B"/>
              </a:solidFill>
              <a:effectLst/>
              <a:latin typeface="Consolas" panose="020B0609020204030204" pitchFamily="49" charset="0"/>
            </a:endParaRPr>
          </a:p>
          <a:p>
            <a:pPr lvl="2"/>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longer explanation available when compiling </a:t>
            </a:r>
            <a:r>
              <a:rPr lang="en-IN" b="0" dirty="0">
                <a:solidFill>
                  <a:srgbClr val="0000FF"/>
                </a:solidFill>
                <a:effectLst/>
                <a:latin typeface="Consolas" panose="020B0609020204030204" pitchFamily="49" charset="0"/>
              </a:rPr>
              <a:t>with</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`-explain`</a:t>
            </a:r>
            <a:endParaRPr lang="en-IN" b="0" dirty="0">
              <a:solidFill>
                <a:srgbClr val="3B3B3B"/>
              </a:solidFill>
              <a:effectLst/>
              <a:latin typeface="Consolas" panose="020B0609020204030204" pitchFamily="49" charset="0"/>
            </a:endParaRPr>
          </a:p>
          <a:p>
            <a:pPr lvl="2"/>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error found</a:t>
            </a:r>
            <a:endParaRPr lang="en-IN" b="0" dirty="0">
              <a:solidFill>
                <a:srgbClr val="3B3B3B"/>
              </a:solidFill>
              <a:effectLst/>
              <a:latin typeface="Consolas" panose="020B0609020204030204" pitchFamily="49" charset="0"/>
            </a:endParaRPr>
          </a:p>
          <a:p>
            <a:pPr marL="285750" indent="-285750" algn="just">
              <a:lnSpc>
                <a:spcPct val="150000"/>
              </a:lnSpc>
              <a:buFont typeface="Arial" panose="020B0604020202020204" pitchFamily="34" charset="0"/>
              <a:buChar char="•"/>
            </a:pP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If reassignment is what we want, we’ll need to use a </a:t>
            </a:r>
            <a:r>
              <a:rPr lang="en-US" i="1" dirty="0">
                <a:latin typeface="Georgia Pro" panose="02040502050405020303" pitchFamily="18" charset="0"/>
              </a:rPr>
              <a:t>var</a:t>
            </a:r>
            <a:r>
              <a:rPr lang="en-US" dirty="0">
                <a:latin typeface="Georgia Pro" panose="02040502050405020303" pitchFamily="18" charset="0"/>
              </a:rPr>
              <a:t>, as in:</a:t>
            </a:r>
            <a:endParaRPr lang="en-US" dirty="0">
              <a:latin typeface="Georgia Pro" panose="02040502050405020303" pitchFamily="18" charset="0"/>
            </a:endParaRPr>
          </a:p>
          <a:p>
            <a:pPr algn="just">
              <a:lnSpc>
                <a:spcPct val="150000"/>
              </a:lnSpc>
            </a:pPr>
            <a:r>
              <a:rPr lang="en-IN" b="0" dirty="0">
                <a:solidFill>
                  <a:srgbClr val="3B3B3B"/>
                </a:solidFill>
                <a:effectLst/>
                <a:latin typeface="Consolas" panose="020B0609020204030204" pitchFamily="49" charset="0"/>
              </a:rPr>
              <a:t>	</a:t>
            </a:r>
            <a:r>
              <a:rPr lang="en-IN" b="0" dirty="0" err="1">
                <a:solidFill>
                  <a:srgbClr val="3B3B3B"/>
                </a:solidFill>
                <a:effectLst/>
                <a:latin typeface="Consolas" panose="020B0609020204030204" pitchFamily="49" charset="0"/>
              </a:rPr>
              <a:t>scala</a:t>
            </a:r>
            <a:r>
              <a:rPr lang="en-IN" b="0" dirty="0">
                <a:solidFill>
                  <a:srgbClr val="000000"/>
                </a:solidFill>
                <a:effectLst/>
                <a:latin typeface="Consolas" panose="020B0609020204030204" pitchFamily="49" charset="0"/>
              </a:rPr>
              <a:t>&gt;</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var</a:t>
            </a:r>
            <a:r>
              <a:rPr lang="en-IN" b="0" dirty="0">
                <a:solidFill>
                  <a:srgbClr val="3B3B3B"/>
                </a:solidFill>
                <a:effectLst/>
                <a:latin typeface="Consolas" panose="020B0609020204030204" pitchFamily="49" charset="0"/>
              </a:rPr>
              <a:t> </a:t>
            </a:r>
            <a:r>
              <a:rPr lang="en-IN" b="0" dirty="0" err="1">
                <a:solidFill>
                  <a:srgbClr val="001080"/>
                </a:solidFill>
                <a:effectLst/>
                <a:latin typeface="Consolas" panose="020B0609020204030204" pitchFamily="49" charset="0"/>
              </a:rPr>
              <a:t>msg:String</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"hello world"</a:t>
            </a:r>
            <a:endParaRPr lang="en-US" dirty="0">
              <a:latin typeface="Georgia Pro" panose="02040502050405020303" pitchFamily="18" charset="0"/>
            </a:endParaRPr>
          </a:p>
          <a:p>
            <a:r>
              <a:rPr lang="en-IN" b="0" dirty="0">
                <a:solidFill>
                  <a:srgbClr val="3B3B3B"/>
                </a:solidFill>
                <a:effectLst/>
                <a:latin typeface="Consolas" panose="020B0609020204030204" pitchFamily="49" charset="0"/>
              </a:rPr>
              <a:t>	</a:t>
            </a:r>
            <a:r>
              <a:rPr lang="en-IN" b="0" dirty="0" err="1">
                <a:solidFill>
                  <a:srgbClr val="3B3B3B"/>
                </a:solidFill>
                <a:effectLst/>
                <a:latin typeface="Consolas" panose="020B0609020204030204" pitchFamily="49" charset="0"/>
              </a:rPr>
              <a:t>scala</a:t>
            </a:r>
            <a:r>
              <a:rPr lang="en-IN" b="0" dirty="0">
                <a:solidFill>
                  <a:srgbClr val="000000"/>
                </a:solidFill>
                <a:effectLst/>
                <a:latin typeface="Consolas" panose="020B0609020204030204" pitchFamily="49" charset="0"/>
              </a:rPr>
              <a:t>&gt;</a:t>
            </a:r>
            <a:r>
              <a:rPr lang="en-IN" b="0" dirty="0">
                <a:solidFill>
                  <a:srgbClr val="3B3B3B"/>
                </a:solidFill>
                <a:effectLst/>
                <a:latin typeface="Consolas" panose="020B0609020204030204" pitchFamily="49" charset="0"/>
              </a:rPr>
              <a:t> </a:t>
            </a:r>
            <a:r>
              <a:rPr lang="en-IN" b="0" dirty="0" err="1">
                <a:solidFill>
                  <a:srgbClr val="3B3B3B"/>
                </a:solidFill>
                <a:effectLst/>
                <a:latin typeface="Consolas" panose="020B0609020204030204" pitchFamily="49" charset="0"/>
              </a:rPr>
              <a:t>msg</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"We are using JVM"</a:t>
            </a:r>
            <a:endParaRPr lang="en-IN" b="0" dirty="0">
              <a:solidFill>
                <a:srgbClr val="3B3B3B"/>
              </a:solidFill>
              <a:effectLst/>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3"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Define some functions</a:t>
            </a:r>
            <a:endParaRPr lang="en-US" sz="2800" b="1" dirty="0">
              <a:solidFill>
                <a:srgbClr val="2C326F"/>
              </a:solidFill>
              <a:latin typeface="Georgia Pro" panose="02040502050405020303" pitchFamily="18" charset="0"/>
            </a:endParaRPr>
          </a:p>
        </p:txBody>
      </p:sp>
      <p:pic>
        <p:nvPicPr>
          <p:cNvPr id="10" name="Picture 9"/>
          <p:cNvPicPr>
            <a:picLocks noChangeAspect="1"/>
          </p:cNvPicPr>
          <p:nvPr/>
        </p:nvPicPr>
        <p:blipFill rotWithShape="1">
          <a:blip r:embed="rId1"/>
          <a:srcRect t="29449" r="20598"/>
          <a:stretch>
            <a:fillRect/>
          </a:stretch>
        </p:blipFill>
        <p:spPr>
          <a:xfrm>
            <a:off x="979715" y="1644635"/>
            <a:ext cx="4749281" cy="2731421"/>
          </a:xfrm>
          <a:prstGeom prst="rect">
            <a:avLst/>
          </a:prstGeom>
          <a:ln>
            <a:solidFill>
              <a:schemeClr val="tx1"/>
            </a:solidFill>
          </a:ln>
        </p:spPr>
      </p:pic>
      <p:pic>
        <p:nvPicPr>
          <p:cNvPr id="12" name="Picture 11"/>
          <p:cNvPicPr>
            <a:picLocks noChangeAspect="1"/>
          </p:cNvPicPr>
          <p:nvPr/>
        </p:nvPicPr>
        <p:blipFill>
          <a:blip r:embed="rId2"/>
          <a:stretch>
            <a:fillRect/>
          </a:stretch>
        </p:blipFill>
        <p:spPr>
          <a:xfrm>
            <a:off x="6969968" y="1644634"/>
            <a:ext cx="4530550" cy="2731421"/>
          </a:xfrm>
          <a:prstGeom prst="rect">
            <a:avLst/>
          </a:prstGeom>
          <a:ln>
            <a:solidFill>
              <a:schemeClr val="tx1"/>
            </a:solidFill>
          </a:ln>
        </p:spPr>
      </p:pic>
      <p:sp>
        <p:nvSpPr>
          <p:cNvPr id="7" name="TextBox 6"/>
          <p:cNvSpPr txBox="1"/>
          <p:nvPr/>
        </p:nvSpPr>
        <p:spPr>
          <a:xfrm>
            <a:off x="838200" y="4489039"/>
            <a:ext cx="10515600" cy="1712135"/>
          </a:xfrm>
          <a:prstGeom prst="rect">
            <a:avLst/>
          </a:prstGeom>
          <a:noFill/>
        </p:spPr>
        <p:txBody>
          <a:bodyPr wrap="square">
            <a:spAutoFit/>
          </a:bodyPr>
          <a:lstStyle/>
          <a:p>
            <a:pPr algn="just">
              <a:lnSpc>
                <a:spcPct val="150000"/>
              </a:lnSpc>
            </a:pPr>
            <a:r>
              <a:rPr lang="en-US" dirty="0">
                <a:latin typeface="Georgia Pro" panose="02040502050405020303" pitchFamily="18" charset="0"/>
              </a:rPr>
              <a:t>In this example, the function named </a:t>
            </a:r>
            <a:r>
              <a:rPr lang="en-US" i="1" dirty="0">
                <a:latin typeface="Georgia Pro" panose="02040502050405020303" pitchFamily="18" charset="0"/>
              </a:rPr>
              <a:t>max</a:t>
            </a:r>
            <a:r>
              <a:rPr lang="en-US" dirty="0">
                <a:latin typeface="Georgia Pro" panose="02040502050405020303" pitchFamily="18" charset="0"/>
              </a:rPr>
              <a:t> takes two parameters, x and y, both of type Int. After the close parenthesis of max’s parameter list you’ll find another “: Int” type annotation. This one defines the result type of the max function itself. Following the function’s result type is an equals sign and an indented block that defines the body of the function.</a:t>
            </a:r>
            <a:endParaRPr lang="en-IN" dirty="0">
              <a:latin typeface="Georgia Pro" panose="020405020504050203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pic>
        <p:nvPicPr>
          <p:cNvPr id="4" name="Picture 3"/>
          <p:cNvPicPr>
            <a:picLocks noChangeAspect="1"/>
          </p:cNvPicPr>
          <p:nvPr/>
        </p:nvPicPr>
        <p:blipFill>
          <a:blip r:embed="rId1"/>
          <a:stretch>
            <a:fillRect/>
          </a:stretch>
        </p:blipFill>
        <p:spPr>
          <a:xfrm>
            <a:off x="2069421" y="537010"/>
            <a:ext cx="5636304" cy="1361858"/>
          </a:xfrm>
          <a:prstGeom prst="rect">
            <a:avLst/>
          </a:prstGeom>
        </p:spPr>
      </p:pic>
      <p:sp>
        <p:nvSpPr>
          <p:cNvPr id="6" name="TextBox 5"/>
          <p:cNvSpPr txBox="1"/>
          <p:nvPr/>
        </p:nvSpPr>
        <p:spPr>
          <a:xfrm>
            <a:off x="877078" y="2413337"/>
            <a:ext cx="10476722" cy="295863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When you define the greet() function in the REPL, it will respond with def greet(): Unit. </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“greet” is, of course, the name of the function. The empty parentheses indicate the function takes no parameters. And Unit is </a:t>
            </a:r>
            <a:r>
              <a:rPr lang="en-US" dirty="0" err="1">
                <a:latin typeface="Georgia Pro" panose="02040502050405020303" pitchFamily="18" charset="0"/>
              </a:rPr>
              <a:t>greet’s</a:t>
            </a:r>
            <a:r>
              <a:rPr lang="en-US" dirty="0">
                <a:latin typeface="Georgia Pro" panose="02040502050405020303" pitchFamily="18" charset="0"/>
              </a:rPr>
              <a:t> result type. </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Scala’s Unit type is similar to Java’s void type; in fact, every void-returning method in Java is mapped to a Unit-returning method in Scala. </a:t>
            </a:r>
            <a:endParaRPr lang="en-IN" dirty="0">
              <a:latin typeface="Georgia Pro" panose="02040502050405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3" name="Title 1"/>
          <p:cNvSpPr txBox="1"/>
          <p:nvPr/>
        </p:nvSpPr>
        <p:spPr>
          <a:xfrm>
            <a:off x="838200" y="389332"/>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Writing Scala Scripts</a:t>
            </a:r>
            <a:endParaRPr lang="en-US" sz="2800" b="1" dirty="0">
              <a:solidFill>
                <a:srgbClr val="2C326F"/>
              </a:solidFill>
              <a:latin typeface="Georgia Pro" panose="02040502050405020303" pitchFamily="18" charset="0"/>
            </a:endParaRPr>
          </a:p>
        </p:txBody>
      </p:sp>
      <p:sp>
        <p:nvSpPr>
          <p:cNvPr id="5" name="TextBox 4"/>
          <p:cNvSpPr txBox="1"/>
          <p:nvPr/>
        </p:nvSpPr>
        <p:spPr>
          <a:xfrm>
            <a:off x="838200" y="1175657"/>
            <a:ext cx="10515600" cy="420512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A script is just a Scala source file that includes a top-level function annotated as @main.</a:t>
            </a:r>
            <a:endParaRPr lang="en-US" dirty="0">
              <a:latin typeface="Georgia Pro" panose="02040502050405020303" pitchFamily="18" charset="0"/>
            </a:endParaRPr>
          </a:p>
          <a:p>
            <a:pPr algn="just">
              <a:lnSpc>
                <a:spcPct val="150000"/>
              </a:lnSpc>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Put this into a file  named </a:t>
            </a:r>
            <a:r>
              <a:rPr lang="en-US" i="1" dirty="0" err="1">
                <a:latin typeface="Georgia Pro" panose="02040502050405020303" pitchFamily="18" charset="0"/>
              </a:rPr>
              <a:t>hello.scala</a:t>
            </a:r>
            <a:r>
              <a:rPr lang="en-US" dirty="0">
                <a:latin typeface="Georgia Pro" panose="02040502050405020303" pitchFamily="18" charset="0"/>
              </a:rPr>
              <a:t>:</a:t>
            </a:r>
            <a:endParaRPr lang="en-US" dirty="0">
              <a:latin typeface="Georgia Pro" panose="02040502050405020303" pitchFamily="18" charset="0"/>
            </a:endParaRPr>
          </a:p>
          <a:p>
            <a:pPr lvl="2">
              <a:lnSpc>
                <a:spcPct val="150000"/>
              </a:lnSpc>
            </a:pPr>
            <a:r>
              <a:rPr lang="en-US" b="0" dirty="0">
                <a:solidFill>
                  <a:srgbClr val="AF00DB"/>
                </a:solidFill>
                <a:effectLst/>
                <a:latin typeface="Consolas" panose="020B0609020204030204" pitchFamily="49" charset="0"/>
              </a:rPr>
              <a:t>@</a:t>
            </a:r>
            <a:r>
              <a:rPr lang="en-US" b="0" dirty="0">
                <a:solidFill>
                  <a:srgbClr val="3B3B3B"/>
                </a:solidFill>
                <a:effectLst/>
                <a:latin typeface="Consolas" panose="020B0609020204030204" pitchFamily="49" charset="0"/>
              </a:rPr>
              <a:t>main </a:t>
            </a:r>
            <a:r>
              <a:rPr lang="en-US" b="0" dirty="0">
                <a:solidFill>
                  <a:srgbClr val="AF00DB"/>
                </a:solidFill>
                <a:effectLst/>
                <a:latin typeface="Consolas" panose="020B0609020204030204" pitchFamily="49" charset="0"/>
              </a:rPr>
              <a:t>def</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pPr lvl="2">
              <a:lnSpc>
                <a:spcPct val="150000"/>
              </a:lnSpc>
            </a:pP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"Hello, world, from a script!"</a:t>
            </a:r>
            <a:r>
              <a:rPr lang="en-US" b="0" dirty="0">
                <a:solidFill>
                  <a:srgbClr val="3B3B3B"/>
                </a:solidFill>
                <a:effectLst/>
                <a:latin typeface="Consolas" panose="020B0609020204030204" pitchFamily="49" charset="0"/>
              </a:rPr>
              <a:t>)</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then run:</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	$ </a:t>
            </a:r>
            <a:r>
              <a:rPr lang="en-US" dirty="0" err="1">
                <a:latin typeface="Georgia Pro" panose="02040502050405020303" pitchFamily="18" charset="0"/>
              </a:rPr>
              <a:t>scala</a:t>
            </a:r>
            <a:r>
              <a:rPr lang="en-US" dirty="0">
                <a:latin typeface="Georgia Pro" panose="02040502050405020303" pitchFamily="18" charset="0"/>
              </a:rPr>
              <a:t> </a:t>
            </a:r>
            <a:r>
              <a:rPr lang="en-US" dirty="0" err="1">
                <a:latin typeface="Georgia Pro" panose="02040502050405020303" pitchFamily="18" charset="0"/>
              </a:rPr>
              <a:t>hello.scala</a:t>
            </a:r>
            <a:endParaRPr lang="en-US" dirty="0">
              <a:latin typeface="Georgia Pro" panose="02040502050405020303" pitchFamily="18" charset="0"/>
            </a:endParaRPr>
          </a:p>
          <a:p>
            <a:pPr algn="just">
              <a:lnSpc>
                <a:spcPct val="150000"/>
              </a:lnSpc>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You can access command line arguments passed to your script by taking them as parameters to your main function.</a:t>
            </a:r>
            <a:endParaRPr lang="en-IN" dirty="0">
              <a:latin typeface="Georgia Pro" panose="020405020504050203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3" name="Title 1"/>
          <p:cNvSpPr txBox="1"/>
          <p:nvPr/>
        </p:nvSpPr>
        <p:spPr>
          <a:xfrm>
            <a:off x="838200" y="389332"/>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Parameterize arrays with types</a:t>
            </a:r>
            <a:endParaRPr lang="en-US" sz="2800" b="1" dirty="0">
              <a:solidFill>
                <a:srgbClr val="2C326F"/>
              </a:solidFill>
              <a:latin typeface="Georgia Pro" panose="02040502050405020303" pitchFamily="18" charset="0"/>
            </a:endParaRPr>
          </a:p>
        </p:txBody>
      </p:sp>
      <p:sp>
        <p:nvSpPr>
          <p:cNvPr id="5" name="TextBox 4"/>
          <p:cNvSpPr txBox="1"/>
          <p:nvPr/>
        </p:nvSpPr>
        <p:spPr>
          <a:xfrm>
            <a:off x="838200" y="1175657"/>
            <a:ext cx="10515600" cy="420512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In Scala, you can instantiate objects, or class instances, using </a:t>
            </a:r>
            <a:r>
              <a:rPr lang="en-US" b="1" i="1" dirty="0">
                <a:latin typeface="Georgia Pro" panose="02040502050405020303" pitchFamily="18" charset="0"/>
              </a:rPr>
              <a:t>new</a:t>
            </a:r>
            <a:r>
              <a:rPr lang="en-US" dirty="0">
                <a:latin typeface="Georgia Pro" panose="02040502050405020303" pitchFamily="18" charset="0"/>
              </a:rPr>
              <a:t>. When you instantiate an object in Scala, you can parameterize it with values and types. </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For example, the following Scala code instantiates a new </a:t>
            </a:r>
            <a:r>
              <a:rPr lang="en-IN" b="0" dirty="0" err="1">
                <a:solidFill>
                  <a:srgbClr val="3B3B3B"/>
                </a:solidFill>
                <a:effectLst/>
                <a:latin typeface="Consolas" panose="020B0609020204030204" pitchFamily="49" charset="0"/>
              </a:rPr>
              <a:t>java.math.</a:t>
            </a:r>
            <a:r>
              <a:rPr lang="en-IN" b="0" dirty="0" err="1">
                <a:solidFill>
                  <a:srgbClr val="267F99"/>
                </a:solidFill>
                <a:effectLst/>
                <a:latin typeface="Consolas" panose="020B0609020204030204" pitchFamily="49" charset="0"/>
              </a:rPr>
              <a:t>BigInteger</a:t>
            </a:r>
            <a:r>
              <a:rPr lang="en-IN" b="0" dirty="0">
                <a:solidFill>
                  <a:srgbClr val="267F99"/>
                </a:solidFill>
                <a:effectLst/>
                <a:latin typeface="Consolas" panose="020B0609020204030204" pitchFamily="49" charset="0"/>
              </a:rPr>
              <a:t> </a:t>
            </a:r>
            <a:r>
              <a:rPr lang="en-US" dirty="0">
                <a:latin typeface="Georgia Pro" panose="02040502050405020303" pitchFamily="18" charset="0"/>
              </a:rPr>
              <a:t>and parameterizes it with the value "</a:t>
            </a:r>
            <a:r>
              <a:rPr lang="en-IN" b="0" dirty="0">
                <a:solidFill>
                  <a:srgbClr val="A31515"/>
                </a:solidFill>
                <a:effectLst/>
                <a:latin typeface="Consolas" panose="020B0609020204030204" pitchFamily="49" charset="0"/>
              </a:rPr>
              <a:t>12345</a:t>
            </a:r>
            <a:r>
              <a:rPr lang="en-US" dirty="0">
                <a:latin typeface="Georgia Pro" panose="02040502050405020303" pitchFamily="18" charset="0"/>
              </a:rPr>
              <a:t>"</a:t>
            </a:r>
            <a:endParaRPr lang="en-US" dirty="0">
              <a:latin typeface="Georgia Pro" panose="02040502050405020303" pitchFamily="18" charset="0"/>
            </a:endParaRPr>
          </a:p>
          <a:p>
            <a:pPr algn="just">
              <a:lnSpc>
                <a:spcPct val="150000"/>
              </a:lnSpc>
            </a:pPr>
            <a:endParaRPr lang="en-US" dirty="0">
              <a:latin typeface="Georgia Pro" panose="02040502050405020303" pitchFamily="18" charset="0"/>
            </a:endParaRPr>
          </a:p>
          <a:p>
            <a:pPr lvl="2" algn="just">
              <a:lnSpc>
                <a:spcPct val="150000"/>
              </a:lnSpc>
            </a:pPr>
            <a:r>
              <a:rPr lang="en-IN" b="0" dirty="0" err="1">
                <a:solidFill>
                  <a:srgbClr val="AF00DB"/>
                </a:solidFill>
                <a:effectLst/>
                <a:latin typeface="Consolas" panose="020B0609020204030204" pitchFamily="49" charset="0"/>
              </a:rPr>
              <a:t>val</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big</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err="1">
                <a:solidFill>
                  <a:srgbClr val="3B3B3B"/>
                </a:solidFill>
                <a:effectLst/>
                <a:latin typeface="Consolas" panose="020B0609020204030204" pitchFamily="49" charset="0"/>
              </a:rPr>
              <a:t>java.math.</a:t>
            </a:r>
            <a:r>
              <a:rPr lang="en-IN" b="0" dirty="0" err="1">
                <a:solidFill>
                  <a:srgbClr val="267F99"/>
                </a:solidFill>
                <a:effectLst/>
                <a:latin typeface="Consolas" panose="020B0609020204030204" pitchFamily="49" charset="0"/>
              </a:rPr>
              <a:t>BigInteger</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"12345"</a:t>
            </a:r>
            <a:r>
              <a:rPr lang="en-IN" b="0" dirty="0">
                <a:solidFill>
                  <a:srgbClr val="3B3B3B"/>
                </a:solidFill>
                <a:effectLst/>
                <a:latin typeface="Consolas" panose="020B0609020204030204" pitchFamily="49" charset="0"/>
              </a:rPr>
              <a:t>)</a:t>
            </a:r>
            <a:endParaRPr lang="en-IN" b="0" dirty="0">
              <a:solidFill>
                <a:srgbClr val="3B3B3B"/>
              </a:solidFill>
              <a:effectLst/>
              <a:latin typeface="Consolas" panose="020B0609020204030204" pitchFamily="49" charset="0"/>
            </a:endParaRPr>
          </a:p>
          <a:p>
            <a:pPr lvl="2" algn="just">
              <a:lnSpc>
                <a:spcPct val="150000"/>
              </a:lnSpc>
            </a:pPr>
            <a:endParaRPr lang="en-IN" b="0" dirty="0">
              <a:solidFill>
                <a:srgbClr val="3B3B3B"/>
              </a:solidFill>
              <a:effectLst/>
              <a:latin typeface="Consolas" panose="020B0609020204030204" pitchFamily="49"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Parameterization means “configuring” an instance when you create it. You parameterize an instance with values by passing objects to a </a:t>
            </a:r>
            <a:r>
              <a:rPr lang="en-US" b="1" i="1" dirty="0">
                <a:latin typeface="Georgia Pro" panose="02040502050405020303" pitchFamily="18" charset="0"/>
              </a:rPr>
              <a:t>constructor</a:t>
            </a:r>
            <a:r>
              <a:rPr lang="en-US" dirty="0">
                <a:latin typeface="Georgia Pro" panose="02040502050405020303" pitchFamily="18" charset="0"/>
              </a:rPr>
              <a:t> in parentheses. </a:t>
            </a:r>
            <a:endParaRPr lang="en-US" dirty="0">
              <a:latin typeface="Georgia Pro" panose="020405020504050203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3" name="Title 1"/>
          <p:cNvSpPr txBox="1"/>
          <p:nvPr/>
        </p:nvSpPr>
        <p:spPr>
          <a:xfrm>
            <a:off x="838200" y="389332"/>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Parameterize arrays with types</a:t>
            </a:r>
            <a:endParaRPr lang="en-US" sz="2800" b="1" dirty="0">
              <a:solidFill>
                <a:srgbClr val="2C326F"/>
              </a:solidFill>
              <a:latin typeface="Georgia Pro" panose="02040502050405020303" pitchFamily="18" charset="0"/>
            </a:endParaRPr>
          </a:p>
        </p:txBody>
      </p:sp>
      <p:sp>
        <p:nvSpPr>
          <p:cNvPr id="5" name="TextBox 4"/>
          <p:cNvSpPr txBox="1"/>
          <p:nvPr/>
        </p:nvSpPr>
        <p:spPr>
          <a:xfrm>
            <a:off x="838200" y="1175657"/>
            <a:ext cx="10515600" cy="46564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You parameterize an instance with types by specifying one or more types in square brackets</a:t>
            </a:r>
            <a:endParaRPr lang="en-IN" dirty="0">
              <a:latin typeface="Georgia Pro" panose="02040502050405020303" pitchFamily="18" charset="0"/>
            </a:endParaRPr>
          </a:p>
        </p:txBody>
      </p:sp>
      <p:pic>
        <p:nvPicPr>
          <p:cNvPr id="7" name="Picture 6"/>
          <p:cNvPicPr>
            <a:picLocks noChangeAspect="1"/>
          </p:cNvPicPr>
          <p:nvPr/>
        </p:nvPicPr>
        <p:blipFill>
          <a:blip r:embed="rId1"/>
          <a:stretch>
            <a:fillRect/>
          </a:stretch>
        </p:blipFill>
        <p:spPr>
          <a:xfrm>
            <a:off x="2035850" y="1892635"/>
            <a:ext cx="6574750" cy="282640"/>
          </a:xfrm>
          <a:prstGeom prst="rect">
            <a:avLst/>
          </a:prstGeom>
        </p:spPr>
      </p:pic>
      <p:pic>
        <p:nvPicPr>
          <p:cNvPr id="10" name="Picture 9"/>
          <p:cNvPicPr>
            <a:picLocks noChangeAspect="1"/>
          </p:cNvPicPr>
          <p:nvPr/>
        </p:nvPicPr>
        <p:blipFill>
          <a:blip r:embed="rId2"/>
          <a:stretch>
            <a:fillRect/>
          </a:stretch>
        </p:blipFill>
        <p:spPr>
          <a:xfrm>
            <a:off x="2054917" y="2426613"/>
            <a:ext cx="8082166" cy="282640"/>
          </a:xfrm>
          <a:prstGeom prst="rect">
            <a:avLst/>
          </a:prstGeom>
        </p:spPr>
      </p:pic>
      <p:sp>
        <p:nvSpPr>
          <p:cNvPr id="12" name="TextBox 11"/>
          <p:cNvSpPr txBox="1"/>
          <p:nvPr/>
        </p:nvSpPr>
        <p:spPr>
          <a:xfrm>
            <a:off x="838200" y="2960591"/>
            <a:ext cx="10515600" cy="1712135"/>
          </a:xfrm>
          <a:prstGeom prst="rect">
            <a:avLst/>
          </a:prstGeom>
          <a:noFill/>
        </p:spPr>
        <p:txBody>
          <a:bodyPr wrap="square">
            <a:spAutoFit/>
          </a:bodyPr>
          <a:lstStyle/>
          <a:p>
            <a:pPr algn="just">
              <a:lnSpc>
                <a:spcPct val="150000"/>
              </a:lnSpc>
            </a:pPr>
            <a:r>
              <a:rPr lang="en-US" dirty="0">
                <a:latin typeface="Georgia Pro" panose="02040502050405020303" pitchFamily="18" charset="0"/>
              </a:rPr>
              <a:t>	In this example, </a:t>
            </a:r>
            <a:r>
              <a:rPr lang="en-US" dirty="0" err="1">
                <a:latin typeface="Georgia Pro" panose="02040502050405020303" pitchFamily="18" charset="0"/>
              </a:rPr>
              <a:t>greetStrings</a:t>
            </a:r>
            <a:r>
              <a:rPr lang="en-US" dirty="0">
                <a:latin typeface="Georgia Pro" panose="02040502050405020303" pitchFamily="18" charset="0"/>
              </a:rPr>
              <a:t> is a value of type </a:t>
            </a:r>
            <a:r>
              <a:rPr lang="en-US" b="1" dirty="0">
                <a:latin typeface="Georgia Pro" panose="02040502050405020303" pitchFamily="18" charset="0"/>
              </a:rPr>
              <a:t>Array[String] </a:t>
            </a:r>
            <a:r>
              <a:rPr lang="en-US" dirty="0">
                <a:latin typeface="Georgia Pro" panose="02040502050405020303" pitchFamily="18" charset="0"/>
              </a:rPr>
              <a:t>(an “array of string”) that is initialized to length 3 by </a:t>
            </a:r>
            <a:r>
              <a:rPr lang="en-US" i="1" dirty="0">
                <a:latin typeface="Georgia Pro" panose="02040502050405020303" pitchFamily="18" charset="0"/>
              </a:rPr>
              <a:t>parameterizing</a:t>
            </a:r>
            <a:r>
              <a:rPr lang="en-US" dirty="0">
                <a:latin typeface="Georgia Pro" panose="02040502050405020303" pitchFamily="18" charset="0"/>
              </a:rPr>
              <a:t> it with the value 3 in the first line of code. </a:t>
            </a:r>
            <a:endParaRPr lang="en-US" dirty="0">
              <a:latin typeface="Georgia Pro" panose="02040502050405020303" pitchFamily="18" charset="0"/>
            </a:endParaRPr>
          </a:p>
          <a:p>
            <a:pPr algn="just">
              <a:lnSpc>
                <a:spcPct val="150000"/>
              </a:lnSpc>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One could have specified the type of </a:t>
            </a:r>
            <a:r>
              <a:rPr lang="en-US" dirty="0" err="1">
                <a:latin typeface="Georgia Pro" panose="02040502050405020303" pitchFamily="18" charset="0"/>
              </a:rPr>
              <a:t>greetStrings</a:t>
            </a:r>
            <a:r>
              <a:rPr lang="en-US" dirty="0">
                <a:latin typeface="Georgia Pro" panose="02040502050405020303" pitchFamily="18" charset="0"/>
              </a:rPr>
              <a:t> explicitly like this:</a:t>
            </a:r>
            <a:endParaRPr lang="en-IN" dirty="0">
              <a:latin typeface="Georgia Pro" panose="02040502050405020303" pitchFamily="18" charset="0"/>
            </a:endParaRPr>
          </a:p>
        </p:txBody>
      </p:sp>
      <p:pic>
        <p:nvPicPr>
          <p:cNvPr id="14" name="Picture 13"/>
          <p:cNvPicPr>
            <a:picLocks noChangeAspect="1"/>
          </p:cNvPicPr>
          <p:nvPr/>
        </p:nvPicPr>
        <p:blipFill>
          <a:blip r:embed="rId3"/>
          <a:stretch>
            <a:fillRect/>
          </a:stretch>
        </p:blipFill>
        <p:spPr>
          <a:xfrm>
            <a:off x="1975090" y="4924064"/>
            <a:ext cx="8438483" cy="287313"/>
          </a:xfrm>
          <a:prstGeom prst="rect">
            <a:avLst/>
          </a:prstGeom>
        </p:spPr>
      </p:pic>
      <p:sp>
        <p:nvSpPr>
          <p:cNvPr id="16" name="TextBox 15"/>
          <p:cNvSpPr txBox="1"/>
          <p:nvPr/>
        </p:nvSpPr>
        <p:spPr>
          <a:xfrm>
            <a:off x="838200" y="5497677"/>
            <a:ext cx="10657114" cy="369332"/>
          </a:xfrm>
          <a:prstGeom prst="rect">
            <a:avLst/>
          </a:prstGeom>
          <a:noFill/>
        </p:spPr>
        <p:txBody>
          <a:bodyPr wrap="square">
            <a:spAutoFit/>
          </a:bodyPr>
          <a:lstStyle/>
          <a:p>
            <a:pPr algn="just"/>
            <a:r>
              <a:rPr lang="en-US" dirty="0">
                <a:latin typeface="Georgia Pro" panose="02040502050405020303" pitchFamily="18" charset="0"/>
              </a:rPr>
              <a:t>Given Scala’s type inference, this line of code is semantically equivalent to the actual first line</a:t>
            </a:r>
            <a:endParaRPr lang="en-IN" dirty="0">
              <a:latin typeface="Georgia Pro" panose="020405020504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838199" y="1075854"/>
            <a:ext cx="10069287" cy="21276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Georgia Pro" panose="02040502050405020303" pitchFamily="18" charset="0"/>
              </a:rPr>
              <a:t>A Scalable Language, First Steps in Scala, Next Steps in Scala</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Steps in Scala- Parameterize arrays with Use list- Use tuples- </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Use sets and maps- Learn to recognize the Read lines from a file,</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Classes and objects-Classes, fields, and methods-Semicolon Inference</a:t>
            </a:r>
            <a:endParaRPr lang="en-US" dirty="0">
              <a:latin typeface="Georgia Pro" panose="02040502050405020303" pitchFamily="18" charset="0"/>
            </a:endParaRPr>
          </a:p>
          <a:p>
            <a:pPr marL="285750" indent="-285750">
              <a:lnSpc>
                <a:spcPct val="150000"/>
              </a:lnSpc>
              <a:buFont typeface="Arial" panose="020B0604020202020204" pitchFamily="34" charset="0"/>
              <a:buChar char="•"/>
            </a:pPr>
            <a:r>
              <a:rPr lang="en-US" dirty="0">
                <a:latin typeface="Georgia Pro" panose="02040502050405020303" pitchFamily="18" charset="0"/>
              </a:rPr>
              <a:t>Singleton objects-Scala application.</a:t>
            </a:r>
            <a:endParaRPr lang="en-IN" dirty="0">
              <a:latin typeface="Georgia Pro" panose="02040502050405020303" pitchFamily="18" charset="0"/>
            </a:endParaRPr>
          </a:p>
        </p:txBody>
      </p:sp>
      <p:sp>
        <p:nvSpPr>
          <p:cNvPr id="5"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Contents</a:t>
            </a:r>
            <a:endParaRPr lang="en-US" sz="2800" b="1" dirty="0">
              <a:solidFill>
                <a:srgbClr val="2C326F"/>
              </a:solidFill>
              <a:latin typeface="Georgia Pro" panose="020405020504050203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3" name="Title 1"/>
          <p:cNvSpPr txBox="1"/>
          <p:nvPr/>
        </p:nvSpPr>
        <p:spPr>
          <a:xfrm>
            <a:off x="838200" y="389332"/>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Parameterize arrays with types</a:t>
            </a:r>
            <a:endParaRPr lang="en-US" sz="2800" b="1" dirty="0">
              <a:solidFill>
                <a:srgbClr val="2C326F"/>
              </a:solidFill>
              <a:latin typeface="Georgia Pro" panose="02040502050405020303" pitchFamily="18" charset="0"/>
            </a:endParaRPr>
          </a:p>
        </p:txBody>
      </p:sp>
      <p:sp>
        <p:nvSpPr>
          <p:cNvPr id="11" name="TextBox 10"/>
          <p:cNvSpPr txBox="1"/>
          <p:nvPr/>
        </p:nvSpPr>
        <p:spPr>
          <a:xfrm>
            <a:off x="838200" y="924319"/>
            <a:ext cx="10590244" cy="5035609"/>
          </a:xfrm>
          <a:prstGeom prst="rect">
            <a:avLst/>
          </a:prstGeom>
          <a:noFill/>
        </p:spPr>
        <p:txBody>
          <a:bodyPr wrap="square">
            <a:spAutoFit/>
          </a:bodyPr>
          <a:lstStyle/>
          <a:p>
            <a:pPr lvl="2">
              <a:lnSpc>
                <a:spcPct val="150000"/>
              </a:lnSpc>
            </a:pPr>
            <a:r>
              <a:rPr lang="en-US" b="0" dirty="0" err="1">
                <a:solidFill>
                  <a:srgbClr val="AF00DB"/>
                </a:solidFill>
                <a:effectLst/>
                <a:latin typeface="Consolas" panose="020B0609020204030204" pitchFamily="49" charset="0"/>
              </a:rPr>
              <a:t>val</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greetStrings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Array</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Array</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pPr lvl="2">
              <a:lnSpc>
                <a:spcPct val="150000"/>
              </a:lnSpc>
            </a:pPr>
            <a:r>
              <a:rPr lang="en-US" b="0" dirty="0" err="1">
                <a:solidFill>
                  <a:srgbClr val="3B3B3B"/>
                </a:solidFill>
                <a:effectLst/>
                <a:latin typeface="Consolas" panose="020B0609020204030204" pitchFamily="49" charset="0"/>
              </a:rPr>
              <a:t>greetStrings</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"Hello"</a:t>
            </a:r>
            <a:endParaRPr lang="en-US" b="0" dirty="0">
              <a:solidFill>
                <a:srgbClr val="3B3B3B"/>
              </a:solidFill>
              <a:effectLst/>
              <a:latin typeface="Consolas" panose="020B0609020204030204" pitchFamily="49" charset="0"/>
            </a:endParaRPr>
          </a:p>
          <a:p>
            <a:pPr lvl="2">
              <a:lnSpc>
                <a:spcPct val="150000"/>
              </a:lnSpc>
            </a:pPr>
            <a:r>
              <a:rPr lang="en-US" b="0" dirty="0" err="1">
                <a:solidFill>
                  <a:srgbClr val="3B3B3B"/>
                </a:solidFill>
                <a:effectLst/>
                <a:latin typeface="Consolas" panose="020B0609020204030204" pitchFamily="49" charset="0"/>
              </a:rPr>
              <a:t>greetStrings</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pPr lvl="2">
              <a:lnSpc>
                <a:spcPct val="150000"/>
              </a:lnSpc>
            </a:pPr>
            <a:r>
              <a:rPr lang="en-US" b="0" dirty="0" err="1">
                <a:solidFill>
                  <a:srgbClr val="3B3B3B"/>
                </a:solidFill>
                <a:effectLst/>
                <a:latin typeface="Consolas" panose="020B0609020204030204" pitchFamily="49" charset="0"/>
              </a:rPr>
              <a:t>greetStrings</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"World!"</a:t>
            </a:r>
            <a:endParaRPr lang="en-US" b="0" dirty="0">
              <a:solidFill>
                <a:srgbClr val="3B3B3B"/>
              </a:solidFill>
              <a:effectLst/>
              <a:latin typeface="Consolas" panose="020B0609020204030204" pitchFamily="49" charset="0"/>
            </a:endParaRPr>
          </a:p>
          <a:p>
            <a:pPr lvl="2">
              <a:lnSpc>
                <a:spcPct val="150000"/>
              </a:lnSpc>
            </a:pPr>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i</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to </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do</a:t>
            </a:r>
            <a:endParaRPr lang="en-US" b="0" dirty="0">
              <a:solidFill>
                <a:srgbClr val="3B3B3B"/>
              </a:solidFill>
              <a:effectLst/>
              <a:latin typeface="Consolas" panose="020B0609020204030204" pitchFamily="49" charset="0"/>
            </a:endParaRPr>
          </a:p>
          <a:p>
            <a:pPr lvl="2">
              <a:lnSpc>
                <a:spcPct val="150000"/>
              </a:lnSpc>
            </a:pP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greetStrings</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i</a:t>
            </a:r>
            <a:r>
              <a:rPr lang="en-US" b="0" dirty="0">
                <a:solidFill>
                  <a:srgbClr val="3B3B3B"/>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pPr lvl="2">
              <a:lnSpc>
                <a:spcPct val="150000"/>
              </a:lnSpc>
            </a:pPr>
            <a:endParaRPr lang="en-US" dirty="0">
              <a:solidFill>
                <a:srgbClr val="3B3B3B"/>
              </a:solidFill>
              <a:latin typeface="Consolas" panose="020B0609020204030204" pitchFamily="49" charset="0"/>
            </a:endParaRPr>
          </a:p>
          <a:p>
            <a:pPr marL="285750" indent="-285750" algn="just">
              <a:lnSpc>
                <a:spcPct val="150000"/>
              </a:lnSpc>
              <a:buFont typeface="Arial" panose="020B0604020202020204" pitchFamily="34" charset="0"/>
              <a:buChar char="•"/>
            </a:pPr>
            <a:r>
              <a:rPr lang="en-US" b="0" dirty="0">
                <a:solidFill>
                  <a:srgbClr val="3B3B3B"/>
                </a:solidFill>
                <a:effectLst/>
                <a:latin typeface="Georgia Pro" panose="02040502050405020303" pitchFamily="18" charset="0"/>
              </a:rPr>
              <a:t>When you define a variable with </a:t>
            </a:r>
            <a:r>
              <a:rPr lang="en-US" b="0" i="1" dirty="0" err="1">
                <a:solidFill>
                  <a:srgbClr val="3B3B3B"/>
                </a:solidFill>
                <a:effectLst/>
                <a:latin typeface="Georgia Pro" panose="02040502050405020303" pitchFamily="18" charset="0"/>
              </a:rPr>
              <a:t>val</a:t>
            </a:r>
            <a:r>
              <a:rPr lang="en-US" b="0" dirty="0">
                <a:solidFill>
                  <a:srgbClr val="3B3B3B"/>
                </a:solidFill>
                <a:effectLst/>
                <a:latin typeface="Georgia Pro" panose="02040502050405020303" pitchFamily="18" charset="0"/>
              </a:rPr>
              <a:t>, the variable can’t be reassigned, but the object to which it refers could potentially still be changed.</a:t>
            </a:r>
            <a:endParaRPr lang="en-US" b="0" dirty="0">
              <a:solidFill>
                <a:srgbClr val="3B3B3B"/>
              </a:solidFill>
              <a:effectLst/>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solidFill>
                <a:srgbClr val="3B3B3B"/>
              </a:solidFill>
              <a:latin typeface="Georgia Pro" panose="02040502050405020303" pitchFamily="18" charset="0"/>
            </a:endParaRPr>
          </a:p>
          <a:p>
            <a:pPr marL="285750" indent="-285750" algn="just">
              <a:lnSpc>
                <a:spcPct val="150000"/>
              </a:lnSpc>
              <a:buFont typeface="Arial" panose="020B0604020202020204" pitchFamily="34" charset="0"/>
              <a:buChar char="•"/>
            </a:pPr>
            <a:r>
              <a:rPr lang="en-US" b="0" dirty="0" err="1">
                <a:solidFill>
                  <a:srgbClr val="0070C1"/>
                </a:solidFill>
                <a:effectLst/>
                <a:latin typeface="Consolas" panose="020B0609020204030204" pitchFamily="49" charset="0"/>
              </a:rPr>
              <a:t>greetStrings</a:t>
            </a:r>
            <a:r>
              <a:rPr lang="en-US" b="0" dirty="0">
                <a:solidFill>
                  <a:srgbClr val="3B3B3B"/>
                </a:solidFill>
                <a:effectLst/>
                <a:latin typeface="Georgia Pro" panose="02040502050405020303" pitchFamily="18" charset="0"/>
              </a:rPr>
              <a:t> will always point to the same </a:t>
            </a:r>
            <a:r>
              <a:rPr lang="en-US" b="0" dirty="0">
                <a:solidFill>
                  <a:srgbClr val="267F99"/>
                </a:solidFill>
                <a:effectLst/>
                <a:latin typeface="Consolas" panose="020B0609020204030204" pitchFamily="49" charset="0"/>
              </a:rPr>
              <a:t>Array</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3B3B3B"/>
                </a:solidFill>
                <a:effectLst/>
                <a:latin typeface="Georgia Pro" panose="02040502050405020303" pitchFamily="18" charset="0"/>
              </a:rPr>
              <a:t>instance with which it was initialized. But you can change the elements of that </a:t>
            </a:r>
            <a:r>
              <a:rPr lang="en-US" b="0" dirty="0">
                <a:solidFill>
                  <a:srgbClr val="267F99"/>
                </a:solidFill>
                <a:effectLst/>
                <a:latin typeface="Consolas" panose="020B0609020204030204" pitchFamily="49" charset="0"/>
              </a:rPr>
              <a:t>Array</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3B3B3B"/>
                </a:solidFill>
                <a:effectLst/>
                <a:latin typeface="Georgia Pro" panose="02040502050405020303" pitchFamily="18" charset="0"/>
              </a:rPr>
              <a:t>over time, so the array itself is mutable.</a:t>
            </a:r>
            <a:endParaRPr lang="en-US" b="0" dirty="0">
              <a:solidFill>
                <a:srgbClr val="3B3B3B"/>
              </a:solidFill>
              <a:effectLst/>
              <a:latin typeface="Georgia Pro" panose="020405020504050203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3" name="Title 1"/>
          <p:cNvSpPr txBox="1"/>
          <p:nvPr/>
        </p:nvSpPr>
        <p:spPr>
          <a:xfrm>
            <a:off x="838200" y="389332"/>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Parameterize arrays with types</a:t>
            </a:r>
            <a:endParaRPr lang="en-US" sz="2800" b="1" dirty="0">
              <a:solidFill>
                <a:srgbClr val="2C326F"/>
              </a:solidFill>
              <a:latin typeface="Georgia Pro" panose="02040502050405020303" pitchFamily="18" charset="0"/>
            </a:endParaRPr>
          </a:p>
        </p:txBody>
      </p:sp>
      <p:sp>
        <p:nvSpPr>
          <p:cNvPr id="11" name="TextBox 10"/>
          <p:cNvSpPr txBox="1"/>
          <p:nvPr/>
        </p:nvSpPr>
        <p:spPr>
          <a:xfrm>
            <a:off x="838200" y="924319"/>
            <a:ext cx="10515600" cy="378962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dirty="0">
                <a:solidFill>
                  <a:schemeClr val="tx1">
                    <a:lumMod val="95000"/>
                    <a:lumOff val="5000"/>
                  </a:schemeClr>
                </a:solidFill>
                <a:effectLst/>
                <a:latin typeface="Georgia Pro" panose="02040502050405020303" pitchFamily="18" charset="0"/>
              </a:rPr>
              <a:t>Arrays are simply instances of classes like any other class in Scala. When you apply parentheses surrounding zero, one, or more values to a variable, Scala will transform the code into an invocation of a method named apply on that variable. </a:t>
            </a:r>
            <a:endParaRPr lang="en-US" b="0" dirty="0">
              <a:solidFill>
                <a:schemeClr val="tx1">
                  <a:lumMod val="95000"/>
                  <a:lumOff val="5000"/>
                </a:schemeClr>
              </a:solidFill>
              <a:effectLst/>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solidFill>
                <a:schemeClr val="tx1">
                  <a:lumMod val="95000"/>
                  <a:lumOff val="5000"/>
                </a:schemeClr>
              </a:solidFill>
              <a:latin typeface="Georgia Pro" panose="02040502050405020303" pitchFamily="18" charset="0"/>
            </a:endParaRPr>
          </a:p>
          <a:p>
            <a:pPr marL="285750" indent="-285750" algn="just">
              <a:lnSpc>
                <a:spcPct val="150000"/>
              </a:lnSpc>
              <a:buFont typeface="Arial" panose="020B0604020202020204" pitchFamily="34" charset="0"/>
              <a:buChar char="•"/>
            </a:pPr>
            <a:r>
              <a:rPr lang="en-US" b="0" dirty="0">
                <a:solidFill>
                  <a:schemeClr val="tx1">
                    <a:lumMod val="95000"/>
                    <a:lumOff val="5000"/>
                  </a:schemeClr>
                </a:solidFill>
                <a:effectLst/>
                <a:latin typeface="Georgia Pro" panose="02040502050405020303" pitchFamily="18" charset="0"/>
              </a:rPr>
              <a:t>So </a:t>
            </a:r>
            <a:r>
              <a:rPr lang="en-US" b="0" dirty="0" err="1">
                <a:solidFill>
                  <a:schemeClr val="tx1">
                    <a:lumMod val="95000"/>
                    <a:lumOff val="5000"/>
                  </a:schemeClr>
                </a:solidFill>
                <a:effectLst/>
                <a:latin typeface="Georgia Pro" panose="02040502050405020303" pitchFamily="18" charset="0"/>
              </a:rPr>
              <a:t>greetStrings</a:t>
            </a:r>
            <a:r>
              <a:rPr lang="en-US" b="0" dirty="0">
                <a:solidFill>
                  <a:schemeClr val="tx1">
                    <a:lumMod val="95000"/>
                    <a:lumOff val="5000"/>
                  </a:schemeClr>
                </a:solidFill>
                <a:effectLst/>
                <a:latin typeface="Georgia Pro" panose="02040502050405020303" pitchFamily="18" charset="0"/>
              </a:rPr>
              <a:t>(</a:t>
            </a:r>
            <a:r>
              <a:rPr lang="en-US" b="0" dirty="0" err="1">
                <a:solidFill>
                  <a:schemeClr val="tx1">
                    <a:lumMod val="95000"/>
                    <a:lumOff val="5000"/>
                  </a:schemeClr>
                </a:solidFill>
                <a:effectLst/>
                <a:latin typeface="Georgia Pro" panose="02040502050405020303" pitchFamily="18" charset="0"/>
              </a:rPr>
              <a:t>i</a:t>
            </a:r>
            <a:r>
              <a:rPr lang="en-US" b="0" dirty="0">
                <a:solidFill>
                  <a:schemeClr val="tx1">
                    <a:lumMod val="95000"/>
                    <a:lumOff val="5000"/>
                  </a:schemeClr>
                </a:solidFill>
                <a:effectLst/>
                <a:latin typeface="Georgia Pro" panose="02040502050405020303" pitchFamily="18" charset="0"/>
              </a:rPr>
              <a:t>) gets transformed into </a:t>
            </a:r>
            <a:r>
              <a:rPr lang="en-US" b="0" dirty="0" err="1">
                <a:solidFill>
                  <a:schemeClr val="tx1">
                    <a:lumMod val="95000"/>
                    <a:lumOff val="5000"/>
                  </a:schemeClr>
                </a:solidFill>
                <a:effectLst/>
                <a:latin typeface="Georgia Pro" panose="02040502050405020303" pitchFamily="18" charset="0"/>
              </a:rPr>
              <a:t>greetStrings.apply</a:t>
            </a:r>
            <a:r>
              <a:rPr lang="en-US" b="0" dirty="0">
                <a:solidFill>
                  <a:schemeClr val="tx1">
                    <a:lumMod val="95000"/>
                    <a:lumOff val="5000"/>
                  </a:schemeClr>
                </a:solidFill>
                <a:effectLst/>
                <a:latin typeface="Georgia Pro" panose="02040502050405020303" pitchFamily="18" charset="0"/>
              </a:rPr>
              <a:t>(</a:t>
            </a:r>
            <a:r>
              <a:rPr lang="en-US" b="0" dirty="0" err="1">
                <a:solidFill>
                  <a:schemeClr val="tx1">
                    <a:lumMod val="95000"/>
                    <a:lumOff val="5000"/>
                  </a:schemeClr>
                </a:solidFill>
                <a:effectLst/>
                <a:latin typeface="Georgia Pro" panose="02040502050405020303" pitchFamily="18" charset="0"/>
              </a:rPr>
              <a:t>i</a:t>
            </a:r>
            <a:r>
              <a:rPr lang="en-US" b="0" dirty="0">
                <a:solidFill>
                  <a:schemeClr val="tx1">
                    <a:lumMod val="95000"/>
                    <a:lumOff val="5000"/>
                  </a:schemeClr>
                </a:solidFill>
                <a:effectLst/>
                <a:latin typeface="Georgia Pro" panose="02040502050405020303" pitchFamily="18" charset="0"/>
              </a:rPr>
              <a:t>). Thus accessing an element of an array in Scala is simply a method call like any other. </a:t>
            </a:r>
            <a:endParaRPr lang="en-US" b="0" dirty="0">
              <a:solidFill>
                <a:schemeClr val="tx1">
                  <a:lumMod val="95000"/>
                  <a:lumOff val="5000"/>
                </a:schemeClr>
              </a:solidFill>
              <a:effectLst/>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solidFill>
                <a:schemeClr val="tx1">
                  <a:lumMod val="95000"/>
                  <a:lumOff val="5000"/>
                </a:schemeClr>
              </a:solidFill>
              <a:latin typeface="Georgia Pro" panose="02040502050405020303" pitchFamily="18" charset="0"/>
            </a:endParaRPr>
          </a:p>
          <a:p>
            <a:pPr marL="285750" indent="-285750" algn="just">
              <a:lnSpc>
                <a:spcPct val="150000"/>
              </a:lnSpc>
              <a:buFont typeface="Arial" panose="020B0604020202020204" pitchFamily="34" charset="0"/>
              <a:buChar char="•"/>
            </a:pPr>
            <a:r>
              <a:rPr lang="en-US" b="0" dirty="0">
                <a:solidFill>
                  <a:schemeClr val="tx1">
                    <a:lumMod val="95000"/>
                    <a:lumOff val="5000"/>
                  </a:schemeClr>
                </a:solidFill>
                <a:effectLst/>
                <a:latin typeface="Georgia Pro" panose="02040502050405020303" pitchFamily="18" charset="0"/>
              </a:rPr>
              <a:t>This principle is not restricted to arrays: any application of an object to some arguments in parentheses will be transformed to an apply method call.</a:t>
            </a:r>
            <a:endParaRPr lang="en-US" b="0" dirty="0">
              <a:solidFill>
                <a:schemeClr val="tx1">
                  <a:lumMod val="95000"/>
                  <a:lumOff val="5000"/>
                </a:schemeClr>
              </a:solidFill>
              <a:effectLst/>
              <a:latin typeface="Georgia Pro" panose="02040502050405020303"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3" name="TextBox 2"/>
          <p:cNvSpPr txBox="1"/>
          <p:nvPr/>
        </p:nvSpPr>
        <p:spPr>
          <a:xfrm>
            <a:off x="1968759" y="689310"/>
            <a:ext cx="7053943" cy="2142638"/>
          </a:xfrm>
          <a:prstGeom prst="rect">
            <a:avLst/>
          </a:prstGeom>
          <a:noFill/>
        </p:spPr>
        <p:txBody>
          <a:bodyPr wrap="square">
            <a:spAutoFit/>
          </a:bodyPr>
          <a:lstStyle/>
          <a:p>
            <a:pPr>
              <a:lnSpc>
                <a:spcPct val="125000"/>
              </a:lnSpc>
            </a:pPr>
            <a:r>
              <a:rPr lang="en-IN" b="0" dirty="0" err="1">
                <a:solidFill>
                  <a:srgbClr val="AF00DB"/>
                </a:solidFill>
                <a:effectLst/>
                <a:latin typeface="Consolas" panose="020B0609020204030204" pitchFamily="49" charset="0"/>
              </a:rPr>
              <a:t>val</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greetStrings</a:t>
            </a:r>
            <a:r>
              <a:rPr lang="en-IN" b="0" dirty="0" err="1">
                <a:solidFill>
                  <a:srgbClr val="000000"/>
                </a:solidFill>
                <a:effectLst/>
                <a:latin typeface="Consolas" panose="020B0609020204030204" pitchFamily="49" charset="0"/>
              </a:rPr>
              <a:t>:</a:t>
            </a:r>
            <a:r>
              <a:rPr lang="en-IN" b="0" dirty="0" err="1">
                <a:solidFill>
                  <a:srgbClr val="267F99"/>
                </a:solidFill>
                <a:effectLst/>
                <a:latin typeface="Consolas" panose="020B0609020204030204" pitchFamily="49" charset="0"/>
              </a:rPr>
              <a:t>Array</a:t>
            </a:r>
            <a:r>
              <a:rPr lang="en-IN" b="0" dirty="0">
                <a:solidFill>
                  <a:srgbClr val="3B3B3B"/>
                </a:solidFill>
                <a:effectLst/>
                <a:latin typeface="Consolas" panose="020B0609020204030204" pitchFamily="49" charset="0"/>
              </a:rPr>
              <a:t>[</a:t>
            </a:r>
            <a:r>
              <a:rPr lang="en-IN" b="0" dirty="0">
                <a:solidFill>
                  <a:srgbClr val="267F99"/>
                </a:solidFill>
                <a:effectLst/>
                <a:latin typeface="Consolas" panose="020B0609020204030204" pitchFamily="49" charset="0"/>
              </a:rPr>
              <a:t>String</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3B3B3B"/>
                </a:solidFill>
                <a:effectLst/>
                <a:latin typeface="Consolas" panose="020B0609020204030204" pitchFamily="49" charset="0"/>
              </a:rPr>
              <a:t>[</a:t>
            </a:r>
            <a:r>
              <a:rPr lang="en-IN" b="0" dirty="0">
                <a:solidFill>
                  <a:srgbClr val="267F99"/>
                </a:solidFill>
                <a:effectLst/>
                <a:latin typeface="Consolas" panose="020B0609020204030204" pitchFamily="49" charset="0"/>
              </a:rPr>
              <a:t>String</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3</a:t>
            </a:r>
            <a:r>
              <a:rPr lang="en-IN" b="0" dirty="0">
                <a:solidFill>
                  <a:srgbClr val="3B3B3B"/>
                </a:solidFill>
                <a:effectLst/>
                <a:latin typeface="Consolas" panose="020B0609020204030204" pitchFamily="49" charset="0"/>
              </a:rPr>
              <a:t>)</a:t>
            </a:r>
            <a:endParaRPr lang="en-IN" b="0" dirty="0">
              <a:solidFill>
                <a:srgbClr val="3B3B3B"/>
              </a:solidFill>
              <a:effectLst/>
              <a:latin typeface="Consolas" panose="020B0609020204030204" pitchFamily="49" charset="0"/>
            </a:endParaRPr>
          </a:p>
          <a:p>
            <a:pPr>
              <a:lnSpc>
                <a:spcPct val="125000"/>
              </a:lnSpc>
            </a:pPr>
            <a:r>
              <a:rPr lang="en-IN" b="0" dirty="0" err="1">
                <a:solidFill>
                  <a:srgbClr val="3B3B3B"/>
                </a:solidFill>
                <a:effectLst/>
                <a:latin typeface="Consolas" panose="020B0609020204030204" pitchFamily="49" charset="0"/>
              </a:rPr>
              <a:t>greetStrings.update</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0</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"Hello"</a:t>
            </a:r>
            <a:r>
              <a:rPr lang="en-IN" b="0" dirty="0">
                <a:solidFill>
                  <a:srgbClr val="3B3B3B"/>
                </a:solidFill>
                <a:effectLst/>
                <a:latin typeface="Consolas" panose="020B0609020204030204" pitchFamily="49" charset="0"/>
              </a:rPr>
              <a:t>)</a:t>
            </a:r>
            <a:endParaRPr lang="en-IN" b="0" dirty="0">
              <a:solidFill>
                <a:srgbClr val="3B3B3B"/>
              </a:solidFill>
              <a:effectLst/>
              <a:latin typeface="Consolas" panose="020B0609020204030204" pitchFamily="49" charset="0"/>
            </a:endParaRPr>
          </a:p>
          <a:p>
            <a:pPr>
              <a:lnSpc>
                <a:spcPct val="125000"/>
              </a:lnSpc>
            </a:pPr>
            <a:r>
              <a:rPr lang="en-IN" b="0" dirty="0" err="1">
                <a:solidFill>
                  <a:srgbClr val="3B3B3B"/>
                </a:solidFill>
                <a:effectLst/>
                <a:latin typeface="Consolas" panose="020B0609020204030204" pitchFamily="49" charset="0"/>
              </a:rPr>
              <a:t>greetStrings.update</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a:t>
            </a:r>
            <a:endParaRPr lang="en-IN" b="0" dirty="0">
              <a:solidFill>
                <a:srgbClr val="3B3B3B"/>
              </a:solidFill>
              <a:effectLst/>
              <a:latin typeface="Consolas" panose="020B0609020204030204" pitchFamily="49" charset="0"/>
            </a:endParaRPr>
          </a:p>
          <a:p>
            <a:pPr>
              <a:lnSpc>
                <a:spcPct val="125000"/>
              </a:lnSpc>
            </a:pPr>
            <a:r>
              <a:rPr lang="en-IN" b="0" dirty="0" err="1">
                <a:solidFill>
                  <a:srgbClr val="3B3B3B"/>
                </a:solidFill>
                <a:effectLst/>
                <a:latin typeface="Consolas" panose="020B0609020204030204" pitchFamily="49" charset="0"/>
              </a:rPr>
              <a:t>greetStrings.update</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2</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World!"</a:t>
            </a:r>
            <a:r>
              <a:rPr lang="en-IN" b="0" dirty="0">
                <a:solidFill>
                  <a:srgbClr val="3B3B3B"/>
                </a:solidFill>
                <a:effectLst/>
                <a:latin typeface="Consolas" panose="020B0609020204030204" pitchFamily="49" charset="0"/>
              </a:rPr>
              <a:t>)</a:t>
            </a:r>
            <a:endParaRPr lang="en-IN" b="0" dirty="0">
              <a:solidFill>
                <a:srgbClr val="3B3B3B"/>
              </a:solidFill>
              <a:effectLst/>
              <a:latin typeface="Consolas" panose="020B0609020204030204" pitchFamily="49" charset="0"/>
            </a:endParaRPr>
          </a:p>
          <a:p>
            <a:pPr>
              <a:lnSpc>
                <a:spcPct val="125000"/>
              </a:lnSpc>
            </a:pP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err="1">
                <a:solidFill>
                  <a:srgbClr val="3B3B3B"/>
                </a:solidFill>
                <a:effectLst/>
                <a:latin typeface="Consolas" panose="020B0609020204030204" pitchFamily="49" charset="0"/>
              </a:rPr>
              <a:t>i</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&lt;-</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0</a:t>
            </a:r>
            <a:r>
              <a:rPr lang="en-IN" b="0" dirty="0">
                <a:solidFill>
                  <a:srgbClr val="3B3B3B"/>
                </a:solidFill>
                <a:effectLst/>
                <a:latin typeface="Consolas" panose="020B0609020204030204" pitchFamily="49" charset="0"/>
              </a:rPr>
              <a:t>.to(</a:t>
            </a:r>
            <a:r>
              <a:rPr lang="en-IN" b="0" dirty="0">
                <a:solidFill>
                  <a:srgbClr val="098658"/>
                </a:solidFill>
                <a:effectLst/>
                <a:latin typeface="Consolas" panose="020B0609020204030204" pitchFamily="49" charset="0"/>
              </a:rPr>
              <a:t>2</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do</a:t>
            </a:r>
            <a:endParaRPr lang="en-IN" b="0" dirty="0">
              <a:solidFill>
                <a:srgbClr val="3B3B3B"/>
              </a:solidFill>
              <a:effectLst/>
              <a:latin typeface="Consolas" panose="020B0609020204030204" pitchFamily="49" charset="0"/>
            </a:endParaRPr>
          </a:p>
          <a:p>
            <a:pPr>
              <a:lnSpc>
                <a:spcPct val="125000"/>
              </a:lnSpc>
            </a:pPr>
            <a:r>
              <a:rPr lang="en-IN" b="0" dirty="0">
                <a:solidFill>
                  <a:srgbClr val="3B3B3B"/>
                </a:solidFill>
                <a:effectLst/>
                <a:latin typeface="Consolas" panose="020B0609020204030204" pitchFamily="49" charset="0"/>
              </a:rPr>
              <a:t>    print(</a:t>
            </a:r>
            <a:r>
              <a:rPr lang="en-IN" b="0" dirty="0" err="1">
                <a:solidFill>
                  <a:srgbClr val="3B3B3B"/>
                </a:solidFill>
                <a:effectLst/>
                <a:latin typeface="Consolas" panose="020B0609020204030204" pitchFamily="49" charset="0"/>
              </a:rPr>
              <a:t>greetStrings.apply</a:t>
            </a:r>
            <a:r>
              <a:rPr lang="en-IN" b="0" dirty="0">
                <a:solidFill>
                  <a:srgbClr val="3B3B3B"/>
                </a:solidFill>
                <a:effectLst/>
                <a:latin typeface="Consolas" panose="020B0609020204030204" pitchFamily="49" charset="0"/>
              </a:rPr>
              <a:t>(</a:t>
            </a:r>
            <a:r>
              <a:rPr lang="en-IN" b="0" dirty="0" err="1">
                <a:solidFill>
                  <a:srgbClr val="3B3B3B"/>
                </a:solidFill>
                <a:effectLst/>
                <a:latin typeface="Consolas" panose="020B0609020204030204" pitchFamily="49" charset="0"/>
              </a:rPr>
              <a:t>i</a:t>
            </a:r>
            <a:r>
              <a:rPr lang="en-IN" b="0" dirty="0">
                <a:solidFill>
                  <a:srgbClr val="3B3B3B"/>
                </a:solidFill>
                <a:effectLst/>
                <a:latin typeface="Consolas" panose="020B0609020204030204" pitchFamily="49" charset="0"/>
              </a:rPr>
              <a:t>))</a:t>
            </a:r>
            <a:endParaRPr lang="en-IN" b="0" dirty="0">
              <a:solidFill>
                <a:srgbClr val="3B3B3B"/>
              </a:solidFill>
              <a:effectLst/>
              <a:latin typeface="Consolas" panose="020B060902020403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3" name="Title 1"/>
          <p:cNvSpPr txBox="1"/>
          <p:nvPr/>
        </p:nvSpPr>
        <p:spPr>
          <a:xfrm>
            <a:off x="838200" y="389332"/>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Parameterize arrays with types</a:t>
            </a:r>
            <a:endParaRPr lang="en-US" sz="2800" b="1" dirty="0">
              <a:solidFill>
                <a:srgbClr val="2C326F"/>
              </a:solidFill>
              <a:latin typeface="Georgia Pro" panose="02040502050405020303" pitchFamily="18" charset="0"/>
            </a:endParaRPr>
          </a:p>
        </p:txBody>
      </p:sp>
      <p:sp>
        <p:nvSpPr>
          <p:cNvPr id="11" name="TextBox 10"/>
          <p:cNvSpPr txBox="1"/>
          <p:nvPr/>
        </p:nvSpPr>
        <p:spPr>
          <a:xfrm>
            <a:off x="838200" y="924319"/>
            <a:ext cx="10590244" cy="2958630"/>
          </a:xfrm>
          <a:prstGeom prst="rect">
            <a:avLst/>
          </a:prstGeom>
          <a:noFill/>
        </p:spPr>
        <p:txBody>
          <a:bodyPr wrap="square">
            <a:spAutoFit/>
          </a:bodyPr>
          <a:lstStyle/>
          <a:p>
            <a:pPr lvl="2">
              <a:lnSpc>
                <a:spcPct val="150000"/>
              </a:lnSpc>
            </a:pPr>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i</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to </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do</a:t>
            </a:r>
            <a:endParaRPr lang="en-US" b="0" dirty="0">
              <a:solidFill>
                <a:srgbClr val="3B3B3B"/>
              </a:solidFill>
              <a:effectLst/>
              <a:latin typeface="Consolas" panose="020B0609020204030204" pitchFamily="49" charset="0"/>
            </a:endParaRPr>
          </a:p>
          <a:p>
            <a:pPr lvl="2">
              <a:lnSpc>
                <a:spcPct val="150000"/>
              </a:lnSpc>
            </a:pP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greetStrings</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i</a:t>
            </a:r>
            <a:r>
              <a:rPr lang="en-US" b="0" dirty="0">
                <a:solidFill>
                  <a:srgbClr val="3B3B3B"/>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pPr lvl="2">
              <a:lnSpc>
                <a:spcPct val="150000"/>
              </a:lnSpc>
            </a:pPr>
            <a:endParaRPr lang="en-US" dirty="0">
              <a:solidFill>
                <a:srgbClr val="3B3B3B"/>
              </a:solidFill>
              <a:latin typeface="Consolas" panose="020B0609020204030204" pitchFamily="49" charset="0"/>
            </a:endParaRPr>
          </a:p>
          <a:p>
            <a:pPr marL="285750" indent="-285750" algn="just">
              <a:lnSpc>
                <a:spcPct val="150000"/>
              </a:lnSpc>
              <a:buFont typeface="Arial" panose="020B0604020202020204" pitchFamily="34" charset="0"/>
              <a:buChar char="•"/>
            </a:pPr>
            <a:r>
              <a:rPr lang="en-US" b="0" dirty="0">
                <a:solidFill>
                  <a:srgbClr val="3B3B3B"/>
                </a:solidFill>
                <a:effectLst/>
                <a:latin typeface="Georgia Pro" panose="02040502050405020303" pitchFamily="18" charset="0"/>
              </a:rPr>
              <a:t>general rule of Scala: if a method takes only one parameter, you can call it without a dot or parentheses.</a:t>
            </a:r>
            <a:endParaRPr lang="en-US" b="0" dirty="0">
              <a:solidFill>
                <a:srgbClr val="3B3B3B"/>
              </a:solidFill>
              <a:effectLst/>
              <a:latin typeface="Georgia Pro" panose="02040502050405020303" pitchFamily="18" charset="0"/>
            </a:endParaRPr>
          </a:p>
          <a:p>
            <a:pPr marL="285750" indent="-285750" algn="just">
              <a:lnSpc>
                <a:spcPct val="150000"/>
              </a:lnSpc>
              <a:buFont typeface="Arial" panose="020B0604020202020204" pitchFamily="34" charset="0"/>
              <a:buChar char="•"/>
            </a:pPr>
            <a:r>
              <a:rPr lang="en-US" b="0" dirty="0">
                <a:solidFill>
                  <a:srgbClr val="3B3B3B"/>
                </a:solidFill>
                <a:effectLst/>
                <a:latin typeface="Georgia Pro" panose="02040502050405020303" pitchFamily="18" charset="0"/>
              </a:rPr>
              <a:t>The to in this example is actually a method that takes one Int argument. The code 0 to 2 is transformed into the method call 0.to(2).</a:t>
            </a:r>
            <a:endParaRPr lang="en-US" b="0" dirty="0">
              <a:solidFill>
                <a:srgbClr val="3B3B3B"/>
              </a:solidFill>
              <a:effectLst/>
              <a:latin typeface="Georgia Pro" panose="02040502050405020303"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7" name="Rectangle 3"/>
          <p:cNvSpPr>
            <a:spLocks noChangeArrowheads="1"/>
          </p:cNvSpPr>
          <p:nvPr/>
        </p:nvSpPr>
        <p:spPr bwMode="auto">
          <a:xfrm>
            <a:off x="998375" y="1979044"/>
            <a:ext cx="426409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JetBrains Mono"/>
              </a:rPr>
            </a:b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a:ln>
                  <a:noFill/>
                </a:ln>
                <a:solidFill>
                  <a:srgbClr val="000000"/>
                </a:solidFill>
                <a:effectLst/>
                <a:latin typeface="JetBrains Mono"/>
              </a:rPr>
              <a:t>hello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a:ln>
                  <a:noFill/>
                </a:ln>
                <a:solidFill>
                  <a:srgbClr val="00627A"/>
                </a:solidFill>
                <a:effectLst/>
                <a:latin typeface="JetBrains Mono"/>
              </a:rPr>
              <a:t>main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args:</a:t>
            </a:r>
            <a:r>
              <a:rPr kumimoji="0" lang="en-US" altLang="en-US" sz="2000" b="0" i="0" u="none" strike="noStrike" cap="none" normalizeH="0" baseline="0" dirty="0" err="1">
                <a:ln>
                  <a:noFill/>
                </a:ln>
                <a:solidFill>
                  <a:srgbClr val="000000"/>
                </a:solidFill>
                <a:effectLst/>
                <a:latin typeface="JetBrains Mono"/>
              </a:rPr>
              <a:t>Array</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0000"/>
                </a:solidFill>
                <a:effectLst/>
                <a:latin typeface="JetBrains Mono"/>
              </a:rPr>
              <a:t>String</a:t>
            </a:r>
            <a:r>
              <a:rPr kumimoji="0" lang="en-US" altLang="en-US" sz="2000" b="0" i="0" u="none" strike="noStrike" cap="none" normalizeH="0" baseline="0" dirty="0">
                <a:ln>
                  <a:noFill/>
                </a:ln>
                <a:solidFill>
                  <a:srgbClr val="080808"/>
                </a:solidFill>
                <a:effectLst/>
                <a:latin typeface="JetBrains Mono"/>
              </a:rPr>
              <a:t>]): Unit =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 Hello Again"</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9" name="TextBox 8"/>
          <p:cNvSpPr txBox="1"/>
          <p:nvPr/>
        </p:nvSpPr>
        <p:spPr>
          <a:xfrm>
            <a:off x="5467739" y="1035697"/>
            <a:ext cx="6270170" cy="5036122"/>
          </a:xfrm>
          <a:prstGeom prst="rect">
            <a:avLst/>
          </a:prstGeom>
          <a:noFill/>
        </p:spPr>
        <p:txBody>
          <a:bodyPr wrap="square">
            <a:spAutoFit/>
          </a:bodyPr>
          <a:lstStyle/>
          <a:p>
            <a:pPr algn="just">
              <a:lnSpc>
                <a:spcPct val="150000"/>
              </a:lnSpc>
            </a:pPr>
            <a:r>
              <a:rPr lang="en-US" dirty="0">
                <a:latin typeface="Georgia Pro" panose="02040502050405020303" pitchFamily="18" charset="0"/>
              </a:rPr>
              <a:t>The various parts of the main function are as follows:</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i="1" dirty="0">
                <a:latin typeface="Georgia Pro" panose="02040502050405020303" pitchFamily="18" charset="0"/>
              </a:rPr>
              <a:t>def</a:t>
            </a:r>
            <a:r>
              <a:rPr lang="en-US" dirty="0">
                <a:latin typeface="Georgia Pro" panose="02040502050405020303" pitchFamily="18" charset="0"/>
              </a:rPr>
              <a:t>  - In Scala the def keyword is used to define a function.</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i="1" dirty="0">
                <a:latin typeface="Georgia Pro" panose="02040502050405020303" pitchFamily="18" charset="0"/>
              </a:rPr>
              <a:t>main</a:t>
            </a:r>
            <a:r>
              <a:rPr lang="en-US" dirty="0">
                <a:latin typeface="Georgia Pro" panose="02040502050405020303" pitchFamily="18" charset="0"/>
              </a:rPr>
              <a:t> - This is the function name.</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i="1" dirty="0">
                <a:latin typeface="Georgia Pro" panose="02040502050405020303" pitchFamily="18" charset="0"/>
              </a:rPr>
              <a:t>(</a:t>
            </a:r>
            <a:r>
              <a:rPr lang="en-US" i="1" dirty="0" err="1">
                <a:latin typeface="Georgia Pro" panose="02040502050405020303" pitchFamily="18" charset="0"/>
              </a:rPr>
              <a:t>args</a:t>
            </a:r>
            <a:r>
              <a:rPr lang="en-US" i="1" dirty="0">
                <a:latin typeface="Georgia Pro" panose="02040502050405020303" pitchFamily="18" charset="0"/>
              </a:rPr>
              <a:t>: Array[String]) - </a:t>
            </a:r>
            <a:r>
              <a:rPr lang="en-US" dirty="0">
                <a:latin typeface="Georgia Pro" panose="02040502050405020303" pitchFamily="18" charset="0"/>
              </a:rPr>
              <a:t>main function takes in a named parameter </a:t>
            </a:r>
            <a:r>
              <a:rPr lang="en-US" dirty="0" err="1">
                <a:latin typeface="Georgia Pro" panose="02040502050405020303" pitchFamily="18" charset="0"/>
              </a:rPr>
              <a:t>args</a:t>
            </a:r>
            <a:r>
              <a:rPr lang="en-US" dirty="0">
                <a:latin typeface="Georgia Pro" panose="02040502050405020303" pitchFamily="18" charset="0"/>
              </a:rPr>
              <a:t> which is an Array of String.</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i="1" dirty="0">
                <a:latin typeface="Georgia Pro" panose="02040502050405020303" pitchFamily="18" charset="0"/>
              </a:rPr>
              <a:t>: Unit </a:t>
            </a:r>
            <a:r>
              <a:rPr lang="en-US" dirty="0">
                <a:latin typeface="Georgia Pro" panose="02040502050405020303" pitchFamily="18" charset="0"/>
              </a:rPr>
              <a:t>- In Scala, the Unit keyword is used to define a function which does not return anything. This is similar to the void keyword similar to Java or .NET</a:t>
            </a:r>
            <a:endParaRPr lang="en-IN" dirty="0">
              <a:latin typeface="Georgia Pro" panose="02040502050405020303" pitchFamily="18" charset="0"/>
            </a:endParaRPr>
          </a:p>
        </p:txBody>
      </p:sp>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First Program</a:t>
            </a:r>
            <a:endParaRPr lang="en-US" sz="2800" b="1" dirty="0">
              <a:solidFill>
                <a:srgbClr val="2C326F"/>
              </a:solidFill>
              <a:latin typeface="Georgia Pro" panose="020405020504050203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38200" y="1015465"/>
            <a:ext cx="10759751" cy="5036122"/>
          </a:xfrm>
          <a:prstGeom prst="rect">
            <a:avLst/>
          </a:prstGeom>
          <a:noFill/>
        </p:spPr>
        <p:txBody>
          <a:bodyPr wrap="square">
            <a:spAutoFit/>
          </a:bodyPr>
          <a:lstStyle/>
          <a:p>
            <a:pPr algn="just">
              <a:lnSpc>
                <a:spcPct val="150000"/>
              </a:lnSpc>
            </a:pPr>
            <a:r>
              <a:rPr lang="en-US" dirty="0">
                <a:latin typeface="Georgia Pro" panose="02040502050405020303" pitchFamily="18" charset="0"/>
              </a:rPr>
              <a:t>The following are the basic syntaxes and coding conventions in Scala programming.</a:t>
            </a:r>
            <a:endParaRPr lang="en-US" dirty="0">
              <a:latin typeface="Georgia Pro" panose="02040502050405020303" pitchFamily="18" charset="0"/>
            </a:endParaRPr>
          </a:p>
          <a:p>
            <a:pPr algn="just">
              <a:lnSpc>
                <a:spcPct val="150000"/>
              </a:lnSpc>
            </a:pPr>
            <a:endParaRPr lang="en-US" dirty="0">
              <a:latin typeface="Georgia Pro" panose="02040502050405020303" pitchFamily="18" charset="0"/>
            </a:endParaRPr>
          </a:p>
          <a:p>
            <a:pPr algn="just">
              <a:lnSpc>
                <a:spcPct val="150000"/>
              </a:lnSpc>
            </a:pPr>
            <a:r>
              <a:rPr lang="en-US" b="1" dirty="0">
                <a:latin typeface="Georgia Pro" panose="02040502050405020303" pitchFamily="18" charset="0"/>
              </a:rPr>
              <a:t>Case Sensitivity − </a:t>
            </a:r>
            <a:r>
              <a:rPr lang="en-US" dirty="0">
                <a:latin typeface="Georgia Pro" panose="02040502050405020303" pitchFamily="18" charset="0"/>
              </a:rPr>
              <a:t>Scala is case-sensitive, which means identifier Hello and hello would have different meaning in Scala.</a:t>
            </a:r>
            <a:endParaRPr lang="en-US" dirty="0">
              <a:latin typeface="Georgia Pro" panose="02040502050405020303" pitchFamily="18" charset="0"/>
            </a:endParaRPr>
          </a:p>
          <a:p>
            <a:pPr algn="just">
              <a:lnSpc>
                <a:spcPct val="150000"/>
              </a:lnSpc>
            </a:pPr>
            <a:endParaRPr lang="en-US" dirty="0">
              <a:latin typeface="Georgia Pro" panose="02040502050405020303" pitchFamily="18" charset="0"/>
            </a:endParaRPr>
          </a:p>
          <a:p>
            <a:pPr algn="just">
              <a:lnSpc>
                <a:spcPct val="150000"/>
              </a:lnSpc>
            </a:pPr>
            <a:r>
              <a:rPr lang="en-US" b="1" dirty="0">
                <a:latin typeface="Georgia Pro" panose="02040502050405020303" pitchFamily="18" charset="0"/>
              </a:rPr>
              <a:t>Class Names − </a:t>
            </a:r>
            <a:r>
              <a:rPr lang="en-US" dirty="0">
                <a:latin typeface="Georgia Pro" panose="02040502050405020303" pitchFamily="18" charset="0"/>
              </a:rPr>
              <a:t>For all class names, the first letter should be in Upper Case. If several words are used to form a name of the class, each inner word's first letter should be in Upper Case. Example − class </a:t>
            </a:r>
            <a:r>
              <a:rPr lang="en-US" dirty="0" err="1">
                <a:latin typeface="Georgia Pro" panose="02040502050405020303" pitchFamily="18" charset="0"/>
              </a:rPr>
              <a:t>MyFirstScalaClass</a:t>
            </a:r>
            <a:r>
              <a:rPr lang="en-US" dirty="0">
                <a:latin typeface="Georgia Pro" panose="02040502050405020303" pitchFamily="18" charset="0"/>
              </a:rPr>
              <a:t>.</a:t>
            </a:r>
            <a:endParaRPr lang="en-US" dirty="0">
              <a:latin typeface="Georgia Pro" panose="02040502050405020303" pitchFamily="18" charset="0"/>
            </a:endParaRPr>
          </a:p>
          <a:p>
            <a:pPr algn="just">
              <a:lnSpc>
                <a:spcPct val="150000"/>
              </a:lnSpc>
            </a:pPr>
            <a:endParaRPr lang="en-US" dirty="0">
              <a:latin typeface="Georgia Pro" panose="02040502050405020303" pitchFamily="18" charset="0"/>
            </a:endParaRPr>
          </a:p>
          <a:p>
            <a:pPr algn="just">
              <a:lnSpc>
                <a:spcPct val="150000"/>
              </a:lnSpc>
            </a:pPr>
            <a:r>
              <a:rPr lang="en-US" b="1" dirty="0">
                <a:latin typeface="Georgia Pro" panose="02040502050405020303" pitchFamily="18" charset="0"/>
              </a:rPr>
              <a:t>Method Names − </a:t>
            </a:r>
            <a:r>
              <a:rPr lang="en-US" dirty="0">
                <a:latin typeface="Georgia Pro" panose="02040502050405020303" pitchFamily="18" charset="0"/>
              </a:rPr>
              <a:t>All method names should start with a Lower Case letter. If multiple words are used to form the name of the method, then each inner word's first letter should be in Upper Case. Example − def </a:t>
            </a:r>
            <a:r>
              <a:rPr lang="en-US" dirty="0" err="1">
                <a:latin typeface="Georgia Pro" panose="02040502050405020303" pitchFamily="18" charset="0"/>
              </a:rPr>
              <a:t>myMethodName</a:t>
            </a:r>
            <a:r>
              <a:rPr lang="en-US" dirty="0">
                <a:latin typeface="Georgia Pro" panose="02040502050405020303" pitchFamily="18" charset="0"/>
              </a:rPr>
              <a:t>()</a:t>
            </a:r>
            <a:endParaRPr lang="en-US" dirty="0">
              <a:latin typeface="Georgia Pro" panose="02040502050405020303" pitchFamily="18" charset="0"/>
            </a:endParaRPr>
          </a:p>
        </p:txBody>
      </p:sp>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Basic syntax</a:t>
            </a:r>
            <a:endParaRPr lang="en-US" sz="2800" b="1" dirty="0">
              <a:solidFill>
                <a:srgbClr val="2C326F"/>
              </a:solidFill>
              <a:latin typeface="Georgia Pro" panose="02040502050405020303"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38200" y="1015465"/>
            <a:ext cx="10759751" cy="3374129"/>
          </a:xfrm>
          <a:prstGeom prst="rect">
            <a:avLst/>
          </a:prstGeom>
          <a:noFill/>
        </p:spPr>
        <p:txBody>
          <a:bodyPr wrap="square">
            <a:spAutoFit/>
          </a:bodyPr>
          <a:lstStyle/>
          <a:p>
            <a:pPr algn="just">
              <a:lnSpc>
                <a:spcPct val="150000"/>
              </a:lnSpc>
            </a:pPr>
            <a:r>
              <a:rPr lang="en-US" b="1" dirty="0">
                <a:latin typeface="Georgia Pro" panose="02040502050405020303" pitchFamily="18" charset="0"/>
              </a:rPr>
              <a:t>Program File Name − </a:t>
            </a:r>
            <a:r>
              <a:rPr lang="en-US" dirty="0">
                <a:latin typeface="Georgia Pro" panose="02040502050405020303" pitchFamily="18" charset="0"/>
              </a:rPr>
              <a:t>Name of the program file should exactly match the object name. When saving the file you should save it using the object name (Remember Scala is case-sensitive) and append ‘.</a:t>
            </a:r>
            <a:r>
              <a:rPr lang="en-US" dirty="0" err="1">
                <a:latin typeface="Georgia Pro" panose="02040502050405020303" pitchFamily="18" charset="0"/>
              </a:rPr>
              <a:t>scala</a:t>
            </a:r>
            <a:r>
              <a:rPr lang="en-US" dirty="0">
                <a:latin typeface="Georgia Pro" panose="02040502050405020303" pitchFamily="18" charset="0"/>
              </a:rPr>
              <a:t>’ to the end of the name. (If the file name and the object name do not match your program will not compile). Example − Assume 'HelloWorld' is the object name. Then the file should be saved as '</a:t>
            </a:r>
            <a:r>
              <a:rPr lang="en-US" dirty="0" err="1">
                <a:latin typeface="Georgia Pro" panose="02040502050405020303" pitchFamily="18" charset="0"/>
              </a:rPr>
              <a:t>HelloWorld.scala</a:t>
            </a:r>
            <a:r>
              <a:rPr lang="en-US" dirty="0">
                <a:latin typeface="Georgia Pro" panose="02040502050405020303" pitchFamily="18" charset="0"/>
              </a:rPr>
              <a:t>’.</a:t>
            </a:r>
            <a:endParaRPr lang="en-US" dirty="0">
              <a:latin typeface="Georgia Pro" panose="02040502050405020303" pitchFamily="18" charset="0"/>
            </a:endParaRPr>
          </a:p>
          <a:p>
            <a:pPr algn="just">
              <a:lnSpc>
                <a:spcPct val="150000"/>
              </a:lnSpc>
            </a:pPr>
            <a:endParaRPr lang="en-US" dirty="0">
              <a:latin typeface="Georgia Pro" panose="02040502050405020303" pitchFamily="18" charset="0"/>
            </a:endParaRPr>
          </a:p>
          <a:p>
            <a:pPr algn="just">
              <a:lnSpc>
                <a:spcPct val="150000"/>
              </a:lnSpc>
            </a:pPr>
            <a:r>
              <a:rPr lang="en-US" b="1" dirty="0">
                <a:latin typeface="Georgia Pro" panose="02040502050405020303" pitchFamily="18" charset="0"/>
              </a:rPr>
              <a:t>def main(</a:t>
            </a:r>
            <a:r>
              <a:rPr lang="en-US" b="1" dirty="0" err="1">
                <a:latin typeface="Georgia Pro" panose="02040502050405020303" pitchFamily="18" charset="0"/>
              </a:rPr>
              <a:t>args</a:t>
            </a:r>
            <a:r>
              <a:rPr lang="en-US" b="1" dirty="0">
                <a:latin typeface="Georgia Pro" panose="02040502050405020303" pitchFamily="18" charset="0"/>
              </a:rPr>
              <a:t>: Array[String]) − </a:t>
            </a:r>
            <a:r>
              <a:rPr lang="en-US" dirty="0">
                <a:latin typeface="Georgia Pro" panose="02040502050405020303" pitchFamily="18" charset="0"/>
              </a:rPr>
              <a:t>Scala program processing starts from the main() method which is a mandatory part of every Scala Program.</a:t>
            </a:r>
            <a:endParaRPr lang="en-IN" dirty="0">
              <a:latin typeface="Georgia Pro" panose="02040502050405020303"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38200" y="1015465"/>
            <a:ext cx="10759751" cy="4205126"/>
          </a:xfrm>
          <a:prstGeom prst="rect">
            <a:avLst/>
          </a:prstGeom>
          <a:noFill/>
        </p:spPr>
        <p:txBody>
          <a:bodyPr wrap="square">
            <a:spAutoFit/>
          </a:bodyPr>
          <a:lstStyle/>
          <a:p>
            <a:pPr algn="just">
              <a:lnSpc>
                <a:spcPct val="150000"/>
              </a:lnSpc>
            </a:pPr>
            <a:r>
              <a:rPr lang="en-US" dirty="0">
                <a:latin typeface="Georgia Pro" panose="02040502050405020303" pitchFamily="18" charset="0"/>
              </a:rPr>
              <a:t>When we consider a Scala program, it can be defined as a collection of objects that communicate via invoking each other’s methods.</a:t>
            </a:r>
            <a:endParaRPr lang="en-US" dirty="0">
              <a:latin typeface="Georgia Pro" panose="02040502050405020303" pitchFamily="18" charset="0"/>
            </a:endParaRPr>
          </a:p>
          <a:p>
            <a:pPr marL="285750" indent="-285750" algn="just">
              <a:lnSpc>
                <a:spcPct val="150000"/>
              </a:lnSpc>
              <a:buFont typeface="Courier New" panose="02070309020205020404" pitchFamily="49" charset="0"/>
              <a:buChar char="o"/>
            </a:pPr>
            <a:r>
              <a:rPr lang="en-US" b="1" dirty="0">
                <a:latin typeface="Georgia Pro" panose="02040502050405020303" pitchFamily="18" charset="0"/>
              </a:rPr>
              <a:t>Object − </a:t>
            </a:r>
            <a:r>
              <a:rPr lang="en-US" dirty="0">
                <a:latin typeface="Georgia Pro" panose="02040502050405020303" pitchFamily="18" charset="0"/>
              </a:rPr>
              <a:t>Objects have states and behaviors. An object is an instance of a class. Example − A dog has states - color, name, breed as well as behaviors - wagging, barking, and eating.</a:t>
            </a:r>
            <a:endParaRPr lang="en-US" dirty="0">
              <a:latin typeface="Georgia Pro" panose="02040502050405020303" pitchFamily="18" charset="0"/>
            </a:endParaRPr>
          </a:p>
          <a:p>
            <a:pPr marL="285750" indent="-285750" algn="just">
              <a:lnSpc>
                <a:spcPct val="150000"/>
              </a:lnSpc>
              <a:buFont typeface="Courier New" panose="02070309020205020404" pitchFamily="49" charset="0"/>
              <a:buChar char="o"/>
            </a:pPr>
            <a:endParaRPr lang="en-US" dirty="0">
              <a:latin typeface="Georgia Pro" panose="02040502050405020303" pitchFamily="18" charset="0"/>
            </a:endParaRPr>
          </a:p>
          <a:p>
            <a:pPr marL="285750" indent="-285750" algn="just">
              <a:lnSpc>
                <a:spcPct val="150000"/>
              </a:lnSpc>
              <a:buFont typeface="Courier New" panose="02070309020205020404" pitchFamily="49" charset="0"/>
              <a:buChar char="o"/>
            </a:pPr>
            <a:r>
              <a:rPr lang="en-US" b="1" dirty="0">
                <a:latin typeface="Georgia Pro" panose="02040502050405020303" pitchFamily="18" charset="0"/>
              </a:rPr>
              <a:t>Class − </a:t>
            </a:r>
            <a:r>
              <a:rPr lang="en-US" dirty="0">
                <a:latin typeface="Georgia Pro" panose="02040502050405020303" pitchFamily="18" charset="0"/>
              </a:rPr>
              <a:t>A class can be defined as a template/blueprint that describes the behaviors/states that are related to the class.</a:t>
            </a:r>
            <a:endParaRPr lang="en-US" dirty="0">
              <a:latin typeface="Georgia Pro" panose="02040502050405020303" pitchFamily="18" charset="0"/>
            </a:endParaRPr>
          </a:p>
          <a:p>
            <a:pPr marL="285750" indent="-285750" algn="just">
              <a:lnSpc>
                <a:spcPct val="150000"/>
              </a:lnSpc>
              <a:buFont typeface="Courier New" panose="02070309020205020404" pitchFamily="49" charset="0"/>
              <a:buChar char="o"/>
            </a:pPr>
            <a:endParaRPr lang="en-US" dirty="0">
              <a:latin typeface="Georgia Pro" panose="02040502050405020303" pitchFamily="18" charset="0"/>
            </a:endParaRPr>
          </a:p>
          <a:p>
            <a:pPr marL="285750" indent="-285750" algn="just">
              <a:lnSpc>
                <a:spcPct val="150000"/>
              </a:lnSpc>
              <a:buFont typeface="Courier New" panose="02070309020205020404" pitchFamily="49" charset="0"/>
              <a:buChar char="o"/>
            </a:pPr>
            <a:r>
              <a:rPr lang="en-US" b="1" dirty="0">
                <a:latin typeface="Georgia Pro" panose="02040502050405020303" pitchFamily="18" charset="0"/>
              </a:rPr>
              <a:t>Methods − </a:t>
            </a:r>
            <a:r>
              <a:rPr lang="en-US" dirty="0">
                <a:latin typeface="Georgia Pro" panose="02040502050405020303" pitchFamily="18" charset="0"/>
              </a:rPr>
              <a:t>A method is basically a behavior. A class can contain many methods. It is in methods where the logics are written, data is manipulated and all the actions are executed.</a:t>
            </a:r>
            <a:endParaRPr lang="en-US" dirty="0">
              <a:latin typeface="Georgia Pro" panose="02040502050405020303" pitchFamily="18" charset="0"/>
            </a:endParaRPr>
          </a:p>
        </p:txBody>
      </p:sp>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Basic syntax</a:t>
            </a:r>
            <a:endParaRPr lang="en-US" sz="2800" b="1" dirty="0">
              <a:solidFill>
                <a:srgbClr val="2C326F"/>
              </a:solidFill>
              <a:latin typeface="Georgia Pro" panose="02040502050405020303"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38200" y="1015465"/>
            <a:ext cx="10759751" cy="3789627"/>
          </a:xfrm>
          <a:prstGeom prst="rect">
            <a:avLst/>
          </a:prstGeom>
          <a:noFill/>
        </p:spPr>
        <p:txBody>
          <a:bodyPr wrap="square">
            <a:spAutoFit/>
          </a:bodyPr>
          <a:lstStyle/>
          <a:p>
            <a:pPr marL="285750" indent="-285750" algn="just">
              <a:lnSpc>
                <a:spcPct val="150000"/>
              </a:lnSpc>
              <a:buFont typeface="Courier New" panose="02070309020205020404" pitchFamily="49" charset="0"/>
              <a:buChar char="o"/>
            </a:pPr>
            <a:r>
              <a:rPr lang="en-US" b="1" dirty="0">
                <a:latin typeface="Georgia Pro" panose="02040502050405020303" pitchFamily="18" charset="0"/>
              </a:rPr>
              <a:t>Fields − </a:t>
            </a:r>
            <a:r>
              <a:rPr lang="en-US" dirty="0">
                <a:latin typeface="Georgia Pro" panose="02040502050405020303" pitchFamily="18" charset="0"/>
              </a:rPr>
              <a:t>Each object has its unique set of instance variables, which are called fields. An object's state is created by the values assigned to these fields.</a:t>
            </a:r>
            <a:endParaRPr lang="en-US" dirty="0">
              <a:latin typeface="Georgia Pro" panose="02040502050405020303" pitchFamily="18" charset="0"/>
            </a:endParaRPr>
          </a:p>
          <a:p>
            <a:pPr marL="285750" indent="-285750" algn="just">
              <a:lnSpc>
                <a:spcPct val="150000"/>
              </a:lnSpc>
              <a:buFont typeface="Courier New" panose="02070309020205020404" pitchFamily="49" charset="0"/>
              <a:buChar char="o"/>
            </a:pPr>
            <a:endParaRPr lang="en-US" dirty="0">
              <a:latin typeface="Georgia Pro" panose="02040502050405020303" pitchFamily="18" charset="0"/>
            </a:endParaRPr>
          </a:p>
          <a:p>
            <a:pPr marL="285750" indent="-285750" algn="just">
              <a:lnSpc>
                <a:spcPct val="150000"/>
              </a:lnSpc>
              <a:buFont typeface="Courier New" panose="02070309020205020404" pitchFamily="49" charset="0"/>
              <a:buChar char="o"/>
            </a:pPr>
            <a:r>
              <a:rPr lang="en-US" b="1" dirty="0">
                <a:latin typeface="Georgia Pro" panose="02040502050405020303" pitchFamily="18" charset="0"/>
              </a:rPr>
              <a:t>Closure − </a:t>
            </a:r>
            <a:r>
              <a:rPr lang="en-US" dirty="0">
                <a:latin typeface="Georgia Pro" panose="02040502050405020303" pitchFamily="18" charset="0"/>
              </a:rPr>
              <a:t>A closure is a function, whose return value depends on the value of one or more variables declared outside this function.</a:t>
            </a:r>
            <a:endParaRPr lang="en-US" dirty="0">
              <a:latin typeface="Georgia Pro" panose="02040502050405020303" pitchFamily="18" charset="0"/>
            </a:endParaRPr>
          </a:p>
          <a:p>
            <a:pPr marL="285750" indent="-285750" algn="just">
              <a:lnSpc>
                <a:spcPct val="150000"/>
              </a:lnSpc>
              <a:buFont typeface="Courier New" panose="02070309020205020404" pitchFamily="49" charset="0"/>
              <a:buChar char="o"/>
            </a:pPr>
            <a:endParaRPr lang="en-US" dirty="0">
              <a:latin typeface="Georgia Pro" panose="02040502050405020303" pitchFamily="18" charset="0"/>
            </a:endParaRPr>
          </a:p>
          <a:p>
            <a:pPr marL="285750" indent="-285750" algn="just">
              <a:lnSpc>
                <a:spcPct val="150000"/>
              </a:lnSpc>
              <a:buFont typeface="Courier New" panose="02070309020205020404" pitchFamily="49" charset="0"/>
              <a:buChar char="o"/>
            </a:pPr>
            <a:r>
              <a:rPr lang="en-US" b="1" dirty="0">
                <a:latin typeface="Georgia Pro" panose="02040502050405020303" pitchFamily="18" charset="0"/>
              </a:rPr>
              <a:t>Traits − </a:t>
            </a:r>
            <a:r>
              <a:rPr lang="en-US" dirty="0">
                <a:latin typeface="Georgia Pro" panose="02040502050405020303" pitchFamily="18" charset="0"/>
              </a:rPr>
              <a:t>A trait encapsulates method and field definitions, which can then be reused by mixing them into classes. Traits are used to define object types by specifying the signature of the supported methods.</a:t>
            </a:r>
            <a:endParaRPr lang="en-IN" dirty="0">
              <a:latin typeface="Georgia Pro" panose="02040502050405020303"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38200" y="1015465"/>
            <a:ext cx="10759751" cy="4620624"/>
          </a:xfrm>
          <a:prstGeom prst="rect">
            <a:avLst/>
          </a:prstGeom>
          <a:noFill/>
        </p:spPr>
        <p:txBody>
          <a:bodyPr wrap="square">
            <a:spAutoFit/>
          </a:bodyPr>
          <a:lstStyle/>
          <a:p>
            <a:pPr algn="just">
              <a:lnSpc>
                <a:spcPct val="150000"/>
              </a:lnSpc>
            </a:pPr>
            <a:r>
              <a:rPr lang="en-US" dirty="0">
                <a:latin typeface="Georgia Pro" panose="02040502050405020303" pitchFamily="18" charset="0"/>
              </a:rPr>
              <a:t>All Scala components require names. Names used for objects, classes, variables and methods are called identifiers. A keyword cannot be used as an identifier and identifiers are case-sensitive. Scala supports four types of identifiers.</a:t>
            </a:r>
            <a:endParaRPr lang="en-US" dirty="0">
              <a:latin typeface="Georgia Pro" panose="02040502050405020303" pitchFamily="18" charset="0"/>
            </a:endParaRPr>
          </a:p>
          <a:p>
            <a:pPr algn="just">
              <a:lnSpc>
                <a:spcPct val="150000"/>
              </a:lnSpc>
            </a:pPr>
            <a:r>
              <a:rPr lang="en-US" b="1" dirty="0">
                <a:latin typeface="Georgia Pro" panose="02040502050405020303" pitchFamily="18" charset="0"/>
              </a:rPr>
              <a:t>1. Alphanumeric Identifiers: </a:t>
            </a:r>
            <a:r>
              <a:rPr lang="en-US" dirty="0">
                <a:latin typeface="Georgia Pro" panose="02040502050405020303" pitchFamily="18" charset="0"/>
              </a:rPr>
              <a:t>An alphanumeric identifier starts with a letter or an underscore, which can be followed by further letters, digits, or underscores. The '$' character is a reserved keyword in Scala and should not be used in identifiers.</a:t>
            </a:r>
            <a:endParaRPr lang="en-US" dirty="0">
              <a:latin typeface="Georgia Pro" panose="02040502050405020303" pitchFamily="18" charset="0"/>
            </a:endParaRPr>
          </a:p>
          <a:p>
            <a:pPr algn="just">
              <a:lnSpc>
                <a:spcPct val="150000"/>
              </a:lnSpc>
            </a:pP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Following are legal alphanumeric identifiers −</a:t>
            </a:r>
            <a:endParaRPr lang="en-US" dirty="0">
              <a:latin typeface="Georgia Pro" panose="02040502050405020303" pitchFamily="18" charset="0"/>
            </a:endParaRPr>
          </a:p>
          <a:p>
            <a:pPr algn="ctr">
              <a:lnSpc>
                <a:spcPct val="150000"/>
              </a:lnSpc>
            </a:pPr>
            <a:r>
              <a:rPr lang="en-US" dirty="0">
                <a:latin typeface="Georgia Pro" panose="02040502050405020303" pitchFamily="18" charset="0"/>
              </a:rPr>
              <a:t>age, salary, _value,  __1_value</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Following are illegal identifiers −</a:t>
            </a:r>
            <a:endParaRPr lang="en-US" dirty="0">
              <a:latin typeface="Georgia Pro" panose="02040502050405020303" pitchFamily="18" charset="0"/>
            </a:endParaRPr>
          </a:p>
          <a:p>
            <a:pPr algn="ctr">
              <a:lnSpc>
                <a:spcPct val="150000"/>
              </a:lnSpc>
            </a:pPr>
            <a:r>
              <a:rPr lang="en-US" dirty="0">
                <a:latin typeface="Georgia Pro" panose="02040502050405020303" pitchFamily="18" charset="0"/>
              </a:rPr>
              <a:t>$salary, 123abc, -salary</a:t>
            </a:r>
            <a:endParaRPr lang="en-US" dirty="0">
              <a:latin typeface="Georgia Pro" panose="02040502050405020303" pitchFamily="18" charset="0"/>
            </a:endParaRPr>
          </a:p>
        </p:txBody>
      </p:sp>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Scala Identifiers</a:t>
            </a:r>
            <a:endParaRPr lang="en-US" sz="2800" b="1" dirty="0">
              <a:solidFill>
                <a:srgbClr val="2C326F"/>
              </a:solidFill>
              <a:latin typeface="Georgia Pro" panose="020405020504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A Scalable Language</a:t>
            </a:r>
            <a:endParaRPr lang="en-US" sz="2800" b="1" dirty="0">
              <a:solidFill>
                <a:srgbClr val="2C326F"/>
              </a:solidFill>
              <a:latin typeface="Georgia Pro" panose="02040502050405020303" pitchFamily="18" charset="0"/>
            </a:endParaRPr>
          </a:p>
        </p:txBody>
      </p:sp>
      <p:sp>
        <p:nvSpPr>
          <p:cNvPr id="5" name="TextBox 4"/>
          <p:cNvSpPr txBox="1"/>
          <p:nvPr/>
        </p:nvSpPr>
        <p:spPr>
          <a:xfrm>
            <a:off x="838200" y="1046031"/>
            <a:ext cx="10515600" cy="3763594"/>
          </a:xfrm>
          <a:prstGeom prst="rect">
            <a:avLst/>
          </a:prstGeom>
          <a:noFill/>
        </p:spPr>
        <p:txBody>
          <a:bodyPr wrap="square">
            <a:spAutoFit/>
          </a:bodyPr>
          <a:lstStyle/>
          <a:p>
            <a:pPr marL="285750" indent="-285750" algn="just">
              <a:lnSpc>
                <a:spcPct val="125000"/>
              </a:lnSpc>
              <a:buFont typeface="Arial" panose="020B0604020202020204" pitchFamily="34" charset="0"/>
              <a:buChar char="•"/>
            </a:pPr>
            <a:r>
              <a:rPr lang="en-US" sz="1600" dirty="0">
                <a:latin typeface="Georgia Pro" panose="02040502050405020303" pitchFamily="18" charset="0"/>
              </a:rPr>
              <a:t>The name Scala stands for “scalable language.” </a:t>
            </a:r>
            <a:endParaRPr lang="en-US" sz="1600" dirty="0">
              <a:latin typeface="Georgia Pro" panose="02040502050405020303" pitchFamily="18" charset="0"/>
            </a:endParaRPr>
          </a:p>
          <a:p>
            <a:pPr marL="285750" indent="-285750" algn="just">
              <a:lnSpc>
                <a:spcPct val="125000"/>
              </a:lnSpc>
              <a:buFont typeface="Arial" panose="020B0604020202020204" pitchFamily="34" charset="0"/>
              <a:buChar char="•"/>
            </a:pPr>
            <a:endParaRPr lang="en-US" sz="1600" dirty="0">
              <a:latin typeface="Georgia Pro" panose="02040502050405020303" pitchFamily="18" charset="0"/>
            </a:endParaRPr>
          </a:p>
          <a:p>
            <a:pPr marL="285750" indent="-285750" algn="just">
              <a:lnSpc>
                <a:spcPct val="125000"/>
              </a:lnSpc>
              <a:buFont typeface="Arial" panose="020B0604020202020204" pitchFamily="34" charset="0"/>
              <a:buChar char="•"/>
            </a:pPr>
            <a:r>
              <a:rPr lang="en-US" sz="1600" dirty="0">
                <a:latin typeface="Georgia Pro" panose="02040502050405020303" pitchFamily="18" charset="0"/>
              </a:rPr>
              <a:t>The language is so named  because it was designed to grow with the demands of its users. </a:t>
            </a:r>
            <a:endParaRPr lang="en-US" sz="1600" dirty="0">
              <a:latin typeface="Georgia Pro" panose="02040502050405020303" pitchFamily="18" charset="0"/>
            </a:endParaRPr>
          </a:p>
          <a:p>
            <a:pPr marL="285750" indent="-285750" algn="just">
              <a:lnSpc>
                <a:spcPct val="125000"/>
              </a:lnSpc>
              <a:buFont typeface="Arial" panose="020B0604020202020204" pitchFamily="34" charset="0"/>
              <a:buChar char="•"/>
            </a:pPr>
            <a:endParaRPr lang="en-US" sz="1600" dirty="0">
              <a:latin typeface="Georgia Pro" panose="02040502050405020303" pitchFamily="18" charset="0"/>
            </a:endParaRPr>
          </a:p>
          <a:p>
            <a:pPr marL="285750" indent="-285750" algn="just">
              <a:lnSpc>
                <a:spcPct val="125000"/>
              </a:lnSpc>
              <a:buFont typeface="Arial" panose="020B0604020202020204" pitchFamily="34" charset="0"/>
              <a:buChar char="•"/>
            </a:pPr>
            <a:r>
              <a:rPr lang="en-US" sz="1600" dirty="0">
                <a:latin typeface="Georgia Pro" panose="02040502050405020303" pitchFamily="18" charset="0"/>
              </a:rPr>
              <a:t>One can apply Scala to a wide range of programming tasks, from writing small scripts to building large systems</a:t>
            </a:r>
            <a:endParaRPr lang="en-US" sz="1600" dirty="0">
              <a:latin typeface="Georgia Pro" panose="02040502050405020303" pitchFamily="18" charset="0"/>
            </a:endParaRPr>
          </a:p>
          <a:p>
            <a:pPr marL="285750" indent="-285750" algn="just">
              <a:lnSpc>
                <a:spcPct val="125000"/>
              </a:lnSpc>
              <a:buFont typeface="Arial" panose="020B0604020202020204" pitchFamily="34" charset="0"/>
              <a:buChar char="•"/>
            </a:pPr>
            <a:endParaRPr lang="en-US" sz="1600" dirty="0">
              <a:latin typeface="Georgia Pro" panose="02040502050405020303" pitchFamily="18" charset="0"/>
            </a:endParaRPr>
          </a:p>
          <a:p>
            <a:pPr marL="285750" indent="-285750" algn="just">
              <a:lnSpc>
                <a:spcPct val="125000"/>
              </a:lnSpc>
              <a:buFont typeface="Arial" panose="020B0604020202020204" pitchFamily="34" charset="0"/>
              <a:buChar char="•"/>
            </a:pPr>
            <a:r>
              <a:rPr lang="en-US" sz="1600" dirty="0">
                <a:latin typeface="Georgia Pro" panose="02040502050405020303" pitchFamily="18" charset="0"/>
              </a:rPr>
              <a:t>It runs on the standard Java and JavaScript platforms and interoperates seamlessly with all platform libraries</a:t>
            </a:r>
            <a:endParaRPr lang="en-US" sz="1600" dirty="0">
              <a:latin typeface="Georgia Pro" panose="02040502050405020303" pitchFamily="18" charset="0"/>
            </a:endParaRPr>
          </a:p>
          <a:p>
            <a:pPr marL="285750" indent="-285750" algn="just">
              <a:lnSpc>
                <a:spcPct val="125000"/>
              </a:lnSpc>
              <a:buFont typeface="Arial" panose="020B0604020202020204" pitchFamily="34" charset="0"/>
              <a:buChar char="•"/>
            </a:pPr>
            <a:endParaRPr lang="en-US" sz="1600" dirty="0">
              <a:latin typeface="Georgia Pro" panose="02040502050405020303" pitchFamily="18" charset="0"/>
            </a:endParaRPr>
          </a:p>
          <a:p>
            <a:pPr marL="285750" indent="-285750" algn="just">
              <a:lnSpc>
                <a:spcPct val="125000"/>
              </a:lnSpc>
              <a:buFont typeface="Arial" panose="020B0604020202020204" pitchFamily="34" charset="0"/>
              <a:buChar char="•"/>
            </a:pPr>
            <a:r>
              <a:rPr lang="en-US" sz="1600" dirty="0">
                <a:latin typeface="Georgia Pro" panose="02040502050405020303" pitchFamily="18" charset="0"/>
              </a:rPr>
              <a:t>Scala is a blend of </a:t>
            </a:r>
            <a:r>
              <a:rPr lang="en-US" sz="1600" b="1" dirty="0">
                <a:latin typeface="Georgia Pro" panose="02040502050405020303" pitchFamily="18" charset="0"/>
              </a:rPr>
              <a:t>object-oriented</a:t>
            </a:r>
            <a:r>
              <a:rPr lang="en-US" sz="1600" dirty="0">
                <a:latin typeface="Georgia Pro" panose="02040502050405020303" pitchFamily="18" charset="0"/>
              </a:rPr>
              <a:t> and </a:t>
            </a:r>
            <a:r>
              <a:rPr lang="en-US" sz="1600" b="1" dirty="0">
                <a:latin typeface="Georgia Pro" panose="02040502050405020303" pitchFamily="18" charset="0"/>
              </a:rPr>
              <a:t>functional programming </a:t>
            </a:r>
            <a:r>
              <a:rPr lang="en-US" sz="1600" dirty="0">
                <a:latin typeface="Georgia Pro" panose="02040502050405020303" pitchFamily="18" charset="0"/>
              </a:rPr>
              <a:t>concepts in a statically typed language</a:t>
            </a:r>
            <a:endParaRPr lang="en-US" sz="1600" dirty="0">
              <a:latin typeface="Georgia Pro" panose="02040502050405020303" pitchFamily="18" charset="0"/>
            </a:endParaRPr>
          </a:p>
          <a:p>
            <a:pPr marL="285750" indent="-285750" algn="just">
              <a:lnSpc>
                <a:spcPct val="125000"/>
              </a:lnSpc>
              <a:buFont typeface="Arial" panose="020B0604020202020204" pitchFamily="34" charset="0"/>
              <a:buChar char="•"/>
            </a:pPr>
            <a:endParaRPr lang="en-US" sz="1600" dirty="0">
              <a:latin typeface="Georgia Pro" panose="02040502050405020303" pitchFamily="18" charset="0"/>
            </a:endParaRPr>
          </a:p>
          <a:p>
            <a:pPr marL="285750" indent="-285750" algn="just">
              <a:lnSpc>
                <a:spcPct val="125000"/>
              </a:lnSpc>
              <a:buFont typeface="Arial" panose="020B0604020202020204" pitchFamily="34" charset="0"/>
              <a:buChar char="•"/>
            </a:pPr>
            <a:r>
              <a:rPr lang="en-US" sz="1600" dirty="0">
                <a:latin typeface="Georgia Pro" panose="02040502050405020303" pitchFamily="18" charset="0"/>
              </a:rPr>
              <a:t>Scala’s functional programming constructs make it easy to build interesting things quickly from simple parts. Its object-oriented constructs make it easy to structure larger systems and adapt them to new demands.</a:t>
            </a:r>
            <a:endParaRPr lang="en-IN" sz="1600" dirty="0">
              <a:latin typeface="Georgia Pro" panose="020405020504050203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75523" y="604919"/>
            <a:ext cx="10759751" cy="4620624"/>
          </a:xfrm>
          <a:prstGeom prst="rect">
            <a:avLst/>
          </a:prstGeom>
          <a:noFill/>
        </p:spPr>
        <p:txBody>
          <a:bodyPr wrap="square">
            <a:spAutoFit/>
          </a:bodyPr>
          <a:lstStyle/>
          <a:p>
            <a:pPr algn="just">
              <a:lnSpc>
                <a:spcPct val="150000"/>
              </a:lnSpc>
            </a:pPr>
            <a:r>
              <a:rPr lang="en-US" b="1" dirty="0">
                <a:latin typeface="Georgia Pro" panose="02040502050405020303" pitchFamily="18" charset="0"/>
              </a:rPr>
              <a:t>2. Operator Identifiers: </a:t>
            </a:r>
            <a:r>
              <a:rPr lang="en-US" dirty="0">
                <a:latin typeface="Georgia Pro" panose="02040502050405020303" pitchFamily="18" charset="0"/>
              </a:rPr>
              <a:t>An operator identifier consists of one or more operator characters. Operator characters are printable ASCII characters such as +, :, ?, ~ or #. Following are legal operator identifiers −</a:t>
            </a:r>
            <a:endParaRPr lang="en-US" dirty="0">
              <a:latin typeface="Georgia Pro" panose="02040502050405020303" pitchFamily="18" charset="0"/>
            </a:endParaRPr>
          </a:p>
          <a:p>
            <a:pPr algn="ctr">
              <a:lnSpc>
                <a:spcPct val="150000"/>
              </a:lnSpc>
            </a:pPr>
            <a:r>
              <a:rPr lang="en-US" dirty="0">
                <a:latin typeface="Georgia Pro" panose="02040502050405020303" pitchFamily="18" charset="0"/>
              </a:rPr>
              <a:t>+ ++ ::: &lt;?&gt; :&gt;</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 </a:t>
            </a:r>
            <a:endParaRPr lang="en-US" dirty="0">
              <a:latin typeface="Georgia Pro" panose="02040502050405020303" pitchFamily="18" charset="0"/>
            </a:endParaRPr>
          </a:p>
          <a:p>
            <a:pPr algn="just">
              <a:lnSpc>
                <a:spcPct val="150000"/>
              </a:lnSpc>
            </a:pPr>
            <a:r>
              <a:rPr lang="en-US" b="1" dirty="0">
                <a:latin typeface="Georgia Pro" panose="02040502050405020303" pitchFamily="18" charset="0"/>
              </a:rPr>
              <a:t>3. Mixed Identifiers: </a:t>
            </a:r>
            <a:r>
              <a:rPr lang="en-US" dirty="0">
                <a:latin typeface="Georgia Pro" panose="02040502050405020303" pitchFamily="18" charset="0"/>
              </a:rPr>
              <a:t>A mixed identifier consists of an alphanumeric identifier, which is followed by an underscore and an operator identifier. Following are legal mixed identifiers −</a:t>
            </a:r>
            <a:endParaRPr lang="en-US" dirty="0">
              <a:latin typeface="Georgia Pro" panose="02040502050405020303" pitchFamily="18" charset="0"/>
            </a:endParaRPr>
          </a:p>
          <a:p>
            <a:pPr algn="ctr">
              <a:lnSpc>
                <a:spcPct val="150000"/>
              </a:lnSpc>
            </a:pPr>
            <a:r>
              <a:rPr lang="en-US" dirty="0">
                <a:latin typeface="Georgia Pro" panose="02040502050405020303" pitchFamily="18" charset="0"/>
              </a:rPr>
              <a:t>unary_+,  </a:t>
            </a:r>
            <a:r>
              <a:rPr lang="en-US" dirty="0" err="1">
                <a:latin typeface="Georgia Pro" panose="02040502050405020303" pitchFamily="18" charset="0"/>
              </a:rPr>
              <a:t>myvar</a:t>
            </a:r>
            <a:r>
              <a:rPr lang="en-US" dirty="0">
                <a:latin typeface="Georgia Pro" panose="02040502050405020303" pitchFamily="18" charset="0"/>
              </a:rPr>
              <a:t>_= </a:t>
            </a:r>
            <a:endParaRPr lang="en-US" dirty="0">
              <a:latin typeface="Georgia Pro" panose="02040502050405020303" pitchFamily="18" charset="0"/>
            </a:endParaRPr>
          </a:p>
          <a:p>
            <a:pPr algn="just">
              <a:lnSpc>
                <a:spcPct val="150000"/>
              </a:lnSpc>
            </a:pPr>
            <a:endParaRPr lang="en-US" dirty="0">
              <a:latin typeface="Georgia Pro" panose="02040502050405020303" pitchFamily="18" charset="0"/>
            </a:endParaRPr>
          </a:p>
          <a:p>
            <a:pPr algn="just">
              <a:lnSpc>
                <a:spcPct val="150000"/>
              </a:lnSpc>
            </a:pPr>
            <a:r>
              <a:rPr lang="en-US" b="1" dirty="0">
                <a:latin typeface="Georgia Pro" panose="02040502050405020303" pitchFamily="18" charset="0"/>
              </a:rPr>
              <a:t>4. Literal Identifiers: </a:t>
            </a:r>
            <a:r>
              <a:rPr lang="en-US" dirty="0">
                <a:latin typeface="Georgia Pro" panose="02040502050405020303" pitchFamily="18" charset="0"/>
              </a:rPr>
              <a:t>A literal identifier is an arbitrary string enclosed in back ticks (` . . . `).</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Following are legal literal identifiers −</a:t>
            </a:r>
            <a:endParaRPr lang="en-US" dirty="0">
              <a:latin typeface="Georgia Pro" panose="02040502050405020303" pitchFamily="18" charset="0"/>
            </a:endParaRPr>
          </a:p>
          <a:p>
            <a:pPr algn="ctr">
              <a:lnSpc>
                <a:spcPct val="150000"/>
              </a:lnSpc>
            </a:pPr>
            <a:r>
              <a:rPr lang="en-US" dirty="0">
                <a:latin typeface="Georgia Pro" panose="02040502050405020303" pitchFamily="18" charset="0"/>
              </a:rPr>
              <a:t>`x` `&lt;</a:t>
            </a:r>
            <a:r>
              <a:rPr lang="en-US" dirty="0" err="1">
                <a:latin typeface="Georgia Pro" panose="02040502050405020303" pitchFamily="18" charset="0"/>
              </a:rPr>
              <a:t>clinit</a:t>
            </a:r>
            <a:r>
              <a:rPr lang="en-US" dirty="0">
                <a:latin typeface="Georgia Pro" panose="02040502050405020303" pitchFamily="18" charset="0"/>
              </a:rPr>
              <a:t>&gt;` `yield`</a:t>
            </a:r>
            <a:endParaRPr lang="en-US" dirty="0">
              <a:latin typeface="Georgia Pro" panose="02040502050405020303"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38200" y="904729"/>
            <a:ext cx="10759751" cy="5451621"/>
          </a:xfrm>
          <a:prstGeom prst="rect">
            <a:avLst/>
          </a:prstGeom>
          <a:noFill/>
        </p:spPr>
        <p:txBody>
          <a:bodyPr wrap="square">
            <a:spAutoFit/>
          </a:bodyPr>
          <a:lstStyle/>
          <a:p>
            <a:pPr algn="just">
              <a:lnSpc>
                <a:spcPct val="150000"/>
              </a:lnSpc>
            </a:pPr>
            <a:r>
              <a:rPr lang="en-US" dirty="0">
                <a:latin typeface="Georgia Pro" panose="02040502050405020303" pitchFamily="18" charset="0"/>
              </a:rPr>
              <a:t>abstract		case		catch		class</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def		do		else		extends</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false		final		finally		for</a:t>
            </a:r>
            <a:endParaRPr lang="en-US" dirty="0">
              <a:latin typeface="Georgia Pro" panose="02040502050405020303" pitchFamily="18" charset="0"/>
            </a:endParaRPr>
          </a:p>
          <a:p>
            <a:pPr algn="just">
              <a:lnSpc>
                <a:spcPct val="150000"/>
              </a:lnSpc>
            </a:pPr>
            <a:r>
              <a:rPr lang="en-US" dirty="0" err="1">
                <a:latin typeface="Georgia Pro" panose="02040502050405020303" pitchFamily="18" charset="0"/>
              </a:rPr>
              <a:t>forSome</a:t>
            </a:r>
            <a:r>
              <a:rPr lang="en-US" dirty="0">
                <a:latin typeface="Georgia Pro" panose="02040502050405020303" pitchFamily="18" charset="0"/>
              </a:rPr>
              <a:t>		if		implicit		import</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lazy		match		new		Null</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object		override		package		private</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protected	return		sealed		super</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this		throw		trait		Try</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true		type		val		Var</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while		with		yield	 </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		:		=		=&gt;</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&lt;-		&lt;:		&lt;%		&gt;:</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		@</a:t>
            </a:r>
            <a:endParaRPr lang="en-US" dirty="0">
              <a:latin typeface="Georgia Pro" panose="02040502050405020303" pitchFamily="18" charset="0"/>
            </a:endParaRPr>
          </a:p>
        </p:txBody>
      </p:sp>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Scala keywords</a:t>
            </a:r>
            <a:endParaRPr lang="en-US" sz="2800" b="1" dirty="0">
              <a:solidFill>
                <a:srgbClr val="2C326F"/>
              </a:solidFill>
              <a:latin typeface="Georgia Pro" panose="02040502050405020303"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38200" y="904729"/>
            <a:ext cx="10759751" cy="1712135"/>
          </a:xfrm>
          <a:prstGeom prst="rect">
            <a:avLst/>
          </a:prstGeom>
          <a:noFill/>
        </p:spPr>
        <p:txBody>
          <a:bodyPr wrap="square">
            <a:spAutoFit/>
          </a:bodyPr>
          <a:lstStyle/>
          <a:p>
            <a:pPr algn="just">
              <a:lnSpc>
                <a:spcPct val="150000"/>
              </a:lnSpc>
            </a:pPr>
            <a:r>
              <a:rPr lang="en-US" dirty="0">
                <a:latin typeface="Georgia Pro" panose="02040502050405020303" pitchFamily="18" charset="0"/>
              </a:rPr>
              <a:t>Scala supports single-line and multi-line comments very similar to Java. Multi-line comments may be nested, but are required to be properly nested. All characters available inside any comment are ignored by Scala compiler.</a:t>
            </a:r>
            <a:endParaRPr lang="en-US" dirty="0">
              <a:latin typeface="Georgia Pro" panose="02040502050405020303" pitchFamily="18" charset="0"/>
            </a:endParaRPr>
          </a:p>
          <a:p>
            <a:pPr algn="just">
              <a:lnSpc>
                <a:spcPct val="150000"/>
              </a:lnSpc>
            </a:pPr>
            <a:endParaRPr lang="en-US" dirty="0">
              <a:latin typeface="Georgia Pro" panose="02040502050405020303" pitchFamily="18" charset="0"/>
            </a:endParaRPr>
          </a:p>
        </p:txBody>
      </p:sp>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Comments in Scala</a:t>
            </a:r>
            <a:endParaRPr lang="en-US" sz="2800" b="1" dirty="0">
              <a:solidFill>
                <a:srgbClr val="2C326F"/>
              </a:solidFill>
              <a:latin typeface="Georgia Pro" panose="02040502050405020303" pitchFamily="18" charset="0"/>
            </a:endParaRPr>
          </a:p>
        </p:txBody>
      </p:sp>
      <p:sp>
        <p:nvSpPr>
          <p:cNvPr id="7" name="Rectangle 5"/>
          <p:cNvSpPr>
            <a:spLocks noChangeArrowheads="1"/>
          </p:cNvSpPr>
          <p:nvPr/>
        </p:nvSpPr>
        <p:spPr bwMode="auto">
          <a:xfrm>
            <a:off x="2570157" y="2363214"/>
            <a:ext cx="6867330" cy="3416320"/>
          </a:xfrm>
          <a:prstGeom prst="rect">
            <a:avLst/>
          </a:prstGeom>
          <a:no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0088"/>
                </a:solidFill>
                <a:effectLst/>
                <a:latin typeface="Cambria Math" panose="02040503050406030204" pitchFamily="18" charset="0"/>
                <a:ea typeface="Cambria Math" panose="02040503050406030204" pitchFamily="18" charset="0"/>
                <a:cs typeface="Courier New" panose="02070309020205020404" pitchFamily="49" charset="0"/>
              </a:rPr>
              <a:t>object</a:t>
            </a:r>
            <a:r>
              <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rPr>
              <a:t> </a:t>
            </a:r>
            <a:r>
              <a:rPr kumimoji="0" lang="en-US" altLang="en-US" b="0" i="0" u="none" strike="noStrike" cap="none" normalizeH="0" baseline="0" dirty="0">
                <a:ln>
                  <a:noFill/>
                </a:ln>
                <a:solidFill>
                  <a:srgbClr val="660066"/>
                </a:solidFill>
                <a:effectLst/>
                <a:latin typeface="Cambria Math" panose="02040503050406030204" pitchFamily="18" charset="0"/>
                <a:ea typeface="Cambria Math" panose="02040503050406030204" pitchFamily="18" charset="0"/>
                <a:cs typeface="Courier New" panose="02070309020205020404" pitchFamily="49" charset="0"/>
              </a:rPr>
              <a:t>HelloWorld</a:t>
            </a:r>
            <a:r>
              <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ambria Math" panose="02040503050406030204" pitchFamily="18" charset="0"/>
                <a:ea typeface="Cambria Math" panose="020405030504060302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rPr>
              <a:t> </a:t>
            </a:r>
            <a:endPar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solidFill>
                  <a:srgbClr val="000000"/>
                </a:solidFill>
                <a:latin typeface="Cambria Math" panose="02040503050406030204" pitchFamily="18" charset="0"/>
                <a:ea typeface="Cambria Math" panose="020405030504060302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Cambria Math" panose="02040503050406030204" pitchFamily="18" charset="0"/>
                <a:ea typeface="Cambria Math" panose="02040503050406030204" pitchFamily="18" charset="0"/>
                <a:cs typeface="Courier New" panose="02070309020205020404" pitchFamily="49" charset="0"/>
              </a:rPr>
              <a:t>/* This is my first java program. </a:t>
            </a:r>
            <a:endParaRPr kumimoji="0" lang="en-US" altLang="en-US" b="0" i="0" u="none" strike="noStrike" cap="none" normalizeH="0" baseline="0" dirty="0">
              <a:ln>
                <a:noFill/>
              </a:ln>
              <a:solidFill>
                <a:srgbClr val="880000"/>
              </a:solidFill>
              <a:effectLst/>
              <a:latin typeface="Cambria Math" panose="02040503050406030204" pitchFamily="18" charset="0"/>
              <a:ea typeface="Cambria Math" panose="020405030504060302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solidFill>
                  <a:srgbClr val="880000"/>
                </a:solidFill>
                <a:latin typeface="Cambria Math" panose="02040503050406030204" pitchFamily="18" charset="0"/>
                <a:ea typeface="Cambria Math" panose="020405030504060302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Cambria Math" panose="02040503050406030204" pitchFamily="18" charset="0"/>
                <a:ea typeface="Cambria Math" panose="02040503050406030204" pitchFamily="18" charset="0"/>
                <a:cs typeface="Courier New" panose="02070309020205020404" pitchFamily="49" charset="0"/>
              </a:rPr>
              <a:t>* This will print 'Hello World' as the output </a:t>
            </a:r>
            <a:endParaRPr kumimoji="0" lang="en-US" altLang="en-US" b="0" i="0" u="none" strike="noStrike" cap="none" normalizeH="0" baseline="0" dirty="0">
              <a:ln>
                <a:noFill/>
              </a:ln>
              <a:solidFill>
                <a:srgbClr val="880000"/>
              </a:solidFill>
              <a:effectLst/>
              <a:latin typeface="Cambria Math" panose="02040503050406030204" pitchFamily="18" charset="0"/>
              <a:ea typeface="Cambria Math" panose="020405030504060302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solidFill>
                  <a:srgbClr val="880000"/>
                </a:solidFill>
                <a:latin typeface="Cambria Math" panose="02040503050406030204" pitchFamily="18" charset="0"/>
                <a:ea typeface="Cambria Math" panose="020405030504060302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Cambria Math" panose="02040503050406030204" pitchFamily="18" charset="0"/>
                <a:ea typeface="Cambria Math" panose="02040503050406030204" pitchFamily="18" charset="0"/>
                <a:cs typeface="Courier New" panose="02070309020205020404" pitchFamily="49" charset="0"/>
              </a:rPr>
              <a:t>* This is an example of multi-line comments. </a:t>
            </a:r>
            <a:endParaRPr kumimoji="0" lang="en-US" altLang="en-US" b="0" i="0" u="none" strike="noStrike" cap="none" normalizeH="0" baseline="0" dirty="0">
              <a:ln>
                <a:noFill/>
              </a:ln>
              <a:solidFill>
                <a:srgbClr val="880000"/>
              </a:solidFill>
              <a:effectLst/>
              <a:latin typeface="Cambria Math" panose="02040503050406030204" pitchFamily="18" charset="0"/>
              <a:ea typeface="Cambria Math" panose="020405030504060302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solidFill>
                  <a:srgbClr val="880000"/>
                </a:solidFill>
                <a:latin typeface="Cambria Math" panose="02040503050406030204" pitchFamily="18" charset="0"/>
                <a:ea typeface="Cambria Math" panose="020405030504060302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Cambria Math" panose="02040503050406030204" pitchFamily="18" charset="0"/>
                <a:ea typeface="Cambria Math" panose="020405030504060302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rPr>
              <a:t> </a:t>
            </a:r>
            <a:endPar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rgbClr val="000088"/>
              </a:solidFill>
              <a:effectLst/>
              <a:latin typeface="Cambria Math" panose="02040503050406030204" pitchFamily="18" charset="0"/>
              <a:ea typeface="Cambria Math" panose="020405030504060302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0088"/>
                </a:solidFill>
                <a:effectLst/>
                <a:latin typeface="Cambria Math" panose="02040503050406030204" pitchFamily="18" charset="0"/>
                <a:ea typeface="Cambria Math" panose="02040503050406030204" pitchFamily="18" charset="0"/>
                <a:cs typeface="Courier New" panose="02070309020205020404" pitchFamily="49" charset="0"/>
              </a:rPr>
              <a:t>def</a:t>
            </a:r>
            <a:r>
              <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rPr>
              <a:t> main</a:t>
            </a:r>
            <a:r>
              <a:rPr kumimoji="0" lang="en-US" altLang="en-US" b="0" i="0" u="none" strike="noStrike" cap="none" normalizeH="0" baseline="0" dirty="0">
                <a:ln>
                  <a:noFill/>
                </a:ln>
                <a:solidFill>
                  <a:srgbClr val="666600"/>
                </a:solidFill>
                <a:effectLst/>
                <a:latin typeface="Cambria Math" panose="02040503050406030204" pitchFamily="18" charset="0"/>
                <a:ea typeface="Cambria Math" panose="020405030504060302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rPr>
              <a:t>args</a:t>
            </a:r>
            <a:r>
              <a:rPr kumimoji="0" lang="en-US" altLang="en-US" b="0" i="0" u="none" strike="noStrike" cap="none" normalizeH="0" baseline="0" dirty="0">
                <a:ln>
                  <a:noFill/>
                </a:ln>
                <a:solidFill>
                  <a:srgbClr val="666600"/>
                </a:solidFill>
                <a:effectLst/>
                <a:latin typeface="Cambria Math" panose="02040503050406030204" pitchFamily="18" charset="0"/>
                <a:ea typeface="Cambria Math" panose="020405030504060302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rPr>
              <a:t> </a:t>
            </a:r>
            <a:r>
              <a:rPr kumimoji="0" lang="en-US" altLang="en-US" b="0" i="0" u="none" strike="noStrike" cap="none" normalizeH="0" baseline="0" dirty="0">
                <a:ln>
                  <a:noFill/>
                </a:ln>
                <a:solidFill>
                  <a:srgbClr val="660066"/>
                </a:solidFill>
                <a:effectLst/>
                <a:latin typeface="Cambria Math" panose="02040503050406030204" pitchFamily="18" charset="0"/>
                <a:ea typeface="Cambria Math" panose="02040503050406030204" pitchFamily="18" charset="0"/>
                <a:cs typeface="Courier New" panose="02070309020205020404" pitchFamily="49" charset="0"/>
              </a:rPr>
              <a:t>Array</a:t>
            </a:r>
            <a:r>
              <a:rPr kumimoji="0" lang="en-US" altLang="en-US" b="0" i="0" u="none" strike="noStrike" cap="none" normalizeH="0" baseline="0" dirty="0">
                <a:ln>
                  <a:noFill/>
                </a:ln>
                <a:solidFill>
                  <a:srgbClr val="666600"/>
                </a:solidFill>
                <a:effectLst/>
                <a:latin typeface="Cambria Math" panose="02040503050406030204" pitchFamily="18" charset="0"/>
                <a:ea typeface="Cambria Math" panose="02040503050406030204" pitchFamily="18" charset="0"/>
                <a:cs typeface="Courier New" panose="02070309020205020404" pitchFamily="49" charset="0"/>
              </a:rPr>
              <a:t>[</a:t>
            </a:r>
            <a:r>
              <a:rPr kumimoji="0" lang="en-US" altLang="en-US" b="0" i="0" u="none" strike="noStrike" cap="none" normalizeH="0" baseline="0" dirty="0">
                <a:ln>
                  <a:noFill/>
                </a:ln>
                <a:solidFill>
                  <a:srgbClr val="660066"/>
                </a:solidFill>
                <a:effectLst/>
                <a:latin typeface="Cambria Math" panose="02040503050406030204" pitchFamily="18" charset="0"/>
                <a:ea typeface="Cambria Math" panose="02040503050406030204" pitchFamily="18" charset="0"/>
                <a:cs typeface="Courier New" panose="02070309020205020404" pitchFamily="49" charset="0"/>
              </a:rPr>
              <a:t>String</a:t>
            </a:r>
            <a:r>
              <a:rPr kumimoji="0" lang="en-US" altLang="en-US" b="0" i="0" u="none" strike="noStrike" cap="none" normalizeH="0" baseline="0" dirty="0">
                <a:ln>
                  <a:noFill/>
                </a:ln>
                <a:solidFill>
                  <a:srgbClr val="666600"/>
                </a:solidFill>
                <a:effectLst/>
                <a:latin typeface="Cambria Math" panose="02040503050406030204" pitchFamily="18" charset="0"/>
                <a:ea typeface="Cambria Math" panose="020405030504060302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ambria Math" panose="02040503050406030204" pitchFamily="18" charset="0"/>
                <a:ea typeface="Cambria Math" panose="020405030504060302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rPr>
              <a:t> </a:t>
            </a:r>
            <a:endPar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solidFill>
                  <a:srgbClr val="000000"/>
                </a:solidFill>
                <a:latin typeface="Cambria Math" panose="02040503050406030204" pitchFamily="18" charset="0"/>
                <a:ea typeface="Cambria Math" panose="020405030504060302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Cambria Math" panose="02040503050406030204" pitchFamily="18" charset="0"/>
                <a:ea typeface="Cambria Math" panose="02040503050406030204" pitchFamily="18" charset="0"/>
                <a:cs typeface="Courier New" panose="02070309020205020404" pitchFamily="49" charset="0"/>
              </a:rPr>
              <a:t>// Prints Hello World</a:t>
            </a:r>
            <a:r>
              <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rPr>
              <a:t> </a:t>
            </a:r>
            <a:endPar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solidFill>
                  <a:srgbClr val="000000"/>
                </a:solidFill>
                <a:latin typeface="Cambria Math" panose="02040503050406030204" pitchFamily="18" charset="0"/>
                <a:ea typeface="Cambria Math" panose="020405030504060302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Cambria Math" panose="02040503050406030204" pitchFamily="18" charset="0"/>
                <a:ea typeface="Cambria Math" panose="02040503050406030204" pitchFamily="18" charset="0"/>
                <a:cs typeface="Courier New" panose="02070309020205020404" pitchFamily="49" charset="0"/>
              </a:rPr>
              <a:t>// This is also an example of single line comment.</a:t>
            </a:r>
            <a:r>
              <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rPr>
              <a:t>println</a:t>
            </a:r>
            <a:r>
              <a:rPr kumimoji="0" lang="en-US" altLang="en-US" b="0" i="0" u="none" strike="noStrike" cap="none" normalizeH="0" baseline="0" dirty="0">
                <a:ln>
                  <a:noFill/>
                </a:ln>
                <a:solidFill>
                  <a:srgbClr val="666600"/>
                </a:solidFill>
                <a:effectLst/>
                <a:latin typeface="Cambria Math" panose="02040503050406030204" pitchFamily="18" charset="0"/>
                <a:ea typeface="Cambria Math" panose="02040503050406030204" pitchFamily="18" charset="0"/>
                <a:cs typeface="Courier New" panose="02070309020205020404" pitchFamily="49" charset="0"/>
              </a:rPr>
              <a:t>(</a:t>
            </a:r>
            <a:r>
              <a:rPr kumimoji="0" lang="en-US" altLang="en-US" b="0" i="0" u="none" strike="noStrike" cap="none" normalizeH="0" baseline="0" dirty="0">
                <a:ln>
                  <a:noFill/>
                </a:ln>
                <a:solidFill>
                  <a:srgbClr val="008800"/>
                </a:solidFill>
                <a:effectLst/>
                <a:latin typeface="Cambria Math" panose="02040503050406030204" pitchFamily="18" charset="0"/>
                <a:ea typeface="Cambria Math" panose="02040503050406030204" pitchFamily="18" charset="0"/>
                <a:cs typeface="Courier New" panose="02070309020205020404" pitchFamily="49" charset="0"/>
              </a:rPr>
              <a:t>"Hello, world!"</a:t>
            </a:r>
            <a:r>
              <a:rPr kumimoji="0" lang="en-US" altLang="en-US" b="0" i="0" u="none" strike="noStrike" cap="none" normalizeH="0" baseline="0" dirty="0">
                <a:ln>
                  <a:noFill/>
                </a:ln>
                <a:solidFill>
                  <a:srgbClr val="666600"/>
                </a:solidFill>
                <a:effectLst/>
                <a:latin typeface="Cambria Math" panose="02040503050406030204" pitchFamily="18" charset="0"/>
                <a:ea typeface="Cambria Math" panose="020405030504060302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rPr>
              <a:t> </a:t>
            </a:r>
            <a:endPar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solidFill>
                  <a:srgbClr val="000000"/>
                </a:solidFill>
                <a:latin typeface="Cambria Math" panose="02040503050406030204" pitchFamily="18" charset="0"/>
                <a:ea typeface="Cambria Math" panose="020405030504060302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ambria Math" panose="02040503050406030204" pitchFamily="18" charset="0"/>
                <a:ea typeface="Cambria Math" panose="02040503050406030204" pitchFamily="18" charset="0"/>
                <a:cs typeface="Courier New" panose="02070309020205020404" pitchFamily="49" charset="0"/>
              </a:rPr>
              <a:t>}</a:t>
            </a:r>
            <a:endParaRPr kumimoji="0" lang="en-US" altLang="en-US" b="0" i="0" u="none" strike="noStrike" cap="none" normalizeH="0" baseline="0" dirty="0">
              <a:ln>
                <a:noFill/>
              </a:ln>
              <a:solidFill>
                <a:srgbClr val="666600"/>
              </a:solidFill>
              <a:effectLst/>
              <a:latin typeface="Cambria Math" panose="02040503050406030204" pitchFamily="18" charset="0"/>
              <a:ea typeface="Cambria Math" panose="020405030504060302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0000"/>
                </a:solidFill>
                <a:effectLst/>
                <a:latin typeface="Cambria Math" panose="02040503050406030204" pitchFamily="18" charset="0"/>
                <a:ea typeface="Cambria Math" panose="020405030504060302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Cambria Math" panose="02040503050406030204" pitchFamily="18" charset="0"/>
                <a:ea typeface="Cambria Math" panose="02040503050406030204" pitchFamily="18" charset="0"/>
                <a:cs typeface="Courier New" panose="02070309020205020404" pitchFamily="49" charset="0"/>
              </a:rPr>
              <a:t>}</a:t>
            </a:r>
            <a:r>
              <a:rPr kumimoji="0" lang="en-US" altLang="en-US"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 </a:t>
            </a:r>
            <a:endParaRPr kumimoji="0" lang="en-US" altLang="en-US"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38200" y="904729"/>
            <a:ext cx="10759751" cy="2958630"/>
          </a:xfrm>
          <a:prstGeom prst="rect">
            <a:avLst/>
          </a:prstGeom>
          <a:noFill/>
        </p:spPr>
        <p:txBody>
          <a:bodyPr wrap="square">
            <a:spAutoFit/>
          </a:bodyPr>
          <a:lstStyle/>
          <a:p>
            <a:pPr algn="just">
              <a:lnSpc>
                <a:spcPct val="150000"/>
              </a:lnSpc>
            </a:pPr>
            <a:r>
              <a:rPr lang="en-US" dirty="0">
                <a:latin typeface="Georgia Pro" panose="02040502050405020303" pitchFamily="18" charset="0"/>
              </a:rPr>
              <a:t>Scala is a line-oriented language where statements may be terminated by semicolons (;) or newlines. A semicolon at the end of a statement is usually optional. </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You can type one if you want but you don't have to if the statement appears by itself on a single line. On the other hand, a semicolon is required if you write multiple statements on a single line. Below syntax is the usage of multiple statements.</a:t>
            </a:r>
            <a:endParaRPr lang="en-US" dirty="0">
              <a:latin typeface="Georgia Pro" panose="02040502050405020303" pitchFamily="18" charset="0"/>
            </a:endParaRPr>
          </a:p>
          <a:p>
            <a:pPr algn="just">
              <a:lnSpc>
                <a:spcPct val="150000"/>
              </a:lnSpc>
            </a:pPr>
            <a:endParaRPr lang="en-US" dirty="0">
              <a:latin typeface="Georgia Pro" panose="02040502050405020303" pitchFamily="18" charset="0"/>
            </a:endParaRPr>
          </a:p>
          <a:p>
            <a:pPr algn="ctr">
              <a:lnSpc>
                <a:spcPct val="150000"/>
              </a:lnSpc>
            </a:pPr>
            <a:r>
              <a:rPr lang="en-US" dirty="0">
                <a:latin typeface="Georgia Pro" panose="02040502050405020303" pitchFamily="18" charset="0"/>
              </a:rPr>
              <a:t>val s = "hello"; </a:t>
            </a:r>
            <a:r>
              <a:rPr lang="en-US" dirty="0" err="1">
                <a:latin typeface="Georgia Pro" panose="02040502050405020303" pitchFamily="18" charset="0"/>
              </a:rPr>
              <a:t>println</a:t>
            </a:r>
            <a:r>
              <a:rPr lang="en-US" dirty="0">
                <a:latin typeface="Georgia Pro" panose="02040502050405020303" pitchFamily="18" charset="0"/>
              </a:rPr>
              <a:t>(s)</a:t>
            </a:r>
            <a:endParaRPr lang="en-US" dirty="0">
              <a:latin typeface="Georgia Pro" panose="02040502050405020303" pitchFamily="18" charset="0"/>
            </a:endParaRPr>
          </a:p>
        </p:txBody>
      </p:sp>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Newline Characters</a:t>
            </a:r>
            <a:endParaRPr lang="en-US" sz="2800" b="1" dirty="0">
              <a:solidFill>
                <a:srgbClr val="2C326F"/>
              </a:solidFill>
              <a:latin typeface="Georgia Pro" panose="02040502050405020303"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38200" y="904729"/>
            <a:ext cx="10759751" cy="5225533"/>
          </a:xfrm>
          <a:prstGeom prst="rect">
            <a:avLst/>
          </a:prstGeom>
          <a:noFill/>
        </p:spPr>
        <p:txBody>
          <a:bodyPr wrap="square">
            <a:spAutoFit/>
          </a:bodyPr>
          <a:lstStyle/>
          <a:p>
            <a:pPr algn="just">
              <a:lnSpc>
                <a:spcPct val="150000"/>
              </a:lnSpc>
            </a:pPr>
            <a:r>
              <a:rPr lang="en-US" sz="1600" dirty="0">
                <a:latin typeface="Georgia Pro" panose="02040502050405020303" pitchFamily="18" charset="0"/>
              </a:rPr>
              <a:t>A package is a named module of code. The package declaration is the first non-comment line in the source file as follows −</a:t>
            </a:r>
            <a:endParaRPr lang="en-US" sz="1600" dirty="0">
              <a:latin typeface="Georgia Pro" panose="02040502050405020303" pitchFamily="18" charset="0"/>
            </a:endParaRPr>
          </a:p>
          <a:p>
            <a:pPr algn="ctr">
              <a:lnSpc>
                <a:spcPct val="150000"/>
              </a:lnSpc>
            </a:pPr>
            <a:r>
              <a:rPr lang="en-US" sz="1600" dirty="0">
                <a:latin typeface="Georgia Pro" panose="02040502050405020303" pitchFamily="18" charset="0"/>
              </a:rPr>
              <a:t>package </a:t>
            </a:r>
            <a:r>
              <a:rPr lang="en-US" sz="1600" dirty="0" err="1">
                <a:latin typeface="Georgia Pro" panose="02040502050405020303" pitchFamily="18" charset="0"/>
              </a:rPr>
              <a:t>com.liftcode.stuff</a:t>
            </a:r>
            <a:r>
              <a:rPr lang="en-US" sz="1600" dirty="0">
                <a:latin typeface="Georgia Pro" panose="02040502050405020303" pitchFamily="18" charset="0"/>
              </a:rPr>
              <a:t> </a:t>
            </a:r>
            <a:endParaRPr lang="en-US" sz="1600" dirty="0">
              <a:latin typeface="Georgia Pro" panose="02040502050405020303" pitchFamily="18" charset="0"/>
            </a:endParaRPr>
          </a:p>
          <a:p>
            <a:pPr algn="ctr">
              <a:lnSpc>
                <a:spcPct val="150000"/>
              </a:lnSpc>
            </a:pPr>
            <a:endParaRPr lang="en-US" sz="1600" dirty="0">
              <a:latin typeface="Georgia Pro" panose="02040502050405020303" pitchFamily="18" charset="0"/>
            </a:endParaRPr>
          </a:p>
          <a:p>
            <a:pPr algn="just">
              <a:lnSpc>
                <a:spcPct val="150000"/>
              </a:lnSpc>
            </a:pPr>
            <a:r>
              <a:rPr lang="en-US" sz="1600" dirty="0">
                <a:latin typeface="Georgia Pro" panose="02040502050405020303" pitchFamily="18" charset="0"/>
              </a:rPr>
              <a:t>Scala packages can be imported so that they can be referenced in the current compilation scope. The following statement imports the contents of the scala.xml package −</a:t>
            </a:r>
            <a:endParaRPr lang="en-US" sz="1600" dirty="0">
              <a:latin typeface="Georgia Pro" panose="02040502050405020303" pitchFamily="18" charset="0"/>
            </a:endParaRPr>
          </a:p>
          <a:p>
            <a:pPr algn="ctr">
              <a:lnSpc>
                <a:spcPct val="150000"/>
              </a:lnSpc>
            </a:pPr>
            <a:r>
              <a:rPr lang="en-US" sz="1600" dirty="0">
                <a:latin typeface="Georgia Pro" panose="02040502050405020303" pitchFamily="18" charset="0"/>
              </a:rPr>
              <a:t>import scala.xml._</a:t>
            </a:r>
            <a:endParaRPr lang="en-US" sz="1600" dirty="0">
              <a:latin typeface="Georgia Pro" panose="02040502050405020303" pitchFamily="18" charset="0"/>
            </a:endParaRPr>
          </a:p>
          <a:p>
            <a:pPr algn="just">
              <a:lnSpc>
                <a:spcPct val="150000"/>
              </a:lnSpc>
            </a:pPr>
            <a:endParaRPr lang="en-US" sz="1600" dirty="0">
              <a:latin typeface="Georgia Pro" panose="02040502050405020303" pitchFamily="18" charset="0"/>
            </a:endParaRPr>
          </a:p>
          <a:p>
            <a:pPr algn="just">
              <a:lnSpc>
                <a:spcPct val="150000"/>
              </a:lnSpc>
            </a:pPr>
            <a:r>
              <a:rPr lang="en-US" sz="1600" dirty="0">
                <a:latin typeface="Georgia Pro" panose="02040502050405020303" pitchFamily="18" charset="0"/>
              </a:rPr>
              <a:t>You can import a single class and object, for example, HashMap from the </a:t>
            </a:r>
            <a:r>
              <a:rPr lang="en-US" sz="1600" dirty="0" err="1">
                <a:latin typeface="Georgia Pro" panose="02040502050405020303" pitchFamily="18" charset="0"/>
              </a:rPr>
              <a:t>scala.collection.mutable</a:t>
            </a:r>
            <a:r>
              <a:rPr lang="en-US" sz="1600" dirty="0">
                <a:latin typeface="Georgia Pro" panose="02040502050405020303" pitchFamily="18" charset="0"/>
              </a:rPr>
              <a:t> package −</a:t>
            </a:r>
            <a:endParaRPr lang="en-US" sz="1600" dirty="0">
              <a:latin typeface="Georgia Pro" panose="02040502050405020303" pitchFamily="18" charset="0"/>
            </a:endParaRPr>
          </a:p>
          <a:p>
            <a:pPr algn="ctr">
              <a:lnSpc>
                <a:spcPct val="150000"/>
              </a:lnSpc>
            </a:pPr>
            <a:r>
              <a:rPr lang="en-US" sz="1600" dirty="0">
                <a:latin typeface="Georgia Pro" panose="02040502050405020303" pitchFamily="18" charset="0"/>
              </a:rPr>
              <a:t>import </a:t>
            </a:r>
            <a:r>
              <a:rPr lang="en-US" sz="1600" dirty="0" err="1">
                <a:latin typeface="Georgia Pro" panose="02040502050405020303" pitchFamily="18" charset="0"/>
              </a:rPr>
              <a:t>scala.collection.mutable.HashMap</a:t>
            </a:r>
            <a:endParaRPr lang="en-US" sz="1600" dirty="0">
              <a:latin typeface="Georgia Pro" panose="02040502050405020303" pitchFamily="18" charset="0"/>
            </a:endParaRPr>
          </a:p>
          <a:p>
            <a:pPr algn="just">
              <a:lnSpc>
                <a:spcPct val="150000"/>
              </a:lnSpc>
            </a:pPr>
            <a:endParaRPr lang="en-US" sz="1600" dirty="0">
              <a:latin typeface="Georgia Pro" panose="02040502050405020303" pitchFamily="18" charset="0"/>
            </a:endParaRPr>
          </a:p>
          <a:p>
            <a:pPr algn="just">
              <a:lnSpc>
                <a:spcPct val="150000"/>
              </a:lnSpc>
            </a:pPr>
            <a:r>
              <a:rPr lang="en-US" sz="1600" dirty="0">
                <a:latin typeface="Georgia Pro" panose="02040502050405020303" pitchFamily="18" charset="0"/>
              </a:rPr>
              <a:t>You can import more than one class or object from a single package, for example, </a:t>
            </a:r>
            <a:r>
              <a:rPr lang="en-US" sz="1600" dirty="0" err="1">
                <a:latin typeface="Georgia Pro" panose="02040502050405020303" pitchFamily="18" charset="0"/>
              </a:rPr>
              <a:t>TreeMap</a:t>
            </a:r>
            <a:r>
              <a:rPr lang="en-US" sz="1600" dirty="0">
                <a:latin typeface="Georgia Pro" panose="02040502050405020303" pitchFamily="18" charset="0"/>
              </a:rPr>
              <a:t> and </a:t>
            </a:r>
            <a:r>
              <a:rPr lang="en-US" sz="1600" dirty="0" err="1">
                <a:latin typeface="Georgia Pro" panose="02040502050405020303" pitchFamily="18" charset="0"/>
              </a:rPr>
              <a:t>TreeSet</a:t>
            </a:r>
            <a:r>
              <a:rPr lang="en-US" sz="1600" dirty="0">
                <a:latin typeface="Georgia Pro" panose="02040502050405020303" pitchFamily="18" charset="0"/>
              </a:rPr>
              <a:t> from the </a:t>
            </a:r>
            <a:r>
              <a:rPr lang="en-US" sz="1600" dirty="0" err="1">
                <a:latin typeface="Georgia Pro" panose="02040502050405020303" pitchFamily="18" charset="0"/>
              </a:rPr>
              <a:t>scala.collection.immutable</a:t>
            </a:r>
            <a:r>
              <a:rPr lang="en-US" sz="1600" dirty="0">
                <a:latin typeface="Georgia Pro" panose="02040502050405020303" pitchFamily="18" charset="0"/>
              </a:rPr>
              <a:t> package −</a:t>
            </a:r>
            <a:endParaRPr lang="en-US" sz="1600" dirty="0">
              <a:latin typeface="Georgia Pro" panose="02040502050405020303" pitchFamily="18" charset="0"/>
            </a:endParaRPr>
          </a:p>
          <a:p>
            <a:pPr algn="ctr">
              <a:lnSpc>
                <a:spcPct val="150000"/>
              </a:lnSpc>
            </a:pPr>
            <a:r>
              <a:rPr lang="en-US" sz="1600" dirty="0">
                <a:latin typeface="Georgia Pro" panose="02040502050405020303" pitchFamily="18" charset="0"/>
              </a:rPr>
              <a:t>import </a:t>
            </a:r>
            <a:r>
              <a:rPr lang="en-US" sz="1600" dirty="0" err="1">
                <a:latin typeface="Georgia Pro" panose="02040502050405020303" pitchFamily="18" charset="0"/>
              </a:rPr>
              <a:t>scala.collection.immutable</a:t>
            </a:r>
            <a:r>
              <a:rPr lang="en-US" sz="1600" dirty="0">
                <a:latin typeface="Georgia Pro" panose="02040502050405020303" pitchFamily="18" charset="0"/>
              </a:rPr>
              <a:t>.{</a:t>
            </a:r>
            <a:r>
              <a:rPr lang="en-US" sz="1600" dirty="0" err="1">
                <a:latin typeface="Georgia Pro" panose="02040502050405020303" pitchFamily="18" charset="0"/>
              </a:rPr>
              <a:t>TreeMap</a:t>
            </a:r>
            <a:r>
              <a:rPr lang="en-US" sz="1600" dirty="0">
                <a:latin typeface="Georgia Pro" panose="02040502050405020303" pitchFamily="18" charset="0"/>
              </a:rPr>
              <a:t>, </a:t>
            </a:r>
            <a:r>
              <a:rPr lang="en-US" sz="1600" dirty="0" err="1">
                <a:latin typeface="Georgia Pro" panose="02040502050405020303" pitchFamily="18" charset="0"/>
              </a:rPr>
              <a:t>TreeSet</a:t>
            </a:r>
            <a:r>
              <a:rPr lang="en-US" sz="1600" dirty="0">
                <a:latin typeface="Georgia Pro" panose="02040502050405020303" pitchFamily="18" charset="0"/>
              </a:rPr>
              <a:t>}</a:t>
            </a:r>
            <a:endParaRPr lang="en-US" sz="1600" dirty="0">
              <a:latin typeface="Georgia Pro" panose="02040502050405020303" pitchFamily="18" charset="0"/>
            </a:endParaRPr>
          </a:p>
        </p:txBody>
      </p:sp>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Scala Packages</a:t>
            </a:r>
            <a:endParaRPr lang="en-US" sz="2800" b="1" dirty="0">
              <a:solidFill>
                <a:srgbClr val="2C326F"/>
              </a:solidFill>
              <a:latin typeface="Georgia Pro" panose="02040502050405020303"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Data Types in Scala</a:t>
            </a:r>
            <a:endParaRPr lang="en-US" sz="2800" b="1" dirty="0">
              <a:solidFill>
                <a:srgbClr val="2C326F"/>
              </a:solidFill>
              <a:latin typeface="Georgia Pro" panose="02040502050405020303" pitchFamily="18" charset="0"/>
            </a:endParaRPr>
          </a:p>
        </p:txBody>
      </p:sp>
      <p:graphicFrame>
        <p:nvGraphicFramePr>
          <p:cNvPr id="3" name="Table 2"/>
          <p:cNvGraphicFramePr>
            <a:graphicFrameLocks noGrp="1"/>
          </p:cNvGraphicFramePr>
          <p:nvPr/>
        </p:nvGraphicFramePr>
        <p:xfrm>
          <a:off x="2178113" y="2295599"/>
          <a:ext cx="8372475" cy="3659033"/>
        </p:xfrm>
        <a:graphic>
          <a:graphicData uri="http://schemas.openxmlformats.org/drawingml/2006/table">
            <a:tbl>
              <a:tblPr>
                <a:tableStyleId>{5940675A-B579-460E-94D1-54222C63F5DA}</a:tableStyleId>
              </a:tblPr>
              <a:tblGrid>
                <a:gridCol w="1123951"/>
                <a:gridCol w="2109690"/>
                <a:gridCol w="5138834"/>
              </a:tblGrid>
              <a:tr h="296419">
                <a:tc>
                  <a:txBody>
                    <a:bodyPr/>
                    <a:lstStyle/>
                    <a:p>
                      <a:pPr algn="l" fontAlgn="t"/>
                      <a:r>
                        <a:rPr lang="en-IN" sz="1600" dirty="0">
                          <a:solidFill>
                            <a:schemeClr val="tx1"/>
                          </a:solidFill>
                          <a:effectLst/>
                          <a:latin typeface="Georgia Pro" panose="02040502050405020303" pitchFamily="18" charset="0"/>
                        </a:rPr>
                        <a:t>Data Type</a:t>
                      </a:r>
                      <a:endParaRPr lang="en-IN" sz="1600" dirty="0">
                        <a:solidFill>
                          <a:schemeClr val="tx1"/>
                        </a:solidFill>
                        <a:effectLst/>
                        <a:latin typeface="Georgia Pro" panose="02040502050405020303" pitchFamily="18" charset="0"/>
                      </a:endParaRPr>
                    </a:p>
                  </a:txBody>
                  <a:tcPr marL="58802" marR="58802" marT="58802" marB="58802" anchor="ctr">
                    <a:solidFill>
                      <a:schemeClr val="bg2">
                        <a:lumMod val="90000"/>
                      </a:schemeClr>
                    </a:solidFill>
                  </a:tcPr>
                </a:tc>
                <a:tc>
                  <a:txBody>
                    <a:bodyPr/>
                    <a:lstStyle/>
                    <a:p>
                      <a:pPr algn="l" fontAlgn="t"/>
                      <a:r>
                        <a:rPr lang="en-IN" sz="1600" dirty="0">
                          <a:solidFill>
                            <a:schemeClr val="tx1"/>
                          </a:solidFill>
                          <a:effectLst/>
                          <a:latin typeface="Georgia Pro" panose="02040502050405020303" pitchFamily="18" charset="0"/>
                        </a:rPr>
                        <a:t>Default Value</a:t>
                      </a:r>
                      <a:endParaRPr lang="en-IN" sz="1600" dirty="0">
                        <a:solidFill>
                          <a:schemeClr val="tx1"/>
                        </a:solidFill>
                        <a:effectLst/>
                        <a:latin typeface="Georgia Pro" panose="02040502050405020303" pitchFamily="18" charset="0"/>
                      </a:endParaRPr>
                    </a:p>
                  </a:txBody>
                  <a:tcPr marL="58802" marR="58802" marT="58802" marB="58802" anchor="ctr">
                    <a:solidFill>
                      <a:schemeClr val="bg2">
                        <a:lumMod val="90000"/>
                      </a:schemeClr>
                    </a:solidFill>
                  </a:tcPr>
                </a:tc>
                <a:tc>
                  <a:txBody>
                    <a:bodyPr/>
                    <a:lstStyle/>
                    <a:p>
                      <a:pPr algn="l" fontAlgn="t"/>
                      <a:r>
                        <a:rPr lang="en-IN" sz="1600" dirty="0">
                          <a:solidFill>
                            <a:schemeClr val="tx1"/>
                          </a:solidFill>
                          <a:effectLst/>
                          <a:latin typeface="Georgia Pro" panose="02040502050405020303" pitchFamily="18" charset="0"/>
                        </a:rPr>
                        <a:t>Size</a:t>
                      </a:r>
                      <a:endParaRPr lang="en-IN" sz="1600" dirty="0">
                        <a:solidFill>
                          <a:schemeClr val="tx1"/>
                        </a:solidFill>
                        <a:effectLst/>
                        <a:latin typeface="Georgia Pro" panose="02040502050405020303" pitchFamily="18" charset="0"/>
                      </a:endParaRPr>
                    </a:p>
                  </a:txBody>
                  <a:tcPr marL="58802" marR="58802" marT="58802" marB="58802" anchor="ctr">
                    <a:solidFill>
                      <a:schemeClr val="bg2">
                        <a:lumMod val="90000"/>
                      </a:schemeClr>
                    </a:solidFill>
                  </a:tcPr>
                </a:tc>
              </a:tr>
              <a:tr h="264270">
                <a:tc>
                  <a:txBody>
                    <a:bodyPr/>
                    <a:lstStyle/>
                    <a:p>
                      <a:pPr algn="just" fontAlgn="t"/>
                      <a:r>
                        <a:rPr lang="en-IN" sz="1600" dirty="0">
                          <a:solidFill>
                            <a:schemeClr val="tx1"/>
                          </a:solidFill>
                          <a:effectLst/>
                          <a:latin typeface="Georgia Pro" panose="02040502050405020303" pitchFamily="18" charset="0"/>
                        </a:rPr>
                        <a:t>Boolean</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IN" sz="1600" dirty="0">
                          <a:solidFill>
                            <a:schemeClr val="tx1"/>
                          </a:solidFill>
                          <a:effectLst/>
                          <a:latin typeface="Georgia Pro" panose="02040502050405020303" pitchFamily="18" charset="0"/>
                        </a:rPr>
                        <a:t>False</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IN" sz="1600">
                          <a:solidFill>
                            <a:schemeClr val="tx1"/>
                          </a:solidFill>
                          <a:effectLst/>
                          <a:latin typeface="Georgia Pro" panose="02040502050405020303" pitchFamily="18" charset="0"/>
                        </a:rPr>
                        <a:t>True or false</a:t>
                      </a:r>
                      <a:endParaRPr lang="en-IN" sz="1600">
                        <a:solidFill>
                          <a:schemeClr val="tx1"/>
                        </a:solidFill>
                        <a:effectLst/>
                        <a:latin typeface="Georgia Pro" panose="02040502050405020303" pitchFamily="18" charset="0"/>
                      </a:endParaRPr>
                    </a:p>
                  </a:txBody>
                  <a:tcPr marL="39201" marR="39201" marT="39201" marB="39201" anchor="ctr"/>
                </a:tc>
              </a:tr>
              <a:tr h="397615">
                <a:tc>
                  <a:txBody>
                    <a:bodyPr/>
                    <a:lstStyle/>
                    <a:p>
                      <a:pPr algn="just" fontAlgn="t"/>
                      <a:r>
                        <a:rPr lang="en-IN" sz="1600" dirty="0">
                          <a:solidFill>
                            <a:schemeClr val="tx1"/>
                          </a:solidFill>
                          <a:effectLst/>
                          <a:latin typeface="Georgia Pro" panose="02040502050405020303" pitchFamily="18" charset="0"/>
                        </a:rPr>
                        <a:t>Byte</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IN" sz="1600">
                          <a:solidFill>
                            <a:schemeClr val="tx1"/>
                          </a:solidFill>
                          <a:effectLst/>
                          <a:latin typeface="Georgia Pro" panose="02040502050405020303" pitchFamily="18" charset="0"/>
                        </a:rPr>
                        <a:t>0</a:t>
                      </a:r>
                      <a:endParaRPr lang="en-IN" sz="160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US" sz="1600">
                          <a:solidFill>
                            <a:schemeClr val="tx1"/>
                          </a:solidFill>
                          <a:effectLst/>
                          <a:latin typeface="Georgia Pro" panose="02040502050405020303" pitchFamily="18" charset="0"/>
                        </a:rPr>
                        <a:t>8 bit signed value (-2</a:t>
                      </a:r>
                      <a:r>
                        <a:rPr lang="en-US" sz="1600" baseline="30000">
                          <a:solidFill>
                            <a:schemeClr val="tx1"/>
                          </a:solidFill>
                          <a:effectLst/>
                          <a:latin typeface="Georgia Pro" panose="02040502050405020303" pitchFamily="18" charset="0"/>
                        </a:rPr>
                        <a:t>7</a:t>
                      </a:r>
                      <a:r>
                        <a:rPr lang="en-US" sz="1600">
                          <a:solidFill>
                            <a:schemeClr val="tx1"/>
                          </a:solidFill>
                          <a:effectLst/>
                          <a:latin typeface="Georgia Pro" panose="02040502050405020303" pitchFamily="18" charset="0"/>
                        </a:rPr>
                        <a:t> to 2</a:t>
                      </a:r>
                      <a:r>
                        <a:rPr lang="en-US" sz="1600" baseline="30000">
                          <a:solidFill>
                            <a:schemeClr val="tx1"/>
                          </a:solidFill>
                          <a:effectLst/>
                          <a:latin typeface="Georgia Pro" panose="02040502050405020303" pitchFamily="18" charset="0"/>
                        </a:rPr>
                        <a:t>7</a:t>
                      </a:r>
                      <a:r>
                        <a:rPr lang="en-US" sz="1600">
                          <a:solidFill>
                            <a:schemeClr val="tx1"/>
                          </a:solidFill>
                          <a:effectLst/>
                          <a:latin typeface="Georgia Pro" panose="02040502050405020303" pitchFamily="18" charset="0"/>
                        </a:rPr>
                        <a:t>-1)</a:t>
                      </a:r>
                      <a:endParaRPr lang="en-US" sz="1600">
                        <a:solidFill>
                          <a:schemeClr val="tx1"/>
                        </a:solidFill>
                        <a:effectLst/>
                        <a:latin typeface="Georgia Pro" panose="02040502050405020303" pitchFamily="18" charset="0"/>
                      </a:endParaRPr>
                    </a:p>
                  </a:txBody>
                  <a:tcPr marL="39201" marR="39201" marT="39201" marB="39201" anchor="ctr"/>
                </a:tc>
              </a:tr>
              <a:tr h="397615">
                <a:tc>
                  <a:txBody>
                    <a:bodyPr/>
                    <a:lstStyle/>
                    <a:p>
                      <a:pPr algn="just" fontAlgn="t"/>
                      <a:r>
                        <a:rPr lang="en-IN" sz="1600" dirty="0">
                          <a:solidFill>
                            <a:schemeClr val="tx1"/>
                          </a:solidFill>
                          <a:effectLst/>
                          <a:latin typeface="Georgia Pro" panose="02040502050405020303" pitchFamily="18" charset="0"/>
                        </a:rPr>
                        <a:t>Short</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IN" sz="1600" dirty="0">
                          <a:solidFill>
                            <a:schemeClr val="tx1"/>
                          </a:solidFill>
                          <a:effectLst/>
                          <a:latin typeface="Georgia Pro" panose="02040502050405020303" pitchFamily="18" charset="0"/>
                        </a:rPr>
                        <a:t>0</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US" sz="1600" dirty="0">
                          <a:solidFill>
                            <a:schemeClr val="tx1"/>
                          </a:solidFill>
                          <a:effectLst/>
                          <a:latin typeface="Georgia Pro" panose="02040502050405020303" pitchFamily="18" charset="0"/>
                        </a:rPr>
                        <a:t>16 bit signed value(-2</a:t>
                      </a:r>
                      <a:r>
                        <a:rPr lang="en-US" sz="1600" baseline="30000" dirty="0">
                          <a:solidFill>
                            <a:schemeClr val="tx1"/>
                          </a:solidFill>
                          <a:effectLst/>
                          <a:latin typeface="Georgia Pro" panose="02040502050405020303" pitchFamily="18" charset="0"/>
                        </a:rPr>
                        <a:t>15</a:t>
                      </a:r>
                      <a:r>
                        <a:rPr lang="en-US" sz="1600" dirty="0">
                          <a:solidFill>
                            <a:schemeClr val="tx1"/>
                          </a:solidFill>
                          <a:effectLst/>
                          <a:latin typeface="Georgia Pro" panose="02040502050405020303" pitchFamily="18" charset="0"/>
                        </a:rPr>
                        <a:t> to 2</a:t>
                      </a:r>
                      <a:r>
                        <a:rPr lang="en-US" sz="1600" baseline="30000" dirty="0">
                          <a:solidFill>
                            <a:schemeClr val="tx1"/>
                          </a:solidFill>
                          <a:effectLst/>
                          <a:latin typeface="Georgia Pro" panose="02040502050405020303" pitchFamily="18" charset="0"/>
                        </a:rPr>
                        <a:t>15</a:t>
                      </a:r>
                      <a:r>
                        <a:rPr lang="en-US" sz="1600" dirty="0">
                          <a:solidFill>
                            <a:schemeClr val="tx1"/>
                          </a:solidFill>
                          <a:effectLst/>
                          <a:latin typeface="Georgia Pro" panose="02040502050405020303" pitchFamily="18" charset="0"/>
                        </a:rPr>
                        <a:t>-1)</a:t>
                      </a:r>
                      <a:endParaRPr lang="en-US" sz="1600" dirty="0">
                        <a:solidFill>
                          <a:schemeClr val="tx1"/>
                        </a:solidFill>
                        <a:effectLst/>
                        <a:latin typeface="Georgia Pro" panose="02040502050405020303" pitchFamily="18" charset="0"/>
                      </a:endParaRPr>
                    </a:p>
                  </a:txBody>
                  <a:tcPr marL="39201" marR="39201" marT="39201" marB="39201" anchor="ctr"/>
                </a:tc>
              </a:tr>
              <a:tr h="356595">
                <a:tc>
                  <a:txBody>
                    <a:bodyPr/>
                    <a:lstStyle/>
                    <a:p>
                      <a:pPr algn="just" fontAlgn="t"/>
                      <a:r>
                        <a:rPr lang="en-IN" sz="1600" dirty="0">
                          <a:solidFill>
                            <a:schemeClr val="tx1"/>
                          </a:solidFill>
                          <a:effectLst/>
                          <a:latin typeface="Georgia Pro" panose="02040502050405020303" pitchFamily="18" charset="0"/>
                        </a:rPr>
                        <a:t>Char</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IN" sz="1600" dirty="0">
                          <a:solidFill>
                            <a:schemeClr val="tx1"/>
                          </a:solidFill>
                          <a:effectLst/>
                          <a:latin typeface="Georgia Pro" panose="02040502050405020303" pitchFamily="18" charset="0"/>
                        </a:rPr>
                        <a:t>'\u0000'</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US" sz="1600" dirty="0">
                          <a:solidFill>
                            <a:schemeClr val="tx1"/>
                          </a:solidFill>
                          <a:effectLst/>
                          <a:latin typeface="Georgia Pro" panose="02040502050405020303" pitchFamily="18" charset="0"/>
                        </a:rPr>
                        <a:t>16 bit unsigned Unicode character(0 to 2</a:t>
                      </a:r>
                      <a:r>
                        <a:rPr lang="en-US" sz="1600" baseline="30000" dirty="0">
                          <a:solidFill>
                            <a:schemeClr val="tx1"/>
                          </a:solidFill>
                          <a:effectLst/>
                          <a:latin typeface="Georgia Pro" panose="02040502050405020303" pitchFamily="18" charset="0"/>
                        </a:rPr>
                        <a:t>16</a:t>
                      </a:r>
                      <a:r>
                        <a:rPr lang="en-US" sz="1600" dirty="0">
                          <a:solidFill>
                            <a:schemeClr val="tx1"/>
                          </a:solidFill>
                          <a:effectLst/>
                          <a:latin typeface="Georgia Pro" panose="02040502050405020303" pitchFamily="18" charset="0"/>
                        </a:rPr>
                        <a:t>-1)</a:t>
                      </a:r>
                      <a:endParaRPr lang="en-US" sz="1600" dirty="0">
                        <a:solidFill>
                          <a:schemeClr val="tx1"/>
                        </a:solidFill>
                        <a:effectLst/>
                        <a:latin typeface="Georgia Pro" panose="02040502050405020303" pitchFamily="18" charset="0"/>
                      </a:endParaRPr>
                    </a:p>
                  </a:txBody>
                  <a:tcPr marL="39201" marR="39201" marT="39201" marB="39201" anchor="ctr"/>
                </a:tc>
              </a:tr>
              <a:tr h="343779">
                <a:tc>
                  <a:txBody>
                    <a:bodyPr/>
                    <a:lstStyle/>
                    <a:p>
                      <a:pPr algn="just" fontAlgn="t"/>
                      <a:r>
                        <a:rPr lang="en-IN" sz="1600" dirty="0">
                          <a:solidFill>
                            <a:schemeClr val="tx1"/>
                          </a:solidFill>
                          <a:effectLst/>
                          <a:latin typeface="Georgia Pro" panose="02040502050405020303" pitchFamily="18" charset="0"/>
                        </a:rPr>
                        <a:t>Int</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IN" sz="1600" dirty="0">
                          <a:solidFill>
                            <a:schemeClr val="tx1"/>
                          </a:solidFill>
                          <a:effectLst/>
                          <a:latin typeface="Georgia Pro" panose="02040502050405020303" pitchFamily="18" charset="0"/>
                        </a:rPr>
                        <a:t>0</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US" sz="1600">
                          <a:solidFill>
                            <a:schemeClr val="tx1"/>
                          </a:solidFill>
                          <a:effectLst/>
                          <a:latin typeface="Georgia Pro" panose="02040502050405020303" pitchFamily="18" charset="0"/>
                        </a:rPr>
                        <a:t>32 bit signed value(-2</a:t>
                      </a:r>
                      <a:r>
                        <a:rPr lang="en-US" sz="1600" baseline="30000">
                          <a:solidFill>
                            <a:schemeClr val="tx1"/>
                          </a:solidFill>
                          <a:effectLst/>
                          <a:latin typeface="Georgia Pro" panose="02040502050405020303" pitchFamily="18" charset="0"/>
                        </a:rPr>
                        <a:t>31</a:t>
                      </a:r>
                      <a:r>
                        <a:rPr lang="en-US" sz="1600">
                          <a:solidFill>
                            <a:schemeClr val="tx1"/>
                          </a:solidFill>
                          <a:effectLst/>
                          <a:latin typeface="Georgia Pro" panose="02040502050405020303" pitchFamily="18" charset="0"/>
                        </a:rPr>
                        <a:t> to 2</a:t>
                      </a:r>
                      <a:r>
                        <a:rPr lang="en-US" sz="1600" baseline="30000">
                          <a:solidFill>
                            <a:schemeClr val="tx1"/>
                          </a:solidFill>
                          <a:effectLst/>
                          <a:latin typeface="Georgia Pro" panose="02040502050405020303" pitchFamily="18" charset="0"/>
                        </a:rPr>
                        <a:t>31</a:t>
                      </a:r>
                      <a:r>
                        <a:rPr lang="en-US" sz="1600">
                          <a:solidFill>
                            <a:schemeClr val="tx1"/>
                          </a:solidFill>
                          <a:effectLst/>
                          <a:latin typeface="Georgia Pro" panose="02040502050405020303" pitchFamily="18" charset="0"/>
                        </a:rPr>
                        <a:t>-1)</a:t>
                      </a:r>
                      <a:endParaRPr lang="en-US" sz="1600">
                        <a:solidFill>
                          <a:schemeClr val="tx1"/>
                        </a:solidFill>
                        <a:effectLst/>
                        <a:latin typeface="Georgia Pro" panose="02040502050405020303" pitchFamily="18" charset="0"/>
                      </a:endParaRPr>
                    </a:p>
                  </a:txBody>
                  <a:tcPr marL="39201" marR="39201" marT="39201" marB="39201" anchor="ctr"/>
                </a:tc>
              </a:tr>
              <a:tr h="397615">
                <a:tc>
                  <a:txBody>
                    <a:bodyPr/>
                    <a:lstStyle/>
                    <a:p>
                      <a:pPr algn="just" fontAlgn="t"/>
                      <a:r>
                        <a:rPr lang="en-IN" sz="1600" dirty="0">
                          <a:solidFill>
                            <a:schemeClr val="tx1"/>
                          </a:solidFill>
                          <a:effectLst/>
                          <a:latin typeface="Georgia Pro" panose="02040502050405020303" pitchFamily="18" charset="0"/>
                        </a:rPr>
                        <a:t>Long</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IN" sz="1600" dirty="0">
                          <a:solidFill>
                            <a:schemeClr val="tx1"/>
                          </a:solidFill>
                          <a:effectLst/>
                          <a:latin typeface="Georgia Pro" panose="02040502050405020303" pitchFamily="18" charset="0"/>
                        </a:rPr>
                        <a:t>0L</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US" sz="1600">
                          <a:solidFill>
                            <a:schemeClr val="tx1"/>
                          </a:solidFill>
                          <a:effectLst/>
                          <a:latin typeface="Georgia Pro" panose="02040502050405020303" pitchFamily="18" charset="0"/>
                        </a:rPr>
                        <a:t>64 bit signed value(-2</a:t>
                      </a:r>
                      <a:r>
                        <a:rPr lang="en-US" sz="1600" baseline="30000">
                          <a:solidFill>
                            <a:schemeClr val="tx1"/>
                          </a:solidFill>
                          <a:effectLst/>
                          <a:latin typeface="Georgia Pro" panose="02040502050405020303" pitchFamily="18" charset="0"/>
                        </a:rPr>
                        <a:t>63</a:t>
                      </a:r>
                      <a:r>
                        <a:rPr lang="en-US" sz="1600">
                          <a:solidFill>
                            <a:schemeClr val="tx1"/>
                          </a:solidFill>
                          <a:effectLst/>
                          <a:latin typeface="Georgia Pro" panose="02040502050405020303" pitchFamily="18" charset="0"/>
                        </a:rPr>
                        <a:t> to 2</a:t>
                      </a:r>
                      <a:r>
                        <a:rPr lang="en-US" sz="1600" baseline="30000">
                          <a:solidFill>
                            <a:schemeClr val="tx1"/>
                          </a:solidFill>
                          <a:effectLst/>
                          <a:latin typeface="Georgia Pro" panose="02040502050405020303" pitchFamily="18" charset="0"/>
                        </a:rPr>
                        <a:t>63</a:t>
                      </a:r>
                      <a:r>
                        <a:rPr lang="en-US" sz="1600">
                          <a:solidFill>
                            <a:schemeClr val="tx1"/>
                          </a:solidFill>
                          <a:effectLst/>
                          <a:latin typeface="Georgia Pro" panose="02040502050405020303" pitchFamily="18" charset="0"/>
                        </a:rPr>
                        <a:t>-1)</a:t>
                      </a:r>
                      <a:endParaRPr lang="en-US" sz="1600">
                        <a:solidFill>
                          <a:schemeClr val="tx1"/>
                        </a:solidFill>
                        <a:effectLst/>
                        <a:latin typeface="Georgia Pro" panose="02040502050405020303" pitchFamily="18" charset="0"/>
                      </a:endParaRPr>
                    </a:p>
                  </a:txBody>
                  <a:tcPr marL="39201" marR="39201" marT="39201" marB="39201" anchor="ctr"/>
                </a:tc>
              </a:tr>
              <a:tr h="340734">
                <a:tc>
                  <a:txBody>
                    <a:bodyPr/>
                    <a:lstStyle/>
                    <a:p>
                      <a:pPr algn="just" fontAlgn="t"/>
                      <a:r>
                        <a:rPr lang="en-IN" sz="1600" dirty="0">
                          <a:solidFill>
                            <a:schemeClr val="tx1"/>
                          </a:solidFill>
                          <a:effectLst/>
                          <a:latin typeface="Georgia Pro" panose="02040502050405020303" pitchFamily="18" charset="0"/>
                        </a:rPr>
                        <a:t>Float</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IN" sz="1600" dirty="0">
                          <a:solidFill>
                            <a:schemeClr val="tx1"/>
                          </a:solidFill>
                          <a:effectLst/>
                          <a:latin typeface="Georgia Pro" panose="02040502050405020303" pitchFamily="18" charset="0"/>
                        </a:rPr>
                        <a:t>0.0F</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US" sz="1600" dirty="0">
                          <a:solidFill>
                            <a:schemeClr val="tx1"/>
                          </a:solidFill>
                          <a:effectLst/>
                          <a:latin typeface="Georgia Pro" panose="02040502050405020303" pitchFamily="18" charset="0"/>
                        </a:rPr>
                        <a:t>32 bit IEEE 754 single-precision float</a:t>
                      </a:r>
                      <a:endParaRPr lang="en-US" sz="1600" dirty="0">
                        <a:solidFill>
                          <a:schemeClr val="tx1"/>
                        </a:solidFill>
                        <a:effectLst/>
                        <a:latin typeface="Georgia Pro" panose="02040502050405020303" pitchFamily="18" charset="0"/>
                      </a:endParaRPr>
                    </a:p>
                  </a:txBody>
                  <a:tcPr marL="39201" marR="39201" marT="39201" marB="39201" anchor="ctr"/>
                </a:tc>
              </a:tr>
              <a:tr h="343779">
                <a:tc>
                  <a:txBody>
                    <a:bodyPr/>
                    <a:lstStyle/>
                    <a:p>
                      <a:pPr algn="just" fontAlgn="t"/>
                      <a:r>
                        <a:rPr lang="en-IN" sz="1600" dirty="0">
                          <a:solidFill>
                            <a:schemeClr val="tx1"/>
                          </a:solidFill>
                          <a:effectLst/>
                          <a:latin typeface="Georgia Pro" panose="02040502050405020303" pitchFamily="18" charset="0"/>
                        </a:rPr>
                        <a:t>Double</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IN" sz="1600" dirty="0">
                          <a:solidFill>
                            <a:schemeClr val="tx1"/>
                          </a:solidFill>
                          <a:effectLst/>
                          <a:latin typeface="Georgia Pro" panose="02040502050405020303" pitchFamily="18" charset="0"/>
                        </a:rPr>
                        <a:t>0.0D</a:t>
                      </a:r>
                      <a:endParaRPr lang="en-IN" sz="1600" dirty="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US" sz="1600" dirty="0">
                          <a:solidFill>
                            <a:schemeClr val="tx1"/>
                          </a:solidFill>
                          <a:effectLst/>
                          <a:latin typeface="Georgia Pro" panose="02040502050405020303" pitchFamily="18" charset="0"/>
                        </a:rPr>
                        <a:t>64 bit IEEE 754 double-precision float</a:t>
                      </a:r>
                      <a:endParaRPr lang="en-US" sz="1600" dirty="0">
                        <a:solidFill>
                          <a:schemeClr val="tx1"/>
                        </a:solidFill>
                        <a:effectLst/>
                        <a:latin typeface="Georgia Pro" panose="02040502050405020303" pitchFamily="18" charset="0"/>
                      </a:endParaRPr>
                    </a:p>
                  </a:txBody>
                  <a:tcPr marL="39201" marR="39201" marT="39201" marB="39201" anchor="ctr"/>
                </a:tc>
              </a:tr>
              <a:tr h="397615">
                <a:tc>
                  <a:txBody>
                    <a:bodyPr/>
                    <a:lstStyle/>
                    <a:p>
                      <a:pPr algn="just" fontAlgn="t"/>
                      <a:r>
                        <a:rPr lang="en-IN" sz="1600">
                          <a:solidFill>
                            <a:schemeClr val="tx1"/>
                          </a:solidFill>
                          <a:effectLst/>
                          <a:latin typeface="Georgia Pro" panose="02040502050405020303" pitchFamily="18" charset="0"/>
                        </a:rPr>
                        <a:t>String</a:t>
                      </a:r>
                      <a:endParaRPr lang="en-IN" sz="160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IN" sz="1600">
                          <a:solidFill>
                            <a:schemeClr val="tx1"/>
                          </a:solidFill>
                          <a:effectLst/>
                          <a:latin typeface="Georgia Pro" panose="02040502050405020303" pitchFamily="18" charset="0"/>
                        </a:rPr>
                        <a:t>Null</a:t>
                      </a:r>
                      <a:endParaRPr lang="en-IN" sz="1600">
                        <a:solidFill>
                          <a:schemeClr val="tx1"/>
                        </a:solidFill>
                        <a:effectLst/>
                        <a:latin typeface="Georgia Pro" panose="02040502050405020303" pitchFamily="18" charset="0"/>
                      </a:endParaRPr>
                    </a:p>
                  </a:txBody>
                  <a:tcPr marL="39201" marR="39201" marT="39201" marB="39201" anchor="ctr"/>
                </a:tc>
                <a:tc>
                  <a:txBody>
                    <a:bodyPr/>
                    <a:lstStyle/>
                    <a:p>
                      <a:pPr algn="just" fontAlgn="t"/>
                      <a:r>
                        <a:rPr lang="en-IN" sz="1600" dirty="0">
                          <a:solidFill>
                            <a:schemeClr val="tx1"/>
                          </a:solidFill>
                          <a:effectLst/>
                          <a:latin typeface="Georgia Pro" panose="02040502050405020303" pitchFamily="18" charset="0"/>
                        </a:rPr>
                        <a:t>A sequence of characters</a:t>
                      </a:r>
                      <a:endParaRPr lang="en-IN" sz="1600" dirty="0">
                        <a:solidFill>
                          <a:schemeClr val="tx1"/>
                        </a:solidFill>
                        <a:effectLst/>
                        <a:latin typeface="Georgia Pro" panose="02040502050405020303" pitchFamily="18" charset="0"/>
                      </a:endParaRPr>
                    </a:p>
                  </a:txBody>
                  <a:tcPr marL="39201" marR="39201" marT="39201" marB="39201" anchor="ctr"/>
                </a:tc>
              </a:tr>
            </a:tbl>
          </a:graphicData>
        </a:graphic>
      </p:graphicFrame>
      <p:sp>
        <p:nvSpPr>
          <p:cNvPr id="13" name="TextBox 12"/>
          <p:cNvSpPr txBox="1"/>
          <p:nvPr/>
        </p:nvSpPr>
        <p:spPr>
          <a:xfrm>
            <a:off x="838200" y="985251"/>
            <a:ext cx="10759751" cy="881139"/>
          </a:xfrm>
          <a:prstGeom prst="rect">
            <a:avLst/>
          </a:prstGeom>
          <a:noFill/>
        </p:spPr>
        <p:txBody>
          <a:bodyPr wrap="square">
            <a:spAutoFit/>
          </a:bodyPr>
          <a:lstStyle/>
          <a:p>
            <a:pPr algn="just">
              <a:lnSpc>
                <a:spcPct val="150000"/>
              </a:lnSpc>
            </a:pPr>
            <a:r>
              <a:rPr lang="en-US" dirty="0">
                <a:latin typeface="Georgia Pro" panose="02040502050405020303" pitchFamily="18" charset="0"/>
              </a:rPr>
              <a:t>Data types in </a:t>
            </a:r>
            <a:r>
              <a:rPr lang="en-US" dirty="0" err="1">
                <a:latin typeface="Georgia Pro" panose="02040502050405020303" pitchFamily="18" charset="0"/>
              </a:rPr>
              <a:t>scala</a:t>
            </a:r>
            <a:r>
              <a:rPr lang="en-US" dirty="0">
                <a:latin typeface="Georgia Pro" panose="02040502050405020303" pitchFamily="18" charset="0"/>
              </a:rPr>
              <a:t> are much similar to java in terms of their storage, length, except that in </a:t>
            </a:r>
            <a:r>
              <a:rPr lang="en-US" dirty="0" err="1">
                <a:latin typeface="Georgia Pro" panose="02040502050405020303" pitchFamily="18" charset="0"/>
              </a:rPr>
              <a:t>scala</a:t>
            </a:r>
            <a:r>
              <a:rPr lang="en-US" dirty="0">
                <a:latin typeface="Georgia Pro" panose="02040502050405020303" pitchFamily="18" charset="0"/>
              </a:rPr>
              <a:t> there is no concept of primitive data types every type is an object and starts with capital letter.</a:t>
            </a:r>
            <a:endParaRPr lang="en-US" dirty="0">
              <a:latin typeface="Georgia Pro" panose="02040502050405020303"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Scala Basic Literals</a:t>
            </a:r>
            <a:endParaRPr lang="en-US" sz="2800" b="1" dirty="0">
              <a:solidFill>
                <a:srgbClr val="2C326F"/>
              </a:solidFill>
              <a:latin typeface="Georgia Pro" panose="02040502050405020303" pitchFamily="18" charset="0"/>
            </a:endParaRPr>
          </a:p>
        </p:txBody>
      </p:sp>
      <p:sp>
        <p:nvSpPr>
          <p:cNvPr id="13" name="TextBox 12"/>
          <p:cNvSpPr txBox="1"/>
          <p:nvPr/>
        </p:nvSpPr>
        <p:spPr>
          <a:xfrm>
            <a:off x="838200" y="985251"/>
            <a:ext cx="10759751" cy="5225533"/>
          </a:xfrm>
          <a:prstGeom prst="rect">
            <a:avLst/>
          </a:prstGeom>
          <a:noFill/>
        </p:spPr>
        <p:txBody>
          <a:bodyPr wrap="square">
            <a:spAutoFit/>
          </a:bodyPr>
          <a:lstStyle/>
          <a:p>
            <a:pPr algn="just">
              <a:lnSpc>
                <a:spcPct val="150000"/>
              </a:lnSpc>
            </a:pPr>
            <a:r>
              <a:rPr lang="en-US" sz="1600" b="1" dirty="0">
                <a:latin typeface="Georgia Pro" panose="02040502050405020303" pitchFamily="18" charset="0"/>
              </a:rPr>
              <a:t>Integral Literals: </a:t>
            </a:r>
            <a:r>
              <a:rPr lang="en-US" sz="1600" dirty="0">
                <a:latin typeface="Georgia Pro" panose="02040502050405020303" pitchFamily="18" charset="0"/>
              </a:rPr>
              <a:t>Integer literals are usually of type Int, or of type Long when followed by a L or l suffix. Here are some integer literals −</a:t>
            </a:r>
            <a:endParaRPr lang="en-US" sz="1600" dirty="0">
              <a:latin typeface="Georgia Pro" panose="02040502050405020303" pitchFamily="18" charset="0"/>
            </a:endParaRPr>
          </a:p>
          <a:p>
            <a:pPr lvl="5" algn="just">
              <a:lnSpc>
                <a:spcPct val="150000"/>
              </a:lnSpc>
            </a:pPr>
            <a:r>
              <a:rPr lang="en-US" sz="1600" dirty="0">
                <a:latin typeface="Georgia Pro" panose="02040502050405020303" pitchFamily="18" charset="0"/>
              </a:rPr>
              <a:t>0</a:t>
            </a:r>
            <a:endParaRPr lang="en-US" sz="1600" dirty="0">
              <a:latin typeface="Georgia Pro" panose="02040502050405020303" pitchFamily="18" charset="0"/>
            </a:endParaRPr>
          </a:p>
          <a:p>
            <a:pPr lvl="5" algn="just">
              <a:lnSpc>
                <a:spcPct val="150000"/>
              </a:lnSpc>
            </a:pPr>
            <a:r>
              <a:rPr lang="en-US" sz="1600" dirty="0">
                <a:latin typeface="Georgia Pro" panose="02040502050405020303" pitchFamily="18" charset="0"/>
              </a:rPr>
              <a:t>035</a:t>
            </a:r>
            <a:endParaRPr lang="en-US" sz="1600" dirty="0">
              <a:latin typeface="Georgia Pro" panose="02040502050405020303" pitchFamily="18" charset="0"/>
            </a:endParaRPr>
          </a:p>
          <a:p>
            <a:pPr lvl="5" algn="just">
              <a:lnSpc>
                <a:spcPct val="150000"/>
              </a:lnSpc>
            </a:pPr>
            <a:r>
              <a:rPr lang="en-US" sz="1600" dirty="0">
                <a:latin typeface="Georgia Pro" panose="02040502050405020303" pitchFamily="18" charset="0"/>
              </a:rPr>
              <a:t>21 </a:t>
            </a:r>
            <a:endParaRPr lang="en-US" sz="1600" dirty="0">
              <a:latin typeface="Georgia Pro" panose="02040502050405020303" pitchFamily="18" charset="0"/>
            </a:endParaRPr>
          </a:p>
          <a:p>
            <a:pPr lvl="5" algn="just">
              <a:lnSpc>
                <a:spcPct val="150000"/>
              </a:lnSpc>
            </a:pPr>
            <a:r>
              <a:rPr lang="en-US" sz="1600" dirty="0">
                <a:latin typeface="Georgia Pro" panose="02040502050405020303" pitchFamily="18" charset="0"/>
              </a:rPr>
              <a:t>0xFFFFFFFF </a:t>
            </a:r>
            <a:endParaRPr lang="en-US" sz="1600" dirty="0">
              <a:latin typeface="Georgia Pro" panose="02040502050405020303" pitchFamily="18" charset="0"/>
            </a:endParaRPr>
          </a:p>
          <a:p>
            <a:pPr lvl="5" algn="just">
              <a:lnSpc>
                <a:spcPct val="150000"/>
              </a:lnSpc>
            </a:pPr>
            <a:r>
              <a:rPr lang="en-US" sz="1600" dirty="0">
                <a:latin typeface="Georgia Pro" panose="02040502050405020303" pitchFamily="18" charset="0"/>
              </a:rPr>
              <a:t>0777L</a:t>
            </a:r>
            <a:endParaRPr lang="en-US" sz="1600" dirty="0">
              <a:latin typeface="Georgia Pro" panose="02040502050405020303" pitchFamily="18" charset="0"/>
            </a:endParaRPr>
          </a:p>
          <a:p>
            <a:pPr algn="just">
              <a:lnSpc>
                <a:spcPct val="150000"/>
              </a:lnSpc>
            </a:pPr>
            <a:r>
              <a:rPr lang="en-US" sz="1600" b="1" dirty="0">
                <a:latin typeface="Georgia Pro" panose="02040502050405020303" pitchFamily="18" charset="0"/>
              </a:rPr>
              <a:t>Floating Point Literal:</a:t>
            </a:r>
            <a:r>
              <a:rPr lang="en-US" sz="1600" dirty="0">
                <a:latin typeface="Georgia Pro" panose="02040502050405020303" pitchFamily="18" charset="0"/>
              </a:rPr>
              <a:t> Floating point literals are of type Float when followed by a floating point type suffix F or f, and are of type Double otherwise. Here are some floating point literals −</a:t>
            </a:r>
            <a:endParaRPr lang="en-US" sz="1600" dirty="0">
              <a:latin typeface="Georgia Pro" panose="02040502050405020303" pitchFamily="18" charset="0"/>
            </a:endParaRPr>
          </a:p>
          <a:p>
            <a:pPr lvl="5" algn="just">
              <a:lnSpc>
                <a:spcPct val="150000"/>
              </a:lnSpc>
            </a:pPr>
            <a:r>
              <a:rPr lang="en-US" sz="1600" dirty="0">
                <a:latin typeface="Georgia Pro" panose="02040502050405020303" pitchFamily="18" charset="0"/>
              </a:rPr>
              <a:t>0.0 </a:t>
            </a:r>
            <a:endParaRPr lang="en-US" sz="1600" dirty="0">
              <a:latin typeface="Georgia Pro" panose="02040502050405020303" pitchFamily="18" charset="0"/>
            </a:endParaRPr>
          </a:p>
          <a:p>
            <a:pPr lvl="5" algn="just">
              <a:lnSpc>
                <a:spcPct val="150000"/>
              </a:lnSpc>
            </a:pPr>
            <a:r>
              <a:rPr lang="en-US" sz="1600" dirty="0">
                <a:latin typeface="Georgia Pro" panose="02040502050405020303" pitchFamily="18" charset="0"/>
              </a:rPr>
              <a:t>1e30f </a:t>
            </a:r>
            <a:endParaRPr lang="en-US" sz="1600" dirty="0">
              <a:latin typeface="Georgia Pro" panose="02040502050405020303" pitchFamily="18" charset="0"/>
            </a:endParaRPr>
          </a:p>
          <a:p>
            <a:pPr lvl="5" algn="just">
              <a:lnSpc>
                <a:spcPct val="150000"/>
              </a:lnSpc>
            </a:pPr>
            <a:r>
              <a:rPr lang="en-US" sz="1600" dirty="0">
                <a:latin typeface="Georgia Pro" panose="02040502050405020303" pitchFamily="18" charset="0"/>
              </a:rPr>
              <a:t>3.14159f </a:t>
            </a:r>
            <a:endParaRPr lang="en-US" sz="1600" dirty="0">
              <a:latin typeface="Georgia Pro" panose="02040502050405020303" pitchFamily="18" charset="0"/>
            </a:endParaRPr>
          </a:p>
          <a:p>
            <a:pPr lvl="5" algn="just">
              <a:lnSpc>
                <a:spcPct val="150000"/>
              </a:lnSpc>
            </a:pPr>
            <a:r>
              <a:rPr lang="en-US" sz="1600" dirty="0">
                <a:latin typeface="Georgia Pro" panose="02040502050405020303" pitchFamily="18" charset="0"/>
              </a:rPr>
              <a:t>1.0e100</a:t>
            </a:r>
            <a:endParaRPr lang="en-US" sz="1600" dirty="0">
              <a:latin typeface="Georgia Pro" panose="02040502050405020303" pitchFamily="18" charset="0"/>
            </a:endParaRPr>
          </a:p>
          <a:p>
            <a:pPr lvl="5" algn="just">
              <a:lnSpc>
                <a:spcPct val="150000"/>
              </a:lnSpc>
            </a:pPr>
            <a:r>
              <a:rPr lang="en-US" sz="1600" dirty="0">
                <a:latin typeface="Georgia Pro" panose="02040502050405020303" pitchFamily="18" charset="0"/>
              </a:rPr>
              <a:t>.1</a:t>
            </a:r>
            <a:endParaRPr lang="en-US" sz="1600" dirty="0">
              <a:latin typeface="Georgia Pro" panose="02040502050405020303"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38200" y="723994"/>
            <a:ext cx="10759751" cy="5594865"/>
          </a:xfrm>
          <a:prstGeom prst="rect">
            <a:avLst/>
          </a:prstGeom>
          <a:noFill/>
        </p:spPr>
        <p:txBody>
          <a:bodyPr wrap="square">
            <a:spAutoFit/>
          </a:bodyPr>
          <a:lstStyle/>
          <a:p>
            <a:pPr algn="just">
              <a:lnSpc>
                <a:spcPct val="150000"/>
              </a:lnSpc>
            </a:pPr>
            <a:r>
              <a:rPr lang="en-US" sz="1600" b="1" dirty="0">
                <a:latin typeface="Georgia Pro" panose="02040502050405020303" pitchFamily="18" charset="0"/>
              </a:rPr>
              <a:t>Boolean Literals: </a:t>
            </a:r>
            <a:r>
              <a:rPr lang="en-US" sz="1600" dirty="0">
                <a:latin typeface="Georgia Pro" panose="02040502050405020303" pitchFamily="18" charset="0"/>
              </a:rPr>
              <a:t>The Boolean literals true and false are members of type Boolean.</a:t>
            </a:r>
            <a:endParaRPr lang="en-US" sz="1600" dirty="0">
              <a:latin typeface="Georgia Pro" panose="02040502050405020303" pitchFamily="18" charset="0"/>
            </a:endParaRPr>
          </a:p>
          <a:p>
            <a:pPr algn="just">
              <a:lnSpc>
                <a:spcPct val="150000"/>
              </a:lnSpc>
            </a:pPr>
            <a:endParaRPr lang="en-US" sz="1600" dirty="0">
              <a:latin typeface="Georgia Pro" panose="02040502050405020303" pitchFamily="18" charset="0"/>
            </a:endParaRPr>
          </a:p>
          <a:p>
            <a:pPr algn="just">
              <a:lnSpc>
                <a:spcPct val="150000"/>
              </a:lnSpc>
            </a:pPr>
            <a:r>
              <a:rPr lang="en-US" sz="1600" b="1" dirty="0">
                <a:latin typeface="Georgia Pro" panose="02040502050405020303" pitchFamily="18" charset="0"/>
              </a:rPr>
              <a:t>Symbol Literals: </a:t>
            </a:r>
            <a:r>
              <a:rPr lang="en-US" sz="1600" dirty="0">
                <a:latin typeface="Georgia Pro" panose="02040502050405020303" pitchFamily="18" charset="0"/>
              </a:rPr>
              <a:t>A symbol literal 'x is a shorthand for the expression </a:t>
            </a:r>
            <a:r>
              <a:rPr lang="en-US" sz="1600" dirty="0" err="1">
                <a:latin typeface="Georgia Pro" panose="02040502050405020303" pitchFamily="18" charset="0"/>
              </a:rPr>
              <a:t>scala.Symbol</a:t>
            </a:r>
            <a:r>
              <a:rPr lang="en-US" sz="1600" dirty="0">
                <a:latin typeface="Georgia Pro" panose="02040502050405020303" pitchFamily="18" charset="0"/>
              </a:rPr>
              <a:t>("x"). Symbol is a case class, which is defined as follows.</a:t>
            </a:r>
            <a:endParaRPr lang="en-US" sz="1600" dirty="0">
              <a:latin typeface="Georgia Pro" panose="02040502050405020303" pitchFamily="18" charset="0"/>
            </a:endParaRPr>
          </a:p>
          <a:p>
            <a:pPr lvl="3" algn="just">
              <a:lnSpc>
                <a:spcPct val="150000"/>
              </a:lnSpc>
            </a:pPr>
            <a:r>
              <a:rPr lang="en-US" sz="1600" dirty="0">
                <a:latin typeface="Georgia Pro" panose="02040502050405020303" pitchFamily="18" charset="0"/>
              </a:rPr>
              <a:t>package </a:t>
            </a:r>
            <a:r>
              <a:rPr lang="en-US" sz="1600" dirty="0" err="1">
                <a:latin typeface="Georgia Pro" panose="02040502050405020303" pitchFamily="18" charset="0"/>
              </a:rPr>
              <a:t>scala</a:t>
            </a:r>
            <a:endParaRPr lang="en-US" sz="1600" dirty="0">
              <a:latin typeface="Georgia Pro" panose="02040502050405020303" pitchFamily="18" charset="0"/>
            </a:endParaRPr>
          </a:p>
          <a:p>
            <a:pPr lvl="3" algn="just">
              <a:lnSpc>
                <a:spcPct val="150000"/>
              </a:lnSpc>
            </a:pPr>
            <a:r>
              <a:rPr lang="en-US" sz="1600" dirty="0">
                <a:latin typeface="Georgia Pro" panose="02040502050405020303" pitchFamily="18" charset="0"/>
              </a:rPr>
              <a:t>final case class Symbol private (name: String) {</a:t>
            </a:r>
            <a:endParaRPr lang="en-US" sz="1600" dirty="0">
              <a:latin typeface="Georgia Pro" panose="02040502050405020303" pitchFamily="18" charset="0"/>
            </a:endParaRPr>
          </a:p>
          <a:p>
            <a:pPr lvl="3" algn="just">
              <a:lnSpc>
                <a:spcPct val="150000"/>
              </a:lnSpc>
            </a:pPr>
            <a:r>
              <a:rPr lang="en-US" sz="1600" dirty="0">
                <a:latin typeface="Georgia Pro" panose="02040502050405020303" pitchFamily="18" charset="0"/>
              </a:rPr>
              <a:t>   override def </a:t>
            </a:r>
            <a:r>
              <a:rPr lang="en-US" sz="1600" dirty="0" err="1">
                <a:latin typeface="Georgia Pro" panose="02040502050405020303" pitchFamily="18" charset="0"/>
              </a:rPr>
              <a:t>toString</a:t>
            </a:r>
            <a:r>
              <a:rPr lang="en-US" sz="1600" dirty="0">
                <a:latin typeface="Georgia Pro" panose="02040502050405020303" pitchFamily="18" charset="0"/>
              </a:rPr>
              <a:t>: String = "'" + name</a:t>
            </a:r>
            <a:endParaRPr lang="en-US" sz="1600" dirty="0">
              <a:latin typeface="Georgia Pro" panose="02040502050405020303" pitchFamily="18" charset="0"/>
            </a:endParaRPr>
          </a:p>
          <a:p>
            <a:pPr lvl="3" algn="just">
              <a:lnSpc>
                <a:spcPct val="150000"/>
              </a:lnSpc>
            </a:pPr>
            <a:r>
              <a:rPr lang="en-US" sz="1600" dirty="0">
                <a:latin typeface="Georgia Pro" panose="02040502050405020303" pitchFamily="18" charset="0"/>
              </a:rPr>
              <a:t>}</a:t>
            </a:r>
            <a:endParaRPr lang="en-US" sz="1600" dirty="0">
              <a:latin typeface="Georgia Pro" panose="02040502050405020303" pitchFamily="18" charset="0"/>
            </a:endParaRPr>
          </a:p>
          <a:p>
            <a:pPr lvl="3" algn="just">
              <a:lnSpc>
                <a:spcPct val="150000"/>
              </a:lnSpc>
            </a:pPr>
            <a:endParaRPr lang="en-US" sz="1600" dirty="0">
              <a:latin typeface="Georgia Pro" panose="02040502050405020303" pitchFamily="18" charset="0"/>
            </a:endParaRPr>
          </a:p>
          <a:p>
            <a:pPr algn="just">
              <a:lnSpc>
                <a:spcPct val="150000"/>
              </a:lnSpc>
            </a:pPr>
            <a:r>
              <a:rPr lang="en-US" sz="1600" b="1" dirty="0">
                <a:latin typeface="Georgia Pro" panose="02040502050405020303" pitchFamily="18" charset="0"/>
              </a:rPr>
              <a:t>Character Literals: </a:t>
            </a:r>
            <a:r>
              <a:rPr lang="en-US" sz="1600" dirty="0">
                <a:latin typeface="Georgia Pro" panose="02040502050405020303" pitchFamily="18" charset="0"/>
              </a:rPr>
              <a:t>A character literal is a single character enclosed in quotes. The character is either a printable Unicode character or is described by an escape sequence. Here are some character literals −</a:t>
            </a:r>
            <a:endParaRPr lang="en-US" sz="1600" dirty="0">
              <a:latin typeface="Georgia Pro" panose="02040502050405020303" pitchFamily="18" charset="0"/>
            </a:endParaRPr>
          </a:p>
          <a:p>
            <a:pPr lvl="3" algn="just">
              <a:lnSpc>
                <a:spcPct val="150000"/>
              </a:lnSpc>
            </a:pPr>
            <a:r>
              <a:rPr lang="en-US" sz="1600" dirty="0">
                <a:latin typeface="Georgia Pro" panose="02040502050405020303" pitchFamily="18" charset="0"/>
              </a:rPr>
              <a:t>'a' </a:t>
            </a:r>
            <a:endParaRPr lang="en-US" sz="1600" dirty="0">
              <a:latin typeface="Georgia Pro" panose="02040502050405020303" pitchFamily="18" charset="0"/>
            </a:endParaRPr>
          </a:p>
          <a:p>
            <a:pPr lvl="3" algn="just">
              <a:lnSpc>
                <a:spcPct val="150000"/>
              </a:lnSpc>
            </a:pPr>
            <a:r>
              <a:rPr lang="en-US" sz="1600" dirty="0">
                <a:latin typeface="Georgia Pro" panose="02040502050405020303" pitchFamily="18" charset="0"/>
              </a:rPr>
              <a:t>'\u0041'</a:t>
            </a:r>
            <a:endParaRPr lang="en-US" sz="1600" dirty="0">
              <a:latin typeface="Georgia Pro" panose="02040502050405020303" pitchFamily="18" charset="0"/>
            </a:endParaRPr>
          </a:p>
          <a:p>
            <a:pPr lvl="3" algn="just">
              <a:lnSpc>
                <a:spcPct val="150000"/>
              </a:lnSpc>
            </a:pPr>
            <a:r>
              <a:rPr lang="en-US" sz="1600" dirty="0">
                <a:latin typeface="Georgia Pro" panose="02040502050405020303" pitchFamily="18" charset="0"/>
              </a:rPr>
              <a:t>'\n'</a:t>
            </a:r>
            <a:endParaRPr lang="en-US" sz="1600" dirty="0">
              <a:latin typeface="Georgia Pro" panose="02040502050405020303" pitchFamily="18" charset="0"/>
            </a:endParaRPr>
          </a:p>
          <a:p>
            <a:pPr lvl="3" algn="just">
              <a:lnSpc>
                <a:spcPct val="150000"/>
              </a:lnSpc>
            </a:pPr>
            <a:r>
              <a:rPr lang="en-US" sz="1600" dirty="0">
                <a:latin typeface="Georgia Pro" panose="02040502050405020303" pitchFamily="18" charset="0"/>
              </a:rPr>
              <a:t>'\t'</a:t>
            </a:r>
            <a:endParaRPr lang="en-US" sz="1600" dirty="0">
              <a:latin typeface="Georgia Pro" panose="02040502050405020303"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38200" y="446901"/>
            <a:ext cx="10759751" cy="5225533"/>
          </a:xfrm>
          <a:prstGeom prst="rect">
            <a:avLst/>
          </a:prstGeom>
          <a:noFill/>
        </p:spPr>
        <p:txBody>
          <a:bodyPr wrap="square">
            <a:spAutoFit/>
          </a:bodyPr>
          <a:lstStyle/>
          <a:p>
            <a:pPr algn="just">
              <a:lnSpc>
                <a:spcPct val="150000"/>
              </a:lnSpc>
            </a:pPr>
            <a:r>
              <a:rPr lang="en-US" sz="1600" b="1" dirty="0">
                <a:latin typeface="Georgia Pro" panose="02040502050405020303" pitchFamily="18" charset="0"/>
              </a:rPr>
              <a:t>String Literals: </a:t>
            </a:r>
            <a:r>
              <a:rPr lang="en-US" sz="1600" dirty="0">
                <a:latin typeface="Georgia Pro" panose="02040502050405020303" pitchFamily="18" charset="0"/>
              </a:rPr>
              <a:t>A string literal is a sequence of characters in double quotes. The characters are either printable Unicode character or are described by escape sequences. Here are some string literals −</a:t>
            </a:r>
            <a:endParaRPr lang="en-US" sz="1600" dirty="0">
              <a:latin typeface="Georgia Pro" panose="02040502050405020303" pitchFamily="18" charset="0"/>
            </a:endParaRPr>
          </a:p>
          <a:p>
            <a:pPr lvl="3" algn="just">
              <a:lnSpc>
                <a:spcPct val="150000"/>
              </a:lnSpc>
            </a:pPr>
            <a:r>
              <a:rPr lang="en-US" sz="1600" dirty="0">
                <a:latin typeface="Georgia Pro" panose="02040502050405020303" pitchFamily="18" charset="0"/>
              </a:rPr>
              <a:t>"Hello,\</a:t>
            </a:r>
            <a:r>
              <a:rPr lang="en-US" sz="1600" dirty="0" err="1">
                <a:latin typeface="Georgia Pro" panose="02040502050405020303" pitchFamily="18" charset="0"/>
              </a:rPr>
              <a:t>nWorld</a:t>
            </a:r>
            <a:r>
              <a:rPr lang="en-US" sz="1600" dirty="0">
                <a:latin typeface="Georgia Pro" panose="02040502050405020303" pitchFamily="18" charset="0"/>
              </a:rPr>
              <a:t>!"</a:t>
            </a:r>
            <a:endParaRPr lang="en-US" sz="1600" dirty="0">
              <a:latin typeface="Georgia Pro" panose="02040502050405020303" pitchFamily="18" charset="0"/>
            </a:endParaRPr>
          </a:p>
          <a:p>
            <a:pPr lvl="3" algn="just">
              <a:lnSpc>
                <a:spcPct val="150000"/>
              </a:lnSpc>
            </a:pPr>
            <a:r>
              <a:rPr lang="en-US" sz="1600" dirty="0">
                <a:latin typeface="Georgia Pro" panose="02040502050405020303" pitchFamily="18" charset="0"/>
              </a:rPr>
              <a:t>"This string contains a \" character.“</a:t>
            </a:r>
            <a:endParaRPr lang="en-US" sz="1600" dirty="0">
              <a:latin typeface="Georgia Pro" panose="02040502050405020303" pitchFamily="18" charset="0"/>
            </a:endParaRPr>
          </a:p>
          <a:p>
            <a:pPr algn="just">
              <a:lnSpc>
                <a:spcPct val="150000"/>
              </a:lnSpc>
            </a:pPr>
            <a:endParaRPr lang="en-US" sz="1600" b="1" dirty="0">
              <a:latin typeface="Georgia Pro" panose="02040502050405020303" pitchFamily="18" charset="0"/>
            </a:endParaRPr>
          </a:p>
          <a:p>
            <a:pPr algn="just">
              <a:lnSpc>
                <a:spcPct val="150000"/>
              </a:lnSpc>
            </a:pPr>
            <a:r>
              <a:rPr lang="en-US" sz="1600" b="1" dirty="0">
                <a:latin typeface="Georgia Pro" panose="02040502050405020303" pitchFamily="18" charset="0"/>
              </a:rPr>
              <a:t>Multi-Line Strings: </a:t>
            </a:r>
            <a:r>
              <a:rPr lang="en-US" sz="1600" dirty="0">
                <a:latin typeface="Georgia Pro" panose="02040502050405020303" pitchFamily="18" charset="0"/>
              </a:rPr>
              <a:t>A multi-line string literal is a sequence of characters enclosed in triple quotes """ ... """. The sequence of characters is arbitrary, except that it may contain three or more consecutive quote characters only at the very end.</a:t>
            </a:r>
            <a:endParaRPr lang="en-US" sz="1600" dirty="0">
              <a:latin typeface="Georgia Pro" panose="02040502050405020303" pitchFamily="18" charset="0"/>
            </a:endParaRPr>
          </a:p>
          <a:p>
            <a:pPr algn="just">
              <a:lnSpc>
                <a:spcPct val="150000"/>
              </a:lnSpc>
            </a:pPr>
            <a:r>
              <a:rPr lang="en-US" sz="1600" dirty="0">
                <a:latin typeface="Georgia Pro" panose="02040502050405020303" pitchFamily="18" charset="0"/>
              </a:rPr>
              <a:t>	Characters must not necessarily be printable; newlines or other control characters are also permitted. Here is a multi-line string literal −</a:t>
            </a:r>
            <a:endParaRPr lang="en-US" sz="1600" dirty="0">
              <a:latin typeface="Georgia Pro" panose="02040502050405020303" pitchFamily="18" charset="0"/>
            </a:endParaRPr>
          </a:p>
          <a:p>
            <a:pPr algn="just">
              <a:lnSpc>
                <a:spcPct val="150000"/>
              </a:lnSpc>
            </a:pPr>
            <a:endParaRPr lang="en-US" sz="1600" dirty="0">
              <a:latin typeface="Georgia Pro" panose="02040502050405020303" pitchFamily="18" charset="0"/>
            </a:endParaRPr>
          </a:p>
          <a:p>
            <a:pPr lvl="3" algn="just">
              <a:lnSpc>
                <a:spcPct val="150000"/>
              </a:lnSpc>
            </a:pPr>
            <a:r>
              <a:rPr lang="en-US" sz="1600" dirty="0">
                <a:latin typeface="Georgia Pro" panose="02040502050405020303" pitchFamily="18" charset="0"/>
              </a:rPr>
              <a:t>"""the present string</a:t>
            </a:r>
            <a:endParaRPr lang="en-US" sz="1600" dirty="0">
              <a:latin typeface="Georgia Pro" panose="02040502050405020303" pitchFamily="18" charset="0"/>
            </a:endParaRPr>
          </a:p>
          <a:p>
            <a:pPr lvl="3" algn="just">
              <a:lnSpc>
                <a:spcPct val="150000"/>
              </a:lnSpc>
            </a:pPr>
            <a:r>
              <a:rPr lang="en-US" sz="1600" dirty="0">
                <a:latin typeface="Georgia Pro" panose="02040502050405020303" pitchFamily="18" charset="0"/>
              </a:rPr>
              <a:t>spans three</a:t>
            </a:r>
            <a:endParaRPr lang="en-US" sz="1600" dirty="0">
              <a:latin typeface="Georgia Pro" panose="02040502050405020303" pitchFamily="18" charset="0"/>
            </a:endParaRPr>
          </a:p>
          <a:p>
            <a:pPr lvl="3" algn="just">
              <a:lnSpc>
                <a:spcPct val="150000"/>
              </a:lnSpc>
            </a:pPr>
            <a:r>
              <a:rPr lang="en-US" sz="1600" dirty="0">
                <a:latin typeface="Georgia Pro" panose="02040502050405020303" pitchFamily="18" charset="0"/>
              </a:rPr>
              <a:t>lines."""</a:t>
            </a:r>
            <a:endParaRPr lang="en-US" sz="1600" dirty="0">
              <a:latin typeface="Georgia Pro" panose="02040502050405020303"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38199" y="1171281"/>
            <a:ext cx="10759751" cy="378962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Variables are nothing but reserved memory locations to store values. This means that when you create a variable, you reserve some space in memory.</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Based on the data type of a variable, the compiler allocates memory and decides what can be stored in the reserved memory. Therefore, by assigning different data types to variables, you can store integers, decimals, or characters in these variables.</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Scala has a different syntax for declaring variables. They can be defined as value, i.e., constant or a variable. </a:t>
            </a:r>
            <a:endParaRPr lang="en-US" dirty="0">
              <a:latin typeface="Georgia Pro" panose="02040502050405020303" pitchFamily="18" charset="0"/>
            </a:endParaRPr>
          </a:p>
        </p:txBody>
      </p:sp>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Variables</a:t>
            </a:r>
            <a:endParaRPr lang="en-US" sz="2800" b="1" dirty="0">
              <a:solidFill>
                <a:srgbClr val="2C326F"/>
              </a:solidFill>
              <a:latin typeface="Georgia Pro" panose="020405020504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A Scalable Language</a:t>
            </a:r>
            <a:endParaRPr lang="en-US" sz="2800" b="1" dirty="0">
              <a:solidFill>
                <a:srgbClr val="2C326F"/>
              </a:solidFill>
              <a:latin typeface="Georgia Pro" panose="02040502050405020303" pitchFamily="18" charset="0"/>
            </a:endParaRPr>
          </a:p>
        </p:txBody>
      </p:sp>
      <p:sp>
        <p:nvSpPr>
          <p:cNvPr id="5" name="TextBox 4"/>
          <p:cNvSpPr txBox="1"/>
          <p:nvPr/>
        </p:nvSpPr>
        <p:spPr>
          <a:xfrm>
            <a:off x="838200" y="1046031"/>
            <a:ext cx="10515600" cy="116288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Georgia Pro" panose="02040502050405020303" pitchFamily="18" charset="0"/>
              </a:rPr>
              <a:t>It was designed by </a:t>
            </a:r>
            <a:r>
              <a:rPr lang="en-US" sz="1600" b="1" dirty="0">
                <a:latin typeface="Georgia Pro" panose="02040502050405020303" pitchFamily="18" charset="0"/>
              </a:rPr>
              <a:t>Martin </a:t>
            </a:r>
            <a:r>
              <a:rPr lang="en-US" sz="1600" b="1" dirty="0" err="1">
                <a:latin typeface="Georgia Pro" panose="02040502050405020303" pitchFamily="18" charset="0"/>
              </a:rPr>
              <a:t>Odersky</a:t>
            </a:r>
            <a:r>
              <a:rPr lang="en-US" sz="1600" b="1" dirty="0">
                <a:latin typeface="Georgia Pro" panose="02040502050405020303" pitchFamily="18" charset="0"/>
              </a:rPr>
              <a:t> </a:t>
            </a:r>
            <a:r>
              <a:rPr lang="en-US" sz="1600" dirty="0">
                <a:latin typeface="Georgia Pro" panose="02040502050405020303" pitchFamily="18" charset="0"/>
              </a:rPr>
              <a:t>and the language runs on the Java Virtual Machine (JVM). The language has been around for just about a decade and is actively being developed. At the time of writing, there were 269 contributors on the GitHub Scala repository.</a:t>
            </a:r>
            <a:endParaRPr lang="en-IN" sz="1600" dirty="0">
              <a:latin typeface="Georgia Pro" panose="02040502050405020303" pitchFamily="18" charset="0"/>
            </a:endParaRPr>
          </a:p>
        </p:txBody>
      </p:sp>
      <p:pic>
        <p:nvPicPr>
          <p:cNvPr id="4" name="Picture 3"/>
          <p:cNvPicPr>
            <a:picLocks noChangeAspect="1"/>
          </p:cNvPicPr>
          <p:nvPr/>
        </p:nvPicPr>
        <p:blipFill>
          <a:blip r:embed="rId1"/>
          <a:stretch>
            <a:fillRect/>
          </a:stretch>
        </p:blipFill>
        <p:spPr>
          <a:xfrm>
            <a:off x="2438400" y="2840169"/>
            <a:ext cx="7315200" cy="29718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7" name="Rectangle 3"/>
          <p:cNvSpPr>
            <a:spLocks noChangeArrowheads="1"/>
          </p:cNvSpPr>
          <p:nvPr/>
        </p:nvSpPr>
        <p:spPr bwMode="auto">
          <a:xfrm>
            <a:off x="2017355" y="1913165"/>
            <a:ext cx="840143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sz="2000" b="0" i="0" dirty="0">
                <a:solidFill>
                  <a:srgbClr val="1990B8"/>
                </a:solidFill>
                <a:effectLst/>
                <a:latin typeface="Consolas" panose="020B0609020204030204" pitchFamily="49" charset="0"/>
              </a:rPr>
              <a:t>val</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&lt;</a:t>
            </a:r>
            <a:r>
              <a:rPr lang="en-US" sz="2000" b="0" i="0" dirty="0">
                <a:solidFill>
                  <a:srgbClr val="000000"/>
                </a:solidFill>
                <a:effectLst/>
                <a:latin typeface="Consolas" panose="020B0609020204030204" pitchFamily="49" charset="0"/>
              </a:rPr>
              <a:t>Name of our variable</a:t>
            </a:r>
            <a:r>
              <a:rPr lang="en-US" sz="2000" b="0" i="0" dirty="0">
                <a:solidFill>
                  <a:srgbClr val="A67F59"/>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&lt;</a:t>
            </a:r>
            <a:r>
              <a:rPr lang="en-US" sz="2000" b="0" i="0" dirty="0">
                <a:solidFill>
                  <a:srgbClr val="000000"/>
                </a:solidFill>
                <a:effectLst/>
                <a:latin typeface="Consolas" panose="020B0609020204030204" pitchFamily="49" charset="0"/>
              </a:rPr>
              <a:t>Scala </a:t>
            </a:r>
            <a:r>
              <a:rPr lang="en-US" sz="2000" b="0" i="0" dirty="0">
                <a:solidFill>
                  <a:srgbClr val="1990B8"/>
                </a:solidFill>
                <a:effectLst/>
                <a:latin typeface="Consolas" panose="020B0609020204030204" pitchFamily="49" charset="0"/>
              </a:rPr>
              <a:t>type</a:t>
            </a:r>
            <a:r>
              <a:rPr lang="en-US" sz="2000" b="0" i="0" dirty="0">
                <a:solidFill>
                  <a:srgbClr val="A67F59"/>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&lt;</a:t>
            </a:r>
            <a:r>
              <a:rPr lang="en-US" sz="2000" b="0" i="0" dirty="0">
                <a:solidFill>
                  <a:srgbClr val="000000"/>
                </a:solidFill>
                <a:effectLst/>
                <a:latin typeface="Consolas" panose="020B0609020204030204" pitchFamily="49" charset="0"/>
              </a:rPr>
              <a:t>Some literal</a:t>
            </a:r>
            <a:r>
              <a:rPr lang="en-US" sz="2000" b="0" i="0" dirty="0">
                <a:solidFill>
                  <a:srgbClr val="A67F59"/>
                </a:solidFill>
                <a:effectLst/>
                <a:latin typeface="Consolas" panose="020B0609020204030204" pitchFamily="49" charset="0"/>
              </a:rPr>
              <a:t>&gt;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9" name="TextBox 8"/>
          <p:cNvSpPr txBox="1"/>
          <p:nvPr/>
        </p:nvSpPr>
        <p:spPr>
          <a:xfrm>
            <a:off x="838199" y="1171281"/>
            <a:ext cx="10759751" cy="465640"/>
          </a:xfrm>
          <a:prstGeom prst="rect">
            <a:avLst/>
          </a:prstGeom>
          <a:noFill/>
        </p:spPr>
        <p:txBody>
          <a:bodyPr wrap="square">
            <a:spAutoFit/>
          </a:bodyPr>
          <a:lstStyle/>
          <a:p>
            <a:pPr algn="just">
              <a:lnSpc>
                <a:spcPct val="150000"/>
              </a:lnSpc>
            </a:pPr>
            <a:r>
              <a:rPr lang="en-US" dirty="0">
                <a:latin typeface="Georgia Pro" panose="02040502050405020303" pitchFamily="18" charset="0"/>
              </a:rPr>
              <a:t>To define immutable variable, we use the keyword val with the following syntax:</a:t>
            </a:r>
            <a:endParaRPr lang="en-US" dirty="0">
              <a:latin typeface="Georgia Pro" panose="02040502050405020303" pitchFamily="18" charset="0"/>
            </a:endParaRPr>
          </a:p>
        </p:txBody>
      </p:sp>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Immutable Variables</a:t>
            </a:r>
            <a:endParaRPr lang="en-US" sz="2800" b="1" dirty="0">
              <a:solidFill>
                <a:srgbClr val="2C326F"/>
              </a:solidFill>
              <a:latin typeface="Georgia Pro" panose="02040502050405020303" pitchFamily="18" charset="0"/>
            </a:endParaRPr>
          </a:p>
        </p:txBody>
      </p:sp>
      <p:sp>
        <p:nvSpPr>
          <p:cNvPr id="11" name="TextBox 10"/>
          <p:cNvSpPr txBox="1"/>
          <p:nvPr/>
        </p:nvSpPr>
        <p:spPr>
          <a:xfrm>
            <a:off x="838198" y="2589519"/>
            <a:ext cx="10759751" cy="881139"/>
          </a:xfrm>
          <a:prstGeom prst="rect">
            <a:avLst/>
          </a:prstGeom>
          <a:noFill/>
        </p:spPr>
        <p:txBody>
          <a:bodyPr wrap="square">
            <a:spAutoFit/>
          </a:bodyPr>
          <a:lstStyle/>
          <a:p>
            <a:pPr algn="just">
              <a:lnSpc>
                <a:spcPct val="150000"/>
              </a:lnSpc>
            </a:pPr>
            <a:r>
              <a:rPr lang="en-US" dirty="0">
                <a:latin typeface="Georgia Pro" panose="02040502050405020303" pitchFamily="18" charset="0"/>
              </a:rPr>
              <a:t>As an example, you can define an immutable variable named </a:t>
            </a:r>
            <a:r>
              <a:rPr lang="en-US" dirty="0" err="1">
                <a:latin typeface="Georgia Pro" panose="02040502050405020303" pitchFamily="18" charset="0"/>
              </a:rPr>
              <a:t>donutsToBuy</a:t>
            </a:r>
            <a:r>
              <a:rPr lang="en-US" dirty="0">
                <a:latin typeface="Georgia Pro" panose="02040502050405020303" pitchFamily="18" charset="0"/>
              </a:rPr>
              <a:t> of type Int and assign its value to 5.</a:t>
            </a:r>
            <a:endParaRPr lang="en-US" dirty="0">
              <a:latin typeface="Georgia Pro" panose="02040502050405020303" pitchFamily="18" charset="0"/>
            </a:endParaRPr>
          </a:p>
        </p:txBody>
      </p:sp>
      <p:sp>
        <p:nvSpPr>
          <p:cNvPr id="12" name="Rectangle 3"/>
          <p:cNvSpPr>
            <a:spLocks noChangeArrowheads="1"/>
          </p:cNvSpPr>
          <p:nvPr/>
        </p:nvSpPr>
        <p:spPr bwMode="auto">
          <a:xfrm>
            <a:off x="2017355" y="3602571"/>
            <a:ext cx="840143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IN" sz="2000" b="0" i="0" dirty="0" err="1">
                <a:solidFill>
                  <a:srgbClr val="1990B8"/>
                </a:solidFill>
                <a:effectLst/>
                <a:latin typeface="Consolas" panose="020B0609020204030204" pitchFamily="49" charset="0"/>
              </a:rPr>
              <a:t>val</a:t>
            </a:r>
            <a:r>
              <a:rPr lang="en-IN" sz="2000" b="0" i="0" dirty="0">
                <a:solidFill>
                  <a:srgbClr val="000000"/>
                </a:solidFill>
                <a:effectLst/>
                <a:latin typeface="Consolas" panose="020B0609020204030204" pitchFamily="49" charset="0"/>
              </a:rPr>
              <a:t> </a:t>
            </a:r>
            <a:r>
              <a:rPr lang="en-IN" sz="2000" b="0" i="0" dirty="0" err="1">
                <a:solidFill>
                  <a:srgbClr val="000000"/>
                </a:solidFill>
                <a:effectLst/>
                <a:latin typeface="Consolas" panose="020B0609020204030204" pitchFamily="49" charset="0"/>
              </a:rPr>
              <a:t>donutsToBuy</a:t>
            </a:r>
            <a:r>
              <a:rPr lang="en-IN" sz="2000" b="0" i="0" dirty="0">
                <a:solidFill>
                  <a:srgbClr val="A67F59"/>
                </a:solidFill>
                <a:effectLst/>
                <a:latin typeface="Consolas" panose="020B0609020204030204" pitchFamily="49" charset="0"/>
              </a:rPr>
              <a:t>:</a:t>
            </a:r>
            <a:r>
              <a:rPr lang="en-IN" sz="2000" b="0" i="0" dirty="0">
                <a:solidFill>
                  <a:srgbClr val="000000"/>
                </a:solidFill>
                <a:effectLst/>
                <a:latin typeface="Consolas" panose="020B0609020204030204" pitchFamily="49" charset="0"/>
              </a:rPr>
              <a:t> </a:t>
            </a:r>
            <a:r>
              <a:rPr lang="en-IN" sz="2000" b="0" i="0" dirty="0">
                <a:solidFill>
                  <a:srgbClr val="2F9C0A"/>
                </a:solidFill>
                <a:effectLst/>
                <a:latin typeface="Consolas" panose="020B0609020204030204" pitchFamily="49" charset="0"/>
              </a:rPr>
              <a:t>Int</a:t>
            </a:r>
            <a:r>
              <a:rPr lang="en-IN" sz="2000" b="0" i="0" dirty="0">
                <a:solidFill>
                  <a:srgbClr val="000000"/>
                </a:solidFill>
                <a:effectLst/>
                <a:latin typeface="Consolas" panose="020B0609020204030204" pitchFamily="49" charset="0"/>
              </a:rPr>
              <a:t> </a:t>
            </a:r>
            <a:r>
              <a:rPr lang="en-IN" sz="2000" b="0" i="0" dirty="0">
                <a:solidFill>
                  <a:srgbClr val="A67F59"/>
                </a:solidFill>
                <a:effectLst/>
                <a:latin typeface="Consolas" panose="020B0609020204030204" pitchFamily="49" charset="0"/>
              </a:rPr>
              <a:t>=</a:t>
            </a:r>
            <a:r>
              <a:rPr lang="en-IN" sz="2000" b="0" i="0" dirty="0">
                <a:solidFill>
                  <a:srgbClr val="000000"/>
                </a:solidFill>
                <a:effectLst/>
                <a:latin typeface="Consolas" panose="020B0609020204030204" pitchFamily="49" charset="0"/>
              </a:rPr>
              <a:t> </a:t>
            </a:r>
            <a:r>
              <a:rPr lang="en-IN" sz="2000" b="0" i="0" dirty="0">
                <a:solidFill>
                  <a:srgbClr val="C92C2C"/>
                </a:solidFill>
                <a:effectLst/>
                <a:latin typeface="Consolas" panose="020B0609020204030204" pitchFamily="49" charset="0"/>
              </a:rPr>
              <a:t>5</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7" name="Rectangle 3"/>
          <p:cNvSpPr>
            <a:spLocks noChangeArrowheads="1"/>
          </p:cNvSpPr>
          <p:nvPr/>
        </p:nvSpPr>
        <p:spPr bwMode="auto">
          <a:xfrm>
            <a:off x="2017355" y="1913165"/>
            <a:ext cx="840143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sz="2000" b="0" i="0" dirty="0">
                <a:solidFill>
                  <a:srgbClr val="1990B8"/>
                </a:solidFill>
                <a:effectLst/>
                <a:latin typeface="Consolas" panose="020B0609020204030204" pitchFamily="49" charset="0"/>
              </a:rPr>
              <a:t>var</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&lt;</a:t>
            </a:r>
            <a:r>
              <a:rPr lang="en-US" sz="2000" b="0" i="0" dirty="0">
                <a:solidFill>
                  <a:srgbClr val="000000"/>
                </a:solidFill>
                <a:effectLst/>
                <a:latin typeface="Consolas" panose="020B0609020204030204" pitchFamily="49" charset="0"/>
              </a:rPr>
              <a:t>Name of our variable</a:t>
            </a:r>
            <a:r>
              <a:rPr lang="en-US" sz="2000" b="0" i="0" dirty="0">
                <a:solidFill>
                  <a:srgbClr val="A67F59"/>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&lt;</a:t>
            </a:r>
            <a:r>
              <a:rPr lang="en-US" sz="2000" b="0" i="0" dirty="0">
                <a:solidFill>
                  <a:srgbClr val="000000"/>
                </a:solidFill>
                <a:effectLst/>
                <a:latin typeface="Consolas" panose="020B0609020204030204" pitchFamily="49" charset="0"/>
              </a:rPr>
              <a:t>Scala </a:t>
            </a:r>
            <a:r>
              <a:rPr lang="en-US" sz="2000" b="0" i="0" dirty="0">
                <a:solidFill>
                  <a:srgbClr val="1990B8"/>
                </a:solidFill>
                <a:effectLst/>
                <a:latin typeface="Consolas" panose="020B0609020204030204" pitchFamily="49" charset="0"/>
              </a:rPr>
              <a:t>type</a:t>
            </a:r>
            <a:r>
              <a:rPr lang="en-US" sz="2000" b="0" i="0" dirty="0">
                <a:solidFill>
                  <a:srgbClr val="A67F59"/>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&lt;</a:t>
            </a:r>
            <a:r>
              <a:rPr lang="en-US" sz="2000" b="0" i="0" dirty="0">
                <a:solidFill>
                  <a:srgbClr val="000000"/>
                </a:solidFill>
                <a:effectLst/>
                <a:latin typeface="Consolas" panose="020B0609020204030204" pitchFamily="49" charset="0"/>
              </a:rPr>
              <a:t>Some literal</a:t>
            </a:r>
            <a:r>
              <a:rPr lang="en-US" sz="2000" b="0" i="0" dirty="0">
                <a:solidFill>
                  <a:srgbClr val="A67F59"/>
                </a:solidFill>
                <a:effectLst/>
                <a:latin typeface="Consolas" panose="020B0609020204030204" pitchFamily="49" charset="0"/>
              </a:rPr>
              <a:t>&gt;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9" name="TextBox 8"/>
          <p:cNvSpPr txBox="1"/>
          <p:nvPr/>
        </p:nvSpPr>
        <p:spPr>
          <a:xfrm>
            <a:off x="838199" y="1171281"/>
            <a:ext cx="10759751" cy="465640"/>
          </a:xfrm>
          <a:prstGeom prst="rect">
            <a:avLst/>
          </a:prstGeom>
          <a:noFill/>
        </p:spPr>
        <p:txBody>
          <a:bodyPr wrap="square">
            <a:spAutoFit/>
          </a:bodyPr>
          <a:lstStyle/>
          <a:p>
            <a:pPr algn="just">
              <a:lnSpc>
                <a:spcPct val="150000"/>
              </a:lnSpc>
            </a:pPr>
            <a:r>
              <a:rPr lang="en-US" dirty="0">
                <a:latin typeface="Georgia Pro" panose="02040502050405020303" pitchFamily="18" charset="0"/>
              </a:rPr>
              <a:t>To define Mutable variable, we use the keyword val with the following syntax:</a:t>
            </a:r>
            <a:endParaRPr lang="en-US" dirty="0">
              <a:latin typeface="Georgia Pro" panose="02040502050405020303" pitchFamily="18" charset="0"/>
            </a:endParaRPr>
          </a:p>
        </p:txBody>
      </p:sp>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Mutable Variables</a:t>
            </a:r>
            <a:endParaRPr lang="en-US" sz="2800" b="1" dirty="0">
              <a:solidFill>
                <a:srgbClr val="2C326F"/>
              </a:solidFill>
              <a:latin typeface="Georgia Pro" panose="02040502050405020303" pitchFamily="18" charset="0"/>
            </a:endParaRPr>
          </a:p>
        </p:txBody>
      </p:sp>
      <p:sp>
        <p:nvSpPr>
          <p:cNvPr id="11" name="TextBox 10"/>
          <p:cNvSpPr txBox="1"/>
          <p:nvPr/>
        </p:nvSpPr>
        <p:spPr>
          <a:xfrm>
            <a:off x="838198" y="2589519"/>
            <a:ext cx="10759751" cy="881139"/>
          </a:xfrm>
          <a:prstGeom prst="rect">
            <a:avLst/>
          </a:prstGeom>
          <a:noFill/>
        </p:spPr>
        <p:txBody>
          <a:bodyPr wrap="square">
            <a:spAutoFit/>
          </a:bodyPr>
          <a:lstStyle/>
          <a:p>
            <a:pPr algn="just">
              <a:lnSpc>
                <a:spcPct val="150000"/>
              </a:lnSpc>
            </a:pPr>
            <a:r>
              <a:rPr lang="en-US" dirty="0">
                <a:latin typeface="Georgia Pro" panose="02040502050405020303" pitchFamily="18" charset="0"/>
              </a:rPr>
              <a:t>As an example, you can define an mutable variable named “Salary” of type Float and assign its value to 982500.58.</a:t>
            </a:r>
            <a:endParaRPr lang="en-US" dirty="0">
              <a:latin typeface="Georgia Pro" panose="02040502050405020303" pitchFamily="18" charset="0"/>
            </a:endParaRPr>
          </a:p>
        </p:txBody>
      </p:sp>
      <p:sp>
        <p:nvSpPr>
          <p:cNvPr id="12" name="Rectangle 3"/>
          <p:cNvSpPr>
            <a:spLocks noChangeArrowheads="1"/>
          </p:cNvSpPr>
          <p:nvPr/>
        </p:nvSpPr>
        <p:spPr bwMode="auto">
          <a:xfrm>
            <a:off x="2017355" y="3602571"/>
            <a:ext cx="840143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IN" sz="2000" b="0" i="0" dirty="0" err="1">
                <a:solidFill>
                  <a:srgbClr val="1990B8"/>
                </a:solidFill>
                <a:effectLst/>
                <a:latin typeface="Consolas" panose="020B0609020204030204" pitchFamily="49" charset="0"/>
              </a:rPr>
              <a:t>val</a:t>
            </a:r>
            <a:r>
              <a:rPr lang="en-IN" sz="2000" b="0" i="0" dirty="0">
                <a:solidFill>
                  <a:srgbClr val="000000"/>
                </a:solidFill>
                <a:effectLst/>
                <a:latin typeface="Consolas" panose="020B0609020204030204" pitchFamily="49" charset="0"/>
              </a:rPr>
              <a:t> Salary</a:t>
            </a:r>
            <a:r>
              <a:rPr lang="en-IN" sz="2000" b="0" i="0" dirty="0">
                <a:solidFill>
                  <a:srgbClr val="A67F59"/>
                </a:solidFill>
                <a:effectLst/>
                <a:latin typeface="Consolas" panose="020B0609020204030204" pitchFamily="49" charset="0"/>
              </a:rPr>
              <a:t>:</a:t>
            </a:r>
            <a:r>
              <a:rPr lang="en-IN" sz="2000" b="0" i="0" dirty="0">
                <a:solidFill>
                  <a:srgbClr val="000000"/>
                </a:solidFill>
                <a:effectLst/>
                <a:latin typeface="Consolas" panose="020B0609020204030204" pitchFamily="49" charset="0"/>
              </a:rPr>
              <a:t> </a:t>
            </a:r>
            <a:r>
              <a:rPr lang="en-IN" sz="2000" b="0" i="0" dirty="0">
                <a:solidFill>
                  <a:srgbClr val="2F9C0A"/>
                </a:solidFill>
                <a:effectLst/>
                <a:latin typeface="Consolas" panose="020B0609020204030204" pitchFamily="49" charset="0"/>
              </a:rPr>
              <a:t>Float</a:t>
            </a:r>
            <a:r>
              <a:rPr lang="en-IN" sz="2000" b="0" i="0" dirty="0">
                <a:solidFill>
                  <a:srgbClr val="000000"/>
                </a:solidFill>
                <a:effectLst/>
                <a:latin typeface="Consolas" panose="020B0609020204030204" pitchFamily="49" charset="0"/>
              </a:rPr>
              <a:t> </a:t>
            </a:r>
            <a:r>
              <a:rPr lang="en-IN" sz="2000" b="0" i="0" dirty="0">
                <a:solidFill>
                  <a:srgbClr val="A67F59"/>
                </a:solidFill>
                <a:effectLst/>
                <a:latin typeface="Consolas" panose="020B0609020204030204" pitchFamily="49" charset="0"/>
              </a:rPr>
              <a:t>=</a:t>
            </a:r>
            <a:r>
              <a:rPr lang="en-IN" sz="2000" b="0" i="0" dirty="0">
                <a:solidFill>
                  <a:srgbClr val="000000"/>
                </a:solidFill>
                <a:effectLst/>
                <a:latin typeface="Consolas" panose="020B0609020204030204" pitchFamily="49" charset="0"/>
              </a:rPr>
              <a:t> </a:t>
            </a:r>
            <a:r>
              <a:rPr lang="en-IN" sz="2000" b="0" i="0" dirty="0">
                <a:solidFill>
                  <a:srgbClr val="C92C2C"/>
                </a:solidFill>
                <a:effectLst/>
                <a:latin typeface="Consolas" panose="020B0609020204030204" pitchFamily="49" charset="0"/>
              </a:rPr>
              <a:t>982500.58</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7" name="Rectangle 3"/>
          <p:cNvSpPr>
            <a:spLocks noChangeArrowheads="1"/>
          </p:cNvSpPr>
          <p:nvPr/>
        </p:nvSpPr>
        <p:spPr bwMode="auto">
          <a:xfrm>
            <a:off x="2017354" y="2729851"/>
            <a:ext cx="8401438"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sz="2000" b="0" i="0" dirty="0">
                <a:solidFill>
                  <a:srgbClr val="1990B8"/>
                </a:solidFill>
                <a:effectLst/>
                <a:latin typeface="Consolas" panose="020B0609020204030204" pitchFamily="49" charset="0"/>
              </a:rPr>
              <a:t>var</a:t>
            </a:r>
            <a:r>
              <a:rPr lang="en-US" sz="2000" b="0" i="0" dirty="0">
                <a:solidFill>
                  <a:srgbClr val="000000"/>
                </a:solidFill>
                <a:effectLst/>
                <a:latin typeface="Consolas" panose="020B0609020204030204" pitchFamily="49" charset="0"/>
              </a:rPr>
              <a:t> </a:t>
            </a:r>
            <a:r>
              <a:rPr lang="en-US" sz="2000" dirty="0">
                <a:solidFill>
                  <a:srgbClr val="A67F59"/>
                </a:solidFill>
                <a:latin typeface="Consolas" panose="020B0609020204030204" pitchFamily="49" charset="0"/>
              </a:rPr>
              <a:t>myV</a:t>
            </a:r>
            <a:r>
              <a:rPr lang="en-US" sz="2000" b="0" i="0" dirty="0">
                <a:solidFill>
                  <a:srgbClr val="A67F59"/>
                </a:solidFill>
                <a:effectLst/>
                <a:latin typeface="Consolas" panose="020B0609020204030204" pitchFamily="49" charset="0"/>
              </a:rPr>
              <a:t>ar1 =</a:t>
            </a:r>
            <a:r>
              <a:rPr lang="en-US" sz="2000" b="0" i="0" dirty="0">
                <a:solidFill>
                  <a:srgbClr val="000000"/>
                </a:solidFill>
                <a:effectLst/>
                <a:latin typeface="Consolas" panose="020B0609020204030204" pitchFamily="49" charset="0"/>
              </a:rPr>
              <a:t> </a:t>
            </a:r>
            <a:r>
              <a:rPr lang="en-IN" sz="2000" b="0" i="0" dirty="0">
                <a:solidFill>
                  <a:srgbClr val="C92C2C"/>
                </a:solidFill>
                <a:effectLst/>
                <a:latin typeface="Consolas" panose="020B0609020204030204" pitchFamily="49" charset="0"/>
              </a:rPr>
              <a:t>9</a:t>
            </a:r>
            <a:endParaRPr lang="en-IN" sz="2000" b="0" i="0" dirty="0">
              <a:solidFill>
                <a:srgbClr val="C92C2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IN" sz="2000" b="0" i="0" dirty="0">
              <a:solidFill>
                <a:srgbClr val="C92C2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sz="2000" b="0" i="0" dirty="0">
                <a:solidFill>
                  <a:srgbClr val="1990B8"/>
                </a:solidFill>
                <a:effectLst/>
                <a:latin typeface="Consolas" panose="020B0609020204030204" pitchFamily="49" charset="0"/>
              </a:rPr>
              <a:t>var</a:t>
            </a:r>
            <a:r>
              <a:rPr lang="en-US" sz="2000" b="0" i="0" dirty="0">
                <a:solidFill>
                  <a:srgbClr val="000000"/>
                </a:solidFill>
                <a:effectLst/>
                <a:latin typeface="Consolas" panose="020B0609020204030204" pitchFamily="49" charset="0"/>
              </a:rPr>
              <a:t> </a:t>
            </a:r>
            <a:r>
              <a:rPr lang="en-US" sz="2000" dirty="0">
                <a:solidFill>
                  <a:srgbClr val="A67F59"/>
                </a:solidFill>
                <a:latin typeface="Consolas" panose="020B0609020204030204" pitchFamily="49" charset="0"/>
              </a:rPr>
              <a:t>myV</a:t>
            </a:r>
            <a:r>
              <a:rPr lang="en-US" sz="2000" b="0" i="0" dirty="0">
                <a:solidFill>
                  <a:srgbClr val="A67F59"/>
                </a:solidFill>
                <a:effectLst/>
                <a:latin typeface="Consolas" panose="020B0609020204030204" pitchFamily="49" charset="0"/>
              </a:rPr>
              <a:t>ar2 =</a:t>
            </a:r>
            <a:r>
              <a:rPr lang="en-US" sz="2000" b="0" i="0" dirty="0">
                <a:solidFill>
                  <a:srgbClr val="000000"/>
                </a:solidFill>
                <a:effectLst/>
                <a:latin typeface="Consolas" panose="020B0609020204030204" pitchFamily="49" charset="0"/>
              </a:rPr>
              <a:t> </a:t>
            </a:r>
            <a:r>
              <a:rPr lang="en-IN" sz="2000" b="0" i="0" dirty="0">
                <a:solidFill>
                  <a:srgbClr val="C92C2C"/>
                </a:solidFill>
                <a:effectLst/>
                <a:latin typeface="Consolas" panose="020B0609020204030204" pitchFamily="49" charset="0"/>
              </a:rPr>
              <a:t>“Scala Programming”</a:t>
            </a:r>
            <a:endParaRPr lang="en-IN" sz="2000" b="0" i="0" dirty="0">
              <a:solidFill>
                <a:srgbClr val="C92C2C"/>
              </a:solidFill>
              <a:effectLst/>
              <a:latin typeface="Consolas" panose="020B0609020204030204" pitchFamily="49" charset="0"/>
            </a:endParaRPr>
          </a:p>
        </p:txBody>
      </p:sp>
      <p:sp>
        <p:nvSpPr>
          <p:cNvPr id="9" name="TextBox 8"/>
          <p:cNvSpPr txBox="1"/>
          <p:nvPr/>
        </p:nvSpPr>
        <p:spPr>
          <a:xfrm>
            <a:off x="838199" y="1171281"/>
            <a:ext cx="10759751" cy="1296637"/>
          </a:xfrm>
          <a:prstGeom prst="rect">
            <a:avLst/>
          </a:prstGeom>
          <a:noFill/>
        </p:spPr>
        <p:txBody>
          <a:bodyPr wrap="square">
            <a:spAutoFit/>
          </a:bodyPr>
          <a:lstStyle/>
          <a:p>
            <a:pPr algn="just">
              <a:lnSpc>
                <a:spcPct val="150000"/>
              </a:lnSpc>
            </a:pPr>
            <a:r>
              <a:rPr lang="en-US" dirty="0">
                <a:latin typeface="Georgia Pro" panose="02040502050405020303" pitchFamily="18" charset="0"/>
              </a:rPr>
              <a:t>When you assign an initial value to a variable, the Scala compiler can figure out the type of the variable based on the value assigned to it. This is called variable type inference. Therefore, you could write these variable declarations like this</a:t>
            </a:r>
            <a:endParaRPr lang="en-US" dirty="0">
              <a:latin typeface="Georgia Pro" panose="02040502050405020303" pitchFamily="18" charset="0"/>
            </a:endParaRPr>
          </a:p>
        </p:txBody>
      </p:sp>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Variable Type Inference</a:t>
            </a:r>
            <a:endParaRPr lang="en-US" sz="2800" b="1" dirty="0">
              <a:solidFill>
                <a:srgbClr val="2C326F"/>
              </a:solidFill>
              <a:latin typeface="Georgia Pro" panose="02040502050405020303"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38199" y="1171281"/>
            <a:ext cx="10759751" cy="881139"/>
          </a:xfrm>
          <a:prstGeom prst="rect">
            <a:avLst/>
          </a:prstGeom>
          <a:noFill/>
        </p:spPr>
        <p:txBody>
          <a:bodyPr wrap="square">
            <a:spAutoFit/>
          </a:bodyPr>
          <a:lstStyle/>
          <a:p>
            <a:pPr algn="just">
              <a:lnSpc>
                <a:spcPct val="150000"/>
              </a:lnSpc>
            </a:pPr>
            <a:r>
              <a:rPr lang="en-US" dirty="0">
                <a:latin typeface="Georgia Pro" panose="02040502050405020303" pitchFamily="18" charset="0"/>
              </a:rPr>
              <a:t>Scala supports multiple assignments. If a code block or method returns a </a:t>
            </a:r>
            <a:r>
              <a:rPr lang="en-US" b="1" dirty="0">
                <a:latin typeface="Georgia Pro" panose="02040502050405020303" pitchFamily="18" charset="0"/>
              </a:rPr>
              <a:t>Tuple</a:t>
            </a:r>
            <a:r>
              <a:rPr lang="en-US" dirty="0">
                <a:latin typeface="Georgia Pro" panose="02040502050405020303" pitchFamily="18" charset="0"/>
              </a:rPr>
              <a:t>, the Tuple can be assigned to a val variable.</a:t>
            </a:r>
            <a:endParaRPr lang="en-US" dirty="0">
              <a:latin typeface="Georgia Pro" panose="02040502050405020303" pitchFamily="18" charset="0"/>
            </a:endParaRPr>
          </a:p>
        </p:txBody>
      </p:sp>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Multiple assignments</a:t>
            </a:r>
            <a:endParaRPr lang="en-US" sz="2800" b="1" dirty="0">
              <a:solidFill>
                <a:srgbClr val="2C326F"/>
              </a:solidFill>
              <a:latin typeface="Georgia Pro" panose="02040502050405020303" pitchFamily="18" charset="0"/>
            </a:endParaRPr>
          </a:p>
        </p:txBody>
      </p:sp>
      <p:sp>
        <p:nvSpPr>
          <p:cNvPr id="6" name="Rectangle 3"/>
          <p:cNvSpPr>
            <a:spLocks noChangeArrowheads="1"/>
          </p:cNvSpPr>
          <p:nvPr/>
        </p:nvSpPr>
        <p:spPr bwMode="auto">
          <a:xfrm>
            <a:off x="1427584" y="2347109"/>
            <a:ext cx="899120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sz="2000" b="0" i="0" dirty="0">
                <a:solidFill>
                  <a:srgbClr val="1990B8"/>
                </a:solidFill>
                <a:effectLst/>
                <a:latin typeface="Consolas" panose="020B0609020204030204" pitchFamily="49" charset="0"/>
              </a:rPr>
              <a:t>val</a:t>
            </a:r>
            <a:r>
              <a:rPr lang="en-US" sz="2000" b="0" i="0" dirty="0">
                <a:solidFill>
                  <a:srgbClr val="000000"/>
                </a:solidFill>
                <a:effectLst/>
                <a:latin typeface="Consolas" panose="020B0609020204030204" pitchFamily="49" charset="0"/>
              </a:rPr>
              <a:t> </a:t>
            </a:r>
            <a:r>
              <a:rPr lang="en-US" sz="2000" dirty="0">
                <a:solidFill>
                  <a:srgbClr val="A67F59"/>
                </a:solidFill>
                <a:latin typeface="Consolas" panose="020B0609020204030204" pitchFamily="49" charset="0"/>
              </a:rPr>
              <a:t>(</a:t>
            </a:r>
            <a:r>
              <a:rPr lang="en-US" sz="2000" b="0" i="0" dirty="0">
                <a:solidFill>
                  <a:srgbClr val="000000"/>
                </a:solidFill>
                <a:effectLst/>
                <a:latin typeface="Consolas" panose="020B0609020204030204" pitchFamily="49" charset="0"/>
              </a:rPr>
              <a:t>myVar1:Int, myVar2:String</a:t>
            </a:r>
            <a:r>
              <a:rPr lang="en-US" sz="2000" b="0" i="0" dirty="0">
                <a:solidFill>
                  <a:srgbClr val="A67F59"/>
                </a:solidFill>
                <a:effectLst/>
                <a:latin typeface="Consolas" panose="020B0609020204030204" pitchFamily="49" charset="0"/>
              </a:rPr>
              <a:t>) =</a:t>
            </a:r>
            <a:r>
              <a:rPr lang="en-US" sz="2000" b="0" i="0" dirty="0">
                <a:solidFill>
                  <a:srgbClr val="000000"/>
                </a:solidFill>
                <a:effectLst/>
                <a:latin typeface="Consolas" panose="020B0609020204030204" pitchFamily="49" charset="0"/>
              </a:rPr>
              <a:t> </a:t>
            </a:r>
            <a:r>
              <a:rPr lang="en-US" sz="2000" b="0" i="0" dirty="0">
                <a:solidFill>
                  <a:srgbClr val="A67F59"/>
                </a:solidFill>
                <a:effectLst/>
                <a:latin typeface="Consolas" panose="020B0609020204030204" pitchFamily="49" charset="0"/>
              </a:rPr>
              <a:t>(1234, “Ankit”)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3" name="Rectangle 1"/>
          <p:cNvSpPr>
            <a:spLocks noChangeArrowheads="1"/>
          </p:cNvSpPr>
          <p:nvPr/>
        </p:nvSpPr>
        <p:spPr bwMode="auto">
          <a:xfrm>
            <a:off x="1686897" y="543153"/>
            <a:ext cx="9330999"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33B3"/>
                </a:solidFill>
                <a:effectLst/>
                <a:latin typeface="Consolas" panose="020B0609020204030204" pitchFamily="49" charset="0"/>
              </a:rPr>
              <a:t>object </a:t>
            </a:r>
            <a:r>
              <a:rPr kumimoji="0" lang="en-US" altLang="en-US" b="0" i="0" u="none" strike="noStrike" cap="none" normalizeH="0" baseline="0" dirty="0">
                <a:ln>
                  <a:noFill/>
                </a:ln>
                <a:solidFill>
                  <a:srgbClr val="000000"/>
                </a:solidFill>
                <a:effectLst/>
                <a:latin typeface="Consolas" panose="020B0609020204030204" pitchFamily="49" charset="0"/>
              </a:rPr>
              <a:t>Demo </a:t>
            </a:r>
            <a:r>
              <a:rPr kumimoji="0" lang="en-US" altLang="en-US" b="0" i="0" u="none" strike="noStrike" cap="none" normalizeH="0" baseline="0" dirty="0">
                <a:ln>
                  <a:noFill/>
                </a:ln>
                <a:solidFill>
                  <a:srgbClr val="080808"/>
                </a:solidFill>
                <a:effectLst/>
                <a:latin typeface="Consolas" panose="020B0609020204030204" pitchFamily="49" charset="0"/>
              </a:rPr>
              <a:t>{</a:t>
            </a:r>
            <a:br>
              <a:rPr kumimoji="0" lang="en-US" altLang="en-US" b="0" i="0" u="none" strike="noStrike" cap="none" normalizeH="0" baseline="0" dirty="0">
                <a:ln>
                  <a:noFill/>
                </a:ln>
                <a:solidFill>
                  <a:srgbClr val="080808"/>
                </a:solidFill>
                <a:effectLst/>
                <a:latin typeface="Consolas" panose="020B0609020204030204" pitchFamily="49" charset="0"/>
              </a:rPr>
            </a:br>
            <a:r>
              <a:rPr kumimoji="0" lang="en-US" altLang="en-US" b="0" i="0" u="none" strike="noStrike" cap="none" normalizeH="0" baseline="0" dirty="0">
                <a:ln>
                  <a:noFill/>
                </a:ln>
                <a:solidFill>
                  <a:srgbClr val="080808"/>
                </a:solidFill>
                <a:effectLst/>
                <a:latin typeface="Consolas" panose="020B0609020204030204" pitchFamily="49" charset="0"/>
              </a:rPr>
              <a:t>  </a:t>
            </a:r>
            <a:r>
              <a:rPr kumimoji="0" lang="en-US" altLang="en-US" b="0" i="0" u="none" strike="noStrike" cap="none" normalizeH="0" baseline="0" dirty="0">
                <a:ln>
                  <a:noFill/>
                </a:ln>
                <a:solidFill>
                  <a:srgbClr val="0033B3"/>
                </a:solidFill>
                <a:effectLst/>
                <a:latin typeface="Consolas" panose="020B0609020204030204" pitchFamily="49" charset="0"/>
              </a:rPr>
              <a:t>def </a:t>
            </a:r>
            <a:r>
              <a:rPr kumimoji="0" lang="en-US" altLang="en-US" b="0" i="0" u="none" strike="noStrike" cap="none" normalizeH="0" baseline="0" dirty="0">
                <a:ln>
                  <a:noFill/>
                </a:ln>
                <a:solidFill>
                  <a:srgbClr val="00627A"/>
                </a:solidFill>
                <a:effectLst/>
                <a:latin typeface="Consolas" panose="020B0609020204030204" pitchFamily="49" charset="0"/>
              </a:rPr>
              <a:t>main</a:t>
            </a:r>
            <a:r>
              <a:rPr kumimoji="0" lang="en-US" altLang="en-US" b="0" i="0" u="none" strike="noStrike" cap="none" normalizeH="0" baseline="0" dirty="0">
                <a:ln>
                  <a:noFill/>
                </a:ln>
                <a:solidFill>
                  <a:srgbClr val="080808"/>
                </a:solidFill>
                <a:effectLst/>
                <a:latin typeface="Consolas" panose="020B0609020204030204" pitchFamily="49" charset="0"/>
              </a:rPr>
              <a:t>(</a:t>
            </a:r>
            <a:r>
              <a:rPr kumimoji="0" lang="en-US" altLang="en-US" b="0" i="0" u="none" strike="noStrike" cap="none" normalizeH="0" baseline="0" dirty="0" err="1">
                <a:ln>
                  <a:noFill/>
                </a:ln>
                <a:solidFill>
                  <a:srgbClr val="080808"/>
                </a:solidFill>
                <a:effectLst/>
                <a:latin typeface="Consolas" panose="020B0609020204030204" pitchFamily="49" charset="0"/>
              </a:rPr>
              <a:t>args</a:t>
            </a:r>
            <a:r>
              <a:rPr kumimoji="0" lang="en-US" altLang="en-US" b="0" i="0" u="none" strike="noStrike" cap="none" normalizeH="0" baseline="0" dirty="0">
                <a:ln>
                  <a:noFill/>
                </a:ln>
                <a:solidFill>
                  <a:srgbClr val="080808"/>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Array</a:t>
            </a:r>
            <a:r>
              <a:rPr kumimoji="0" lang="en-US" altLang="en-US" b="0" i="0" u="none" strike="noStrike" cap="none" normalizeH="0" baseline="0" dirty="0">
                <a:ln>
                  <a:noFill/>
                </a:ln>
                <a:solidFill>
                  <a:srgbClr val="080808"/>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String</a:t>
            </a:r>
            <a:r>
              <a:rPr kumimoji="0" lang="en-US" altLang="en-US" b="0" i="0" u="none" strike="noStrike" cap="none" normalizeH="0" baseline="0" dirty="0">
                <a:ln>
                  <a:noFill/>
                </a:ln>
                <a:solidFill>
                  <a:srgbClr val="080808"/>
                </a:solidFill>
                <a:effectLst/>
                <a:latin typeface="Consolas" panose="020B0609020204030204" pitchFamily="49" charset="0"/>
              </a:rPr>
              <a:t>])= {</a:t>
            </a:r>
            <a:br>
              <a:rPr kumimoji="0" lang="en-US" altLang="en-US" b="0" i="0" u="none" strike="noStrike" cap="none" normalizeH="0" baseline="0" dirty="0">
                <a:ln>
                  <a:noFill/>
                </a:ln>
                <a:solidFill>
                  <a:srgbClr val="080808"/>
                </a:solidFill>
                <a:effectLst/>
                <a:latin typeface="Consolas" panose="020B0609020204030204" pitchFamily="49" charset="0"/>
              </a:rPr>
            </a:br>
            <a:r>
              <a:rPr kumimoji="0" lang="en-US" altLang="en-US" b="0" i="0" u="none" strike="noStrike" cap="none" normalizeH="0" baseline="0" dirty="0">
                <a:ln>
                  <a:noFill/>
                </a:ln>
                <a:solidFill>
                  <a:srgbClr val="080808"/>
                </a:solidFill>
                <a:effectLst/>
                <a:latin typeface="Consolas" panose="020B0609020204030204" pitchFamily="49" charset="0"/>
              </a:rPr>
              <a:t>    </a:t>
            </a:r>
            <a:r>
              <a:rPr kumimoji="0" lang="en-US" altLang="en-US" b="0" i="0" u="none" strike="noStrike" cap="none" normalizeH="0" baseline="0" dirty="0">
                <a:ln>
                  <a:noFill/>
                </a:ln>
                <a:solidFill>
                  <a:srgbClr val="0033B3"/>
                </a:solidFill>
                <a:effectLst/>
                <a:latin typeface="Consolas" panose="020B0609020204030204" pitchFamily="49" charset="0"/>
              </a:rPr>
              <a:t>var </a:t>
            </a:r>
            <a:r>
              <a:rPr kumimoji="0" lang="en-US" altLang="en-US" b="0" i="0" u="none" strike="noStrike" cap="none" normalizeH="0" baseline="0" dirty="0">
                <a:ln>
                  <a:noFill/>
                </a:ln>
                <a:solidFill>
                  <a:srgbClr val="000000"/>
                </a:solidFill>
                <a:effectLst/>
                <a:latin typeface="Consolas" panose="020B0609020204030204" pitchFamily="49" charset="0"/>
              </a:rPr>
              <a:t>a </a:t>
            </a:r>
            <a:r>
              <a:rPr kumimoji="0" lang="en-US" altLang="en-US" b="0" i="0" u="none" strike="noStrike" cap="none" normalizeH="0" baseline="0" dirty="0">
                <a:ln>
                  <a:noFill/>
                </a:ln>
                <a:solidFill>
                  <a:srgbClr val="080808"/>
                </a:solidFill>
                <a:effectLst/>
                <a:latin typeface="Consolas" panose="020B0609020204030204" pitchFamily="49" charset="0"/>
              </a:rPr>
              <a:t>:Int = </a:t>
            </a:r>
            <a:r>
              <a:rPr kumimoji="0" lang="en-US" altLang="en-US" b="0" i="0" u="none" strike="noStrike" cap="none" normalizeH="0" baseline="0" dirty="0">
                <a:ln>
                  <a:noFill/>
                </a:ln>
                <a:solidFill>
                  <a:srgbClr val="1750EB"/>
                </a:solidFill>
                <a:effectLst/>
                <a:latin typeface="Consolas" panose="020B0609020204030204" pitchFamily="49" charset="0"/>
              </a:rPr>
              <a:t>10</a:t>
            </a:r>
            <a:r>
              <a:rPr kumimoji="0" lang="en-US" altLang="en-US" b="0" i="0" u="none" strike="noStrike" cap="none" normalizeH="0" baseline="0" dirty="0">
                <a:ln>
                  <a:noFill/>
                </a:ln>
                <a:solidFill>
                  <a:srgbClr val="080808"/>
                </a:solidFill>
                <a:effectLst/>
                <a:latin typeface="Consolas" panose="020B0609020204030204" pitchFamily="49" charset="0"/>
              </a:rPr>
              <a:t>;</a:t>
            </a:r>
            <a:br>
              <a:rPr kumimoji="0" lang="en-US" altLang="en-US" b="0" i="0" u="none" strike="noStrike" cap="none" normalizeH="0" baseline="0" dirty="0">
                <a:ln>
                  <a:noFill/>
                </a:ln>
                <a:solidFill>
                  <a:srgbClr val="080808"/>
                </a:solidFill>
                <a:effectLst/>
                <a:latin typeface="Consolas" panose="020B0609020204030204" pitchFamily="49" charset="0"/>
              </a:rPr>
            </a:br>
            <a:r>
              <a:rPr kumimoji="0" lang="en-US" altLang="en-US" b="0" i="0" u="none" strike="noStrike" cap="none" normalizeH="0" baseline="0" dirty="0">
                <a:ln>
                  <a:noFill/>
                </a:ln>
                <a:solidFill>
                  <a:srgbClr val="080808"/>
                </a:solidFill>
                <a:effectLst/>
                <a:latin typeface="Consolas" panose="020B0609020204030204" pitchFamily="49" charset="0"/>
              </a:rPr>
              <a:t>    </a:t>
            </a:r>
            <a:r>
              <a:rPr kumimoji="0" lang="en-US" altLang="en-US" b="0" i="0" u="none" strike="noStrike" cap="none" normalizeH="0" baseline="0" dirty="0">
                <a:ln>
                  <a:noFill/>
                </a:ln>
                <a:solidFill>
                  <a:srgbClr val="0033B3"/>
                </a:solidFill>
                <a:effectLst/>
                <a:latin typeface="Consolas" panose="020B0609020204030204" pitchFamily="49" charset="0"/>
              </a:rPr>
              <a:t>var </a:t>
            </a:r>
            <a:r>
              <a:rPr kumimoji="0" lang="en-US" altLang="en-US" b="0" i="0" u="none" strike="noStrike" cap="none" normalizeH="0" baseline="0" dirty="0">
                <a:ln>
                  <a:noFill/>
                </a:ln>
                <a:solidFill>
                  <a:srgbClr val="000000"/>
                </a:solidFill>
                <a:effectLst/>
                <a:latin typeface="Consolas" panose="020B0609020204030204" pitchFamily="49" charset="0"/>
              </a:rPr>
              <a:t>str1 </a:t>
            </a:r>
            <a:r>
              <a:rPr kumimoji="0" lang="en-US" altLang="en-US" b="0" i="0" u="none" strike="noStrike" cap="none" normalizeH="0" baseline="0" dirty="0">
                <a:ln>
                  <a:noFill/>
                </a:ln>
                <a:solidFill>
                  <a:srgbClr val="080808"/>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String </a:t>
            </a:r>
            <a:r>
              <a:rPr kumimoji="0" lang="en-US" altLang="en-US" b="0" i="0" u="none" strike="noStrike" cap="none" normalizeH="0" baseline="0" dirty="0">
                <a:ln>
                  <a:noFill/>
                </a:ln>
                <a:solidFill>
                  <a:srgbClr val="080808"/>
                </a:solidFill>
                <a:effectLst/>
                <a:latin typeface="Consolas" panose="020B0609020204030204" pitchFamily="49" charset="0"/>
              </a:rPr>
              <a:t>= </a:t>
            </a:r>
            <a:r>
              <a:rPr kumimoji="0" lang="en-US" altLang="en-US" b="0" i="0" u="none" strike="noStrike" cap="none" normalizeH="0" baseline="0" dirty="0">
                <a:ln>
                  <a:noFill/>
                </a:ln>
                <a:solidFill>
                  <a:srgbClr val="067D17"/>
                </a:solidFill>
                <a:effectLst/>
                <a:latin typeface="Consolas" panose="020B0609020204030204" pitchFamily="49" charset="0"/>
              </a:rPr>
              <a:t>“VIT Bhopal"</a:t>
            </a:r>
            <a:r>
              <a:rPr kumimoji="0" lang="en-US" altLang="en-US" b="0" i="0" u="none" strike="noStrike" cap="none" normalizeH="0" baseline="0" dirty="0">
                <a:ln>
                  <a:noFill/>
                </a:ln>
                <a:solidFill>
                  <a:srgbClr val="080808"/>
                </a:solidFill>
                <a:effectLst/>
                <a:latin typeface="Consolas" panose="020B0609020204030204" pitchFamily="49" charset="0"/>
              </a:rPr>
              <a:t>;</a:t>
            </a:r>
            <a:br>
              <a:rPr kumimoji="0" lang="en-US" altLang="en-US" b="0" i="0" u="none" strike="noStrike" cap="none" normalizeH="0" baseline="0" dirty="0">
                <a:ln>
                  <a:noFill/>
                </a:ln>
                <a:solidFill>
                  <a:srgbClr val="080808"/>
                </a:solidFill>
                <a:effectLst/>
                <a:latin typeface="Consolas" panose="020B0609020204030204" pitchFamily="49" charset="0"/>
              </a:rPr>
            </a:br>
            <a:r>
              <a:rPr kumimoji="0" lang="en-US" altLang="en-US" b="0" i="0" u="none" strike="noStrike" cap="none" normalizeH="0" baseline="0" dirty="0">
                <a:ln>
                  <a:noFill/>
                </a:ln>
                <a:solidFill>
                  <a:srgbClr val="080808"/>
                </a:solidFill>
                <a:effectLst/>
                <a:latin typeface="Consolas" panose="020B0609020204030204" pitchFamily="49" charset="0"/>
              </a:rPr>
              <a:t>    </a:t>
            </a:r>
            <a:r>
              <a:rPr kumimoji="0" lang="en-US" altLang="en-US" b="0" i="0" u="none" strike="noStrike" cap="none" normalizeH="0" baseline="0" dirty="0">
                <a:ln>
                  <a:noFill/>
                </a:ln>
                <a:solidFill>
                  <a:srgbClr val="0033B3"/>
                </a:solidFill>
                <a:effectLst/>
                <a:latin typeface="Consolas" panose="020B0609020204030204" pitchFamily="49" charset="0"/>
              </a:rPr>
              <a:t>val </a:t>
            </a:r>
            <a:r>
              <a:rPr kumimoji="0" lang="en-US" altLang="en-US" b="0" i="0" u="none" strike="noStrike" cap="none" normalizeH="0" baseline="0" dirty="0">
                <a:ln>
                  <a:noFill/>
                </a:ln>
                <a:solidFill>
                  <a:srgbClr val="000000"/>
                </a:solidFill>
                <a:effectLst/>
                <a:latin typeface="Consolas" panose="020B0609020204030204" pitchFamily="49" charset="0"/>
              </a:rPr>
              <a:t>b </a:t>
            </a:r>
            <a:r>
              <a:rPr kumimoji="0" lang="en-US" altLang="en-US" b="0" i="0" u="none" strike="noStrike" cap="none" normalizeH="0" baseline="0" dirty="0">
                <a:ln>
                  <a:noFill/>
                </a:ln>
                <a:solidFill>
                  <a:srgbClr val="080808"/>
                </a:solidFill>
                <a:effectLst/>
                <a:latin typeface="Consolas" panose="020B0609020204030204" pitchFamily="49" charset="0"/>
              </a:rPr>
              <a:t>:Float = </a:t>
            </a:r>
            <a:r>
              <a:rPr kumimoji="0" lang="en-US" altLang="en-US" b="0" i="0" u="none" strike="noStrike" cap="none" normalizeH="0" baseline="0" dirty="0">
                <a:ln>
                  <a:noFill/>
                </a:ln>
                <a:solidFill>
                  <a:srgbClr val="1750EB"/>
                </a:solidFill>
                <a:effectLst/>
                <a:latin typeface="Consolas" panose="020B0609020204030204" pitchFamily="49" charset="0"/>
              </a:rPr>
              <a:t>12.3f</a:t>
            </a:r>
            <a:br>
              <a:rPr kumimoji="0" lang="en-US" altLang="en-US" b="0" i="0" u="none" strike="noStrike" cap="none" normalizeH="0" baseline="0" dirty="0">
                <a:ln>
                  <a:noFill/>
                </a:ln>
                <a:solidFill>
                  <a:srgbClr val="080808"/>
                </a:solidFill>
                <a:effectLst/>
                <a:latin typeface="Consolas" panose="020B0609020204030204" pitchFamily="49" charset="0"/>
              </a:rPr>
            </a:br>
            <a:r>
              <a:rPr kumimoji="0" lang="en-US" altLang="en-US" b="0" i="0" u="none" strike="noStrike" cap="none" normalizeH="0" baseline="0" dirty="0">
                <a:ln>
                  <a:noFill/>
                </a:ln>
                <a:solidFill>
                  <a:srgbClr val="080808"/>
                </a:solidFill>
                <a:effectLst/>
                <a:latin typeface="Consolas" panose="020B0609020204030204" pitchFamily="49" charset="0"/>
              </a:rPr>
              <a:t>    </a:t>
            </a:r>
            <a:r>
              <a:rPr kumimoji="0" lang="en-US" altLang="en-US" b="0" i="0" u="none" strike="noStrike" cap="none" normalizeH="0" baseline="0" dirty="0">
                <a:ln>
                  <a:noFill/>
                </a:ln>
                <a:solidFill>
                  <a:srgbClr val="0033B3"/>
                </a:solidFill>
                <a:effectLst/>
                <a:latin typeface="Consolas" panose="020B0609020204030204" pitchFamily="49" charset="0"/>
              </a:rPr>
              <a:t>val </a:t>
            </a:r>
            <a:r>
              <a:rPr kumimoji="0" lang="en-US" altLang="en-US" b="0" i="0" u="none" strike="noStrike" cap="none" normalizeH="0" baseline="0" dirty="0">
                <a:ln>
                  <a:noFill/>
                </a:ln>
                <a:solidFill>
                  <a:srgbClr val="000000"/>
                </a:solidFill>
                <a:effectLst/>
                <a:latin typeface="Consolas" panose="020B0609020204030204" pitchFamily="49" charset="0"/>
              </a:rPr>
              <a:t>str2 </a:t>
            </a:r>
            <a:r>
              <a:rPr kumimoji="0" lang="en-US" altLang="en-US" b="0" i="0" u="none" strike="noStrike" cap="none" normalizeH="0" baseline="0" dirty="0">
                <a:ln>
                  <a:noFill/>
                </a:ln>
                <a:solidFill>
                  <a:srgbClr val="080808"/>
                </a:solidFill>
                <a:effectLst/>
                <a:latin typeface="Consolas" panose="020B0609020204030204" pitchFamily="49" charset="0"/>
              </a:rPr>
              <a:t>= </a:t>
            </a:r>
            <a:r>
              <a:rPr kumimoji="0" lang="en-US" altLang="en-US" b="0" i="0" u="none" strike="noStrike" cap="none" normalizeH="0" baseline="0" dirty="0">
                <a:ln>
                  <a:noFill/>
                </a:ln>
                <a:solidFill>
                  <a:srgbClr val="067D17"/>
                </a:solidFill>
                <a:effectLst/>
                <a:latin typeface="Consolas" panose="020B0609020204030204" pitchFamily="49" charset="0"/>
              </a:rPr>
              <a:t>“SCSE"</a:t>
            </a:r>
            <a:r>
              <a:rPr kumimoji="0" lang="en-US" altLang="en-US" b="0" i="0" u="none" strike="noStrike" cap="none" normalizeH="0" baseline="0" dirty="0">
                <a:ln>
                  <a:noFill/>
                </a:ln>
                <a:solidFill>
                  <a:srgbClr val="080808"/>
                </a:solidFill>
                <a:effectLst/>
                <a:latin typeface="Consolas" panose="020B0609020204030204" pitchFamily="49" charset="0"/>
              </a:rPr>
              <a:t>;</a:t>
            </a:r>
            <a:endParaRPr kumimoji="0" lang="en-US" altLang="en-US" b="0" i="0" u="none" strike="noStrike" cap="none" normalizeH="0" baseline="0" dirty="0">
              <a:ln>
                <a:noFill/>
              </a:ln>
              <a:solidFill>
                <a:srgbClr val="08080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33B3"/>
                </a:solidFill>
                <a:effectLst/>
                <a:latin typeface="Consolas" panose="020B0609020204030204" pitchFamily="49" charset="0"/>
              </a:rPr>
              <a:t>    </a:t>
            </a:r>
            <a:endParaRPr kumimoji="0" lang="en-US" altLang="en-US" b="0" i="0" u="none" strike="noStrike" cap="none" normalizeH="0" baseline="0" dirty="0">
              <a:ln>
                <a:noFill/>
              </a:ln>
              <a:solidFill>
                <a:srgbClr val="0033B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solidFill>
                  <a:srgbClr val="0033B3"/>
                </a:solidFill>
                <a:latin typeface="Consolas" panose="020B0609020204030204" pitchFamily="49" charset="0"/>
              </a:rPr>
              <a:t>    </a:t>
            </a:r>
            <a:r>
              <a:rPr kumimoji="0" lang="en-US" altLang="en-US" b="0" i="0" u="none" strike="noStrike" cap="none" normalizeH="0" baseline="0" dirty="0">
                <a:ln>
                  <a:noFill/>
                </a:ln>
                <a:solidFill>
                  <a:srgbClr val="0033B3"/>
                </a:solidFill>
                <a:effectLst/>
                <a:latin typeface="Consolas" panose="020B0609020204030204" pitchFamily="49" charset="0"/>
              </a:rPr>
              <a:t>var </a:t>
            </a:r>
            <a:r>
              <a:rPr kumimoji="0" lang="en-US" altLang="en-US" b="0" i="0" u="none" strike="noStrike" cap="none" normalizeH="0" baseline="0" dirty="0">
                <a:ln>
                  <a:noFill/>
                </a:ln>
                <a:solidFill>
                  <a:srgbClr val="000000"/>
                </a:solidFill>
                <a:effectLst/>
                <a:latin typeface="Consolas" panose="020B0609020204030204" pitchFamily="49" charset="0"/>
              </a:rPr>
              <a:t>c </a:t>
            </a:r>
            <a:r>
              <a:rPr kumimoji="0" lang="en-US" altLang="en-US" b="0" i="0" u="none" strike="noStrike" cap="none" normalizeH="0" baseline="0" dirty="0">
                <a:ln>
                  <a:noFill/>
                </a:ln>
                <a:solidFill>
                  <a:srgbClr val="080808"/>
                </a:solidFill>
                <a:effectLst/>
                <a:latin typeface="Consolas" panose="020B0609020204030204" pitchFamily="49" charset="0"/>
              </a:rPr>
              <a:t>= </a:t>
            </a:r>
            <a:r>
              <a:rPr kumimoji="0" lang="en-US" altLang="en-US" b="0" i="0" u="none" strike="noStrike" cap="none" normalizeH="0" baseline="0" dirty="0">
                <a:ln>
                  <a:noFill/>
                </a:ln>
                <a:solidFill>
                  <a:srgbClr val="1750EB"/>
                </a:solidFill>
                <a:effectLst/>
                <a:latin typeface="Consolas" panose="020B0609020204030204" pitchFamily="49" charset="0"/>
              </a:rPr>
              <a:t>20</a:t>
            </a:r>
            <a:r>
              <a:rPr kumimoji="0" lang="en-US" altLang="en-US" b="0" i="0" u="none" strike="noStrike" cap="none" normalizeH="0" baseline="0" dirty="0">
                <a:ln>
                  <a:noFill/>
                </a:ln>
                <a:solidFill>
                  <a:srgbClr val="080808"/>
                </a:solidFill>
                <a:effectLst/>
                <a:latin typeface="Consolas" panose="020B0609020204030204" pitchFamily="49" charset="0"/>
              </a:rPr>
              <a:t>;</a:t>
            </a:r>
            <a:endParaRPr kumimoji="0" lang="en-US" altLang="en-US" b="0" i="0" u="none" strike="noStrike" cap="none" normalizeH="0" baseline="0" dirty="0">
              <a:ln>
                <a:noFill/>
              </a:ln>
              <a:solidFill>
                <a:srgbClr val="08080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rgbClr val="080808"/>
              </a:solidFill>
              <a:effectLst/>
              <a:latin typeface="Consolas" panose="020B0609020204030204" pitchFamily="49" charset="0"/>
            </a:endParaRPr>
          </a:p>
          <a:p>
            <a:pPr eaLnBrk="0" fontAlgn="base" hangingPunct="0">
              <a:spcBef>
                <a:spcPct val="0"/>
              </a:spcBef>
              <a:spcAft>
                <a:spcPct val="0"/>
              </a:spcAft>
            </a:pPr>
            <a:r>
              <a:rPr lang="en-US" b="0" i="0" dirty="0">
                <a:solidFill>
                  <a:srgbClr val="1990B8"/>
                </a:solidFill>
                <a:effectLst/>
                <a:latin typeface="Consolas" panose="020B0609020204030204" pitchFamily="49" charset="0"/>
              </a:rPr>
              <a:t>    val</a:t>
            </a:r>
            <a:r>
              <a:rPr lang="en-US" b="0" i="0" dirty="0">
                <a:solidFill>
                  <a:srgbClr val="000000"/>
                </a:solidFill>
                <a:effectLst/>
                <a:latin typeface="Consolas" panose="020B0609020204030204" pitchFamily="49" charset="0"/>
              </a:rPr>
              <a:t> </a:t>
            </a:r>
            <a:r>
              <a:rPr lang="en-US" dirty="0">
                <a:solidFill>
                  <a:srgbClr val="A67F59"/>
                </a:solidFill>
                <a:latin typeface="Consolas" panose="020B0609020204030204" pitchFamily="49" charset="0"/>
              </a:rPr>
              <a:t>(</a:t>
            </a:r>
            <a:r>
              <a:rPr lang="en-US" b="0" i="0" dirty="0">
                <a:solidFill>
                  <a:srgbClr val="000000"/>
                </a:solidFill>
                <a:effectLst/>
                <a:latin typeface="Consolas" panose="020B0609020204030204" pitchFamily="49" charset="0"/>
              </a:rPr>
              <a:t>myVar1:Int, myVar2:String</a:t>
            </a:r>
            <a:r>
              <a:rPr lang="en-US" b="0" i="0" dirty="0">
                <a:solidFill>
                  <a:srgbClr val="A67F59"/>
                </a:solidFill>
                <a:effectLst/>
                <a:latin typeface="Consolas" panose="020B0609020204030204" pitchFamily="49" charset="0"/>
              </a:rPr>
              <a:t>) =</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(2022BCE1234, “Ankit”)</a:t>
            </a:r>
            <a:endParaRPr kumimoji="0" lang="en-US" altLang="en-US"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b="0" i="0" u="none" strike="noStrike" cap="none" normalizeH="0" baseline="0" dirty="0">
                <a:ln>
                  <a:noFill/>
                </a:ln>
                <a:solidFill>
                  <a:srgbClr val="080808"/>
                </a:solidFill>
                <a:effectLst/>
                <a:latin typeface="Consolas" panose="020B0609020204030204" pitchFamily="49" charset="0"/>
              </a:rPr>
            </a:br>
            <a:r>
              <a:rPr kumimoji="0" lang="en-US" altLang="en-US" b="0" i="0" u="none" strike="noStrike" cap="none" normalizeH="0" baseline="0" dirty="0">
                <a:ln>
                  <a:noFill/>
                </a:ln>
                <a:solidFill>
                  <a:srgbClr val="080808"/>
                </a:solidFill>
                <a:effectLst/>
                <a:latin typeface="Consolas" panose="020B0609020204030204" pitchFamily="49" charset="0"/>
              </a:rPr>
              <a:t>    </a:t>
            </a:r>
            <a:r>
              <a:rPr kumimoji="0" lang="en-US" altLang="en-US" b="0" i="1" u="none" strike="noStrike" cap="none" normalizeH="0" baseline="0" dirty="0" err="1">
                <a:ln>
                  <a:noFill/>
                </a:ln>
                <a:solidFill>
                  <a:srgbClr val="080808"/>
                </a:solidFill>
                <a:effectLst/>
                <a:latin typeface="Consolas" panose="020B0609020204030204" pitchFamily="49" charset="0"/>
              </a:rPr>
              <a:t>println</a:t>
            </a:r>
            <a:r>
              <a:rPr kumimoji="0" lang="en-US" altLang="en-US" b="0" i="0" u="none" strike="noStrike" cap="none" normalizeH="0" baseline="0" dirty="0">
                <a:ln>
                  <a:noFill/>
                </a:ln>
                <a:solidFill>
                  <a:srgbClr val="080808"/>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a:t>
            </a:r>
            <a:r>
              <a:rPr kumimoji="0" lang="en-US" altLang="en-US" b="0" i="0" u="none" strike="noStrike" cap="none" normalizeH="0" baseline="0" dirty="0">
                <a:ln>
                  <a:noFill/>
                </a:ln>
                <a:solidFill>
                  <a:srgbClr val="080808"/>
                </a:solidFill>
                <a:effectLst/>
                <a:latin typeface="Consolas" panose="020B0609020204030204" pitchFamily="49" charset="0"/>
              </a:rPr>
              <a:t>); </a:t>
            </a:r>
            <a:r>
              <a:rPr kumimoji="0" lang="en-US" altLang="en-US" b="0" i="1" u="none" strike="noStrike" cap="none" normalizeH="0" baseline="0" dirty="0" err="1">
                <a:ln>
                  <a:noFill/>
                </a:ln>
                <a:solidFill>
                  <a:srgbClr val="080808"/>
                </a:solidFill>
                <a:effectLst/>
                <a:latin typeface="Consolas" panose="020B0609020204030204" pitchFamily="49" charset="0"/>
              </a:rPr>
              <a:t>println</a:t>
            </a:r>
            <a:r>
              <a:rPr kumimoji="0" lang="en-US" altLang="en-US" b="0" i="0" u="none" strike="noStrike" cap="none" normalizeH="0" baseline="0" dirty="0">
                <a:ln>
                  <a:noFill/>
                </a:ln>
                <a:solidFill>
                  <a:srgbClr val="080808"/>
                </a:solidFill>
                <a:effectLst/>
                <a:latin typeface="Consolas" panose="020B0609020204030204" pitchFamily="49" charset="0"/>
              </a:rPr>
              <a:t>(</a:t>
            </a:r>
            <a:r>
              <a:rPr lang="en-US" altLang="en-US" dirty="0">
                <a:solidFill>
                  <a:srgbClr val="000000"/>
                </a:solidFill>
                <a:latin typeface="Consolas" panose="020B0609020204030204" pitchFamily="49" charset="0"/>
              </a:rPr>
              <a:t>str1</a:t>
            </a:r>
            <a:r>
              <a:rPr kumimoji="0" lang="en-US" altLang="en-US" b="0" i="0" u="none" strike="noStrike" cap="none" normalizeH="0" baseline="0" dirty="0">
                <a:ln>
                  <a:noFill/>
                </a:ln>
                <a:solidFill>
                  <a:srgbClr val="080808"/>
                </a:solidFill>
                <a:effectLst/>
                <a:latin typeface="Consolas" panose="020B0609020204030204" pitchFamily="49" charset="0"/>
              </a:rPr>
              <a:t>); </a:t>
            </a:r>
            <a:r>
              <a:rPr kumimoji="0" lang="en-US" altLang="en-US" b="0" i="1" u="none" strike="noStrike" cap="none" normalizeH="0" baseline="0" dirty="0" err="1">
                <a:ln>
                  <a:noFill/>
                </a:ln>
                <a:solidFill>
                  <a:srgbClr val="080808"/>
                </a:solidFill>
                <a:effectLst/>
                <a:latin typeface="Consolas" panose="020B0609020204030204" pitchFamily="49" charset="0"/>
              </a:rPr>
              <a:t>println</a:t>
            </a:r>
            <a:r>
              <a:rPr kumimoji="0" lang="en-US" altLang="en-US" b="0" i="0" u="none" strike="noStrike" cap="none" normalizeH="0" baseline="0" dirty="0">
                <a:ln>
                  <a:noFill/>
                </a:ln>
                <a:solidFill>
                  <a:srgbClr val="080808"/>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b</a:t>
            </a:r>
            <a:r>
              <a:rPr kumimoji="0" lang="en-US" altLang="en-US" b="0" i="0" u="none" strike="noStrike" cap="none" normalizeH="0" baseline="0" dirty="0">
                <a:ln>
                  <a:noFill/>
                </a:ln>
                <a:solidFill>
                  <a:srgbClr val="080808"/>
                </a:solidFill>
                <a:effectLst/>
                <a:latin typeface="Consolas" panose="020B0609020204030204" pitchFamily="49" charset="0"/>
              </a:rPr>
              <a:t>)</a:t>
            </a:r>
            <a:br>
              <a:rPr kumimoji="0" lang="en-US" altLang="en-US" b="0" i="0" u="none" strike="noStrike" cap="none" normalizeH="0" baseline="0" dirty="0">
                <a:ln>
                  <a:noFill/>
                </a:ln>
                <a:solidFill>
                  <a:srgbClr val="080808"/>
                </a:solidFill>
                <a:effectLst/>
                <a:latin typeface="Consolas" panose="020B0609020204030204" pitchFamily="49" charset="0"/>
              </a:rPr>
            </a:br>
            <a:r>
              <a:rPr kumimoji="0" lang="en-US" altLang="en-US" b="0" i="0" u="none" strike="noStrike" cap="none" normalizeH="0" baseline="0" dirty="0">
                <a:ln>
                  <a:noFill/>
                </a:ln>
                <a:solidFill>
                  <a:srgbClr val="080808"/>
                </a:solidFill>
                <a:effectLst/>
                <a:latin typeface="Consolas" panose="020B0609020204030204" pitchFamily="49" charset="0"/>
              </a:rPr>
              <a:t>    </a:t>
            </a:r>
            <a:r>
              <a:rPr kumimoji="0" lang="en-US" altLang="en-US" b="0" i="1" u="none" strike="noStrike" cap="none" normalizeH="0" baseline="0" dirty="0" err="1">
                <a:ln>
                  <a:noFill/>
                </a:ln>
                <a:solidFill>
                  <a:srgbClr val="080808"/>
                </a:solidFill>
                <a:effectLst/>
                <a:latin typeface="Consolas" panose="020B0609020204030204" pitchFamily="49" charset="0"/>
              </a:rPr>
              <a:t>println</a:t>
            </a:r>
            <a:r>
              <a:rPr kumimoji="0" lang="en-US" altLang="en-US" b="0" i="0" u="none" strike="noStrike" cap="none" normalizeH="0" baseline="0" dirty="0">
                <a:ln>
                  <a:noFill/>
                </a:ln>
                <a:solidFill>
                  <a:srgbClr val="080808"/>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str2</a:t>
            </a:r>
            <a:r>
              <a:rPr kumimoji="0" lang="en-US" altLang="en-US" b="0" i="0" u="none" strike="noStrike" cap="none" normalizeH="0" baseline="0" dirty="0">
                <a:ln>
                  <a:noFill/>
                </a:ln>
                <a:solidFill>
                  <a:srgbClr val="080808"/>
                </a:solidFill>
                <a:effectLst/>
                <a:latin typeface="Consolas" panose="020B0609020204030204" pitchFamily="49" charset="0"/>
              </a:rPr>
              <a:t>)</a:t>
            </a:r>
            <a:br>
              <a:rPr kumimoji="0" lang="en-US" altLang="en-US" b="0" i="0" u="none" strike="noStrike" cap="none" normalizeH="0" baseline="0" dirty="0">
                <a:ln>
                  <a:noFill/>
                </a:ln>
                <a:solidFill>
                  <a:srgbClr val="080808"/>
                </a:solidFill>
                <a:effectLst/>
                <a:latin typeface="Consolas" panose="020B0609020204030204" pitchFamily="49" charset="0"/>
              </a:rPr>
            </a:br>
            <a:r>
              <a:rPr kumimoji="0" lang="en-US" altLang="en-US" b="0" i="0" u="none" strike="noStrike" cap="none" normalizeH="0" baseline="0" dirty="0">
                <a:ln>
                  <a:noFill/>
                </a:ln>
                <a:solidFill>
                  <a:srgbClr val="080808"/>
                </a:solidFill>
                <a:effectLst/>
                <a:latin typeface="Consolas" panose="020B0609020204030204" pitchFamily="49" charset="0"/>
              </a:rPr>
              <a:t>    </a:t>
            </a:r>
            <a:r>
              <a:rPr kumimoji="0" lang="en-US" altLang="en-US" b="0" i="1" u="none" strike="noStrike" cap="none" normalizeH="0" baseline="0" dirty="0" err="1">
                <a:ln>
                  <a:noFill/>
                </a:ln>
                <a:solidFill>
                  <a:srgbClr val="080808"/>
                </a:solidFill>
                <a:effectLst/>
                <a:latin typeface="Consolas" panose="020B0609020204030204" pitchFamily="49" charset="0"/>
              </a:rPr>
              <a:t>println</a:t>
            </a:r>
            <a:r>
              <a:rPr kumimoji="0" lang="en-US" altLang="en-US" b="0" i="0" u="none" strike="noStrike" cap="none" normalizeH="0" baseline="0" dirty="0">
                <a:ln>
                  <a:noFill/>
                </a:ln>
                <a:solidFill>
                  <a:srgbClr val="080808"/>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c</a:t>
            </a:r>
            <a:r>
              <a:rPr kumimoji="0" lang="en-US" altLang="en-US" b="0" i="0" u="none" strike="noStrike" cap="none" normalizeH="0" baseline="0" dirty="0">
                <a:ln>
                  <a:noFill/>
                </a:ln>
                <a:solidFill>
                  <a:srgbClr val="080808"/>
                </a:solidFill>
                <a:effectLst/>
                <a:latin typeface="Consolas" panose="020B0609020204030204" pitchFamily="49" charset="0"/>
              </a:rPr>
              <a:t>)</a:t>
            </a:r>
            <a:endParaRPr kumimoji="0" lang="en-US" altLang="en-US" b="0" i="0" u="none" strike="noStrike" cap="none" normalizeH="0" baseline="0" dirty="0">
              <a:ln>
                <a:noFill/>
              </a:ln>
              <a:solidFill>
                <a:srgbClr val="08080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b="0" i="0" u="none" strike="noStrike" cap="none" normalizeH="0" baseline="0" dirty="0">
                <a:ln>
                  <a:noFill/>
                </a:ln>
                <a:solidFill>
                  <a:srgbClr val="080808"/>
                </a:solidFill>
                <a:effectLst/>
                <a:latin typeface="Consolas" panose="020B0609020204030204" pitchFamily="49" charset="0"/>
              </a:rPr>
            </a:br>
            <a:r>
              <a:rPr kumimoji="0" lang="en-US" altLang="en-US" b="0" i="0" u="none" strike="noStrike" cap="none" normalizeH="0" baseline="0" dirty="0">
                <a:ln>
                  <a:noFill/>
                </a:ln>
                <a:solidFill>
                  <a:srgbClr val="080808"/>
                </a:solidFill>
                <a:effectLst/>
                <a:latin typeface="Consolas" panose="020B0609020204030204" pitchFamily="49" charset="0"/>
              </a:rPr>
              <a:t>  }</a:t>
            </a:r>
            <a:br>
              <a:rPr kumimoji="0" lang="en-US" altLang="en-US" b="0" i="0" u="none" strike="noStrike" cap="none" normalizeH="0" baseline="0" dirty="0">
                <a:ln>
                  <a:noFill/>
                </a:ln>
                <a:solidFill>
                  <a:srgbClr val="080808"/>
                </a:solidFill>
                <a:effectLst/>
                <a:latin typeface="Consolas" panose="020B0609020204030204" pitchFamily="49" charset="0"/>
              </a:rPr>
            </a:br>
            <a:r>
              <a:rPr kumimoji="0" lang="en-US" altLang="en-US" b="0" i="0" u="none" strike="noStrike" cap="none" normalizeH="0" baseline="0" dirty="0">
                <a:ln>
                  <a:noFill/>
                </a:ln>
                <a:solidFill>
                  <a:srgbClr val="08080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38199" y="956631"/>
            <a:ext cx="10759751" cy="2958630"/>
          </a:xfrm>
          <a:prstGeom prst="rect">
            <a:avLst/>
          </a:prstGeom>
          <a:noFill/>
        </p:spPr>
        <p:txBody>
          <a:bodyPr wrap="square">
            <a:spAutoFit/>
          </a:bodyPr>
          <a:lstStyle/>
          <a:p>
            <a:pPr algn="just">
              <a:lnSpc>
                <a:spcPct val="150000"/>
              </a:lnSpc>
            </a:pPr>
            <a:r>
              <a:rPr lang="en-US" dirty="0">
                <a:latin typeface="Georgia Pro" panose="02040502050405020303" pitchFamily="18" charset="0"/>
              </a:rPr>
              <a:t>In Scala, the scope of a variable refers to the region of the code where the variable is accessible. Scala follows the block-scoping rule, meaning that the scope of a variable is limited to the block of code in which it is defined.</a:t>
            </a:r>
            <a:endParaRPr lang="en-US" dirty="0">
              <a:latin typeface="Georgia Pro" panose="02040502050405020303" pitchFamily="18" charset="0"/>
            </a:endParaRPr>
          </a:p>
          <a:p>
            <a:pPr algn="just">
              <a:lnSpc>
                <a:spcPct val="150000"/>
              </a:lnSpc>
            </a:pPr>
            <a:endParaRPr lang="en-US" dirty="0">
              <a:latin typeface="Georgia Pro" panose="02040502050405020303" pitchFamily="18" charset="0"/>
            </a:endParaRPr>
          </a:p>
          <a:p>
            <a:pPr algn="just">
              <a:lnSpc>
                <a:spcPct val="150000"/>
              </a:lnSpc>
            </a:pPr>
            <a:r>
              <a:rPr lang="en-US" b="1" dirty="0">
                <a:latin typeface="Georgia Pro" panose="02040502050405020303" pitchFamily="18" charset="0"/>
              </a:rPr>
              <a:t>1. Local Scope:</a:t>
            </a:r>
            <a:endParaRPr lang="en-US" b="1"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Variables defined within a block, such as inside a method or a code block, have local scope.</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These variables are only accessible within the block where they are declared.</a:t>
            </a:r>
            <a:endParaRPr lang="en-US" dirty="0">
              <a:latin typeface="Georgia Pro" panose="02040502050405020303" pitchFamily="18" charset="0"/>
            </a:endParaRPr>
          </a:p>
        </p:txBody>
      </p:sp>
      <p:sp>
        <p:nvSpPr>
          <p:cNvPr id="10" name="Title 1"/>
          <p:cNvSpPr txBox="1"/>
          <p:nvPr/>
        </p:nvSpPr>
        <p:spPr>
          <a:xfrm>
            <a:off x="838199"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Scope of a variable</a:t>
            </a:r>
            <a:endParaRPr lang="en-US" sz="2800" b="1" dirty="0">
              <a:solidFill>
                <a:srgbClr val="2C326F"/>
              </a:solidFill>
              <a:latin typeface="Georgia Pro" panose="02040502050405020303" pitchFamily="18" charset="0"/>
            </a:endParaRPr>
          </a:p>
        </p:txBody>
      </p:sp>
      <p:sp>
        <p:nvSpPr>
          <p:cNvPr id="7" name="TextBox 6"/>
          <p:cNvSpPr txBox="1"/>
          <p:nvPr/>
        </p:nvSpPr>
        <p:spPr>
          <a:xfrm>
            <a:off x="2258009" y="4147043"/>
            <a:ext cx="9227974" cy="1754326"/>
          </a:xfrm>
          <a:prstGeom prst="rect">
            <a:avLst/>
          </a:prstGeom>
          <a:noFill/>
        </p:spPr>
        <p:txBody>
          <a:bodyPr wrap="square">
            <a:spAutoFit/>
          </a:bodyPr>
          <a:lstStyle/>
          <a:p>
            <a:r>
              <a:rPr lang="en-US" dirty="0">
                <a:latin typeface="Consolas" panose="020B0609020204030204" pitchFamily="49" charset="0"/>
              </a:rPr>
              <a:t>object temp222 {</a:t>
            </a:r>
            <a:endParaRPr lang="en-US" dirty="0">
              <a:latin typeface="Consolas" panose="020B0609020204030204" pitchFamily="49" charset="0"/>
            </a:endParaRPr>
          </a:p>
          <a:p>
            <a:r>
              <a:rPr lang="en-US" dirty="0">
                <a:latin typeface="Consolas" panose="020B0609020204030204" pitchFamily="49" charset="0"/>
              </a:rPr>
              <a:t>  def main(</a:t>
            </a:r>
            <a:r>
              <a:rPr lang="en-US" dirty="0" err="1">
                <a:latin typeface="Consolas" panose="020B0609020204030204" pitchFamily="49" charset="0"/>
              </a:rPr>
              <a:t>args</a:t>
            </a:r>
            <a:r>
              <a:rPr lang="en-US" dirty="0">
                <a:latin typeface="Consolas" panose="020B0609020204030204" pitchFamily="49" charset="0"/>
              </a:rPr>
              <a:t>: Array[String]): Unit = {</a:t>
            </a:r>
            <a:endParaRPr lang="en-US" dirty="0">
              <a:latin typeface="Consolas" panose="020B0609020204030204" pitchFamily="49" charset="0"/>
            </a:endParaRPr>
          </a:p>
          <a:p>
            <a:r>
              <a:rPr lang="en-US" dirty="0">
                <a:latin typeface="Consolas" panose="020B0609020204030204" pitchFamily="49" charset="0"/>
              </a:rPr>
              <a:t>    val x = 10 // Local variable with scope limited to the main method</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println</a:t>
            </a:r>
            <a:r>
              <a:rPr lang="en-US" dirty="0">
                <a:latin typeface="Consolas" panose="020B0609020204030204" pitchFamily="49" charset="0"/>
              </a:rPr>
              <a:t>(x)</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a:t>
            </a:r>
            <a:endParaRPr lang="en-IN" dirty="0">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00877" y="620729"/>
            <a:ext cx="10759751" cy="1296637"/>
          </a:xfrm>
          <a:prstGeom prst="rect">
            <a:avLst/>
          </a:prstGeom>
          <a:noFill/>
        </p:spPr>
        <p:txBody>
          <a:bodyPr wrap="square">
            <a:spAutoFit/>
          </a:bodyPr>
          <a:lstStyle/>
          <a:p>
            <a:pPr algn="just">
              <a:lnSpc>
                <a:spcPct val="150000"/>
              </a:lnSpc>
            </a:pPr>
            <a:r>
              <a:rPr lang="en-US" b="1" dirty="0">
                <a:latin typeface="Georgia Pro" panose="02040502050405020303" pitchFamily="18" charset="0"/>
              </a:rPr>
              <a:t>2. Class/object Scope:</a:t>
            </a:r>
            <a:endParaRPr lang="en-US" b="1"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Variables defined within a class or an object have class scope.</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They are accessible throughout the entire class or object.</a:t>
            </a:r>
            <a:endParaRPr lang="en-US" dirty="0">
              <a:latin typeface="Georgia Pro" panose="02040502050405020303" pitchFamily="18" charset="0"/>
            </a:endParaRPr>
          </a:p>
        </p:txBody>
      </p:sp>
      <p:sp>
        <p:nvSpPr>
          <p:cNvPr id="7" name="TextBox 6"/>
          <p:cNvSpPr txBox="1"/>
          <p:nvPr/>
        </p:nvSpPr>
        <p:spPr>
          <a:xfrm>
            <a:off x="2881606" y="2501959"/>
            <a:ext cx="7100594" cy="2031325"/>
          </a:xfrm>
          <a:prstGeom prst="rect">
            <a:avLst/>
          </a:prstGeom>
          <a:noFill/>
        </p:spPr>
        <p:txBody>
          <a:bodyPr wrap="square">
            <a:spAutoFit/>
          </a:bodyPr>
          <a:lstStyle/>
          <a:p>
            <a:r>
              <a:rPr lang="en-US" dirty="0">
                <a:latin typeface="Consolas" panose="020B0609020204030204" pitchFamily="49" charset="0"/>
              </a:rPr>
              <a:t>Class temp222 {</a:t>
            </a:r>
            <a:endParaRPr lang="en-US" dirty="0">
              <a:latin typeface="Consolas" panose="020B0609020204030204" pitchFamily="49" charset="0"/>
            </a:endParaRPr>
          </a:p>
          <a:p>
            <a:r>
              <a:rPr lang="en-US" dirty="0">
                <a:latin typeface="Consolas" panose="020B0609020204030204" pitchFamily="49" charset="0"/>
              </a:rPr>
              <a:t>  val y = 20 // Class scope variable</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  def main(</a:t>
            </a:r>
            <a:r>
              <a:rPr lang="en-US" dirty="0" err="1">
                <a:latin typeface="Consolas" panose="020B0609020204030204" pitchFamily="49" charset="0"/>
              </a:rPr>
              <a:t>args</a:t>
            </a:r>
            <a:r>
              <a:rPr lang="en-US" dirty="0">
                <a:latin typeface="Consolas" panose="020B0609020204030204" pitchFamily="49" charset="0"/>
              </a:rPr>
              <a:t>: Array[String]): Unit = {</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println</a:t>
            </a:r>
            <a:r>
              <a:rPr lang="en-US" dirty="0">
                <a:latin typeface="Consolas" panose="020B0609020204030204" pitchFamily="49" charset="0"/>
              </a:rPr>
              <a:t>(y) // Accessing class scope variable</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a:t>
            </a:r>
            <a:endParaRPr lang="en-US" dirty="0">
              <a:latin typeface="Consolas" panose="020B060902020403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00877" y="620729"/>
            <a:ext cx="10759751" cy="1296637"/>
          </a:xfrm>
          <a:prstGeom prst="rect">
            <a:avLst/>
          </a:prstGeom>
          <a:noFill/>
        </p:spPr>
        <p:txBody>
          <a:bodyPr wrap="square">
            <a:spAutoFit/>
          </a:bodyPr>
          <a:lstStyle/>
          <a:p>
            <a:pPr algn="just">
              <a:lnSpc>
                <a:spcPct val="150000"/>
              </a:lnSpc>
            </a:pPr>
            <a:r>
              <a:rPr lang="en-US" b="1" dirty="0">
                <a:latin typeface="Georgia Pro" panose="02040502050405020303" pitchFamily="18" charset="0"/>
              </a:rPr>
              <a:t>3. Method Parameters:</a:t>
            </a:r>
            <a:endParaRPr lang="en-US" b="1"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Parameters of a method have scope limited to that method.</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They are only accessible within the method.</a:t>
            </a:r>
            <a:endParaRPr lang="en-US" dirty="0">
              <a:latin typeface="Georgia Pro" panose="02040502050405020303" pitchFamily="18" charset="0"/>
            </a:endParaRPr>
          </a:p>
        </p:txBody>
      </p:sp>
      <p:sp>
        <p:nvSpPr>
          <p:cNvPr id="7" name="TextBox 6"/>
          <p:cNvSpPr txBox="1"/>
          <p:nvPr/>
        </p:nvSpPr>
        <p:spPr>
          <a:xfrm>
            <a:off x="2881606" y="2382532"/>
            <a:ext cx="7100594" cy="1754326"/>
          </a:xfrm>
          <a:prstGeom prst="rect">
            <a:avLst/>
          </a:prstGeom>
          <a:noFill/>
        </p:spPr>
        <p:txBody>
          <a:bodyPr wrap="square">
            <a:spAutoFit/>
          </a:bodyPr>
          <a:lstStyle/>
          <a:p>
            <a:r>
              <a:rPr lang="en-US" dirty="0">
                <a:latin typeface="Consolas" panose="020B0609020204030204" pitchFamily="49" charset="0"/>
              </a:rPr>
              <a:t>object temp222 {</a:t>
            </a:r>
            <a:endParaRPr lang="en-US" dirty="0">
              <a:latin typeface="Consolas" panose="020B0609020204030204" pitchFamily="49" charset="0"/>
            </a:endParaRPr>
          </a:p>
          <a:p>
            <a:r>
              <a:rPr lang="en-US" dirty="0">
                <a:latin typeface="Consolas" panose="020B0609020204030204" pitchFamily="49" charset="0"/>
              </a:rPr>
              <a:t>  def add(a: Int, b: Int): Int = {</a:t>
            </a:r>
            <a:endParaRPr lang="en-US" dirty="0">
              <a:latin typeface="Consolas" panose="020B0609020204030204" pitchFamily="49" charset="0"/>
            </a:endParaRPr>
          </a:p>
          <a:p>
            <a:r>
              <a:rPr lang="en-US" dirty="0">
                <a:latin typeface="Consolas" panose="020B0609020204030204" pitchFamily="49" charset="0"/>
              </a:rPr>
              <a:t>    // a and b have scope limited to the add method</a:t>
            </a:r>
            <a:endParaRPr lang="en-US" dirty="0">
              <a:latin typeface="Consolas" panose="020B0609020204030204" pitchFamily="49" charset="0"/>
            </a:endParaRPr>
          </a:p>
          <a:p>
            <a:r>
              <a:rPr lang="en-US" dirty="0">
                <a:latin typeface="Consolas" panose="020B0609020204030204" pitchFamily="49" charset="0"/>
              </a:rPr>
              <a:t>    a + b</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a:t>
            </a:r>
            <a:endParaRPr lang="en-US" dirty="0">
              <a:latin typeface="Consolas" panose="020B06090202040302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00877" y="620729"/>
            <a:ext cx="10759751" cy="881139"/>
          </a:xfrm>
          <a:prstGeom prst="rect">
            <a:avLst/>
          </a:prstGeom>
          <a:noFill/>
        </p:spPr>
        <p:txBody>
          <a:bodyPr wrap="square">
            <a:spAutoFit/>
          </a:bodyPr>
          <a:lstStyle/>
          <a:p>
            <a:pPr algn="just">
              <a:lnSpc>
                <a:spcPct val="150000"/>
              </a:lnSpc>
            </a:pPr>
            <a:r>
              <a:rPr lang="en-US" b="1" dirty="0">
                <a:latin typeface="Georgia Pro" panose="02040502050405020303" pitchFamily="18" charset="0"/>
              </a:rPr>
              <a:t>4. Block Scope:</a:t>
            </a:r>
            <a:endParaRPr lang="en-US" b="1"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Variables defined within a block (enclosed in curly braces) have scope limited to that block.</a:t>
            </a:r>
            <a:endParaRPr lang="en-US" dirty="0">
              <a:latin typeface="Georgia Pro" panose="02040502050405020303" pitchFamily="18" charset="0"/>
            </a:endParaRPr>
          </a:p>
        </p:txBody>
      </p:sp>
      <p:sp>
        <p:nvSpPr>
          <p:cNvPr id="7" name="TextBox 6"/>
          <p:cNvSpPr txBox="1"/>
          <p:nvPr/>
        </p:nvSpPr>
        <p:spPr>
          <a:xfrm>
            <a:off x="2722986" y="2027969"/>
            <a:ext cx="7100594" cy="2585323"/>
          </a:xfrm>
          <a:prstGeom prst="rect">
            <a:avLst/>
          </a:prstGeom>
          <a:noFill/>
        </p:spPr>
        <p:txBody>
          <a:bodyPr wrap="square">
            <a:spAutoFit/>
          </a:bodyPr>
          <a:lstStyle/>
          <a:p>
            <a:r>
              <a:rPr lang="en-US" dirty="0">
                <a:latin typeface="Consolas" panose="020B0609020204030204" pitchFamily="49" charset="0"/>
              </a:rPr>
              <a:t>object temp222 {</a:t>
            </a:r>
            <a:endParaRPr lang="en-US" dirty="0">
              <a:latin typeface="Consolas" panose="020B0609020204030204" pitchFamily="49" charset="0"/>
            </a:endParaRPr>
          </a:p>
          <a:p>
            <a:r>
              <a:rPr lang="en-US" dirty="0">
                <a:latin typeface="Consolas" panose="020B0609020204030204" pitchFamily="49" charset="0"/>
              </a:rPr>
              <a:t>  def </a:t>
            </a:r>
            <a:r>
              <a:rPr lang="en-US" dirty="0" err="1">
                <a:latin typeface="Consolas" panose="020B0609020204030204" pitchFamily="49" charset="0"/>
              </a:rPr>
              <a:t>someMethod</a:t>
            </a:r>
            <a:r>
              <a:rPr lang="en-US" dirty="0">
                <a:latin typeface="Consolas" panose="020B0609020204030204" pitchFamily="49" charset="0"/>
              </a:rPr>
              <a:t>(): Unit = {</a:t>
            </a:r>
            <a:endParaRPr lang="en-US" dirty="0">
              <a:latin typeface="Consolas" panose="020B0609020204030204" pitchFamily="49" charset="0"/>
            </a:endParaRPr>
          </a:p>
          <a:p>
            <a:r>
              <a:rPr lang="en-US" dirty="0">
                <a:latin typeface="Consolas" panose="020B0609020204030204" pitchFamily="49" charset="0"/>
              </a:rPr>
              <a:t>    if (true) {</a:t>
            </a:r>
            <a:endParaRPr lang="en-US" dirty="0">
              <a:latin typeface="Consolas" panose="020B0609020204030204" pitchFamily="49" charset="0"/>
            </a:endParaRPr>
          </a:p>
          <a:p>
            <a:r>
              <a:rPr lang="en-US" dirty="0">
                <a:latin typeface="Consolas" panose="020B0609020204030204" pitchFamily="49" charset="0"/>
              </a:rPr>
              <a:t>      val z = 30 // Block scope variable</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println</a:t>
            </a:r>
            <a:r>
              <a:rPr lang="en-US" dirty="0">
                <a:latin typeface="Consolas" panose="020B0609020204030204" pitchFamily="49" charset="0"/>
              </a:rPr>
              <a:t>(z)</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    // </a:t>
            </a:r>
            <a:r>
              <a:rPr lang="en-US" dirty="0" err="1">
                <a:latin typeface="Consolas" panose="020B0609020204030204" pitchFamily="49" charset="0"/>
              </a:rPr>
              <a:t>println</a:t>
            </a:r>
            <a:r>
              <a:rPr lang="en-US" dirty="0">
                <a:latin typeface="Consolas" panose="020B0609020204030204" pitchFamily="49" charset="0"/>
              </a:rPr>
              <a:t>(z) // Error: z is not accessible here</a:t>
            </a:r>
            <a:endParaRPr lang="en-US" dirty="0">
              <a:latin typeface="Consolas" panose="020B0609020204030204" pitchFamily="49" charset="0"/>
            </a:endParaRPr>
          </a:p>
          <a:p>
            <a:r>
              <a:rPr lang="en-US" dirty="0">
                <a:latin typeface="Consolas" panose="020B0609020204030204" pitchFamily="49" charset="0"/>
              </a:rPr>
              <a:t>  }</a:t>
            </a:r>
            <a:endParaRPr lang="en-US" dirty="0">
              <a:latin typeface="Consolas" panose="020B0609020204030204" pitchFamily="49" charset="0"/>
            </a:endParaRPr>
          </a:p>
          <a:p>
            <a:r>
              <a:rPr lang="en-US" dirty="0">
                <a:latin typeface="Consolas" panose="020B0609020204030204" pitchFamily="49" charset="0"/>
              </a:rPr>
              <a:t>}</a:t>
            </a:r>
            <a:endParaRPr lang="en-US" dirty="0">
              <a:latin typeface="Consolas" panose="020B06090202040302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00876" y="1027298"/>
            <a:ext cx="10759751" cy="3374129"/>
          </a:xfrm>
          <a:prstGeom prst="rect">
            <a:avLst/>
          </a:prstGeom>
          <a:noFill/>
        </p:spPr>
        <p:txBody>
          <a:bodyPr wrap="square">
            <a:spAutoFit/>
          </a:bodyPr>
          <a:lstStyle/>
          <a:p>
            <a:pPr marL="285750" indent="-285750" algn="just">
              <a:lnSpc>
                <a:spcPct val="150000"/>
              </a:lnSpc>
              <a:buFont typeface="Courier New" panose="02070309020205020404" pitchFamily="49" charset="0"/>
              <a:buChar char="o"/>
            </a:pPr>
            <a:r>
              <a:rPr lang="en-US" dirty="0">
                <a:latin typeface="Georgia Pro" panose="02040502050405020303" pitchFamily="18" charset="0"/>
              </a:rPr>
              <a:t>A class is a user-defined blueprint or prototype from which objects are created. Or in other words, a class combines the fields and methods(member function which defines actions) into a single unit. </a:t>
            </a:r>
            <a:endParaRPr lang="en-US" dirty="0">
              <a:latin typeface="Georgia Pro" panose="02040502050405020303" pitchFamily="18" charset="0"/>
            </a:endParaRPr>
          </a:p>
          <a:p>
            <a:pPr marL="285750" indent="-285750" algn="just">
              <a:lnSpc>
                <a:spcPct val="150000"/>
              </a:lnSpc>
              <a:buFont typeface="Courier New" panose="02070309020205020404" pitchFamily="49" charset="0"/>
              <a:buChar char="o"/>
            </a:pPr>
            <a:endParaRPr lang="en-US" dirty="0">
              <a:latin typeface="Georgia Pro" panose="02040502050405020303" pitchFamily="18" charset="0"/>
            </a:endParaRPr>
          </a:p>
          <a:p>
            <a:pPr marL="285750" indent="-285750" algn="just">
              <a:lnSpc>
                <a:spcPct val="150000"/>
              </a:lnSpc>
              <a:buFont typeface="Courier New" panose="02070309020205020404" pitchFamily="49" charset="0"/>
              <a:buChar char="o"/>
            </a:pPr>
            <a:r>
              <a:rPr lang="en-US" dirty="0">
                <a:latin typeface="Georgia Pro" panose="02040502050405020303" pitchFamily="18" charset="0"/>
              </a:rPr>
              <a:t>Basically, in a class constructor is used for initializing new objects, fields are variables that provide the state of the class and its objects, and methods are used to implement the behavior of the class and its objects.</a:t>
            </a:r>
            <a:endParaRPr lang="en-US" dirty="0">
              <a:latin typeface="Georgia Pro" panose="02040502050405020303" pitchFamily="18" charset="0"/>
            </a:endParaRPr>
          </a:p>
          <a:p>
            <a:pPr marL="285750" indent="-285750" algn="just">
              <a:lnSpc>
                <a:spcPct val="150000"/>
              </a:lnSpc>
              <a:buFont typeface="Courier New" panose="02070309020205020404" pitchFamily="49" charset="0"/>
              <a:buChar char="o"/>
            </a:pPr>
            <a:endParaRPr lang="en-US" dirty="0">
              <a:latin typeface="Georgia Pro" panose="02040502050405020303" pitchFamily="18" charset="0"/>
            </a:endParaRPr>
          </a:p>
          <a:p>
            <a:pPr marL="285750" indent="-285750" algn="just">
              <a:lnSpc>
                <a:spcPct val="150000"/>
              </a:lnSpc>
              <a:buFont typeface="Courier New" panose="02070309020205020404" pitchFamily="49" charset="0"/>
              <a:buChar char="o"/>
            </a:pPr>
            <a:r>
              <a:rPr lang="en-US" dirty="0">
                <a:latin typeface="Georgia Pro" panose="02040502050405020303" pitchFamily="18" charset="0"/>
              </a:rPr>
              <a:t>In Scala, a class declaration contains the class keyword, followed by an identifier(name) of the class.</a:t>
            </a:r>
            <a:endParaRPr lang="en-US" dirty="0">
              <a:latin typeface="Georgia Pro" panose="02040502050405020303" pitchFamily="18" charset="0"/>
            </a:endParaRPr>
          </a:p>
        </p:txBody>
      </p:sp>
      <p:sp>
        <p:nvSpPr>
          <p:cNvPr id="5" name="Title 1"/>
          <p:cNvSpPr txBox="1"/>
          <p:nvPr/>
        </p:nvSpPr>
        <p:spPr>
          <a:xfrm>
            <a:off x="838199" y="327803"/>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Class</a:t>
            </a:r>
            <a:endParaRPr lang="en-US" sz="2800" b="1" dirty="0">
              <a:solidFill>
                <a:srgbClr val="2C326F"/>
              </a:solidFill>
              <a:latin typeface="Georgia Pro" panose="02040502050405020303" pitchFamily="18" charset="0"/>
            </a:endParaRPr>
          </a:p>
        </p:txBody>
      </p:sp>
      <p:sp>
        <p:nvSpPr>
          <p:cNvPr id="8" name="TextBox 7"/>
          <p:cNvSpPr txBox="1"/>
          <p:nvPr/>
        </p:nvSpPr>
        <p:spPr>
          <a:xfrm>
            <a:off x="3760237" y="4707494"/>
            <a:ext cx="6102220" cy="923330"/>
          </a:xfrm>
          <a:prstGeom prst="rect">
            <a:avLst/>
          </a:prstGeom>
          <a:noFill/>
        </p:spPr>
        <p:txBody>
          <a:bodyPr wrap="square">
            <a:spAutoFit/>
          </a:bodyPr>
          <a:lstStyle/>
          <a:p>
            <a:r>
              <a:rPr lang="en-US" dirty="0">
                <a:latin typeface="Consolas" panose="020B0609020204030204" pitchFamily="49" charset="0"/>
              </a:rPr>
              <a:t>class </a:t>
            </a:r>
            <a:r>
              <a:rPr lang="en-US" dirty="0" err="1">
                <a:latin typeface="Consolas" panose="020B0609020204030204" pitchFamily="49" charset="0"/>
              </a:rPr>
              <a:t>Class_name</a:t>
            </a:r>
            <a:r>
              <a:rPr lang="en-US" dirty="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methods and fields</a:t>
            </a:r>
            <a:endParaRPr lang="en-US" dirty="0">
              <a:latin typeface="Consolas" panose="020B0609020204030204" pitchFamily="49" charset="0"/>
            </a:endParaRPr>
          </a:p>
          <a:p>
            <a:r>
              <a:rPr lang="en-US" dirty="0">
                <a:latin typeface="Consolas" panose="020B0609020204030204" pitchFamily="49" charset="0"/>
              </a:rPr>
              <a:t>}</a:t>
            </a:r>
            <a:endParaRPr lang="en-IN" dirty="0">
              <a:latin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A Scalable Language</a:t>
            </a:r>
            <a:endParaRPr lang="en-US" sz="2800" b="1" dirty="0">
              <a:solidFill>
                <a:srgbClr val="2C326F"/>
              </a:solidFill>
              <a:latin typeface="Georgia Pro" panose="02040502050405020303" pitchFamily="18" charset="0"/>
            </a:endParaRPr>
          </a:p>
        </p:txBody>
      </p:sp>
      <p:pic>
        <p:nvPicPr>
          <p:cNvPr id="6" name="Picture 5"/>
          <p:cNvPicPr>
            <a:picLocks noChangeAspect="1"/>
          </p:cNvPicPr>
          <p:nvPr/>
        </p:nvPicPr>
        <p:blipFill>
          <a:blip r:embed="rId1"/>
          <a:stretch>
            <a:fillRect/>
          </a:stretch>
        </p:blipFill>
        <p:spPr>
          <a:xfrm>
            <a:off x="2957804" y="1297555"/>
            <a:ext cx="4917471" cy="4661353"/>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716124" y="663404"/>
            <a:ext cx="10759751" cy="4801314"/>
          </a:xfrm>
          <a:prstGeom prst="rect">
            <a:avLst/>
          </a:prstGeom>
          <a:noFill/>
        </p:spPr>
        <p:txBody>
          <a:bodyPr wrap="square">
            <a:spAutoFit/>
          </a:bodyPr>
          <a:lstStyle/>
          <a:p>
            <a:pPr marL="285750" indent="-285750" algn="just">
              <a:lnSpc>
                <a:spcPct val="150000"/>
              </a:lnSpc>
              <a:buFont typeface="Courier New" panose="02070309020205020404" pitchFamily="49" charset="0"/>
              <a:buChar char="o"/>
            </a:pPr>
            <a:r>
              <a:rPr lang="en-US" dirty="0">
                <a:latin typeface="Georgia Pro" panose="02040502050405020303" pitchFamily="18" charset="0"/>
              </a:rPr>
              <a:t>There are some optional attributes which can be used with class declaration according to the application requirement. In general, class declarations can include these components:</a:t>
            </a:r>
            <a:endParaRPr lang="en-US" dirty="0">
              <a:latin typeface="Georgia Pro" panose="02040502050405020303" pitchFamily="18" charset="0"/>
            </a:endParaRPr>
          </a:p>
          <a:p>
            <a:pPr marL="285750" indent="-285750" algn="just">
              <a:buFont typeface="Courier New" panose="02070309020205020404" pitchFamily="49" charset="0"/>
              <a:buChar char="o"/>
            </a:pPr>
            <a:endParaRPr lang="en-US" dirty="0">
              <a:latin typeface="Georgia Pro" panose="02040502050405020303" pitchFamily="18" charset="0"/>
            </a:endParaRPr>
          </a:p>
          <a:p>
            <a:pPr marL="742950" lvl="1" indent="-285750" algn="just">
              <a:buFont typeface="Arial" panose="020B0604020202020204" pitchFamily="34" charset="0"/>
              <a:buChar char="•"/>
            </a:pPr>
            <a:r>
              <a:rPr lang="en-US" b="1" dirty="0">
                <a:latin typeface="Georgia Pro" panose="02040502050405020303" pitchFamily="18" charset="0"/>
              </a:rPr>
              <a:t>Keyword class: </a:t>
            </a:r>
            <a:r>
              <a:rPr lang="en-US" dirty="0">
                <a:latin typeface="Georgia Pro" panose="02040502050405020303" pitchFamily="18" charset="0"/>
              </a:rPr>
              <a:t>A class keyword is used to declare the type class.</a:t>
            </a:r>
            <a:endParaRPr lang="en-US" dirty="0">
              <a:latin typeface="Georgia Pro" panose="02040502050405020303" pitchFamily="18" charset="0"/>
            </a:endParaRPr>
          </a:p>
          <a:p>
            <a:pPr marL="742950" lvl="1" indent="-285750" algn="just">
              <a:buFont typeface="Arial" panose="020B0604020202020204" pitchFamily="34" charset="0"/>
              <a:buChar char="•"/>
            </a:pPr>
            <a:endParaRPr lang="en-US" b="1" dirty="0">
              <a:latin typeface="Georgia Pro" panose="02040502050405020303" pitchFamily="18" charset="0"/>
            </a:endParaRPr>
          </a:p>
          <a:p>
            <a:pPr marL="742950" lvl="1" indent="-285750" algn="just">
              <a:buFont typeface="Arial" panose="020B0604020202020204" pitchFamily="34" charset="0"/>
              <a:buChar char="•"/>
            </a:pPr>
            <a:r>
              <a:rPr lang="en-US" b="1" dirty="0">
                <a:latin typeface="Georgia Pro" panose="02040502050405020303" pitchFamily="18" charset="0"/>
              </a:rPr>
              <a:t>Class name: </a:t>
            </a:r>
            <a:r>
              <a:rPr lang="en-US" dirty="0">
                <a:latin typeface="Georgia Pro" panose="02040502050405020303" pitchFamily="18" charset="0"/>
              </a:rPr>
              <a:t>The name should begin with a initial letter (capitalized by convention).</a:t>
            </a:r>
            <a:endParaRPr lang="en-US" dirty="0">
              <a:latin typeface="Georgia Pro" panose="02040502050405020303" pitchFamily="18" charset="0"/>
            </a:endParaRPr>
          </a:p>
          <a:p>
            <a:pPr marL="742950" lvl="1" indent="-285750" algn="just">
              <a:buFont typeface="Arial" panose="020B0604020202020204" pitchFamily="34" charset="0"/>
              <a:buChar char="•"/>
            </a:pPr>
            <a:endParaRPr lang="en-US" b="1" dirty="0">
              <a:latin typeface="Georgia Pro" panose="02040502050405020303" pitchFamily="18" charset="0"/>
            </a:endParaRPr>
          </a:p>
          <a:p>
            <a:pPr marL="742950" lvl="1" indent="-285750" algn="just">
              <a:lnSpc>
                <a:spcPct val="150000"/>
              </a:lnSpc>
              <a:buFont typeface="Arial" panose="020B0604020202020204" pitchFamily="34" charset="0"/>
              <a:buChar char="•"/>
            </a:pPr>
            <a:r>
              <a:rPr lang="en-US" b="1" dirty="0">
                <a:latin typeface="Georgia Pro" panose="02040502050405020303" pitchFamily="18" charset="0"/>
              </a:rPr>
              <a:t>Superclass(if any):</a:t>
            </a:r>
            <a:r>
              <a:rPr lang="en-US" dirty="0">
                <a:latin typeface="Georgia Pro" panose="02040502050405020303" pitchFamily="18" charset="0"/>
              </a:rPr>
              <a:t>The name of the class’s parent (superclass), if any, preceded by the keyword extends.</a:t>
            </a:r>
            <a:endParaRPr lang="en-US" dirty="0">
              <a:latin typeface="Georgia Pro" panose="02040502050405020303" pitchFamily="18" charset="0"/>
            </a:endParaRPr>
          </a:p>
          <a:p>
            <a:pPr marL="742950" lvl="1" indent="-285750" algn="just">
              <a:buFont typeface="Arial" panose="020B0604020202020204" pitchFamily="34" charset="0"/>
              <a:buChar char="•"/>
            </a:pPr>
            <a:endParaRPr lang="en-US" b="1" dirty="0">
              <a:latin typeface="Georgia Pro" panose="02040502050405020303" pitchFamily="18" charset="0"/>
            </a:endParaRPr>
          </a:p>
          <a:p>
            <a:pPr marL="742950" lvl="1" indent="-285750" algn="just">
              <a:lnSpc>
                <a:spcPct val="150000"/>
              </a:lnSpc>
              <a:buFont typeface="Arial" panose="020B0604020202020204" pitchFamily="34" charset="0"/>
              <a:buChar char="•"/>
            </a:pPr>
            <a:r>
              <a:rPr lang="en-US" b="1" dirty="0">
                <a:latin typeface="Georgia Pro" panose="02040502050405020303" pitchFamily="18" charset="0"/>
              </a:rPr>
              <a:t>Traits(if any): </a:t>
            </a:r>
            <a:r>
              <a:rPr lang="en-US" dirty="0">
                <a:latin typeface="Georgia Pro" panose="02040502050405020303" pitchFamily="18" charset="0"/>
              </a:rPr>
              <a:t>A comma-separated list of traits implemented by the class, if any, preceded by the keyword extends. A class can implement more than one trait.</a:t>
            </a:r>
            <a:endParaRPr lang="en-US" dirty="0">
              <a:latin typeface="Georgia Pro" panose="02040502050405020303" pitchFamily="18" charset="0"/>
            </a:endParaRPr>
          </a:p>
          <a:p>
            <a:pPr marL="742950" lvl="1" indent="-285750" algn="just">
              <a:buFont typeface="Arial" panose="020B0604020202020204" pitchFamily="34" charset="0"/>
              <a:buChar char="•"/>
            </a:pPr>
            <a:endParaRPr lang="en-US" b="1" dirty="0">
              <a:latin typeface="Georgia Pro" panose="02040502050405020303" pitchFamily="18" charset="0"/>
            </a:endParaRPr>
          </a:p>
          <a:p>
            <a:pPr marL="742950" lvl="1" indent="-285750" algn="just">
              <a:buFont typeface="Arial" panose="020B0604020202020204" pitchFamily="34" charset="0"/>
              <a:buChar char="•"/>
            </a:pPr>
            <a:r>
              <a:rPr lang="en-US" b="1" dirty="0">
                <a:latin typeface="Georgia Pro" panose="02040502050405020303" pitchFamily="18" charset="0"/>
              </a:rPr>
              <a:t>Body: </a:t>
            </a:r>
            <a:r>
              <a:rPr lang="en-US" dirty="0">
                <a:latin typeface="Georgia Pro" panose="02040502050405020303" pitchFamily="18" charset="0"/>
              </a:rPr>
              <a:t>The class body is surrounded by { } (curly braces).</a:t>
            </a:r>
            <a:endParaRPr lang="en-US" dirty="0">
              <a:latin typeface="Georgia Pro" panose="02040502050405020303"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8" name="TextBox 7"/>
          <p:cNvSpPr txBox="1"/>
          <p:nvPr/>
        </p:nvSpPr>
        <p:spPr>
          <a:xfrm>
            <a:off x="923731" y="429208"/>
            <a:ext cx="10506269" cy="5909310"/>
          </a:xfrm>
          <a:prstGeom prst="rect">
            <a:avLst/>
          </a:prstGeom>
          <a:noFill/>
        </p:spPr>
        <p:txBody>
          <a:bodyPr wrap="square">
            <a:spAutoFit/>
          </a:bodyPr>
          <a:lstStyle/>
          <a:p>
            <a:pPr algn="just"/>
            <a:r>
              <a:rPr lang="en-IN" sz="1800" dirty="0">
                <a:solidFill>
                  <a:srgbClr val="008000"/>
                </a:solidFill>
                <a:effectLst/>
                <a:latin typeface="Courier New" panose="02070309020205020404" pitchFamily="49" charset="0"/>
              </a:rPr>
              <a:t>// A Scala program to illustrate how to create a class </a:t>
            </a:r>
            <a:endParaRPr lang="en-IN" sz="1800" dirty="0">
              <a:solidFill>
                <a:srgbClr val="008000"/>
              </a:solidFill>
              <a:effectLst/>
              <a:latin typeface="Courier New" panose="02070309020205020404" pitchFamily="49" charset="0"/>
            </a:endParaRPr>
          </a:p>
          <a:p>
            <a:pPr algn="just"/>
            <a:r>
              <a:rPr lang="en-IN" sz="1800" dirty="0">
                <a:solidFill>
                  <a:srgbClr val="008000"/>
                </a:solidFill>
                <a:effectLst/>
                <a:latin typeface="Courier New" panose="02070309020205020404" pitchFamily="49" charset="0"/>
              </a:rPr>
              <a:t>// Name of the class is Smartphone </a:t>
            </a:r>
            <a:endParaRPr lang="en-IN" sz="1800" dirty="0">
              <a:solidFill>
                <a:srgbClr val="008000"/>
              </a:solidFill>
              <a:effectLst/>
              <a:latin typeface="Courier New" panose="02070309020205020404" pitchFamily="49" charset="0"/>
            </a:endParaRPr>
          </a:p>
          <a:p>
            <a:pPr algn="just"/>
            <a:r>
              <a:rPr lang="en-IN" sz="1800" dirty="0">
                <a:solidFill>
                  <a:srgbClr val="000000"/>
                </a:solidFill>
                <a:effectLst/>
                <a:latin typeface="Courier New" panose="02070309020205020404" pitchFamily="49" charset="0"/>
              </a:rPr>
              <a:t>class Smartphone </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endParaRPr lang="en-IN" sz="1800" dirty="0">
              <a:solidFill>
                <a:srgbClr val="000000"/>
              </a:solidFill>
              <a:effectLst/>
              <a:latin typeface="Courier New" panose="02070309020205020404" pitchFamily="49" charset="0"/>
            </a:endParaRPr>
          </a:p>
          <a:p>
            <a:pPr algn="just"/>
            <a:r>
              <a:rPr lang="en-IN" dirty="0">
                <a:solidFill>
                  <a:srgbClr val="000000"/>
                </a:solidFill>
                <a:latin typeface="Courier New" panose="02070309020205020404" pitchFamily="49" charset="0"/>
              </a:rPr>
              <a:t>	</a:t>
            </a:r>
            <a:r>
              <a:rPr lang="en-IN" sz="1800" dirty="0">
                <a:solidFill>
                  <a:srgbClr val="008000"/>
                </a:solidFill>
                <a:effectLst/>
                <a:latin typeface="Courier New" panose="02070309020205020404" pitchFamily="49" charset="0"/>
              </a:rPr>
              <a:t>// Class variables </a:t>
            </a:r>
            <a:endParaRPr lang="en-IN" sz="1800" dirty="0">
              <a:solidFill>
                <a:srgbClr val="008000"/>
              </a:solidFill>
              <a:effectLst/>
              <a:latin typeface="Courier New" panose="02070309020205020404" pitchFamily="49" charset="0"/>
            </a:endParaRPr>
          </a:p>
          <a:p>
            <a:pPr algn="just"/>
            <a:r>
              <a:rPr lang="en-IN" dirty="0">
                <a:solidFill>
                  <a:srgbClr val="008000"/>
                </a:solidFill>
                <a:latin typeface="Courier New" panose="02070309020205020404" pitchFamily="49" charset="0"/>
              </a:rPr>
              <a:t>	</a:t>
            </a:r>
            <a:r>
              <a:rPr lang="en-IN" sz="1800" dirty="0">
                <a:solidFill>
                  <a:srgbClr val="000000"/>
                </a:solidFill>
                <a:effectLst/>
                <a:latin typeface="Courier New" panose="02070309020205020404" pitchFamily="49" charset="0"/>
              </a:rPr>
              <a:t>var number</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Int </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r>
              <a:rPr lang="en-IN" sz="1800" dirty="0">
                <a:solidFill>
                  <a:srgbClr val="FF8000"/>
                </a:solidFill>
                <a:effectLst/>
                <a:latin typeface="Courier New" panose="02070309020205020404" pitchFamily="49" charset="0"/>
              </a:rPr>
              <a:t>16</a:t>
            </a:r>
            <a:r>
              <a:rPr lang="en-IN" sz="1800" dirty="0">
                <a:solidFill>
                  <a:srgbClr val="000000"/>
                </a:solidFill>
                <a:effectLst/>
                <a:latin typeface="Courier New" panose="02070309020205020404" pitchFamily="49" charset="0"/>
              </a:rPr>
              <a:t> </a:t>
            </a:r>
            <a:endParaRPr lang="en-IN" sz="1800" dirty="0">
              <a:solidFill>
                <a:srgbClr val="000000"/>
              </a:solidFill>
              <a:effectLst/>
              <a:latin typeface="Courier New" panose="02070309020205020404" pitchFamily="49" charset="0"/>
            </a:endParaRPr>
          </a:p>
          <a:p>
            <a:pPr algn="just"/>
            <a:r>
              <a:rPr lang="en-IN" dirty="0">
                <a:solidFill>
                  <a:srgbClr val="000000"/>
                </a:solidFill>
                <a:latin typeface="Courier New" panose="02070309020205020404" pitchFamily="49" charset="0"/>
              </a:rPr>
              <a:t>	</a:t>
            </a:r>
            <a:r>
              <a:rPr lang="en-IN" sz="1800" dirty="0">
                <a:solidFill>
                  <a:srgbClr val="000000"/>
                </a:solidFill>
                <a:effectLst/>
                <a:latin typeface="Courier New" panose="02070309020205020404" pitchFamily="49" charset="0"/>
              </a:rPr>
              <a:t>var </a:t>
            </a:r>
            <a:r>
              <a:rPr lang="en-IN" sz="1800" dirty="0" err="1">
                <a:solidFill>
                  <a:srgbClr val="000000"/>
                </a:solidFill>
                <a:effectLst/>
                <a:latin typeface="Courier New" panose="02070309020205020404" pitchFamily="49" charset="0"/>
              </a:rPr>
              <a:t>nameofcompany</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String </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r>
              <a:rPr lang="en-IN" sz="1800" dirty="0">
                <a:solidFill>
                  <a:srgbClr val="808080"/>
                </a:solidFill>
                <a:effectLst/>
                <a:latin typeface="Courier New" panose="02070309020205020404" pitchFamily="49" charset="0"/>
              </a:rPr>
              <a:t>"Apple"</a:t>
            </a:r>
            <a:r>
              <a:rPr lang="en-IN" sz="1800" dirty="0">
                <a:solidFill>
                  <a:srgbClr val="000000"/>
                </a:solidFill>
                <a:effectLst/>
                <a:latin typeface="Courier New" panose="02070309020205020404" pitchFamily="49" charset="0"/>
              </a:rPr>
              <a:t> </a:t>
            </a:r>
            <a:endParaRPr lang="en-IN" sz="1800" dirty="0">
              <a:solidFill>
                <a:srgbClr val="000000"/>
              </a:solidFill>
              <a:effectLst/>
              <a:latin typeface="Courier New" panose="02070309020205020404" pitchFamily="49" charset="0"/>
            </a:endParaRPr>
          </a:p>
          <a:p>
            <a:pPr algn="just"/>
            <a:r>
              <a:rPr lang="en-IN" dirty="0">
                <a:solidFill>
                  <a:srgbClr val="000000"/>
                </a:solidFill>
                <a:latin typeface="Courier New" panose="02070309020205020404" pitchFamily="49" charset="0"/>
              </a:rPr>
              <a:t>	</a:t>
            </a:r>
            <a:r>
              <a:rPr lang="en-IN" sz="1800" dirty="0">
                <a:solidFill>
                  <a:srgbClr val="008000"/>
                </a:solidFill>
                <a:effectLst/>
                <a:latin typeface="Courier New" panose="02070309020205020404" pitchFamily="49" charset="0"/>
              </a:rPr>
              <a:t>// Class method </a:t>
            </a:r>
            <a:endParaRPr lang="en-IN" sz="1800" dirty="0">
              <a:solidFill>
                <a:srgbClr val="008000"/>
              </a:solidFill>
              <a:effectLst/>
              <a:latin typeface="Courier New" panose="02070309020205020404" pitchFamily="49" charset="0"/>
            </a:endParaRPr>
          </a:p>
          <a:p>
            <a:pPr algn="just"/>
            <a:r>
              <a:rPr lang="en-IN" dirty="0">
                <a:solidFill>
                  <a:srgbClr val="008000"/>
                </a:solidFill>
                <a:latin typeface="Courier New" panose="02070309020205020404" pitchFamily="49" charset="0"/>
              </a:rPr>
              <a:t>	</a:t>
            </a:r>
            <a:r>
              <a:rPr lang="en-IN" sz="1800" dirty="0">
                <a:solidFill>
                  <a:srgbClr val="000000"/>
                </a:solidFill>
                <a:effectLst/>
                <a:latin typeface="Courier New" panose="02070309020205020404" pitchFamily="49" charset="0"/>
              </a:rPr>
              <a:t>def Display</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endParaRPr lang="en-IN" sz="1800" dirty="0">
              <a:solidFill>
                <a:srgbClr val="000000"/>
              </a:solidFill>
              <a:effectLst/>
              <a:latin typeface="Courier New" panose="02070309020205020404" pitchFamily="49" charset="0"/>
            </a:endParaRPr>
          </a:p>
          <a:p>
            <a:pPr algn="just"/>
            <a:r>
              <a:rPr lang="en-IN" dirty="0">
                <a:solidFill>
                  <a:srgbClr val="000000"/>
                </a:solidFill>
                <a:latin typeface="Courier New" panose="02070309020205020404" pitchFamily="49" charset="0"/>
              </a:rPr>
              <a:t>		</a:t>
            </a:r>
            <a:r>
              <a:rPr lang="en-IN" sz="1800" dirty="0" err="1">
                <a:solidFill>
                  <a:srgbClr val="000000"/>
                </a:solidFill>
                <a:effectLst/>
                <a:latin typeface="Courier New" panose="02070309020205020404" pitchFamily="49" charset="0"/>
              </a:rPr>
              <a:t>println</a:t>
            </a:r>
            <a:r>
              <a:rPr lang="en-IN" sz="1800" b="1" dirty="0">
                <a:solidFill>
                  <a:srgbClr val="000080"/>
                </a:solidFill>
                <a:effectLst/>
                <a:latin typeface="Courier New" panose="02070309020205020404" pitchFamily="49" charset="0"/>
              </a:rPr>
              <a:t>(</a:t>
            </a:r>
            <a:r>
              <a:rPr lang="en-IN" sz="1800" dirty="0">
                <a:solidFill>
                  <a:srgbClr val="808080"/>
                </a:solidFill>
                <a:effectLst/>
                <a:latin typeface="Courier New" panose="02070309020205020404" pitchFamily="49" charset="0"/>
              </a:rPr>
              <a:t>"Name of the company : "</a:t>
            </a:r>
            <a:r>
              <a:rPr lang="en-IN" sz="1800" dirty="0">
                <a:solidFill>
                  <a:srgbClr val="000000"/>
                </a:solidFill>
                <a:effectLst/>
                <a:latin typeface="Courier New" panose="02070309020205020404" pitchFamily="49" charset="0"/>
              </a:rPr>
              <a:t> </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r>
              <a:rPr lang="en-IN" sz="1800" dirty="0" err="1">
                <a:solidFill>
                  <a:srgbClr val="000000"/>
                </a:solidFill>
                <a:effectLst/>
                <a:latin typeface="Courier New" panose="02070309020205020404" pitchFamily="49" charset="0"/>
              </a:rPr>
              <a:t>nameofcompany</a:t>
            </a:r>
            <a:r>
              <a:rPr lang="en-IN" sz="1800" b="1" dirty="0">
                <a:solidFill>
                  <a:srgbClr val="000080"/>
                </a:solidFill>
                <a:effectLst/>
                <a:latin typeface="Courier New" panose="02070309020205020404" pitchFamily="49" charset="0"/>
              </a:rPr>
              <a:t>);</a:t>
            </a:r>
            <a:endParaRPr lang="en-IN" sz="1800" b="1" dirty="0">
              <a:solidFill>
                <a:srgbClr val="000080"/>
              </a:solidFill>
              <a:effectLst/>
              <a:latin typeface="Courier New" panose="02070309020205020404" pitchFamily="49" charset="0"/>
            </a:endParaRPr>
          </a:p>
          <a:p>
            <a:pPr algn="just"/>
            <a:r>
              <a:rPr lang="en-IN" b="1" dirty="0">
                <a:solidFill>
                  <a:srgbClr val="000080"/>
                </a:solidFill>
                <a:latin typeface="Courier New" panose="02070309020205020404" pitchFamily="49" charset="0"/>
              </a:rPr>
              <a:t>		</a:t>
            </a:r>
            <a:r>
              <a:rPr lang="en-IN" sz="1800" dirty="0" err="1">
                <a:solidFill>
                  <a:srgbClr val="000000"/>
                </a:solidFill>
                <a:effectLst/>
                <a:latin typeface="Courier New" panose="02070309020205020404" pitchFamily="49" charset="0"/>
              </a:rPr>
              <a:t>println</a:t>
            </a:r>
            <a:r>
              <a:rPr lang="en-IN" sz="1800" b="1" dirty="0">
                <a:solidFill>
                  <a:srgbClr val="000080"/>
                </a:solidFill>
                <a:effectLst/>
                <a:latin typeface="Courier New" panose="02070309020205020404" pitchFamily="49" charset="0"/>
              </a:rPr>
              <a:t>(</a:t>
            </a:r>
            <a:r>
              <a:rPr lang="en-IN" sz="1800" dirty="0">
                <a:solidFill>
                  <a:srgbClr val="808080"/>
                </a:solidFill>
                <a:effectLst/>
                <a:latin typeface="Courier New" panose="02070309020205020404" pitchFamily="49" charset="0"/>
              </a:rPr>
              <a:t>"Total number of Smartphone generation: "</a:t>
            </a:r>
            <a:r>
              <a:rPr lang="en-IN" sz="1800" dirty="0">
                <a:solidFill>
                  <a:srgbClr val="000000"/>
                </a:solidFill>
                <a:effectLst/>
                <a:latin typeface="Courier New" panose="02070309020205020404" pitchFamily="49" charset="0"/>
              </a:rPr>
              <a:t> </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number</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endParaRPr lang="en-IN" sz="1800" dirty="0">
              <a:solidFill>
                <a:srgbClr val="000000"/>
              </a:solidFill>
              <a:effectLst/>
              <a:latin typeface="Courier New" panose="02070309020205020404" pitchFamily="49" charset="0"/>
            </a:endParaRPr>
          </a:p>
          <a:p>
            <a:pPr algn="just"/>
            <a:r>
              <a:rPr lang="en-IN" b="1" dirty="0">
                <a:solidFill>
                  <a:srgbClr val="000000"/>
                </a:solidFill>
                <a:latin typeface="Courier New" panose="02070309020205020404" pitchFamily="49" charset="0"/>
              </a:rPr>
              <a:t>	</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endParaRPr lang="en-IN" sz="1800" dirty="0">
              <a:solidFill>
                <a:srgbClr val="000000"/>
              </a:solidFill>
              <a:effectLst/>
              <a:latin typeface="Courier New" panose="02070309020205020404" pitchFamily="49" charset="0"/>
            </a:endParaRPr>
          </a:p>
          <a:p>
            <a:pPr algn="just"/>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endParaRPr lang="en-IN" sz="1800" dirty="0">
              <a:solidFill>
                <a:srgbClr val="000000"/>
              </a:solidFill>
              <a:effectLst/>
              <a:latin typeface="Courier New" panose="02070309020205020404" pitchFamily="49" charset="0"/>
            </a:endParaRPr>
          </a:p>
          <a:p>
            <a:pPr algn="just"/>
            <a:endParaRPr lang="en-IN" dirty="0">
              <a:solidFill>
                <a:srgbClr val="000000"/>
              </a:solidFill>
              <a:latin typeface="Courier New" panose="02070309020205020404" pitchFamily="49" charset="0"/>
            </a:endParaRPr>
          </a:p>
          <a:p>
            <a:pPr algn="just"/>
            <a:r>
              <a:rPr lang="en-IN" sz="1800" dirty="0">
                <a:solidFill>
                  <a:srgbClr val="000000"/>
                </a:solidFill>
                <a:effectLst/>
                <a:latin typeface="Courier New" panose="02070309020205020404" pitchFamily="49" charset="0"/>
              </a:rPr>
              <a:t>object Main </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endParaRPr lang="en-IN" sz="1800" dirty="0">
              <a:solidFill>
                <a:srgbClr val="000000"/>
              </a:solidFill>
              <a:effectLst/>
              <a:latin typeface="Courier New" panose="02070309020205020404" pitchFamily="49" charset="0"/>
            </a:endParaRPr>
          </a:p>
          <a:p>
            <a:pPr algn="just"/>
            <a:r>
              <a:rPr lang="en-IN" dirty="0">
                <a:solidFill>
                  <a:srgbClr val="000000"/>
                </a:solidFill>
                <a:latin typeface="Courier New" panose="02070309020205020404" pitchFamily="49" charset="0"/>
              </a:rPr>
              <a:t>	</a:t>
            </a:r>
            <a:r>
              <a:rPr lang="en-IN" sz="1800" dirty="0">
                <a:solidFill>
                  <a:srgbClr val="008000"/>
                </a:solidFill>
                <a:effectLst/>
                <a:latin typeface="Courier New" panose="02070309020205020404" pitchFamily="49" charset="0"/>
              </a:rPr>
              <a:t>// Main method </a:t>
            </a:r>
            <a:endParaRPr lang="en-IN" sz="1800" dirty="0">
              <a:solidFill>
                <a:srgbClr val="008000"/>
              </a:solidFill>
              <a:effectLst/>
              <a:latin typeface="Courier New" panose="02070309020205020404" pitchFamily="49" charset="0"/>
            </a:endParaRPr>
          </a:p>
          <a:p>
            <a:pPr algn="just"/>
            <a:r>
              <a:rPr lang="en-IN" dirty="0">
                <a:solidFill>
                  <a:srgbClr val="008000"/>
                </a:solidFill>
                <a:latin typeface="Courier New" panose="02070309020205020404" pitchFamily="49" charset="0"/>
              </a:rPr>
              <a:t>	</a:t>
            </a:r>
            <a:r>
              <a:rPr lang="en-IN" sz="1800" dirty="0">
                <a:solidFill>
                  <a:srgbClr val="000000"/>
                </a:solidFill>
                <a:effectLst/>
                <a:latin typeface="Courier New" panose="02070309020205020404" pitchFamily="49" charset="0"/>
              </a:rPr>
              <a:t>def main</a:t>
            </a:r>
            <a:r>
              <a:rPr lang="en-IN" sz="1800" b="1" dirty="0">
                <a:solidFill>
                  <a:srgbClr val="000080"/>
                </a:solidFill>
                <a:effectLst/>
                <a:latin typeface="Courier New" panose="02070309020205020404" pitchFamily="49" charset="0"/>
              </a:rPr>
              <a:t>(</a:t>
            </a:r>
            <a:r>
              <a:rPr lang="en-IN" sz="1800" dirty="0" err="1">
                <a:solidFill>
                  <a:srgbClr val="000000"/>
                </a:solidFill>
                <a:effectLst/>
                <a:latin typeface="Courier New" panose="02070309020205020404" pitchFamily="49" charset="0"/>
              </a:rPr>
              <a:t>args</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Array</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String</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endParaRPr lang="en-IN" sz="1800" dirty="0">
              <a:solidFill>
                <a:srgbClr val="000000"/>
              </a:solidFill>
              <a:effectLst/>
              <a:latin typeface="Courier New" panose="02070309020205020404" pitchFamily="49" charset="0"/>
            </a:endParaRPr>
          </a:p>
          <a:p>
            <a:pPr algn="just"/>
            <a:r>
              <a:rPr lang="en-IN" dirty="0">
                <a:solidFill>
                  <a:srgbClr val="000000"/>
                </a:solidFill>
                <a:latin typeface="Courier New" panose="02070309020205020404" pitchFamily="49" charset="0"/>
              </a:rPr>
              <a:t>		</a:t>
            </a:r>
            <a:r>
              <a:rPr lang="en-IN" sz="1800" dirty="0">
                <a:solidFill>
                  <a:srgbClr val="008000"/>
                </a:solidFill>
                <a:effectLst/>
                <a:latin typeface="Courier New" panose="02070309020205020404" pitchFamily="49" charset="0"/>
              </a:rPr>
              <a:t>// Class object </a:t>
            </a:r>
            <a:endParaRPr lang="en-IN" sz="1800" dirty="0">
              <a:solidFill>
                <a:srgbClr val="008000"/>
              </a:solidFill>
              <a:effectLst/>
              <a:latin typeface="Courier New" panose="02070309020205020404" pitchFamily="49" charset="0"/>
            </a:endParaRPr>
          </a:p>
          <a:p>
            <a:pPr algn="just"/>
            <a:r>
              <a:rPr lang="en-IN" dirty="0">
                <a:solidFill>
                  <a:srgbClr val="008000"/>
                </a:solidFill>
                <a:latin typeface="Courier New" panose="02070309020205020404" pitchFamily="49" charset="0"/>
              </a:rPr>
              <a:t>		</a:t>
            </a:r>
            <a:r>
              <a:rPr lang="en-IN" sz="1800" dirty="0">
                <a:solidFill>
                  <a:srgbClr val="000000"/>
                </a:solidFill>
                <a:effectLst/>
                <a:latin typeface="Courier New" panose="02070309020205020404" pitchFamily="49" charset="0"/>
              </a:rPr>
              <a:t>var </a:t>
            </a:r>
            <a:r>
              <a:rPr lang="en-IN" sz="1800" dirty="0" err="1">
                <a:solidFill>
                  <a:srgbClr val="000000"/>
                </a:solidFill>
                <a:effectLst/>
                <a:latin typeface="Courier New" panose="02070309020205020404" pitchFamily="49" charset="0"/>
              </a:rPr>
              <a:t>obj</a:t>
            </a:r>
            <a:r>
              <a:rPr lang="en-IN" sz="1800" dirty="0">
                <a:solidFill>
                  <a:srgbClr val="000000"/>
                </a:solidFill>
                <a:effectLst/>
                <a:latin typeface="Courier New" panose="02070309020205020404" pitchFamily="49" charset="0"/>
              </a:rPr>
              <a:t> </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new Smartphone</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endParaRPr lang="en-IN" sz="1800" dirty="0">
              <a:solidFill>
                <a:srgbClr val="000000"/>
              </a:solidFill>
              <a:effectLst/>
              <a:latin typeface="Courier New" panose="02070309020205020404" pitchFamily="49" charset="0"/>
            </a:endParaRPr>
          </a:p>
          <a:p>
            <a:pPr algn="just"/>
            <a:r>
              <a:rPr lang="en-IN" dirty="0">
                <a:solidFill>
                  <a:srgbClr val="000000"/>
                </a:solidFill>
                <a:latin typeface="Courier New" panose="02070309020205020404" pitchFamily="49" charset="0"/>
              </a:rPr>
              <a:t>		</a:t>
            </a:r>
            <a:r>
              <a:rPr lang="en-IN" sz="1800" dirty="0" err="1">
                <a:solidFill>
                  <a:srgbClr val="000000"/>
                </a:solidFill>
                <a:effectLst/>
                <a:latin typeface="Courier New" panose="02070309020205020404" pitchFamily="49" charset="0"/>
              </a:rPr>
              <a:t>obj</a:t>
            </a:r>
            <a:r>
              <a:rPr lang="en-IN" sz="1800" b="1" dirty="0" err="1">
                <a:solidFill>
                  <a:srgbClr val="000080"/>
                </a:solidFill>
                <a:effectLst/>
                <a:latin typeface="Courier New" panose="02070309020205020404" pitchFamily="49" charset="0"/>
              </a:rPr>
              <a:t>.</a:t>
            </a:r>
            <a:r>
              <a:rPr lang="en-IN" sz="1800" dirty="0" err="1">
                <a:solidFill>
                  <a:srgbClr val="000000"/>
                </a:solidFill>
                <a:effectLst/>
                <a:latin typeface="Courier New" panose="02070309020205020404" pitchFamily="49" charset="0"/>
              </a:rPr>
              <a:t>Display</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endParaRPr lang="en-IN" sz="1800" dirty="0">
              <a:solidFill>
                <a:srgbClr val="000000"/>
              </a:solidFill>
              <a:effectLst/>
              <a:latin typeface="Courier New" panose="02070309020205020404" pitchFamily="49" charset="0"/>
            </a:endParaRPr>
          </a:p>
          <a:p>
            <a:pPr algn="just"/>
            <a:r>
              <a:rPr lang="en-IN" b="1" dirty="0">
                <a:solidFill>
                  <a:srgbClr val="000000"/>
                </a:solidFill>
                <a:latin typeface="Courier New" panose="02070309020205020404" pitchFamily="49" charset="0"/>
              </a:rPr>
              <a:t>	</a:t>
            </a:r>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endParaRPr lang="en-IN" sz="1800" dirty="0">
              <a:solidFill>
                <a:srgbClr val="000000"/>
              </a:solidFill>
              <a:effectLst/>
              <a:latin typeface="Courier New" panose="02070309020205020404" pitchFamily="49" charset="0"/>
            </a:endParaRPr>
          </a:p>
          <a:p>
            <a:pPr algn="just"/>
            <a:r>
              <a:rPr lang="en-IN" sz="1800" b="1" dirty="0">
                <a:solidFill>
                  <a:srgbClr val="000080"/>
                </a:solidFill>
                <a:effectLst/>
                <a:latin typeface="Courier New" panose="02070309020205020404" pitchFamily="49" charset="0"/>
              </a:rPr>
              <a:t>}</a:t>
            </a:r>
            <a:r>
              <a:rPr lang="en-IN" sz="1800" dirty="0">
                <a:solidFill>
                  <a:srgbClr val="000000"/>
                </a:solidFill>
                <a:effectLst/>
                <a:latin typeface="Courier New" panose="02070309020205020404" pitchFamily="49" charset="0"/>
              </a:rPr>
              <a:t> </a:t>
            </a:r>
            <a:endParaRPr lang="en-IN" dirty="0">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00876" y="1027298"/>
            <a:ext cx="10759751" cy="462062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It is a basic unit of Object-Oriented Programming and represents the real-life entities. A typical Scala program creates many objects, which as you know, interact by invoking methods. An object consists of :  </a:t>
            </a:r>
            <a:endParaRPr lang="en-US" dirty="0">
              <a:latin typeface="Georgia Pro" panose="02040502050405020303" pitchFamily="18" charset="0"/>
            </a:endParaRPr>
          </a:p>
          <a:p>
            <a:pPr marL="742950" lvl="1" indent="-285750" algn="just">
              <a:lnSpc>
                <a:spcPct val="150000"/>
              </a:lnSpc>
              <a:buFont typeface="Courier New" panose="02070309020205020404" pitchFamily="49" charset="0"/>
              <a:buChar char="o"/>
            </a:pPr>
            <a:r>
              <a:rPr lang="en-US" b="1" dirty="0">
                <a:latin typeface="Georgia Pro" panose="02040502050405020303" pitchFamily="18" charset="0"/>
              </a:rPr>
              <a:t>State: </a:t>
            </a:r>
            <a:r>
              <a:rPr lang="en-US" dirty="0">
                <a:latin typeface="Georgia Pro" panose="02040502050405020303" pitchFamily="18" charset="0"/>
              </a:rPr>
              <a:t>It is represented by attributes of an object. It also reflects the properties of an object.</a:t>
            </a:r>
            <a:endParaRPr lang="en-US" dirty="0">
              <a:latin typeface="Georgia Pro" panose="02040502050405020303" pitchFamily="18" charset="0"/>
            </a:endParaRPr>
          </a:p>
          <a:p>
            <a:pPr marL="742950" lvl="1" indent="-285750" algn="just">
              <a:lnSpc>
                <a:spcPct val="150000"/>
              </a:lnSpc>
              <a:buFont typeface="Courier New" panose="02070309020205020404" pitchFamily="49" charset="0"/>
              <a:buChar char="o"/>
            </a:pPr>
            <a:r>
              <a:rPr lang="en-US" b="1" dirty="0">
                <a:latin typeface="Georgia Pro" panose="02040502050405020303" pitchFamily="18" charset="0"/>
              </a:rPr>
              <a:t>Behavior: </a:t>
            </a:r>
            <a:r>
              <a:rPr lang="en-US" dirty="0">
                <a:latin typeface="Georgia Pro" panose="02040502050405020303" pitchFamily="18" charset="0"/>
              </a:rPr>
              <a:t>It is represented by methods of an object. It also reflects the response of an object with other objects.</a:t>
            </a:r>
            <a:endParaRPr lang="en-US" dirty="0">
              <a:latin typeface="Georgia Pro" panose="02040502050405020303" pitchFamily="18" charset="0"/>
            </a:endParaRPr>
          </a:p>
          <a:p>
            <a:pPr marL="742950" lvl="1" indent="-285750" algn="just">
              <a:lnSpc>
                <a:spcPct val="150000"/>
              </a:lnSpc>
              <a:buFont typeface="Courier New" panose="02070309020205020404" pitchFamily="49" charset="0"/>
              <a:buChar char="o"/>
            </a:pPr>
            <a:r>
              <a:rPr lang="en-US" b="1" dirty="0">
                <a:latin typeface="Georgia Pro" panose="02040502050405020303" pitchFamily="18" charset="0"/>
              </a:rPr>
              <a:t>Identity: </a:t>
            </a:r>
            <a:r>
              <a:rPr lang="en-US" dirty="0">
                <a:latin typeface="Georgia Pro" panose="02040502050405020303" pitchFamily="18" charset="0"/>
              </a:rPr>
              <a:t>It gives a unique name to an object and enables one object to interact with other objects</a:t>
            </a:r>
            <a:endParaRPr lang="en-US" dirty="0">
              <a:latin typeface="Georgia Pro" panose="02040502050405020303" pitchFamily="18" charset="0"/>
            </a:endParaRPr>
          </a:p>
          <a:p>
            <a:pPr lvl="1" algn="just">
              <a:lnSpc>
                <a:spcPct val="150000"/>
              </a:lnSpc>
            </a:pPr>
            <a:endParaRPr lang="en-US" dirty="0">
              <a:latin typeface="Georgia Pro" panose="02040502050405020303" pitchFamily="18" charset="0"/>
            </a:endParaRPr>
          </a:p>
          <a:p>
            <a:pPr algn="just">
              <a:lnSpc>
                <a:spcPct val="150000"/>
              </a:lnSpc>
            </a:pPr>
            <a:r>
              <a:rPr lang="en-US" b="1" dirty="0">
                <a:latin typeface="Georgia Pro" panose="02040502050405020303" pitchFamily="18" charset="0"/>
              </a:rPr>
              <a:t>Syntax:  </a:t>
            </a:r>
            <a:endParaRPr lang="en-US" b="1" dirty="0">
              <a:latin typeface="Georgia Pro" panose="02040502050405020303" pitchFamily="18" charset="0"/>
            </a:endParaRPr>
          </a:p>
          <a:p>
            <a:pPr lvl="2" algn="just">
              <a:lnSpc>
                <a:spcPct val="150000"/>
              </a:lnSpc>
            </a:pPr>
            <a:r>
              <a:rPr lang="en-US" dirty="0">
                <a:latin typeface="Consolas" panose="020B0609020204030204" pitchFamily="49" charset="0"/>
              </a:rPr>
              <a:t>var obj = new Class();</a:t>
            </a:r>
            <a:endParaRPr lang="en-US" dirty="0">
              <a:latin typeface="Consolas" panose="020B0609020204030204" pitchFamily="49" charset="0"/>
            </a:endParaRPr>
          </a:p>
        </p:txBody>
      </p:sp>
      <p:sp>
        <p:nvSpPr>
          <p:cNvPr id="5" name="Title 1"/>
          <p:cNvSpPr txBox="1"/>
          <p:nvPr/>
        </p:nvSpPr>
        <p:spPr>
          <a:xfrm>
            <a:off x="838199" y="290480"/>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Object</a:t>
            </a:r>
            <a:endParaRPr lang="en-US" sz="2800" b="1" dirty="0">
              <a:solidFill>
                <a:srgbClr val="2C326F"/>
              </a:solidFill>
              <a:latin typeface="Georgia Pro" panose="02040502050405020303"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9" name="TextBox 8"/>
          <p:cNvSpPr txBox="1"/>
          <p:nvPr/>
        </p:nvSpPr>
        <p:spPr>
          <a:xfrm>
            <a:off x="810206" y="644743"/>
            <a:ext cx="10759751" cy="88062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The </a:t>
            </a:r>
            <a:r>
              <a:rPr lang="en-US" i="1" dirty="0">
                <a:latin typeface="Georgia Pro" panose="02040502050405020303" pitchFamily="18" charset="0"/>
              </a:rPr>
              <a:t>new </a:t>
            </a:r>
            <a:r>
              <a:rPr lang="en-US" dirty="0">
                <a:latin typeface="Georgia Pro" panose="02040502050405020303" pitchFamily="18" charset="0"/>
              </a:rPr>
              <a:t>operator instantiates a class by allocating memory for a new object and returning a reference to that memory. The new operator also invokes the class constructor. </a:t>
            </a:r>
            <a:endParaRPr lang="en-US" dirty="0">
              <a:latin typeface="Consolas" panose="020B0609020204030204" pitchFamily="49" charset="0"/>
            </a:endParaRPr>
          </a:p>
        </p:txBody>
      </p:sp>
      <p:sp>
        <p:nvSpPr>
          <p:cNvPr id="10" name="TextBox 9"/>
          <p:cNvSpPr txBox="1"/>
          <p:nvPr/>
        </p:nvSpPr>
        <p:spPr>
          <a:xfrm>
            <a:off x="1930656" y="2232699"/>
            <a:ext cx="9060805" cy="3416320"/>
          </a:xfrm>
          <a:prstGeom prst="rect">
            <a:avLst/>
          </a:prstGeom>
          <a:noFill/>
        </p:spPr>
        <p:txBody>
          <a:bodyPr wrap="square">
            <a:spAutoFit/>
          </a:bodyPr>
          <a:lstStyle/>
          <a:p>
            <a:pPr algn="just"/>
            <a:r>
              <a:rPr lang="en-IN" b="0" dirty="0">
                <a:solidFill>
                  <a:srgbClr val="AF00DB"/>
                </a:solidFill>
                <a:effectLst/>
                <a:latin typeface="Courier New" panose="02070309020205020404" pitchFamily="49" charset="0"/>
                <a:cs typeface="Courier New" panose="02070309020205020404" pitchFamily="49" charset="0"/>
              </a:rPr>
              <a:t>class</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Dog</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name</a:t>
            </a:r>
            <a:r>
              <a:rPr lang="en-IN" b="0" dirty="0" err="1">
                <a:solidFill>
                  <a:srgbClr val="000000"/>
                </a:solidFill>
                <a:effectLst/>
                <a:latin typeface="Courier New" panose="02070309020205020404" pitchFamily="49" charset="0"/>
                <a:cs typeface="Courier New" panose="02070309020205020404" pitchFamily="49" charset="0"/>
              </a:rPr>
              <a:t>:</a:t>
            </a:r>
            <a:r>
              <a:rPr lang="en-IN" b="0" dirty="0" err="1">
                <a:solidFill>
                  <a:srgbClr val="267F99"/>
                </a:solidFill>
                <a:effectLst/>
                <a:latin typeface="Courier New" panose="02070309020205020404" pitchFamily="49" charset="0"/>
                <a:cs typeface="Courier New" panose="02070309020205020404" pitchFamily="49" charset="0"/>
              </a:rPr>
              <a:t>String</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breed</a:t>
            </a:r>
            <a:r>
              <a:rPr lang="en-IN" b="0" dirty="0" err="1">
                <a:solidFill>
                  <a:srgbClr val="000000"/>
                </a:solidFill>
                <a:effectLst/>
                <a:latin typeface="Courier New" panose="02070309020205020404" pitchFamily="49" charset="0"/>
                <a:cs typeface="Courier New" panose="02070309020205020404" pitchFamily="49" charset="0"/>
              </a:rPr>
              <a:t>:</a:t>
            </a:r>
            <a:r>
              <a:rPr lang="en-IN" b="0" dirty="0" err="1">
                <a:solidFill>
                  <a:srgbClr val="267F99"/>
                </a:solidFill>
                <a:effectLst/>
                <a:latin typeface="Courier New" panose="02070309020205020404" pitchFamily="49" charset="0"/>
                <a:cs typeface="Courier New" panose="02070309020205020404" pitchFamily="49" charset="0"/>
              </a:rPr>
              <a:t>String</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age</a:t>
            </a:r>
            <a:r>
              <a:rPr lang="en-IN" b="0" dirty="0" err="1">
                <a:solidFill>
                  <a:srgbClr val="000000"/>
                </a:solidFill>
                <a:effectLst/>
                <a:latin typeface="Courier New" panose="02070309020205020404" pitchFamily="49" charset="0"/>
                <a:cs typeface="Courier New" panose="02070309020205020404" pitchFamily="49" charset="0"/>
              </a:rPr>
              <a:t>:</a:t>
            </a:r>
            <a:r>
              <a:rPr lang="en-IN" b="0" dirty="0" err="1">
                <a:solidFill>
                  <a:srgbClr val="267F99"/>
                </a:solidFill>
                <a:effectLst/>
                <a:latin typeface="Courier New" panose="02070309020205020404" pitchFamily="49" charset="0"/>
                <a:cs typeface="Courier New" panose="02070309020205020404" pitchFamily="49" charset="0"/>
              </a:rPr>
              <a:t>Int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color</a:t>
            </a:r>
            <a:r>
              <a:rPr lang="en-IN" b="0" dirty="0" err="1">
                <a:solidFill>
                  <a:srgbClr val="000000"/>
                </a:solidFill>
                <a:effectLst/>
                <a:latin typeface="Courier New" panose="02070309020205020404" pitchFamily="49" charset="0"/>
                <a:cs typeface="Courier New" panose="02070309020205020404" pitchFamily="49" charset="0"/>
              </a:rPr>
              <a:t>:</a:t>
            </a:r>
            <a:r>
              <a:rPr lang="en-IN" b="0" dirty="0" err="1">
                <a:solidFill>
                  <a:srgbClr val="267F99"/>
                </a:solidFill>
                <a:effectLst/>
                <a:latin typeface="Courier New" panose="02070309020205020404" pitchFamily="49" charset="0"/>
                <a:cs typeface="Courier New" panose="02070309020205020404" pitchFamily="49" charset="0"/>
              </a:rPr>
              <a:t>String</a:t>
            </a: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pPr algn="just"/>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pPr algn="just"/>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A31515"/>
                </a:solidFill>
                <a:effectLst/>
                <a:latin typeface="Courier New" panose="02070309020205020404" pitchFamily="49" charset="0"/>
                <a:cs typeface="Courier New" panose="02070309020205020404" pitchFamily="49" charset="0"/>
              </a:rPr>
              <a:t>"Name is:"</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name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31515"/>
                </a:solidFill>
                <a:effectLst/>
                <a:latin typeface="Courier New" panose="02070309020205020404" pitchFamily="49" charset="0"/>
                <a:cs typeface="Courier New" panose="02070309020205020404" pitchFamily="49" charset="0"/>
              </a:rPr>
              <a:t>" Breed is:"</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breed</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pPr algn="just"/>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A31515"/>
                </a:solidFill>
                <a:effectLst/>
                <a:latin typeface="Courier New" panose="02070309020205020404" pitchFamily="49" charset="0"/>
                <a:cs typeface="Courier New" panose="02070309020205020404" pitchFamily="49" charset="0"/>
              </a:rPr>
              <a:t>"Age is: "</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age</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31515"/>
                </a:solidFill>
                <a:effectLst/>
                <a:latin typeface="Courier New" panose="02070309020205020404" pitchFamily="49" charset="0"/>
                <a:cs typeface="Courier New" panose="02070309020205020404" pitchFamily="49" charset="0"/>
              </a:rPr>
              <a:t>" </a:t>
            </a:r>
            <a:r>
              <a:rPr lang="en-IN" b="0" dirty="0" err="1">
                <a:solidFill>
                  <a:srgbClr val="A31515"/>
                </a:solidFill>
                <a:effectLst/>
                <a:latin typeface="Courier New" panose="02070309020205020404" pitchFamily="49" charset="0"/>
                <a:cs typeface="Courier New" panose="02070309020205020404" pitchFamily="49" charset="0"/>
              </a:rPr>
              <a:t>Color</a:t>
            </a:r>
            <a:r>
              <a:rPr lang="en-IN" b="0" dirty="0">
                <a:solidFill>
                  <a:srgbClr val="A31515"/>
                </a:solidFill>
                <a:effectLst/>
                <a:latin typeface="Courier New" panose="02070309020205020404" pitchFamily="49" charset="0"/>
                <a:cs typeface="Courier New" panose="02070309020205020404" pitchFamily="49" charset="0"/>
              </a:rPr>
              <a:t> is :"</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color</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pPr algn="just"/>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pPr algn="just"/>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pPr algn="just"/>
            <a:r>
              <a:rPr lang="en-IN" b="0" dirty="0">
                <a:solidFill>
                  <a:srgbClr val="AF00DB"/>
                </a:solidFill>
                <a:effectLst/>
                <a:latin typeface="Courier New" panose="02070309020205020404" pitchFamily="49" charset="0"/>
                <a:cs typeface="Courier New" panose="02070309020205020404" pitchFamily="49" charset="0"/>
              </a:rPr>
              <a:t>object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267F99"/>
                </a:solidFill>
                <a:effectLst/>
                <a:latin typeface="Courier New" panose="02070309020205020404" pitchFamily="49" charset="0"/>
                <a:cs typeface="Courier New" panose="02070309020205020404" pitchFamily="49" charset="0"/>
              </a:rPr>
              <a:t>creating_obj</a:t>
            </a: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pPr algn="just"/>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def</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main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001080"/>
                </a:solidFill>
                <a:effectLst/>
                <a:latin typeface="Courier New" panose="02070309020205020404" pitchFamily="49" charset="0"/>
                <a:cs typeface="Courier New" panose="02070309020205020404" pitchFamily="49" charset="0"/>
              </a:rPr>
              <a:t>args</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Array</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267F99"/>
                </a:solidFill>
                <a:effectLst/>
                <a:latin typeface="Courier New" panose="02070309020205020404" pitchFamily="49" charset="0"/>
                <a:cs typeface="Courier New" panose="02070309020205020404" pitchFamily="49" charset="0"/>
              </a:rPr>
              <a:t>String</a:t>
            </a: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pPr algn="just"/>
            <a:br>
              <a:rPr lang="en-IN" b="0" dirty="0">
                <a:solidFill>
                  <a:srgbClr val="3B3B3B"/>
                </a:solidFill>
                <a:effectLst/>
                <a:latin typeface="Courier New" panose="02070309020205020404" pitchFamily="49" charset="0"/>
                <a:cs typeface="Courier New" panose="02070309020205020404" pitchFamily="49" charset="0"/>
              </a:rPr>
            </a:b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var</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1080"/>
                </a:solidFill>
                <a:effectLst/>
                <a:latin typeface="Courier New" panose="02070309020205020404" pitchFamily="49" charset="0"/>
                <a:cs typeface="Courier New" panose="02070309020205020404" pitchFamily="49" charset="0"/>
              </a:rPr>
              <a:t>obj</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new</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Dog</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A31515"/>
                </a:solidFill>
                <a:effectLst/>
                <a:latin typeface="Courier New" panose="02070309020205020404" pitchFamily="49" charset="0"/>
                <a:cs typeface="Courier New" panose="02070309020205020404" pitchFamily="49" charset="0"/>
              </a:rPr>
              <a:t>"</a:t>
            </a:r>
            <a:r>
              <a:rPr lang="en-IN" b="0" dirty="0" err="1">
                <a:solidFill>
                  <a:srgbClr val="A31515"/>
                </a:solidFill>
                <a:effectLst/>
                <a:latin typeface="Courier New" panose="02070309020205020404" pitchFamily="49" charset="0"/>
                <a:cs typeface="Courier New" panose="02070309020205020404" pitchFamily="49" charset="0"/>
              </a:rPr>
              <a:t>tuffy</a:t>
            </a:r>
            <a:r>
              <a:rPr lang="en-IN" b="0" dirty="0">
                <a:solidFill>
                  <a:srgbClr val="A31515"/>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31515"/>
                </a:solidFill>
                <a:effectLst/>
                <a:latin typeface="Courier New" panose="02070309020205020404" pitchFamily="49" charset="0"/>
                <a:cs typeface="Courier New" panose="02070309020205020404" pitchFamily="49" charset="0"/>
              </a:rPr>
              <a:t>"Labrador"</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98658"/>
                </a:solidFill>
                <a:effectLst/>
                <a:latin typeface="Courier New" panose="02070309020205020404" pitchFamily="49" charset="0"/>
                <a:cs typeface="Courier New" panose="02070309020205020404" pitchFamily="49" charset="0"/>
              </a:rPr>
              <a:t>5</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31515"/>
                </a:solidFill>
                <a:effectLst/>
                <a:latin typeface="Courier New" panose="02070309020205020404" pitchFamily="49" charset="0"/>
                <a:cs typeface="Courier New" panose="02070309020205020404" pitchFamily="49" charset="0"/>
              </a:rPr>
              <a:t>"Brown"</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pPr algn="just"/>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pPr algn="just"/>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3" name="Title 1"/>
          <p:cNvSpPr txBox="1"/>
          <p:nvPr/>
        </p:nvSpPr>
        <p:spPr>
          <a:xfrm>
            <a:off x="838199" y="290480"/>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Arrays</a:t>
            </a:r>
            <a:endParaRPr lang="en-US" sz="2800" b="1" dirty="0">
              <a:solidFill>
                <a:srgbClr val="2C326F"/>
              </a:solidFill>
              <a:latin typeface="Georgia Pro" panose="02040502050405020303" pitchFamily="18" charset="0"/>
            </a:endParaRPr>
          </a:p>
        </p:txBody>
      </p:sp>
      <p:sp>
        <p:nvSpPr>
          <p:cNvPr id="4" name="TextBox 3"/>
          <p:cNvSpPr txBox="1"/>
          <p:nvPr/>
        </p:nvSpPr>
        <p:spPr>
          <a:xfrm>
            <a:off x="838199" y="906000"/>
            <a:ext cx="10759751" cy="88062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In Scala, you can create an array using the Array class. You declare the type of the elements inside square brackets, and you can initialize the array with values:</a:t>
            </a:r>
            <a:endParaRPr lang="en-US" dirty="0">
              <a:latin typeface="Consolas" panose="020B0609020204030204" pitchFamily="49" charset="0"/>
            </a:endParaRPr>
          </a:p>
        </p:txBody>
      </p:sp>
      <p:sp>
        <p:nvSpPr>
          <p:cNvPr id="6" name="TextBox 5"/>
          <p:cNvSpPr txBox="1"/>
          <p:nvPr/>
        </p:nvSpPr>
        <p:spPr>
          <a:xfrm>
            <a:off x="1492899" y="3643676"/>
            <a:ext cx="9965093" cy="2498761"/>
          </a:xfrm>
          <a:prstGeom prst="rect">
            <a:avLst/>
          </a:prstGeom>
          <a:noFill/>
        </p:spPr>
        <p:txBody>
          <a:bodyPr wrap="square">
            <a:spAutoFit/>
          </a:bodyPr>
          <a:lstStyle/>
          <a:p>
            <a:pPr>
              <a:lnSpc>
                <a:spcPct val="125000"/>
              </a:lnSpc>
            </a:pPr>
            <a:r>
              <a:rPr lang="en-US" b="0" dirty="0">
                <a:solidFill>
                  <a:srgbClr val="AF00DB"/>
                </a:solidFill>
                <a:effectLst/>
                <a:latin typeface="Courier New" panose="02070309020205020404" pitchFamily="49" charset="0"/>
                <a:cs typeface="Courier New" panose="02070309020205020404" pitchFamily="49" charset="0"/>
              </a:rPr>
              <a:t>object</a:t>
            </a:r>
            <a:r>
              <a:rPr lang="en-US" b="0" dirty="0">
                <a:solidFill>
                  <a:srgbClr val="3B3B3B"/>
                </a:solidFill>
                <a:effectLst/>
                <a:latin typeface="Courier New" panose="02070309020205020404" pitchFamily="49" charset="0"/>
                <a:cs typeface="Courier New" panose="02070309020205020404" pitchFamily="49" charset="0"/>
              </a:rPr>
              <a:t> </a:t>
            </a:r>
            <a:r>
              <a:rPr lang="en-US" b="0" dirty="0" err="1">
                <a:solidFill>
                  <a:srgbClr val="267F99"/>
                </a:solidFill>
                <a:effectLst/>
                <a:latin typeface="Courier New" panose="02070309020205020404" pitchFamily="49" charset="0"/>
                <a:cs typeface="Courier New" panose="02070309020205020404" pitchFamily="49" charset="0"/>
              </a:rPr>
              <a:t>array_test</a:t>
            </a:r>
            <a:r>
              <a:rPr lang="en-US" b="0" dirty="0">
                <a:solidFill>
                  <a:srgbClr val="3B3B3B"/>
                </a:solidFill>
                <a:effectLst/>
                <a:latin typeface="Courier New" panose="02070309020205020404" pitchFamily="49" charset="0"/>
                <a:cs typeface="Courier New" panose="02070309020205020404" pitchFamily="49" charset="0"/>
              </a:rPr>
              <a:t> {</a:t>
            </a:r>
            <a:endParaRPr lang="en-US"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AF00DB"/>
                </a:solidFill>
                <a:effectLst/>
                <a:latin typeface="Courier New" panose="02070309020205020404" pitchFamily="49" charset="0"/>
                <a:cs typeface="Courier New" panose="02070309020205020404" pitchFamily="49" charset="0"/>
              </a:rPr>
              <a:t>def</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795E26"/>
                </a:solidFill>
                <a:effectLst/>
                <a:latin typeface="Courier New" panose="02070309020205020404" pitchFamily="49" charset="0"/>
                <a:cs typeface="Courier New" panose="02070309020205020404" pitchFamily="49" charset="0"/>
              </a:rPr>
              <a:t>main</a:t>
            </a:r>
            <a:r>
              <a:rPr lang="en-US" b="0" dirty="0">
                <a:solidFill>
                  <a:srgbClr val="3B3B3B"/>
                </a:solidFill>
                <a:effectLst/>
                <a:latin typeface="Courier New" panose="02070309020205020404" pitchFamily="49" charset="0"/>
                <a:cs typeface="Courier New" panose="02070309020205020404" pitchFamily="49" charset="0"/>
              </a:rPr>
              <a:t>(</a:t>
            </a:r>
            <a:r>
              <a:rPr lang="en-US" b="0" dirty="0" err="1">
                <a:solidFill>
                  <a:srgbClr val="001080"/>
                </a:solidFill>
                <a:effectLst/>
                <a:latin typeface="Courier New" panose="02070309020205020404" pitchFamily="49" charset="0"/>
                <a:cs typeface="Courier New" panose="02070309020205020404" pitchFamily="49" charset="0"/>
              </a:rPr>
              <a:t>args</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267F99"/>
                </a:solidFill>
                <a:effectLst/>
                <a:latin typeface="Courier New" panose="02070309020205020404" pitchFamily="49" charset="0"/>
                <a:cs typeface="Courier New" panose="02070309020205020404" pitchFamily="49" charset="0"/>
              </a:rPr>
              <a:t>String</a:t>
            </a:r>
            <a:r>
              <a:rPr lang="en-US" b="0" dirty="0">
                <a:solidFill>
                  <a:srgbClr val="3B3B3B"/>
                </a:solidFill>
                <a:effectLst/>
                <a:latin typeface="Courier New" panose="02070309020205020404" pitchFamily="49" charset="0"/>
                <a:cs typeface="Courier New" panose="02070309020205020404" pitchFamily="49" charset="0"/>
              </a:rPr>
              <a:t>]) {    </a:t>
            </a:r>
            <a:endParaRPr lang="en-US"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8000"/>
                </a:solidFill>
                <a:effectLst/>
                <a:latin typeface="Courier New" panose="02070309020205020404" pitchFamily="49" charset="0"/>
                <a:cs typeface="Courier New" panose="02070309020205020404" pitchFamily="49" charset="0"/>
              </a:rPr>
              <a:t>// Creating an array of integers with size 5</a:t>
            </a:r>
            <a:endParaRPr lang="en-US"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AF00DB"/>
                </a:solidFill>
                <a:effectLst/>
                <a:latin typeface="Courier New" panose="02070309020205020404" pitchFamily="49" charset="0"/>
                <a:cs typeface="Courier New" panose="02070309020205020404" pitchFamily="49" charset="0"/>
              </a:rPr>
              <a:t>val</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numbers</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267F99"/>
                </a:solidFill>
                <a:effectLst/>
                <a:latin typeface="Courier New" panose="02070309020205020404" pitchFamily="49" charset="0"/>
                <a:cs typeface="Courier New" panose="02070309020205020404" pitchFamily="49" charset="0"/>
              </a:rPr>
              <a:t>Int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1</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2</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3</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4</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5</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US" b="0" dirty="0">
                <a:solidFill>
                  <a:srgbClr val="AF00DB"/>
                </a:solidFill>
                <a:effectLst/>
                <a:latin typeface="Courier New" panose="02070309020205020404" pitchFamily="49" charset="0"/>
                <a:cs typeface="Courier New" panose="02070309020205020404" pitchFamily="49" charset="0"/>
              </a:rPr>
              <a:t>	  val</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names</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267F99"/>
                </a:solidFill>
                <a:effectLst/>
                <a:latin typeface="Courier New" panose="02070309020205020404" pitchFamily="49" charset="0"/>
                <a:cs typeface="Courier New" panose="02070309020205020404" pitchFamily="49" charset="0"/>
              </a:rPr>
              <a:t>String</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A31515"/>
                </a:solidFill>
                <a:effectLst/>
                <a:latin typeface="Courier New" panose="02070309020205020404" pitchFamily="49" charset="0"/>
                <a:cs typeface="Courier New" panose="02070309020205020404" pitchFamily="49" charset="0"/>
              </a:rPr>
              <a:t>"Alice"</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A31515"/>
                </a:solidFill>
                <a:effectLst/>
                <a:latin typeface="Courier New" panose="02070309020205020404" pitchFamily="49" charset="0"/>
                <a:cs typeface="Courier New" panose="02070309020205020404" pitchFamily="49" charset="0"/>
              </a:rPr>
              <a:t>"Bob"</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A31515"/>
                </a:solidFill>
                <a:effectLst/>
                <a:latin typeface="Courier New" panose="02070309020205020404" pitchFamily="49" charset="0"/>
                <a:cs typeface="Courier New" panose="02070309020205020404" pitchFamily="49" charset="0"/>
              </a:rPr>
              <a:t>"Charlie"</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US" b="0" dirty="0">
                <a:solidFill>
                  <a:srgbClr val="3B3B3B"/>
                </a:solidFill>
                <a:effectLst/>
                <a:latin typeface="Courier New" panose="02070309020205020404" pitchFamily="49" charset="0"/>
                <a:cs typeface="Courier New" panose="02070309020205020404" pitchFamily="49" charset="0"/>
              </a:rPr>
              <a:t>    }</a:t>
            </a:r>
            <a:endParaRPr lang="en-US"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p:txBody>
      </p:sp>
      <p:sp>
        <p:nvSpPr>
          <p:cNvPr id="8" name="TextBox 7"/>
          <p:cNvSpPr txBox="1"/>
          <p:nvPr/>
        </p:nvSpPr>
        <p:spPr>
          <a:xfrm>
            <a:off x="1832687" y="2040098"/>
            <a:ext cx="9105122" cy="369332"/>
          </a:xfrm>
          <a:prstGeom prst="rect">
            <a:avLst/>
          </a:prstGeom>
          <a:noFill/>
        </p:spPr>
        <p:txBody>
          <a:bodyPr wrap="square">
            <a:spAutoFit/>
          </a:bodyPr>
          <a:lstStyle/>
          <a:p>
            <a:r>
              <a:rPr lang="en-US" b="0" dirty="0">
                <a:solidFill>
                  <a:srgbClr val="AF00DB"/>
                </a:solidFill>
                <a:effectLst/>
                <a:latin typeface="Courier New" panose="02070309020205020404" pitchFamily="49" charset="0"/>
                <a:cs typeface="Courier New" panose="02070309020205020404" pitchFamily="49" charset="0"/>
              </a:rPr>
              <a:t>var</a:t>
            </a:r>
            <a:r>
              <a:rPr lang="en-US" b="0" dirty="0">
                <a:solidFill>
                  <a:srgbClr val="3B3B3B"/>
                </a:solidFill>
                <a:effectLst/>
                <a:latin typeface="Courier New" panose="02070309020205020404" pitchFamily="49" charset="0"/>
                <a:cs typeface="Courier New" panose="02070309020205020404" pitchFamily="49" charset="0"/>
              </a:rPr>
              <a:t> </a:t>
            </a:r>
            <a:r>
              <a:rPr lang="en-US" b="0" dirty="0" err="1">
                <a:solidFill>
                  <a:srgbClr val="0070C1"/>
                </a:solidFill>
                <a:effectLst/>
                <a:latin typeface="Courier New" panose="02070309020205020404" pitchFamily="49" charset="0"/>
                <a:cs typeface="Courier New" panose="02070309020205020404" pitchFamily="49" charset="0"/>
              </a:rPr>
              <a:t>myVarName</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err="1">
                <a:solidFill>
                  <a:srgbClr val="267F99"/>
                </a:solidFill>
                <a:effectLst/>
                <a:latin typeface="Courier New" panose="02070309020205020404" pitchFamily="49" charset="0"/>
                <a:cs typeface="Courier New" panose="02070309020205020404" pitchFamily="49" charset="0"/>
              </a:rPr>
              <a:t>data_type</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val1</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val2</a:t>
            </a:r>
            <a:r>
              <a:rPr lang="en-US" b="0" dirty="0">
                <a:solidFill>
                  <a:srgbClr val="3B3B3B"/>
                </a:solidFill>
                <a:effectLst/>
                <a:latin typeface="Courier New" panose="02070309020205020404" pitchFamily="49" charset="0"/>
                <a:cs typeface="Courier New" panose="02070309020205020404" pitchFamily="49" charset="0"/>
              </a:rPr>
              <a:t>,…, </a:t>
            </a:r>
            <a:r>
              <a:rPr lang="en-US" dirty="0" err="1">
                <a:solidFill>
                  <a:srgbClr val="098658"/>
                </a:solidFill>
                <a:latin typeface="Courier New" panose="02070309020205020404" pitchFamily="49" charset="0"/>
                <a:cs typeface="Courier New" panose="02070309020205020404" pitchFamily="49" charset="0"/>
              </a:rPr>
              <a:t>valuen</a:t>
            </a:r>
            <a:r>
              <a:rPr lang="en-US" b="0" dirty="0">
                <a:solidFill>
                  <a:srgbClr val="3B3B3B"/>
                </a:solidFill>
                <a:effectLst/>
                <a:latin typeface="Courier New" panose="02070309020205020404" pitchFamily="49" charset="0"/>
                <a:cs typeface="Courier New" panose="02070309020205020404" pitchFamily="49" charset="0"/>
              </a:rPr>
              <a:t>)</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716124" y="431348"/>
            <a:ext cx="10759751" cy="46512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Array elements are accessed using zero-based indices</a:t>
            </a:r>
            <a:endParaRPr lang="en-US" dirty="0">
              <a:latin typeface="Consolas" panose="020B0609020204030204" pitchFamily="49" charset="0"/>
            </a:endParaRPr>
          </a:p>
        </p:txBody>
      </p:sp>
      <p:sp>
        <p:nvSpPr>
          <p:cNvPr id="8" name="TextBox 7"/>
          <p:cNvSpPr txBox="1"/>
          <p:nvPr/>
        </p:nvSpPr>
        <p:spPr>
          <a:xfrm>
            <a:off x="2631233" y="1028198"/>
            <a:ext cx="5691674" cy="1719702"/>
          </a:xfrm>
          <a:prstGeom prst="rect">
            <a:avLst/>
          </a:prstGeom>
          <a:noFill/>
        </p:spPr>
        <p:txBody>
          <a:bodyPr wrap="square">
            <a:spAutoFit/>
          </a:bodyPr>
          <a:lstStyle/>
          <a:p>
            <a:pPr>
              <a:lnSpc>
                <a:spcPct val="150000"/>
              </a:lnSpc>
            </a:pPr>
            <a:r>
              <a:rPr lang="en-US" b="0" dirty="0">
                <a:solidFill>
                  <a:srgbClr val="AF00DB"/>
                </a:solidFill>
                <a:effectLst/>
                <a:latin typeface="Courier New" panose="02070309020205020404" pitchFamily="49" charset="0"/>
                <a:cs typeface="Courier New" panose="02070309020205020404" pitchFamily="49" charset="0"/>
              </a:rPr>
              <a:t>val</a:t>
            </a:r>
            <a:r>
              <a:rPr lang="en-US" b="0" dirty="0">
                <a:solidFill>
                  <a:srgbClr val="3B3B3B"/>
                </a:solidFill>
                <a:effectLst/>
                <a:latin typeface="Courier New" panose="02070309020205020404" pitchFamily="49" charset="0"/>
                <a:cs typeface="Courier New" panose="02070309020205020404" pitchFamily="49" charset="0"/>
              </a:rPr>
              <a:t> </a:t>
            </a:r>
            <a:r>
              <a:rPr lang="en-US" b="0" dirty="0" err="1">
                <a:solidFill>
                  <a:srgbClr val="0070C1"/>
                </a:solidFill>
                <a:effectLst/>
                <a:latin typeface="Courier New" panose="02070309020205020404" pitchFamily="49" charset="0"/>
                <a:cs typeface="Courier New" panose="02070309020205020404" pitchFamily="49" charset="0"/>
              </a:rPr>
              <a:t>firstElement</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Int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numbers</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0</a:t>
            </a:r>
            <a:r>
              <a:rPr lang="en-US" b="0" dirty="0">
                <a:solidFill>
                  <a:srgbClr val="3B3B3B"/>
                </a:solidFill>
                <a:effectLst/>
                <a:latin typeface="Courier New" panose="02070309020205020404" pitchFamily="49" charset="0"/>
                <a:cs typeface="Courier New" panose="02070309020205020404" pitchFamily="49" charset="0"/>
              </a:rPr>
              <a:t>)  </a:t>
            </a:r>
            <a:endParaRPr lang="en-US"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US" b="0" dirty="0">
                <a:solidFill>
                  <a:srgbClr val="3B3B3B"/>
                </a:solidFill>
                <a:effectLst/>
                <a:latin typeface="Courier New" panose="02070309020205020404" pitchFamily="49" charset="0"/>
                <a:cs typeface="Courier New" panose="02070309020205020404" pitchFamily="49" charset="0"/>
              </a:rPr>
              <a:t>    </a:t>
            </a:r>
            <a:r>
              <a:rPr lang="en-US" b="0" dirty="0" err="1">
                <a:solidFill>
                  <a:srgbClr val="795E26"/>
                </a:solidFill>
                <a:effectLst/>
                <a:latin typeface="Courier New" panose="02070309020205020404" pitchFamily="49" charset="0"/>
                <a:cs typeface="Courier New" panose="02070309020205020404" pitchFamily="49" charset="0"/>
              </a:rPr>
              <a:t>println</a:t>
            </a:r>
            <a:r>
              <a:rPr lang="en-US" b="0" dirty="0">
                <a:solidFill>
                  <a:srgbClr val="3B3B3B"/>
                </a:solidFill>
                <a:effectLst/>
                <a:latin typeface="Courier New" panose="02070309020205020404" pitchFamily="49" charset="0"/>
                <a:cs typeface="Courier New" panose="02070309020205020404" pitchFamily="49" charset="0"/>
              </a:rPr>
              <a:t>(</a:t>
            </a:r>
            <a:r>
              <a:rPr lang="en-US" b="0" dirty="0" err="1">
                <a:solidFill>
                  <a:srgbClr val="0070C1"/>
                </a:solidFill>
                <a:effectLst/>
                <a:latin typeface="Courier New" panose="02070309020205020404" pitchFamily="49" charset="0"/>
                <a:cs typeface="Courier New" panose="02070309020205020404" pitchFamily="49" charset="0"/>
              </a:rPr>
              <a:t>firstElement</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US" b="0" dirty="0">
                <a:solidFill>
                  <a:srgbClr val="AF00DB"/>
                </a:solidFill>
                <a:effectLst/>
                <a:latin typeface="Courier New" panose="02070309020205020404" pitchFamily="49" charset="0"/>
                <a:cs typeface="Courier New" panose="02070309020205020404" pitchFamily="49" charset="0"/>
              </a:rPr>
              <a:t>val</a:t>
            </a:r>
            <a:r>
              <a:rPr lang="en-US" b="0" dirty="0">
                <a:solidFill>
                  <a:srgbClr val="3B3B3B"/>
                </a:solidFill>
                <a:effectLst/>
                <a:latin typeface="Courier New" panose="02070309020205020404" pitchFamily="49" charset="0"/>
                <a:cs typeface="Courier New" panose="02070309020205020404" pitchFamily="49" charset="0"/>
              </a:rPr>
              <a:t> </a:t>
            </a:r>
            <a:r>
              <a:rPr lang="en-US" b="0" dirty="0" err="1">
                <a:solidFill>
                  <a:srgbClr val="0070C1"/>
                </a:solidFill>
                <a:effectLst/>
                <a:latin typeface="Courier New" panose="02070309020205020404" pitchFamily="49" charset="0"/>
                <a:cs typeface="Courier New" panose="02070309020205020404" pitchFamily="49" charset="0"/>
              </a:rPr>
              <a:t>thirdElement</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Int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numbers</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2</a:t>
            </a:r>
            <a:r>
              <a:rPr lang="en-US" b="0" dirty="0">
                <a:solidFill>
                  <a:srgbClr val="3B3B3B"/>
                </a:solidFill>
                <a:effectLst/>
                <a:latin typeface="Courier New" panose="02070309020205020404" pitchFamily="49" charset="0"/>
                <a:cs typeface="Courier New" panose="02070309020205020404" pitchFamily="49" charset="0"/>
              </a:rPr>
              <a:t>)  </a:t>
            </a:r>
            <a:endParaRPr lang="en-US"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US" b="0" dirty="0">
                <a:solidFill>
                  <a:srgbClr val="3B3B3B"/>
                </a:solidFill>
                <a:effectLst/>
                <a:latin typeface="Courier New" panose="02070309020205020404" pitchFamily="49" charset="0"/>
                <a:cs typeface="Courier New" panose="02070309020205020404" pitchFamily="49" charset="0"/>
              </a:rPr>
              <a:t>    </a:t>
            </a:r>
            <a:r>
              <a:rPr lang="en-US" b="0" dirty="0" err="1">
                <a:solidFill>
                  <a:srgbClr val="795E26"/>
                </a:solidFill>
                <a:effectLst/>
                <a:latin typeface="Courier New" panose="02070309020205020404" pitchFamily="49" charset="0"/>
                <a:cs typeface="Courier New" panose="02070309020205020404" pitchFamily="49" charset="0"/>
              </a:rPr>
              <a:t>println</a:t>
            </a:r>
            <a:r>
              <a:rPr lang="en-US" b="0" dirty="0">
                <a:solidFill>
                  <a:srgbClr val="3B3B3B"/>
                </a:solidFill>
                <a:effectLst/>
                <a:latin typeface="Courier New" panose="02070309020205020404" pitchFamily="49" charset="0"/>
                <a:cs typeface="Courier New" panose="02070309020205020404" pitchFamily="49" charset="0"/>
              </a:rPr>
              <a:t>(</a:t>
            </a:r>
            <a:r>
              <a:rPr lang="en-US" b="0" dirty="0" err="1">
                <a:solidFill>
                  <a:srgbClr val="0070C1"/>
                </a:solidFill>
                <a:effectLst/>
                <a:latin typeface="Courier New" panose="02070309020205020404" pitchFamily="49" charset="0"/>
                <a:cs typeface="Courier New" panose="02070309020205020404" pitchFamily="49" charset="0"/>
              </a:rPr>
              <a:t>thirdElement</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p:txBody>
      </p:sp>
      <p:sp>
        <p:nvSpPr>
          <p:cNvPr id="7" name="TextBox 6"/>
          <p:cNvSpPr txBox="1"/>
          <p:nvPr/>
        </p:nvSpPr>
        <p:spPr>
          <a:xfrm>
            <a:off x="716123" y="3056360"/>
            <a:ext cx="10759751" cy="46512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You can update the value of an element using its index:</a:t>
            </a:r>
            <a:endParaRPr lang="en-US" dirty="0">
              <a:latin typeface="Consolas" panose="020B0609020204030204" pitchFamily="49" charset="0"/>
            </a:endParaRPr>
          </a:p>
        </p:txBody>
      </p:sp>
      <p:sp>
        <p:nvSpPr>
          <p:cNvPr id="10" name="TextBox 9"/>
          <p:cNvSpPr txBox="1"/>
          <p:nvPr/>
        </p:nvSpPr>
        <p:spPr>
          <a:xfrm>
            <a:off x="1754156" y="3829947"/>
            <a:ext cx="8537510" cy="646331"/>
          </a:xfrm>
          <a:prstGeom prst="rect">
            <a:avLst/>
          </a:prstGeom>
          <a:noFill/>
        </p:spPr>
        <p:txBody>
          <a:bodyPr wrap="square">
            <a:spAutoFit/>
          </a:bodyPr>
          <a:lstStyle/>
          <a:p>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numbers</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1</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10</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8000"/>
                </a:solidFill>
                <a:effectLst/>
                <a:latin typeface="Courier New" panose="02070309020205020404" pitchFamily="49" charset="0"/>
                <a:cs typeface="Courier New" panose="02070309020205020404" pitchFamily="49" charset="0"/>
              </a:rPr>
              <a:t>// Updating the second element to 10</a:t>
            </a:r>
            <a:endParaRPr lang="en-US" b="0" dirty="0">
              <a:solidFill>
                <a:srgbClr val="3B3B3B"/>
              </a:solidFill>
              <a:effectLst/>
              <a:latin typeface="Courier New" panose="02070309020205020404" pitchFamily="49" charset="0"/>
              <a:cs typeface="Courier New" panose="02070309020205020404" pitchFamily="49" charset="0"/>
            </a:endParaRPr>
          </a:p>
          <a:p>
            <a:r>
              <a:rPr lang="en-US" b="0" dirty="0">
                <a:solidFill>
                  <a:srgbClr val="3B3B3B"/>
                </a:solidFill>
                <a:effectLst/>
                <a:latin typeface="Courier New" panose="02070309020205020404" pitchFamily="49" charset="0"/>
                <a:cs typeface="Courier New" panose="02070309020205020404" pitchFamily="49" charset="0"/>
              </a:rPr>
              <a:t>       </a:t>
            </a:r>
            <a:r>
              <a:rPr lang="en-US" b="0" dirty="0" err="1">
                <a:solidFill>
                  <a:srgbClr val="795E26"/>
                </a:solidFill>
                <a:effectLst/>
                <a:latin typeface="Courier New" panose="02070309020205020404" pitchFamily="49" charset="0"/>
                <a:cs typeface="Courier New" panose="02070309020205020404" pitchFamily="49" charset="0"/>
              </a:rPr>
              <a:t>println</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070C1"/>
                </a:solidFill>
                <a:effectLst/>
                <a:latin typeface="Courier New" panose="02070309020205020404" pitchFamily="49" charset="0"/>
                <a:cs typeface="Courier New" panose="02070309020205020404" pitchFamily="49" charset="0"/>
              </a:rPr>
              <a:t>numbers</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1</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p:txBody>
      </p:sp>
      <p:sp>
        <p:nvSpPr>
          <p:cNvPr id="11" name="TextBox 10"/>
          <p:cNvSpPr txBox="1"/>
          <p:nvPr/>
        </p:nvSpPr>
        <p:spPr>
          <a:xfrm>
            <a:off x="716122" y="4675221"/>
            <a:ext cx="10759751" cy="46512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The length property gives you the size of the array:</a:t>
            </a:r>
            <a:endParaRPr lang="en-US" dirty="0">
              <a:latin typeface="Consolas" panose="020B0609020204030204" pitchFamily="49" charset="0"/>
            </a:endParaRPr>
          </a:p>
        </p:txBody>
      </p:sp>
      <p:sp>
        <p:nvSpPr>
          <p:cNvPr id="13" name="TextBox 12"/>
          <p:cNvSpPr txBox="1"/>
          <p:nvPr/>
        </p:nvSpPr>
        <p:spPr>
          <a:xfrm>
            <a:off x="2631233" y="5379017"/>
            <a:ext cx="6102220" cy="369332"/>
          </a:xfrm>
          <a:prstGeom prst="rect">
            <a:avLst/>
          </a:prstGeom>
          <a:noFill/>
        </p:spPr>
        <p:txBody>
          <a:bodyPr wrap="square">
            <a:spAutoFit/>
          </a:bodyPr>
          <a:lstStyle/>
          <a:p>
            <a:r>
              <a:rPr lang="en-US" b="0" dirty="0">
                <a:solidFill>
                  <a:srgbClr val="AF00DB"/>
                </a:solidFill>
                <a:effectLst/>
                <a:latin typeface="Courier New" panose="02070309020205020404" pitchFamily="49" charset="0"/>
                <a:cs typeface="Courier New" panose="02070309020205020404" pitchFamily="49" charset="0"/>
              </a:rPr>
              <a:t>val</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length</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Int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err="1">
                <a:solidFill>
                  <a:srgbClr val="0070C1"/>
                </a:solidFill>
                <a:effectLst/>
                <a:latin typeface="Courier New" panose="02070309020205020404" pitchFamily="49" charset="0"/>
                <a:cs typeface="Courier New" panose="02070309020205020404" pitchFamily="49" charset="0"/>
              </a:rPr>
              <a:t>numbers</a:t>
            </a:r>
            <a:r>
              <a:rPr lang="en-US" b="0" dirty="0" err="1">
                <a:solidFill>
                  <a:srgbClr val="3B3B3B"/>
                </a:solidFill>
                <a:effectLst/>
                <a:latin typeface="Courier New" panose="02070309020205020404" pitchFamily="49" charset="0"/>
                <a:cs typeface="Courier New" panose="02070309020205020404" pitchFamily="49" charset="0"/>
              </a:rPr>
              <a:t>.</a:t>
            </a:r>
            <a:r>
              <a:rPr lang="en-US" b="0" dirty="0" err="1">
                <a:solidFill>
                  <a:srgbClr val="795E26"/>
                </a:solidFill>
                <a:effectLst/>
                <a:latin typeface="Courier New" panose="02070309020205020404" pitchFamily="49" charset="0"/>
                <a:cs typeface="Courier New" panose="02070309020205020404" pitchFamily="49" charset="0"/>
              </a:rPr>
              <a:t>length</a:t>
            </a:r>
            <a:endParaRPr lang="en-US"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716124" y="431348"/>
            <a:ext cx="10759751" cy="46512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Georgia Pro" panose="02040502050405020303" pitchFamily="18" charset="0"/>
              </a:rPr>
              <a:t>Iterating Over Arrays: </a:t>
            </a:r>
            <a:r>
              <a:rPr lang="en-US" dirty="0">
                <a:latin typeface="Georgia Pro" panose="02040502050405020303" pitchFamily="18" charset="0"/>
              </a:rPr>
              <a:t>Arrays can be traversed using :</a:t>
            </a:r>
            <a:endParaRPr lang="en-US" dirty="0">
              <a:latin typeface="Consolas" panose="020B0609020204030204" pitchFamily="49" charset="0"/>
            </a:endParaRPr>
          </a:p>
        </p:txBody>
      </p:sp>
      <p:sp>
        <p:nvSpPr>
          <p:cNvPr id="8" name="TextBox 7"/>
          <p:cNvSpPr txBox="1"/>
          <p:nvPr/>
        </p:nvSpPr>
        <p:spPr>
          <a:xfrm>
            <a:off x="2631233" y="1028198"/>
            <a:ext cx="5691674" cy="1754326"/>
          </a:xfrm>
          <a:prstGeom prst="rect">
            <a:avLst/>
          </a:prstGeom>
          <a:noFill/>
        </p:spPr>
        <p:txBody>
          <a:bodyPr wrap="square">
            <a:spAutoFit/>
          </a:bodyPr>
          <a:lstStyle/>
          <a:p>
            <a:r>
              <a:rPr lang="en-US" b="0" dirty="0">
                <a:solidFill>
                  <a:srgbClr val="AF00DB"/>
                </a:solidFill>
                <a:effectLst/>
                <a:latin typeface="Courier New" panose="02070309020205020404" pitchFamily="49" charset="0"/>
                <a:cs typeface="Courier New" panose="02070309020205020404" pitchFamily="49" charset="0"/>
              </a:rPr>
              <a:t>for</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1080"/>
                </a:solidFill>
                <a:effectLst/>
                <a:latin typeface="Courier New" panose="02070309020205020404" pitchFamily="49" charset="0"/>
                <a:cs typeface="Courier New" panose="02070309020205020404" pitchFamily="49" charset="0"/>
              </a:rPr>
              <a:t>num</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&lt;-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numbers</a:t>
            </a:r>
            <a:r>
              <a:rPr lang="en-US" b="0" dirty="0">
                <a:solidFill>
                  <a:srgbClr val="3B3B3B"/>
                </a:solidFill>
                <a:effectLst/>
                <a:latin typeface="Courier New" panose="02070309020205020404" pitchFamily="49" charset="0"/>
                <a:cs typeface="Courier New" panose="02070309020205020404" pitchFamily="49" charset="0"/>
              </a:rPr>
              <a:t>) {</a:t>
            </a:r>
            <a:endParaRPr lang="en-US" b="0" dirty="0">
              <a:solidFill>
                <a:srgbClr val="3B3B3B"/>
              </a:solidFill>
              <a:effectLst/>
              <a:latin typeface="Courier New" panose="02070309020205020404" pitchFamily="49" charset="0"/>
              <a:cs typeface="Courier New" panose="02070309020205020404" pitchFamily="49" charset="0"/>
            </a:endParaRPr>
          </a:p>
          <a:p>
            <a:r>
              <a:rPr lang="en-US" b="0" dirty="0">
                <a:solidFill>
                  <a:srgbClr val="3B3B3B"/>
                </a:solidFill>
                <a:effectLst/>
                <a:latin typeface="Courier New" panose="02070309020205020404" pitchFamily="49" charset="0"/>
                <a:cs typeface="Courier New" panose="02070309020205020404" pitchFamily="49" charset="0"/>
              </a:rPr>
              <a:t>            </a:t>
            </a:r>
            <a:r>
              <a:rPr lang="en-US" b="0" dirty="0" err="1">
                <a:solidFill>
                  <a:srgbClr val="795E26"/>
                </a:solidFill>
                <a:effectLst/>
                <a:latin typeface="Courier New" panose="02070309020205020404" pitchFamily="49" charset="0"/>
                <a:cs typeface="Courier New" panose="02070309020205020404" pitchFamily="49" charset="0"/>
              </a:rPr>
              <a:t>println</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01080"/>
                </a:solidFill>
                <a:effectLst/>
                <a:latin typeface="Courier New" panose="02070309020205020404" pitchFamily="49" charset="0"/>
                <a:cs typeface="Courier New" panose="02070309020205020404" pitchFamily="49" charset="0"/>
              </a:rPr>
              <a:t>num</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a:p>
            <a:r>
              <a:rPr lang="en-US" b="0" dirty="0">
                <a:solidFill>
                  <a:srgbClr val="3B3B3B"/>
                </a:solidFill>
                <a:effectLst/>
                <a:latin typeface="Courier New" panose="02070309020205020404" pitchFamily="49" charset="0"/>
                <a:cs typeface="Courier New" panose="02070309020205020404" pitchFamily="49" charset="0"/>
              </a:rPr>
              <a:t>        }</a:t>
            </a:r>
            <a:endParaRPr lang="en-US" b="0" dirty="0">
              <a:solidFill>
                <a:srgbClr val="3B3B3B"/>
              </a:solidFill>
              <a:effectLst/>
              <a:latin typeface="Courier New" panose="02070309020205020404" pitchFamily="49" charset="0"/>
              <a:cs typeface="Courier New" panose="02070309020205020404" pitchFamily="49" charset="0"/>
            </a:endParaRPr>
          </a:p>
          <a:p>
            <a:endParaRPr lang="en-US" b="0" dirty="0">
              <a:solidFill>
                <a:srgbClr val="3B3B3B"/>
              </a:solidFill>
              <a:effectLst/>
              <a:latin typeface="Courier New" panose="02070309020205020404" pitchFamily="49" charset="0"/>
              <a:cs typeface="Courier New" panose="02070309020205020404" pitchFamily="49" charset="0"/>
            </a:endParaRPr>
          </a:p>
          <a:p>
            <a:r>
              <a:rPr lang="en-US" b="0" dirty="0">
                <a:solidFill>
                  <a:srgbClr val="008000"/>
                </a:solidFill>
                <a:effectLst/>
                <a:latin typeface="Courier New" panose="02070309020205020404" pitchFamily="49" charset="0"/>
                <a:cs typeface="Courier New" panose="02070309020205020404" pitchFamily="49" charset="0"/>
              </a:rPr>
              <a:t>// Using foreach</a:t>
            </a:r>
            <a:endParaRPr lang="en-US" dirty="0">
              <a:solidFill>
                <a:srgbClr val="3B3B3B"/>
              </a:solidFill>
              <a:latin typeface="Courier New" panose="02070309020205020404" pitchFamily="49" charset="0"/>
              <a:cs typeface="Courier New" panose="02070309020205020404" pitchFamily="49" charset="0"/>
            </a:endParaRPr>
          </a:p>
          <a:p>
            <a:r>
              <a:rPr lang="en-US" b="0" dirty="0" err="1">
                <a:solidFill>
                  <a:srgbClr val="0070C1"/>
                </a:solidFill>
                <a:effectLst/>
                <a:latin typeface="Courier New" panose="02070309020205020404" pitchFamily="49" charset="0"/>
                <a:cs typeface="Courier New" panose="02070309020205020404" pitchFamily="49" charset="0"/>
              </a:rPr>
              <a:t>numbers</a:t>
            </a:r>
            <a:r>
              <a:rPr lang="en-US" b="0" dirty="0" err="1">
                <a:solidFill>
                  <a:srgbClr val="3B3B3B"/>
                </a:solidFill>
                <a:effectLst/>
                <a:latin typeface="Courier New" panose="02070309020205020404" pitchFamily="49" charset="0"/>
                <a:cs typeface="Courier New" panose="02070309020205020404" pitchFamily="49" charset="0"/>
              </a:rPr>
              <a:t>.</a:t>
            </a:r>
            <a:r>
              <a:rPr lang="en-US" b="0" dirty="0" err="1">
                <a:solidFill>
                  <a:srgbClr val="795E26"/>
                </a:solidFill>
                <a:effectLst/>
                <a:latin typeface="Courier New" panose="02070309020205020404" pitchFamily="49" charset="0"/>
                <a:cs typeface="Courier New" panose="02070309020205020404" pitchFamily="49" charset="0"/>
              </a:rPr>
              <a:t>foreach</a:t>
            </a:r>
            <a:r>
              <a:rPr lang="en-US" b="0" dirty="0">
                <a:solidFill>
                  <a:srgbClr val="3B3B3B"/>
                </a:solidFill>
                <a:effectLst/>
                <a:latin typeface="Courier New" panose="02070309020205020404" pitchFamily="49" charset="0"/>
                <a:cs typeface="Courier New" panose="02070309020205020404" pitchFamily="49" charset="0"/>
              </a:rPr>
              <a:t>(</a:t>
            </a:r>
            <a:r>
              <a:rPr lang="en-US" b="0" dirty="0" err="1">
                <a:solidFill>
                  <a:srgbClr val="795E26"/>
                </a:solidFill>
                <a:effectLst/>
                <a:latin typeface="Courier New" panose="02070309020205020404" pitchFamily="49" charset="0"/>
                <a:cs typeface="Courier New" panose="02070309020205020404" pitchFamily="49" charset="0"/>
              </a:rPr>
              <a:t>println</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p:txBody>
      </p:sp>
      <p:sp>
        <p:nvSpPr>
          <p:cNvPr id="7" name="TextBox 6"/>
          <p:cNvSpPr txBox="1"/>
          <p:nvPr/>
        </p:nvSpPr>
        <p:spPr>
          <a:xfrm>
            <a:off x="716123" y="3056360"/>
            <a:ext cx="10759751" cy="88062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Georgia Pro" panose="02040502050405020303" pitchFamily="18" charset="0"/>
              </a:rPr>
              <a:t>Common Array Methods: </a:t>
            </a:r>
            <a:r>
              <a:rPr lang="en-US" dirty="0">
                <a:latin typeface="Georgia Pro" panose="02040502050405020303" pitchFamily="18" charset="0"/>
              </a:rPr>
              <a:t>sum, max, min: Compute the sum, maximum, and minimum of the array elements.</a:t>
            </a:r>
            <a:endParaRPr lang="en-US" dirty="0">
              <a:latin typeface="Consolas" panose="020B0609020204030204" pitchFamily="49" charset="0"/>
            </a:endParaRPr>
          </a:p>
        </p:txBody>
      </p:sp>
      <p:sp>
        <p:nvSpPr>
          <p:cNvPr id="10" name="TextBox 9"/>
          <p:cNvSpPr txBox="1"/>
          <p:nvPr/>
        </p:nvSpPr>
        <p:spPr>
          <a:xfrm>
            <a:off x="1827243" y="4013309"/>
            <a:ext cx="8537510" cy="1304203"/>
          </a:xfrm>
          <a:prstGeom prst="rect">
            <a:avLst/>
          </a:prstGeom>
          <a:noFill/>
        </p:spPr>
        <p:txBody>
          <a:bodyPr wrap="square">
            <a:spAutoFit/>
          </a:bodyPr>
          <a:lstStyle/>
          <a:p>
            <a:pPr>
              <a:lnSpc>
                <a:spcPct val="150000"/>
              </a:lnSpc>
            </a:pPr>
            <a:r>
              <a:rPr lang="en-IN" dirty="0">
                <a:solidFill>
                  <a:srgbClr val="AF00DB"/>
                </a:solidFill>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sum</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Int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numbers</a:t>
            </a:r>
            <a:r>
              <a:rPr lang="en-IN" b="0" dirty="0" err="1">
                <a:solidFill>
                  <a:srgbClr val="3B3B3B"/>
                </a:solidFill>
                <a:effectLst/>
                <a:latin typeface="Courier New" panose="02070309020205020404" pitchFamily="49" charset="0"/>
                <a:cs typeface="Courier New" panose="02070309020205020404" pitchFamily="49" charset="0"/>
              </a:rPr>
              <a:t>.</a:t>
            </a:r>
            <a:r>
              <a:rPr lang="en-IN" b="0" dirty="0" err="1">
                <a:solidFill>
                  <a:srgbClr val="795E26"/>
                </a:solidFill>
                <a:effectLst/>
                <a:latin typeface="Courier New" panose="02070309020205020404" pitchFamily="49" charset="0"/>
                <a:cs typeface="Courier New" panose="02070309020205020404" pitchFamily="49" charset="0"/>
              </a:rPr>
              <a:t>sum</a:t>
            </a:r>
            <a:endParaRPr lang="en-IN" dirty="0">
              <a:solidFill>
                <a:srgbClr val="3B3B3B"/>
              </a:solidFill>
              <a:latin typeface="Courier New" panose="02070309020205020404" pitchFamily="49" charset="0"/>
              <a:cs typeface="Courier New" panose="02070309020205020404" pitchFamily="49" charset="0"/>
            </a:endParaRPr>
          </a:p>
          <a:p>
            <a:pPr>
              <a:lnSpc>
                <a:spcPct val="150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max</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Int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numbers</a:t>
            </a:r>
            <a:r>
              <a:rPr lang="en-IN" b="0" dirty="0" err="1">
                <a:solidFill>
                  <a:srgbClr val="3B3B3B"/>
                </a:solidFill>
                <a:effectLst/>
                <a:latin typeface="Courier New" panose="02070309020205020404" pitchFamily="49" charset="0"/>
                <a:cs typeface="Courier New" panose="02070309020205020404" pitchFamily="49" charset="0"/>
              </a:rPr>
              <a:t>.</a:t>
            </a:r>
            <a:r>
              <a:rPr lang="en-IN" b="0" dirty="0" err="1">
                <a:solidFill>
                  <a:srgbClr val="795E26"/>
                </a:solidFill>
                <a:effectLst/>
                <a:latin typeface="Courier New" panose="02070309020205020404" pitchFamily="49" charset="0"/>
                <a:cs typeface="Courier New" panose="02070309020205020404" pitchFamily="49" charset="0"/>
              </a:rPr>
              <a:t>max</a:t>
            </a:r>
            <a:endParaRPr lang="en-IN" dirty="0">
              <a:solidFill>
                <a:srgbClr val="3B3B3B"/>
              </a:solidFill>
              <a:latin typeface="Courier New" panose="02070309020205020404" pitchFamily="49" charset="0"/>
              <a:cs typeface="Courier New" panose="02070309020205020404" pitchFamily="49" charset="0"/>
            </a:endParaRPr>
          </a:p>
          <a:p>
            <a:pPr>
              <a:lnSpc>
                <a:spcPct val="150000"/>
              </a:lnSpc>
            </a:pP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min</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Int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numbers</a:t>
            </a:r>
            <a:r>
              <a:rPr lang="en-IN" b="0" dirty="0" err="1">
                <a:solidFill>
                  <a:srgbClr val="3B3B3B"/>
                </a:solidFill>
                <a:effectLst/>
                <a:latin typeface="Courier New" panose="02070309020205020404" pitchFamily="49" charset="0"/>
                <a:cs typeface="Courier New" panose="02070309020205020404" pitchFamily="49" charset="0"/>
              </a:rPr>
              <a:t>.</a:t>
            </a:r>
            <a:r>
              <a:rPr lang="en-IN" b="0" dirty="0" err="1">
                <a:solidFill>
                  <a:srgbClr val="795E26"/>
                </a:solidFill>
                <a:effectLst/>
                <a:latin typeface="Courier New" panose="02070309020205020404" pitchFamily="49" charset="0"/>
                <a:cs typeface="Courier New" panose="02070309020205020404" pitchFamily="49" charset="0"/>
              </a:rPr>
              <a:t>min</a:t>
            </a:r>
            <a:endParaRPr lang="en-IN"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716124" y="431348"/>
            <a:ext cx="10759751" cy="46512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Georgia Pro" panose="02040502050405020303" pitchFamily="18" charset="0"/>
              </a:rPr>
              <a:t>Multidimensional Arrays: </a:t>
            </a:r>
            <a:r>
              <a:rPr lang="en-US" dirty="0">
                <a:latin typeface="Georgia Pro" panose="02040502050405020303" pitchFamily="18" charset="0"/>
              </a:rPr>
              <a:t>Scala supports multidimensional arrays, which are arrays of arrays:</a:t>
            </a:r>
            <a:endParaRPr lang="en-US" dirty="0">
              <a:latin typeface="Consolas" panose="020B0609020204030204" pitchFamily="49" charset="0"/>
            </a:endParaRPr>
          </a:p>
        </p:txBody>
      </p:sp>
      <p:sp>
        <p:nvSpPr>
          <p:cNvPr id="8" name="TextBox 7"/>
          <p:cNvSpPr txBox="1"/>
          <p:nvPr/>
        </p:nvSpPr>
        <p:spPr>
          <a:xfrm>
            <a:off x="2172478" y="1392092"/>
            <a:ext cx="7333861" cy="1709827"/>
          </a:xfrm>
          <a:prstGeom prst="rect">
            <a:avLst/>
          </a:prstGeom>
          <a:noFill/>
        </p:spPr>
        <p:txBody>
          <a:bodyPr wrap="square">
            <a:spAutoFit/>
          </a:bodyPr>
          <a:lstStyle/>
          <a:p>
            <a:pPr>
              <a:lnSpc>
                <a:spcPct val="150000"/>
              </a:lnSpc>
            </a:pP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AF00DB"/>
                </a:solidFill>
                <a:effectLst/>
                <a:latin typeface="Courier New" panose="02070309020205020404" pitchFamily="49" charset="0"/>
                <a:cs typeface="Courier New" panose="02070309020205020404" pitchFamily="49" charset="0"/>
              </a:rPr>
              <a:t>val</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matrix</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267F99"/>
                </a:solidFill>
                <a:effectLst/>
                <a:latin typeface="Courier New" panose="02070309020205020404" pitchFamily="49" charset="0"/>
                <a:cs typeface="Courier New" panose="02070309020205020404" pitchFamily="49" charset="0"/>
              </a:rPr>
              <a:t>Int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1</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2</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3</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4</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5</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6</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7</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8</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9</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716124" y="431348"/>
            <a:ext cx="10759751" cy="88113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Georgia Pro" panose="02040502050405020303" pitchFamily="18" charset="0"/>
              </a:rPr>
              <a:t>Concatenate Arrays: </a:t>
            </a:r>
            <a:endParaRPr lang="en-US" b="1" dirty="0">
              <a:latin typeface="Georgia Pro" panose="02040502050405020303" pitchFamily="18" charset="0"/>
            </a:endParaRPr>
          </a:p>
          <a:p>
            <a:pPr algn="just">
              <a:lnSpc>
                <a:spcPct val="150000"/>
              </a:lnSpc>
            </a:pPr>
            <a:r>
              <a:rPr lang="en-US" dirty="0">
                <a:latin typeface="Georgia Pro" panose="02040502050405020303" pitchFamily="18" charset="0"/>
              </a:rPr>
              <a:t>	Using ++ Operator</a:t>
            </a:r>
            <a:endParaRPr lang="en-US" dirty="0">
              <a:latin typeface="Georgia Pro" panose="02040502050405020303" pitchFamily="18" charset="0"/>
            </a:endParaRPr>
          </a:p>
        </p:txBody>
      </p:sp>
      <p:sp>
        <p:nvSpPr>
          <p:cNvPr id="8" name="TextBox 7"/>
          <p:cNvSpPr txBox="1"/>
          <p:nvPr/>
        </p:nvSpPr>
        <p:spPr>
          <a:xfrm>
            <a:off x="2172479" y="1569374"/>
            <a:ext cx="7333861" cy="923330"/>
          </a:xfrm>
          <a:prstGeom prst="rect">
            <a:avLst/>
          </a:prstGeom>
          <a:noFill/>
        </p:spPr>
        <p:txBody>
          <a:bodyPr wrap="square">
            <a:spAutoFit/>
          </a:bodyPr>
          <a:lstStyle/>
          <a:p>
            <a:r>
              <a:rPr lang="en-US" b="0" dirty="0">
                <a:solidFill>
                  <a:srgbClr val="AF00DB"/>
                </a:solidFill>
                <a:effectLst/>
                <a:latin typeface="Courier New" panose="02070309020205020404" pitchFamily="49" charset="0"/>
                <a:cs typeface="Courier New" panose="02070309020205020404" pitchFamily="49" charset="0"/>
              </a:rPr>
              <a:t>val</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array1</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267F99"/>
                </a:solidFill>
                <a:effectLst/>
                <a:latin typeface="Courier New" panose="02070309020205020404" pitchFamily="49" charset="0"/>
                <a:cs typeface="Courier New" panose="02070309020205020404" pitchFamily="49" charset="0"/>
              </a:rPr>
              <a:t>Int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1</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2</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3</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a:p>
            <a:r>
              <a:rPr lang="en-US" b="0" dirty="0">
                <a:solidFill>
                  <a:srgbClr val="AF00DB"/>
                </a:solidFill>
                <a:effectLst/>
                <a:latin typeface="Courier New" panose="02070309020205020404" pitchFamily="49" charset="0"/>
                <a:cs typeface="Courier New" panose="02070309020205020404" pitchFamily="49" charset="0"/>
              </a:rPr>
              <a:t>val</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array2</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267F99"/>
                </a:solidFill>
                <a:effectLst/>
                <a:latin typeface="Courier New" panose="02070309020205020404" pitchFamily="49" charset="0"/>
                <a:cs typeface="Courier New" panose="02070309020205020404" pitchFamily="49" charset="0"/>
              </a:rPr>
              <a:t>Int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4</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5</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6</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a:p>
            <a:r>
              <a:rPr lang="en-US" b="0" dirty="0">
                <a:solidFill>
                  <a:srgbClr val="AF00DB"/>
                </a:solidFill>
                <a:effectLst/>
                <a:latin typeface="Courier New" panose="02070309020205020404" pitchFamily="49" charset="0"/>
                <a:cs typeface="Courier New" panose="02070309020205020404" pitchFamily="49" charset="0"/>
              </a:rPr>
              <a:t>val</a:t>
            </a:r>
            <a:r>
              <a:rPr lang="en-US" b="0" dirty="0">
                <a:solidFill>
                  <a:srgbClr val="3B3B3B"/>
                </a:solidFill>
                <a:effectLst/>
                <a:latin typeface="Courier New" panose="02070309020205020404" pitchFamily="49" charset="0"/>
                <a:cs typeface="Courier New" panose="02070309020205020404" pitchFamily="49" charset="0"/>
              </a:rPr>
              <a:t> </a:t>
            </a:r>
            <a:r>
              <a:rPr lang="en-US" b="0" dirty="0" err="1">
                <a:solidFill>
                  <a:srgbClr val="0070C1"/>
                </a:solidFill>
                <a:effectLst/>
                <a:latin typeface="Courier New" panose="02070309020205020404" pitchFamily="49" charset="0"/>
                <a:cs typeface="Courier New" panose="02070309020205020404" pitchFamily="49" charset="0"/>
              </a:rPr>
              <a:t>concatenatedArray</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267F99"/>
                </a:solidFill>
                <a:effectLst/>
                <a:latin typeface="Courier New" panose="02070309020205020404" pitchFamily="49" charset="0"/>
                <a:cs typeface="Courier New" panose="02070309020205020404" pitchFamily="49" charset="0"/>
              </a:rPr>
              <a:t>Int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array1</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array2</a:t>
            </a:r>
            <a:endParaRPr lang="en-US" b="0" dirty="0">
              <a:solidFill>
                <a:srgbClr val="3B3B3B"/>
              </a:solidFill>
              <a:effectLst/>
              <a:latin typeface="Courier New" panose="02070309020205020404" pitchFamily="49" charset="0"/>
              <a:cs typeface="Courier New" panose="02070309020205020404" pitchFamily="49" charset="0"/>
            </a:endParaRPr>
          </a:p>
        </p:txBody>
      </p:sp>
      <p:sp>
        <p:nvSpPr>
          <p:cNvPr id="7" name="TextBox 6"/>
          <p:cNvSpPr txBox="1"/>
          <p:nvPr/>
        </p:nvSpPr>
        <p:spPr>
          <a:xfrm>
            <a:off x="716124" y="2831800"/>
            <a:ext cx="10637676" cy="88062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use</a:t>
            </a:r>
            <a:r>
              <a:rPr lang="en-US" b="1" dirty="0">
                <a:latin typeface="Georgia Pro" panose="02040502050405020303" pitchFamily="18" charset="0"/>
              </a:rPr>
              <a:t> </a:t>
            </a:r>
            <a:r>
              <a:rPr lang="en-US" dirty="0" err="1">
                <a:latin typeface="Georgia Pro" panose="02040502050405020303" pitchFamily="18" charset="0"/>
              </a:rPr>
              <a:t>concat</a:t>
            </a:r>
            <a:r>
              <a:rPr lang="en-US" dirty="0">
                <a:latin typeface="Georgia Pro" panose="02040502050405020303" pitchFamily="18" charset="0"/>
              </a:rPr>
              <a:t>() method to concatenate two arrays. You can pass more than one array as arguments to </a:t>
            </a:r>
            <a:r>
              <a:rPr lang="en-US" dirty="0" err="1">
                <a:latin typeface="Georgia Pro" panose="02040502050405020303" pitchFamily="18" charset="0"/>
              </a:rPr>
              <a:t>concat</a:t>
            </a:r>
            <a:r>
              <a:rPr lang="en-US" dirty="0">
                <a:latin typeface="Georgia Pro" panose="02040502050405020303" pitchFamily="18" charset="0"/>
              </a:rPr>
              <a:t>() method.</a:t>
            </a:r>
            <a:endParaRPr lang="en-US" dirty="0">
              <a:latin typeface="Consolas" panose="020B0609020204030204" pitchFamily="49" charset="0"/>
            </a:endParaRPr>
          </a:p>
        </p:txBody>
      </p:sp>
      <p:sp>
        <p:nvSpPr>
          <p:cNvPr id="9" name="TextBox 8"/>
          <p:cNvSpPr txBox="1"/>
          <p:nvPr/>
        </p:nvSpPr>
        <p:spPr>
          <a:xfrm>
            <a:off x="1679510" y="4088297"/>
            <a:ext cx="9115231" cy="1200329"/>
          </a:xfrm>
          <a:prstGeom prst="rect">
            <a:avLst/>
          </a:prstGeom>
          <a:noFill/>
        </p:spPr>
        <p:txBody>
          <a:bodyPr wrap="square">
            <a:spAutoFit/>
          </a:bodyPr>
          <a:lstStyle/>
          <a:p>
            <a:pPr algn="just"/>
            <a:r>
              <a:rPr lang="en-US" b="0" dirty="0">
                <a:solidFill>
                  <a:srgbClr val="AF00DB"/>
                </a:solidFill>
                <a:effectLst/>
                <a:latin typeface="Courier New" panose="02070309020205020404" pitchFamily="49" charset="0"/>
                <a:cs typeface="Courier New" panose="02070309020205020404" pitchFamily="49" charset="0"/>
              </a:rPr>
              <a:t>val</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array1</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267F99"/>
                </a:solidFill>
                <a:effectLst/>
                <a:latin typeface="Courier New" panose="02070309020205020404" pitchFamily="49" charset="0"/>
                <a:cs typeface="Courier New" panose="02070309020205020404" pitchFamily="49" charset="0"/>
              </a:rPr>
              <a:t>Int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1</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2</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3</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a:p>
            <a:pPr algn="just"/>
            <a:r>
              <a:rPr lang="en-US" b="0" dirty="0">
                <a:solidFill>
                  <a:srgbClr val="AF00DB"/>
                </a:solidFill>
                <a:effectLst/>
                <a:latin typeface="Courier New" panose="02070309020205020404" pitchFamily="49" charset="0"/>
                <a:cs typeface="Courier New" panose="02070309020205020404" pitchFamily="49" charset="0"/>
              </a:rPr>
              <a:t>val</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array2</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267F99"/>
                </a:solidFill>
                <a:effectLst/>
                <a:latin typeface="Courier New" panose="02070309020205020404" pitchFamily="49" charset="0"/>
                <a:cs typeface="Courier New" panose="02070309020205020404" pitchFamily="49" charset="0"/>
              </a:rPr>
              <a:t>Int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98658"/>
                </a:solidFill>
                <a:effectLst/>
                <a:latin typeface="Courier New" panose="02070309020205020404" pitchFamily="49" charset="0"/>
                <a:cs typeface="Courier New" panose="02070309020205020404" pitchFamily="49" charset="0"/>
              </a:rPr>
              <a:t>4</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5</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98658"/>
                </a:solidFill>
                <a:effectLst/>
                <a:latin typeface="Courier New" panose="02070309020205020404" pitchFamily="49" charset="0"/>
                <a:cs typeface="Courier New" panose="02070309020205020404" pitchFamily="49" charset="0"/>
              </a:rPr>
              <a:t>6</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a:p>
            <a:pPr algn="just"/>
            <a:br>
              <a:rPr lang="en-US" b="0" dirty="0">
                <a:solidFill>
                  <a:srgbClr val="3B3B3B"/>
                </a:solidFill>
                <a:effectLst/>
                <a:latin typeface="Courier New" panose="02070309020205020404" pitchFamily="49" charset="0"/>
                <a:cs typeface="Courier New" panose="02070309020205020404" pitchFamily="49" charset="0"/>
              </a:rPr>
            </a:br>
            <a:r>
              <a:rPr lang="en-US" b="0" dirty="0">
                <a:solidFill>
                  <a:srgbClr val="AF00DB"/>
                </a:solidFill>
                <a:effectLst/>
                <a:latin typeface="Courier New" panose="02070309020205020404" pitchFamily="49" charset="0"/>
                <a:cs typeface="Courier New" panose="02070309020205020404" pitchFamily="49" charset="0"/>
              </a:rPr>
              <a:t>val</a:t>
            </a:r>
            <a:r>
              <a:rPr lang="en-US" b="0" dirty="0">
                <a:solidFill>
                  <a:srgbClr val="3B3B3B"/>
                </a:solidFill>
                <a:effectLst/>
                <a:latin typeface="Courier New" panose="02070309020205020404" pitchFamily="49" charset="0"/>
                <a:cs typeface="Courier New" panose="02070309020205020404" pitchFamily="49" charset="0"/>
              </a:rPr>
              <a:t> </a:t>
            </a:r>
            <a:r>
              <a:rPr lang="en-US" b="0" dirty="0" err="1">
                <a:solidFill>
                  <a:srgbClr val="0070C1"/>
                </a:solidFill>
                <a:effectLst/>
                <a:latin typeface="Courier New" panose="02070309020205020404" pitchFamily="49" charset="0"/>
                <a:cs typeface="Courier New" panose="02070309020205020404" pitchFamily="49" charset="0"/>
              </a:rPr>
              <a:t>concatenatedArray</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267F99"/>
                </a:solidFill>
                <a:effectLst/>
                <a:latin typeface="Courier New" panose="02070309020205020404" pitchFamily="49" charset="0"/>
                <a:cs typeface="Courier New" panose="02070309020205020404" pitchFamily="49" charset="0"/>
              </a:rPr>
              <a:t>Array</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267F99"/>
                </a:solidFill>
                <a:effectLst/>
                <a:latin typeface="Courier New" panose="02070309020205020404" pitchFamily="49" charset="0"/>
                <a:cs typeface="Courier New" panose="02070309020205020404" pitchFamily="49" charset="0"/>
              </a:rPr>
              <a:t>Int</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0000"/>
                </a:solidFill>
                <a:effectLst/>
                <a:latin typeface="Courier New" panose="02070309020205020404" pitchFamily="49" charset="0"/>
                <a:cs typeface="Courier New" panose="02070309020205020404" pitchFamily="49" charset="0"/>
              </a:rPr>
              <a:t>=</a:t>
            </a:r>
            <a:r>
              <a:rPr lang="en-US" b="0" dirty="0">
                <a:solidFill>
                  <a:srgbClr val="3B3B3B"/>
                </a:solidFill>
                <a:effectLst/>
                <a:latin typeface="Courier New" panose="02070309020205020404" pitchFamily="49" charset="0"/>
                <a:cs typeface="Courier New" panose="02070309020205020404" pitchFamily="49" charset="0"/>
              </a:rPr>
              <a:t> </a:t>
            </a:r>
            <a:r>
              <a:rPr lang="en-US" b="0" dirty="0" err="1">
                <a:solidFill>
                  <a:srgbClr val="267F99"/>
                </a:solidFill>
                <a:effectLst/>
                <a:latin typeface="Courier New" panose="02070309020205020404" pitchFamily="49" charset="0"/>
                <a:cs typeface="Courier New" panose="02070309020205020404" pitchFamily="49" charset="0"/>
              </a:rPr>
              <a:t>Array</a:t>
            </a:r>
            <a:r>
              <a:rPr lang="en-US" b="0" dirty="0" err="1">
                <a:solidFill>
                  <a:srgbClr val="3B3B3B"/>
                </a:solidFill>
                <a:effectLst/>
                <a:latin typeface="Courier New" panose="02070309020205020404" pitchFamily="49" charset="0"/>
                <a:cs typeface="Courier New" panose="02070309020205020404" pitchFamily="49" charset="0"/>
              </a:rPr>
              <a:t>.</a:t>
            </a:r>
            <a:r>
              <a:rPr lang="en-US" b="0" dirty="0" err="1">
                <a:solidFill>
                  <a:srgbClr val="0070C1"/>
                </a:solidFill>
                <a:effectLst/>
                <a:latin typeface="Courier New" panose="02070309020205020404" pitchFamily="49" charset="0"/>
                <a:cs typeface="Courier New" panose="02070309020205020404" pitchFamily="49" charset="0"/>
              </a:rPr>
              <a:t>concat</a:t>
            </a:r>
            <a:r>
              <a:rPr lang="en-US" b="0" dirty="0">
                <a:solidFill>
                  <a:srgbClr val="3B3B3B"/>
                </a:solidFill>
                <a:effectLst/>
                <a:latin typeface="Courier New" panose="02070309020205020404" pitchFamily="49" charset="0"/>
                <a:cs typeface="Courier New" panose="02070309020205020404" pitchFamily="49" charset="0"/>
              </a:rPr>
              <a:t>(</a:t>
            </a:r>
            <a:r>
              <a:rPr lang="en-US" b="0" dirty="0">
                <a:solidFill>
                  <a:srgbClr val="0070C1"/>
                </a:solidFill>
                <a:effectLst/>
                <a:latin typeface="Courier New" panose="02070309020205020404" pitchFamily="49" charset="0"/>
                <a:cs typeface="Courier New" panose="02070309020205020404" pitchFamily="49" charset="0"/>
              </a:rPr>
              <a:t>array1</a:t>
            </a:r>
            <a:r>
              <a:rPr lang="en-US" b="0" dirty="0">
                <a:solidFill>
                  <a:srgbClr val="3B3B3B"/>
                </a:solidFill>
                <a:effectLst/>
                <a:latin typeface="Courier New" panose="02070309020205020404" pitchFamily="49" charset="0"/>
                <a:cs typeface="Courier New" panose="02070309020205020404" pitchFamily="49" charset="0"/>
              </a:rPr>
              <a:t>, </a:t>
            </a:r>
            <a:r>
              <a:rPr lang="en-US" b="0" dirty="0">
                <a:solidFill>
                  <a:srgbClr val="0070C1"/>
                </a:solidFill>
                <a:effectLst/>
                <a:latin typeface="Courier New" panose="02070309020205020404" pitchFamily="49" charset="0"/>
                <a:cs typeface="Courier New" panose="02070309020205020404" pitchFamily="49" charset="0"/>
              </a:rPr>
              <a:t>array2</a:t>
            </a:r>
            <a:r>
              <a:rPr lang="en-US" b="0" dirty="0">
                <a:solidFill>
                  <a:srgbClr val="3B3B3B"/>
                </a:solidFill>
                <a:effectLst/>
                <a:latin typeface="Courier New" panose="02070309020205020404" pitchFamily="49" charset="0"/>
                <a:cs typeface="Courier New" panose="02070309020205020404" pitchFamily="49" charset="0"/>
              </a:rPr>
              <a:t>)</a:t>
            </a:r>
            <a:endParaRPr lang="en-US"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716124" y="1012052"/>
            <a:ext cx="10759751" cy="420512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Collections are containers of things. Those containers can be sequenced, linear sets of items like List, Tuple, Option, Map, etc. </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The collections may have an arbitrary number of elements or be bounded to zero or one element (e.g., Option).</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dirty="0">
                <a:latin typeface="Georgia Pro" panose="02040502050405020303" pitchFamily="18" charset="0"/>
              </a:rPr>
              <a:t>Collections may be strict or lazy. Lazy collections have elements that may not consume memory until they are accessed, like Ranges.</a:t>
            </a: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endParaRPr lang="en-US"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b="0" i="0" dirty="0">
                <a:solidFill>
                  <a:srgbClr val="000000"/>
                </a:solidFill>
                <a:effectLst/>
                <a:latin typeface="Georgia Pro" panose="02040502050405020303" pitchFamily="18" charset="0"/>
              </a:rPr>
              <a:t> Collections may be </a:t>
            </a:r>
            <a:r>
              <a:rPr lang="en-US" b="1" i="0" dirty="0">
                <a:solidFill>
                  <a:srgbClr val="000000"/>
                </a:solidFill>
                <a:effectLst/>
                <a:latin typeface="Georgia Pro" panose="02040502050405020303" pitchFamily="18" charset="0"/>
              </a:rPr>
              <a:t>mutable</a:t>
            </a:r>
            <a:r>
              <a:rPr lang="en-US" b="0" i="0" dirty="0">
                <a:solidFill>
                  <a:srgbClr val="000000"/>
                </a:solidFill>
                <a:effectLst/>
                <a:latin typeface="Georgia Pro" panose="02040502050405020303" pitchFamily="18" charset="0"/>
              </a:rPr>
              <a:t> (the contents of the reference can change) or </a:t>
            </a:r>
            <a:r>
              <a:rPr lang="en-US" b="1" i="0" dirty="0">
                <a:solidFill>
                  <a:srgbClr val="000000"/>
                </a:solidFill>
                <a:effectLst/>
                <a:latin typeface="Georgia Pro" panose="02040502050405020303" pitchFamily="18" charset="0"/>
              </a:rPr>
              <a:t>immutable</a:t>
            </a:r>
            <a:endParaRPr lang="en-US" dirty="0">
              <a:latin typeface="Georgia Pro" panose="02040502050405020303" pitchFamily="18" charset="0"/>
            </a:endParaRPr>
          </a:p>
        </p:txBody>
      </p:sp>
      <p:sp>
        <p:nvSpPr>
          <p:cNvPr id="10" name="Title 1"/>
          <p:cNvSpPr txBox="1"/>
          <p:nvPr/>
        </p:nvSpPr>
        <p:spPr>
          <a:xfrm>
            <a:off x="838199" y="290480"/>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Collections</a:t>
            </a:r>
            <a:endParaRPr lang="en-US" sz="2800" b="1" dirty="0">
              <a:solidFill>
                <a:srgbClr val="2C326F"/>
              </a:solidFill>
              <a:latin typeface="Georgia Pro" panose="020405020504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Main features of Scala</a:t>
            </a:r>
            <a:endParaRPr lang="en-US" sz="2800" b="1" dirty="0">
              <a:solidFill>
                <a:srgbClr val="2C326F"/>
              </a:solidFill>
              <a:latin typeface="Georgia Pro" panose="02040502050405020303" pitchFamily="18" charset="0"/>
            </a:endParaRPr>
          </a:p>
        </p:txBody>
      </p:sp>
      <p:sp>
        <p:nvSpPr>
          <p:cNvPr id="5" name="TextBox 4"/>
          <p:cNvSpPr txBox="1"/>
          <p:nvPr/>
        </p:nvSpPr>
        <p:spPr>
          <a:xfrm>
            <a:off x="838200" y="1046031"/>
            <a:ext cx="10515600" cy="3009542"/>
          </a:xfrm>
          <a:prstGeom prst="rect">
            <a:avLst/>
          </a:prstGeom>
          <a:noFill/>
        </p:spPr>
        <p:txBody>
          <a:bodyPr wrap="square">
            <a:spAutoFit/>
          </a:bodyPr>
          <a:lstStyle/>
          <a:p>
            <a:pPr marL="342900" indent="-342900" algn="just">
              <a:lnSpc>
                <a:spcPct val="150000"/>
              </a:lnSpc>
              <a:buAutoNum type="arabicPeriod"/>
            </a:pPr>
            <a:r>
              <a:rPr lang="en-US" sz="1600" b="1" dirty="0">
                <a:latin typeface="Georgia Pro" panose="02040502050405020303" pitchFamily="18" charset="0"/>
              </a:rPr>
              <a:t>Functional programming</a:t>
            </a:r>
            <a:endParaRPr lang="en-US" sz="1600" b="1" dirty="0">
              <a:latin typeface="Georgia Pro" panose="02040502050405020303" pitchFamily="18" charset="0"/>
            </a:endParaRPr>
          </a:p>
          <a:p>
            <a:pPr marL="342900" indent="-342900" algn="just">
              <a:lnSpc>
                <a:spcPct val="150000"/>
              </a:lnSpc>
              <a:buAutoNum type="arabicPeriod"/>
            </a:pPr>
            <a:endParaRPr lang="en-US" sz="1600" b="1" dirty="0">
              <a:latin typeface="Georgia Pro" panose="02040502050405020303" pitchFamily="18" charset="0"/>
            </a:endParaRPr>
          </a:p>
          <a:p>
            <a:pPr algn="just">
              <a:lnSpc>
                <a:spcPct val="150000"/>
              </a:lnSpc>
            </a:pPr>
            <a:r>
              <a:rPr lang="en-US" sz="1600" dirty="0">
                <a:latin typeface="Georgia Pro" panose="02040502050405020303" pitchFamily="18" charset="0"/>
              </a:rPr>
              <a:t>When defining a function it is important that the function does only what it is meant to do . In brief, the function should not have any hidden internal </a:t>
            </a:r>
            <a:r>
              <a:rPr lang="en-US" sz="1600" dirty="0" err="1">
                <a:latin typeface="Georgia Pro" panose="02040502050405020303" pitchFamily="18" charset="0"/>
              </a:rPr>
              <a:t>behaviour</a:t>
            </a:r>
            <a:r>
              <a:rPr lang="en-US" sz="1600" dirty="0">
                <a:latin typeface="Georgia Pro" panose="02040502050405020303" pitchFamily="18" charset="0"/>
              </a:rPr>
              <a:t>.</a:t>
            </a:r>
            <a:endParaRPr lang="en-US" sz="1600" dirty="0">
              <a:latin typeface="Georgia Pro" panose="02040502050405020303" pitchFamily="18" charset="0"/>
            </a:endParaRPr>
          </a:p>
          <a:p>
            <a:pPr algn="just">
              <a:lnSpc>
                <a:spcPct val="150000"/>
              </a:lnSpc>
            </a:pPr>
            <a:endParaRPr lang="en-US" sz="1600" dirty="0">
              <a:latin typeface="Georgia Pro" panose="02040502050405020303" pitchFamily="18" charset="0"/>
            </a:endParaRPr>
          </a:p>
          <a:p>
            <a:pPr algn="just">
              <a:lnSpc>
                <a:spcPct val="150000"/>
              </a:lnSpc>
            </a:pPr>
            <a:r>
              <a:rPr lang="en-US" sz="1600" dirty="0">
                <a:latin typeface="Georgia Pro" panose="02040502050405020303" pitchFamily="18" charset="0"/>
              </a:rPr>
              <a:t>We could define a function to calculate Energy by taking the input M for the mass and multiplying by a constant C² which represents the speed of </a:t>
            </a:r>
            <a:r>
              <a:rPr lang="en-US" sz="1600" dirty="0" err="1">
                <a:latin typeface="Georgia Pro" panose="02040502050405020303" pitchFamily="18" charset="0"/>
              </a:rPr>
              <a:t>ligh</a:t>
            </a:r>
            <a:endParaRPr lang="en-US" sz="1600" dirty="0">
              <a:latin typeface="Georgia Pro" panose="02040502050405020303" pitchFamily="18" charset="0"/>
            </a:endParaRPr>
          </a:p>
          <a:p>
            <a:pPr algn="just">
              <a:lnSpc>
                <a:spcPct val="150000"/>
              </a:lnSpc>
            </a:pPr>
            <a:endParaRPr lang="en-IN" sz="1600" dirty="0">
              <a:latin typeface="Georgia Pro" panose="02040502050405020303" pitchFamily="18" charset="0"/>
            </a:endParaRPr>
          </a:p>
        </p:txBody>
      </p:sp>
      <p:pic>
        <p:nvPicPr>
          <p:cNvPr id="4" name="Picture 3"/>
          <p:cNvPicPr>
            <a:picLocks noChangeAspect="1"/>
          </p:cNvPicPr>
          <p:nvPr/>
        </p:nvPicPr>
        <p:blipFill>
          <a:blip r:embed="rId1"/>
          <a:stretch>
            <a:fillRect/>
          </a:stretch>
        </p:blipFill>
        <p:spPr>
          <a:xfrm>
            <a:off x="9267825" y="632619"/>
            <a:ext cx="1428750" cy="1428750"/>
          </a:xfrm>
          <a:prstGeom prst="rect">
            <a:avLst/>
          </a:prstGeom>
        </p:spPr>
      </p:pic>
      <p:sp>
        <p:nvSpPr>
          <p:cNvPr id="6" name="TextBox 5"/>
          <p:cNvSpPr txBox="1"/>
          <p:nvPr/>
        </p:nvSpPr>
        <p:spPr>
          <a:xfrm>
            <a:off x="746022" y="4201491"/>
            <a:ext cx="10515600" cy="1162882"/>
          </a:xfrm>
          <a:prstGeom prst="rect">
            <a:avLst/>
          </a:prstGeom>
          <a:noFill/>
        </p:spPr>
        <p:txBody>
          <a:bodyPr wrap="square">
            <a:spAutoFit/>
          </a:bodyPr>
          <a:lstStyle/>
          <a:p>
            <a:pPr algn="just">
              <a:lnSpc>
                <a:spcPct val="150000"/>
              </a:lnSpc>
            </a:pPr>
            <a:r>
              <a:rPr lang="en-US" sz="1600" b="1" dirty="0">
                <a:latin typeface="Georgia Pro" panose="02040502050405020303" pitchFamily="18" charset="0"/>
              </a:rPr>
              <a:t>2. Composing functions</a:t>
            </a:r>
            <a:endParaRPr lang="en-US" sz="1600" b="1" dirty="0">
              <a:latin typeface="Georgia Pro" panose="02040502050405020303" pitchFamily="18" charset="0"/>
            </a:endParaRPr>
          </a:p>
          <a:p>
            <a:pPr marL="342900" indent="-342900" algn="just">
              <a:lnSpc>
                <a:spcPct val="150000"/>
              </a:lnSpc>
              <a:buAutoNum type="arabicPeriod"/>
            </a:pPr>
            <a:endParaRPr lang="en-US" sz="1600" b="1" dirty="0">
              <a:latin typeface="Georgia Pro" panose="02040502050405020303" pitchFamily="18" charset="0"/>
            </a:endParaRPr>
          </a:p>
          <a:p>
            <a:pPr algn="just">
              <a:lnSpc>
                <a:spcPct val="150000"/>
              </a:lnSpc>
            </a:pPr>
            <a:r>
              <a:rPr lang="en-US" sz="1600" dirty="0">
                <a:latin typeface="Georgia Pro" panose="02040502050405020303" pitchFamily="18" charset="0"/>
              </a:rPr>
              <a:t>Functions that can be freely mixed in with other functions to compose even more functions.</a:t>
            </a:r>
            <a:endParaRPr lang="en-IN" sz="1600" dirty="0">
              <a:latin typeface="Georgia Pro" panose="02040502050405020303" pitchFamily="18" charset="0"/>
            </a:endParaRPr>
          </a:p>
        </p:txBody>
      </p:sp>
      <p:pic>
        <p:nvPicPr>
          <p:cNvPr id="7" name="Picture 6"/>
          <p:cNvPicPr>
            <a:picLocks noChangeAspect="1"/>
          </p:cNvPicPr>
          <p:nvPr/>
        </p:nvPicPr>
        <p:blipFill>
          <a:blip r:embed="rId2"/>
          <a:stretch>
            <a:fillRect/>
          </a:stretch>
        </p:blipFill>
        <p:spPr>
          <a:xfrm>
            <a:off x="9440441" y="4491586"/>
            <a:ext cx="1428750" cy="142875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graphicFrame>
        <p:nvGraphicFramePr>
          <p:cNvPr id="3" name="Table 2"/>
          <p:cNvGraphicFramePr>
            <a:graphicFrameLocks noGrp="1"/>
          </p:cNvGraphicFramePr>
          <p:nvPr/>
        </p:nvGraphicFramePr>
        <p:xfrm>
          <a:off x="1492899" y="699796"/>
          <a:ext cx="6148872" cy="5477169"/>
        </p:xfrm>
        <a:graphic>
          <a:graphicData uri="http://schemas.openxmlformats.org/drawingml/2006/table">
            <a:tbl>
              <a:tblPr>
                <a:tableStyleId>{5940675A-B579-460E-94D1-54222C63F5DA}</a:tableStyleId>
              </a:tblPr>
              <a:tblGrid>
                <a:gridCol w="1250301"/>
                <a:gridCol w="4898571"/>
              </a:tblGrid>
              <a:tr h="579316">
                <a:tc>
                  <a:txBody>
                    <a:bodyPr/>
                    <a:lstStyle/>
                    <a:p>
                      <a:pPr algn="l"/>
                      <a:r>
                        <a:rPr lang="en-IN" sz="1600" b="1" dirty="0" err="1">
                          <a:solidFill>
                            <a:schemeClr val="tx1"/>
                          </a:solidFill>
                          <a:effectLst/>
                          <a:latin typeface="Georgia Pro" panose="02040502050405020303" pitchFamily="18" charset="0"/>
                        </a:rPr>
                        <a:t>Sr.No</a:t>
                      </a:r>
                      <a:endParaRPr lang="en-IN" sz="1600" b="1" dirty="0">
                        <a:solidFill>
                          <a:schemeClr val="tx1"/>
                        </a:solidFill>
                        <a:effectLst/>
                        <a:latin typeface="Georgia Pro" panose="02040502050405020303" pitchFamily="18" charset="0"/>
                      </a:endParaRPr>
                    </a:p>
                  </a:txBody>
                  <a:tcPr marL="41840" marR="41840" marT="41840" marB="41840" anchor="ctr"/>
                </a:tc>
                <a:tc>
                  <a:txBody>
                    <a:bodyPr/>
                    <a:lstStyle/>
                    <a:p>
                      <a:pPr algn="ctr"/>
                      <a:r>
                        <a:rPr lang="en-IN" sz="1600" b="1">
                          <a:solidFill>
                            <a:schemeClr val="tx1"/>
                          </a:solidFill>
                          <a:effectLst/>
                          <a:latin typeface="Georgia Pro" panose="02040502050405020303" pitchFamily="18" charset="0"/>
                        </a:rPr>
                        <a:t>Collections with Description</a:t>
                      </a:r>
                      <a:endParaRPr lang="en-IN" sz="1600" b="1">
                        <a:solidFill>
                          <a:schemeClr val="tx1"/>
                        </a:solidFill>
                        <a:effectLst/>
                        <a:latin typeface="Georgia Pro" panose="02040502050405020303" pitchFamily="18" charset="0"/>
                      </a:endParaRPr>
                    </a:p>
                  </a:txBody>
                  <a:tcPr marL="41840" marR="41840" marT="41840" marB="41840" anchor="ctr"/>
                </a:tc>
              </a:tr>
              <a:tr h="579316">
                <a:tc>
                  <a:txBody>
                    <a:bodyPr/>
                    <a:lstStyle/>
                    <a:p>
                      <a:pPr algn="ctr"/>
                      <a:r>
                        <a:rPr lang="en-IN" sz="1600" dirty="0">
                          <a:solidFill>
                            <a:schemeClr val="tx1"/>
                          </a:solidFill>
                          <a:effectLst/>
                          <a:latin typeface="Georgia Pro" panose="02040502050405020303" pitchFamily="18" charset="0"/>
                        </a:rPr>
                        <a:t>1</a:t>
                      </a:r>
                      <a:endParaRPr lang="en-IN" sz="1600" dirty="0">
                        <a:solidFill>
                          <a:schemeClr val="tx1"/>
                        </a:solidFill>
                        <a:effectLst/>
                        <a:latin typeface="Georgia Pro" panose="02040502050405020303" pitchFamily="18" charset="0"/>
                      </a:endParaRPr>
                    </a:p>
                  </a:txBody>
                  <a:tcPr marL="41840" marR="41840" marT="41840" marB="41840" anchor="ctr"/>
                </a:tc>
                <a:tc>
                  <a:txBody>
                    <a:bodyPr/>
                    <a:lstStyle/>
                    <a:p>
                      <a:pPr algn="ctr"/>
                      <a:r>
                        <a:rPr lang="en-US" sz="1600" b="0" u="none" strike="noStrike" dirty="0">
                          <a:solidFill>
                            <a:schemeClr val="tx1"/>
                          </a:solidFill>
                          <a:effectLst/>
                          <a:latin typeface="Georgia Pro" panose="02040502050405020303" pitchFamily="18" charset="0"/>
                        </a:rPr>
                        <a:t>Scala Lists</a:t>
                      </a:r>
                      <a:endParaRPr lang="en-US" sz="1600" b="0" dirty="0">
                        <a:solidFill>
                          <a:schemeClr val="tx1"/>
                        </a:solidFill>
                        <a:effectLst/>
                        <a:latin typeface="Georgia Pro" panose="02040502050405020303" pitchFamily="18" charset="0"/>
                      </a:endParaRPr>
                    </a:p>
                  </a:txBody>
                  <a:tcPr marL="41840" marR="41840" marT="41840" marB="41840" anchor="ctr"/>
                </a:tc>
              </a:tr>
              <a:tr h="816309">
                <a:tc>
                  <a:txBody>
                    <a:bodyPr/>
                    <a:lstStyle/>
                    <a:p>
                      <a:pPr algn="ctr"/>
                      <a:r>
                        <a:rPr lang="en-IN" sz="1600" dirty="0">
                          <a:solidFill>
                            <a:schemeClr val="tx1"/>
                          </a:solidFill>
                          <a:effectLst/>
                          <a:latin typeface="Georgia Pro" panose="02040502050405020303" pitchFamily="18" charset="0"/>
                        </a:rPr>
                        <a:t>2</a:t>
                      </a:r>
                      <a:endParaRPr lang="en-IN" sz="1600" dirty="0">
                        <a:solidFill>
                          <a:schemeClr val="tx1"/>
                        </a:solidFill>
                        <a:effectLst/>
                        <a:latin typeface="Georgia Pro" panose="02040502050405020303" pitchFamily="18" charset="0"/>
                      </a:endParaRPr>
                    </a:p>
                  </a:txBody>
                  <a:tcPr marL="41840" marR="41840" marT="41840" marB="41840" anchor="ctr"/>
                </a:tc>
                <a:tc>
                  <a:txBody>
                    <a:bodyPr/>
                    <a:lstStyle/>
                    <a:p>
                      <a:pPr algn="ctr"/>
                      <a:r>
                        <a:rPr lang="en-US" sz="1600" b="0" u="none" strike="noStrike" dirty="0">
                          <a:solidFill>
                            <a:schemeClr val="tx1"/>
                          </a:solidFill>
                          <a:effectLst/>
                          <a:latin typeface="Georgia Pro" panose="02040502050405020303" pitchFamily="18" charset="0"/>
                        </a:rPr>
                        <a:t>Scala Sets</a:t>
                      </a:r>
                      <a:endParaRPr lang="en-US" sz="1600" b="0" dirty="0">
                        <a:solidFill>
                          <a:schemeClr val="tx1"/>
                        </a:solidFill>
                        <a:effectLst/>
                        <a:latin typeface="Georgia Pro" panose="02040502050405020303" pitchFamily="18" charset="0"/>
                      </a:endParaRPr>
                    </a:p>
                  </a:txBody>
                  <a:tcPr marL="41840" marR="41840" marT="41840" marB="41840" anchor="ctr"/>
                </a:tc>
              </a:tr>
              <a:tr h="816309">
                <a:tc>
                  <a:txBody>
                    <a:bodyPr/>
                    <a:lstStyle/>
                    <a:p>
                      <a:pPr algn="ctr"/>
                      <a:r>
                        <a:rPr lang="en-IN" sz="1600">
                          <a:solidFill>
                            <a:schemeClr val="tx1"/>
                          </a:solidFill>
                          <a:effectLst/>
                          <a:latin typeface="Georgia Pro" panose="02040502050405020303" pitchFamily="18" charset="0"/>
                        </a:rPr>
                        <a:t>3</a:t>
                      </a:r>
                      <a:endParaRPr lang="en-IN" sz="1600">
                        <a:solidFill>
                          <a:schemeClr val="tx1"/>
                        </a:solidFill>
                        <a:effectLst/>
                        <a:latin typeface="Georgia Pro" panose="02040502050405020303" pitchFamily="18" charset="0"/>
                      </a:endParaRPr>
                    </a:p>
                  </a:txBody>
                  <a:tcPr marL="41840" marR="41840" marT="41840" marB="41840" anchor="ctr"/>
                </a:tc>
                <a:tc>
                  <a:txBody>
                    <a:bodyPr/>
                    <a:lstStyle/>
                    <a:p>
                      <a:pPr algn="ctr"/>
                      <a:r>
                        <a:rPr lang="en-US" sz="1600" b="0" u="none" strike="noStrike" dirty="0">
                          <a:solidFill>
                            <a:schemeClr val="tx1"/>
                          </a:solidFill>
                          <a:effectLst/>
                          <a:latin typeface="Georgia Pro" panose="02040502050405020303" pitchFamily="18" charset="0"/>
                        </a:rPr>
                        <a:t>Scala Maps</a:t>
                      </a:r>
                      <a:endParaRPr lang="en-US" sz="1600" b="0" dirty="0">
                        <a:solidFill>
                          <a:schemeClr val="tx1"/>
                        </a:solidFill>
                        <a:effectLst/>
                        <a:latin typeface="Georgia Pro" panose="02040502050405020303" pitchFamily="18" charset="0"/>
                      </a:endParaRPr>
                    </a:p>
                  </a:txBody>
                  <a:tcPr marL="41840" marR="41840" marT="41840" marB="41840" anchor="ctr"/>
                </a:tc>
              </a:tr>
              <a:tr h="816309">
                <a:tc>
                  <a:txBody>
                    <a:bodyPr/>
                    <a:lstStyle/>
                    <a:p>
                      <a:pPr algn="ctr"/>
                      <a:r>
                        <a:rPr lang="en-IN" sz="1600">
                          <a:solidFill>
                            <a:schemeClr val="tx1"/>
                          </a:solidFill>
                          <a:effectLst/>
                          <a:latin typeface="Georgia Pro" panose="02040502050405020303" pitchFamily="18" charset="0"/>
                        </a:rPr>
                        <a:t>4</a:t>
                      </a:r>
                      <a:endParaRPr lang="en-IN" sz="1600">
                        <a:solidFill>
                          <a:schemeClr val="tx1"/>
                        </a:solidFill>
                        <a:effectLst/>
                        <a:latin typeface="Georgia Pro" panose="02040502050405020303" pitchFamily="18" charset="0"/>
                      </a:endParaRPr>
                    </a:p>
                  </a:txBody>
                  <a:tcPr marL="41840" marR="41840" marT="41840" marB="41840" anchor="ctr"/>
                </a:tc>
                <a:tc>
                  <a:txBody>
                    <a:bodyPr/>
                    <a:lstStyle/>
                    <a:p>
                      <a:pPr algn="ctr"/>
                      <a:r>
                        <a:rPr lang="en-US" sz="1600" b="0" u="none" strike="noStrike" dirty="0">
                          <a:solidFill>
                            <a:schemeClr val="tx1"/>
                          </a:solidFill>
                          <a:effectLst/>
                          <a:latin typeface="Georgia Pro" panose="02040502050405020303" pitchFamily="18" charset="0"/>
                        </a:rPr>
                        <a:t>Scala Tuples</a:t>
                      </a:r>
                      <a:endParaRPr lang="en-US" sz="1600" b="0" dirty="0">
                        <a:solidFill>
                          <a:schemeClr val="tx1"/>
                        </a:solidFill>
                        <a:effectLst/>
                        <a:latin typeface="Georgia Pro" panose="02040502050405020303" pitchFamily="18" charset="0"/>
                      </a:endParaRPr>
                    </a:p>
                  </a:txBody>
                  <a:tcPr marL="41840" marR="41840" marT="41840" marB="41840" anchor="ctr"/>
                </a:tc>
              </a:tr>
              <a:tr h="816309">
                <a:tc>
                  <a:txBody>
                    <a:bodyPr/>
                    <a:lstStyle/>
                    <a:p>
                      <a:pPr algn="ctr"/>
                      <a:r>
                        <a:rPr lang="en-IN" sz="1600">
                          <a:solidFill>
                            <a:schemeClr val="tx1"/>
                          </a:solidFill>
                          <a:effectLst/>
                          <a:latin typeface="Georgia Pro" panose="02040502050405020303" pitchFamily="18" charset="0"/>
                        </a:rPr>
                        <a:t>5</a:t>
                      </a:r>
                      <a:endParaRPr lang="en-IN" sz="1600">
                        <a:solidFill>
                          <a:schemeClr val="tx1"/>
                        </a:solidFill>
                        <a:effectLst/>
                        <a:latin typeface="Georgia Pro" panose="02040502050405020303" pitchFamily="18" charset="0"/>
                      </a:endParaRPr>
                    </a:p>
                  </a:txBody>
                  <a:tcPr marL="41840" marR="41840" marT="41840" marB="41840" anchor="ctr"/>
                </a:tc>
                <a:tc>
                  <a:txBody>
                    <a:bodyPr/>
                    <a:lstStyle/>
                    <a:p>
                      <a:pPr algn="ctr"/>
                      <a:r>
                        <a:rPr lang="en-US" sz="1600" b="0" u="none" strike="noStrike" dirty="0">
                          <a:solidFill>
                            <a:schemeClr val="tx1"/>
                          </a:solidFill>
                          <a:effectLst/>
                          <a:latin typeface="Georgia Pro" panose="02040502050405020303" pitchFamily="18" charset="0"/>
                        </a:rPr>
                        <a:t>Scala Options</a:t>
                      </a:r>
                      <a:endParaRPr lang="en-US" sz="1600" b="0" dirty="0">
                        <a:solidFill>
                          <a:schemeClr val="tx1"/>
                        </a:solidFill>
                        <a:effectLst/>
                        <a:latin typeface="Georgia Pro" panose="02040502050405020303" pitchFamily="18" charset="0"/>
                      </a:endParaRPr>
                    </a:p>
                  </a:txBody>
                  <a:tcPr marL="41840" marR="41840" marT="41840" marB="41840" anchor="ctr"/>
                </a:tc>
              </a:tr>
              <a:tr h="1053301">
                <a:tc>
                  <a:txBody>
                    <a:bodyPr/>
                    <a:lstStyle/>
                    <a:p>
                      <a:pPr algn="ctr"/>
                      <a:r>
                        <a:rPr lang="en-IN" sz="1600">
                          <a:solidFill>
                            <a:schemeClr val="tx1"/>
                          </a:solidFill>
                          <a:effectLst/>
                          <a:latin typeface="Georgia Pro" panose="02040502050405020303" pitchFamily="18" charset="0"/>
                        </a:rPr>
                        <a:t>6</a:t>
                      </a:r>
                      <a:endParaRPr lang="en-IN" sz="1600">
                        <a:solidFill>
                          <a:schemeClr val="tx1"/>
                        </a:solidFill>
                        <a:effectLst/>
                        <a:latin typeface="Georgia Pro" panose="02040502050405020303" pitchFamily="18" charset="0"/>
                      </a:endParaRPr>
                    </a:p>
                  </a:txBody>
                  <a:tcPr marL="41840" marR="41840" marT="41840" marB="41840" anchor="ctr"/>
                </a:tc>
                <a:tc>
                  <a:txBody>
                    <a:bodyPr/>
                    <a:lstStyle/>
                    <a:p>
                      <a:pPr algn="ctr"/>
                      <a:r>
                        <a:rPr lang="en-US" sz="1600" b="0" u="none" strike="noStrike" dirty="0">
                          <a:solidFill>
                            <a:schemeClr val="tx1"/>
                          </a:solidFill>
                          <a:effectLst/>
                          <a:latin typeface="Georgia Pro" panose="02040502050405020303" pitchFamily="18" charset="0"/>
                        </a:rPr>
                        <a:t>Scala Iterators</a:t>
                      </a:r>
                      <a:endParaRPr lang="en-US" sz="1600" b="0" dirty="0">
                        <a:solidFill>
                          <a:schemeClr val="tx1"/>
                        </a:solidFill>
                        <a:effectLst/>
                        <a:latin typeface="Georgia Pro" panose="02040502050405020303" pitchFamily="18" charset="0"/>
                      </a:endParaRPr>
                    </a:p>
                  </a:txBody>
                  <a:tcPr marL="41840" marR="41840" marT="41840" marB="41840" anchor="ct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838199" y="825467"/>
            <a:ext cx="10759751" cy="171213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Scala Lists are quite similar to arrays which means, all the elements of a list have the same type but there are two important differences. </a:t>
            </a:r>
            <a:endParaRPr lang="en-US" dirty="0">
              <a:latin typeface="Georgia Pro" panose="02040502050405020303" pitchFamily="18" charset="0"/>
            </a:endParaRPr>
          </a:p>
          <a:p>
            <a:pPr marL="742950" lvl="1" indent="-285750" algn="just">
              <a:lnSpc>
                <a:spcPct val="150000"/>
              </a:lnSpc>
              <a:buFont typeface="Courier New" panose="02070309020205020404" pitchFamily="49" charset="0"/>
              <a:buChar char="o"/>
            </a:pPr>
            <a:r>
              <a:rPr lang="en-US" dirty="0">
                <a:latin typeface="Georgia Pro" panose="02040502050405020303" pitchFamily="18" charset="0"/>
              </a:rPr>
              <a:t>First, lists are immutable, which means elements of a list cannot be changed by assignment. </a:t>
            </a:r>
            <a:endParaRPr lang="en-US" dirty="0">
              <a:latin typeface="Georgia Pro" panose="02040502050405020303" pitchFamily="18" charset="0"/>
            </a:endParaRPr>
          </a:p>
          <a:p>
            <a:pPr marL="742950" lvl="1" indent="-285750" algn="just">
              <a:lnSpc>
                <a:spcPct val="150000"/>
              </a:lnSpc>
              <a:buFont typeface="Courier New" panose="02070309020205020404" pitchFamily="49" charset="0"/>
              <a:buChar char="o"/>
            </a:pPr>
            <a:r>
              <a:rPr lang="en-US" dirty="0">
                <a:latin typeface="Georgia Pro" panose="02040502050405020303" pitchFamily="18" charset="0"/>
              </a:rPr>
              <a:t>Second, lists represent a linked list whereas arrays are flat.</a:t>
            </a:r>
            <a:endParaRPr lang="en-US" dirty="0">
              <a:latin typeface="Georgia Pro" panose="02040502050405020303" pitchFamily="18" charset="0"/>
            </a:endParaRPr>
          </a:p>
        </p:txBody>
      </p:sp>
      <p:sp>
        <p:nvSpPr>
          <p:cNvPr id="10" name="Title 1"/>
          <p:cNvSpPr txBox="1"/>
          <p:nvPr/>
        </p:nvSpPr>
        <p:spPr>
          <a:xfrm>
            <a:off x="838199" y="290480"/>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List</a:t>
            </a:r>
            <a:endParaRPr lang="en-US" sz="2800" b="1" dirty="0">
              <a:solidFill>
                <a:srgbClr val="2C326F"/>
              </a:solidFill>
              <a:latin typeface="Georgia Pro" panose="02040502050405020303" pitchFamily="18" charset="0"/>
            </a:endParaRPr>
          </a:p>
        </p:txBody>
      </p:sp>
      <p:sp>
        <p:nvSpPr>
          <p:cNvPr id="5" name="Rectangle 2"/>
          <p:cNvSpPr>
            <a:spLocks noChangeArrowheads="1"/>
          </p:cNvSpPr>
          <p:nvPr/>
        </p:nvSpPr>
        <p:spPr bwMode="auto">
          <a:xfrm>
            <a:off x="1625394" y="2738816"/>
            <a:ext cx="954405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object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Lists01 </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def </a:t>
            </a:r>
            <a:r>
              <a:rPr kumimoji="0" lang="en-US" altLang="en-US"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Unit = {</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val</a:t>
            </a: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fruit</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"Apples"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"Oranges"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"Banana"</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val</a:t>
            </a: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[Int] =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//print</a:t>
            </a:r>
            <a:br>
              <a:rPr kumimoji="0" lang="en-US" altLang="en-US"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.foreach</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1"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for </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lang="en-US" altLang="en-US">
                <a:solidFill>
                  <a:srgbClr val="000000"/>
                </a:solidFill>
                <a:latin typeface="Courier New" panose="02070309020205020404" pitchFamily="49" charset="0"/>
                <a:cs typeface="Courier New" panose="02070309020205020404" pitchFamily="49" charset="0"/>
              </a:rPr>
              <a:t>nums</a:t>
            </a:r>
            <a:r>
              <a:rPr kumimoji="0" lang="en-US" altLang="en-US" b="0" i="0" u="none" strike="noStrike" cap="none" normalizeH="0" baseline="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838199" y="825467"/>
            <a:ext cx="10759751" cy="46564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Georgia Pro" panose="02040502050405020303" pitchFamily="18" charset="0"/>
              </a:rPr>
              <a:t>Lists can also be created used </a:t>
            </a:r>
            <a:r>
              <a:rPr lang="en-US" b="1" dirty="0">
                <a:latin typeface="Georgia Pro" panose="02040502050405020303" pitchFamily="18" charset="0"/>
              </a:rPr>
              <a:t>cons (:</a:t>
            </a:r>
            <a:r>
              <a:rPr lang="en-US" b="1" dirty="0">
                <a:latin typeface="Georgia Pro" panose="02040502050405020303" pitchFamily="18" charset="0"/>
                <a:sym typeface="Wingdings" panose="05000000000000000000" pitchFamily="2" charset="2"/>
              </a:rPr>
              <a:t>:) </a:t>
            </a:r>
            <a:r>
              <a:rPr lang="en-US" dirty="0">
                <a:latin typeface="Georgia Pro" panose="02040502050405020303" pitchFamily="18" charset="0"/>
              </a:rPr>
              <a:t>operator</a:t>
            </a:r>
            <a:endParaRPr lang="en-US" dirty="0">
              <a:latin typeface="Georgia Pro" panose="02040502050405020303" pitchFamily="18" charset="0"/>
            </a:endParaRPr>
          </a:p>
        </p:txBody>
      </p:sp>
      <p:sp>
        <p:nvSpPr>
          <p:cNvPr id="5" name="Rectangle 2"/>
          <p:cNvSpPr>
            <a:spLocks noChangeArrowheads="1"/>
          </p:cNvSpPr>
          <p:nvPr/>
        </p:nvSpPr>
        <p:spPr bwMode="auto">
          <a:xfrm>
            <a:off x="1809750" y="1582341"/>
            <a:ext cx="9544050"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object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Lists01 </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def </a:t>
            </a:r>
            <a:r>
              <a:rPr kumimoji="0" lang="en-US" altLang="en-US"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Unit = {</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endPar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solidFill>
                  <a:srgbClr val="080808"/>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val</a:t>
            </a: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fruit</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"Apples“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"Oranges“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"Banana“</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::Nil</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val</a:t>
            </a: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[Int] = </a:t>
            </a:r>
            <a:r>
              <a:rPr kumimoji="0" lang="en-US" altLang="en-US"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::Nil</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//print</a:t>
            </a:r>
            <a:br>
              <a:rPr kumimoji="0" lang="en-US" altLang="en-US"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.foreach</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1"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for </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6" name="Title 1"/>
          <p:cNvSpPr txBox="1"/>
          <p:nvPr/>
        </p:nvSpPr>
        <p:spPr>
          <a:xfrm>
            <a:off x="838199" y="290480"/>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Basic operations on List</a:t>
            </a:r>
            <a:endParaRPr lang="en-US" sz="2800" b="1" dirty="0">
              <a:solidFill>
                <a:srgbClr val="2C326F"/>
              </a:solidFill>
              <a:latin typeface="Georgia Pro" panose="02040502050405020303" pitchFamily="18" charset="0"/>
            </a:endParaRPr>
          </a:p>
        </p:txBody>
      </p:sp>
      <p:graphicFrame>
        <p:nvGraphicFramePr>
          <p:cNvPr id="3" name="Table 2"/>
          <p:cNvGraphicFramePr>
            <a:graphicFrameLocks noGrp="1"/>
          </p:cNvGraphicFramePr>
          <p:nvPr/>
        </p:nvGraphicFramePr>
        <p:xfrm>
          <a:off x="2399084" y="1395254"/>
          <a:ext cx="7393832" cy="2446528"/>
        </p:xfrm>
        <a:graphic>
          <a:graphicData uri="http://schemas.openxmlformats.org/drawingml/2006/table">
            <a:tbl>
              <a:tblPr>
                <a:tableStyleId>{2D5ABB26-0587-4C30-8999-92F81FD0307C}</a:tableStyleId>
              </a:tblPr>
              <a:tblGrid>
                <a:gridCol w="757900"/>
                <a:gridCol w="6635932"/>
              </a:tblGrid>
              <a:tr h="0">
                <a:tc>
                  <a:txBody>
                    <a:bodyPr/>
                    <a:lstStyle/>
                    <a:p>
                      <a:pPr algn="l">
                        <a:lnSpc>
                          <a:spcPct val="125000"/>
                        </a:lnSpc>
                      </a:pPr>
                      <a:r>
                        <a:rPr lang="en-IN" b="1" dirty="0">
                          <a:effectLst/>
                          <a:latin typeface="Georgia Pro" panose="02040502050405020303" pitchFamily="18" charset="0"/>
                        </a:rPr>
                        <a:t>SN</a:t>
                      </a:r>
                      <a:endParaRPr lang="en-IN" b="1" dirty="0">
                        <a:effectLst/>
                        <a:latin typeface="Georgia Pro" panose="02040502050405020303" pitchFamily="18" charset="0"/>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5000"/>
                        </a:lnSpc>
                      </a:pPr>
                      <a:r>
                        <a:rPr lang="en-IN" b="1">
                          <a:effectLst/>
                          <a:latin typeface="Georgia Pro" panose="02040502050405020303" pitchFamily="18" charset="0"/>
                        </a:rPr>
                        <a:t>Methods &amp; Description</a:t>
                      </a:r>
                      <a:endParaRPr lang="en-IN" b="1">
                        <a:effectLst/>
                        <a:latin typeface="Georgia Pro" panose="02040502050405020303" pitchFamily="18" charset="0"/>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lnSpc>
                          <a:spcPct val="125000"/>
                        </a:lnSpc>
                      </a:pPr>
                      <a:r>
                        <a:rPr lang="en-IN">
                          <a:effectLst/>
                          <a:latin typeface="Georgia Pro" panose="02040502050405020303" pitchFamily="18" charset="0"/>
                        </a:rPr>
                        <a:t>1</a:t>
                      </a:r>
                      <a:endParaRPr lang="en-IN">
                        <a:effectLst/>
                        <a:latin typeface="Georgia Pro" panose="02040502050405020303" pitchFamily="18" charset="0"/>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25000"/>
                        </a:lnSpc>
                      </a:pPr>
                      <a:r>
                        <a:rPr lang="en-US" b="1" dirty="0">
                          <a:effectLst/>
                          <a:latin typeface="Georgia Pro" panose="02040502050405020303" pitchFamily="18" charset="0"/>
                        </a:rPr>
                        <a:t>Head: </a:t>
                      </a:r>
                      <a:r>
                        <a:rPr lang="en-US" dirty="0">
                          <a:effectLst/>
                          <a:latin typeface="Georgia Pro" panose="02040502050405020303" pitchFamily="18" charset="0"/>
                        </a:rPr>
                        <a:t>This method returns the first element of a list.</a:t>
                      </a:r>
                      <a:endParaRPr lang="en-US" dirty="0">
                        <a:effectLst/>
                        <a:latin typeface="Georgia Pro" panose="02040502050405020303" pitchFamily="18" charset="0"/>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lnSpc>
                          <a:spcPct val="125000"/>
                        </a:lnSpc>
                      </a:pPr>
                      <a:r>
                        <a:rPr lang="en-IN">
                          <a:effectLst/>
                          <a:latin typeface="Georgia Pro" panose="02040502050405020303" pitchFamily="18" charset="0"/>
                        </a:rPr>
                        <a:t>2</a:t>
                      </a:r>
                      <a:endParaRPr lang="en-IN">
                        <a:effectLst/>
                        <a:latin typeface="Georgia Pro" panose="02040502050405020303" pitchFamily="18" charset="0"/>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25000"/>
                        </a:lnSpc>
                      </a:pPr>
                      <a:r>
                        <a:rPr lang="en-US" b="1" dirty="0">
                          <a:effectLst/>
                          <a:latin typeface="Georgia Pro" panose="02040502050405020303" pitchFamily="18" charset="0"/>
                        </a:rPr>
                        <a:t>Tail: </a:t>
                      </a:r>
                      <a:r>
                        <a:rPr lang="en-US" dirty="0">
                          <a:effectLst/>
                          <a:latin typeface="Georgia Pro" panose="02040502050405020303" pitchFamily="18" charset="0"/>
                        </a:rPr>
                        <a:t>This method returns a list consisting of all elements except the first.</a:t>
                      </a:r>
                      <a:endParaRPr lang="en-US" dirty="0">
                        <a:effectLst/>
                        <a:latin typeface="Georgia Pro" panose="02040502050405020303" pitchFamily="18" charset="0"/>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lnSpc>
                          <a:spcPct val="125000"/>
                        </a:lnSpc>
                      </a:pPr>
                      <a:r>
                        <a:rPr lang="en-IN">
                          <a:effectLst/>
                          <a:latin typeface="Georgia Pro" panose="02040502050405020303" pitchFamily="18" charset="0"/>
                        </a:rPr>
                        <a:t>3</a:t>
                      </a:r>
                      <a:endParaRPr lang="en-IN">
                        <a:effectLst/>
                        <a:latin typeface="Georgia Pro" panose="02040502050405020303" pitchFamily="18" charset="0"/>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25000"/>
                        </a:lnSpc>
                      </a:pPr>
                      <a:r>
                        <a:rPr lang="en-US" b="1" dirty="0" err="1">
                          <a:effectLst/>
                          <a:latin typeface="Georgia Pro" panose="02040502050405020303" pitchFamily="18" charset="0"/>
                        </a:rPr>
                        <a:t>isEmpty</a:t>
                      </a:r>
                      <a:r>
                        <a:rPr lang="en-US" b="1" dirty="0">
                          <a:effectLst/>
                          <a:latin typeface="Georgia Pro" panose="02040502050405020303" pitchFamily="18" charset="0"/>
                        </a:rPr>
                        <a:t>:  </a:t>
                      </a:r>
                      <a:r>
                        <a:rPr lang="en-US" dirty="0">
                          <a:effectLst/>
                          <a:latin typeface="Georgia Pro" panose="02040502050405020303" pitchFamily="18" charset="0"/>
                        </a:rPr>
                        <a:t>This method returns true if the list is empty otherwise false.</a:t>
                      </a:r>
                      <a:endParaRPr lang="en-US" dirty="0">
                        <a:effectLst/>
                        <a:latin typeface="Georgia Pro" panose="02040502050405020303" pitchFamily="18" charset="0"/>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1819276" y="910441"/>
            <a:ext cx="9315450" cy="3970318"/>
          </a:xfrm>
          <a:prstGeom prst="rect">
            <a:avLst/>
          </a:prstGeom>
          <a:noFill/>
        </p:spPr>
        <p:txBody>
          <a:bodyPr wrap="square">
            <a:spAutoFit/>
          </a:bodyPr>
          <a:lstStyle/>
          <a:p>
            <a:r>
              <a:rPr lang="en-IN" b="0" dirty="0">
                <a:solidFill>
                  <a:srgbClr val="AF00DB"/>
                </a:solidFill>
                <a:effectLst/>
                <a:latin typeface="Courier New" panose="02070309020205020404" pitchFamily="49" charset="0"/>
                <a:cs typeface="Courier New" panose="02070309020205020404" pitchFamily="49" charset="0"/>
              </a:rPr>
              <a:t>object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Lists01</a:t>
            </a: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F00DB"/>
                </a:solidFill>
                <a:effectLst/>
                <a:latin typeface="Courier New" panose="02070309020205020404" pitchFamily="49" charset="0"/>
                <a:cs typeface="Courier New" panose="02070309020205020404" pitchFamily="49" charset="0"/>
              </a:rPr>
              <a:t>def</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main</a:t>
            </a:r>
            <a:r>
              <a:rPr lang="en-IN" b="0" dirty="0">
                <a:solidFill>
                  <a:srgbClr val="3B3B3B"/>
                </a:solidFill>
                <a:effectLst/>
                <a:latin typeface="Courier New" panose="02070309020205020404" pitchFamily="49" charset="0"/>
                <a:cs typeface="Courier New" panose="02070309020205020404" pitchFamily="49" charset="0"/>
              </a:rPr>
              <a:t>(</a:t>
            </a:r>
            <a:r>
              <a:rPr lang="en-IN" b="0" dirty="0" err="1">
                <a:solidFill>
                  <a:srgbClr val="001080"/>
                </a:solidFill>
                <a:effectLst/>
                <a:latin typeface="Courier New" panose="02070309020205020404" pitchFamily="49" charset="0"/>
                <a:cs typeface="Courier New" panose="02070309020205020404" pitchFamily="49" charset="0"/>
              </a:rPr>
              <a:t>args</a:t>
            </a:r>
            <a:r>
              <a:rPr lang="en-IN" b="0" dirty="0" err="1">
                <a:solidFill>
                  <a:srgbClr val="000000"/>
                </a:solidFill>
                <a:effectLst/>
                <a:latin typeface="Courier New" panose="02070309020205020404" pitchFamily="49" charset="0"/>
                <a:cs typeface="Courier New" panose="02070309020205020404" pitchFamily="49" charset="0"/>
              </a:rPr>
              <a:t>:</a:t>
            </a:r>
            <a:r>
              <a:rPr lang="en-IN" b="0" dirty="0" err="1">
                <a:solidFill>
                  <a:srgbClr val="267F99"/>
                </a:solidFill>
                <a:effectLst/>
                <a:latin typeface="Courier New" panose="02070309020205020404" pitchFamily="49" charset="0"/>
                <a:cs typeface="Courier New" panose="02070309020205020404" pitchFamily="49" charset="0"/>
              </a:rPr>
              <a:t>Array</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267F99"/>
                </a:solidFill>
                <a:effectLst/>
                <a:latin typeface="Courier New" panose="02070309020205020404" pitchFamily="49" charset="0"/>
                <a:cs typeface="Courier New" panose="02070309020205020404" pitchFamily="49" charset="0"/>
              </a:rPr>
              <a:t>String</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Unit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70C1"/>
                </a:solidFill>
                <a:effectLst/>
                <a:latin typeface="Courier New" panose="02070309020205020404" pitchFamily="49" charset="0"/>
                <a:cs typeface="Courier New" panose="02070309020205020404" pitchFamily="49" charset="0"/>
              </a:rPr>
              <a:t>fruit</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List</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267F99"/>
                </a:solidFill>
                <a:effectLst/>
                <a:latin typeface="Courier New" panose="02070309020205020404" pitchFamily="49" charset="0"/>
                <a:cs typeface="Courier New" panose="02070309020205020404" pitchFamily="49" charset="0"/>
              </a:rPr>
              <a:t>String</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A31515"/>
                </a:solidFill>
                <a:effectLst/>
                <a:latin typeface="Courier New" panose="02070309020205020404" pitchFamily="49" charset="0"/>
                <a:cs typeface="Courier New" panose="02070309020205020404" pitchFamily="49" charset="0"/>
              </a:rPr>
              <a:t>"Apples"</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A31515"/>
                </a:solidFill>
                <a:effectLst/>
                <a:latin typeface="Courier New" panose="02070309020205020404" pitchFamily="49" charset="0"/>
                <a:cs typeface="Courier New" panose="02070309020205020404" pitchFamily="49" charset="0"/>
              </a:rPr>
              <a:t>"Oranges"</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A31515"/>
                </a:solidFill>
                <a:effectLst/>
                <a:latin typeface="Courier New" panose="02070309020205020404" pitchFamily="49" charset="0"/>
                <a:cs typeface="Courier New" panose="02070309020205020404" pitchFamily="49" charset="0"/>
              </a:rPr>
              <a:t>"Banana"</a:t>
            </a:r>
            <a:r>
              <a:rPr lang="en-IN" b="0" dirty="0">
                <a:solidFill>
                  <a:srgbClr val="795E26"/>
                </a:solidFill>
                <a:effectLst/>
                <a:latin typeface="Courier New" panose="02070309020205020404" pitchFamily="49" charset="0"/>
                <a:cs typeface="Courier New" panose="02070309020205020404" pitchFamily="49" charset="0"/>
              </a:rPr>
              <a:t>::</a:t>
            </a:r>
            <a:r>
              <a:rPr lang="en-IN" b="0" dirty="0">
                <a:solidFill>
                  <a:srgbClr val="267F99"/>
                </a:solidFill>
                <a:effectLst/>
                <a:latin typeface="Courier New" panose="02070309020205020404" pitchFamily="49" charset="0"/>
                <a:cs typeface="Courier New" panose="02070309020205020404" pitchFamily="49" charset="0"/>
              </a:rPr>
              <a:t>Nil</a:t>
            </a:r>
            <a:endParaRPr lang="en-IN" b="0" dirty="0">
              <a:solidFill>
                <a:srgbClr val="3B3B3B"/>
              </a:solidFill>
              <a:effectLst/>
              <a:latin typeface="Courier New" panose="02070309020205020404" pitchFamily="49" charset="0"/>
              <a:cs typeface="Courier New" panose="02070309020205020404" pitchFamily="49" charset="0"/>
            </a:endParaRPr>
          </a:p>
          <a:p>
            <a:br>
              <a:rPr lang="en-IN" b="0" dirty="0">
                <a:solidFill>
                  <a:srgbClr val="3B3B3B"/>
                </a:solidFill>
                <a:effectLst/>
                <a:latin typeface="Courier New" panose="02070309020205020404" pitchFamily="49" charset="0"/>
                <a:cs typeface="Courier New" panose="02070309020205020404" pitchFamily="49" charset="0"/>
              </a:rPr>
            </a:b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firstElement</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String</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fruit</a:t>
            </a:r>
            <a:r>
              <a:rPr lang="en-IN" b="0" dirty="0" err="1">
                <a:solidFill>
                  <a:srgbClr val="3B3B3B"/>
                </a:solidFill>
                <a:effectLst/>
                <a:latin typeface="Courier New" panose="02070309020205020404" pitchFamily="49" charset="0"/>
                <a:cs typeface="Courier New" panose="02070309020205020404" pitchFamily="49" charset="0"/>
              </a:rPr>
              <a:t>.</a:t>
            </a:r>
            <a:r>
              <a:rPr lang="en-IN" b="0" dirty="0" err="1">
                <a:solidFill>
                  <a:srgbClr val="795E26"/>
                </a:solidFill>
                <a:effectLst/>
                <a:latin typeface="Courier New" panose="02070309020205020404" pitchFamily="49" charset="0"/>
                <a:cs typeface="Courier New" panose="02070309020205020404" pitchFamily="49" charset="0"/>
              </a:rPr>
              <a:t>head</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A31515"/>
                </a:solidFill>
                <a:effectLst/>
                <a:latin typeface="Courier New" panose="02070309020205020404" pitchFamily="49" charset="0"/>
                <a:cs typeface="Courier New" panose="02070309020205020404" pitchFamily="49" charset="0"/>
              </a:rPr>
              <a:t>"First element is: "</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firstElement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br>
              <a:rPr lang="en-IN" b="0" dirty="0">
                <a:solidFill>
                  <a:srgbClr val="3B3B3B"/>
                </a:solidFill>
                <a:effectLst/>
                <a:latin typeface="Courier New" panose="02070309020205020404" pitchFamily="49" charset="0"/>
                <a:cs typeface="Courier New" panose="02070309020205020404" pitchFamily="49" charset="0"/>
              </a:rPr>
            </a:b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restOfList</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List</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267F99"/>
                </a:solidFill>
                <a:effectLst/>
                <a:latin typeface="Courier New" panose="02070309020205020404" pitchFamily="49" charset="0"/>
                <a:cs typeface="Courier New" panose="02070309020205020404" pitchFamily="49" charset="0"/>
              </a:rPr>
              <a:t>String</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fruit</a:t>
            </a:r>
            <a:r>
              <a:rPr lang="en-IN" b="0" dirty="0" err="1">
                <a:solidFill>
                  <a:srgbClr val="3B3B3B"/>
                </a:solidFill>
                <a:effectLst/>
                <a:latin typeface="Courier New" panose="02070309020205020404" pitchFamily="49" charset="0"/>
                <a:cs typeface="Courier New" panose="02070309020205020404" pitchFamily="49" charset="0"/>
              </a:rPr>
              <a:t>.</a:t>
            </a:r>
            <a:r>
              <a:rPr lang="en-IN" b="0" dirty="0" err="1">
                <a:solidFill>
                  <a:srgbClr val="795E26"/>
                </a:solidFill>
                <a:effectLst/>
                <a:latin typeface="Courier New" panose="02070309020205020404" pitchFamily="49" charset="0"/>
                <a:cs typeface="Courier New" panose="02070309020205020404" pitchFamily="49" charset="0"/>
              </a:rPr>
              <a:t>tail</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A31515"/>
                </a:solidFill>
                <a:effectLst/>
                <a:latin typeface="Courier New" panose="02070309020205020404" pitchFamily="49" charset="0"/>
                <a:cs typeface="Courier New" panose="02070309020205020404" pitchFamily="49" charset="0"/>
              </a:rPr>
              <a:t>"Rest of the elements are: "</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restOfList</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8000"/>
                </a:solidFill>
                <a:effectLst/>
                <a:latin typeface="Courier New" panose="02070309020205020404" pitchFamily="49" charset="0"/>
                <a:cs typeface="Courier New" panose="02070309020205020404" pitchFamily="49" charset="0"/>
              </a:rPr>
              <a:t>// </a:t>
            </a:r>
            <a:r>
              <a:rPr lang="en-IN" b="0" dirty="0" err="1">
                <a:solidFill>
                  <a:srgbClr val="008000"/>
                </a:solidFill>
                <a:effectLst/>
                <a:latin typeface="Courier New" panose="02070309020205020404" pitchFamily="49" charset="0"/>
                <a:cs typeface="Courier New" panose="02070309020205020404" pitchFamily="49" charset="0"/>
              </a:rPr>
              <a:t>restOfList.foreach</a:t>
            </a:r>
            <a:r>
              <a:rPr lang="en-IN" b="0" dirty="0">
                <a:solidFill>
                  <a:srgbClr val="008000"/>
                </a:solidFill>
                <a:effectLst/>
                <a:latin typeface="Courier New" panose="02070309020205020404" pitchFamily="49" charset="0"/>
                <a:cs typeface="Courier New" panose="02070309020205020404" pitchFamily="49" charset="0"/>
              </a:rPr>
              <a:t>(</a:t>
            </a:r>
            <a:r>
              <a:rPr lang="en-IN" b="0" dirty="0" err="1">
                <a:solidFill>
                  <a:srgbClr val="008000"/>
                </a:solidFill>
                <a:effectLst/>
                <a:latin typeface="Courier New" panose="02070309020205020404" pitchFamily="49" charset="0"/>
                <a:cs typeface="Courier New" panose="02070309020205020404" pitchFamily="49" charset="0"/>
              </a:rPr>
              <a:t>println</a:t>
            </a:r>
            <a:r>
              <a:rPr lang="en-IN" b="0" dirty="0">
                <a:solidFill>
                  <a:srgbClr val="008000"/>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br>
              <a:rPr lang="en-IN" b="0" dirty="0">
                <a:solidFill>
                  <a:srgbClr val="3B3B3B"/>
                </a:solidFill>
                <a:effectLst/>
                <a:latin typeface="Courier New" panose="02070309020205020404" pitchFamily="49" charset="0"/>
                <a:cs typeface="Courier New" panose="02070309020205020404" pitchFamily="49" charset="0"/>
              </a:rPr>
            </a:b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AF00DB"/>
                </a:solidFill>
                <a:effectLst/>
                <a:latin typeface="Courier New" panose="02070309020205020404" pitchFamily="49" charset="0"/>
                <a:cs typeface="Courier New" panose="02070309020205020404" pitchFamily="49" charset="0"/>
              </a:rPr>
              <a:t>val</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checkEmpty</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267F99"/>
                </a:solidFill>
                <a:effectLst/>
                <a:latin typeface="Courier New" panose="02070309020205020404" pitchFamily="49" charset="0"/>
                <a:cs typeface="Courier New" panose="02070309020205020404" pitchFamily="49" charset="0"/>
              </a:rPr>
              <a:t>Boolean</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000000"/>
                </a:solidFill>
                <a:effectLst/>
                <a:latin typeface="Courier New" panose="02070309020205020404" pitchFamily="49" charset="0"/>
                <a:cs typeface="Courier New" panose="02070309020205020404" pitchFamily="49" charset="0"/>
              </a:rPr>
              <a:t>=</a:t>
            </a:r>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0070C1"/>
                </a:solidFill>
                <a:effectLst/>
                <a:latin typeface="Courier New" panose="02070309020205020404" pitchFamily="49" charset="0"/>
                <a:cs typeface="Courier New" panose="02070309020205020404" pitchFamily="49" charset="0"/>
              </a:rPr>
              <a:t>fruit</a:t>
            </a:r>
            <a:r>
              <a:rPr lang="en-IN" b="0" dirty="0" err="1">
                <a:solidFill>
                  <a:srgbClr val="3B3B3B"/>
                </a:solidFill>
                <a:effectLst/>
                <a:latin typeface="Courier New" panose="02070309020205020404" pitchFamily="49" charset="0"/>
                <a:cs typeface="Courier New" panose="02070309020205020404" pitchFamily="49" charset="0"/>
              </a:rPr>
              <a:t>.</a:t>
            </a:r>
            <a:r>
              <a:rPr lang="en-IN" b="0" dirty="0" err="1">
                <a:solidFill>
                  <a:srgbClr val="795E26"/>
                </a:solidFill>
                <a:effectLst/>
                <a:latin typeface="Courier New" panose="02070309020205020404" pitchFamily="49" charset="0"/>
                <a:cs typeface="Courier New" panose="02070309020205020404" pitchFamily="49" charset="0"/>
              </a:rPr>
              <a:t>isEmpty</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r>
              <a:rPr lang="en-IN" b="0" dirty="0" err="1">
                <a:solidFill>
                  <a:srgbClr val="795E26"/>
                </a:solidFill>
                <a:effectLst/>
                <a:latin typeface="Courier New" panose="02070309020205020404" pitchFamily="49" charset="0"/>
                <a:cs typeface="Courier New" panose="02070309020205020404" pitchFamily="49" charset="0"/>
              </a:rPr>
              <a:t>println</a:t>
            </a:r>
            <a:r>
              <a:rPr lang="en-IN" b="0" dirty="0">
                <a:solidFill>
                  <a:srgbClr val="3B3B3B"/>
                </a:solidFill>
                <a:effectLst/>
                <a:latin typeface="Courier New" panose="02070309020205020404" pitchFamily="49" charset="0"/>
                <a:cs typeface="Courier New" panose="02070309020205020404" pitchFamily="49" charset="0"/>
              </a:rPr>
              <a:t>(</a:t>
            </a:r>
            <a:r>
              <a:rPr lang="en-IN" b="0" dirty="0">
                <a:solidFill>
                  <a:srgbClr val="A31515"/>
                </a:solidFill>
                <a:effectLst/>
                <a:latin typeface="Courier New" panose="02070309020205020404" pitchFamily="49" charset="0"/>
                <a:cs typeface="Courier New" panose="02070309020205020404" pitchFamily="49" charset="0"/>
              </a:rPr>
              <a:t>"Is the list empty: "</a:t>
            </a:r>
            <a:r>
              <a:rPr lang="en-IN" b="0" dirty="0">
                <a:solidFill>
                  <a:srgbClr val="3B3B3B"/>
                </a:solidFill>
                <a:effectLst/>
                <a:latin typeface="Courier New" panose="02070309020205020404" pitchFamily="49" charset="0"/>
                <a:cs typeface="Courier New" panose="02070309020205020404" pitchFamily="49" charset="0"/>
              </a:rPr>
              <a:t> </a:t>
            </a:r>
            <a:r>
              <a:rPr lang="en-IN" b="0" dirty="0">
                <a:solidFill>
                  <a:srgbClr val="795E26"/>
                </a:solidFill>
                <a:effectLst/>
                <a:latin typeface="Courier New" panose="02070309020205020404" pitchFamily="49" charset="0"/>
                <a:cs typeface="Courier New" panose="02070309020205020404" pitchFamily="49" charset="0"/>
              </a:rPr>
              <a:t>+</a:t>
            </a:r>
            <a:r>
              <a:rPr lang="en-IN" b="0" dirty="0" err="1">
                <a:solidFill>
                  <a:srgbClr val="0070C1"/>
                </a:solidFill>
                <a:effectLst/>
                <a:latin typeface="Courier New" panose="02070309020205020404" pitchFamily="49" charset="0"/>
                <a:cs typeface="Courier New" panose="02070309020205020404" pitchFamily="49" charset="0"/>
              </a:rPr>
              <a:t>checkEmpty</a:t>
            </a:r>
            <a:r>
              <a:rPr lang="en-IN" b="0" dirty="0">
                <a:solidFill>
                  <a:srgbClr val="3B3B3B"/>
                </a:solidFill>
                <a:effectLst/>
                <a:latin typeface="Courier New" panose="02070309020205020404" pitchFamily="49" charset="0"/>
                <a:cs typeface="Courier New" panose="02070309020205020404" pitchFamily="49" charset="0"/>
              </a:rPr>
              <a:t>)</a:t>
            </a:r>
            <a:endParaRPr lang="en-IN" b="0" dirty="0">
              <a:solidFill>
                <a:srgbClr val="3B3B3B"/>
              </a:solidFill>
              <a:effectLst/>
              <a:latin typeface="Courier New" panose="02070309020205020404" pitchFamily="49" charset="0"/>
              <a:cs typeface="Courier New" panose="02070309020205020404" pitchFamily="49" charset="0"/>
            </a:endParaRPr>
          </a:p>
          <a:p>
            <a:r>
              <a:rPr lang="en-IN" b="0" dirty="0">
                <a:solidFill>
                  <a:srgbClr val="3B3B3B"/>
                </a:solidFill>
                <a:effectLst/>
                <a:latin typeface="Courier New" panose="02070309020205020404" pitchFamily="49" charset="0"/>
                <a:cs typeface="Courier New" panose="02070309020205020404" pitchFamily="49" charset="0"/>
              </a:rPr>
              <a:t>  }</a:t>
            </a:r>
            <a:endParaRPr lang="en-IN"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6" name="Title 1"/>
          <p:cNvSpPr txBox="1"/>
          <p:nvPr/>
        </p:nvSpPr>
        <p:spPr>
          <a:xfrm>
            <a:off x="847724" y="261905"/>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Concatenating Lists</a:t>
            </a:r>
            <a:endParaRPr lang="en-US" sz="2800" b="1" dirty="0">
              <a:solidFill>
                <a:srgbClr val="2C326F"/>
              </a:solidFill>
              <a:latin typeface="Georgia Pro" panose="02040502050405020303" pitchFamily="18" charset="0"/>
            </a:endParaRPr>
          </a:p>
        </p:txBody>
      </p:sp>
      <p:sp>
        <p:nvSpPr>
          <p:cNvPr id="4" name="Rectangle 1"/>
          <p:cNvSpPr>
            <a:spLocks noChangeArrowheads="1"/>
          </p:cNvSpPr>
          <p:nvPr/>
        </p:nvSpPr>
        <p:spPr bwMode="auto">
          <a:xfrm>
            <a:off x="847724" y="796892"/>
            <a:ext cx="10331245" cy="79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0" i="0" u="none" strike="noStrike" cap="none" normalizeH="0" baseline="0" dirty="0">
                <a:ln>
                  <a:noFill/>
                </a:ln>
                <a:effectLst/>
                <a:latin typeface="Georgia Pro" panose="02040502050405020303" pitchFamily="18" charset="0"/>
              </a:rPr>
              <a:t>In Scala, you can concatenate lists using various methods, and the two most common approaches are using the </a:t>
            </a:r>
            <a:r>
              <a:rPr kumimoji="0" lang="en-US" altLang="en-US" sz="1600" b="1" i="0" u="none" strike="noStrike" cap="none" normalizeH="0" baseline="0" dirty="0">
                <a:ln>
                  <a:noFill/>
                </a:ln>
                <a:effectLst/>
                <a:latin typeface="Georgia Pro" panose="02040502050405020303" pitchFamily="18" charset="0"/>
              </a:rPr>
              <a:t>++</a:t>
            </a:r>
            <a:r>
              <a:rPr kumimoji="0" lang="en-US" altLang="en-US" sz="1600" b="0" i="0" u="none" strike="noStrike" cap="none" normalizeH="0" baseline="0" dirty="0">
                <a:ln>
                  <a:noFill/>
                </a:ln>
                <a:effectLst/>
                <a:latin typeface="Georgia Pro" panose="02040502050405020303" pitchFamily="18" charset="0"/>
              </a:rPr>
              <a:t> operator or the </a:t>
            </a:r>
            <a:r>
              <a:rPr kumimoji="0" lang="en-US" altLang="en-US" sz="1600" b="1" i="0" u="none" strike="noStrike" cap="none" normalizeH="0" baseline="0" dirty="0">
                <a:ln>
                  <a:noFill/>
                </a:ln>
                <a:effectLst/>
                <a:latin typeface="Georgia Pro" panose="02040502050405020303" pitchFamily="18" charset="0"/>
              </a:rPr>
              <a:t>:::</a:t>
            </a:r>
            <a:r>
              <a:rPr kumimoji="0" lang="en-US" altLang="en-US" sz="1600" b="0" i="0" u="none" strike="noStrike" cap="none" normalizeH="0" baseline="0" dirty="0">
                <a:ln>
                  <a:noFill/>
                </a:ln>
                <a:effectLst/>
                <a:latin typeface="Georgia Pro" panose="02040502050405020303" pitchFamily="18" charset="0"/>
              </a:rPr>
              <a:t> method. </a:t>
            </a:r>
            <a:endParaRPr kumimoji="0" lang="en-US" altLang="en-US" sz="1600" b="0" i="0" u="none" strike="noStrike" cap="none" normalizeH="0" baseline="0" dirty="0">
              <a:ln>
                <a:noFill/>
              </a:ln>
              <a:effectLst/>
              <a:latin typeface="Georgia Pro" panose="02040502050405020303" pitchFamily="18" charset="0"/>
            </a:endParaRPr>
          </a:p>
        </p:txBody>
      </p:sp>
      <p:sp>
        <p:nvSpPr>
          <p:cNvPr id="7" name="TextBox 6"/>
          <p:cNvSpPr txBox="1"/>
          <p:nvPr/>
        </p:nvSpPr>
        <p:spPr>
          <a:xfrm>
            <a:off x="2281994" y="1711239"/>
            <a:ext cx="7823059" cy="4524315"/>
          </a:xfrm>
          <a:prstGeom prst="rect">
            <a:avLst/>
          </a:prstGeom>
          <a:noFill/>
        </p:spPr>
        <p:txBody>
          <a:bodyPr wrap="square">
            <a:spAutoFit/>
          </a:bodyPr>
          <a:lstStyle/>
          <a:p>
            <a:r>
              <a:rPr lang="en-IN" sz="1600" b="0" dirty="0">
                <a:solidFill>
                  <a:srgbClr val="AF00DB"/>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ConcatenateLists</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Unit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Create two lists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list1</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List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Int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List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98658"/>
                </a:solidFill>
                <a:effectLst/>
                <a:latin typeface="Courier New" panose="02070309020205020404" pitchFamily="49" charset="0"/>
                <a:cs typeface="Courier New" panose="02070309020205020404" pitchFamily="49" charset="0"/>
              </a:rPr>
              <a:t>1</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2</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3</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list2</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List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Int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List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98658"/>
                </a:solidFill>
                <a:effectLst/>
                <a:latin typeface="Courier New" panose="02070309020205020404" pitchFamily="49" charset="0"/>
                <a:cs typeface="Courier New" panose="02070309020205020404" pitchFamily="49" charset="0"/>
              </a:rPr>
              <a:t>4</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5</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6</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Concatenate using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concatenatedList1</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List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Int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list1</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list2</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Concatenate using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concatenatedList2</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List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Int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list1</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list2</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Print the results</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"Concatenated List using ++:"</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concatenatedList1</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a:t>
            </a:r>
            <a:r>
              <a:rPr lang="en-IN" sz="1600" b="0" dirty="0" err="1">
                <a:solidFill>
                  <a:srgbClr val="A31515"/>
                </a:solidFill>
                <a:effectLst/>
                <a:latin typeface="Courier New" panose="02070309020205020404" pitchFamily="49" charset="0"/>
                <a:cs typeface="Courier New" panose="02070309020205020404" pitchFamily="49" charset="0"/>
              </a:rPr>
              <a:t>nConcatenated</a:t>
            </a:r>
            <a:r>
              <a:rPr lang="en-IN" sz="1600" b="0" dirty="0">
                <a:solidFill>
                  <a:srgbClr val="A31515"/>
                </a:solidFill>
                <a:effectLst/>
                <a:latin typeface="Courier New" panose="02070309020205020404" pitchFamily="49" charset="0"/>
                <a:cs typeface="Courier New" panose="02070309020205020404" pitchFamily="49" charset="0"/>
              </a:rPr>
              <a:t> List using :::"</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concatenatedList2</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TextBox 3"/>
          <p:cNvSpPr txBox="1"/>
          <p:nvPr/>
        </p:nvSpPr>
        <p:spPr>
          <a:xfrm>
            <a:off x="1138334" y="1140280"/>
            <a:ext cx="6102220" cy="1477328"/>
          </a:xfrm>
          <a:prstGeom prst="rect">
            <a:avLst/>
          </a:prstGeom>
          <a:noFill/>
        </p:spPr>
        <p:txBody>
          <a:bodyPr wrap="square">
            <a:spAutoFit/>
          </a:bodyPr>
          <a:lstStyle/>
          <a:p>
            <a:pPr marL="285750" indent="-285750">
              <a:buFont typeface="Arial" panose="020B0604020202020204" pitchFamily="34" charset="0"/>
              <a:buChar char="•"/>
            </a:pPr>
            <a:r>
              <a:rPr lang="en-IN" dirty="0">
                <a:latin typeface="Georgia Pro" panose="02040502050405020303" pitchFamily="18" charset="0"/>
              </a:rPr>
              <a:t>Creating Uniform Lists</a:t>
            </a:r>
            <a:endParaRPr lang="en-IN" dirty="0">
              <a:latin typeface="Georgia Pro" panose="02040502050405020303" pitchFamily="18" charset="0"/>
            </a:endParaRPr>
          </a:p>
          <a:p>
            <a:pPr marL="285750" indent="-285750">
              <a:buFont typeface="Arial" panose="020B0604020202020204" pitchFamily="34" charset="0"/>
              <a:buChar char="•"/>
            </a:pPr>
            <a:endParaRPr lang="en-IN" dirty="0">
              <a:latin typeface="Georgia Pro" panose="02040502050405020303" pitchFamily="18" charset="0"/>
            </a:endParaRPr>
          </a:p>
          <a:p>
            <a:pPr marL="285750" indent="-285750">
              <a:buFont typeface="Arial" panose="020B0604020202020204" pitchFamily="34" charset="0"/>
              <a:buChar char="•"/>
            </a:pPr>
            <a:r>
              <a:rPr lang="en-IN" b="0" i="0" dirty="0">
                <a:solidFill>
                  <a:srgbClr val="000000"/>
                </a:solidFill>
                <a:effectLst/>
                <a:latin typeface="Georgia Pro" panose="02040502050405020303" pitchFamily="18" charset="0"/>
              </a:rPr>
              <a:t>Tabulating a Function</a:t>
            </a:r>
            <a:endParaRPr lang="en-IN" b="0" i="0" dirty="0">
              <a:solidFill>
                <a:srgbClr val="000000"/>
              </a:solidFill>
              <a:effectLst/>
              <a:latin typeface="Georgia Pro" panose="02040502050405020303" pitchFamily="18" charset="0"/>
            </a:endParaRPr>
          </a:p>
          <a:p>
            <a:pPr marL="285750" indent="-285750">
              <a:buFont typeface="Arial" panose="020B0604020202020204" pitchFamily="34" charset="0"/>
              <a:buChar char="•"/>
            </a:pPr>
            <a:endParaRPr lang="en-IN" b="0" i="0" dirty="0">
              <a:solidFill>
                <a:srgbClr val="000000"/>
              </a:solidFill>
              <a:effectLst/>
              <a:latin typeface="Georgia Pro" panose="02040502050405020303" pitchFamily="18" charset="0"/>
            </a:endParaRPr>
          </a:p>
          <a:p>
            <a:pPr marL="285750" indent="-285750">
              <a:buFont typeface="Arial" panose="020B0604020202020204" pitchFamily="34" charset="0"/>
              <a:buChar char="•"/>
            </a:pPr>
            <a:r>
              <a:rPr lang="en-IN" b="0" i="0" dirty="0">
                <a:solidFill>
                  <a:srgbClr val="000000"/>
                </a:solidFill>
                <a:effectLst/>
                <a:latin typeface="Georgia Pro" panose="02040502050405020303" pitchFamily="18" charset="0"/>
              </a:rPr>
              <a:t>Reverse List Order</a:t>
            </a:r>
            <a:endParaRPr lang="en-IN" b="0" i="0" dirty="0">
              <a:solidFill>
                <a:srgbClr val="000000"/>
              </a:solidFill>
              <a:effectLst/>
              <a:latin typeface="Georgia Pro" panose="02040502050405020303"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6" name="Title 1"/>
          <p:cNvSpPr txBox="1"/>
          <p:nvPr/>
        </p:nvSpPr>
        <p:spPr>
          <a:xfrm>
            <a:off x="847724" y="261905"/>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Tuples</a:t>
            </a:r>
            <a:endParaRPr lang="en-US" sz="2800" b="1" dirty="0">
              <a:solidFill>
                <a:srgbClr val="2C326F"/>
              </a:solidFill>
              <a:latin typeface="Georgia Pro" panose="02040502050405020303" pitchFamily="18" charset="0"/>
            </a:endParaRPr>
          </a:p>
        </p:txBody>
      </p:sp>
      <p:sp>
        <p:nvSpPr>
          <p:cNvPr id="4" name="Rectangle 1"/>
          <p:cNvSpPr>
            <a:spLocks noChangeArrowheads="1"/>
          </p:cNvSpPr>
          <p:nvPr/>
        </p:nvSpPr>
        <p:spPr bwMode="auto">
          <a:xfrm>
            <a:off x="661112" y="1166224"/>
            <a:ext cx="10331245" cy="116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Another useful container object is the tuple. Like lists, tuples are immutable, but unlike lists, tuples can contain different types of elements.</a:t>
            </a:r>
            <a:endParaRPr kumimoji="0" lang="en-US" altLang="en-US" sz="1600" b="0" i="0" u="none" strike="noStrike" cap="none" normalizeH="0" baseline="0" dirty="0">
              <a:ln>
                <a:noFill/>
              </a:ln>
              <a:effectLst/>
              <a:latin typeface="Georgia Pro" panose="02040502050405020303"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Tuples are immutable, and their elements can be accessed using positional notation.</a:t>
            </a:r>
            <a:endParaRPr kumimoji="0" lang="en-US" altLang="en-US" sz="1600" b="0" i="0" u="none" strike="noStrike" cap="none" normalizeH="0" baseline="0" dirty="0">
              <a:ln>
                <a:noFill/>
              </a:ln>
              <a:effectLst/>
              <a:latin typeface="Georgia Pro" panose="02040502050405020303" pitchFamily="18" charset="0"/>
            </a:endParaRPr>
          </a:p>
        </p:txBody>
      </p:sp>
      <p:sp>
        <p:nvSpPr>
          <p:cNvPr id="7" name="TextBox 6"/>
          <p:cNvSpPr txBox="1"/>
          <p:nvPr/>
        </p:nvSpPr>
        <p:spPr>
          <a:xfrm>
            <a:off x="1651519" y="2527417"/>
            <a:ext cx="9527450" cy="3828933"/>
          </a:xfrm>
          <a:prstGeom prst="rect">
            <a:avLst/>
          </a:prstGeom>
          <a:noFill/>
        </p:spPr>
        <p:txBody>
          <a:bodyPr wrap="square">
            <a:spAutoFit/>
          </a:bodyPr>
          <a:lstStyle/>
          <a:p>
            <a:pPr algn="just">
              <a:lnSpc>
                <a:spcPct val="125000"/>
              </a:lnSpc>
            </a:pPr>
            <a:r>
              <a:rPr lang="en-IN" sz="1500" b="0" dirty="0">
                <a:solidFill>
                  <a:srgbClr val="AF00DB"/>
                </a:solidFill>
                <a:effectLst/>
                <a:latin typeface="Courier New" panose="02070309020205020404" pitchFamily="49" charset="0"/>
                <a:cs typeface="Courier New" panose="02070309020205020404" pitchFamily="49" charset="0"/>
              </a:rPr>
              <a:t>object</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err="1">
                <a:solidFill>
                  <a:srgbClr val="267F99"/>
                </a:solidFill>
                <a:effectLst/>
                <a:latin typeface="Courier New" panose="02070309020205020404" pitchFamily="49" charset="0"/>
                <a:cs typeface="Courier New" panose="02070309020205020404" pitchFamily="49" charset="0"/>
              </a:rPr>
              <a:t>tupleExercise</a:t>
            </a:r>
            <a:r>
              <a:rPr lang="en-IN" sz="1500" b="0" dirty="0">
                <a:solidFill>
                  <a:srgbClr val="3B3B3B"/>
                </a:solidFill>
                <a:effectLst/>
                <a:latin typeface="Courier New" panose="02070309020205020404" pitchFamily="49" charset="0"/>
                <a:cs typeface="Courier New" panose="02070309020205020404" pitchFamily="49" charset="0"/>
              </a:rPr>
              <a:t> {</a:t>
            </a:r>
            <a:endParaRPr lang="en-IN" sz="1500" b="0" dirty="0">
              <a:solidFill>
                <a:srgbClr val="3B3B3B"/>
              </a:solidFill>
              <a:effectLst/>
              <a:latin typeface="Courier New" panose="02070309020205020404" pitchFamily="49" charset="0"/>
              <a:cs typeface="Courier New" panose="02070309020205020404" pitchFamily="49" charset="0"/>
            </a:endParaRPr>
          </a:p>
          <a:p>
            <a:pPr algn="just">
              <a:lnSpc>
                <a:spcPct val="125000"/>
              </a:lnSpc>
            </a:pP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AF00DB"/>
                </a:solidFill>
                <a:effectLst/>
                <a:latin typeface="Courier New" panose="02070309020205020404" pitchFamily="49" charset="0"/>
                <a:cs typeface="Courier New" panose="02070309020205020404" pitchFamily="49" charset="0"/>
              </a:rPr>
              <a:t>def</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795E26"/>
                </a:solidFill>
                <a:effectLst/>
                <a:latin typeface="Courier New" panose="02070309020205020404" pitchFamily="49" charset="0"/>
                <a:cs typeface="Courier New" panose="02070309020205020404" pitchFamily="49" charset="0"/>
              </a:rPr>
              <a:t>main</a:t>
            </a:r>
            <a:r>
              <a:rPr lang="en-IN" sz="1500" b="0" dirty="0">
                <a:solidFill>
                  <a:srgbClr val="3B3B3B"/>
                </a:solidFill>
                <a:effectLst/>
                <a:latin typeface="Courier New" panose="02070309020205020404" pitchFamily="49" charset="0"/>
                <a:cs typeface="Courier New" panose="02070309020205020404" pitchFamily="49" charset="0"/>
              </a:rPr>
              <a:t>(</a:t>
            </a:r>
            <a:r>
              <a:rPr lang="en-IN" sz="1500" b="0" dirty="0" err="1">
                <a:solidFill>
                  <a:srgbClr val="001080"/>
                </a:solidFill>
                <a:effectLst/>
                <a:latin typeface="Courier New" panose="02070309020205020404" pitchFamily="49" charset="0"/>
                <a:cs typeface="Courier New" panose="02070309020205020404" pitchFamily="49" charset="0"/>
              </a:rPr>
              <a:t>args</a:t>
            </a:r>
            <a:r>
              <a:rPr lang="en-IN" sz="1500" b="0" dirty="0" err="1">
                <a:solidFill>
                  <a:srgbClr val="000000"/>
                </a:solidFill>
                <a:effectLst/>
                <a:latin typeface="Courier New" panose="02070309020205020404" pitchFamily="49" charset="0"/>
                <a:cs typeface="Courier New" panose="02070309020205020404" pitchFamily="49" charset="0"/>
              </a:rPr>
              <a:t>:</a:t>
            </a:r>
            <a:r>
              <a:rPr lang="en-IN" sz="1500" b="0" dirty="0" err="1">
                <a:solidFill>
                  <a:srgbClr val="267F99"/>
                </a:solidFill>
                <a:effectLst/>
                <a:latin typeface="Courier New" panose="02070309020205020404" pitchFamily="49" charset="0"/>
                <a:cs typeface="Courier New" panose="02070309020205020404" pitchFamily="49" charset="0"/>
              </a:rPr>
              <a:t>Array</a:t>
            </a:r>
            <a:r>
              <a:rPr lang="en-IN" sz="1500" b="0" dirty="0">
                <a:solidFill>
                  <a:srgbClr val="3B3B3B"/>
                </a:solidFill>
                <a:effectLst/>
                <a:latin typeface="Courier New" panose="02070309020205020404" pitchFamily="49" charset="0"/>
                <a:cs typeface="Courier New" panose="02070309020205020404" pitchFamily="49" charset="0"/>
              </a:rPr>
              <a:t>[</a:t>
            </a:r>
            <a:r>
              <a:rPr lang="en-IN" sz="1500" b="0" dirty="0">
                <a:solidFill>
                  <a:srgbClr val="267F99"/>
                </a:solidFill>
                <a:effectLst/>
                <a:latin typeface="Courier New" panose="02070309020205020404" pitchFamily="49" charset="0"/>
                <a:cs typeface="Courier New" panose="02070309020205020404" pitchFamily="49" charset="0"/>
              </a:rPr>
              <a:t>String</a:t>
            </a:r>
            <a:r>
              <a:rPr lang="en-IN" sz="1500" b="0" dirty="0">
                <a:solidFill>
                  <a:srgbClr val="3B3B3B"/>
                </a:solidFill>
                <a:effectLst/>
                <a:latin typeface="Courier New" panose="02070309020205020404" pitchFamily="49" charset="0"/>
                <a:cs typeface="Courier New" panose="02070309020205020404" pitchFamily="49" charset="0"/>
              </a:rPr>
              <a:t>])</a:t>
            </a:r>
            <a:r>
              <a:rPr lang="en-IN" sz="1500" b="0" dirty="0">
                <a:solidFill>
                  <a:srgbClr val="000000"/>
                </a:solidFill>
                <a:effectLst/>
                <a:latin typeface="Courier New" panose="02070309020205020404" pitchFamily="49" charset="0"/>
                <a:cs typeface="Courier New" panose="02070309020205020404" pitchFamily="49" charset="0"/>
              </a:rPr>
              <a:t>:</a:t>
            </a:r>
            <a:r>
              <a:rPr lang="en-IN" sz="1500" b="0" dirty="0">
                <a:solidFill>
                  <a:srgbClr val="267F99"/>
                </a:solidFill>
                <a:effectLst/>
                <a:latin typeface="Courier New" panose="02070309020205020404" pitchFamily="49" charset="0"/>
                <a:cs typeface="Courier New" panose="02070309020205020404" pitchFamily="49" charset="0"/>
              </a:rPr>
              <a:t>Unit</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000000"/>
                </a:solidFill>
                <a:effectLst/>
                <a:latin typeface="Courier New" panose="02070309020205020404" pitchFamily="49" charset="0"/>
                <a:cs typeface="Courier New" panose="02070309020205020404" pitchFamily="49" charset="0"/>
              </a:rPr>
              <a:t>=</a:t>
            </a:r>
            <a:r>
              <a:rPr lang="en-IN" sz="1500" b="0" dirty="0">
                <a:solidFill>
                  <a:srgbClr val="3B3B3B"/>
                </a:solidFill>
                <a:effectLst/>
                <a:latin typeface="Courier New" panose="02070309020205020404" pitchFamily="49" charset="0"/>
                <a:cs typeface="Courier New" panose="02070309020205020404" pitchFamily="49" charset="0"/>
              </a:rPr>
              <a:t> {</a:t>
            </a:r>
            <a:endParaRPr lang="en-IN" sz="1500" b="0" dirty="0">
              <a:solidFill>
                <a:srgbClr val="3B3B3B"/>
              </a:solidFill>
              <a:effectLst/>
              <a:latin typeface="Courier New" panose="02070309020205020404" pitchFamily="49" charset="0"/>
              <a:cs typeface="Courier New" panose="02070309020205020404" pitchFamily="49" charset="0"/>
            </a:endParaRPr>
          </a:p>
          <a:p>
            <a:pPr algn="just">
              <a:lnSpc>
                <a:spcPct val="125000"/>
              </a:lnSpc>
            </a:pP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err="1">
                <a:solidFill>
                  <a:srgbClr val="AF00DB"/>
                </a:solidFill>
                <a:effectLst/>
                <a:latin typeface="Courier New" panose="02070309020205020404" pitchFamily="49" charset="0"/>
                <a:cs typeface="Courier New" panose="02070309020205020404" pitchFamily="49" charset="0"/>
              </a:rPr>
              <a:t>val</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err="1">
                <a:solidFill>
                  <a:srgbClr val="0070C1"/>
                </a:solidFill>
                <a:effectLst/>
                <a:latin typeface="Courier New" panose="02070309020205020404" pitchFamily="49" charset="0"/>
                <a:cs typeface="Courier New" panose="02070309020205020404" pitchFamily="49" charset="0"/>
              </a:rPr>
              <a:t>myTuple</a:t>
            </a:r>
            <a:r>
              <a:rPr lang="en-IN" sz="1500" b="0" dirty="0">
                <a:solidFill>
                  <a:srgbClr val="000000"/>
                </a:solidFill>
                <a:effectLst/>
                <a:latin typeface="Courier New" panose="02070309020205020404" pitchFamily="49" charset="0"/>
                <a:cs typeface="Courier New" panose="02070309020205020404" pitchFamily="49" charset="0"/>
              </a:rPr>
              <a:t>:</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267F99"/>
                </a:solidFill>
                <a:effectLst/>
                <a:latin typeface="Courier New" panose="02070309020205020404" pitchFamily="49" charset="0"/>
                <a:cs typeface="Courier New" panose="02070309020205020404" pitchFamily="49" charset="0"/>
              </a:rPr>
              <a:t>Int</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267F99"/>
                </a:solidFill>
                <a:effectLst/>
                <a:latin typeface="Courier New" panose="02070309020205020404" pitchFamily="49" charset="0"/>
                <a:cs typeface="Courier New" panose="02070309020205020404" pitchFamily="49" charset="0"/>
              </a:rPr>
              <a:t>String</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267F99"/>
                </a:solidFill>
                <a:effectLst/>
                <a:latin typeface="Courier New" panose="02070309020205020404" pitchFamily="49" charset="0"/>
                <a:cs typeface="Courier New" panose="02070309020205020404" pitchFamily="49" charset="0"/>
              </a:rPr>
              <a:t>Double</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000000"/>
                </a:solidFill>
                <a:effectLst/>
                <a:latin typeface="Courier New" panose="02070309020205020404" pitchFamily="49" charset="0"/>
                <a:cs typeface="Courier New" panose="02070309020205020404" pitchFamily="49" charset="0"/>
              </a:rPr>
              <a:t>=</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098658"/>
                </a:solidFill>
                <a:effectLst/>
                <a:latin typeface="Courier New" panose="02070309020205020404" pitchFamily="49" charset="0"/>
                <a:cs typeface="Courier New" panose="02070309020205020404" pitchFamily="49" charset="0"/>
              </a:rPr>
              <a:t>42</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A31515"/>
                </a:solidFill>
                <a:effectLst/>
                <a:latin typeface="Courier New" panose="02070309020205020404" pitchFamily="49" charset="0"/>
                <a:cs typeface="Courier New" panose="02070309020205020404" pitchFamily="49" charset="0"/>
              </a:rPr>
              <a:t>"Scala"</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098658"/>
                </a:solidFill>
                <a:effectLst/>
                <a:latin typeface="Courier New" panose="02070309020205020404" pitchFamily="49" charset="0"/>
                <a:cs typeface="Courier New" panose="02070309020205020404" pitchFamily="49" charset="0"/>
              </a:rPr>
              <a:t>3.14</a:t>
            </a:r>
            <a:r>
              <a:rPr lang="en-IN" sz="1500" b="0" dirty="0">
                <a:solidFill>
                  <a:srgbClr val="3B3B3B"/>
                </a:solidFill>
                <a:effectLst/>
                <a:latin typeface="Courier New" panose="02070309020205020404" pitchFamily="49" charset="0"/>
                <a:cs typeface="Courier New" panose="02070309020205020404" pitchFamily="49" charset="0"/>
              </a:rPr>
              <a:t>)</a:t>
            </a:r>
            <a:endParaRPr lang="en-IN" sz="1500" b="0" dirty="0">
              <a:solidFill>
                <a:srgbClr val="3B3B3B"/>
              </a:solidFill>
              <a:effectLst/>
              <a:latin typeface="Courier New" panose="02070309020205020404" pitchFamily="49" charset="0"/>
              <a:cs typeface="Courier New" panose="02070309020205020404" pitchFamily="49" charset="0"/>
            </a:endParaRPr>
          </a:p>
          <a:p>
            <a:pPr algn="just">
              <a:lnSpc>
                <a:spcPct val="125000"/>
              </a:lnSpc>
            </a:pPr>
            <a:br>
              <a:rPr lang="en-IN" sz="1500" b="0" dirty="0">
                <a:solidFill>
                  <a:srgbClr val="3B3B3B"/>
                </a:solidFill>
                <a:effectLst/>
                <a:latin typeface="Courier New" panose="02070309020205020404" pitchFamily="49" charset="0"/>
                <a:cs typeface="Courier New" panose="02070309020205020404" pitchFamily="49" charset="0"/>
              </a:rPr>
            </a:b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008000"/>
                </a:solidFill>
                <a:effectLst/>
                <a:latin typeface="Courier New" panose="02070309020205020404" pitchFamily="49" charset="0"/>
                <a:cs typeface="Courier New" panose="02070309020205020404" pitchFamily="49" charset="0"/>
              </a:rPr>
              <a:t>//Accessing Elements</a:t>
            </a:r>
            <a:endParaRPr lang="en-IN" sz="1500" b="0" dirty="0">
              <a:solidFill>
                <a:srgbClr val="3B3B3B"/>
              </a:solidFill>
              <a:effectLst/>
              <a:latin typeface="Courier New" panose="02070309020205020404" pitchFamily="49" charset="0"/>
              <a:cs typeface="Courier New" panose="02070309020205020404" pitchFamily="49" charset="0"/>
            </a:endParaRPr>
          </a:p>
          <a:p>
            <a:pPr algn="just">
              <a:lnSpc>
                <a:spcPct val="125000"/>
              </a:lnSpc>
            </a:pP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err="1">
                <a:solidFill>
                  <a:srgbClr val="AF00DB"/>
                </a:solidFill>
                <a:effectLst/>
                <a:latin typeface="Courier New" panose="02070309020205020404" pitchFamily="49" charset="0"/>
                <a:cs typeface="Courier New" panose="02070309020205020404" pitchFamily="49" charset="0"/>
              </a:rPr>
              <a:t>val</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err="1">
                <a:solidFill>
                  <a:srgbClr val="0070C1"/>
                </a:solidFill>
                <a:effectLst/>
                <a:latin typeface="Courier New" panose="02070309020205020404" pitchFamily="49" charset="0"/>
                <a:cs typeface="Courier New" panose="02070309020205020404" pitchFamily="49" charset="0"/>
              </a:rPr>
              <a:t>firstElement</a:t>
            </a:r>
            <a:r>
              <a:rPr lang="en-IN" sz="1500" b="0" dirty="0">
                <a:solidFill>
                  <a:srgbClr val="000000"/>
                </a:solidFill>
                <a:effectLst/>
                <a:latin typeface="Courier New" panose="02070309020205020404" pitchFamily="49" charset="0"/>
                <a:cs typeface="Courier New" panose="02070309020205020404" pitchFamily="49" charset="0"/>
              </a:rPr>
              <a:t>:</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267F99"/>
                </a:solidFill>
                <a:effectLst/>
                <a:latin typeface="Courier New" panose="02070309020205020404" pitchFamily="49" charset="0"/>
                <a:cs typeface="Courier New" panose="02070309020205020404" pitchFamily="49" charset="0"/>
              </a:rPr>
              <a:t>Int</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000000"/>
                </a:solidFill>
                <a:effectLst/>
                <a:latin typeface="Courier New" panose="02070309020205020404" pitchFamily="49" charset="0"/>
                <a:cs typeface="Courier New" panose="02070309020205020404" pitchFamily="49" charset="0"/>
              </a:rPr>
              <a:t>=</a:t>
            </a:r>
            <a:r>
              <a:rPr lang="en-IN" sz="1500" b="0" dirty="0">
                <a:solidFill>
                  <a:srgbClr val="3B3B3B"/>
                </a:solidFill>
                <a:effectLst/>
                <a:latin typeface="Courier New" panose="02070309020205020404" pitchFamily="49" charset="0"/>
                <a:cs typeface="Courier New" panose="02070309020205020404" pitchFamily="49" charset="0"/>
              </a:rPr>
              <a:t> // </a:t>
            </a:r>
            <a:r>
              <a:rPr lang="en-IN" sz="1500" b="0" dirty="0" err="1">
                <a:solidFill>
                  <a:srgbClr val="0070C1"/>
                </a:solidFill>
                <a:effectLst/>
                <a:latin typeface="Courier New" panose="02070309020205020404" pitchFamily="49" charset="0"/>
                <a:cs typeface="Courier New" panose="02070309020205020404" pitchFamily="49" charset="0"/>
              </a:rPr>
              <a:t>myTuple</a:t>
            </a:r>
            <a:r>
              <a:rPr lang="en-IN" sz="1500" b="0" dirty="0">
                <a:solidFill>
                  <a:srgbClr val="0070C1"/>
                </a:solidFill>
                <a:effectLst/>
                <a:latin typeface="Courier New" panose="02070309020205020404" pitchFamily="49" charset="0"/>
                <a:cs typeface="Courier New" panose="02070309020205020404" pitchFamily="49" charset="0"/>
              </a:rPr>
              <a:t>(0)</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dirty="0">
                <a:solidFill>
                  <a:srgbClr val="008000"/>
                </a:solidFill>
                <a:latin typeface="Courier New" panose="02070309020205020404" pitchFamily="49" charset="0"/>
                <a:cs typeface="Courier New" panose="02070309020205020404" pitchFamily="49" charset="0"/>
              </a:rPr>
              <a:t>// myTuple</a:t>
            </a:r>
            <a:r>
              <a:rPr lang="en-IN" sz="1500" b="0" dirty="0">
                <a:solidFill>
                  <a:srgbClr val="3B3B3B"/>
                </a:solidFill>
                <a:effectLst/>
                <a:latin typeface="Courier New" panose="02070309020205020404" pitchFamily="49" charset="0"/>
                <a:cs typeface="Courier New" panose="02070309020205020404" pitchFamily="49" charset="0"/>
              </a:rPr>
              <a:t>.</a:t>
            </a:r>
            <a:r>
              <a:rPr lang="en-IN" sz="1500" b="0" dirty="0">
                <a:solidFill>
                  <a:srgbClr val="0070C1"/>
                </a:solidFill>
                <a:effectLst/>
                <a:latin typeface="Courier New" panose="02070309020205020404" pitchFamily="49" charset="0"/>
                <a:cs typeface="Courier New" panose="02070309020205020404" pitchFamily="49" charset="0"/>
              </a:rPr>
              <a:t>_1 </a:t>
            </a:r>
            <a:endParaRPr lang="en-IN" sz="1500" dirty="0">
              <a:solidFill>
                <a:srgbClr val="008000"/>
              </a:solidFill>
              <a:latin typeface="Courier New" panose="02070309020205020404" pitchFamily="49" charset="0"/>
              <a:cs typeface="Courier New" panose="02070309020205020404" pitchFamily="49" charset="0"/>
            </a:endParaRPr>
          </a:p>
          <a:p>
            <a:pPr algn="just">
              <a:lnSpc>
                <a:spcPct val="125000"/>
              </a:lnSpc>
            </a:pP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err="1">
                <a:solidFill>
                  <a:srgbClr val="795E26"/>
                </a:solidFill>
                <a:effectLst/>
                <a:latin typeface="Courier New" panose="02070309020205020404" pitchFamily="49" charset="0"/>
                <a:cs typeface="Courier New" panose="02070309020205020404" pitchFamily="49" charset="0"/>
              </a:rPr>
              <a:t>println</a:t>
            </a:r>
            <a:r>
              <a:rPr lang="en-IN" sz="1500" b="0" dirty="0">
                <a:solidFill>
                  <a:srgbClr val="3B3B3B"/>
                </a:solidFill>
                <a:effectLst/>
                <a:latin typeface="Courier New" panose="02070309020205020404" pitchFamily="49" charset="0"/>
                <a:cs typeface="Courier New" panose="02070309020205020404" pitchFamily="49" charset="0"/>
              </a:rPr>
              <a:t>(</a:t>
            </a:r>
            <a:r>
              <a:rPr lang="en-IN" sz="1500" b="0" dirty="0" err="1">
                <a:solidFill>
                  <a:srgbClr val="0070C1"/>
                </a:solidFill>
                <a:effectLst/>
                <a:latin typeface="Courier New" panose="02070309020205020404" pitchFamily="49" charset="0"/>
                <a:cs typeface="Courier New" panose="02070309020205020404" pitchFamily="49" charset="0"/>
              </a:rPr>
              <a:t>firstElement</a:t>
            </a:r>
            <a:r>
              <a:rPr lang="en-IN" sz="1500" b="0" dirty="0">
                <a:solidFill>
                  <a:srgbClr val="3B3B3B"/>
                </a:solidFill>
                <a:effectLst/>
                <a:latin typeface="Courier New" panose="02070309020205020404" pitchFamily="49" charset="0"/>
                <a:cs typeface="Courier New" panose="02070309020205020404" pitchFamily="49" charset="0"/>
              </a:rPr>
              <a:t>)</a:t>
            </a:r>
            <a:endParaRPr lang="en-IN" sz="1500" b="0" dirty="0">
              <a:solidFill>
                <a:srgbClr val="3B3B3B"/>
              </a:solidFill>
              <a:effectLst/>
              <a:latin typeface="Courier New" panose="02070309020205020404" pitchFamily="49" charset="0"/>
              <a:cs typeface="Courier New" panose="02070309020205020404" pitchFamily="49" charset="0"/>
            </a:endParaRPr>
          </a:p>
          <a:p>
            <a:pPr algn="just">
              <a:lnSpc>
                <a:spcPct val="125000"/>
              </a:lnSpc>
            </a:pP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err="1">
                <a:solidFill>
                  <a:srgbClr val="AF00DB"/>
                </a:solidFill>
                <a:effectLst/>
                <a:latin typeface="Courier New" panose="02070309020205020404" pitchFamily="49" charset="0"/>
                <a:cs typeface="Courier New" panose="02070309020205020404" pitchFamily="49" charset="0"/>
              </a:rPr>
              <a:t>val</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err="1">
                <a:solidFill>
                  <a:srgbClr val="0070C1"/>
                </a:solidFill>
                <a:effectLst/>
                <a:latin typeface="Courier New" panose="02070309020205020404" pitchFamily="49" charset="0"/>
                <a:cs typeface="Courier New" panose="02070309020205020404" pitchFamily="49" charset="0"/>
              </a:rPr>
              <a:t>secondElement</a:t>
            </a:r>
            <a:r>
              <a:rPr lang="en-IN" sz="1500" b="0" dirty="0">
                <a:solidFill>
                  <a:srgbClr val="000000"/>
                </a:solidFill>
                <a:effectLst/>
                <a:latin typeface="Courier New" panose="02070309020205020404" pitchFamily="49" charset="0"/>
                <a:cs typeface="Courier New" panose="02070309020205020404" pitchFamily="49" charset="0"/>
              </a:rPr>
              <a:t>:</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267F99"/>
                </a:solidFill>
                <a:effectLst/>
                <a:latin typeface="Courier New" panose="02070309020205020404" pitchFamily="49" charset="0"/>
                <a:cs typeface="Courier New" panose="02070309020205020404" pitchFamily="49" charset="0"/>
              </a:rPr>
              <a:t>String</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000000"/>
                </a:solidFill>
                <a:effectLst/>
                <a:latin typeface="Courier New" panose="02070309020205020404" pitchFamily="49" charset="0"/>
                <a:cs typeface="Courier New" panose="02070309020205020404" pitchFamily="49" charset="0"/>
              </a:rPr>
              <a:t>=</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err="1">
                <a:solidFill>
                  <a:srgbClr val="0070C1"/>
                </a:solidFill>
                <a:effectLst/>
                <a:latin typeface="Courier New" panose="02070309020205020404" pitchFamily="49" charset="0"/>
                <a:cs typeface="Courier New" panose="02070309020205020404" pitchFamily="49" charset="0"/>
              </a:rPr>
              <a:t>myTupl</a:t>
            </a:r>
            <a:r>
              <a:rPr lang="en-IN" sz="1500" dirty="0" err="1">
                <a:solidFill>
                  <a:srgbClr val="0070C1"/>
                </a:solidFill>
                <a:latin typeface="Courier New" panose="02070309020205020404" pitchFamily="49" charset="0"/>
                <a:cs typeface="Courier New" panose="02070309020205020404" pitchFamily="49" charset="0"/>
              </a:rPr>
              <a:t>e</a:t>
            </a:r>
            <a:r>
              <a:rPr lang="en-IN" sz="1500" dirty="0">
                <a:solidFill>
                  <a:srgbClr val="0070C1"/>
                </a:solidFill>
                <a:latin typeface="Courier New" panose="02070309020205020404" pitchFamily="49" charset="0"/>
                <a:cs typeface="Courier New" panose="02070309020205020404" pitchFamily="49" charset="0"/>
              </a:rPr>
              <a:t>(1) </a:t>
            </a:r>
            <a:r>
              <a:rPr lang="en-IN" sz="1500" dirty="0">
                <a:solidFill>
                  <a:srgbClr val="3B3B3B"/>
                </a:solidFill>
                <a:latin typeface="Courier New" panose="02070309020205020404" pitchFamily="49" charset="0"/>
                <a:cs typeface="Courier New" panose="02070309020205020404" pitchFamily="49" charset="0"/>
              </a:rPr>
              <a:t>// </a:t>
            </a:r>
            <a:r>
              <a:rPr lang="en-IN" sz="1500" dirty="0">
                <a:solidFill>
                  <a:srgbClr val="008000"/>
                </a:solidFill>
                <a:latin typeface="Courier New" panose="02070309020205020404" pitchFamily="49" charset="0"/>
                <a:cs typeface="Courier New" panose="02070309020205020404" pitchFamily="49" charset="0"/>
              </a:rPr>
              <a:t>myTuple._2</a:t>
            </a:r>
            <a:endParaRPr lang="en-IN" sz="1500" dirty="0">
              <a:solidFill>
                <a:srgbClr val="008000"/>
              </a:solidFill>
              <a:latin typeface="Courier New" panose="02070309020205020404" pitchFamily="49" charset="0"/>
              <a:cs typeface="Courier New" panose="02070309020205020404" pitchFamily="49" charset="0"/>
            </a:endParaRPr>
          </a:p>
          <a:p>
            <a:pPr algn="just">
              <a:lnSpc>
                <a:spcPct val="125000"/>
              </a:lnSpc>
            </a:pP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err="1">
                <a:solidFill>
                  <a:srgbClr val="795E26"/>
                </a:solidFill>
                <a:effectLst/>
                <a:latin typeface="Courier New" panose="02070309020205020404" pitchFamily="49" charset="0"/>
                <a:cs typeface="Courier New" panose="02070309020205020404" pitchFamily="49" charset="0"/>
              </a:rPr>
              <a:t>println</a:t>
            </a:r>
            <a:r>
              <a:rPr lang="en-IN" sz="1500" b="0" dirty="0">
                <a:solidFill>
                  <a:srgbClr val="3B3B3B"/>
                </a:solidFill>
                <a:effectLst/>
                <a:latin typeface="Courier New" panose="02070309020205020404" pitchFamily="49" charset="0"/>
                <a:cs typeface="Courier New" panose="02070309020205020404" pitchFamily="49" charset="0"/>
              </a:rPr>
              <a:t>(</a:t>
            </a:r>
            <a:r>
              <a:rPr lang="en-IN" sz="1500" b="0" dirty="0" err="1">
                <a:solidFill>
                  <a:srgbClr val="0070C1"/>
                </a:solidFill>
                <a:effectLst/>
                <a:latin typeface="Courier New" panose="02070309020205020404" pitchFamily="49" charset="0"/>
                <a:cs typeface="Courier New" panose="02070309020205020404" pitchFamily="49" charset="0"/>
              </a:rPr>
              <a:t>secondElement</a:t>
            </a:r>
            <a:r>
              <a:rPr lang="en-IN" sz="1500" b="0" dirty="0">
                <a:solidFill>
                  <a:srgbClr val="3B3B3B"/>
                </a:solidFill>
                <a:effectLst/>
                <a:latin typeface="Courier New" panose="02070309020205020404" pitchFamily="49" charset="0"/>
                <a:cs typeface="Courier New" panose="02070309020205020404" pitchFamily="49" charset="0"/>
              </a:rPr>
              <a:t>)</a:t>
            </a:r>
            <a:endParaRPr lang="en-IN" sz="1500" b="0" dirty="0">
              <a:solidFill>
                <a:srgbClr val="3B3B3B"/>
              </a:solidFill>
              <a:effectLst/>
              <a:latin typeface="Courier New" panose="02070309020205020404" pitchFamily="49" charset="0"/>
              <a:cs typeface="Courier New" panose="02070309020205020404" pitchFamily="49" charset="0"/>
            </a:endParaRPr>
          </a:p>
          <a:p>
            <a:pPr algn="just">
              <a:lnSpc>
                <a:spcPct val="125000"/>
              </a:lnSpc>
            </a:pP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err="1">
                <a:solidFill>
                  <a:srgbClr val="AF00DB"/>
                </a:solidFill>
                <a:effectLst/>
                <a:latin typeface="Courier New" panose="02070309020205020404" pitchFamily="49" charset="0"/>
                <a:cs typeface="Courier New" panose="02070309020205020404" pitchFamily="49" charset="0"/>
              </a:rPr>
              <a:t>val</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err="1">
                <a:solidFill>
                  <a:srgbClr val="0070C1"/>
                </a:solidFill>
                <a:effectLst/>
                <a:latin typeface="Courier New" panose="02070309020205020404" pitchFamily="49" charset="0"/>
                <a:cs typeface="Courier New" panose="02070309020205020404" pitchFamily="49" charset="0"/>
              </a:rPr>
              <a:t>thirdElement</a:t>
            </a:r>
            <a:r>
              <a:rPr lang="en-IN" sz="1500" b="0" dirty="0">
                <a:solidFill>
                  <a:srgbClr val="000000"/>
                </a:solidFill>
                <a:effectLst/>
                <a:latin typeface="Courier New" panose="02070309020205020404" pitchFamily="49" charset="0"/>
                <a:cs typeface="Courier New" panose="02070309020205020404" pitchFamily="49" charset="0"/>
              </a:rPr>
              <a:t>:</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267F99"/>
                </a:solidFill>
                <a:effectLst/>
                <a:latin typeface="Courier New" panose="02070309020205020404" pitchFamily="49" charset="0"/>
                <a:cs typeface="Courier New" panose="02070309020205020404" pitchFamily="49" charset="0"/>
              </a:rPr>
              <a:t>Double</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a:solidFill>
                  <a:srgbClr val="000000"/>
                </a:solidFill>
                <a:effectLst/>
                <a:latin typeface="Courier New" panose="02070309020205020404" pitchFamily="49" charset="0"/>
                <a:cs typeface="Courier New" panose="02070309020205020404" pitchFamily="49" charset="0"/>
              </a:rPr>
              <a:t>=</a:t>
            </a: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err="1">
                <a:solidFill>
                  <a:srgbClr val="0070C1"/>
                </a:solidFill>
                <a:effectLst/>
                <a:latin typeface="Courier New" panose="02070309020205020404" pitchFamily="49" charset="0"/>
                <a:cs typeface="Courier New" panose="02070309020205020404" pitchFamily="49" charset="0"/>
              </a:rPr>
              <a:t>myTuple</a:t>
            </a:r>
            <a:r>
              <a:rPr lang="en-IN" sz="1500" b="0" dirty="0">
                <a:solidFill>
                  <a:srgbClr val="3B3B3B"/>
                </a:solidFill>
                <a:effectLst/>
                <a:latin typeface="Courier New" panose="02070309020205020404" pitchFamily="49" charset="0"/>
                <a:cs typeface="Courier New" panose="02070309020205020404" pitchFamily="49" charset="0"/>
              </a:rPr>
              <a:t>(2)</a:t>
            </a:r>
            <a:r>
              <a:rPr lang="en-IN" sz="1500" b="0" dirty="0">
                <a:solidFill>
                  <a:srgbClr val="0070C1"/>
                </a:solidFill>
                <a:effectLst/>
                <a:latin typeface="Courier New" panose="02070309020205020404" pitchFamily="49" charset="0"/>
                <a:cs typeface="Courier New" panose="02070309020205020404" pitchFamily="49" charset="0"/>
              </a:rPr>
              <a:t> </a:t>
            </a:r>
            <a:r>
              <a:rPr lang="en-IN" sz="1500" dirty="0">
                <a:solidFill>
                  <a:srgbClr val="008000"/>
                </a:solidFill>
                <a:latin typeface="Courier New" panose="02070309020205020404" pitchFamily="49" charset="0"/>
                <a:cs typeface="Courier New" panose="02070309020205020404" pitchFamily="49" charset="0"/>
              </a:rPr>
              <a:t>//myTuple._3</a:t>
            </a:r>
            <a:endParaRPr lang="en-IN" sz="1500" dirty="0">
              <a:solidFill>
                <a:srgbClr val="008000"/>
              </a:solidFill>
              <a:latin typeface="Courier New" panose="02070309020205020404" pitchFamily="49" charset="0"/>
              <a:cs typeface="Courier New" panose="02070309020205020404" pitchFamily="49" charset="0"/>
            </a:endParaRPr>
          </a:p>
          <a:p>
            <a:pPr algn="just">
              <a:lnSpc>
                <a:spcPct val="125000"/>
              </a:lnSpc>
            </a:pPr>
            <a:r>
              <a:rPr lang="en-IN" sz="1500" b="0" dirty="0">
                <a:solidFill>
                  <a:srgbClr val="3B3B3B"/>
                </a:solidFill>
                <a:effectLst/>
                <a:latin typeface="Courier New" panose="02070309020205020404" pitchFamily="49" charset="0"/>
                <a:cs typeface="Courier New" panose="02070309020205020404" pitchFamily="49" charset="0"/>
              </a:rPr>
              <a:t>    </a:t>
            </a:r>
            <a:r>
              <a:rPr lang="en-IN" sz="1500" b="0" dirty="0" err="1">
                <a:solidFill>
                  <a:srgbClr val="795E26"/>
                </a:solidFill>
                <a:effectLst/>
                <a:latin typeface="Courier New" panose="02070309020205020404" pitchFamily="49" charset="0"/>
                <a:cs typeface="Courier New" panose="02070309020205020404" pitchFamily="49" charset="0"/>
              </a:rPr>
              <a:t>println</a:t>
            </a:r>
            <a:r>
              <a:rPr lang="en-IN" sz="1500" b="0" dirty="0">
                <a:solidFill>
                  <a:srgbClr val="3B3B3B"/>
                </a:solidFill>
                <a:effectLst/>
                <a:latin typeface="Courier New" panose="02070309020205020404" pitchFamily="49" charset="0"/>
                <a:cs typeface="Courier New" panose="02070309020205020404" pitchFamily="49" charset="0"/>
              </a:rPr>
              <a:t>(</a:t>
            </a:r>
            <a:r>
              <a:rPr lang="en-IN" sz="1500" b="0" dirty="0" err="1">
                <a:solidFill>
                  <a:srgbClr val="0070C1"/>
                </a:solidFill>
                <a:effectLst/>
                <a:latin typeface="Courier New" panose="02070309020205020404" pitchFamily="49" charset="0"/>
                <a:cs typeface="Courier New" panose="02070309020205020404" pitchFamily="49" charset="0"/>
              </a:rPr>
              <a:t>thirdElement</a:t>
            </a:r>
            <a:r>
              <a:rPr lang="en-IN" sz="1500" b="0" dirty="0">
                <a:solidFill>
                  <a:srgbClr val="3B3B3B"/>
                </a:solidFill>
                <a:effectLst/>
                <a:latin typeface="Courier New" panose="02070309020205020404" pitchFamily="49" charset="0"/>
                <a:cs typeface="Courier New" panose="02070309020205020404" pitchFamily="49" charset="0"/>
              </a:rPr>
              <a:t>)</a:t>
            </a:r>
            <a:endParaRPr lang="en-IN" sz="1500" b="0" dirty="0">
              <a:solidFill>
                <a:srgbClr val="3B3B3B"/>
              </a:solidFill>
              <a:effectLst/>
              <a:latin typeface="Courier New" panose="02070309020205020404" pitchFamily="49" charset="0"/>
              <a:cs typeface="Courier New" panose="02070309020205020404" pitchFamily="49" charset="0"/>
            </a:endParaRPr>
          </a:p>
          <a:p>
            <a:pPr algn="just">
              <a:lnSpc>
                <a:spcPct val="125000"/>
              </a:lnSpc>
            </a:pPr>
            <a:r>
              <a:rPr lang="en-IN" sz="1500" b="0" dirty="0">
                <a:solidFill>
                  <a:srgbClr val="3B3B3B"/>
                </a:solidFill>
                <a:effectLst/>
                <a:latin typeface="Courier New" panose="02070309020205020404" pitchFamily="49" charset="0"/>
                <a:cs typeface="Courier New" panose="02070309020205020404" pitchFamily="49" charset="0"/>
              </a:rPr>
              <a:t>  }</a:t>
            </a:r>
            <a:endParaRPr lang="en-IN" sz="1500" b="0" dirty="0">
              <a:solidFill>
                <a:srgbClr val="3B3B3B"/>
              </a:solidFill>
              <a:effectLst/>
              <a:latin typeface="Courier New" panose="02070309020205020404" pitchFamily="49" charset="0"/>
              <a:cs typeface="Courier New" panose="02070309020205020404" pitchFamily="49" charset="0"/>
            </a:endParaRPr>
          </a:p>
          <a:p>
            <a:pPr algn="just">
              <a:lnSpc>
                <a:spcPct val="125000"/>
              </a:lnSpc>
            </a:pPr>
            <a:r>
              <a:rPr lang="en-IN" sz="1500" b="0" dirty="0">
                <a:solidFill>
                  <a:srgbClr val="3B3B3B"/>
                </a:solidFill>
                <a:effectLst/>
                <a:latin typeface="Courier New" panose="02070309020205020404" pitchFamily="49" charset="0"/>
                <a:cs typeface="Courier New" panose="02070309020205020404" pitchFamily="49" charset="0"/>
              </a:rPr>
              <a:t>}</a:t>
            </a:r>
            <a:endParaRPr lang="en-IN" sz="1500" b="0" dirty="0">
              <a:solidFill>
                <a:srgbClr val="3B3B3B"/>
              </a:solidFill>
              <a:effectLst/>
              <a:latin typeface="Courier New" panose="02070309020205020404" pitchFamily="49" charset="0"/>
              <a:cs typeface="Courier New" panose="02070309020205020404" pitchFamily="49" charset="0"/>
            </a:endParaRPr>
          </a:p>
        </p:txBody>
      </p:sp>
      <p:sp>
        <p:nvSpPr>
          <p:cNvPr id="8" name="TextBox 7"/>
          <p:cNvSpPr txBox="1"/>
          <p:nvPr/>
        </p:nvSpPr>
        <p:spPr>
          <a:xfrm>
            <a:off x="8500187" y="5066908"/>
            <a:ext cx="3387907" cy="738664"/>
          </a:xfrm>
          <a:prstGeom prst="rect">
            <a:avLst/>
          </a:prstGeom>
          <a:noFill/>
        </p:spPr>
        <p:txBody>
          <a:bodyPr wrap="square">
            <a:spAutoFit/>
          </a:bodyPr>
          <a:lstStyle/>
          <a:p>
            <a:r>
              <a:rPr lang="en-US" sz="1400" dirty="0">
                <a:latin typeface="Georgia Pro" panose="02040502050405020303" pitchFamily="18" charset="0"/>
              </a:rPr>
              <a:t>Prior to Scala 3, you can access tuple elements using the _N notation, where N is the 1-based index:</a:t>
            </a:r>
            <a:endParaRPr lang="en-IN" sz="1400" dirty="0">
              <a:latin typeface="Georgia Pro" panose="02040502050405020303"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Rectangle 1"/>
          <p:cNvSpPr>
            <a:spLocks noChangeArrowheads="1"/>
          </p:cNvSpPr>
          <p:nvPr/>
        </p:nvSpPr>
        <p:spPr bwMode="auto">
          <a:xfrm>
            <a:off x="847723" y="466327"/>
            <a:ext cx="10331245" cy="79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1" i="0" u="none" strike="noStrike" cap="none" normalizeH="0" baseline="0" dirty="0">
                <a:ln>
                  <a:noFill/>
                </a:ln>
                <a:effectLst/>
                <a:latin typeface="Georgia Pro" panose="02040502050405020303" pitchFamily="18" charset="0"/>
              </a:rPr>
              <a:t>Iterating Over Tuples: </a:t>
            </a:r>
            <a:r>
              <a:rPr kumimoji="0" lang="en-US" altLang="en-US" sz="1600" b="0" i="0" u="none" strike="noStrike" cap="none" normalizeH="0" baseline="0" dirty="0">
                <a:ln>
                  <a:noFill/>
                </a:ln>
                <a:effectLst/>
                <a:latin typeface="Georgia Pro" panose="02040502050405020303" pitchFamily="18" charset="0"/>
              </a:rPr>
              <a:t>One can use </a:t>
            </a:r>
            <a:r>
              <a:rPr lang="en-US" altLang="en-US" sz="1600" dirty="0" err="1">
                <a:latin typeface="Consolas" panose="020B0609020204030204" pitchFamily="49" charset="0"/>
              </a:rPr>
              <a:t>myTuple</a:t>
            </a:r>
            <a:r>
              <a:rPr kumimoji="0" lang="en-US" altLang="en-US" sz="1600" b="0" i="0" u="none" strike="noStrike" cap="none" normalizeH="0" baseline="0" dirty="0" err="1">
                <a:ln>
                  <a:noFill/>
                </a:ln>
                <a:effectLst/>
                <a:latin typeface="Consolas" panose="020B0609020204030204" pitchFamily="49" charset="0"/>
              </a:rPr>
              <a:t>.productIterator</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a:ln>
                  <a:noFill/>
                </a:ln>
                <a:effectLst/>
                <a:latin typeface="Georgia Pro" panose="02040502050405020303" pitchFamily="18" charset="0"/>
              </a:rPr>
              <a:t>method to iterate over all the elements of a Tuple.</a:t>
            </a:r>
            <a:endParaRPr kumimoji="0" lang="en-US" altLang="en-US" sz="1600" b="0" i="0" u="none" strike="noStrike" cap="none" normalizeH="0" baseline="0" dirty="0">
              <a:ln>
                <a:noFill/>
              </a:ln>
              <a:effectLst/>
              <a:latin typeface="Georgia Pro" panose="02040502050405020303" pitchFamily="18" charset="0"/>
            </a:endParaRPr>
          </a:p>
        </p:txBody>
      </p:sp>
      <p:sp>
        <p:nvSpPr>
          <p:cNvPr id="7" name="TextBox 6"/>
          <p:cNvSpPr txBox="1"/>
          <p:nvPr/>
        </p:nvSpPr>
        <p:spPr>
          <a:xfrm>
            <a:off x="1912776" y="1259878"/>
            <a:ext cx="8668138" cy="2231380"/>
          </a:xfrm>
          <a:prstGeom prst="rect">
            <a:avLst/>
          </a:prstGeom>
          <a:noFill/>
        </p:spPr>
        <p:txBody>
          <a:bodyPr wrap="square">
            <a:spAutoFit/>
          </a:bodyPr>
          <a:lstStyle/>
          <a:p>
            <a:pPr>
              <a:lnSpc>
                <a:spcPct val="125000"/>
              </a:lnSpc>
            </a:pPr>
            <a:r>
              <a:rPr lang="en-IN" sz="1600" b="0" dirty="0">
                <a:solidFill>
                  <a:srgbClr val="AF00DB"/>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tupleExercise</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numbers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4</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98658"/>
                </a:solidFill>
                <a:effectLst/>
                <a:latin typeface="Courier New" panose="02070309020205020404" pitchFamily="49" charset="0"/>
                <a:cs typeface="Courier New" panose="02070309020205020404" pitchFamily="49" charset="0"/>
              </a:rPr>
              <a:t>3</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98658"/>
                </a:solidFill>
                <a:effectLst/>
                <a:latin typeface="Courier New" panose="02070309020205020404" pitchFamily="49" charset="0"/>
                <a:cs typeface="Courier New" panose="02070309020205020404" pitchFamily="49" charset="0"/>
              </a:rPr>
              <a:t>2</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98658"/>
                </a:solidFill>
                <a:effectLst/>
                <a:latin typeface="Courier New" panose="02070309020205020404" pitchFamily="49" charset="0"/>
                <a:cs typeface="Courier New" panose="02070309020205020404" pitchFamily="49" charset="0"/>
              </a:rPr>
              <a:t>1</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numbers</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795E26"/>
                </a:solidFill>
                <a:effectLst/>
                <a:latin typeface="Courier New" panose="02070309020205020404" pitchFamily="49" charset="0"/>
                <a:cs typeface="Courier New" panose="02070309020205020404" pitchFamily="49" charset="0"/>
              </a:rPr>
              <a:t>productIterator</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795E26"/>
                </a:solidFill>
                <a:effectLst/>
                <a:latin typeface="Courier New" panose="02070309020205020404" pitchFamily="49" charset="0"/>
                <a:cs typeface="Courier New" panose="02070309020205020404" pitchFamily="49" charset="0"/>
              </a:rPr>
              <a:t>foreach</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1080"/>
                </a:solidFill>
                <a:effectLst/>
                <a:latin typeface="Courier New" panose="02070309020205020404" pitchFamily="49" charset="0"/>
                <a:cs typeface="Courier New" panose="02070309020205020404" pitchFamily="49" charset="0"/>
              </a:rPr>
              <a:t>i</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=&gt;</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"Value = "</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1080"/>
                </a:solidFill>
                <a:effectLst/>
                <a:latin typeface="Courier New" panose="02070309020205020404" pitchFamily="49" charset="0"/>
                <a:cs typeface="Courier New" panose="02070309020205020404" pitchFamily="49" charset="0"/>
              </a:rPr>
              <a:t>i</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
        <p:nvSpPr>
          <p:cNvPr id="9" name="Rectangle 1"/>
          <p:cNvSpPr>
            <a:spLocks noChangeArrowheads="1"/>
          </p:cNvSpPr>
          <p:nvPr/>
        </p:nvSpPr>
        <p:spPr bwMode="auto">
          <a:xfrm>
            <a:off x="847723" y="3782397"/>
            <a:ext cx="10331245" cy="42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1" i="0" u="none" strike="noStrike" cap="none" normalizeH="0" baseline="0" dirty="0">
                <a:ln>
                  <a:noFill/>
                </a:ln>
                <a:effectLst/>
                <a:latin typeface="Georgia Pro" panose="02040502050405020303" pitchFamily="18" charset="0"/>
              </a:rPr>
              <a:t>Converting to String: </a:t>
            </a:r>
            <a:r>
              <a:rPr lang="en-US" altLang="en-US" sz="1600" dirty="0">
                <a:latin typeface="Georgia Pro" panose="02040502050405020303" pitchFamily="18" charset="0"/>
              </a:rPr>
              <a:t>One can convert the elements to Strings using </a:t>
            </a:r>
            <a:r>
              <a:rPr lang="en-US" altLang="en-US" sz="1600" dirty="0">
                <a:latin typeface="Consolas" panose="020B0609020204030204" pitchFamily="49" charset="0"/>
              </a:rPr>
              <a:t>.</a:t>
            </a:r>
            <a:r>
              <a:rPr lang="en-US" altLang="en-US" sz="1600" dirty="0" err="1">
                <a:latin typeface="Consolas" panose="020B0609020204030204" pitchFamily="49" charset="0"/>
              </a:rPr>
              <a:t>toString</a:t>
            </a:r>
            <a:r>
              <a:rPr lang="en-US" altLang="en-US" sz="1600" dirty="0">
                <a:latin typeface="Consolas" panose="020B0609020204030204" pitchFamily="49" charset="0"/>
              </a:rPr>
              <a:t>()</a:t>
            </a:r>
            <a:r>
              <a:rPr lang="en-US" altLang="en-US" sz="1600" dirty="0">
                <a:latin typeface="Georgia Pro" panose="02040502050405020303" pitchFamily="18" charset="0"/>
              </a:rPr>
              <a:t> function.</a:t>
            </a:r>
            <a:endParaRPr kumimoji="0" lang="en-US" altLang="en-US" sz="1600" b="0" i="0" u="none" strike="noStrike" cap="none" normalizeH="0" baseline="0" dirty="0">
              <a:ln>
                <a:noFill/>
              </a:ln>
              <a:effectLst/>
              <a:latin typeface="Georgia Pro" panose="02040502050405020303" pitchFamily="18" charset="0"/>
            </a:endParaRPr>
          </a:p>
        </p:txBody>
      </p:sp>
      <p:sp>
        <p:nvSpPr>
          <p:cNvPr id="11" name="TextBox 10"/>
          <p:cNvSpPr txBox="1"/>
          <p:nvPr/>
        </p:nvSpPr>
        <p:spPr>
          <a:xfrm>
            <a:off x="2472612" y="4284809"/>
            <a:ext cx="8302690" cy="1846659"/>
          </a:xfrm>
          <a:prstGeom prst="rect">
            <a:avLst/>
          </a:prstGeom>
          <a:noFill/>
        </p:spPr>
        <p:txBody>
          <a:bodyPr wrap="square">
            <a:spAutoFit/>
          </a:bodyPr>
          <a:lstStyle/>
          <a:p>
            <a:r>
              <a:rPr lang="en-IN" sz="1600" b="0" dirty="0">
                <a:solidFill>
                  <a:srgbClr val="AF00DB"/>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tupleExercise22</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Unit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elements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1</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31515"/>
                </a:solidFill>
                <a:effectLst/>
                <a:latin typeface="Courier New" panose="02070309020205020404" pitchFamily="49" charset="0"/>
                <a:cs typeface="Courier New" panose="02070309020205020404" pitchFamily="49" charset="0"/>
              </a:rPr>
              <a:t>"hello"</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31515"/>
                </a:solidFill>
                <a:effectLst/>
                <a:latin typeface="Courier New" panose="02070309020205020404" pitchFamily="49" charset="0"/>
                <a:cs typeface="Courier New" panose="02070309020205020404" pitchFamily="49" charset="0"/>
              </a:rPr>
              <a:t>"Friends"</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"String: "</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elements</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795E26"/>
                </a:solidFill>
                <a:effectLst/>
                <a:latin typeface="Courier New" panose="02070309020205020404" pitchFamily="49" charset="0"/>
                <a:cs typeface="Courier New" panose="02070309020205020404" pitchFamily="49" charset="0"/>
              </a:rPr>
              <a:t>toString</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6" name="Title 1"/>
          <p:cNvSpPr txBox="1"/>
          <p:nvPr/>
        </p:nvSpPr>
        <p:spPr>
          <a:xfrm>
            <a:off x="847724" y="261905"/>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Sets</a:t>
            </a:r>
            <a:endParaRPr lang="en-US" sz="2800" b="1" dirty="0">
              <a:solidFill>
                <a:srgbClr val="2C326F"/>
              </a:solidFill>
              <a:latin typeface="Georgia Pro" panose="02040502050405020303" pitchFamily="18" charset="0"/>
            </a:endParaRPr>
          </a:p>
          <a:p>
            <a:pPr>
              <a:defRPr/>
            </a:pPr>
            <a:endParaRPr lang="en-US" sz="2800" b="1" dirty="0">
              <a:solidFill>
                <a:srgbClr val="2C326F"/>
              </a:solidFill>
              <a:latin typeface="Georgia Pro" panose="02040502050405020303" pitchFamily="18" charset="0"/>
            </a:endParaRPr>
          </a:p>
        </p:txBody>
      </p:sp>
      <p:sp>
        <p:nvSpPr>
          <p:cNvPr id="4" name="Rectangle 1"/>
          <p:cNvSpPr>
            <a:spLocks noChangeArrowheads="1"/>
          </p:cNvSpPr>
          <p:nvPr/>
        </p:nvSpPr>
        <p:spPr bwMode="auto">
          <a:xfrm>
            <a:off x="847723" y="781419"/>
            <a:ext cx="10331245" cy="227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0" i="0" u="none" strike="noStrike" cap="none" normalizeH="0" baseline="0" dirty="0">
                <a:ln>
                  <a:noFill/>
                </a:ln>
                <a:effectLst/>
                <a:latin typeface="Georgia Pro" panose="02040502050405020303" pitchFamily="18" charset="0"/>
              </a:rPr>
              <a:t>In Scala, a Set is a collection of distinct elements without duplicates. Sets are part of the Scala collections library and are available in both mutable and immutable variants.</a:t>
            </a:r>
            <a:endParaRPr kumimoji="0" lang="en-US" altLang="en-US" sz="1600" b="0" i="0" u="none" strike="noStrike" cap="none" normalizeH="0" baseline="0" dirty="0">
              <a:ln>
                <a:noFill/>
              </a:ln>
              <a:effectLst/>
              <a:latin typeface="Georgia Pro" panose="02040502050405020303" pitchFamily="18" charset="0"/>
            </a:endParaRPr>
          </a:p>
          <a:p>
            <a:pPr marL="0" marR="0" lvl="0" indent="0" algn="just" defTabSz="914400" rtl="0" eaLnBrk="0" fontAlgn="base" latinLnBrk="0" hangingPunct="0">
              <a:lnSpc>
                <a:spcPct val="150000"/>
              </a:lnSpc>
              <a:spcBef>
                <a:spcPct val="0"/>
              </a:spcBef>
              <a:spcAft>
                <a:spcPct val="0"/>
              </a:spcAft>
              <a:buClrTx/>
              <a:buSzTx/>
              <a:buFontTx/>
              <a:buNone/>
            </a:pPr>
            <a:endParaRPr lang="en-US" altLang="en-US" sz="1600" dirty="0">
              <a:latin typeface="Georgia Pro" panose="02040502050405020303" pitchFamily="18" charset="0"/>
            </a:endParaRPr>
          </a:p>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1" i="0" u="none" strike="noStrike" cap="none" normalizeH="0" baseline="0" dirty="0">
                <a:ln>
                  <a:noFill/>
                </a:ln>
                <a:effectLst/>
                <a:latin typeface="Georgia Pro" panose="02040502050405020303" pitchFamily="18" charset="0"/>
              </a:rPr>
              <a:t>Immutable Sets:</a:t>
            </a:r>
            <a:endParaRPr kumimoji="0" lang="en-US" altLang="en-US" sz="1600" b="1" i="0" u="none" strike="noStrike" cap="none" normalizeH="0" baseline="0" dirty="0">
              <a:ln>
                <a:noFill/>
              </a:ln>
              <a:effectLst/>
              <a:latin typeface="Georgia Pro" panose="02040502050405020303" pitchFamily="18" charset="0"/>
            </a:endParaRPr>
          </a:p>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0" i="0" u="none" strike="noStrike" cap="none" normalizeH="0" baseline="0" dirty="0">
                <a:ln>
                  <a:noFill/>
                </a:ln>
                <a:effectLst/>
                <a:latin typeface="Georgia Pro" panose="02040502050405020303" pitchFamily="18" charset="0"/>
              </a:rPr>
              <a:t>Immutable sets are preferred in functional programming because they are immutable, meaning their content cannot be changed after they are created. You can create an immutable set using the Set companion object:</a:t>
            </a:r>
            <a:endParaRPr kumimoji="0" lang="en-US" altLang="en-US" sz="1600" b="0" i="0" u="none" strike="noStrike" cap="none" normalizeH="0" baseline="0" dirty="0">
              <a:ln>
                <a:noFill/>
              </a:ln>
              <a:effectLst/>
              <a:latin typeface="Georgia Pro" panose="02040502050405020303" pitchFamily="18" charset="0"/>
            </a:endParaRPr>
          </a:p>
        </p:txBody>
      </p:sp>
      <p:sp>
        <p:nvSpPr>
          <p:cNvPr id="7" name="TextBox 6"/>
          <p:cNvSpPr txBox="1"/>
          <p:nvPr/>
        </p:nvSpPr>
        <p:spPr>
          <a:xfrm>
            <a:off x="3019113" y="3492501"/>
            <a:ext cx="7823059" cy="2231380"/>
          </a:xfrm>
          <a:prstGeom prst="rect">
            <a:avLst/>
          </a:prstGeom>
          <a:noFill/>
        </p:spPr>
        <p:txBody>
          <a:bodyPr wrap="square">
            <a:spAutoFit/>
          </a:bodyPr>
          <a:lstStyle/>
          <a:p>
            <a:pPr>
              <a:lnSpc>
                <a:spcPct val="125000"/>
              </a:lnSpc>
            </a:pPr>
            <a:r>
              <a:rPr lang="en-IN" sz="1600" b="0" dirty="0">
                <a:solidFill>
                  <a:srgbClr val="AF00DB"/>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setsDemo</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Unit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Creating an immutable set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immutableSet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Int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98658"/>
                </a:solidFill>
                <a:effectLst/>
                <a:latin typeface="Courier New" panose="02070309020205020404" pitchFamily="49" charset="0"/>
                <a:cs typeface="Courier New" panose="02070309020205020404" pitchFamily="49" charset="0"/>
              </a:rPr>
              <a:t>1</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2</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3</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4</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5</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immutableSet</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795E26"/>
                </a:solidFill>
                <a:effectLst/>
                <a:latin typeface="Courier New" panose="02070309020205020404" pitchFamily="49" charset="0"/>
                <a:cs typeface="Courier New" panose="02070309020205020404" pitchFamily="49" charset="0"/>
              </a:rPr>
              <a:t>foreach</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Main features of Scala</a:t>
            </a:r>
            <a:endParaRPr lang="en-US" sz="2800" b="1" dirty="0">
              <a:solidFill>
                <a:srgbClr val="2C326F"/>
              </a:solidFill>
              <a:latin typeface="Georgia Pro" panose="02040502050405020303" pitchFamily="18" charset="0"/>
            </a:endParaRPr>
          </a:p>
        </p:txBody>
      </p:sp>
      <p:sp>
        <p:nvSpPr>
          <p:cNvPr id="5" name="TextBox 4"/>
          <p:cNvSpPr txBox="1"/>
          <p:nvPr/>
        </p:nvSpPr>
        <p:spPr>
          <a:xfrm>
            <a:off x="838200" y="1046031"/>
            <a:ext cx="9052249" cy="1532214"/>
          </a:xfrm>
          <a:prstGeom prst="rect">
            <a:avLst/>
          </a:prstGeom>
          <a:noFill/>
        </p:spPr>
        <p:txBody>
          <a:bodyPr wrap="square">
            <a:spAutoFit/>
          </a:bodyPr>
          <a:lstStyle/>
          <a:p>
            <a:pPr algn="just">
              <a:lnSpc>
                <a:spcPct val="150000"/>
              </a:lnSpc>
            </a:pPr>
            <a:r>
              <a:rPr lang="en-US" sz="1600" b="1" dirty="0">
                <a:latin typeface="Georgia Pro" panose="02040502050405020303" pitchFamily="18" charset="0"/>
              </a:rPr>
              <a:t>3. Higher Order functions</a:t>
            </a:r>
            <a:endParaRPr lang="en-US" sz="1600" b="1" dirty="0">
              <a:latin typeface="Georgia Pro" panose="02040502050405020303" pitchFamily="18" charset="0"/>
            </a:endParaRPr>
          </a:p>
          <a:p>
            <a:pPr algn="just">
              <a:lnSpc>
                <a:spcPct val="150000"/>
              </a:lnSpc>
            </a:pPr>
            <a:endParaRPr lang="en-US" sz="1600" b="1" dirty="0">
              <a:latin typeface="Georgia Pro" panose="02040502050405020303" pitchFamily="18" charset="0"/>
            </a:endParaRPr>
          </a:p>
          <a:p>
            <a:pPr algn="just">
              <a:lnSpc>
                <a:spcPct val="150000"/>
              </a:lnSpc>
            </a:pPr>
            <a:r>
              <a:rPr lang="en-US" sz="1600" dirty="0">
                <a:latin typeface="Georgia Pro" panose="02040502050405020303" pitchFamily="18" charset="0"/>
              </a:rPr>
              <a:t>functions in Scala are by design first class citizens. As such, in Scala you can create higher order functions which are functions that take other functions as parameters.</a:t>
            </a:r>
            <a:endParaRPr lang="en-IN" sz="1600" dirty="0">
              <a:latin typeface="Georgia Pro" panose="02040502050405020303" pitchFamily="18" charset="0"/>
            </a:endParaRPr>
          </a:p>
        </p:txBody>
      </p:sp>
      <p:pic>
        <p:nvPicPr>
          <p:cNvPr id="4" name="Picture 3"/>
          <p:cNvPicPr>
            <a:picLocks noChangeAspect="1"/>
          </p:cNvPicPr>
          <p:nvPr/>
        </p:nvPicPr>
        <p:blipFill>
          <a:blip r:embed="rId1"/>
          <a:stretch>
            <a:fillRect/>
          </a:stretch>
        </p:blipFill>
        <p:spPr>
          <a:xfrm>
            <a:off x="9982200" y="1268380"/>
            <a:ext cx="1428750" cy="1428750"/>
          </a:xfrm>
          <a:prstGeom prst="rect">
            <a:avLst/>
          </a:prstGeom>
        </p:spPr>
      </p:pic>
      <p:pic>
        <p:nvPicPr>
          <p:cNvPr id="6" name="Picture 5"/>
          <p:cNvPicPr>
            <a:picLocks noChangeAspect="1"/>
          </p:cNvPicPr>
          <p:nvPr/>
        </p:nvPicPr>
        <p:blipFill>
          <a:blip r:embed="rId2"/>
          <a:stretch>
            <a:fillRect/>
          </a:stretch>
        </p:blipFill>
        <p:spPr>
          <a:xfrm>
            <a:off x="10130907" y="4160871"/>
            <a:ext cx="1428750" cy="1428750"/>
          </a:xfrm>
          <a:prstGeom prst="rect">
            <a:avLst/>
          </a:prstGeom>
        </p:spPr>
      </p:pic>
      <p:sp>
        <p:nvSpPr>
          <p:cNvPr id="7" name="TextBox 6"/>
          <p:cNvSpPr txBox="1"/>
          <p:nvPr/>
        </p:nvSpPr>
        <p:spPr>
          <a:xfrm>
            <a:off x="838200" y="3157763"/>
            <a:ext cx="9292707" cy="2640210"/>
          </a:xfrm>
          <a:prstGeom prst="rect">
            <a:avLst/>
          </a:prstGeom>
          <a:noFill/>
        </p:spPr>
        <p:txBody>
          <a:bodyPr wrap="square">
            <a:spAutoFit/>
          </a:bodyPr>
          <a:lstStyle/>
          <a:p>
            <a:pPr algn="just">
              <a:lnSpc>
                <a:spcPct val="150000"/>
              </a:lnSpc>
            </a:pPr>
            <a:r>
              <a:rPr lang="en-US" sz="1600" b="1" dirty="0">
                <a:latin typeface="Georgia Pro" panose="02040502050405020303" pitchFamily="18" charset="0"/>
              </a:rPr>
              <a:t>4. Pattern Matching</a:t>
            </a:r>
            <a:endParaRPr lang="en-US" sz="1600" b="1" dirty="0">
              <a:latin typeface="Georgia Pro" panose="02040502050405020303" pitchFamily="18" charset="0"/>
            </a:endParaRPr>
          </a:p>
          <a:p>
            <a:pPr algn="just">
              <a:lnSpc>
                <a:spcPct val="150000"/>
              </a:lnSpc>
            </a:pPr>
            <a:endParaRPr lang="en-US" sz="1600" b="1" dirty="0">
              <a:latin typeface="Georgia Pro" panose="02040502050405020303" pitchFamily="18" charset="0"/>
            </a:endParaRPr>
          </a:p>
          <a:p>
            <a:pPr algn="just">
              <a:lnSpc>
                <a:spcPct val="150000"/>
              </a:lnSpc>
            </a:pPr>
            <a:r>
              <a:rPr lang="en-US" sz="1600" dirty="0">
                <a:latin typeface="Georgia Pro" panose="02040502050405020303" pitchFamily="18" charset="0"/>
              </a:rPr>
              <a:t>No functional programming language would be complete without pattern matching</a:t>
            </a:r>
            <a:endParaRPr lang="en-US" sz="1600"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sz="1600" dirty="0">
                <a:latin typeface="Georgia Pro" panose="02040502050405020303" pitchFamily="18" charset="0"/>
              </a:rPr>
              <a:t>load data in segments or partitions</a:t>
            </a:r>
            <a:endParaRPr lang="en-US" sz="1600"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sz="1600" dirty="0">
                <a:latin typeface="Georgia Pro" panose="02040502050405020303" pitchFamily="18" charset="0"/>
              </a:rPr>
              <a:t>filter for some entity</a:t>
            </a:r>
            <a:endParaRPr lang="en-US" sz="1600"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sz="1600" dirty="0">
                <a:latin typeface="Georgia Pro" panose="02040502050405020303" pitchFamily="18" charset="0"/>
              </a:rPr>
              <a:t>do some aggregation or computation</a:t>
            </a:r>
            <a:endParaRPr lang="en-US" sz="1600"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sz="1600" dirty="0">
                <a:latin typeface="Georgia Pro" panose="02040502050405020303" pitchFamily="18" charset="0"/>
              </a:rPr>
              <a:t>output or save the result to some database.</a:t>
            </a:r>
            <a:endParaRPr lang="en-IN" sz="1600" dirty="0">
              <a:latin typeface="Georgia Pro" panose="02040502050405020303"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Rectangle 1"/>
          <p:cNvSpPr>
            <a:spLocks noChangeArrowheads="1"/>
          </p:cNvSpPr>
          <p:nvPr/>
        </p:nvSpPr>
        <p:spPr bwMode="auto">
          <a:xfrm>
            <a:off x="782409" y="552678"/>
            <a:ext cx="10331245" cy="116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1" i="0" u="none" strike="noStrike" cap="none" normalizeH="0" baseline="0" dirty="0">
                <a:ln>
                  <a:noFill/>
                </a:ln>
                <a:effectLst/>
                <a:latin typeface="Georgia Pro" panose="02040502050405020303" pitchFamily="18" charset="0"/>
              </a:rPr>
              <a:t>Some basic operations :</a:t>
            </a:r>
            <a:endParaRPr kumimoji="0" lang="en-US" altLang="en-US" sz="1600" b="1" i="0" u="none" strike="noStrike" cap="none" normalizeH="0" baseline="0" dirty="0">
              <a:ln>
                <a:noFill/>
              </a:ln>
              <a:effectLst/>
              <a:latin typeface="Georgia Pro" panose="02040502050405020303" pitchFamily="18" charset="0"/>
            </a:endParaRPr>
          </a:p>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0" i="0" u="none" strike="noStrike" cap="none" normalizeH="0" baseline="0" dirty="0">
                <a:ln>
                  <a:noFill/>
                </a:ln>
                <a:effectLst/>
                <a:latin typeface="Georgia Pro" panose="02040502050405020303" pitchFamily="18" charset="0"/>
              </a:rPr>
              <a:t>various operations on immutable sets, such as adding elements, removing elements, checking for membership etc.</a:t>
            </a:r>
            <a:endParaRPr kumimoji="0" lang="en-US" altLang="en-US" sz="1600" b="0" i="0" u="none" strike="noStrike" cap="none" normalizeH="0" baseline="0" dirty="0">
              <a:ln>
                <a:noFill/>
              </a:ln>
              <a:effectLst/>
              <a:latin typeface="Georgia Pro" panose="02040502050405020303" pitchFamily="18" charset="0"/>
            </a:endParaRPr>
          </a:p>
        </p:txBody>
      </p:sp>
      <p:sp>
        <p:nvSpPr>
          <p:cNvPr id="7" name="TextBox 6"/>
          <p:cNvSpPr txBox="1"/>
          <p:nvPr/>
        </p:nvSpPr>
        <p:spPr>
          <a:xfrm>
            <a:off x="2529490" y="1715560"/>
            <a:ext cx="8584164" cy="4524315"/>
          </a:xfrm>
          <a:prstGeom prst="rect">
            <a:avLst/>
          </a:prstGeom>
          <a:noFill/>
        </p:spPr>
        <p:txBody>
          <a:bodyPr wrap="square">
            <a:spAutoFit/>
          </a:bodyPr>
          <a:lstStyle/>
          <a:p>
            <a:r>
              <a:rPr lang="en-IN" sz="1600" b="0" dirty="0">
                <a:solidFill>
                  <a:srgbClr val="AF00DB"/>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setsDemo</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Unit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Creating an immutable set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immutableSet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Int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98658"/>
                </a:solidFill>
                <a:effectLst/>
                <a:latin typeface="Courier New" panose="02070309020205020404" pitchFamily="49" charset="0"/>
                <a:cs typeface="Courier New" panose="02070309020205020404" pitchFamily="49" charset="0"/>
              </a:rPr>
              <a:t>7</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98658"/>
                </a:solidFill>
                <a:effectLst/>
                <a:latin typeface="Courier New" panose="02070309020205020404" pitchFamily="49" charset="0"/>
                <a:cs typeface="Courier New" panose="02070309020205020404" pitchFamily="49" charset="0"/>
              </a:rPr>
              <a:t>22</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93</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53</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52</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Adding an element to the set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newSet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immutableSet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6</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70C1"/>
                </a:solidFill>
                <a:effectLst/>
                <a:latin typeface="Courier New" panose="02070309020205020404" pitchFamily="49" charset="0"/>
                <a:cs typeface="Courier New" panose="02070309020205020404" pitchFamily="49" charset="0"/>
              </a:rPr>
              <a:t>newSet</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Removing an element from the set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removedSet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immutableSet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3</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70C1"/>
                </a:solidFill>
                <a:effectLst/>
                <a:latin typeface="Courier New" panose="02070309020205020404" pitchFamily="49" charset="0"/>
                <a:cs typeface="Courier New" panose="02070309020205020404" pitchFamily="49" charset="0"/>
              </a:rPr>
              <a:t>removedSet</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Checking for membership</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containsElement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Boolean</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immutableSet</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795E26"/>
                </a:solidFill>
                <a:effectLst/>
                <a:latin typeface="Courier New" panose="02070309020205020404" pitchFamily="49" charset="0"/>
                <a:cs typeface="Courier New" panose="02070309020205020404" pitchFamily="49" charset="0"/>
              </a:rPr>
              <a:t>contains</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98658"/>
                </a:solidFill>
                <a:effectLst/>
                <a:latin typeface="Courier New" panose="02070309020205020404" pitchFamily="49" charset="0"/>
                <a:cs typeface="Courier New" panose="02070309020205020404" pitchFamily="49" charset="0"/>
              </a:rPr>
              <a:t>22</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70C1"/>
                </a:solidFill>
                <a:effectLst/>
                <a:latin typeface="Courier New" panose="02070309020205020404" pitchFamily="49" charset="0"/>
                <a:cs typeface="Courier New" panose="02070309020205020404" pitchFamily="49" charset="0"/>
              </a:rPr>
              <a:t>containsElement</a:t>
            </a:r>
            <a:r>
              <a:rPr lang="en-IN" sz="1600" b="0" dirty="0">
                <a:solidFill>
                  <a:srgbClr val="3B3B3B"/>
                </a:solidFill>
                <a:effectLst/>
                <a:latin typeface="Courier New" panose="02070309020205020404" pitchFamily="49" charset="0"/>
                <a:cs typeface="Courier New" panose="02070309020205020404" pitchFamily="49" charset="0"/>
              </a:rPr>
              <a:t>)</a:t>
            </a:r>
            <a:br>
              <a:rPr lang="en-IN" sz="1600" b="0" dirty="0">
                <a:solidFill>
                  <a:srgbClr val="3B3B3B"/>
                </a:solidFill>
                <a:effectLst/>
                <a:latin typeface="Courier New" panose="02070309020205020404" pitchFamily="49" charset="0"/>
                <a:cs typeface="Courier New" panose="02070309020205020404" pitchFamily="49" charset="0"/>
              </a:rPr>
            </a:b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Rectangle 1"/>
          <p:cNvSpPr>
            <a:spLocks noChangeArrowheads="1"/>
          </p:cNvSpPr>
          <p:nvPr/>
        </p:nvSpPr>
        <p:spPr bwMode="auto">
          <a:xfrm>
            <a:off x="847723" y="552678"/>
            <a:ext cx="10331245" cy="116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1" i="0" u="none" strike="noStrike" cap="none" normalizeH="0" baseline="0" dirty="0">
                <a:ln>
                  <a:noFill/>
                </a:ln>
                <a:effectLst/>
                <a:latin typeface="Georgia Pro" panose="02040502050405020303" pitchFamily="18" charset="0"/>
              </a:rPr>
              <a:t>Mutable Sets:</a:t>
            </a:r>
            <a:endParaRPr kumimoji="0" lang="en-US" altLang="en-US" sz="1600" b="1" i="0" u="none" strike="noStrike" cap="none" normalizeH="0" baseline="0" dirty="0">
              <a:ln>
                <a:noFill/>
              </a:ln>
              <a:effectLst/>
              <a:latin typeface="Georgia Pro" panose="02040502050405020303" pitchFamily="18" charset="0"/>
            </a:endParaRPr>
          </a:p>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i="0" u="none" strike="noStrike" cap="none" normalizeH="0" baseline="0" dirty="0">
                <a:ln>
                  <a:noFill/>
                </a:ln>
                <a:effectLst/>
                <a:latin typeface="Georgia Pro" panose="02040502050405020303" pitchFamily="18" charset="0"/>
              </a:rPr>
              <a:t>Mutable sets, on the other hand, allow in-place modifications. They are part of the </a:t>
            </a:r>
            <a:r>
              <a:rPr kumimoji="0" lang="en-US" altLang="en-US" sz="1600" i="0" u="none" strike="noStrike" cap="none" normalizeH="0" baseline="0" dirty="0" err="1">
                <a:ln>
                  <a:noFill/>
                </a:ln>
                <a:effectLst/>
                <a:latin typeface="Consolas" panose="020B0609020204030204" pitchFamily="49" charset="0"/>
              </a:rPr>
              <a:t>scala.collection.mutable</a:t>
            </a:r>
            <a:r>
              <a:rPr kumimoji="0" lang="en-US" altLang="en-US" sz="1600" i="0" u="none" strike="noStrike" cap="none" normalizeH="0" baseline="0" dirty="0">
                <a:ln>
                  <a:noFill/>
                </a:ln>
                <a:effectLst/>
                <a:latin typeface="Consolas" panose="020B0609020204030204" pitchFamily="49" charset="0"/>
              </a:rPr>
              <a:t> </a:t>
            </a:r>
            <a:r>
              <a:rPr kumimoji="0" lang="en-US" altLang="en-US" sz="1600" i="0" u="none" strike="noStrike" cap="none" normalizeH="0" baseline="0" dirty="0">
                <a:ln>
                  <a:noFill/>
                </a:ln>
                <a:effectLst/>
                <a:latin typeface="Georgia Pro" panose="02040502050405020303" pitchFamily="18" charset="0"/>
              </a:rPr>
              <a:t>package.</a:t>
            </a:r>
            <a:endParaRPr kumimoji="0" lang="en-US" altLang="en-US" sz="1600" i="0" u="none" strike="noStrike" cap="none" normalizeH="0" baseline="0" dirty="0">
              <a:ln>
                <a:noFill/>
              </a:ln>
              <a:effectLst/>
              <a:latin typeface="Georgia Pro" panose="02040502050405020303" pitchFamily="18" charset="0"/>
            </a:endParaRPr>
          </a:p>
        </p:txBody>
      </p:sp>
      <p:sp>
        <p:nvSpPr>
          <p:cNvPr id="7" name="TextBox 6"/>
          <p:cNvSpPr txBox="1"/>
          <p:nvPr/>
        </p:nvSpPr>
        <p:spPr>
          <a:xfrm>
            <a:off x="2449945" y="2020018"/>
            <a:ext cx="7823059" cy="4031873"/>
          </a:xfrm>
          <a:prstGeom prst="rect">
            <a:avLst/>
          </a:prstGeom>
          <a:noFill/>
        </p:spPr>
        <p:txBody>
          <a:bodyPr wrap="square">
            <a:spAutoFit/>
          </a:bodyPr>
          <a:lstStyle/>
          <a:p>
            <a:r>
              <a:rPr lang="en-IN" sz="1600" b="0" dirty="0">
                <a:solidFill>
                  <a:srgbClr val="0000FF"/>
                </a:solidFill>
                <a:effectLst/>
                <a:latin typeface="Courier New" panose="02070309020205020404" pitchFamily="49" charset="0"/>
                <a:cs typeface="Courier New" panose="02070309020205020404" pitchFamily="49" charset="0"/>
              </a:rPr>
              <a:t>import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3B3B3B"/>
                </a:solidFill>
                <a:effectLst/>
                <a:latin typeface="Courier New" panose="02070309020205020404" pitchFamily="49" charset="0"/>
                <a:cs typeface="Courier New" panose="02070309020205020404" pitchFamily="49" charset="0"/>
              </a:rPr>
              <a:t>scala.collection.mutable</a:t>
            </a:r>
            <a:endParaRPr lang="en-IN" sz="1600" b="0" dirty="0">
              <a:solidFill>
                <a:srgbClr val="3B3B3B"/>
              </a:solidFill>
              <a:effectLst/>
              <a:latin typeface="Courier New" panose="02070309020205020404" pitchFamily="49" charset="0"/>
              <a:cs typeface="Courier New" panose="02070309020205020404" pitchFamily="49" charset="0"/>
            </a:endParaRPr>
          </a:p>
          <a:p>
            <a:br>
              <a:rPr lang="en-IN" sz="1600" b="0" dirty="0">
                <a:solidFill>
                  <a:srgbClr val="3B3B3B"/>
                </a:solidFill>
                <a:effectLst/>
                <a:latin typeface="Courier New" panose="02070309020205020404" pitchFamily="49" charset="0"/>
                <a:cs typeface="Courier New" panose="02070309020205020404" pitchFamily="49" charset="0"/>
              </a:rPr>
            </a:br>
            <a:r>
              <a:rPr lang="en-IN" sz="1600" b="0" dirty="0">
                <a:solidFill>
                  <a:srgbClr val="0000FF"/>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setsDemo</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FF"/>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Unit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Creating a mutable set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00FF"/>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1080"/>
                </a:solidFill>
                <a:effectLst/>
                <a:latin typeface="Courier New" panose="02070309020205020404" pitchFamily="49" charset="0"/>
                <a:cs typeface="Courier New" panose="02070309020205020404" pitchFamily="49" charset="0"/>
              </a:rPr>
              <a:t>mutableSet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3B3B3B"/>
                </a:solidFill>
                <a:effectLst/>
                <a:latin typeface="Courier New" panose="02070309020205020404" pitchFamily="49" charset="0"/>
                <a:cs typeface="Courier New" panose="02070309020205020404" pitchFamily="49" charset="0"/>
              </a:rPr>
              <a:t>mutable.</a:t>
            </a:r>
            <a:r>
              <a:rPr lang="en-IN" sz="1600" b="0" dirty="0" err="1">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3B3B3B"/>
                </a:solidFill>
                <a:effectLst/>
                <a:latin typeface="Courier New" panose="02070309020205020404" pitchFamily="49" charset="0"/>
                <a:cs typeface="Courier New" panose="02070309020205020404" pitchFamily="49" charset="0"/>
              </a:rPr>
              <a:t>mutable.</a:t>
            </a:r>
            <a:r>
              <a:rPr lang="en-IN" sz="1600" b="0" dirty="0" err="1">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"apple"</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31515"/>
                </a:solidFill>
                <a:effectLst/>
                <a:latin typeface="Courier New" panose="02070309020205020404" pitchFamily="49" charset="0"/>
                <a:cs typeface="Courier New" panose="02070309020205020404" pitchFamily="49" charset="0"/>
              </a:rPr>
              <a:t>"orange"</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31515"/>
                </a:solidFill>
                <a:effectLst/>
                <a:latin typeface="Courier New" panose="02070309020205020404" pitchFamily="49" charset="0"/>
                <a:cs typeface="Courier New" panose="02070309020205020404" pitchFamily="49" charset="0"/>
              </a:rPr>
              <a:t>"banana"</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Adding an element to the set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3B3B3B"/>
                </a:solidFill>
                <a:effectLst/>
                <a:latin typeface="Courier New" panose="02070309020205020404" pitchFamily="49" charset="0"/>
                <a:cs typeface="Courier New" panose="02070309020205020404" pitchFamily="49" charset="0"/>
              </a:rPr>
              <a:t>mutableSet.add</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"grape"</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Removing an element from the set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3B3B3B"/>
                </a:solidFill>
                <a:effectLst/>
                <a:latin typeface="Courier New" panose="02070309020205020404" pitchFamily="49" charset="0"/>
                <a:cs typeface="Courier New" panose="02070309020205020404" pitchFamily="49" charset="0"/>
              </a:rPr>
              <a:t>mutableSet.remove</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"orange"</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Rectangle 1"/>
          <p:cNvSpPr>
            <a:spLocks noChangeArrowheads="1"/>
          </p:cNvSpPr>
          <p:nvPr/>
        </p:nvSpPr>
        <p:spPr bwMode="auto">
          <a:xfrm>
            <a:off x="857054" y="548785"/>
            <a:ext cx="10331245" cy="42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i="0" u="none" strike="noStrike" cap="none" normalizeH="0" baseline="0" dirty="0">
                <a:ln>
                  <a:noFill/>
                </a:ln>
                <a:effectLst/>
                <a:latin typeface="Georgia Pro" panose="02040502050405020303" pitchFamily="18" charset="0"/>
              </a:rPr>
              <a:t>Both immutable and mutable sets support common set operations like union, intersection, and difference.</a:t>
            </a:r>
            <a:endParaRPr kumimoji="0" lang="en-US" altLang="en-US" sz="1600" i="0" u="none" strike="noStrike" cap="none" normalizeH="0" baseline="0" dirty="0">
              <a:ln>
                <a:noFill/>
              </a:ln>
              <a:effectLst/>
              <a:latin typeface="Georgia Pro" panose="02040502050405020303" pitchFamily="18" charset="0"/>
            </a:endParaRPr>
          </a:p>
        </p:txBody>
      </p:sp>
      <p:sp>
        <p:nvSpPr>
          <p:cNvPr id="7" name="TextBox 6"/>
          <p:cNvSpPr txBox="1"/>
          <p:nvPr/>
        </p:nvSpPr>
        <p:spPr>
          <a:xfrm>
            <a:off x="2505929" y="1279408"/>
            <a:ext cx="7823059" cy="4770537"/>
          </a:xfrm>
          <a:prstGeom prst="rect">
            <a:avLst/>
          </a:prstGeom>
          <a:noFill/>
        </p:spPr>
        <p:txBody>
          <a:bodyPr wrap="square">
            <a:spAutoFit/>
          </a:bodyPr>
          <a:lstStyle/>
          <a:p>
            <a:r>
              <a:rPr lang="en-IN" sz="1600" b="0" dirty="0">
                <a:solidFill>
                  <a:srgbClr val="0000FF"/>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setsDemo</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FF"/>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Unit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00FF"/>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1080"/>
                </a:solidFill>
                <a:effectLst/>
                <a:latin typeface="Courier New" panose="02070309020205020404" pitchFamily="49" charset="0"/>
                <a:cs typeface="Courier New" panose="02070309020205020404" pitchFamily="49" charset="0"/>
              </a:rPr>
              <a:t>set1</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Int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98658"/>
                </a:solidFill>
                <a:effectLst/>
                <a:latin typeface="Courier New" panose="02070309020205020404" pitchFamily="49" charset="0"/>
                <a:cs typeface="Courier New" panose="02070309020205020404" pitchFamily="49" charset="0"/>
              </a:rPr>
              <a:t>1</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2</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3</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00FF"/>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1080"/>
                </a:solidFill>
                <a:effectLst/>
                <a:latin typeface="Courier New" panose="02070309020205020404" pitchFamily="49" charset="0"/>
                <a:cs typeface="Courier New" panose="02070309020205020404" pitchFamily="49" charset="0"/>
              </a:rPr>
              <a:t>set2</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Int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98658"/>
                </a:solidFill>
                <a:effectLst/>
                <a:latin typeface="Courier New" panose="02070309020205020404" pitchFamily="49" charset="0"/>
                <a:cs typeface="Courier New" panose="02070309020205020404" pitchFamily="49" charset="0"/>
              </a:rPr>
              <a:t>2</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3</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4</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br>
              <a:rPr lang="en-IN" sz="1600" b="0" dirty="0">
                <a:solidFill>
                  <a:srgbClr val="3B3B3B"/>
                </a:solidFill>
                <a:effectLst/>
                <a:latin typeface="Courier New" panose="02070309020205020404" pitchFamily="49" charset="0"/>
                <a:cs typeface="Courier New" panose="02070309020205020404" pitchFamily="49" charset="0"/>
              </a:rPr>
            </a:b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Union</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00FF"/>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1080"/>
                </a:solidFill>
                <a:effectLst/>
                <a:latin typeface="Courier New" panose="02070309020205020404" pitchFamily="49" charset="0"/>
                <a:cs typeface="Courier New" panose="02070309020205020404" pitchFamily="49" charset="0"/>
              </a:rPr>
              <a:t>unionSet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Int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set1.union(set2)</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3B3B3B"/>
                </a:solidFill>
                <a:effectLst/>
                <a:latin typeface="Courier New" panose="02070309020205020404" pitchFamily="49" charset="0"/>
                <a:cs typeface="Courier New" panose="02070309020205020404" pitchFamily="49" charset="0"/>
              </a:rPr>
              <a:t>unionSet.foreach</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3B3B3B"/>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br>
              <a:rPr lang="en-IN" sz="1600" b="0" dirty="0">
                <a:solidFill>
                  <a:srgbClr val="3B3B3B"/>
                </a:solidFill>
                <a:effectLst/>
                <a:latin typeface="Courier New" panose="02070309020205020404" pitchFamily="49" charset="0"/>
                <a:cs typeface="Courier New" panose="02070309020205020404" pitchFamily="49" charset="0"/>
              </a:rPr>
            </a:b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Intersection</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00FF"/>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1080"/>
                </a:solidFill>
                <a:effectLst/>
                <a:latin typeface="Courier New" panose="02070309020205020404" pitchFamily="49" charset="0"/>
                <a:cs typeface="Courier New" panose="02070309020205020404" pitchFamily="49" charset="0"/>
              </a:rPr>
              <a:t>intersectionSet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Int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set1.intersect(set2)</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3B3B3B"/>
                </a:solidFill>
                <a:effectLst/>
                <a:latin typeface="Courier New" panose="02070309020205020404" pitchFamily="49" charset="0"/>
                <a:cs typeface="Courier New" panose="02070309020205020404" pitchFamily="49" charset="0"/>
              </a:rPr>
              <a:t>intersectionSet.foreach</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3B3B3B"/>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br>
              <a:rPr lang="en-IN" sz="1600" b="0" dirty="0">
                <a:solidFill>
                  <a:srgbClr val="3B3B3B"/>
                </a:solidFill>
                <a:effectLst/>
                <a:latin typeface="Courier New" panose="02070309020205020404" pitchFamily="49" charset="0"/>
                <a:cs typeface="Courier New" panose="02070309020205020404" pitchFamily="49" charset="0"/>
              </a:rPr>
            </a:b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Difference</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00FF"/>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1080"/>
                </a:solidFill>
                <a:effectLst/>
                <a:latin typeface="Courier New" panose="02070309020205020404" pitchFamily="49" charset="0"/>
                <a:cs typeface="Courier New" panose="02070309020205020404" pitchFamily="49" charset="0"/>
              </a:rPr>
              <a:t>differenceSet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Int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set1.diff(set2)</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3B3B3B"/>
                </a:solidFill>
                <a:effectLst/>
                <a:latin typeface="Courier New" panose="02070309020205020404" pitchFamily="49" charset="0"/>
                <a:cs typeface="Courier New" panose="02070309020205020404" pitchFamily="49" charset="0"/>
              </a:rPr>
              <a:t>differenceSet.foreach</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3B3B3B"/>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br>
              <a:rPr lang="en-IN" sz="1600" b="0" dirty="0">
                <a:solidFill>
                  <a:srgbClr val="3B3B3B"/>
                </a:solidFill>
                <a:effectLst/>
                <a:latin typeface="Courier New" panose="02070309020205020404" pitchFamily="49" charset="0"/>
                <a:cs typeface="Courier New" panose="02070309020205020404" pitchFamily="49" charset="0"/>
              </a:rPr>
            </a:b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Rectangle 1"/>
          <p:cNvSpPr>
            <a:spLocks noChangeArrowheads="1"/>
          </p:cNvSpPr>
          <p:nvPr/>
        </p:nvSpPr>
        <p:spPr bwMode="auto">
          <a:xfrm>
            <a:off x="847723" y="737343"/>
            <a:ext cx="10331245" cy="79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1" i="0" u="none" strike="noStrike" cap="none" normalizeH="0" baseline="0" dirty="0">
                <a:ln>
                  <a:noFill/>
                </a:ln>
                <a:effectLst/>
                <a:latin typeface="Georgia Pro" panose="02040502050405020303" pitchFamily="18" charset="0"/>
              </a:rPr>
              <a:t>Find Max, Min Elements in a Set:</a:t>
            </a:r>
            <a:endParaRPr kumimoji="0" lang="en-US" altLang="en-US" sz="1600" b="1" i="0" u="none" strike="noStrike" cap="none" normalizeH="0" baseline="0" dirty="0">
              <a:ln>
                <a:noFill/>
              </a:ln>
              <a:effectLst/>
              <a:latin typeface="Georgia Pro" panose="02040502050405020303" pitchFamily="18" charset="0"/>
            </a:endParaRPr>
          </a:p>
          <a:p>
            <a:pPr marL="0" marR="0" lvl="0" indent="0" algn="just" defTabSz="914400" rtl="0" eaLnBrk="0" fontAlgn="base" latinLnBrk="0" hangingPunct="0">
              <a:lnSpc>
                <a:spcPct val="150000"/>
              </a:lnSpc>
              <a:spcBef>
                <a:spcPct val="0"/>
              </a:spcBef>
              <a:spcAft>
                <a:spcPct val="0"/>
              </a:spcAft>
              <a:buClrTx/>
              <a:buSzTx/>
              <a:buFontTx/>
              <a:buNone/>
            </a:pPr>
            <a:r>
              <a:rPr lang="en-US" altLang="en-US" sz="1600" dirty="0">
                <a:latin typeface="Georgia Pro" panose="02040502050405020303" pitchFamily="18" charset="0"/>
              </a:rPr>
              <a:t>U</a:t>
            </a:r>
            <a:r>
              <a:rPr kumimoji="0" lang="en-US" altLang="en-US" sz="1600" b="0" i="0" u="none" strike="noStrike" cap="none" normalizeH="0" baseline="0" dirty="0">
                <a:ln>
                  <a:noFill/>
                </a:ln>
                <a:effectLst/>
                <a:latin typeface="Georgia Pro" panose="02040502050405020303" pitchFamily="18" charset="0"/>
              </a:rPr>
              <a:t>se either Set.&amp; method or </a:t>
            </a:r>
            <a:r>
              <a:rPr kumimoji="0" lang="en-US" altLang="en-US" sz="1600" b="0" i="0" u="none" strike="noStrike" cap="none" normalizeH="0" baseline="0" dirty="0" err="1">
                <a:ln>
                  <a:noFill/>
                </a:ln>
                <a:effectLst/>
                <a:latin typeface="Georgia Pro" panose="02040502050405020303" pitchFamily="18" charset="0"/>
              </a:rPr>
              <a:t>Set.intersect</a:t>
            </a:r>
            <a:r>
              <a:rPr kumimoji="0" lang="en-US" altLang="en-US" sz="1600" b="0" i="0" u="none" strike="noStrike" cap="none" normalizeH="0" baseline="0" dirty="0">
                <a:ln>
                  <a:noFill/>
                </a:ln>
                <a:effectLst/>
                <a:latin typeface="Georgia Pro" panose="02040502050405020303" pitchFamily="18" charset="0"/>
              </a:rPr>
              <a:t> method to find out the common values between two sets</a:t>
            </a:r>
            <a:endParaRPr kumimoji="0" lang="en-US" altLang="en-US" sz="1600" b="0" i="0" u="none" strike="noStrike" cap="none" normalizeH="0" baseline="0" dirty="0">
              <a:ln>
                <a:noFill/>
              </a:ln>
              <a:effectLst/>
              <a:latin typeface="Georgia Pro" panose="02040502050405020303" pitchFamily="18" charset="0"/>
            </a:endParaRPr>
          </a:p>
        </p:txBody>
      </p:sp>
      <p:sp>
        <p:nvSpPr>
          <p:cNvPr id="7" name="TextBox 6"/>
          <p:cNvSpPr txBox="1"/>
          <p:nvPr/>
        </p:nvSpPr>
        <p:spPr>
          <a:xfrm>
            <a:off x="2683211" y="2307513"/>
            <a:ext cx="7823059" cy="2539157"/>
          </a:xfrm>
          <a:prstGeom prst="rect">
            <a:avLst/>
          </a:prstGeom>
          <a:noFill/>
        </p:spPr>
        <p:txBody>
          <a:bodyPr wrap="square">
            <a:spAutoFit/>
          </a:bodyPr>
          <a:lstStyle/>
          <a:p>
            <a:pPr>
              <a:lnSpc>
                <a:spcPct val="125000"/>
              </a:lnSpc>
            </a:pPr>
            <a:r>
              <a:rPr lang="en-IN" sz="1600" b="0" dirty="0">
                <a:solidFill>
                  <a:srgbClr val="AF00DB"/>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setsDemo</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Unit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Creating an immutable set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mySet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Int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Set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98658"/>
                </a:solidFill>
                <a:effectLst/>
                <a:latin typeface="Courier New" panose="02070309020205020404" pitchFamily="49" charset="0"/>
                <a:cs typeface="Courier New" panose="02070309020205020404" pitchFamily="49" charset="0"/>
              </a:rPr>
              <a:t>7</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98658"/>
                </a:solidFill>
                <a:effectLst/>
                <a:latin typeface="Courier New" panose="02070309020205020404" pitchFamily="49" charset="0"/>
                <a:cs typeface="Courier New" panose="02070309020205020404" pitchFamily="49" charset="0"/>
              </a:rPr>
              <a:t>22</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93</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53</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56</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"The minimum value in set is: "</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a:t>
            </a:r>
            <a:r>
              <a:rPr lang="en-IN" sz="1600" b="0" dirty="0" err="1">
                <a:solidFill>
                  <a:srgbClr val="0070C1"/>
                </a:solidFill>
                <a:effectLst/>
                <a:latin typeface="Courier New" panose="02070309020205020404" pitchFamily="49" charset="0"/>
                <a:cs typeface="Courier New" panose="02070309020205020404" pitchFamily="49" charset="0"/>
              </a:rPr>
              <a:t>mySet</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795E26"/>
                </a:solidFill>
                <a:effectLst/>
                <a:latin typeface="Courier New" panose="02070309020205020404" pitchFamily="49" charset="0"/>
                <a:cs typeface="Courier New" panose="02070309020205020404" pitchFamily="49" charset="0"/>
              </a:rPr>
              <a:t>min</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"The maximum value in set is: "</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a:t>
            </a:r>
            <a:r>
              <a:rPr lang="en-IN" sz="1600" b="0" dirty="0" err="1">
                <a:solidFill>
                  <a:srgbClr val="0070C1"/>
                </a:solidFill>
                <a:effectLst/>
                <a:latin typeface="Courier New" panose="02070309020205020404" pitchFamily="49" charset="0"/>
                <a:cs typeface="Courier New" panose="02070309020205020404" pitchFamily="49" charset="0"/>
              </a:rPr>
              <a:t>mySet</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795E26"/>
                </a:solidFill>
                <a:effectLst/>
                <a:latin typeface="Courier New" panose="02070309020205020404" pitchFamily="49" charset="0"/>
                <a:cs typeface="Courier New" panose="02070309020205020404" pitchFamily="49" charset="0"/>
              </a:rPr>
              <a:t>max</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6" name="Title 1"/>
          <p:cNvSpPr txBox="1"/>
          <p:nvPr/>
        </p:nvSpPr>
        <p:spPr>
          <a:xfrm>
            <a:off x="847724" y="261905"/>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Maps</a:t>
            </a:r>
            <a:endParaRPr lang="en-US" sz="2800" b="1" dirty="0">
              <a:solidFill>
                <a:srgbClr val="2C326F"/>
              </a:solidFill>
              <a:latin typeface="Georgia Pro" panose="02040502050405020303" pitchFamily="18" charset="0"/>
            </a:endParaRPr>
          </a:p>
        </p:txBody>
      </p:sp>
      <p:sp>
        <p:nvSpPr>
          <p:cNvPr id="4" name="Rectangle 1"/>
          <p:cNvSpPr>
            <a:spLocks noChangeArrowheads="1"/>
          </p:cNvSpPr>
          <p:nvPr/>
        </p:nvSpPr>
        <p:spPr bwMode="auto">
          <a:xfrm>
            <a:off x="847724" y="847920"/>
            <a:ext cx="10331245" cy="116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0" i="0" u="none" strike="noStrike" cap="none" normalizeH="0" baseline="0" dirty="0">
                <a:ln>
                  <a:noFill/>
                </a:ln>
                <a:effectLst/>
                <a:latin typeface="Georgia Pro" panose="02040502050405020303" pitchFamily="18" charset="0"/>
              </a:rPr>
              <a:t>Imagine you have a dictionary where you can look up words and find their meanings. In Scala, a map is like a dictionary. It's a collection that associates keys with values, so you can quickly find a value (or "meaning") for a given key (or "word").</a:t>
            </a:r>
            <a:endParaRPr kumimoji="0" lang="en-US" altLang="en-US" sz="1600" b="0" i="0" u="none" strike="noStrike" cap="none" normalizeH="0" baseline="0" dirty="0">
              <a:ln>
                <a:noFill/>
              </a:ln>
              <a:effectLst/>
              <a:latin typeface="Georgia Pro" panose="02040502050405020303" pitchFamily="18" charset="0"/>
            </a:endParaRPr>
          </a:p>
        </p:txBody>
      </p:sp>
      <p:sp>
        <p:nvSpPr>
          <p:cNvPr id="7" name="TextBox 6"/>
          <p:cNvSpPr txBox="1"/>
          <p:nvPr/>
        </p:nvSpPr>
        <p:spPr>
          <a:xfrm>
            <a:off x="2080727" y="2466135"/>
            <a:ext cx="8901403" cy="3154710"/>
          </a:xfrm>
          <a:prstGeom prst="rect">
            <a:avLst/>
          </a:prstGeom>
          <a:noFill/>
        </p:spPr>
        <p:txBody>
          <a:bodyPr wrap="square">
            <a:spAutoFit/>
          </a:bodyPr>
          <a:lstStyle/>
          <a:p>
            <a:pPr>
              <a:lnSpc>
                <a:spcPct val="125000"/>
              </a:lnSpc>
            </a:pPr>
            <a:r>
              <a:rPr lang="en-IN" sz="1600" b="0" dirty="0">
                <a:solidFill>
                  <a:srgbClr val="0000FF"/>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mapsDemo</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FF"/>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Unit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00FF"/>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1080"/>
                </a:solidFill>
                <a:effectLst/>
                <a:latin typeface="Courier New" panose="02070309020205020404" pitchFamily="49" charset="0"/>
                <a:cs typeface="Courier New" panose="02070309020205020404" pitchFamily="49" charset="0"/>
              </a:rPr>
              <a:t>fruitPrices</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Map</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Double</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Map</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"Apple"</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-&gt;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2.5</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31515"/>
                </a:solidFill>
                <a:effectLst/>
                <a:latin typeface="Courier New" panose="02070309020205020404" pitchFamily="49" charset="0"/>
                <a:cs typeface="Courier New" panose="02070309020205020404" pitchFamily="49" charset="0"/>
              </a:rPr>
              <a:t>"Orange"</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-&gt;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1.8</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31515"/>
                </a:solidFill>
                <a:effectLst/>
                <a:latin typeface="Courier New" panose="02070309020205020404" pitchFamily="49" charset="0"/>
                <a:cs typeface="Courier New" panose="02070309020205020404" pitchFamily="49" charset="0"/>
              </a:rPr>
              <a:t>"Banana"</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-&gt;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1.2</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br>
              <a:rPr lang="en-IN" sz="1600" b="0" dirty="0">
                <a:solidFill>
                  <a:srgbClr val="3B3B3B"/>
                </a:solidFill>
                <a:effectLst/>
                <a:latin typeface="Courier New" panose="02070309020205020404" pitchFamily="49" charset="0"/>
                <a:cs typeface="Courier New" panose="02070309020205020404" pitchFamily="49" charset="0"/>
              </a:rPr>
            </a:b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00FF"/>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1080"/>
                </a:solidFill>
                <a:effectLst/>
                <a:latin typeface="Courier New" panose="02070309020205020404" pitchFamily="49" charset="0"/>
                <a:cs typeface="Courier New" panose="02070309020205020404" pitchFamily="49" charset="0"/>
              </a:rPr>
              <a:t>applePrice</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Double</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3B3B3B"/>
                </a:solidFill>
                <a:effectLst/>
                <a:latin typeface="Courier New" panose="02070309020205020404" pitchFamily="49" charset="0"/>
                <a:cs typeface="Courier New" panose="02070309020205020404" pitchFamily="49" charset="0"/>
              </a:rPr>
              <a:t>fruitPrices</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"Apple"</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3B3B3B"/>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3B3B3B"/>
                </a:solidFill>
                <a:effectLst/>
                <a:latin typeface="Courier New" panose="02070309020205020404" pitchFamily="49" charset="0"/>
                <a:cs typeface="Courier New" panose="02070309020205020404" pitchFamily="49" charset="0"/>
              </a:rPr>
              <a:t>applePrice</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br>
              <a:rPr lang="en-IN" sz="1600" b="0" dirty="0">
                <a:solidFill>
                  <a:srgbClr val="3B3B3B"/>
                </a:solidFill>
                <a:effectLst/>
                <a:latin typeface="Courier New" panose="02070309020205020404" pitchFamily="49" charset="0"/>
                <a:cs typeface="Courier New" panose="02070309020205020404" pitchFamily="49" charset="0"/>
              </a:rPr>
            </a:b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7" name="TextBox 6"/>
          <p:cNvSpPr txBox="1"/>
          <p:nvPr/>
        </p:nvSpPr>
        <p:spPr>
          <a:xfrm>
            <a:off x="1724026" y="614213"/>
            <a:ext cx="9153330" cy="5924699"/>
          </a:xfrm>
          <a:prstGeom prst="rect">
            <a:avLst/>
          </a:prstGeom>
          <a:noFill/>
        </p:spPr>
        <p:txBody>
          <a:bodyPr wrap="square">
            <a:spAutoFit/>
          </a:bodyPr>
          <a:lstStyle/>
          <a:p>
            <a:pPr>
              <a:lnSpc>
                <a:spcPct val="125000"/>
              </a:lnSpc>
            </a:pPr>
            <a:r>
              <a:rPr lang="en-IN" sz="1600" b="0" dirty="0">
                <a:solidFill>
                  <a:srgbClr val="AF00DB"/>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mapsDemo</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err="1">
                <a:solidFill>
                  <a:srgbClr val="000000"/>
                </a:solidFill>
                <a:effectLst/>
                <a:latin typeface="Courier New" panose="02070309020205020404" pitchFamily="49" charset="0"/>
                <a:cs typeface="Courier New" panose="02070309020205020404" pitchFamily="49" charset="0"/>
              </a:rPr>
              <a:t>:</a:t>
            </a:r>
            <a:r>
              <a:rPr lang="en-IN" sz="1600" b="0" dirty="0" err="1">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Unit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Creating an immutable map</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myMap</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Map</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"key1"</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-&gt;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42</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31515"/>
                </a:solidFill>
                <a:effectLst/>
                <a:latin typeface="Courier New" panose="02070309020205020404" pitchFamily="49" charset="0"/>
                <a:cs typeface="Courier New" panose="02070309020205020404" pitchFamily="49" charset="0"/>
              </a:rPr>
              <a:t>"key2"</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-&gt;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23</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31515"/>
                </a:solidFill>
                <a:effectLst/>
                <a:latin typeface="Courier New" panose="02070309020205020404" pitchFamily="49" charset="0"/>
                <a:cs typeface="Courier New" panose="02070309020205020404" pitchFamily="49" charset="0"/>
              </a:rPr>
              <a:t>"key3"</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-&gt;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15</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Accessing values</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valueForKey1</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myMap</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"key1"</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Returns 42</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valueForKey1</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Adding a new key-value pair (creates a new map)</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newMap</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myMap</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31515"/>
                </a:solidFill>
                <a:effectLst/>
                <a:latin typeface="Courier New" panose="02070309020205020404" pitchFamily="49" charset="0"/>
                <a:cs typeface="Courier New" panose="02070309020205020404" pitchFamily="49" charset="0"/>
              </a:rPr>
              <a:t>"key4"</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-&gt;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99</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70C1"/>
                </a:solidFill>
                <a:effectLst/>
                <a:latin typeface="Courier New" panose="02070309020205020404" pitchFamily="49" charset="0"/>
                <a:cs typeface="Courier New" panose="02070309020205020404" pitchFamily="49" charset="0"/>
              </a:rPr>
              <a:t>newMap</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Iterating over key-value pairs</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for</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key</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value</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&lt;-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myMap</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AF00DB"/>
                </a:solidFill>
                <a:effectLst/>
                <a:latin typeface="Courier New" panose="02070309020205020404" pitchFamily="49" charset="0"/>
                <a:cs typeface="Courier New" panose="02070309020205020404" pitchFamily="49" charset="0"/>
              </a:rPr>
              <a:t>s</a:t>
            </a:r>
            <a:r>
              <a:rPr lang="en-IN" sz="1600" b="0" dirty="0" err="1">
                <a:solidFill>
                  <a:srgbClr val="A31515"/>
                </a:solidFill>
                <a:effectLst/>
                <a:latin typeface="Courier New" panose="02070309020205020404" pitchFamily="49" charset="0"/>
                <a:cs typeface="Courier New" panose="02070309020205020404" pitchFamily="49" charset="0"/>
              </a:rPr>
              <a:t>"Key</a:t>
            </a:r>
            <a:r>
              <a:rPr lang="en-IN" sz="1600" b="0" dirty="0">
                <a:solidFill>
                  <a:srgbClr val="A31515"/>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key</a:t>
            </a:r>
            <a:r>
              <a:rPr lang="en-IN" sz="1600" b="0" dirty="0">
                <a:solidFill>
                  <a:srgbClr val="A31515"/>
                </a:solidFill>
                <a:effectLst/>
                <a:latin typeface="Courier New" panose="02070309020205020404" pitchFamily="49" charset="0"/>
                <a:cs typeface="Courier New" panose="02070309020205020404" pitchFamily="49" charset="0"/>
              </a:rPr>
              <a:t>, Value: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value</a:t>
            </a:r>
            <a:r>
              <a:rPr lang="en-IN" sz="1600" b="0" dirty="0">
                <a:solidFill>
                  <a:srgbClr val="A31515"/>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25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7" name="TextBox 6"/>
          <p:cNvSpPr txBox="1"/>
          <p:nvPr/>
        </p:nvSpPr>
        <p:spPr>
          <a:xfrm>
            <a:off x="2111364" y="1348800"/>
            <a:ext cx="9153330" cy="5509200"/>
          </a:xfrm>
          <a:prstGeom prst="rect">
            <a:avLst/>
          </a:prstGeom>
          <a:noFill/>
        </p:spPr>
        <p:txBody>
          <a:bodyPr wrap="square">
            <a:spAutoFit/>
          </a:bodyPr>
          <a:lstStyle/>
          <a:p>
            <a:r>
              <a:rPr lang="en-IN" sz="1600" dirty="0">
                <a:solidFill>
                  <a:srgbClr val="AF00DB"/>
                </a:solidFill>
                <a:effectLst/>
                <a:latin typeface="Courier New" panose="02070309020205020404" pitchFamily="49" charset="0"/>
                <a:cs typeface="Courier New" panose="02070309020205020404" pitchFamily="49" charset="0"/>
              </a:rPr>
              <a:t>import</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err="1">
                <a:solidFill>
                  <a:srgbClr val="267F99"/>
                </a:solidFill>
                <a:effectLst/>
                <a:latin typeface="Courier New" panose="02070309020205020404" pitchFamily="49" charset="0"/>
                <a:cs typeface="Courier New" panose="02070309020205020404" pitchFamily="49" charset="0"/>
              </a:rPr>
              <a:t>scala</a:t>
            </a:r>
            <a:r>
              <a:rPr lang="en-IN" sz="1600" dirty="0" err="1">
                <a:solidFill>
                  <a:srgbClr val="3B3B3B"/>
                </a:solidFill>
                <a:effectLst/>
                <a:latin typeface="Courier New" panose="02070309020205020404" pitchFamily="49" charset="0"/>
                <a:cs typeface="Courier New" panose="02070309020205020404" pitchFamily="49" charset="0"/>
              </a:rPr>
              <a:t>.</a:t>
            </a:r>
            <a:r>
              <a:rPr lang="en-IN" sz="1600" dirty="0" err="1">
                <a:solidFill>
                  <a:srgbClr val="267F99"/>
                </a:solidFill>
                <a:effectLst/>
                <a:latin typeface="Courier New" panose="02070309020205020404" pitchFamily="49" charset="0"/>
                <a:cs typeface="Courier New" panose="02070309020205020404" pitchFamily="49" charset="0"/>
              </a:rPr>
              <a:t>collection</a:t>
            </a:r>
            <a:r>
              <a:rPr lang="en-IN" sz="1600" dirty="0" err="1">
                <a:solidFill>
                  <a:srgbClr val="3B3B3B"/>
                </a:solidFill>
                <a:effectLst/>
                <a:latin typeface="Courier New" panose="02070309020205020404" pitchFamily="49" charset="0"/>
                <a:cs typeface="Courier New" panose="02070309020205020404" pitchFamily="49" charset="0"/>
              </a:rPr>
              <a:t>.</a:t>
            </a:r>
            <a:r>
              <a:rPr lang="en-IN" sz="1600" dirty="0" err="1">
                <a:solidFill>
                  <a:srgbClr val="267F99"/>
                </a:solidFill>
                <a:effectLst/>
                <a:latin typeface="Courier New" panose="02070309020205020404" pitchFamily="49" charset="0"/>
                <a:cs typeface="Courier New" panose="02070309020205020404" pitchFamily="49" charset="0"/>
              </a:rPr>
              <a:t>mutable</a:t>
            </a:r>
            <a:r>
              <a:rPr lang="en-IN" sz="1600" dirty="0" err="1">
                <a:solidFill>
                  <a:srgbClr val="3B3B3B"/>
                </a:solidFill>
                <a:effectLst/>
                <a:latin typeface="Courier New" panose="02070309020205020404" pitchFamily="49" charset="0"/>
                <a:cs typeface="Courier New" panose="02070309020205020404" pitchFamily="49" charset="0"/>
              </a:rPr>
              <a:t>.</a:t>
            </a:r>
            <a:r>
              <a:rPr lang="en-IN" sz="1600" dirty="0" err="1">
                <a:solidFill>
                  <a:srgbClr val="267F99"/>
                </a:solidFill>
                <a:effectLst/>
                <a:latin typeface="Courier New" panose="02070309020205020404" pitchFamily="49" charset="0"/>
                <a:cs typeface="Courier New" panose="02070309020205020404" pitchFamily="49" charset="0"/>
              </a:rPr>
              <a:t>Map</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AF00DB"/>
                </a:solidFill>
                <a:effectLst/>
                <a:latin typeface="Courier New" panose="02070309020205020404" pitchFamily="49" charset="0"/>
                <a:cs typeface="Courier New" panose="02070309020205020404" pitchFamily="49" charset="0"/>
              </a:rPr>
              <a:t>object</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267F99"/>
                </a:solidFill>
                <a:effectLst/>
                <a:latin typeface="Courier New" panose="02070309020205020404" pitchFamily="49" charset="0"/>
                <a:cs typeface="Courier New" panose="02070309020205020404" pitchFamily="49" charset="0"/>
              </a:rPr>
              <a:t>mapsDemo2</a:t>
            </a:r>
            <a:r>
              <a:rPr lang="en-IN" sz="1600" dirty="0">
                <a:solidFill>
                  <a:srgbClr val="3B3B3B"/>
                </a:solidFill>
                <a:effectLst/>
                <a:latin typeface="Courier New" panose="02070309020205020404" pitchFamily="49" charset="0"/>
                <a:cs typeface="Courier New" panose="02070309020205020404" pitchFamily="49" charset="0"/>
              </a:rPr>
              <a:t> {</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AF00DB"/>
                </a:solidFill>
                <a:effectLst/>
                <a:latin typeface="Courier New" panose="02070309020205020404" pitchFamily="49" charset="0"/>
                <a:cs typeface="Courier New" panose="02070309020205020404" pitchFamily="49" charset="0"/>
              </a:rPr>
              <a:t>def</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795E26"/>
                </a:solidFill>
                <a:effectLst/>
                <a:latin typeface="Courier New" panose="02070309020205020404" pitchFamily="49" charset="0"/>
                <a:cs typeface="Courier New" panose="02070309020205020404" pitchFamily="49" charset="0"/>
              </a:rPr>
              <a:t>main</a:t>
            </a:r>
            <a:r>
              <a:rPr lang="en-IN" sz="1600" dirty="0">
                <a:solidFill>
                  <a:srgbClr val="3B3B3B"/>
                </a:solidFill>
                <a:effectLst/>
                <a:latin typeface="Courier New" panose="02070309020205020404" pitchFamily="49" charset="0"/>
                <a:cs typeface="Courier New" panose="02070309020205020404" pitchFamily="49" charset="0"/>
              </a:rPr>
              <a:t>(</a:t>
            </a:r>
            <a:r>
              <a:rPr lang="en-IN" sz="1600" dirty="0" err="1">
                <a:solidFill>
                  <a:srgbClr val="001080"/>
                </a:solidFill>
                <a:effectLst/>
                <a:latin typeface="Courier New" panose="02070309020205020404" pitchFamily="49" charset="0"/>
                <a:cs typeface="Courier New" panose="02070309020205020404" pitchFamily="49" charset="0"/>
              </a:rPr>
              <a:t>args</a:t>
            </a:r>
            <a:r>
              <a:rPr lang="en-IN" sz="1600" dirty="0" err="1">
                <a:solidFill>
                  <a:srgbClr val="000000"/>
                </a:solidFill>
                <a:effectLst/>
                <a:latin typeface="Courier New" panose="02070309020205020404" pitchFamily="49" charset="0"/>
                <a:cs typeface="Courier New" panose="02070309020205020404" pitchFamily="49" charset="0"/>
              </a:rPr>
              <a:t>:</a:t>
            </a:r>
            <a:r>
              <a:rPr lang="en-IN" sz="1600" dirty="0" err="1">
                <a:solidFill>
                  <a:srgbClr val="267F99"/>
                </a:solidFill>
                <a:effectLst/>
                <a:latin typeface="Courier New" panose="02070309020205020404" pitchFamily="49" charset="0"/>
                <a:cs typeface="Courier New" panose="02070309020205020404" pitchFamily="49" charset="0"/>
              </a:rPr>
              <a:t>Array</a:t>
            </a:r>
            <a:r>
              <a:rPr lang="en-IN" sz="1600" dirty="0">
                <a:solidFill>
                  <a:srgbClr val="3B3B3B"/>
                </a:solidFill>
                <a:effectLst/>
                <a:latin typeface="Courier New" panose="02070309020205020404" pitchFamily="49" charset="0"/>
                <a:cs typeface="Courier New" panose="02070309020205020404" pitchFamily="49" charset="0"/>
              </a:rPr>
              <a:t>[</a:t>
            </a:r>
            <a:r>
              <a:rPr lang="en-IN" sz="1600" dirty="0">
                <a:solidFill>
                  <a:srgbClr val="267F99"/>
                </a:solidFill>
                <a:effectLst/>
                <a:latin typeface="Courier New" panose="02070309020205020404" pitchFamily="49" charset="0"/>
                <a:cs typeface="Courier New" panose="02070309020205020404" pitchFamily="49" charset="0"/>
              </a:rPr>
              <a:t>String</a:t>
            </a:r>
            <a:r>
              <a:rPr lang="en-IN" sz="1600" dirty="0">
                <a:solidFill>
                  <a:srgbClr val="3B3B3B"/>
                </a:solidFill>
                <a:effectLst/>
                <a:latin typeface="Courier New" panose="02070309020205020404" pitchFamily="49" charset="0"/>
                <a:cs typeface="Courier New" panose="02070309020205020404" pitchFamily="49" charset="0"/>
              </a:rPr>
              <a:t>])</a:t>
            </a:r>
            <a:r>
              <a:rPr lang="en-IN" sz="1600" dirty="0">
                <a:solidFill>
                  <a:srgbClr val="000000"/>
                </a:solidFill>
                <a:effectLst/>
                <a:latin typeface="Courier New" panose="02070309020205020404" pitchFamily="49" charset="0"/>
                <a:cs typeface="Courier New" panose="02070309020205020404" pitchFamily="49" charset="0"/>
              </a:rPr>
              <a:t>:</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267F99"/>
                </a:solidFill>
                <a:effectLst/>
                <a:latin typeface="Courier New" panose="02070309020205020404" pitchFamily="49" charset="0"/>
                <a:cs typeface="Courier New" panose="02070309020205020404" pitchFamily="49" charset="0"/>
              </a:rPr>
              <a:t>Unit</a:t>
            </a:r>
            <a:r>
              <a:rPr lang="en-IN" sz="1600" dirty="0">
                <a:solidFill>
                  <a:srgbClr val="000000"/>
                </a:solidFill>
                <a:effectLst/>
                <a:latin typeface="Courier New" panose="02070309020205020404" pitchFamily="49" charset="0"/>
                <a:cs typeface="Courier New" panose="02070309020205020404" pitchFamily="49" charset="0"/>
              </a:rPr>
              <a:t>=</a:t>
            </a:r>
            <a:r>
              <a:rPr lang="en-IN" sz="1600" dirty="0">
                <a:solidFill>
                  <a:srgbClr val="3B3B3B"/>
                </a:solidFill>
                <a:effectLst/>
                <a:latin typeface="Courier New" panose="02070309020205020404" pitchFamily="49" charset="0"/>
                <a:cs typeface="Courier New" panose="02070309020205020404" pitchFamily="49" charset="0"/>
              </a:rPr>
              <a:t> {</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08000"/>
                </a:solidFill>
                <a:effectLst/>
                <a:latin typeface="Courier New" panose="02070309020205020404" pitchFamily="49" charset="0"/>
                <a:cs typeface="Courier New" panose="02070309020205020404" pitchFamily="49" charset="0"/>
              </a:rPr>
              <a:t>// Creating a mutable map</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err="1">
                <a:solidFill>
                  <a:srgbClr val="AF00DB"/>
                </a:solidFill>
                <a:effectLst/>
                <a:latin typeface="Courier New" panose="02070309020205020404" pitchFamily="49" charset="0"/>
                <a:cs typeface="Courier New" panose="02070309020205020404" pitchFamily="49" charset="0"/>
              </a:rPr>
              <a:t>val</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err="1">
                <a:solidFill>
                  <a:srgbClr val="0070C1"/>
                </a:solidFill>
                <a:effectLst/>
                <a:latin typeface="Courier New" panose="02070309020205020404" pitchFamily="49" charset="0"/>
                <a:cs typeface="Courier New" panose="02070309020205020404" pitchFamily="49" charset="0"/>
              </a:rPr>
              <a:t>mutableMap</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00000"/>
                </a:solidFill>
                <a:effectLst/>
                <a:latin typeface="Courier New" panose="02070309020205020404" pitchFamily="49" charset="0"/>
                <a:cs typeface="Courier New" panose="02070309020205020404" pitchFamily="49" charset="0"/>
              </a:rPr>
              <a:t>=</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267F99"/>
                </a:solidFill>
                <a:effectLst/>
                <a:latin typeface="Courier New" panose="02070309020205020404" pitchFamily="49" charset="0"/>
                <a:cs typeface="Courier New" panose="02070309020205020404" pitchFamily="49" charset="0"/>
              </a:rPr>
              <a:t>Map</a:t>
            </a:r>
            <a:r>
              <a:rPr lang="en-IN" sz="1600" dirty="0">
                <a:solidFill>
                  <a:srgbClr val="3B3B3B"/>
                </a:solidFill>
                <a:effectLst/>
                <a:latin typeface="Courier New" panose="02070309020205020404" pitchFamily="49" charset="0"/>
                <a:cs typeface="Courier New" panose="02070309020205020404" pitchFamily="49" charset="0"/>
              </a:rPr>
              <a:t>(</a:t>
            </a:r>
            <a:r>
              <a:rPr lang="en-IN" sz="1600" dirty="0">
                <a:solidFill>
                  <a:srgbClr val="A31515"/>
                </a:solidFill>
                <a:effectLst/>
                <a:latin typeface="Courier New" panose="02070309020205020404" pitchFamily="49" charset="0"/>
                <a:cs typeface="Courier New" panose="02070309020205020404" pitchFamily="49" charset="0"/>
              </a:rPr>
              <a:t>"key1"</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795E26"/>
                </a:solidFill>
                <a:effectLst/>
                <a:latin typeface="Courier New" panose="02070309020205020404" pitchFamily="49" charset="0"/>
                <a:cs typeface="Courier New" panose="02070309020205020404" pitchFamily="49" charset="0"/>
              </a:rPr>
              <a:t>-&gt;</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98658"/>
                </a:solidFill>
                <a:effectLst/>
                <a:latin typeface="Courier New" panose="02070309020205020404" pitchFamily="49" charset="0"/>
                <a:cs typeface="Courier New" panose="02070309020205020404" pitchFamily="49" charset="0"/>
              </a:rPr>
              <a:t>42</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A31515"/>
                </a:solidFill>
                <a:effectLst/>
                <a:latin typeface="Courier New" panose="02070309020205020404" pitchFamily="49" charset="0"/>
                <a:cs typeface="Courier New" panose="02070309020205020404" pitchFamily="49" charset="0"/>
              </a:rPr>
              <a:t>"key2"</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795E26"/>
                </a:solidFill>
                <a:effectLst/>
                <a:latin typeface="Courier New" panose="02070309020205020404" pitchFamily="49" charset="0"/>
                <a:cs typeface="Courier New" panose="02070309020205020404" pitchFamily="49" charset="0"/>
              </a:rPr>
              <a:t>-&gt;</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98658"/>
                </a:solidFill>
                <a:effectLst/>
                <a:latin typeface="Courier New" panose="02070309020205020404" pitchFamily="49" charset="0"/>
                <a:cs typeface="Courier New" panose="02070309020205020404" pitchFamily="49" charset="0"/>
              </a:rPr>
              <a:t>23</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A31515"/>
                </a:solidFill>
                <a:effectLst/>
                <a:latin typeface="Courier New" panose="02070309020205020404" pitchFamily="49" charset="0"/>
                <a:cs typeface="Courier New" panose="02070309020205020404" pitchFamily="49" charset="0"/>
              </a:rPr>
              <a:t>"key3"</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795E26"/>
                </a:solidFill>
                <a:effectLst/>
                <a:latin typeface="Courier New" panose="02070309020205020404" pitchFamily="49" charset="0"/>
                <a:cs typeface="Courier New" panose="02070309020205020404" pitchFamily="49" charset="0"/>
              </a:rPr>
              <a:t>-&gt;</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98658"/>
                </a:solidFill>
                <a:effectLst/>
                <a:latin typeface="Courier New" panose="02070309020205020404" pitchFamily="49" charset="0"/>
                <a:cs typeface="Courier New" panose="02070309020205020404" pitchFamily="49" charset="0"/>
              </a:rPr>
              <a:t>15</a:t>
            </a:r>
            <a:r>
              <a:rPr lang="en-IN" sz="1600" dirty="0">
                <a:solidFill>
                  <a:srgbClr val="3B3B3B"/>
                </a:solidFill>
                <a:effectLst/>
                <a:latin typeface="Courier New" panose="02070309020205020404" pitchFamily="49" charset="0"/>
                <a:cs typeface="Courier New" panose="02070309020205020404" pitchFamily="49" charset="0"/>
              </a:rPr>
              <a:t>)</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08000"/>
                </a:solidFill>
                <a:effectLst/>
                <a:latin typeface="Courier New" panose="02070309020205020404" pitchFamily="49" charset="0"/>
                <a:cs typeface="Courier New" panose="02070309020205020404" pitchFamily="49" charset="0"/>
              </a:rPr>
              <a:t>// Modifying values</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err="1">
                <a:solidFill>
                  <a:srgbClr val="0070C1"/>
                </a:solidFill>
                <a:effectLst/>
                <a:latin typeface="Courier New" panose="02070309020205020404" pitchFamily="49" charset="0"/>
                <a:cs typeface="Courier New" panose="02070309020205020404" pitchFamily="49" charset="0"/>
              </a:rPr>
              <a:t>mutableMap</a:t>
            </a:r>
            <a:r>
              <a:rPr lang="en-IN" sz="1600" dirty="0">
                <a:solidFill>
                  <a:srgbClr val="3B3B3B"/>
                </a:solidFill>
                <a:effectLst/>
                <a:latin typeface="Courier New" panose="02070309020205020404" pitchFamily="49" charset="0"/>
                <a:cs typeface="Courier New" panose="02070309020205020404" pitchFamily="49" charset="0"/>
              </a:rPr>
              <a:t>(</a:t>
            </a:r>
            <a:r>
              <a:rPr lang="en-IN" sz="1600" dirty="0">
                <a:solidFill>
                  <a:srgbClr val="A31515"/>
                </a:solidFill>
                <a:effectLst/>
                <a:latin typeface="Courier New" panose="02070309020205020404" pitchFamily="49" charset="0"/>
                <a:cs typeface="Courier New" panose="02070309020205020404" pitchFamily="49" charset="0"/>
              </a:rPr>
              <a:t>"key1"</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00000"/>
                </a:solidFill>
                <a:effectLst/>
                <a:latin typeface="Courier New" panose="02070309020205020404" pitchFamily="49" charset="0"/>
                <a:cs typeface="Courier New" panose="02070309020205020404" pitchFamily="49" charset="0"/>
              </a:rPr>
              <a:t>=</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98658"/>
                </a:solidFill>
                <a:effectLst/>
                <a:latin typeface="Courier New" panose="02070309020205020404" pitchFamily="49" charset="0"/>
                <a:cs typeface="Courier New" panose="02070309020205020404" pitchFamily="49" charset="0"/>
              </a:rPr>
              <a:t>99</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08000"/>
                </a:solidFill>
                <a:effectLst/>
                <a:latin typeface="Courier New" panose="02070309020205020404" pitchFamily="49" charset="0"/>
                <a:cs typeface="Courier New" panose="02070309020205020404" pitchFamily="49" charset="0"/>
              </a:rPr>
              <a:t>// Adding a new key-value pair</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err="1">
                <a:solidFill>
                  <a:srgbClr val="0070C1"/>
                </a:solidFill>
                <a:effectLst/>
                <a:latin typeface="Courier New" panose="02070309020205020404" pitchFamily="49" charset="0"/>
                <a:cs typeface="Courier New" panose="02070309020205020404" pitchFamily="49" charset="0"/>
              </a:rPr>
              <a:t>mutableMap</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795E26"/>
                </a:solidFill>
                <a:effectLst/>
                <a:latin typeface="Courier New" panose="02070309020205020404" pitchFamily="49" charset="0"/>
                <a:cs typeface="Courier New" panose="02070309020205020404" pitchFamily="49" charset="0"/>
              </a:rPr>
              <a:t>+=</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A31515"/>
                </a:solidFill>
                <a:effectLst/>
                <a:latin typeface="Courier New" panose="02070309020205020404" pitchFamily="49" charset="0"/>
                <a:cs typeface="Courier New" panose="02070309020205020404" pitchFamily="49" charset="0"/>
              </a:rPr>
              <a:t>"key4"</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795E26"/>
                </a:solidFill>
                <a:effectLst/>
                <a:latin typeface="Courier New" panose="02070309020205020404" pitchFamily="49" charset="0"/>
                <a:cs typeface="Courier New" panose="02070309020205020404" pitchFamily="49" charset="0"/>
              </a:rPr>
              <a:t>-&gt;</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98658"/>
                </a:solidFill>
                <a:effectLst/>
                <a:latin typeface="Courier New" panose="02070309020205020404" pitchFamily="49" charset="0"/>
                <a:cs typeface="Courier New" panose="02070309020205020404" pitchFamily="49" charset="0"/>
              </a:rPr>
              <a:t>77</a:t>
            </a:r>
            <a:r>
              <a:rPr lang="en-IN" sz="1600" dirty="0">
                <a:solidFill>
                  <a:srgbClr val="3B3B3B"/>
                </a:solidFill>
                <a:effectLst/>
                <a:latin typeface="Courier New" panose="02070309020205020404" pitchFamily="49" charset="0"/>
                <a:cs typeface="Courier New" panose="02070309020205020404" pitchFamily="49" charset="0"/>
              </a:rPr>
              <a:t>)</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08000"/>
                </a:solidFill>
                <a:effectLst/>
                <a:latin typeface="Courier New" panose="02070309020205020404" pitchFamily="49" charset="0"/>
                <a:cs typeface="Courier New" panose="02070309020205020404" pitchFamily="49" charset="0"/>
              </a:rPr>
              <a:t>// Removing a key</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err="1">
                <a:solidFill>
                  <a:srgbClr val="0070C1"/>
                </a:solidFill>
                <a:effectLst/>
                <a:latin typeface="Courier New" panose="02070309020205020404" pitchFamily="49" charset="0"/>
                <a:cs typeface="Courier New" panose="02070309020205020404" pitchFamily="49" charset="0"/>
              </a:rPr>
              <a:t>mutableMap</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795E26"/>
                </a:solidFill>
                <a:effectLst/>
                <a:latin typeface="Courier New" panose="02070309020205020404" pitchFamily="49" charset="0"/>
                <a:cs typeface="Courier New" panose="02070309020205020404" pitchFamily="49" charset="0"/>
              </a:rPr>
              <a:t>-=</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A31515"/>
                </a:solidFill>
                <a:effectLst/>
                <a:latin typeface="Courier New" panose="02070309020205020404" pitchFamily="49" charset="0"/>
                <a:cs typeface="Courier New" panose="02070309020205020404" pitchFamily="49" charset="0"/>
              </a:rPr>
              <a:t>"key2"</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08000"/>
                </a:solidFill>
                <a:effectLst/>
                <a:latin typeface="Courier New" panose="02070309020205020404" pitchFamily="49" charset="0"/>
                <a:cs typeface="Courier New" panose="02070309020205020404" pitchFamily="49" charset="0"/>
              </a:rPr>
              <a:t>// using "-=" operator</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08000"/>
                </a:solidFill>
                <a:effectLst/>
                <a:latin typeface="Courier New" panose="02070309020205020404" pitchFamily="49" charset="0"/>
                <a:cs typeface="Courier New" panose="02070309020205020404" pitchFamily="49" charset="0"/>
              </a:rPr>
              <a:t>//</a:t>
            </a:r>
            <a:r>
              <a:rPr lang="en-IN" sz="1600" dirty="0" err="1">
                <a:solidFill>
                  <a:srgbClr val="008000"/>
                </a:solidFill>
                <a:effectLst/>
                <a:latin typeface="Courier New" panose="02070309020205020404" pitchFamily="49" charset="0"/>
                <a:cs typeface="Courier New" panose="02070309020205020404" pitchFamily="49" charset="0"/>
              </a:rPr>
              <a:t>mutableMap.remove</a:t>
            </a:r>
            <a:r>
              <a:rPr lang="en-IN" sz="1600" dirty="0">
                <a:solidFill>
                  <a:srgbClr val="008000"/>
                </a:solidFill>
                <a:effectLst/>
                <a:latin typeface="Courier New" panose="02070309020205020404" pitchFamily="49" charset="0"/>
                <a:cs typeface="Courier New" panose="02070309020205020404" pitchFamily="49" charset="0"/>
              </a:rPr>
              <a:t>("key2")</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08000"/>
                </a:solidFill>
                <a:effectLst/>
                <a:latin typeface="Courier New" panose="02070309020205020404" pitchFamily="49" charset="0"/>
                <a:cs typeface="Courier New" panose="02070309020205020404" pitchFamily="49" charset="0"/>
              </a:rPr>
              <a:t>// Iterating over key-value pairs</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AF00DB"/>
                </a:solidFill>
                <a:effectLst/>
                <a:latin typeface="Courier New" panose="02070309020205020404" pitchFamily="49" charset="0"/>
                <a:cs typeface="Courier New" panose="02070309020205020404" pitchFamily="49" charset="0"/>
              </a:rPr>
              <a:t>for</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070C1"/>
                </a:solidFill>
                <a:effectLst/>
                <a:latin typeface="Courier New" panose="02070309020205020404" pitchFamily="49" charset="0"/>
                <a:cs typeface="Courier New" panose="02070309020205020404" pitchFamily="49" charset="0"/>
              </a:rPr>
              <a:t>key</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070C1"/>
                </a:solidFill>
                <a:effectLst/>
                <a:latin typeface="Courier New" panose="02070309020205020404" pitchFamily="49" charset="0"/>
                <a:cs typeface="Courier New" panose="02070309020205020404" pitchFamily="49" charset="0"/>
              </a:rPr>
              <a:t>value</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a:solidFill>
                  <a:srgbClr val="000000"/>
                </a:solidFill>
                <a:effectLst/>
                <a:latin typeface="Courier New" panose="02070309020205020404" pitchFamily="49" charset="0"/>
                <a:cs typeface="Courier New" panose="02070309020205020404" pitchFamily="49" charset="0"/>
              </a:rPr>
              <a:t>&lt;-</a:t>
            </a:r>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err="1">
                <a:solidFill>
                  <a:srgbClr val="0070C1"/>
                </a:solidFill>
                <a:effectLst/>
                <a:latin typeface="Courier New" panose="02070309020205020404" pitchFamily="49" charset="0"/>
                <a:cs typeface="Courier New" panose="02070309020205020404" pitchFamily="49" charset="0"/>
              </a:rPr>
              <a:t>mutableMap</a:t>
            </a:r>
            <a:r>
              <a:rPr lang="en-IN" sz="1600" dirty="0">
                <a:solidFill>
                  <a:srgbClr val="3B3B3B"/>
                </a:solidFill>
                <a:effectLst/>
                <a:latin typeface="Courier New" panose="02070309020205020404" pitchFamily="49" charset="0"/>
                <a:cs typeface="Courier New" panose="02070309020205020404" pitchFamily="49" charset="0"/>
              </a:rPr>
              <a:t>) {</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r>
              <a:rPr lang="en-IN" sz="1600" dirty="0" err="1">
                <a:solidFill>
                  <a:srgbClr val="795E26"/>
                </a:solidFill>
                <a:effectLst/>
                <a:latin typeface="Courier New" panose="02070309020205020404" pitchFamily="49" charset="0"/>
                <a:cs typeface="Courier New" panose="02070309020205020404" pitchFamily="49" charset="0"/>
              </a:rPr>
              <a:t>println</a:t>
            </a:r>
            <a:r>
              <a:rPr lang="en-IN" sz="1600" dirty="0">
                <a:solidFill>
                  <a:srgbClr val="3B3B3B"/>
                </a:solidFill>
                <a:effectLst/>
                <a:latin typeface="Courier New" panose="02070309020205020404" pitchFamily="49" charset="0"/>
                <a:cs typeface="Courier New" panose="02070309020205020404" pitchFamily="49" charset="0"/>
              </a:rPr>
              <a:t>(</a:t>
            </a:r>
            <a:r>
              <a:rPr lang="en-IN" sz="1600" dirty="0" err="1">
                <a:solidFill>
                  <a:srgbClr val="AF00DB"/>
                </a:solidFill>
                <a:effectLst/>
                <a:latin typeface="Courier New" panose="02070309020205020404" pitchFamily="49" charset="0"/>
                <a:cs typeface="Courier New" panose="02070309020205020404" pitchFamily="49" charset="0"/>
              </a:rPr>
              <a:t>s</a:t>
            </a:r>
            <a:r>
              <a:rPr lang="en-IN" sz="1600" dirty="0" err="1">
                <a:solidFill>
                  <a:srgbClr val="A31515"/>
                </a:solidFill>
                <a:effectLst/>
                <a:latin typeface="Courier New" panose="02070309020205020404" pitchFamily="49" charset="0"/>
                <a:cs typeface="Courier New" panose="02070309020205020404" pitchFamily="49" charset="0"/>
              </a:rPr>
              <a:t>"Key</a:t>
            </a:r>
            <a:r>
              <a:rPr lang="en-IN" sz="1600" dirty="0">
                <a:solidFill>
                  <a:srgbClr val="A31515"/>
                </a:solidFill>
                <a:effectLst/>
                <a:latin typeface="Courier New" panose="02070309020205020404" pitchFamily="49" charset="0"/>
                <a:cs typeface="Courier New" panose="02070309020205020404" pitchFamily="49" charset="0"/>
              </a:rPr>
              <a:t>: </a:t>
            </a:r>
            <a:r>
              <a:rPr lang="en-IN" sz="1600" dirty="0">
                <a:solidFill>
                  <a:srgbClr val="AF00DB"/>
                </a:solidFill>
                <a:effectLst/>
                <a:latin typeface="Courier New" panose="02070309020205020404" pitchFamily="49" charset="0"/>
                <a:cs typeface="Courier New" panose="02070309020205020404" pitchFamily="49" charset="0"/>
              </a:rPr>
              <a:t>$</a:t>
            </a:r>
            <a:r>
              <a:rPr lang="en-IN" sz="1600" dirty="0">
                <a:solidFill>
                  <a:srgbClr val="0070C1"/>
                </a:solidFill>
                <a:effectLst/>
                <a:latin typeface="Courier New" panose="02070309020205020404" pitchFamily="49" charset="0"/>
                <a:cs typeface="Courier New" panose="02070309020205020404" pitchFamily="49" charset="0"/>
              </a:rPr>
              <a:t>key</a:t>
            </a:r>
            <a:r>
              <a:rPr lang="en-IN" sz="1600" dirty="0">
                <a:solidFill>
                  <a:srgbClr val="A31515"/>
                </a:solidFill>
                <a:effectLst/>
                <a:latin typeface="Courier New" panose="02070309020205020404" pitchFamily="49" charset="0"/>
                <a:cs typeface="Courier New" panose="02070309020205020404" pitchFamily="49" charset="0"/>
              </a:rPr>
              <a:t>, Value: </a:t>
            </a:r>
            <a:r>
              <a:rPr lang="en-IN" sz="1600" dirty="0">
                <a:solidFill>
                  <a:srgbClr val="AF00DB"/>
                </a:solidFill>
                <a:effectLst/>
                <a:latin typeface="Courier New" panose="02070309020205020404" pitchFamily="49" charset="0"/>
                <a:cs typeface="Courier New" panose="02070309020205020404" pitchFamily="49" charset="0"/>
              </a:rPr>
              <a:t>$</a:t>
            </a:r>
            <a:r>
              <a:rPr lang="en-IN" sz="1600" dirty="0">
                <a:solidFill>
                  <a:srgbClr val="0070C1"/>
                </a:solidFill>
                <a:effectLst/>
                <a:latin typeface="Courier New" panose="02070309020205020404" pitchFamily="49" charset="0"/>
                <a:cs typeface="Courier New" panose="02070309020205020404" pitchFamily="49" charset="0"/>
              </a:rPr>
              <a:t>value</a:t>
            </a:r>
            <a:r>
              <a:rPr lang="en-IN" sz="1600" dirty="0">
                <a:solidFill>
                  <a:srgbClr val="A31515"/>
                </a:solidFill>
                <a:effectLst/>
                <a:latin typeface="Courier New" panose="02070309020205020404" pitchFamily="49" charset="0"/>
                <a:cs typeface="Courier New" panose="02070309020205020404" pitchFamily="49" charset="0"/>
              </a:rPr>
              <a:t>"</a:t>
            </a:r>
            <a:r>
              <a:rPr lang="en-IN" sz="1600" dirty="0">
                <a:solidFill>
                  <a:srgbClr val="3B3B3B"/>
                </a:solidFill>
                <a:effectLst/>
                <a:latin typeface="Courier New" panose="02070309020205020404" pitchFamily="49" charset="0"/>
                <a:cs typeface="Courier New" panose="02070309020205020404" pitchFamily="49" charset="0"/>
              </a:rPr>
              <a:t>)</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    }</a:t>
            </a:r>
            <a:endParaRPr lang="en-IN" sz="1600" dirty="0">
              <a:solidFill>
                <a:srgbClr val="3B3B3B"/>
              </a:solidFill>
              <a:effectLst/>
              <a:latin typeface="Courier New" panose="02070309020205020404" pitchFamily="49" charset="0"/>
              <a:cs typeface="Courier New" panose="02070309020205020404" pitchFamily="49" charset="0"/>
            </a:endParaRPr>
          </a:p>
          <a:p>
            <a:r>
              <a:rPr lang="en-IN" sz="1600" dirty="0">
                <a:solidFill>
                  <a:srgbClr val="3B3B3B"/>
                </a:solidFill>
                <a:effectLst/>
                <a:latin typeface="Courier New" panose="02070309020205020404" pitchFamily="49" charset="0"/>
                <a:cs typeface="Courier New" panose="02070309020205020404" pitchFamily="49" charset="0"/>
              </a:rPr>
              <a:t>}</a:t>
            </a:r>
            <a:endParaRPr lang="en-IN" sz="1600" dirty="0">
              <a:solidFill>
                <a:srgbClr val="3B3B3B"/>
              </a:solidFill>
              <a:effectLst/>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761999" y="431650"/>
            <a:ext cx="10331245" cy="79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1" i="0" u="none" strike="noStrike" cap="none" normalizeH="0" baseline="0" dirty="0">
                <a:ln>
                  <a:noFill/>
                </a:ln>
                <a:effectLst/>
                <a:latin typeface="Georgia Pro" panose="02040502050405020303" pitchFamily="18" charset="0"/>
              </a:rPr>
              <a:t>Mutable Map: </a:t>
            </a:r>
            <a:r>
              <a:rPr kumimoji="0" lang="en-US" altLang="en-US" sz="1600" b="0" i="0" u="none" strike="noStrike" cap="none" normalizeH="0" baseline="0" dirty="0">
                <a:ln>
                  <a:noFill/>
                </a:ln>
                <a:effectLst/>
                <a:latin typeface="Georgia Pro" panose="02040502050405020303" pitchFamily="18" charset="0"/>
              </a:rPr>
              <a:t>Mutable maps can be modified after creation. In Scala, you can use </a:t>
            </a:r>
            <a:r>
              <a:rPr kumimoji="0" lang="en-US" altLang="en-US" sz="1600" b="0" i="0" u="none" strike="noStrike" cap="none" normalizeH="0" baseline="0" dirty="0" err="1">
                <a:ln>
                  <a:noFill/>
                </a:ln>
                <a:effectLst/>
                <a:latin typeface="Consolas" panose="020B0609020204030204" pitchFamily="49" charset="0"/>
              </a:rPr>
              <a:t>scala.collection.mutable.Map</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a:ln>
                  <a:noFill/>
                </a:ln>
                <a:effectLst/>
                <a:latin typeface="Georgia Pro" panose="02040502050405020303" pitchFamily="18" charset="0"/>
              </a:rPr>
              <a:t>for mutable maps</a:t>
            </a:r>
            <a:endParaRPr kumimoji="0" lang="en-US" altLang="en-US" sz="1600" b="0" i="0" u="none" strike="noStrike" cap="none" normalizeH="0" baseline="0" dirty="0">
              <a:ln>
                <a:noFill/>
              </a:ln>
              <a:effectLst/>
              <a:latin typeface="Georgia Pro" panose="02040502050405020303"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6" name="Title 1"/>
          <p:cNvSpPr txBox="1"/>
          <p:nvPr/>
        </p:nvSpPr>
        <p:spPr>
          <a:xfrm>
            <a:off x="847724" y="261905"/>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Files I/O</a:t>
            </a:r>
            <a:endParaRPr lang="en-US" sz="2800" b="1" dirty="0">
              <a:solidFill>
                <a:srgbClr val="2C326F"/>
              </a:solidFill>
              <a:latin typeface="Georgia Pro" panose="02040502050405020303" pitchFamily="18" charset="0"/>
            </a:endParaRPr>
          </a:p>
        </p:txBody>
      </p:sp>
      <p:sp>
        <p:nvSpPr>
          <p:cNvPr id="4" name="Rectangle 1"/>
          <p:cNvSpPr>
            <a:spLocks noChangeArrowheads="1"/>
          </p:cNvSpPr>
          <p:nvPr/>
        </p:nvSpPr>
        <p:spPr bwMode="auto">
          <a:xfrm>
            <a:off x="847724" y="1032585"/>
            <a:ext cx="10331245" cy="79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0" i="0" u="none" strike="noStrike" cap="none" normalizeH="0" baseline="0" dirty="0">
                <a:ln>
                  <a:noFill/>
                </a:ln>
                <a:effectLst/>
                <a:latin typeface="Georgia Pro" panose="02040502050405020303" pitchFamily="18" charset="0"/>
              </a:rPr>
              <a:t>In Scala, you can perform I/O (Input/Output) operations using various classes provided by the java.io and </a:t>
            </a:r>
            <a:r>
              <a:rPr kumimoji="0" lang="en-US" altLang="en-US" sz="1600" b="0" i="0" u="none" strike="noStrike" cap="none" normalizeH="0" baseline="0" dirty="0" err="1">
                <a:ln>
                  <a:noFill/>
                </a:ln>
                <a:effectLst/>
                <a:latin typeface="Georgia Pro" panose="02040502050405020303" pitchFamily="18" charset="0"/>
              </a:rPr>
              <a:t>java.nio.file</a:t>
            </a:r>
            <a:r>
              <a:rPr kumimoji="0" lang="en-US" altLang="en-US" sz="1600" b="0" i="0" u="none" strike="noStrike" cap="none" normalizeH="0" baseline="0" dirty="0">
                <a:ln>
                  <a:noFill/>
                </a:ln>
                <a:effectLst/>
                <a:latin typeface="Georgia Pro" panose="02040502050405020303" pitchFamily="18" charset="0"/>
              </a:rPr>
              <a:t> packages, as well as Scala-specific utilities. </a:t>
            </a:r>
            <a:endParaRPr kumimoji="0" lang="en-US" altLang="en-US" sz="1600" b="0" i="0" u="none" strike="noStrike" cap="none" normalizeH="0" baseline="0" dirty="0">
              <a:ln>
                <a:noFill/>
              </a:ln>
              <a:effectLst/>
              <a:latin typeface="Georgia Pro" panose="02040502050405020303" pitchFamily="18" charset="0"/>
            </a:endParaRPr>
          </a:p>
        </p:txBody>
      </p:sp>
      <p:sp>
        <p:nvSpPr>
          <p:cNvPr id="7" name="TextBox 6"/>
          <p:cNvSpPr txBox="1"/>
          <p:nvPr/>
        </p:nvSpPr>
        <p:spPr>
          <a:xfrm>
            <a:off x="2099777" y="2231098"/>
            <a:ext cx="8901403" cy="2800767"/>
          </a:xfrm>
          <a:prstGeom prst="rect">
            <a:avLst/>
          </a:prstGeom>
          <a:noFill/>
        </p:spPr>
        <p:txBody>
          <a:bodyPr wrap="square">
            <a:spAutoFit/>
          </a:bodyPr>
          <a:lstStyle/>
          <a:p>
            <a:r>
              <a:rPr lang="en-IN" sz="1600" b="0" dirty="0">
                <a:solidFill>
                  <a:srgbClr val="AF00DB"/>
                </a:solidFill>
                <a:effectLst/>
                <a:latin typeface="Courier New" panose="02070309020205020404" pitchFamily="49" charset="0"/>
                <a:cs typeface="Courier New" panose="02070309020205020404" pitchFamily="49" charset="0"/>
              </a:rPr>
              <a:t>import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java</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io</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_</a:t>
            </a:r>
            <a:endParaRPr lang="en-IN" sz="1600" b="0" dirty="0">
              <a:solidFill>
                <a:srgbClr val="3B3B3B"/>
              </a:solidFill>
              <a:effectLst/>
              <a:latin typeface="Courier New" panose="02070309020205020404" pitchFamily="49" charset="0"/>
              <a:cs typeface="Courier New" panose="02070309020205020404" pitchFamily="49" charset="0"/>
            </a:endParaRPr>
          </a:p>
          <a:p>
            <a:br>
              <a:rPr lang="en-IN" sz="1600" b="0" dirty="0">
                <a:solidFill>
                  <a:srgbClr val="3B3B3B"/>
                </a:solidFill>
                <a:effectLst/>
                <a:latin typeface="Courier New" panose="02070309020205020404" pitchFamily="49" charset="0"/>
                <a:cs typeface="Courier New" panose="02070309020205020404" pitchFamily="49" charset="0"/>
              </a:rPr>
            </a:br>
            <a:r>
              <a:rPr lang="en-IN" sz="1600" b="0" dirty="0">
                <a:solidFill>
                  <a:srgbClr val="AF00DB"/>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Demo</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Unit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writer</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new</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PrintWriter</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F00DB"/>
                </a:solidFill>
                <a:effectLst/>
                <a:latin typeface="Courier New" panose="02070309020205020404" pitchFamily="49" charset="0"/>
                <a:cs typeface="Courier New" panose="02070309020205020404" pitchFamily="49" charset="0"/>
              </a:rPr>
              <a:t>new</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File</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"test.txt"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br>
              <a:rPr lang="en-IN" sz="1600" b="0" dirty="0">
                <a:solidFill>
                  <a:srgbClr val="3B3B3B"/>
                </a:solidFill>
                <a:effectLst/>
                <a:latin typeface="Courier New" panose="02070309020205020404" pitchFamily="49" charset="0"/>
                <a:cs typeface="Courier New" panose="02070309020205020404" pitchFamily="49" charset="0"/>
              </a:rPr>
            </a:b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writer</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"Hello Scala"</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writer</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"VIT Bhopal"</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writer</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795E26"/>
                </a:solidFill>
                <a:effectLst/>
                <a:latin typeface="Courier New" panose="02070309020205020404" pitchFamily="49" charset="0"/>
                <a:cs typeface="Courier New" panose="02070309020205020404" pitchFamily="49" charset="0"/>
              </a:rPr>
              <a:t>close</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Rectangle 1"/>
          <p:cNvSpPr>
            <a:spLocks noChangeArrowheads="1"/>
          </p:cNvSpPr>
          <p:nvPr/>
        </p:nvSpPr>
        <p:spPr bwMode="auto">
          <a:xfrm>
            <a:off x="819149" y="509837"/>
            <a:ext cx="10331245" cy="79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1" i="0" u="none" strike="noStrike" cap="none" normalizeH="0" baseline="0" dirty="0">
                <a:ln>
                  <a:noFill/>
                </a:ln>
                <a:effectLst/>
                <a:latin typeface="Georgia Pro" panose="02040502050405020303" pitchFamily="18" charset="0"/>
              </a:rPr>
              <a:t>Reading a Line from Command Line</a:t>
            </a:r>
            <a:endParaRPr kumimoji="0" lang="en-US" altLang="en-US" sz="1600" b="1" i="0" u="none" strike="noStrike" cap="none" normalizeH="0" baseline="0" dirty="0">
              <a:ln>
                <a:noFill/>
              </a:ln>
              <a:effectLst/>
              <a:latin typeface="Georgia Pro" panose="02040502050405020303" pitchFamily="18" charset="0"/>
            </a:endParaRPr>
          </a:p>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0" i="0" u="none" strike="noStrike" cap="none" normalizeH="0" baseline="0" dirty="0">
                <a:ln>
                  <a:noFill/>
                </a:ln>
                <a:effectLst/>
                <a:latin typeface="Georgia Pro" panose="02040502050405020303" pitchFamily="18" charset="0"/>
              </a:rPr>
              <a:t>Sometime you need to read user input from the screen and then proceed for some further processing.</a:t>
            </a:r>
            <a:endParaRPr kumimoji="0" lang="en-US" altLang="en-US" sz="1600" b="0" i="0" u="none" strike="noStrike" cap="none" normalizeH="0" baseline="0" dirty="0">
              <a:ln>
                <a:noFill/>
              </a:ln>
              <a:effectLst/>
              <a:latin typeface="Georgia Pro" panose="02040502050405020303" pitchFamily="18" charset="0"/>
            </a:endParaRPr>
          </a:p>
        </p:txBody>
      </p:sp>
      <p:sp>
        <p:nvSpPr>
          <p:cNvPr id="7" name="TextBox 6"/>
          <p:cNvSpPr txBox="1"/>
          <p:nvPr/>
        </p:nvSpPr>
        <p:spPr>
          <a:xfrm>
            <a:off x="2248991" y="1554823"/>
            <a:ext cx="8901403" cy="3754874"/>
          </a:xfrm>
          <a:prstGeom prst="rect">
            <a:avLst/>
          </a:prstGeom>
          <a:noFill/>
        </p:spPr>
        <p:txBody>
          <a:bodyPr wrap="square">
            <a:spAutoFit/>
          </a:bodyPr>
          <a:lstStyle/>
          <a:p>
            <a:pPr>
              <a:lnSpc>
                <a:spcPct val="150000"/>
              </a:lnSpc>
            </a:pPr>
            <a:r>
              <a:rPr lang="en-IN" sz="1600" b="0" dirty="0">
                <a:solidFill>
                  <a:srgbClr val="AF00DB"/>
                </a:solidFill>
                <a:effectLst/>
                <a:latin typeface="Courier New" panose="02070309020205020404" pitchFamily="49" charset="0"/>
                <a:cs typeface="Courier New" panose="02070309020205020404" pitchFamily="49" charset="0"/>
              </a:rPr>
              <a:t>import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java</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io</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_</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br>
              <a:rPr lang="en-IN" sz="1600" b="0" dirty="0">
                <a:solidFill>
                  <a:srgbClr val="3B3B3B"/>
                </a:solidFill>
                <a:effectLst/>
                <a:latin typeface="Courier New" panose="02070309020205020404" pitchFamily="49" charset="0"/>
                <a:cs typeface="Courier New" panose="02070309020205020404" pitchFamily="49" charset="0"/>
              </a:rPr>
            </a:br>
            <a:r>
              <a:rPr lang="en-IN" sz="1600" b="0" dirty="0">
                <a:solidFill>
                  <a:srgbClr val="AF00DB"/>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Demo</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Unit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print</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"Please enter the input"</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line</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scala</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267F99"/>
                </a:solidFill>
                <a:effectLst/>
                <a:latin typeface="Courier New" panose="02070309020205020404" pitchFamily="49" charset="0"/>
                <a:cs typeface="Courier New" panose="02070309020205020404" pitchFamily="49" charset="0"/>
              </a:rPr>
              <a:t>io</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267F99"/>
                </a:solidFill>
                <a:effectLst/>
                <a:latin typeface="Courier New" panose="02070309020205020404" pitchFamily="49" charset="0"/>
                <a:cs typeface="Courier New" panose="02070309020205020404" pitchFamily="49" charset="0"/>
              </a:rPr>
              <a:t>StdIn</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795E26"/>
                </a:solidFill>
                <a:effectLst/>
                <a:latin typeface="Courier New" panose="02070309020205020404" pitchFamily="49" charset="0"/>
                <a:cs typeface="Courier New" panose="02070309020205020404" pitchFamily="49" charset="0"/>
              </a:rPr>
              <a:t>readLine</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"Enter a line of text: "</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AF00DB"/>
                </a:solidFill>
                <a:effectLst/>
                <a:latin typeface="Courier New" panose="02070309020205020404" pitchFamily="49" charset="0"/>
                <a:cs typeface="Courier New" panose="02070309020205020404" pitchFamily="49" charset="0"/>
              </a:rPr>
              <a:t>s</a:t>
            </a:r>
            <a:r>
              <a:rPr lang="en-IN" sz="1600" b="0" dirty="0" err="1">
                <a:solidFill>
                  <a:srgbClr val="A31515"/>
                </a:solidFill>
                <a:effectLst/>
                <a:latin typeface="Courier New" panose="02070309020205020404" pitchFamily="49" charset="0"/>
                <a:cs typeface="Courier New" panose="02070309020205020404" pitchFamily="49" charset="0"/>
              </a:rPr>
              <a:t>"You</a:t>
            </a:r>
            <a:r>
              <a:rPr lang="en-IN" sz="1600" b="0" dirty="0">
                <a:solidFill>
                  <a:srgbClr val="A31515"/>
                </a:solidFill>
                <a:effectLst/>
                <a:latin typeface="Courier New" panose="02070309020205020404" pitchFamily="49" charset="0"/>
                <a:cs typeface="Courier New" panose="02070309020205020404" pitchFamily="49" charset="0"/>
              </a:rPr>
              <a:t> entered: </a:t>
            </a:r>
            <a:r>
              <a:rPr lang="en-IN" sz="1600" b="0" dirty="0">
                <a:solidFill>
                  <a:srgbClr val="AF00D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line</a:t>
            </a:r>
            <a:r>
              <a:rPr lang="en-IN" sz="1600" b="0" dirty="0">
                <a:solidFill>
                  <a:srgbClr val="A31515"/>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br>
              <a:rPr lang="en-IN" sz="1600" b="0" dirty="0">
                <a:solidFill>
                  <a:srgbClr val="3B3B3B"/>
                </a:solidFill>
                <a:effectLst/>
                <a:latin typeface="Courier New" panose="02070309020205020404" pitchFamily="49" charset="0"/>
                <a:cs typeface="Courier New" panose="02070309020205020404" pitchFamily="49" charset="0"/>
              </a:rPr>
            </a:b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Rectangle 1"/>
          <p:cNvSpPr>
            <a:spLocks noChangeArrowheads="1"/>
          </p:cNvSpPr>
          <p:nvPr/>
        </p:nvSpPr>
        <p:spPr bwMode="auto">
          <a:xfrm>
            <a:off x="819149" y="294453"/>
            <a:ext cx="10331245" cy="42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600" b="1" i="0" u="none" strike="noStrike" cap="none" normalizeH="0" baseline="0" dirty="0">
                <a:ln>
                  <a:noFill/>
                </a:ln>
                <a:effectLst/>
                <a:latin typeface="Georgia Pro" panose="02040502050405020303" pitchFamily="18" charset="0"/>
              </a:rPr>
              <a:t>Reading File Content</a:t>
            </a:r>
            <a:endParaRPr kumimoji="0" lang="en-US" altLang="en-US" sz="1600" b="0" i="0" u="none" strike="noStrike" cap="none" normalizeH="0" baseline="0" dirty="0">
              <a:ln>
                <a:noFill/>
              </a:ln>
              <a:effectLst/>
              <a:latin typeface="Georgia Pro" panose="02040502050405020303" pitchFamily="18" charset="0"/>
            </a:endParaRPr>
          </a:p>
        </p:txBody>
      </p:sp>
      <p:sp>
        <p:nvSpPr>
          <p:cNvPr id="7" name="TextBox 6"/>
          <p:cNvSpPr txBox="1"/>
          <p:nvPr/>
        </p:nvSpPr>
        <p:spPr>
          <a:xfrm>
            <a:off x="2248991" y="1145248"/>
            <a:ext cx="8901403" cy="4124206"/>
          </a:xfrm>
          <a:prstGeom prst="rect">
            <a:avLst/>
          </a:prstGeom>
          <a:noFill/>
        </p:spPr>
        <p:txBody>
          <a:bodyPr wrap="square">
            <a:spAutoFit/>
          </a:bodyPr>
          <a:lstStyle/>
          <a:p>
            <a:pPr>
              <a:lnSpc>
                <a:spcPct val="150000"/>
              </a:lnSpc>
            </a:pPr>
            <a:r>
              <a:rPr lang="en-IN" sz="1600" b="0" dirty="0">
                <a:solidFill>
                  <a:srgbClr val="AF00DB"/>
                </a:solidFill>
                <a:effectLst/>
                <a:latin typeface="Courier New" panose="02070309020205020404" pitchFamily="49" charset="0"/>
                <a:cs typeface="Courier New" panose="02070309020205020404" pitchFamily="49" charset="0"/>
              </a:rPr>
              <a:t>import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scala</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267F99"/>
                </a:solidFill>
                <a:effectLst/>
                <a:latin typeface="Courier New" panose="02070309020205020404" pitchFamily="49" charset="0"/>
                <a:cs typeface="Courier New" panose="02070309020205020404" pitchFamily="49" charset="0"/>
              </a:rPr>
              <a:t>io</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267F99"/>
                </a:solidFill>
                <a:effectLst/>
                <a:latin typeface="Courier New" panose="02070309020205020404" pitchFamily="49" charset="0"/>
                <a:cs typeface="Courier New" panose="02070309020205020404" pitchFamily="49" charset="0"/>
              </a:rPr>
              <a:t>Source</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br>
              <a:rPr lang="en-IN" sz="1600" b="0" dirty="0">
                <a:solidFill>
                  <a:srgbClr val="3B3B3B"/>
                </a:solidFill>
                <a:effectLst/>
                <a:latin typeface="Courier New" panose="02070309020205020404" pitchFamily="49" charset="0"/>
                <a:cs typeface="Courier New" panose="02070309020205020404" pitchFamily="49" charset="0"/>
              </a:rPr>
            </a:br>
            <a:r>
              <a:rPr lang="en-IN" sz="1600" b="0" dirty="0">
                <a:solidFill>
                  <a:srgbClr val="AF00DB"/>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Demo</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"Following is the content read:"</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br>
              <a:rPr lang="en-IN" sz="1600" b="0" dirty="0">
                <a:solidFill>
                  <a:srgbClr val="3B3B3B"/>
                </a:solidFill>
                <a:effectLst/>
                <a:latin typeface="Courier New" panose="02070309020205020404" pitchFamily="49" charset="0"/>
                <a:cs typeface="Courier New" panose="02070309020205020404" pitchFamily="49" charset="0"/>
              </a:rPr>
            </a:b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Source</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795E26"/>
                </a:solidFill>
                <a:effectLst/>
                <a:latin typeface="Courier New" panose="02070309020205020404" pitchFamily="49" charset="0"/>
                <a:cs typeface="Courier New" panose="02070309020205020404" pitchFamily="49" charset="0"/>
              </a:rPr>
              <a:t>fromFile</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"test.txt"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foreach</a:t>
            </a:r>
            <a:r>
              <a:rPr lang="en-IN" sz="1600" b="0" dirty="0">
                <a:solidFill>
                  <a:srgbClr val="3B3B3B"/>
                </a:solidFill>
                <a:effectLst/>
                <a:latin typeface="Courier New" panose="02070309020205020404" pitchFamily="49" charset="0"/>
                <a:cs typeface="Courier New" panose="02070309020205020404" pitchFamily="49" charset="0"/>
              </a:rPr>
              <a:t> {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print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pPr>
              <a:lnSpc>
                <a:spcPct val="150000"/>
              </a:lnSpc>
            </a:pP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Main features of Scala</a:t>
            </a:r>
            <a:endParaRPr lang="en-US" sz="2800" b="1" dirty="0">
              <a:solidFill>
                <a:srgbClr val="2C326F"/>
              </a:solidFill>
              <a:latin typeface="Georgia Pro" panose="02040502050405020303" pitchFamily="18" charset="0"/>
            </a:endParaRPr>
          </a:p>
        </p:txBody>
      </p:sp>
      <p:sp>
        <p:nvSpPr>
          <p:cNvPr id="5" name="TextBox 4"/>
          <p:cNvSpPr txBox="1"/>
          <p:nvPr/>
        </p:nvSpPr>
        <p:spPr>
          <a:xfrm>
            <a:off x="838200" y="1033047"/>
            <a:ext cx="10515600" cy="424219"/>
          </a:xfrm>
          <a:prstGeom prst="rect">
            <a:avLst/>
          </a:prstGeom>
          <a:noFill/>
        </p:spPr>
        <p:txBody>
          <a:bodyPr wrap="square">
            <a:spAutoFit/>
          </a:bodyPr>
          <a:lstStyle/>
          <a:p>
            <a:pPr algn="just">
              <a:lnSpc>
                <a:spcPct val="150000"/>
              </a:lnSpc>
            </a:pPr>
            <a:r>
              <a:rPr lang="en-US" sz="1600" b="1" dirty="0">
                <a:latin typeface="Georgia Pro" panose="02040502050405020303" pitchFamily="18" charset="0"/>
              </a:rPr>
              <a:t>5. Asynchronous and parallel programming</a:t>
            </a:r>
            <a:endParaRPr lang="en-US" sz="1600" b="1" dirty="0">
              <a:latin typeface="Georgia Pro" panose="02040502050405020303" pitchFamily="18" charset="0"/>
            </a:endParaRPr>
          </a:p>
        </p:txBody>
      </p:sp>
      <p:pic>
        <p:nvPicPr>
          <p:cNvPr id="6" name="Picture 5"/>
          <p:cNvPicPr>
            <a:picLocks noChangeAspect="1"/>
          </p:cNvPicPr>
          <p:nvPr/>
        </p:nvPicPr>
        <p:blipFill>
          <a:blip r:embed="rId1"/>
          <a:stretch>
            <a:fillRect/>
          </a:stretch>
        </p:blipFill>
        <p:spPr>
          <a:xfrm>
            <a:off x="6184058" y="742891"/>
            <a:ext cx="1428750" cy="1428750"/>
          </a:xfrm>
          <a:prstGeom prst="rect">
            <a:avLst/>
          </a:prstGeom>
        </p:spPr>
      </p:pic>
      <p:sp>
        <p:nvSpPr>
          <p:cNvPr id="7" name="TextBox 6"/>
          <p:cNvSpPr txBox="1"/>
          <p:nvPr/>
        </p:nvSpPr>
        <p:spPr>
          <a:xfrm>
            <a:off x="838200" y="3216890"/>
            <a:ext cx="10515600" cy="1532214"/>
          </a:xfrm>
          <a:prstGeom prst="rect">
            <a:avLst/>
          </a:prstGeom>
          <a:noFill/>
        </p:spPr>
        <p:txBody>
          <a:bodyPr wrap="square">
            <a:spAutoFit/>
          </a:bodyPr>
          <a:lstStyle/>
          <a:p>
            <a:pPr algn="just">
              <a:lnSpc>
                <a:spcPct val="150000"/>
              </a:lnSpc>
            </a:pPr>
            <a:r>
              <a:rPr lang="en-US" sz="1600" b="1" dirty="0">
                <a:latin typeface="Georgia Pro" panose="02040502050405020303" pitchFamily="18" charset="0"/>
              </a:rPr>
              <a:t>6. Dependency Injection</a:t>
            </a:r>
            <a:endParaRPr lang="en-US" sz="1600" b="1" dirty="0">
              <a:latin typeface="Georgia Pro" panose="02040502050405020303" pitchFamily="18" charset="0"/>
            </a:endParaRPr>
          </a:p>
          <a:p>
            <a:pPr algn="just">
              <a:lnSpc>
                <a:spcPct val="150000"/>
              </a:lnSpc>
            </a:pPr>
            <a:r>
              <a:rPr lang="en-US" sz="1600" dirty="0">
                <a:latin typeface="Georgia Pro" panose="02040502050405020303" pitchFamily="18" charset="0"/>
              </a:rPr>
              <a:t>Being an Object Oriented programming language, you have the usual type hierarchies as you'd expect from an Object Oriented language. However, Scala brings new meaning to dependency injection using features such as </a:t>
            </a:r>
            <a:r>
              <a:rPr lang="en-US" sz="1600" b="1" dirty="0">
                <a:latin typeface="Georgia Pro" panose="02040502050405020303" pitchFamily="18" charset="0"/>
              </a:rPr>
              <a:t>traits</a:t>
            </a:r>
            <a:r>
              <a:rPr lang="en-US" sz="1600" dirty="0">
                <a:latin typeface="Georgia Pro" panose="02040502050405020303" pitchFamily="18" charset="0"/>
              </a:rPr>
              <a:t> and </a:t>
            </a:r>
            <a:r>
              <a:rPr lang="en-US" sz="1600" b="1" dirty="0" err="1">
                <a:latin typeface="Georgia Pro" panose="02040502050405020303" pitchFamily="18" charset="0"/>
              </a:rPr>
              <a:t>implicits</a:t>
            </a:r>
            <a:r>
              <a:rPr lang="en-US" sz="1600" dirty="0">
                <a:latin typeface="Georgia Pro" panose="02040502050405020303" pitchFamily="18" charset="0"/>
              </a:rPr>
              <a:t>.</a:t>
            </a:r>
            <a:endParaRPr lang="en-US" sz="1600" dirty="0">
              <a:latin typeface="Georgia Pro" panose="02040502050405020303" pitchFamily="18" charset="0"/>
            </a:endParaRPr>
          </a:p>
        </p:txBody>
      </p:sp>
      <p:pic>
        <p:nvPicPr>
          <p:cNvPr id="8" name="Picture 7"/>
          <p:cNvPicPr>
            <a:picLocks noChangeAspect="1"/>
          </p:cNvPicPr>
          <p:nvPr/>
        </p:nvPicPr>
        <p:blipFill>
          <a:blip r:embed="rId2"/>
          <a:stretch>
            <a:fillRect/>
          </a:stretch>
        </p:blipFill>
        <p:spPr>
          <a:xfrm>
            <a:off x="4877772" y="4636731"/>
            <a:ext cx="1428750" cy="142875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6" name="Title 1"/>
          <p:cNvSpPr txBox="1"/>
          <p:nvPr/>
        </p:nvSpPr>
        <p:spPr>
          <a:xfrm>
            <a:off x="847724" y="261905"/>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Semicolon Inference</a:t>
            </a:r>
            <a:endParaRPr lang="en-US" sz="2800" b="1" dirty="0">
              <a:solidFill>
                <a:srgbClr val="2C326F"/>
              </a:solidFill>
              <a:latin typeface="Georgia Pro" panose="02040502050405020303" pitchFamily="18" charset="0"/>
            </a:endParaRPr>
          </a:p>
        </p:txBody>
      </p:sp>
      <p:sp>
        <p:nvSpPr>
          <p:cNvPr id="4" name="Rectangle 1"/>
          <p:cNvSpPr>
            <a:spLocks noChangeArrowheads="1"/>
          </p:cNvSpPr>
          <p:nvPr/>
        </p:nvSpPr>
        <p:spPr bwMode="auto">
          <a:xfrm>
            <a:off x="847723" y="920717"/>
            <a:ext cx="10331245" cy="3748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In Scala, semicolon inference refers to the ability of the compiler to automatically insert semicolons in specific situations where they are optional. </a:t>
            </a:r>
            <a:endParaRPr kumimoji="0" lang="en-US" altLang="en-US" sz="1600" b="0" i="0" u="none" strike="noStrike" cap="none" normalizeH="0" baseline="0" dirty="0">
              <a:ln>
                <a:noFill/>
              </a:ln>
              <a:effectLst/>
              <a:latin typeface="Georgia Pro" panose="02040502050405020303"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Scala allows you to write code with or without explicit semicolons, and the compiler can often infer the end of statements based on the structure of the code.</a:t>
            </a:r>
            <a:endParaRPr kumimoji="0" lang="en-US" altLang="en-US" sz="1600" b="0" i="0" u="none" strike="noStrike" cap="none" normalizeH="0" baseline="0" dirty="0">
              <a:ln>
                <a:noFill/>
              </a:ln>
              <a:effectLst/>
              <a:latin typeface="Georgia Pro" panose="02040502050405020303" pitchFamily="18" charset="0"/>
            </a:endParaRPr>
          </a:p>
          <a:p>
            <a:pPr marR="0" lvl="0" algn="just" defTabSz="914400" rtl="0" eaLnBrk="0" fontAlgn="base" latinLnBrk="0" hangingPunct="0">
              <a:lnSpc>
                <a:spcPct val="150000"/>
              </a:lnSpc>
              <a:spcBef>
                <a:spcPct val="0"/>
              </a:spcBef>
              <a:spcAft>
                <a:spcPct val="0"/>
              </a:spcAft>
              <a:buClrTx/>
              <a:buSzTx/>
            </a:pPr>
            <a:endParaRPr kumimoji="0" lang="en-US" altLang="en-US" sz="1600" b="0" i="0" u="none" strike="noStrike" cap="none" normalizeH="0" baseline="0" dirty="0">
              <a:ln>
                <a:noFill/>
              </a:ln>
              <a:effectLst/>
              <a:latin typeface="Georgia Pro" panose="02040502050405020303" pitchFamily="18" charset="0"/>
            </a:endParaRPr>
          </a:p>
          <a:p>
            <a:pPr marR="0" lvl="0" algn="just" defTabSz="914400" rtl="0" eaLnBrk="0" fontAlgn="base" latinLnBrk="0" hangingPunct="0">
              <a:lnSpc>
                <a:spcPct val="150000"/>
              </a:lnSpc>
              <a:spcBef>
                <a:spcPct val="0"/>
              </a:spcBef>
              <a:spcAft>
                <a:spcPct val="0"/>
              </a:spcAft>
              <a:buClrTx/>
              <a:buSzTx/>
            </a:pPr>
            <a:r>
              <a:rPr kumimoji="0" lang="en-US" altLang="en-US" sz="1600" b="0" i="0" u="none" strike="noStrike" cap="none" normalizeH="0" baseline="0" dirty="0">
                <a:ln>
                  <a:noFill/>
                </a:ln>
                <a:effectLst/>
                <a:latin typeface="Georgia Pro" panose="02040502050405020303" pitchFamily="18" charset="0"/>
              </a:rPr>
              <a:t>Here are the basic rules for semicolon inference in Scala:</a:t>
            </a:r>
            <a:endParaRPr kumimoji="0" lang="en-US" altLang="en-US" sz="1600" b="0" i="0" u="none" strike="noStrike" cap="none" normalizeH="0" baseline="0" dirty="0">
              <a:ln>
                <a:noFill/>
              </a:ln>
              <a:effectLst/>
              <a:latin typeface="Georgia Pro" panose="02040502050405020303" pitchFamily="18" charset="0"/>
            </a:endParaRPr>
          </a:p>
          <a:p>
            <a:pPr marR="0" lvl="0" algn="just" defTabSz="914400" rtl="0" eaLnBrk="0" fontAlgn="base" latinLnBrk="0" hangingPunct="0">
              <a:lnSpc>
                <a:spcPct val="150000"/>
              </a:lnSpc>
              <a:spcBef>
                <a:spcPct val="0"/>
              </a:spcBef>
              <a:spcAft>
                <a:spcPct val="0"/>
              </a:spcAft>
              <a:buClrTx/>
              <a:buSzTx/>
            </a:pPr>
            <a:endParaRPr kumimoji="0" lang="en-US" altLang="en-US" sz="1600" b="0" i="0" u="none" strike="noStrike" cap="none" normalizeH="0" baseline="0" dirty="0">
              <a:ln>
                <a:noFill/>
              </a:ln>
              <a:effectLst/>
              <a:latin typeface="Georgia Pro" panose="02040502050405020303" pitchFamily="18" charset="0"/>
            </a:endParaRPr>
          </a:p>
          <a:p>
            <a:pPr marR="0" lvl="0" algn="just" defTabSz="914400" rtl="0" eaLnBrk="0" fontAlgn="base" latinLnBrk="0" hangingPunct="0">
              <a:lnSpc>
                <a:spcPct val="150000"/>
              </a:lnSpc>
              <a:spcBef>
                <a:spcPct val="0"/>
              </a:spcBef>
              <a:spcAft>
                <a:spcPct val="0"/>
              </a:spcAft>
              <a:buClrTx/>
              <a:buSzTx/>
            </a:pPr>
            <a:r>
              <a:rPr kumimoji="0" lang="en-US" altLang="en-US" sz="1600" b="1" i="0" u="none" strike="noStrike" cap="none" normalizeH="0" baseline="0" dirty="0">
                <a:ln>
                  <a:noFill/>
                </a:ln>
                <a:effectLst/>
                <a:latin typeface="Georgia Pro" panose="02040502050405020303" pitchFamily="18" charset="0"/>
              </a:rPr>
              <a:t>1. Newline Inference:</a:t>
            </a:r>
            <a:endParaRPr kumimoji="0" lang="en-US" altLang="en-US" sz="1600" b="0" i="0" u="none" strike="noStrike" cap="none" normalizeH="0" baseline="0" dirty="0">
              <a:ln>
                <a:noFill/>
              </a:ln>
              <a:effectLst/>
              <a:latin typeface="Georgia Pro" panose="02040502050405020303" pitchFamily="18" charset="0"/>
            </a:endParaRPr>
          </a:p>
          <a:p>
            <a:pPr marL="742950" lvl="1" indent="-285750" algn="just">
              <a:lnSpc>
                <a:spcPct val="150000"/>
              </a:lnSpc>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Semicolons are optional to end statements if the statement is followed by a newline.</a:t>
            </a:r>
            <a:endParaRPr kumimoji="0" lang="en-US" altLang="en-US" sz="1600" b="0" i="0" u="none" strike="noStrike" cap="none" normalizeH="0" baseline="0" dirty="0">
              <a:ln>
                <a:noFill/>
              </a:ln>
              <a:effectLst/>
              <a:latin typeface="Georgia Pro" panose="02040502050405020303" pitchFamily="18" charset="0"/>
            </a:endParaRPr>
          </a:p>
          <a:p>
            <a:pPr marL="742950" lvl="1" indent="-285750" algn="just">
              <a:lnSpc>
                <a:spcPct val="150000"/>
              </a:lnSpc>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The end of a line can be treated as the end of a statement, eliminating the need for a semicolon.</a:t>
            </a:r>
            <a:endParaRPr kumimoji="0" lang="en-US" altLang="en-US" sz="1600" b="0" i="0" u="none" strike="noStrike" cap="none" normalizeH="0" baseline="0" dirty="0">
              <a:ln>
                <a:noFill/>
              </a:ln>
              <a:effectLst/>
              <a:latin typeface="Georgia Pro" panose="02040502050405020303" pitchFamily="18" charset="0"/>
            </a:endParaRPr>
          </a:p>
        </p:txBody>
      </p:sp>
      <p:sp>
        <p:nvSpPr>
          <p:cNvPr id="7" name="TextBox 6"/>
          <p:cNvSpPr txBox="1"/>
          <p:nvPr/>
        </p:nvSpPr>
        <p:spPr>
          <a:xfrm>
            <a:off x="3299927" y="4860065"/>
            <a:ext cx="5310673" cy="1077218"/>
          </a:xfrm>
          <a:prstGeom prst="rect">
            <a:avLst/>
          </a:prstGeom>
          <a:noFill/>
        </p:spPr>
        <p:txBody>
          <a:bodyPr wrap="square">
            <a:spAutoFit/>
          </a:bodyPr>
          <a:lstStyle/>
          <a:p>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x</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42</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31515"/>
                </a:solidFill>
                <a:effectLst/>
                <a:latin typeface="Courier New" panose="02070309020205020404" pitchFamily="49" charset="0"/>
                <a:cs typeface="Courier New" panose="02070309020205020404" pitchFamily="49" charset="0"/>
              </a:rPr>
              <a:t>"Hello, Scala"</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err="1">
                <a:solidFill>
                  <a:srgbClr val="0070C1"/>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x</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err="1">
                <a:solidFill>
                  <a:srgbClr val="0070C1"/>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Rectangle 1"/>
          <p:cNvSpPr>
            <a:spLocks noChangeArrowheads="1"/>
          </p:cNvSpPr>
          <p:nvPr/>
        </p:nvSpPr>
        <p:spPr bwMode="auto">
          <a:xfrm>
            <a:off x="789640" y="650387"/>
            <a:ext cx="10331245" cy="116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50000"/>
              </a:lnSpc>
              <a:spcBef>
                <a:spcPct val="0"/>
              </a:spcBef>
              <a:spcAft>
                <a:spcPct val="0"/>
              </a:spcAft>
              <a:buClrTx/>
              <a:buSzTx/>
            </a:pPr>
            <a:r>
              <a:rPr kumimoji="0" lang="en-US" altLang="en-US" sz="1600" b="1" i="0" u="none" strike="noStrike" cap="none" normalizeH="0" baseline="0" dirty="0">
                <a:ln>
                  <a:noFill/>
                </a:ln>
                <a:effectLst/>
                <a:latin typeface="Georgia Pro" panose="02040502050405020303" pitchFamily="18" charset="0"/>
              </a:rPr>
              <a:t>2. Explicit Semicolons:</a:t>
            </a:r>
            <a:endParaRPr kumimoji="0" lang="en-US" altLang="en-US" sz="1600" i="0" u="none" strike="noStrike" cap="none" normalizeH="0" baseline="0" dirty="0">
              <a:ln>
                <a:noFill/>
              </a:ln>
              <a:effectLst/>
              <a:latin typeface="Georgia Pro" panose="02040502050405020303" pitchFamily="18" charset="0"/>
            </a:endParaRPr>
          </a:p>
          <a:p>
            <a:pPr marL="742950" lvl="1" indent="-285750" algn="just">
              <a:lnSpc>
                <a:spcPct val="150000"/>
              </a:lnSpc>
              <a:buFont typeface="Arial" panose="020B0604020202020204" pitchFamily="34" charset="0"/>
              <a:buChar char="•"/>
            </a:pPr>
            <a:r>
              <a:rPr kumimoji="0" lang="en-US" altLang="en-US" sz="1600" i="0" u="none" strike="noStrike" cap="none" normalizeH="0" baseline="0" dirty="0">
                <a:ln>
                  <a:noFill/>
                </a:ln>
                <a:effectLst/>
                <a:latin typeface="Georgia Pro" panose="02040502050405020303" pitchFamily="18" charset="0"/>
              </a:rPr>
              <a:t>You can use explicit semicolons to separate multiple statements on the same line.</a:t>
            </a:r>
            <a:endParaRPr kumimoji="0" lang="en-US" altLang="en-US" sz="1600" i="0" u="none" strike="noStrike" cap="none" normalizeH="0" baseline="0" dirty="0">
              <a:ln>
                <a:noFill/>
              </a:ln>
              <a:effectLst/>
              <a:latin typeface="Georgia Pro" panose="02040502050405020303" pitchFamily="18" charset="0"/>
            </a:endParaRPr>
          </a:p>
          <a:p>
            <a:pPr marL="742950" lvl="1" indent="-285750" algn="just">
              <a:lnSpc>
                <a:spcPct val="150000"/>
              </a:lnSpc>
              <a:buFont typeface="Arial" panose="020B0604020202020204" pitchFamily="34" charset="0"/>
              <a:buChar char="•"/>
            </a:pPr>
            <a:r>
              <a:rPr kumimoji="0" lang="en-US" altLang="en-US" sz="1600" i="0" u="none" strike="noStrike" cap="none" normalizeH="0" baseline="0" dirty="0">
                <a:ln>
                  <a:noFill/>
                </a:ln>
                <a:effectLst/>
                <a:latin typeface="Georgia Pro" panose="02040502050405020303" pitchFamily="18" charset="0"/>
              </a:rPr>
              <a:t>Semicolons are also required if you want to write multiple statements on a single line.</a:t>
            </a:r>
            <a:endParaRPr kumimoji="0" lang="en-US" altLang="en-US" sz="1600" i="0" u="none" strike="noStrike" cap="none" normalizeH="0" baseline="0" dirty="0">
              <a:ln>
                <a:noFill/>
              </a:ln>
              <a:effectLst/>
              <a:latin typeface="Georgia Pro" panose="02040502050405020303" pitchFamily="18" charset="0"/>
            </a:endParaRPr>
          </a:p>
        </p:txBody>
      </p:sp>
      <p:sp>
        <p:nvSpPr>
          <p:cNvPr id="7" name="TextBox 6"/>
          <p:cNvSpPr txBox="1"/>
          <p:nvPr/>
        </p:nvSpPr>
        <p:spPr>
          <a:xfrm>
            <a:off x="2109302" y="2064849"/>
            <a:ext cx="8120548" cy="338554"/>
          </a:xfrm>
          <a:prstGeom prst="rect">
            <a:avLst/>
          </a:prstGeom>
          <a:noFill/>
        </p:spPr>
        <p:txBody>
          <a:bodyPr wrap="square">
            <a:spAutoFit/>
          </a:bodyPr>
          <a:lstStyle/>
          <a:p>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x</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42</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31515"/>
                </a:solidFill>
                <a:effectLst/>
                <a:latin typeface="Courier New" panose="02070309020205020404" pitchFamily="49" charset="0"/>
                <a:cs typeface="Courier New" panose="02070309020205020404" pitchFamily="49" charset="0"/>
              </a:rPr>
              <a:t>"Hello, Scala"</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x</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y</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
        <p:nvSpPr>
          <p:cNvPr id="8" name="Rectangle 1"/>
          <p:cNvSpPr>
            <a:spLocks noChangeArrowheads="1"/>
          </p:cNvSpPr>
          <p:nvPr/>
        </p:nvSpPr>
        <p:spPr bwMode="auto">
          <a:xfrm>
            <a:off x="789639" y="2993537"/>
            <a:ext cx="10331245" cy="116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50000"/>
              </a:lnSpc>
              <a:spcBef>
                <a:spcPct val="0"/>
              </a:spcBef>
              <a:spcAft>
                <a:spcPct val="0"/>
              </a:spcAft>
              <a:buClrTx/>
              <a:buSzTx/>
            </a:pPr>
            <a:r>
              <a:rPr kumimoji="0" lang="en-US" altLang="en-US" sz="1600" b="1" i="0" u="none" strike="noStrike" cap="none" normalizeH="0" baseline="0" dirty="0">
                <a:ln>
                  <a:noFill/>
                </a:ln>
                <a:effectLst/>
                <a:latin typeface="Georgia Pro" panose="02040502050405020303" pitchFamily="18" charset="0"/>
              </a:rPr>
              <a:t>3. Forcing Statements on the Same Line:</a:t>
            </a:r>
            <a:endParaRPr kumimoji="0" lang="en-US" altLang="en-US" sz="1600" i="0" u="none" strike="noStrike" cap="none" normalizeH="0" baseline="0" dirty="0">
              <a:ln>
                <a:noFill/>
              </a:ln>
              <a:effectLst/>
              <a:latin typeface="Georgia Pro" panose="02040502050405020303" pitchFamily="18" charset="0"/>
            </a:endParaRPr>
          </a:p>
          <a:p>
            <a:pPr marL="742950" lvl="1" indent="-285750" algn="just">
              <a:lnSpc>
                <a:spcPct val="150000"/>
              </a:lnSpc>
              <a:buFont typeface="Arial" panose="020B0604020202020204" pitchFamily="34" charset="0"/>
              <a:buChar char="•"/>
            </a:pPr>
            <a:r>
              <a:rPr kumimoji="0" lang="en-US" altLang="en-US" sz="1600" i="0" u="none" strike="noStrike" cap="none" normalizeH="0" baseline="0" dirty="0">
                <a:ln>
                  <a:noFill/>
                </a:ln>
                <a:effectLst/>
                <a:latin typeface="Georgia Pro" panose="02040502050405020303" pitchFamily="18" charset="0"/>
              </a:rPr>
              <a:t>In certain situations, the compiler might interpret newlines differently than you intended. You can use semicolons to explicitly indicate the end of a statement.</a:t>
            </a:r>
            <a:endParaRPr kumimoji="0" lang="en-US" altLang="en-US" sz="1600" i="0" u="none" strike="noStrike" cap="none" normalizeH="0" baseline="0" dirty="0">
              <a:ln>
                <a:noFill/>
              </a:ln>
              <a:effectLst/>
              <a:latin typeface="Georgia Pro" panose="02040502050405020303" pitchFamily="18" charset="0"/>
            </a:endParaRPr>
          </a:p>
        </p:txBody>
      </p:sp>
      <p:sp>
        <p:nvSpPr>
          <p:cNvPr id="9" name="TextBox 8"/>
          <p:cNvSpPr txBox="1"/>
          <p:nvPr/>
        </p:nvSpPr>
        <p:spPr>
          <a:xfrm>
            <a:off x="3299927" y="4325033"/>
            <a:ext cx="6100762" cy="338554"/>
          </a:xfrm>
          <a:prstGeom prst="rect">
            <a:avLst/>
          </a:prstGeom>
          <a:noFill/>
        </p:spPr>
        <p:txBody>
          <a:bodyPr wrap="square">
            <a:spAutoFit/>
          </a:bodyPr>
          <a:lstStyle/>
          <a:p>
            <a:r>
              <a:rPr lang="en-IN" sz="1600" b="0" dirty="0" err="1">
                <a:solidFill>
                  <a:srgbClr val="AF00DB"/>
                </a:solidFill>
                <a:effectLst/>
                <a:latin typeface="Courier New" panose="02070309020205020404" pitchFamily="49" charset="0"/>
                <a:cs typeface="Courier New" panose="02070309020205020404" pitchFamily="49" charset="0"/>
              </a:rPr>
              <a:t>val</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70C1"/>
                </a:solidFill>
                <a:effectLst/>
                <a:latin typeface="Courier New" panose="02070309020205020404" pitchFamily="49" charset="0"/>
                <a:cs typeface="Courier New" panose="02070309020205020404" pitchFamily="49" charset="0"/>
              </a:rPr>
              <a:t>x</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98658"/>
                </a:solidFill>
                <a:effectLst/>
                <a:latin typeface="Courier New" panose="02070309020205020404" pitchFamily="49" charset="0"/>
                <a:cs typeface="Courier New" panose="02070309020205020404" pitchFamily="49" charset="0"/>
              </a:rPr>
              <a:t>42</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0070C1"/>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70C1"/>
                </a:solidFill>
                <a:effectLst/>
                <a:latin typeface="Courier New" panose="02070309020205020404" pitchFamily="49" charset="0"/>
                <a:cs typeface="Courier New" panose="02070309020205020404" pitchFamily="49" charset="0"/>
              </a:rPr>
              <a:t>x</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6" name="Title 1"/>
          <p:cNvSpPr txBox="1"/>
          <p:nvPr/>
        </p:nvSpPr>
        <p:spPr>
          <a:xfrm>
            <a:off x="847724" y="261905"/>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Singleton Objects</a:t>
            </a:r>
            <a:endParaRPr lang="en-US" sz="2800" b="1" dirty="0">
              <a:solidFill>
                <a:srgbClr val="2C326F"/>
              </a:solidFill>
              <a:latin typeface="Georgia Pro" panose="02040502050405020303" pitchFamily="18" charset="0"/>
            </a:endParaRPr>
          </a:p>
        </p:txBody>
      </p:sp>
      <p:sp>
        <p:nvSpPr>
          <p:cNvPr id="4" name="Rectangle 1"/>
          <p:cNvSpPr>
            <a:spLocks noChangeArrowheads="1"/>
          </p:cNvSpPr>
          <p:nvPr/>
        </p:nvSpPr>
        <p:spPr bwMode="auto">
          <a:xfrm>
            <a:off x="847724" y="813184"/>
            <a:ext cx="10331245" cy="153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In Scala, a singleton object is an object that is defined using the object keyword rather than the class keyword.</a:t>
            </a:r>
            <a:endParaRPr kumimoji="0" lang="en-US" altLang="en-US" sz="1600" b="0" i="0" u="none" strike="noStrike" cap="none" normalizeH="0" baseline="0" dirty="0">
              <a:ln>
                <a:noFill/>
              </a:ln>
              <a:effectLst/>
              <a:latin typeface="Georgia Pro" panose="02040502050405020303"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endParaRPr lang="en-US" altLang="en-US" sz="1600" dirty="0">
              <a:latin typeface="Georgia Pro" panose="02040502050405020303"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Unlike class instances, which can have multiple instances created, a singleton object can have only one instance, and it is created automatically when the program starts.</a:t>
            </a:r>
            <a:endParaRPr kumimoji="0" lang="en-US" altLang="en-US" sz="1600" b="0" i="0" u="none" strike="noStrike" cap="none" normalizeH="0" baseline="0" dirty="0">
              <a:ln>
                <a:noFill/>
              </a:ln>
              <a:effectLst/>
              <a:latin typeface="Georgia Pro" panose="02040502050405020303" pitchFamily="18" charset="0"/>
            </a:endParaRPr>
          </a:p>
        </p:txBody>
      </p:sp>
      <p:sp>
        <p:nvSpPr>
          <p:cNvPr id="7" name="TextBox 6"/>
          <p:cNvSpPr txBox="1"/>
          <p:nvPr/>
        </p:nvSpPr>
        <p:spPr>
          <a:xfrm>
            <a:off x="2576027" y="2668680"/>
            <a:ext cx="8901403" cy="1815882"/>
          </a:xfrm>
          <a:prstGeom prst="rect">
            <a:avLst/>
          </a:prstGeom>
          <a:noFill/>
        </p:spPr>
        <p:txBody>
          <a:bodyPr wrap="square">
            <a:spAutoFit/>
          </a:bodyPr>
          <a:lstStyle/>
          <a:p>
            <a:r>
              <a:rPr lang="en-US" sz="1600" b="0" dirty="0">
                <a:solidFill>
                  <a:srgbClr val="AF00DB"/>
                </a:solidFill>
                <a:effectLst/>
                <a:latin typeface="Courier New" panose="02070309020205020404" pitchFamily="49" charset="0"/>
                <a:cs typeface="Courier New" panose="02070309020205020404" pitchFamily="49" charset="0"/>
              </a:rPr>
              <a:t>object</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err="1">
                <a:solidFill>
                  <a:srgbClr val="267F99"/>
                </a:solidFill>
                <a:effectLst/>
                <a:latin typeface="Courier New" panose="02070309020205020404" pitchFamily="49" charset="0"/>
                <a:cs typeface="Courier New" panose="02070309020205020404" pitchFamily="49" charset="0"/>
              </a:rPr>
              <a:t>MySingleton</a:t>
            </a:r>
            <a:r>
              <a:rPr lang="en-US" sz="1600" b="0" dirty="0">
                <a:solidFill>
                  <a:srgbClr val="3B3B3B"/>
                </a:solidFill>
                <a:effectLst/>
                <a:latin typeface="Courier New" panose="02070309020205020404" pitchFamily="49" charset="0"/>
                <a:cs typeface="Courier New" panose="02070309020205020404" pitchFamily="49" charset="0"/>
              </a:rPr>
              <a:t> {</a:t>
            </a:r>
            <a:endParaRPr lang="en-US" sz="1600" b="0" dirty="0">
              <a:solidFill>
                <a:srgbClr val="3B3B3B"/>
              </a:solidFill>
              <a:effectLst/>
              <a:latin typeface="Courier New" panose="02070309020205020404" pitchFamily="49" charset="0"/>
              <a:cs typeface="Courier New" panose="02070309020205020404" pitchFamily="49" charset="0"/>
            </a:endParaRPr>
          </a:p>
          <a:p>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8000"/>
                </a:solidFill>
                <a:effectLst/>
                <a:latin typeface="Courier New" panose="02070309020205020404" pitchFamily="49" charset="0"/>
                <a:cs typeface="Courier New" panose="02070309020205020404" pitchFamily="49" charset="0"/>
              </a:rPr>
              <a:t>// This code block represents the body of the singleton object</a:t>
            </a:r>
            <a:endParaRPr lang="en-US" sz="1600" b="0" dirty="0">
              <a:solidFill>
                <a:srgbClr val="3B3B3B"/>
              </a:solidFill>
              <a:effectLst/>
              <a:latin typeface="Courier New" panose="02070309020205020404" pitchFamily="49" charset="0"/>
              <a:cs typeface="Courier New" panose="02070309020205020404" pitchFamily="49" charset="0"/>
            </a:endParaRPr>
          </a:p>
          <a:p>
            <a:br>
              <a:rPr lang="en-US" sz="1600" b="0" dirty="0">
                <a:solidFill>
                  <a:srgbClr val="3B3B3B"/>
                </a:solidFill>
                <a:effectLst/>
                <a:latin typeface="Courier New" panose="02070309020205020404" pitchFamily="49" charset="0"/>
                <a:cs typeface="Courier New" panose="02070309020205020404" pitchFamily="49" charset="0"/>
              </a:rPr>
            </a:b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AF00DB"/>
                </a:solidFill>
                <a:effectLst/>
                <a:latin typeface="Courier New" panose="02070309020205020404" pitchFamily="49" charset="0"/>
                <a:cs typeface="Courier New" panose="02070309020205020404" pitchFamily="49" charset="0"/>
              </a:rPr>
              <a:t>def</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err="1">
                <a:solidFill>
                  <a:srgbClr val="795E26"/>
                </a:solidFill>
                <a:effectLst/>
                <a:latin typeface="Courier New" panose="02070309020205020404" pitchFamily="49" charset="0"/>
                <a:cs typeface="Courier New" panose="02070309020205020404" pitchFamily="49" charset="0"/>
              </a:rPr>
              <a:t>sayHello</a:t>
            </a:r>
            <a:r>
              <a:rPr lang="en-US" sz="1600" b="0" dirty="0">
                <a:solidFill>
                  <a:srgbClr val="3B3B3B"/>
                </a:solidFill>
                <a:effectLst/>
                <a:latin typeface="Courier New" panose="02070309020205020404" pitchFamily="49" charset="0"/>
                <a:cs typeface="Courier New" panose="02070309020205020404" pitchFamily="49" charset="0"/>
              </a:rPr>
              <a:t>()</a:t>
            </a:r>
            <a:r>
              <a:rPr lang="en-US" sz="1600" b="0" dirty="0">
                <a:solidFill>
                  <a:srgbClr val="000000"/>
                </a:solidFill>
                <a:effectLst/>
                <a:latin typeface="Courier New" panose="02070309020205020404" pitchFamily="49" charset="0"/>
                <a:cs typeface="Courier New" panose="02070309020205020404" pitchFamily="49" charset="0"/>
              </a:rPr>
              <a:t>:</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267F99"/>
                </a:solidFill>
                <a:effectLst/>
                <a:latin typeface="Courier New" panose="02070309020205020404" pitchFamily="49" charset="0"/>
                <a:cs typeface="Courier New" panose="02070309020205020404" pitchFamily="49" charset="0"/>
              </a:rPr>
              <a:t>Unit</a:t>
            </a:r>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a:solidFill>
                  <a:srgbClr val="000000"/>
                </a:solidFill>
                <a:effectLst/>
                <a:latin typeface="Courier New" panose="02070309020205020404" pitchFamily="49" charset="0"/>
                <a:cs typeface="Courier New" panose="02070309020205020404" pitchFamily="49" charset="0"/>
              </a:rPr>
              <a:t>=</a:t>
            </a:r>
            <a:r>
              <a:rPr lang="en-US" sz="1600" b="0" dirty="0">
                <a:solidFill>
                  <a:srgbClr val="3B3B3B"/>
                </a:solidFill>
                <a:effectLst/>
                <a:latin typeface="Courier New" panose="02070309020205020404" pitchFamily="49" charset="0"/>
                <a:cs typeface="Courier New" panose="02070309020205020404" pitchFamily="49" charset="0"/>
              </a:rPr>
              <a:t> {</a:t>
            </a:r>
            <a:endParaRPr lang="en-US" sz="1600" b="0" dirty="0">
              <a:solidFill>
                <a:srgbClr val="3B3B3B"/>
              </a:solidFill>
              <a:effectLst/>
              <a:latin typeface="Courier New" panose="02070309020205020404" pitchFamily="49" charset="0"/>
              <a:cs typeface="Courier New" panose="02070309020205020404" pitchFamily="49" charset="0"/>
            </a:endParaRPr>
          </a:p>
          <a:p>
            <a:r>
              <a:rPr lang="en-US" sz="1600" b="0" dirty="0">
                <a:solidFill>
                  <a:srgbClr val="3B3B3B"/>
                </a:solidFill>
                <a:effectLst/>
                <a:latin typeface="Courier New" panose="02070309020205020404" pitchFamily="49" charset="0"/>
                <a:cs typeface="Courier New" panose="02070309020205020404" pitchFamily="49" charset="0"/>
              </a:rPr>
              <a:t>    </a:t>
            </a:r>
            <a:r>
              <a:rPr lang="en-US" sz="1600" b="0" dirty="0" err="1">
                <a:solidFill>
                  <a:srgbClr val="795E26"/>
                </a:solidFill>
                <a:effectLst/>
                <a:latin typeface="Courier New" panose="02070309020205020404" pitchFamily="49" charset="0"/>
                <a:cs typeface="Courier New" panose="02070309020205020404" pitchFamily="49" charset="0"/>
              </a:rPr>
              <a:t>println</a:t>
            </a:r>
            <a:r>
              <a:rPr lang="en-US" sz="1600" b="0" dirty="0">
                <a:solidFill>
                  <a:srgbClr val="3B3B3B"/>
                </a:solidFill>
                <a:effectLst/>
                <a:latin typeface="Courier New" panose="02070309020205020404" pitchFamily="49" charset="0"/>
                <a:cs typeface="Courier New" panose="02070309020205020404" pitchFamily="49" charset="0"/>
              </a:rPr>
              <a:t>(</a:t>
            </a:r>
            <a:r>
              <a:rPr lang="en-US" sz="1600" b="0" dirty="0">
                <a:solidFill>
                  <a:srgbClr val="A31515"/>
                </a:solidFill>
                <a:effectLst/>
                <a:latin typeface="Courier New" panose="02070309020205020404" pitchFamily="49" charset="0"/>
                <a:cs typeface="Courier New" panose="02070309020205020404" pitchFamily="49" charset="0"/>
              </a:rPr>
              <a:t>"Hello VIT Bhopal!"</a:t>
            </a:r>
            <a:r>
              <a:rPr lang="en-US" sz="1600" b="0" dirty="0">
                <a:solidFill>
                  <a:srgbClr val="3B3B3B"/>
                </a:solidFill>
                <a:effectLst/>
                <a:latin typeface="Courier New" panose="02070309020205020404" pitchFamily="49" charset="0"/>
                <a:cs typeface="Courier New" panose="02070309020205020404" pitchFamily="49" charset="0"/>
              </a:rPr>
              <a:t>)</a:t>
            </a:r>
            <a:endParaRPr lang="en-US" sz="1600" b="0" dirty="0">
              <a:solidFill>
                <a:srgbClr val="3B3B3B"/>
              </a:solidFill>
              <a:effectLst/>
              <a:latin typeface="Courier New" panose="02070309020205020404" pitchFamily="49" charset="0"/>
              <a:cs typeface="Courier New" panose="02070309020205020404" pitchFamily="49" charset="0"/>
            </a:endParaRPr>
          </a:p>
          <a:p>
            <a:r>
              <a:rPr lang="en-US" sz="1600" b="0" dirty="0">
                <a:solidFill>
                  <a:srgbClr val="3B3B3B"/>
                </a:solidFill>
                <a:effectLst/>
                <a:latin typeface="Courier New" panose="02070309020205020404" pitchFamily="49" charset="0"/>
                <a:cs typeface="Courier New" panose="02070309020205020404" pitchFamily="49" charset="0"/>
              </a:rPr>
              <a:t>  }</a:t>
            </a:r>
            <a:endParaRPr lang="en-US" sz="1600" b="0" dirty="0">
              <a:solidFill>
                <a:srgbClr val="3B3B3B"/>
              </a:solidFill>
              <a:effectLst/>
              <a:latin typeface="Courier New" panose="02070309020205020404" pitchFamily="49" charset="0"/>
              <a:cs typeface="Courier New" panose="02070309020205020404" pitchFamily="49" charset="0"/>
            </a:endParaRPr>
          </a:p>
          <a:p>
            <a:r>
              <a:rPr lang="en-US" sz="1600" b="0" dirty="0">
                <a:solidFill>
                  <a:srgbClr val="3B3B3B"/>
                </a:solidFill>
                <a:effectLst/>
                <a:latin typeface="Courier New" panose="02070309020205020404" pitchFamily="49" charset="0"/>
                <a:cs typeface="Courier New" panose="02070309020205020404" pitchFamily="49" charset="0"/>
              </a:rPr>
              <a:t>}</a:t>
            </a:r>
            <a:endParaRPr lang="en-US" sz="1600" b="0" dirty="0">
              <a:solidFill>
                <a:srgbClr val="3B3B3B"/>
              </a:solidFill>
              <a:effectLst/>
              <a:latin typeface="Courier New" panose="02070309020205020404" pitchFamily="49" charset="0"/>
              <a:cs typeface="Courier New" panose="02070309020205020404" pitchFamily="49" charset="0"/>
            </a:endParaRPr>
          </a:p>
        </p:txBody>
      </p:sp>
      <p:sp>
        <p:nvSpPr>
          <p:cNvPr id="9" name="Rectangle 1"/>
          <p:cNvSpPr>
            <a:spLocks noChangeArrowheads="1"/>
          </p:cNvSpPr>
          <p:nvPr/>
        </p:nvSpPr>
        <p:spPr bwMode="auto">
          <a:xfrm>
            <a:off x="847724" y="4885458"/>
            <a:ext cx="10331245" cy="42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In this example, </a:t>
            </a:r>
            <a:r>
              <a:rPr kumimoji="0" lang="en-US" altLang="en-US" sz="1600" b="0" i="0" u="none" strike="noStrike" cap="none" normalizeH="0" baseline="0" dirty="0" err="1">
                <a:ln>
                  <a:noFill/>
                </a:ln>
                <a:effectLst/>
                <a:latin typeface="Georgia Pro" panose="02040502050405020303" pitchFamily="18" charset="0"/>
              </a:rPr>
              <a:t>MySingleton</a:t>
            </a:r>
            <a:r>
              <a:rPr kumimoji="0" lang="en-US" altLang="en-US" sz="1600" b="0" i="0" u="none" strike="noStrike" cap="none" normalizeH="0" baseline="0" dirty="0">
                <a:ln>
                  <a:noFill/>
                </a:ln>
                <a:effectLst/>
                <a:latin typeface="Georgia Pro" panose="02040502050405020303" pitchFamily="18" charset="0"/>
              </a:rPr>
              <a:t> is a singleton object with a method </a:t>
            </a:r>
            <a:r>
              <a:rPr kumimoji="0" lang="en-US" altLang="en-US" sz="1600" b="0" i="0" u="none" strike="noStrike" cap="none" normalizeH="0" baseline="0" dirty="0" err="1">
                <a:ln>
                  <a:noFill/>
                </a:ln>
                <a:effectLst/>
                <a:latin typeface="Georgia Pro" panose="02040502050405020303" pitchFamily="18" charset="0"/>
              </a:rPr>
              <a:t>sayHello</a:t>
            </a:r>
            <a:r>
              <a:rPr kumimoji="0" lang="en-US" altLang="en-US" sz="1600" b="0" i="0" u="none" strike="noStrike" cap="none" normalizeH="0" baseline="0" dirty="0">
                <a:ln>
                  <a:noFill/>
                </a:ln>
                <a:effectLst/>
                <a:latin typeface="Georgia Pro" panose="02040502050405020303" pitchFamily="18" charset="0"/>
              </a:rPr>
              <a:t>. You can call the method like this:</a:t>
            </a:r>
            <a:endParaRPr kumimoji="0" lang="en-US" altLang="en-US" sz="1600" b="0" i="0" u="none" strike="noStrike" cap="none" normalizeH="0" baseline="0" dirty="0">
              <a:ln>
                <a:noFill/>
              </a:ln>
              <a:effectLst/>
              <a:latin typeface="Georgia Pro" panose="02040502050405020303" pitchFamily="18" charset="0"/>
            </a:endParaRPr>
          </a:p>
        </p:txBody>
      </p:sp>
      <p:sp>
        <p:nvSpPr>
          <p:cNvPr id="10" name="TextBox 9"/>
          <p:cNvSpPr txBox="1"/>
          <p:nvPr/>
        </p:nvSpPr>
        <p:spPr>
          <a:xfrm>
            <a:off x="2576027" y="5451627"/>
            <a:ext cx="6100762" cy="338554"/>
          </a:xfrm>
          <a:prstGeom prst="rect">
            <a:avLst/>
          </a:prstGeom>
          <a:noFill/>
        </p:spPr>
        <p:txBody>
          <a:bodyPr wrap="square">
            <a:spAutoFit/>
          </a:bodyPr>
          <a:lstStyle/>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MySingleton</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70C1"/>
                </a:solidFill>
                <a:effectLst/>
                <a:latin typeface="Courier New" panose="02070309020205020404" pitchFamily="49" charset="0"/>
                <a:cs typeface="Courier New" panose="02070309020205020404" pitchFamily="49" charset="0"/>
              </a:rPr>
              <a:t>sayHello</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6" name="Title 1"/>
          <p:cNvSpPr txBox="1"/>
          <p:nvPr/>
        </p:nvSpPr>
        <p:spPr>
          <a:xfrm>
            <a:off x="847724" y="261905"/>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Scala Application</a:t>
            </a:r>
            <a:endParaRPr lang="en-US" sz="2800" b="1" dirty="0">
              <a:solidFill>
                <a:srgbClr val="2C326F"/>
              </a:solidFill>
              <a:latin typeface="Georgia Pro" panose="02040502050405020303" pitchFamily="18" charset="0"/>
            </a:endParaRPr>
          </a:p>
        </p:txBody>
      </p:sp>
      <p:sp>
        <p:nvSpPr>
          <p:cNvPr id="4" name="Rectangle 1"/>
          <p:cNvSpPr>
            <a:spLocks noChangeArrowheads="1"/>
          </p:cNvSpPr>
          <p:nvPr/>
        </p:nvSpPr>
        <p:spPr bwMode="auto">
          <a:xfrm>
            <a:off x="847723" y="1050014"/>
            <a:ext cx="10331245" cy="79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A Scala application typically consists of a main method that serves as the entry point for the program. Here's an example of a simple Scala application:</a:t>
            </a:r>
            <a:endParaRPr kumimoji="0" lang="en-US" altLang="en-US" sz="1600" b="0" i="0" u="none" strike="noStrike" cap="none" normalizeH="0" baseline="0" dirty="0">
              <a:ln>
                <a:noFill/>
              </a:ln>
              <a:effectLst/>
              <a:latin typeface="Georgia Pro" panose="02040502050405020303" pitchFamily="18" charset="0"/>
            </a:endParaRPr>
          </a:p>
        </p:txBody>
      </p:sp>
      <p:sp>
        <p:nvSpPr>
          <p:cNvPr id="7" name="TextBox 6"/>
          <p:cNvSpPr txBox="1"/>
          <p:nvPr/>
        </p:nvSpPr>
        <p:spPr>
          <a:xfrm>
            <a:off x="2576027" y="2096687"/>
            <a:ext cx="8901403" cy="1569660"/>
          </a:xfrm>
          <a:prstGeom prst="rect">
            <a:avLst/>
          </a:prstGeom>
          <a:noFill/>
        </p:spPr>
        <p:txBody>
          <a:bodyPr wrap="square">
            <a:spAutoFit/>
          </a:bodyPr>
          <a:lstStyle/>
          <a:p>
            <a:r>
              <a:rPr lang="en-IN" sz="1600" b="0" dirty="0">
                <a:solidFill>
                  <a:srgbClr val="AF00DB"/>
                </a:solidFill>
                <a:effectLst/>
                <a:latin typeface="Courier New" panose="02070309020205020404" pitchFamily="49" charset="0"/>
                <a:cs typeface="Courier New" panose="02070309020205020404" pitchFamily="49" charset="0"/>
              </a:rPr>
              <a:t>object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MyApp</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AF00DB"/>
                </a:solidFill>
                <a:effectLst/>
                <a:latin typeface="Courier New" panose="02070309020205020404" pitchFamily="49" charset="0"/>
                <a:cs typeface="Courier New" panose="02070309020205020404" pitchFamily="49" charset="0"/>
              </a:rPr>
              <a:t>def</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795E26"/>
                </a:solidFill>
                <a:effectLst/>
                <a:latin typeface="Courier New" panose="02070309020205020404" pitchFamily="49" charset="0"/>
                <a:cs typeface="Courier New" panose="02070309020205020404" pitchFamily="49" charset="0"/>
              </a:rPr>
              <a:t>main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1080"/>
                </a:solidFill>
                <a:effectLst/>
                <a:latin typeface="Courier New" panose="02070309020205020404" pitchFamily="49" charset="0"/>
                <a:cs typeface="Courier New" panose="02070309020205020404" pitchFamily="49" charset="0"/>
              </a:rPr>
              <a:t>args</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Array</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267F99"/>
                </a:solidFill>
                <a:effectLst/>
                <a:latin typeface="Courier New" panose="02070309020205020404" pitchFamily="49" charset="0"/>
                <a:cs typeface="Courier New" panose="02070309020205020404" pitchFamily="49" charset="0"/>
              </a:rPr>
              <a:t>String</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267F99"/>
                </a:solidFill>
                <a:effectLst/>
                <a:latin typeface="Courier New" panose="02070309020205020404" pitchFamily="49" charset="0"/>
                <a:cs typeface="Courier New" panose="02070309020205020404" pitchFamily="49" charset="0"/>
              </a:rPr>
              <a:t>Unit</a:t>
            </a:r>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0000"/>
                </a:solidFill>
                <a:effectLst/>
                <a:latin typeface="Courier New" panose="02070309020205020404" pitchFamily="49" charset="0"/>
                <a:cs typeface="Courier New" panose="02070309020205020404" pitchFamily="49" charset="0"/>
              </a:rPr>
              <a:t>=</a:t>
            </a:r>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a:solidFill>
                  <a:srgbClr val="008000"/>
                </a:solidFill>
                <a:effectLst/>
                <a:latin typeface="Courier New" panose="02070309020205020404" pitchFamily="49" charset="0"/>
                <a:cs typeface="Courier New" panose="02070309020205020404" pitchFamily="49" charset="0"/>
              </a:rPr>
              <a:t>// Your application logic goes here</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795E26"/>
                </a:solidFill>
                <a:effectLst/>
                <a:latin typeface="Courier New" panose="02070309020205020404" pitchFamily="49" charset="0"/>
                <a:cs typeface="Courier New" panose="02070309020205020404" pitchFamily="49" charset="0"/>
              </a:rPr>
              <a:t>println</a:t>
            </a:r>
            <a:r>
              <a:rPr lang="en-IN" sz="1600" b="0" dirty="0">
                <a:solidFill>
                  <a:srgbClr val="3B3B3B"/>
                </a:solidFill>
                <a:effectLst/>
                <a:latin typeface="Courier New" panose="02070309020205020404" pitchFamily="49" charset="0"/>
                <a:cs typeface="Courier New" panose="02070309020205020404" pitchFamily="49" charset="0"/>
              </a:rPr>
              <a:t>(</a:t>
            </a:r>
            <a:r>
              <a:rPr lang="en-IN" sz="1600" b="0" dirty="0">
                <a:solidFill>
                  <a:srgbClr val="A31515"/>
                </a:solidFill>
                <a:effectLst/>
                <a:latin typeface="Courier New" panose="02070309020205020404" pitchFamily="49" charset="0"/>
                <a:cs typeface="Courier New" panose="02070309020205020404" pitchFamily="49" charset="0"/>
              </a:rPr>
              <a:t>"Hello, Scala Application!"</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  }</a:t>
            </a:r>
            <a:endParaRPr lang="en-IN" sz="1600" b="0" dirty="0">
              <a:solidFill>
                <a:srgbClr val="3B3B3B"/>
              </a:solidFill>
              <a:effectLst/>
              <a:latin typeface="Courier New" panose="02070309020205020404" pitchFamily="49" charset="0"/>
              <a:cs typeface="Courier New" panose="02070309020205020404" pitchFamily="49" charset="0"/>
            </a:endParaRPr>
          </a:p>
          <a:p>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
        <p:nvSpPr>
          <p:cNvPr id="9" name="Rectangle 1"/>
          <p:cNvSpPr>
            <a:spLocks noChangeArrowheads="1"/>
          </p:cNvSpPr>
          <p:nvPr/>
        </p:nvSpPr>
        <p:spPr bwMode="auto">
          <a:xfrm>
            <a:off x="930377" y="3830703"/>
            <a:ext cx="10331245" cy="227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50000"/>
              </a:lnSpc>
              <a:spcBef>
                <a:spcPct val="0"/>
              </a:spcBef>
              <a:spcAft>
                <a:spcPct val="0"/>
              </a:spcAft>
              <a:buClrTx/>
              <a:buSzTx/>
            </a:pPr>
            <a:r>
              <a:rPr kumimoji="0" lang="en-US" altLang="en-US" sz="1600" b="0" i="0" u="none" strike="noStrike" cap="none" normalizeH="0" baseline="0" dirty="0">
                <a:ln>
                  <a:noFill/>
                </a:ln>
                <a:effectLst/>
                <a:latin typeface="Georgia Pro" panose="02040502050405020303" pitchFamily="18" charset="0"/>
              </a:rPr>
              <a:t>In this example:</a:t>
            </a:r>
            <a:endParaRPr kumimoji="0" lang="en-US" altLang="en-US" sz="1600" b="0" i="0" u="none" strike="noStrike" cap="none" normalizeH="0" baseline="0" dirty="0">
              <a:ln>
                <a:noFill/>
              </a:ln>
              <a:effectLst/>
              <a:latin typeface="Georgia Pro" panose="02040502050405020303" pitchFamily="18" charset="0"/>
            </a:endParaRPr>
          </a:p>
          <a:p>
            <a:pPr marL="742950" lvl="1" indent="-285750" algn="just">
              <a:lnSpc>
                <a:spcPct val="150000"/>
              </a:lnSpc>
              <a:buFont typeface="Arial" panose="020B0604020202020204" pitchFamily="34" charset="0"/>
              <a:buChar char="•"/>
            </a:pPr>
            <a:r>
              <a:rPr kumimoji="0" lang="en-US" altLang="en-US" sz="1600" b="0" i="1" u="none" strike="noStrike" cap="none" normalizeH="0" baseline="0" dirty="0" err="1">
                <a:ln>
                  <a:noFill/>
                </a:ln>
                <a:effectLst/>
                <a:latin typeface="Georgia Pro" panose="02040502050405020303" pitchFamily="18" charset="0"/>
              </a:rPr>
              <a:t>MyApp</a:t>
            </a:r>
            <a:r>
              <a:rPr kumimoji="0" lang="en-US" altLang="en-US" sz="1600" b="0" i="0" u="none" strike="noStrike" cap="none" normalizeH="0" baseline="0" dirty="0">
                <a:ln>
                  <a:noFill/>
                </a:ln>
                <a:effectLst/>
                <a:latin typeface="Georgia Pro" panose="02040502050405020303" pitchFamily="18" charset="0"/>
              </a:rPr>
              <a:t> is a singleton object that contains a main method.</a:t>
            </a:r>
            <a:endParaRPr kumimoji="0" lang="en-US" altLang="en-US" sz="1600" b="0" i="0" u="none" strike="noStrike" cap="none" normalizeH="0" baseline="0" dirty="0">
              <a:ln>
                <a:noFill/>
              </a:ln>
              <a:effectLst/>
              <a:latin typeface="Georgia Pro" panose="02040502050405020303" pitchFamily="18" charset="0"/>
            </a:endParaRPr>
          </a:p>
          <a:p>
            <a:pPr marL="742950" lvl="1" indent="-285750" algn="just">
              <a:lnSpc>
                <a:spcPct val="150000"/>
              </a:lnSpc>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The main method takes an array of strings (</a:t>
            </a:r>
            <a:r>
              <a:rPr kumimoji="0" lang="en-US" altLang="en-US" sz="1600" b="0" i="0" u="none" strike="noStrike" cap="none" normalizeH="0" baseline="0" dirty="0" err="1">
                <a:ln>
                  <a:noFill/>
                </a:ln>
                <a:effectLst/>
                <a:latin typeface="Georgia Pro" panose="02040502050405020303" pitchFamily="18" charset="0"/>
              </a:rPr>
              <a:t>args</a:t>
            </a:r>
            <a:r>
              <a:rPr kumimoji="0" lang="en-US" altLang="en-US" sz="1600" b="0" i="0" u="none" strike="noStrike" cap="none" normalizeH="0" baseline="0" dirty="0">
                <a:ln>
                  <a:noFill/>
                </a:ln>
                <a:effectLst/>
                <a:latin typeface="Georgia Pro" panose="02040502050405020303" pitchFamily="18" charset="0"/>
              </a:rPr>
              <a:t>) as its parameter, which allows you to pass command-line arguments to your application.</a:t>
            </a:r>
            <a:endParaRPr kumimoji="0" lang="en-US" altLang="en-US" sz="1600" b="0" i="0" u="none" strike="noStrike" cap="none" normalizeH="0" baseline="0" dirty="0">
              <a:ln>
                <a:noFill/>
              </a:ln>
              <a:effectLst/>
              <a:latin typeface="Georgia Pro" panose="02040502050405020303" pitchFamily="18" charset="0"/>
            </a:endParaRPr>
          </a:p>
          <a:p>
            <a:pPr marL="742950" lvl="1" indent="-285750" algn="just">
              <a:lnSpc>
                <a:spcPct val="150000"/>
              </a:lnSpc>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Inside the main method, you can put the logic of your application. In this case, it prints "Hello, Scala Application!" to the console.</a:t>
            </a:r>
            <a:endParaRPr kumimoji="0" lang="en-US" altLang="en-US" sz="1600" b="0" i="0" u="none" strike="noStrike" cap="none" normalizeH="0" baseline="0" dirty="0">
              <a:ln>
                <a:noFill/>
              </a:ln>
              <a:effectLst/>
              <a:latin typeface="Georgia Pro" panose="02040502050405020303"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4" name="Rectangle 1"/>
          <p:cNvSpPr>
            <a:spLocks noChangeArrowheads="1"/>
          </p:cNvSpPr>
          <p:nvPr/>
        </p:nvSpPr>
        <p:spPr bwMode="auto">
          <a:xfrm>
            <a:off x="930377" y="597597"/>
            <a:ext cx="10331245" cy="227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To run the application, you can save the code in a file (e.g., </a:t>
            </a:r>
            <a:r>
              <a:rPr kumimoji="0" lang="en-US" altLang="en-US" sz="1600" b="0" i="0" u="none" strike="noStrike" cap="none" normalizeH="0" baseline="0" dirty="0" err="1">
                <a:ln>
                  <a:noFill/>
                </a:ln>
                <a:effectLst/>
                <a:latin typeface="Georgia Pro" panose="02040502050405020303" pitchFamily="18" charset="0"/>
              </a:rPr>
              <a:t>MyApp.scala</a:t>
            </a:r>
            <a:r>
              <a:rPr kumimoji="0" lang="en-US" altLang="en-US" sz="1600" b="0" i="0" u="none" strike="noStrike" cap="none" normalizeH="0" baseline="0" dirty="0">
                <a:ln>
                  <a:noFill/>
                </a:ln>
                <a:effectLst/>
                <a:latin typeface="Georgia Pro" panose="02040502050405020303" pitchFamily="18" charset="0"/>
              </a:rPr>
              <a:t>) and then use the </a:t>
            </a:r>
            <a:r>
              <a:rPr kumimoji="0" lang="en-US" altLang="en-US" sz="1600" b="0" i="0" u="none" strike="noStrike" cap="none" normalizeH="0" baseline="0" dirty="0" err="1">
                <a:ln>
                  <a:noFill/>
                </a:ln>
                <a:effectLst/>
                <a:latin typeface="Georgia Pro" panose="02040502050405020303" pitchFamily="18" charset="0"/>
              </a:rPr>
              <a:t>scala</a:t>
            </a:r>
            <a:r>
              <a:rPr kumimoji="0" lang="en-US" altLang="en-US" sz="1600" b="0" i="0" u="none" strike="noStrike" cap="none" normalizeH="0" baseline="0" dirty="0">
                <a:ln>
                  <a:noFill/>
                </a:ln>
                <a:effectLst/>
                <a:latin typeface="Georgia Pro" panose="02040502050405020303" pitchFamily="18" charset="0"/>
              </a:rPr>
              <a:t> command:</a:t>
            </a:r>
            <a:endParaRPr kumimoji="0" lang="en-US" altLang="en-US" sz="1600" b="0" i="0" u="none" strike="noStrike" cap="none" normalizeH="0" baseline="0" dirty="0">
              <a:ln>
                <a:noFill/>
              </a:ln>
              <a:effectLst/>
              <a:latin typeface="Georgia Pro" panose="02040502050405020303" pitchFamily="18" charset="0"/>
            </a:endParaRPr>
          </a:p>
          <a:p>
            <a:pPr marR="0" lvl="0" algn="just" defTabSz="914400" rtl="0" eaLnBrk="0" fontAlgn="base" latinLnBrk="0" hangingPunct="0">
              <a:lnSpc>
                <a:spcPct val="150000"/>
              </a:lnSpc>
              <a:spcBef>
                <a:spcPct val="0"/>
              </a:spcBef>
              <a:spcAft>
                <a:spcPct val="0"/>
              </a:spcAft>
              <a:buClrTx/>
              <a:buSzTx/>
            </a:pPr>
            <a:r>
              <a:rPr kumimoji="0" lang="en-US" altLang="en-US" sz="1600" b="0" i="0" u="none" strike="noStrike" cap="none" normalizeH="0" baseline="0" dirty="0">
                <a:ln>
                  <a:noFill/>
                </a:ln>
                <a:effectLst/>
                <a:latin typeface="Georgia Pro" panose="02040502050405020303" pitchFamily="18" charset="0"/>
              </a:rPr>
              <a:t>		</a:t>
            </a:r>
            <a:r>
              <a:rPr kumimoji="0" lang="en-US" altLang="en-US" sz="1600" b="0" i="0" u="none" strike="noStrike" cap="none" normalizeH="0" baseline="0" dirty="0" err="1">
                <a:ln>
                  <a:noFill/>
                </a:ln>
                <a:effectLst/>
                <a:latin typeface="Consolas" panose="020B0609020204030204" pitchFamily="49" charset="0"/>
              </a:rPr>
              <a:t>scala</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MyApp.scala</a:t>
            </a:r>
            <a:endParaRPr kumimoji="0" lang="en-US" altLang="en-US" sz="1600" b="0" i="0" u="none" strike="noStrike" cap="none" normalizeH="0" baseline="0" dirty="0">
              <a:ln>
                <a:noFill/>
              </a:ln>
              <a:effectLst/>
              <a:latin typeface="Consolas" panose="020B0609020204030204" pitchFamily="49" charset="0"/>
            </a:endParaRPr>
          </a:p>
          <a:p>
            <a:pPr lvl="1" algn="just">
              <a:lnSpc>
                <a:spcPct val="150000"/>
              </a:lnSpc>
            </a:pPr>
            <a:r>
              <a:rPr kumimoji="0" lang="en-US" altLang="en-US" sz="1600" b="0" i="0" u="none" strike="noStrike" cap="none" normalizeH="0" baseline="0" dirty="0">
                <a:ln>
                  <a:noFill/>
                </a:ln>
                <a:effectLst/>
                <a:latin typeface="Georgia Pro" panose="02040502050405020303" pitchFamily="18" charset="0"/>
              </a:rPr>
              <a:t>This will execute the main method in the </a:t>
            </a:r>
            <a:r>
              <a:rPr kumimoji="0" lang="en-US" altLang="en-US" sz="1600" b="0" i="0" u="none" strike="noStrike" cap="none" normalizeH="0" baseline="0" dirty="0" err="1">
                <a:ln>
                  <a:noFill/>
                </a:ln>
                <a:effectLst/>
                <a:latin typeface="Georgia Pro" panose="02040502050405020303" pitchFamily="18" charset="0"/>
              </a:rPr>
              <a:t>MyApp</a:t>
            </a:r>
            <a:r>
              <a:rPr kumimoji="0" lang="en-US" altLang="en-US" sz="1600" b="0" i="0" u="none" strike="noStrike" cap="none" normalizeH="0" baseline="0" dirty="0">
                <a:ln>
                  <a:noFill/>
                </a:ln>
                <a:effectLst/>
                <a:latin typeface="Georgia Pro" panose="02040502050405020303" pitchFamily="18" charset="0"/>
              </a:rPr>
              <a:t> object.</a:t>
            </a:r>
            <a:endParaRPr kumimoji="0" lang="en-US" altLang="en-US" sz="1600" b="0" i="0" u="none" strike="noStrike" cap="none" normalizeH="0" baseline="0" dirty="0">
              <a:ln>
                <a:noFill/>
              </a:ln>
              <a:effectLst/>
              <a:latin typeface="Georgia Pro" panose="02040502050405020303" pitchFamily="18" charset="0"/>
            </a:endParaRPr>
          </a:p>
          <a:p>
            <a:pPr lvl="1" algn="just">
              <a:lnSpc>
                <a:spcPct val="150000"/>
              </a:lnSpc>
            </a:pPr>
            <a:endParaRPr kumimoji="0" lang="en-US" altLang="en-US" sz="1600" b="0" i="0" u="none" strike="noStrike" cap="none" normalizeH="0" baseline="0" dirty="0">
              <a:ln>
                <a:noFill/>
              </a:ln>
              <a:effectLst/>
              <a:latin typeface="Georgia Pro" panose="02040502050405020303"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If you want to create a standalone executable JAR file for your Scala application, you can use a build tool like </a:t>
            </a:r>
            <a:r>
              <a:rPr kumimoji="0" lang="en-US" altLang="en-US" sz="1600" b="0" i="0" u="none" strike="noStrike" cap="none" normalizeH="0" baseline="0" dirty="0" err="1">
                <a:ln>
                  <a:noFill/>
                </a:ln>
                <a:effectLst/>
                <a:latin typeface="Georgia Pro" panose="02040502050405020303" pitchFamily="18" charset="0"/>
              </a:rPr>
              <a:t>sbt</a:t>
            </a:r>
            <a:r>
              <a:rPr kumimoji="0" lang="en-US" altLang="en-US" sz="1600" b="0" i="0" u="none" strike="noStrike" cap="none" normalizeH="0" baseline="0" dirty="0">
                <a:ln>
                  <a:noFill/>
                </a:ln>
                <a:effectLst/>
                <a:latin typeface="Georgia Pro" panose="02040502050405020303" pitchFamily="18" charset="0"/>
              </a:rPr>
              <a:t> (Scala Build Tool) or Maven. </a:t>
            </a:r>
            <a:endParaRPr kumimoji="0" lang="en-US" altLang="en-US" sz="1600" b="0" i="0" u="none" strike="noStrike" cap="none" normalizeH="0" baseline="0" dirty="0">
              <a:ln>
                <a:noFill/>
              </a:ln>
              <a:effectLst/>
              <a:latin typeface="Georgia Pro" panose="02040502050405020303"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3" name="TextBox 2"/>
          <p:cNvSpPr txBox="1"/>
          <p:nvPr/>
        </p:nvSpPr>
        <p:spPr>
          <a:xfrm>
            <a:off x="2736979" y="2721114"/>
            <a:ext cx="6718041" cy="707886"/>
          </a:xfrm>
          <a:prstGeom prst="rect">
            <a:avLst/>
          </a:prstGeom>
          <a:noFill/>
        </p:spPr>
        <p:txBody>
          <a:bodyPr wrap="square" rtlCol="0">
            <a:spAutoFit/>
          </a:bodyPr>
          <a:lstStyle/>
          <a:p>
            <a:pPr algn="ctr"/>
            <a:r>
              <a:rPr lang="en-US" sz="4000" b="1" dirty="0">
                <a:solidFill>
                  <a:srgbClr val="28326F"/>
                </a:solidFill>
                <a:latin typeface="Georgia Pro" panose="02040502050405020303" pitchFamily="18" charset="0"/>
              </a:rPr>
              <a:t>Happy Learning</a:t>
            </a:r>
            <a:endParaRPr lang="en-IN" sz="4000" b="1" dirty="0">
              <a:solidFill>
                <a:srgbClr val="28326F"/>
              </a:solidFill>
              <a:latin typeface="Georgia Pro" panose="02040502050405020303"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3" name="TextBox 2"/>
          <p:cNvSpPr txBox="1"/>
          <p:nvPr/>
        </p:nvSpPr>
        <p:spPr>
          <a:xfrm>
            <a:off x="2736979" y="2721114"/>
            <a:ext cx="6718041" cy="707886"/>
          </a:xfrm>
          <a:prstGeom prst="rect">
            <a:avLst/>
          </a:prstGeom>
          <a:noFill/>
        </p:spPr>
        <p:txBody>
          <a:bodyPr wrap="square" rtlCol="0">
            <a:spAutoFit/>
          </a:bodyPr>
          <a:lstStyle/>
          <a:p>
            <a:pPr algn="ctr"/>
            <a:r>
              <a:rPr lang="en-US" sz="4000" b="1" dirty="0">
                <a:solidFill>
                  <a:srgbClr val="28326F"/>
                </a:solidFill>
                <a:latin typeface="Georgia Pro" panose="02040502050405020303" pitchFamily="18" charset="0"/>
              </a:rPr>
              <a:t>Extra</a:t>
            </a:r>
            <a:endParaRPr lang="en-IN" sz="4000" b="1" dirty="0">
              <a:solidFill>
                <a:srgbClr val="28326F"/>
              </a:solidFill>
              <a:latin typeface="Georgia Pro" panose="02040502050405020303"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7" name="Rectangle 3"/>
          <p:cNvSpPr>
            <a:spLocks noChangeArrowheads="1"/>
          </p:cNvSpPr>
          <p:nvPr/>
        </p:nvSpPr>
        <p:spPr bwMode="auto">
          <a:xfrm>
            <a:off x="3883867" y="2237086"/>
            <a:ext cx="442426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33B3"/>
                </a:solidFill>
                <a:effectLst/>
                <a:latin typeface="JetBrains Mono"/>
              </a:rPr>
              <a:t>package </a:t>
            </a:r>
            <a:r>
              <a:rPr kumimoji="0" lang="en-US" altLang="en-US" sz="2000" b="0" i="0" u="none" strike="noStrike" cap="none" normalizeH="0" baseline="0" dirty="0">
                <a:ln>
                  <a:noFill/>
                </a:ln>
                <a:solidFill>
                  <a:srgbClr val="000000"/>
                </a:solidFill>
                <a:effectLst/>
                <a:latin typeface="JetBrains Mono"/>
              </a:rPr>
              <a:t>exercise001</a:t>
            </a:r>
            <a:br>
              <a:rPr kumimoji="0" lang="en-US" altLang="en-US" sz="2000" b="0" i="0" u="none" strike="noStrike" cap="none" normalizeH="0" baseline="0" dirty="0">
                <a:ln>
                  <a:noFill/>
                </a:ln>
                <a:solidFill>
                  <a:srgbClr val="000000"/>
                </a:solidFill>
                <a:effectLst/>
                <a:latin typeface="JetBrains Mono"/>
              </a:rPr>
            </a:br>
            <a:br>
              <a:rPr kumimoji="0" lang="en-US" altLang="en-US" sz="2000" b="0" i="0" u="none" strike="noStrike" cap="none" normalizeH="0" baseline="0" dirty="0">
                <a:ln>
                  <a:noFill/>
                </a:ln>
                <a:solidFill>
                  <a:srgbClr val="000000"/>
                </a:solidFill>
                <a:effectLst/>
                <a:latin typeface="JetBrains Mono"/>
              </a:rPr>
            </a:b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0000"/>
                </a:solidFill>
                <a:effectLst/>
                <a:latin typeface="JetBrains Mono"/>
              </a:rPr>
              <a:t>helloworld</a:t>
            </a:r>
            <a:r>
              <a:rPr kumimoji="0" lang="en-US" altLang="en-US" sz="2000" b="0" i="0" u="none" strike="noStrike" cap="none" normalizeH="0" baseline="0" dirty="0">
                <a:ln>
                  <a:noFill/>
                </a:ln>
                <a:solidFill>
                  <a:srgbClr val="000000"/>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extends </a:t>
            </a:r>
            <a:r>
              <a:rPr kumimoji="0" lang="en-US" altLang="en-US" sz="2000" b="0" i="0" u="none" strike="noStrike" cap="none" normalizeH="0" baseline="0" dirty="0">
                <a:ln>
                  <a:noFill/>
                </a:ln>
                <a:solidFill>
                  <a:srgbClr val="000000"/>
                </a:solidFill>
                <a:effectLst/>
                <a:latin typeface="JetBrains Mono"/>
              </a:rPr>
              <a:t>App</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"Hello world program"</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9" name="TextBox 8"/>
          <p:cNvSpPr txBox="1"/>
          <p:nvPr/>
        </p:nvSpPr>
        <p:spPr>
          <a:xfrm>
            <a:off x="838199" y="1171281"/>
            <a:ext cx="10759751" cy="881139"/>
          </a:xfrm>
          <a:prstGeom prst="rect">
            <a:avLst/>
          </a:prstGeom>
          <a:noFill/>
        </p:spPr>
        <p:txBody>
          <a:bodyPr wrap="square">
            <a:spAutoFit/>
          </a:bodyPr>
          <a:lstStyle/>
          <a:p>
            <a:pPr algn="just">
              <a:lnSpc>
                <a:spcPct val="150000"/>
              </a:lnSpc>
            </a:pPr>
            <a:r>
              <a:rPr lang="en-US" dirty="0">
                <a:latin typeface="Georgia Pro" panose="02040502050405020303" pitchFamily="18" charset="0"/>
              </a:rPr>
              <a:t>In the previous code, we have to define main function manually. </a:t>
            </a:r>
            <a:endParaRPr lang="en-US" dirty="0">
              <a:latin typeface="Georgia Pro" panose="02040502050405020303" pitchFamily="18" charset="0"/>
            </a:endParaRPr>
          </a:p>
          <a:p>
            <a:pPr algn="just">
              <a:lnSpc>
                <a:spcPct val="150000"/>
              </a:lnSpc>
            </a:pPr>
            <a:r>
              <a:rPr lang="en-US" dirty="0">
                <a:latin typeface="Georgia Pro" panose="02040502050405020303" pitchFamily="18" charset="0"/>
              </a:rPr>
              <a:t>Instead, we can extend the </a:t>
            </a:r>
            <a:r>
              <a:rPr lang="en-US" dirty="0" err="1">
                <a:latin typeface="Georgia Pro" panose="02040502050405020303" pitchFamily="18" charset="0"/>
              </a:rPr>
              <a:t>the</a:t>
            </a:r>
            <a:r>
              <a:rPr lang="en-US" dirty="0">
                <a:latin typeface="Georgia Pro" panose="02040502050405020303" pitchFamily="18" charset="0"/>
              </a:rPr>
              <a:t> </a:t>
            </a:r>
            <a:r>
              <a:rPr lang="en-US" i="1" dirty="0">
                <a:latin typeface="Georgia Pro" panose="02040502050405020303" pitchFamily="18" charset="0"/>
              </a:rPr>
              <a:t>App trait</a:t>
            </a:r>
            <a:r>
              <a:rPr lang="en-US" dirty="0">
                <a:latin typeface="Georgia Pro" panose="02040502050405020303" pitchFamily="18" charset="0"/>
              </a:rPr>
              <a:t> as follows: </a:t>
            </a:r>
            <a:endParaRPr lang="en-IN" dirty="0">
              <a:latin typeface="Georgia Pro" panose="02040502050405020303" pitchFamily="18" charset="0"/>
            </a:endParaRPr>
          </a:p>
        </p:txBody>
      </p:sp>
      <p:sp>
        <p:nvSpPr>
          <p:cNvPr id="10"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Extending trait</a:t>
            </a:r>
            <a:endParaRPr lang="en-US" sz="2800" b="1" dirty="0">
              <a:solidFill>
                <a:srgbClr val="2C326F"/>
              </a:solidFill>
              <a:latin typeface="Georgia Pro" panose="02040502050405020303" pitchFamily="18" charset="0"/>
            </a:endParaRPr>
          </a:p>
        </p:txBody>
      </p:sp>
      <p:sp>
        <p:nvSpPr>
          <p:cNvPr id="8" name="TextBox 7"/>
          <p:cNvSpPr txBox="1"/>
          <p:nvPr/>
        </p:nvSpPr>
        <p:spPr>
          <a:xfrm>
            <a:off x="838199" y="4437936"/>
            <a:ext cx="10515601" cy="153221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Georgia Pro" panose="02040502050405020303" pitchFamily="18" charset="0"/>
              </a:rPr>
              <a:t>The App trait encapsulates the main function.</a:t>
            </a:r>
            <a:endParaRPr lang="en-US" sz="1600" dirty="0">
              <a:latin typeface="Georgia Pro" panose="02040502050405020303" pitchFamily="18" charset="0"/>
            </a:endParaRPr>
          </a:p>
          <a:p>
            <a:pPr marL="285750" indent="-285750" algn="just">
              <a:lnSpc>
                <a:spcPct val="150000"/>
              </a:lnSpc>
              <a:buFont typeface="Arial" panose="020B0604020202020204" pitchFamily="34" charset="0"/>
              <a:buChar char="•"/>
            </a:pPr>
            <a:r>
              <a:rPr lang="en-US" sz="1600" dirty="0">
                <a:latin typeface="Georgia Pro" panose="02040502050405020303" pitchFamily="18" charset="0"/>
              </a:rPr>
              <a:t>You can see the source code by:</a:t>
            </a:r>
            <a:endParaRPr lang="en-US" sz="1600" dirty="0">
              <a:latin typeface="Georgia Pro" panose="02040502050405020303" pitchFamily="18" charset="0"/>
            </a:endParaRPr>
          </a:p>
          <a:p>
            <a:pPr marL="742950" lvl="1" indent="-285750" algn="just">
              <a:lnSpc>
                <a:spcPct val="150000"/>
              </a:lnSpc>
              <a:buFont typeface="Courier New" panose="02070309020205020404" pitchFamily="49" charset="0"/>
              <a:buChar char="o"/>
            </a:pPr>
            <a:r>
              <a:rPr lang="en-US" sz="1600" dirty="0">
                <a:latin typeface="Georgia Pro" panose="02040502050405020303" pitchFamily="18" charset="0"/>
              </a:rPr>
              <a:t>On Window: press and hold the CTRL key + on the App trait</a:t>
            </a:r>
            <a:endParaRPr lang="en-US" sz="1600" dirty="0">
              <a:latin typeface="Georgia Pro" panose="02040502050405020303" pitchFamily="18" charset="0"/>
            </a:endParaRPr>
          </a:p>
          <a:p>
            <a:pPr marL="742950" lvl="1" indent="-285750" algn="just">
              <a:lnSpc>
                <a:spcPct val="150000"/>
              </a:lnSpc>
              <a:buFont typeface="Courier New" panose="02070309020205020404" pitchFamily="49" charset="0"/>
              <a:buChar char="o"/>
            </a:pPr>
            <a:r>
              <a:rPr lang="en-US" sz="1600" dirty="0">
                <a:latin typeface="Georgia Pro" panose="02040502050405020303" pitchFamily="18" charset="0"/>
              </a:rPr>
              <a:t>On Mac: press and hold the CMD key + click on the App left click on the App trait</a:t>
            </a:r>
            <a:endParaRPr lang="en-US" sz="1600" dirty="0">
              <a:latin typeface="Georgia Pro" panose="02040502050405020303"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fld>
            <a:endParaRPr lang="en-IN"/>
          </a:p>
        </p:txBody>
      </p:sp>
      <p:sp>
        <p:nvSpPr>
          <p:cNvPr id="6" name="Title 1"/>
          <p:cNvSpPr txBox="1"/>
          <p:nvPr/>
        </p:nvSpPr>
        <p:spPr>
          <a:xfrm>
            <a:off x="847724" y="261905"/>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Singleton Objects</a:t>
            </a:r>
            <a:endParaRPr lang="en-US" sz="2800" b="1" dirty="0">
              <a:solidFill>
                <a:srgbClr val="2C326F"/>
              </a:solidFill>
              <a:latin typeface="Georgia Pro" panose="02040502050405020303" pitchFamily="18" charset="0"/>
            </a:endParaRPr>
          </a:p>
        </p:txBody>
      </p:sp>
      <p:sp>
        <p:nvSpPr>
          <p:cNvPr id="4" name="Rectangle 1"/>
          <p:cNvSpPr>
            <a:spLocks noChangeArrowheads="1"/>
          </p:cNvSpPr>
          <p:nvPr/>
        </p:nvSpPr>
        <p:spPr bwMode="auto">
          <a:xfrm>
            <a:off x="847723" y="837103"/>
            <a:ext cx="10331245" cy="227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When a singleton object shares the same name with a class, it is called that class’s </a:t>
            </a:r>
            <a:r>
              <a:rPr kumimoji="0" lang="en-US" altLang="en-US" sz="1600" b="1" i="0" u="none" strike="noStrike" cap="none" normalizeH="0" baseline="0" dirty="0">
                <a:ln>
                  <a:noFill/>
                </a:ln>
                <a:solidFill>
                  <a:srgbClr val="203864"/>
                </a:solidFill>
                <a:effectLst/>
                <a:latin typeface="Georgia Pro" panose="02040502050405020303" pitchFamily="18" charset="0"/>
              </a:rPr>
              <a:t>companion object</a:t>
            </a:r>
            <a:r>
              <a:rPr kumimoji="0" lang="en-US" altLang="en-US" sz="1600" b="0" i="0" u="none" strike="noStrike" cap="none" normalizeH="0" baseline="0" dirty="0">
                <a:ln>
                  <a:noFill/>
                </a:ln>
                <a:effectLst/>
                <a:latin typeface="Georgia Pro" panose="02040502050405020303" pitchFamily="18" charset="0"/>
              </a:rPr>
              <a:t>. </a:t>
            </a:r>
            <a:endParaRPr kumimoji="0" lang="en-US" altLang="en-US" sz="1600" b="0" i="0" u="none" strike="noStrike" cap="none" normalizeH="0" baseline="0" dirty="0">
              <a:ln>
                <a:noFill/>
              </a:ln>
              <a:effectLst/>
              <a:latin typeface="Georgia Pro" panose="02040502050405020303"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endParaRPr lang="en-US" altLang="en-US" sz="1600" dirty="0">
              <a:latin typeface="Georgia Pro" panose="02040502050405020303"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You must define both the class and its companion object in the same source file. </a:t>
            </a:r>
            <a:endParaRPr kumimoji="0" lang="en-US" altLang="en-US" sz="1600" b="0" i="0" u="none" strike="noStrike" cap="none" normalizeH="0" baseline="0" dirty="0">
              <a:ln>
                <a:noFill/>
              </a:ln>
              <a:effectLst/>
              <a:latin typeface="Georgia Pro" panose="02040502050405020303"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endParaRPr lang="en-US" altLang="en-US" sz="1600" dirty="0">
              <a:latin typeface="Georgia Pro" panose="02040502050405020303"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The class is called the </a:t>
            </a:r>
            <a:r>
              <a:rPr kumimoji="0" lang="en-US" altLang="en-US" sz="1600" b="1" i="0" u="none" strike="noStrike" cap="none" normalizeH="0" baseline="0" dirty="0">
                <a:ln>
                  <a:noFill/>
                </a:ln>
                <a:solidFill>
                  <a:srgbClr val="203864"/>
                </a:solidFill>
                <a:effectLst/>
                <a:latin typeface="Georgia Pro" panose="02040502050405020303" pitchFamily="18" charset="0"/>
              </a:rPr>
              <a:t>companion class </a:t>
            </a:r>
            <a:r>
              <a:rPr kumimoji="0" lang="en-US" altLang="en-US" sz="1600" b="0" i="0" u="none" strike="noStrike" cap="none" normalizeH="0" baseline="0" dirty="0">
                <a:ln>
                  <a:noFill/>
                </a:ln>
                <a:effectLst/>
                <a:latin typeface="Georgia Pro" panose="02040502050405020303" pitchFamily="18" charset="0"/>
              </a:rPr>
              <a:t>of the singleton object. A class and its companion object can access each other’s private members</a:t>
            </a:r>
            <a:endParaRPr kumimoji="0" lang="en-US" altLang="en-US" sz="1600" b="0" i="0" u="none" strike="noStrike" cap="none" normalizeH="0" baseline="0" dirty="0">
              <a:ln>
                <a:noFill/>
              </a:ln>
              <a:effectLst/>
              <a:latin typeface="Georgia Pro" panose="02040502050405020303" pitchFamily="18" charset="0"/>
            </a:endParaRPr>
          </a:p>
        </p:txBody>
      </p:sp>
      <p:sp>
        <p:nvSpPr>
          <p:cNvPr id="9" name="Rectangle 1"/>
          <p:cNvSpPr>
            <a:spLocks noChangeArrowheads="1"/>
          </p:cNvSpPr>
          <p:nvPr/>
        </p:nvSpPr>
        <p:spPr bwMode="auto">
          <a:xfrm>
            <a:off x="847724" y="4885458"/>
            <a:ext cx="10331245" cy="42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effectLst/>
                <a:latin typeface="Georgia Pro" panose="02040502050405020303" pitchFamily="18" charset="0"/>
              </a:rPr>
              <a:t>In this example, </a:t>
            </a:r>
            <a:r>
              <a:rPr kumimoji="0" lang="en-US" altLang="en-US" sz="1600" b="0" i="0" u="none" strike="noStrike" cap="none" normalizeH="0" baseline="0" dirty="0" err="1">
                <a:ln>
                  <a:noFill/>
                </a:ln>
                <a:effectLst/>
                <a:latin typeface="Georgia Pro" panose="02040502050405020303" pitchFamily="18" charset="0"/>
              </a:rPr>
              <a:t>MySingleton</a:t>
            </a:r>
            <a:r>
              <a:rPr kumimoji="0" lang="en-US" altLang="en-US" sz="1600" b="0" i="0" u="none" strike="noStrike" cap="none" normalizeH="0" baseline="0" dirty="0">
                <a:ln>
                  <a:noFill/>
                </a:ln>
                <a:effectLst/>
                <a:latin typeface="Georgia Pro" panose="02040502050405020303" pitchFamily="18" charset="0"/>
              </a:rPr>
              <a:t> is a singleton object with a method </a:t>
            </a:r>
            <a:r>
              <a:rPr kumimoji="0" lang="en-US" altLang="en-US" sz="1600" b="0" i="0" u="none" strike="noStrike" cap="none" normalizeH="0" baseline="0" dirty="0" err="1">
                <a:ln>
                  <a:noFill/>
                </a:ln>
                <a:effectLst/>
                <a:latin typeface="Georgia Pro" panose="02040502050405020303" pitchFamily="18" charset="0"/>
              </a:rPr>
              <a:t>sayHello</a:t>
            </a:r>
            <a:r>
              <a:rPr kumimoji="0" lang="en-US" altLang="en-US" sz="1600" b="0" i="0" u="none" strike="noStrike" cap="none" normalizeH="0" baseline="0" dirty="0">
                <a:ln>
                  <a:noFill/>
                </a:ln>
                <a:effectLst/>
                <a:latin typeface="Georgia Pro" panose="02040502050405020303" pitchFamily="18" charset="0"/>
              </a:rPr>
              <a:t>. You can call the method like this:</a:t>
            </a:r>
            <a:endParaRPr kumimoji="0" lang="en-US" altLang="en-US" sz="1600" b="0" i="0" u="none" strike="noStrike" cap="none" normalizeH="0" baseline="0" dirty="0">
              <a:ln>
                <a:noFill/>
              </a:ln>
              <a:effectLst/>
              <a:latin typeface="Georgia Pro" panose="02040502050405020303" pitchFamily="18" charset="0"/>
            </a:endParaRPr>
          </a:p>
        </p:txBody>
      </p:sp>
      <p:sp>
        <p:nvSpPr>
          <p:cNvPr id="10" name="TextBox 9"/>
          <p:cNvSpPr txBox="1"/>
          <p:nvPr/>
        </p:nvSpPr>
        <p:spPr>
          <a:xfrm>
            <a:off x="2576027" y="5451627"/>
            <a:ext cx="6100762" cy="338554"/>
          </a:xfrm>
          <a:prstGeom prst="rect">
            <a:avLst/>
          </a:prstGeom>
          <a:noFill/>
        </p:spPr>
        <p:txBody>
          <a:bodyPr wrap="square">
            <a:spAutoFit/>
          </a:bodyPr>
          <a:lstStyle/>
          <a:p>
            <a:r>
              <a:rPr lang="en-IN" sz="1600" b="0" dirty="0">
                <a:solidFill>
                  <a:srgbClr val="3B3B3B"/>
                </a:solidFill>
                <a:effectLst/>
                <a:latin typeface="Courier New" panose="02070309020205020404" pitchFamily="49" charset="0"/>
                <a:cs typeface="Courier New" panose="02070309020205020404" pitchFamily="49" charset="0"/>
              </a:rPr>
              <a:t> </a:t>
            </a:r>
            <a:r>
              <a:rPr lang="en-IN" sz="1600" b="0" dirty="0" err="1">
                <a:solidFill>
                  <a:srgbClr val="267F99"/>
                </a:solidFill>
                <a:effectLst/>
                <a:latin typeface="Courier New" panose="02070309020205020404" pitchFamily="49" charset="0"/>
                <a:cs typeface="Courier New" panose="02070309020205020404" pitchFamily="49" charset="0"/>
              </a:rPr>
              <a:t>MySingleton</a:t>
            </a:r>
            <a:r>
              <a:rPr lang="en-IN" sz="1600" b="0" dirty="0" err="1">
                <a:solidFill>
                  <a:srgbClr val="3B3B3B"/>
                </a:solidFill>
                <a:effectLst/>
                <a:latin typeface="Courier New" panose="02070309020205020404" pitchFamily="49" charset="0"/>
                <a:cs typeface="Courier New" panose="02070309020205020404" pitchFamily="49" charset="0"/>
              </a:rPr>
              <a:t>.</a:t>
            </a:r>
            <a:r>
              <a:rPr lang="en-IN" sz="1600" b="0" dirty="0" err="1">
                <a:solidFill>
                  <a:srgbClr val="0070C1"/>
                </a:solidFill>
                <a:effectLst/>
                <a:latin typeface="Courier New" panose="02070309020205020404" pitchFamily="49" charset="0"/>
                <a:cs typeface="Courier New" panose="02070309020205020404" pitchFamily="49" charset="0"/>
              </a:rPr>
              <a:t>sayHello</a:t>
            </a:r>
            <a:r>
              <a:rPr lang="en-IN" sz="1600" b="0" dirty="0">
                <a:solidFill>
                  <a:srgbClr val="3B3B3B"/>
                </a:solidFill>
                <a:effectLst/>
                <a:latin typeface="Courier New" panose="02070309020205020404" pitchFamily="49" charset="0"/>
                <a:cs typeface="Courier New" panose="02070309020205020404" pitchFamily="49" charset="0"/>
              </a:rPr>
              <a:t>()</a:t>
            </a:r>
            <a:endParaRPr lang="en-IN" sz="1600" b="0" dirty="0">
              <a:solidFill>
                <a:srgbClr val="3B3B3B"/>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8514D44-A436-4DD3-982F-98469169CEC7}" type="slidenum">
              <a:rPr lang="en-IN" smtClean="0">
                <a:latin typeface="Georgia Pro" panose="02040502050405020303" pitchFamily="18" charset="0"/>
              </a:rPr>
            </a:fld>
            <a:endParaRPr lang="en-IN">
              <a:latin typeface="Georgia Pro" panose="02040502050405020303" pitchFamily="18" charset="0"/>
            </a:endParaRPr>
          </a:p>
        </p:txBody>
      </p:sp>
      <p:sp>
        <p:nvSpPr>
          <p:cNvPr id="3" name="Title 1"/>
          <p:cNvSpPr txBox="1"/>
          <p:nvPr/>
        </p:nvSpPr>
        <p:spPr>
          <a:xfrm>
            <a:off x="838200" y="365126"/>
            <a:ext cx="10331245" cy="5349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rgbClr val="2C326F"/>
                </a:solidFill>
                <a:latin typeface="Georgia Pro" panose="02040502050405020303" pitchFamily="18" charset="0"/>
              </a:rPr>
              <a:t>Main features of Scala</a:t>
            </a:r>
            <a:endParaRPr lang="en-US" sz="2800" b="1" dirty="0">
              <a:solidFill>
                <a:srgbClr val="2C326F"/>
              </a:solidFill>
              <a:latin typeface="Georgia Pro" panose="02040502050405020303" pitchFamily="18" charset="0"/>
            </a:endParaRPr>
          </a:p>
        </p:txBody>
      </p:sp>
      <p:pic>
        <p:nvPicPr>
          <p:cNvPr id="4" name="Picture 3"/>
          <p:cNvPicPr>
            <a:picLocks noChangeAspect="1"/>
          </p:cNvPicPr>
          <p:nvPr/>
        </p:nvPicPr>
        <p:blipFill>
          <a:blip r:embed="rId1"/>
          <a:stretch>
            <a:fillRect/>
          </a:stretch>
        </p:blipFill>
        <p:spPr>
          <a:xfrm>
            <a:off x="2346222" y="1113631"/>
            <a:ext cx="7315200" cy="5029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37615</Words>
  <Application>WPS Presentation</Application>
  <PresentationFormat>Widescreen</PresentationFormat>
  <Paragraphs>1237</Paragraphs>
  <Slides>88</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88</vt:i4>
      </vt:variant>
    </vt:vector>
  </HeadingPairs>
  <TitlesOfParts>
    <vt:vector size="108" baseType="lpstr">
      <vt:lpstr>Arial</vt:lpstr>
      <vt:lpstr>SimSun</vt:lpstr>
      <vt:lpstr>Wingdings</vt:lpstr>
      <vt:lpstr>Georgia Pro</vt:lpstr>
      <vt:lpstr>苹方-简</vt:lpstr>
      <vt:lpstr>Georgia</vt:lpstr>
      <vt:lpstr>Consolas</vt:lpstr>
      <vt:lpstr>JetBrains Mono</vt:lpstr>
      <vt:lpstr>Thonburi</vt:lpstr>
      <vt:lpstr>Courier New</vt:lpstr>
      <vt:lpstr>Cambria Math</vt:lpstr>
      <vt:lpstr>Roboto</vt:lpstr>
      <vt:lpstr>Calibri</vt:lpstr>
      <vt:lpstr>Helvetica Neue</vt:lpstr>
      <vt:lpstr>Microsoft YaHei</vt:lpstr>
      <vt:lpstr>汉仪旗黑</vt:lpstr>
      <vt:lpstr>Arial Unicode MS</vt:lpstr>
      <vt:lpstr>Calibri Light</vt:lpstr>
      <vt:lpstr>Kingsoft Math</vt:lpstr>
      <vt:lpstr>Office Theme</vt:lpstr>
      <vt:lpstr>Unit-2  Introduction to Scala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SHISHANT GUPTA</dc:creator>
  <cp:lastModifiedBy>Prince Choudhury</cp:lastModifiedBy>
  <cp:revision>1143</cp:revision>
  <dcterms:created xsi:type="dcterms:W3CDTF">2024-05-30T02:08:30Z</dcterms:created>
  <dcterms:modified xsi:type="dcterms:W3CDTF">2024-05-30T02:08:30Z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0x010100BCB50CED5D73F94CBECB7502DF35139D</vt:lpwstr>
  </property>
  <property fmtid="{D5CDD505-2E9C-101B-9397-08002B2CF9AE}" pid="3" name="KSOProductBuildVer">
    <vt:lpwstr>1033-5.7.1.8093</vt:lpwstr>
  </property>
</Properties>
</file>