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5"/>
  </p:notesMasterIdLst>
  <p:sldIdLst>
    <p:sldId id="649" r:id="rId3"/>
    <p:sldId id="647" r:id="rId4"/>
    <p:sldId id="710" r:id="rId5"/>
    <p:sldId id="726" r:id="rId6"/>
    <p:sldId id="727" r:id="rId7"/>
    <p:sldId id="728" r:id="rId8"/>
    <p:sldId id="729" r:id="rId9"/>
    <p:sldId id="730" r:id="rId10"/>
    <p:sldId id="731" r:id="rId11"/>
    <p:sldId id="733" r:id="rId12"/>
    <p:sldId id="734" r:id="rId13"/>
    <p:sldId id="732" r:id="rId14"/>
    <p:sldId id="735" r:id="rId15"/>
    <p:sldId id="736" r:id="rId16"/>
    <p:sldId id="737" r:id="rId17"/>
    <p:sldId id="738" r:id="rId18"/>
    <p:sldId id="739" r:id="rId19"/>
    <p:sldId id="740" r:id="rId20"/>
    <p:sldId id="741" r:id="rId21"/>
    <p:sldId id="742" r:id="rId22"/>
    <p:sldId id="743" r:id="rId23"/>
    <p:sldId id="744" r:id="rId24"/>
    <p:sldId id="745" r:id="rId25"/>
    <p:sldId id="746" r:id="rId26"/>
    <p:sldId id="747" r:id="rId27"/>
    <p:sldId id="748" r:id="rId28"/>
    <p:sldId id="749" r:id="rId29"/>
    <p:sldId id="750" r:id="rId30"/>
    <p:sldId id="751" r:id="rId31"/>
    <p:sldId id="752" r:id="rId32"/>
    <p:sldId id="753" r:id="rId33"/>
    <p:sldId id="754" r:id="rId34"/>
    <p:sldId id="755" r:id="rId35"/>
    <p:sldId id="756" r:id="rId36"/>
    <p:sldId id="757" r:id="rId37"/>
    <p:sldId id="759" r:id="rId38"/>
    <p:sldId id="763" r:id="rId39"/>
    <p:sldId id="764" r:id="rId40"/>
    <p:sldId id="765" r:id="rId41"/>
    <p:sldId id="761" r:id="rId42"/>
    <p:sldId id="760" r:id="rId43"/>
    <p:sldId id="766" r:id="rId44"/>
    <p:sldId id="769" r:id="rId45"/>
    <p:sldId id="768" r:id="rId46"/>
    <p:sldId id="771" r:id="rId47"/>
    <p:sldId id="770" r:id="rId48"/>
    <p:sldId id="767" r:id="rId49"/>
    <p:sldId id="772" r:id="rId50"/>
    <p:sldId id="773" r:id="rId51"/>
    <p:sldId id="774" r:id="rId52"/>
    <p:sldId id="775" r:id="rId53"/>
    <p:sldId id="70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26F"/>
    <a:srgbClr val="28326F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3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89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D754-B181-4121-B658-463528F10BA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BB718-B632-4155-BDD4-8C2146B8A23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257E-141D-47E6-AAE4-6AC4CAB876E3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000A-858F-4339-ADFC-F634280EA0E9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88FC-7ADA-48D0-9F60-1D62C00DCBCF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1768"/>
            <a:ext cx="2743200" cy="365125"/>
          </a:xfrm>
        </p:spPr>
        <p:txBody>
          <a:bodyPr/>
          <a:lstStyle/>
          <a:p>
            <a:fld id="{B33432EA-9BA7-4352-8774-62D273FD5881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1768"/>
            <a:ext cx="4114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1768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Georgia Pro" panose="02040502050405020303" pitchFamily="18" charset="0"/>
              </a:defRPr>
            </a:lvl1pPr>
          </a:lstStyle>
          <a:p>
            <a:fld id="{E8514D44-A436-4DD3-982F-98469169CEC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C08E-AC39-443D-836F-846A88B067FB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0940-22E0-453B-BE5D-54B1BF2ECAED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6EDD-9A5A-4923-8F00-514A537CA226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DC78-390B-4ED1-A540-2C90BBE607D2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CDFB-0F86-4496-989E-17766725C6D7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46BF-5057-41C2-AEBD-8E564920CF1B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6755-E801-4F14-A21A-4EE89587632D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62D98-8A2C-44C6-BF44-C5DF87984E3E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C326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8514D44-A436-4DD3-982F-98469169CEC7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3816" y="2316685"/>
            <a:ext cx="7884367" cy="2220687"/>
          </a:xfrm>
        </p:spPr>
        <p:txBody>
          <a:bodyPr anchor="b">
            <a:normAutofit fontScale="90000"/>
          </a:bodyPr>
          <a:lstStyle/>
          <a:p>
            <a:r>
              <a:rPr lang="en-US" sz="4000" b="1" dirty="0">
                <a:solidFill>
                  <a:srgbClr val="2C326F"/>
                </a:solidFill>
                <a:latin typeface="Georgia" panose="02040502050405020303" pitchFamily="18" charset="0"/>
              </a:rPr>
              <a:t>Unit-4</a:t>
            </a:r>
            <a:br>
              <a:rPr lang="en-US" sz="4000" b="1" dirty="0">
                <a:solidFill>
                  <a:srgbClr val="2C326F"/>
                </a:solidFill>
                <a:latin typeface="Georgia" panose="02040502050405020303" pitchFamily="18" charset="0"/>
              </a:rPr>
            </a:br>
            <a:br>
              <a:rPr lang="en-US" sz="4000" b="1" dirty="0">
                <a:solidFill>
                  <a:srgbClr val="2C326F"/>
                </a:solidFill>
                <a:latin typeface="Georgia" panose="02040502050405020303" pitchFamily="18" charset="0"/>
              </a:rPr>
            </a:br>
            <a:r>
              <a:rPr lang="en-US" sz="4000" b="1" dirty="0">
                <a:solidFill>
                  <a:srgbClr val="2C326F"/>
                </a:solidFill>
                <a:latin typeface="Georgia" panose="02040502050405020303" pitchFamily="18" charset="0"/>
              </a:rPr>
              <a:t>Control structures and function. </a:t>
            </a:r>
            <a:br>
              <a:rPr lang="en-US" sz="4000" b="1" dirty="0">
                <a:solidFill>
                  <a:srgbClr val="2C326F"/>
                </a:solidFill>
                <a:latin typeface="Georgia" panose="02040502050405020303" pitchFamily="18" charset="0"/>
              </a:rPr>
            </a:br>
            <a:r>
              <a:rPr lang="en-US" sz="4000" b="1" dirty="0">
                <a:solidFill>
                  <a:srgbClr val="2C326F"/>
                </a:solidFill>
                <a:latin typeface="Georgia" panose="02040502050405020303" pitchFamily="18" charset="0"/>
              </a:rPr>
              <a:t>Composition and Inheritance</a:t>
            </a:r>
            <a:endParaRPr lang="en-IN" sz="4000" b="1" dirty="0">
              <a:solidFill>
                <a:srgbClr val="2C326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77934"/>
            <a:ext cx="10515600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Georgia Pro" panose="02040502050405020303" pitchFamily="18" charset="0"/>
              </a:rPr>
              <a:t>2. Filtering</a:t>
            </a:r>
            <a:endParaRPr lang="en-US" b="1" dirty="0">
              <a:latin typeface="Georgia Pro" panose="02040502050405020303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Georgia Pro" panose="02040502050405020303" pitchFamily="18" charset="0"/>
              </a:rPr>
              <a:t>If you don’t want to iterate through a collection in its entirety; you want to filter it down to some subset. You can do this with a for expression by adding a filter, an if clause inside the </a:t>
            </a:r>
            <a:r>
              <a:rPr lang="en-US" dirty="0" err="1">
                <a:latin typeface="Georgia Pro" panose="02040502050405020303" pitchFamily="18" charset="0"/>
              </a:rPr>
              <a:t>for’s</a:t>
            </a:r>
            <a:r>
              <a:rPr lang="en-US" dirty="0">
                <a:latin typeface="Georgia Pro" panose="02040502050405020303" pitchFamily="18" charset="0"/>
              </a:rPr>
              <a:t> parentheses.</a:t>
            </a:r>
            <a:endParaRPr lang="en-IN" dirty="0">
              <a:latin typeface="Georgia Pro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567292"/>
            <a:ext cx="4554894" cy="2956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filesHere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listFiles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filesHere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scala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{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2567292"/>
            <a:ext cx="5458408" cy="3371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filesHere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listFiles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filesHere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scala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{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5683" y="873500"/>
            <a:ext cx="5877582" cy="491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FilteringElements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Define a list of numbers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Use a for expression to filter even numbers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evenNumbers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Print the filtered even numbers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"Even numbers: 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evenNumbers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mkString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821" y="873500"/>
            <a:ext cx="47399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filesHere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listFiles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filesHere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isFile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scala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{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31281"/>
            <a:ext cx="10515600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Georgia Pro" panose="02040502050405020303" pitchFamily="18" charset="0"/>
              </a:rPr>
              <a:t>3. Nested Iteration</a:t>
            </a:r>
            <a:endParaRPr lang="en-US" b="1" dirty="0">
              <a:latin typeface="Georgia Pro" panose="02040502050405020303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Georgia Pro" panose="02040502050405020303" pitchFamily="18" charset="0"/>
              </a:rPr>
              <a:t>If you add multiple &lt;- clauses, you will get nested “loops.”</a:t>
            </a:r>
            <a:endParaRPr lang="en-IN" dirty="0">
              <a:latin typeface="Georgia Pro" panose="0204050205040502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16629" y="1587006"/>
            <a:ext cx="6736701" cy="4566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ofDim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until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until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{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mkString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/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258078" y="311305"/>
            <a:ext cx="10933922" cy="5840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IN" sz="15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IN" sz="15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IN" sz="15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</a:t>
            </a:r>
            <a:b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GrepExample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5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Function to get all lines from a file</a:t>
            </a:r>
            <a:endParaRPr lang="en-IN" sz="15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fileLines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IN" sz="15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scala</a:t>
            </a:r>
            <a:r>
              <a:rPr lang="en-IN" sz="15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IN" sz="15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IN" sz="15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fromFile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getLines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toArray</a:t>
            </a:r>
            <a:endParaRPr lang="en-IN" sz="15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Function to grep lines from Scala source files</a:t>
            </a:r>
            <a:endParaRPr lang="en-IN" sz="15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grep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IN" sz="15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5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listFiles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IN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Change this to the directory containing your Scala files</a:t>
            </a:r>
            <a:endParaRPr lang="en-IN" sz="15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5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IN" sz="15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IN" sz="15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scala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5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fileLines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5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sz="15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IN" sz="15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matches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5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 {</a:t>
            </a:r>
            <a:endParaRPr lang="en-IN" sz="15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5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5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N" sz="15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Example: Grep for lines containing "</a:t>
            </a:r>
            <a:r>
              <a:rPr lang="en-IN" sz="15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gcd</a:t>
            </a:r>
            <a:r>
              <a:rPr lang="en-IN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5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grep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".*</a:t>
            </a:r>
            <a:r>
              <a:rPr lang="en-IN" sz="15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gcd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.*"</a:t>
            </a: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5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5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5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31281"/>
            <a:ext cx="10515600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Georgia Pro" panose="02040502050405020303" pitchFamily="18" charset="0"/>
              </a:rPr>
              <a:t>4. Producing a new collection</a:t>
            </a:r>
            <a:endParaRPr lang="en-US" b="1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While all of the examples so far have operated on the iterated values and then forgotten them, you can also generate a value to remember for each iteration.</a:t>
            </a:r>
            <a:endParaRPr lang="en-IN" dirty="0">
              <a:latin typeface="Georgia Pro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4498" y="1951672"/>
            <a:ext cx="61022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scalaFiles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filesHere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scala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199" y="3563636"/>
            <a:ext cx="10515599" cy="2491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Each time the body of the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Georgia Pro" panose="02040502050405020303" pitchFamily="18" charset="0"/>
              </a:rPr>
              <a:t> expression executes, it produces one value, in this case simply file. </a:t>
            </a: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When the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Georgia Pro" panose="02040502050405020303" pitchFamily="18" charset="0"/>
              </a:rPr>
              <a:t> expression completes, the result will include all of the yielded values contained in a single collection. </a:t>
            </a: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The type of the resulting collection is based on the kind of collections processed in the iteration clauses. </a:t>
            </a: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In this case the result is an Array[File], because </a:t>
            </a:r>
            <a:r>
              <a:rPr lang="en-US" dirty="0" err="1">
                <a:latin typeface="Consolas" panose="020B0609020204030204" pitchFamily="49" charset="0"/>
              </a:rPr>
              <a:t>filesHere</a:t>
            </a:r>
            <a:r>
              <a:rPr lang="en-US" dirty="0">
                <a:latin typeface="Georgia Pro" panose="02040502050405020303" pitchFamily="18" charset="0"/>
              </a:rPr>
              <a:t> is an array and the type of the yielded expression is File.</a:t>
            </a:r>
            <a:endParaRPr lang="en-IN" dirty="0">
              <a:latin typeface="Georgia Pro" panose="02040502050405020303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8924" y="231596"/>
            <a:ext cx="10327432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LineLengthsExample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fileLines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scala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fromFile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getLines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toArray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Listing all files ended with .</a:t>
            </a:r>
            <a:r>
              <a:rPr lang="en-I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scala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extension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filesHere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listFiles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filesHere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I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scala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Your for comprehension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forLineLengths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filesHere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I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scala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fileLines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trimmed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trimmed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matches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".*for.*"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trimmed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Print the resulting line lengths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forLineLengths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"Length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38200" y="327803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Exception handling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046031"/>
            <a:ext cx="10515600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In Scala, instead of returning a value in the normal way, a method can terminate by throwing an exception. </a:t>
            </a: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The method’s caller can either catch and handle that exception, or it can itself simply terminate, in which case the exception propagates to the caller’s caller. </a:t>
            </a: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One create an exception object and then throw it with the throw keyword:</a:t>
            </a:r>
            <a:endParaRPr lang="en-US" dirty="0">
              <a:latin typeface="Georgia Pro" panose="02040502050405020303" pitchFamily="18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throw new </a:t>
            </a:r>
            <a:r>
              <a:rPr lang="en-US" dirty="0" err="1">
                <a:latin typeface="Consolas" panose="020B0609020204030204" pitchFamily="49" charset="0"/>
              </a:rPr>
              <a:t>IllegalArgumentException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Scala, throw is an expression that has a result type</a:t>
            </a:r>
            <a:endParaRPr lang="en-US" dirty="0">
              <a:latin typeface="Georgia Pro" panose="02040502050405020303" pitchFamily="18" charset="0"/>
            </a:endParaRPr>
          </a:p>
          <a:p>
            <a:pPr lvl="3"/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3"/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3"/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3"/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3"/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RuntimeException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 must be even"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38200" y="327803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Catching Exceptions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046031"/>
            <a:ext cx="10515600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The </a:t>
            </a:r>
            <a:r>
              <a:rPr lang="en-US" dirty="0">
                <a:latin typeface="Consolas" panose="020B0609020204030204" pitchFamily="49" charset="0"/>
              </a:rPr>
              <a:t>catch</a:t>
            </a:r>
            <a:r>
              <a:rPr lang="en-US" dirty="0">
                <a:latin typeface="Georgia Pro" panose="02040502050405020303" pitchFamily="18" charset="0"/>
              </a:rPr>
              <a:t> block specifies how to handle specific exceptions. In this case, it catches </a:t>
            </a:r>
            <a:r>
              <a:rPr lang="en-US" dirty="0" err="1">
                <a:latin typeface="Georgia Pro" panose="02040502050405020303" pitchFamily="18" charset="0"/>
              </a:rPr>
              <a:t>FileNotFoundException</a:t>
            </a:r>
            <a:r>
              <a:rPr lang="en-US" dirty="0">
                <a:latin typeface="Georgia Pro" panose="02040502050405020303" pitchFamily="18" charset="0"/>
              </a:rPr>
              <a:t> and </a:t>
            </a:r>
            <a:r>
              <a:rPr lang="en-US" dirty="0" err="1">
                <a:latin typeface="Georgia Pro" panose="02040502050405020303" pitchFamily="18" charset="0"/>
              </a:rPr>
              <a:t>IOException</a:t>
            </a:r>
            <a:r>
              <a:rPr lang="en-US" dirty="0">
                <a:latin typeface="Georgia Pro" panose="02040502050405020303" pitchFamily="18" charset="0"/>
              </a:rPr>
              <a:t>. Each case block handles a specific exception type.</a:t>
            </a:r>
            <a:endParaRPr lang="en-US" dirty="0">
              <a:latin typeface="Georgia Pro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0138" y="2272521"/>
            <a:ext cx="999153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FileReader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FileNotFoundException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Demo11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"input.txt"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Use and close file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 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FileNotFoundException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Handle missing file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Handle other I/O error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38200" y="327803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The </a:t>
            </a:r>
            <a:r>
              <a:rPr lang="en-US" sz="2800" b="1" dirty="0">
                <a:solidFill>
                  <a:srgbClr val="2C326F"/>
                </a:solidFill>
                <a:latin typeface="Consolas" panose="020B0609020204030204" pitchFamily="49" charset="0"/>
              </a:rPr>
              <a:t>finally</a:t>
            </a: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 clause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046031"/>
            <a:ext cx="10515600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The </a:t>
            </a:r>
            <a:r>
              <a:rPr lang="en-US" dirty="0">
                <a:latin typeface="Consolas" panose="020B0609020204030204" pitchFamily="49" charset="0"/>
              </a:rPr>
              <a:t>finally </a:t>
            </a:r>
            <a:r>
              <a:rPr lang="en-US" dirty="0">
                <a:latin typeface="Georgia Pro" panose="02040502050405020303" pitchFamily="18" charset="0"/>
              </a:rPr>
              <a:t>block contains code that will be executed whether an exception is thrown or not. This is useful for cleanup tasks.</a:t>
            </a:r>
            <a:endParaRPr lang="en-US" dirty="0">
              <a:latin typeface="Georgia Pro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7750" y="1955145"/>
            <a:ext cx="822027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FileReader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FileNotFoundException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Demo11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"input.txt"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Use and close file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FileNotFoundException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not found: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Handle missing file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"IO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exception: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Handle other I/O error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 that will be executed no matter what, e.g., closing resources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"Finally block executed."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38200" y="327803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Match expressions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046031"/>
            <a:ext cx="10515600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The </a:t>
            </a:r>
            <a:r>
              <a:rPr lang="en-US" dirty="0">
                <a:latin typeface="Consolas" panose="020B0609020204030204" pitchFamily="49" charset="0"/>
              </a:rPr>
              <a:t>match</a:t>
            </a:r>
            <a:r>
              <a:rPr lang="en-US" dirty="0">
                <a:latin typeface="Georgia Pro" panose="02040502050405020303" pitchFamily="18" charset="0"/>
              </a:rPr>
              <a:t> expression is a powerful construct for pattern matching. It allows you to compare a value against a set of patterns and execute the code associated with the first matching pattern.</a:t>
            </a:r>
            <a:endParaRPr lang="en-US" dirty="0">
              <a:latin typeface="Georgia Pro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7805" y="2110411"/>
            <a:ext cx="6867330" cy="3873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Demo11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"Monday"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"Monday"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"Start of the week"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"Tuesday"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"Wednesday"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"Thursday"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"Midweek"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"Friday"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"End of the week"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"Weekend"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/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838200" y="1097551"/>
            <a:ext cx="10069287" cy="378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eorgia Pro" panose="02040502050405020303" pitchFamily="18" charset="0"/>
              </a:rPr>
              <a:t>Control structures and function: </a:t>
            </a:r>
            <a:endParaRPr lang="en-US" b="1" dirty="0">
              <a:latin typeface="Georgia Pro" panose="02040502050405020303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Georgia Pro" panose="02040502050405020303" pitchFamily="18" charset="0"/>
              </a:rPr>
              <a:t>If expressions, While loops, For expressions,  Exception handling,  Match expressions, break and continue, Variable scope, Functions and Closure Methods  Local functions- First class functions-  Closures-Repeated parameters-Tail recursion , Control Abstraction. </a:t>
            </a:r>
            <a:endParaRPr lang="en-US" dirty="0">
              <a:latin typeface="Georgia Pro" panose="02040502050405020303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eorgia Pro" panose="02040502050405020303" pitchFamily="18" charset="0"/>
              </a:rPr>
              <a:t>Composition and Inheritance: </a:t>
            </a:r>
            <a:endParaRPr lang="en-US" b="1" dirty="0">
              <a:latin typeface="Georgia Pro" panose="02040502050405020303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Georgia Pro" panose="02040502050405020303" pitchFamily="18" charset="0"/>
              </a:rPr>
              <a:t>Abstract classes- Defining Parameter less methods-Extending classes- Overriding methods and fields Defining parametric fields- Invoking superclass constructors – Using override modifier- Polymorphism and dynamic binding-Using -composition and inheritance.</a:t>
            </a:r>
            <a:endParaRPr lang="en-IN" dirty="0">
              <a:latin typeface="Georgia Pro" panose="02040502050405020303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838200" y="365126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Contents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38200" y="327803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break and continue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991050"/>
            <a:ext cx="10515600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Scala does not have dedicated </a:t>
            </a:r>
            <a:r>
              <a:rPr lang="en-US" dirty="0">
                <a:latin typeface="Consolas" panose="020B0609020204030204" pitchFamily="49" charset="0"/>
              </a:rPr>
              <a:t>break </a:t>
            </a:r>
            <a:r>
              <a:rPr lang="en-US" dirty="0">
                <a:latin typeface="Georgia Pro" panose="02040502050405020303" pitchFamily="18" charset="0"/>
              </a:rPr>
              <a:t>and </a:t>
            </a:r>
            <a:r>
              <a:rPr lang="en-US" dirty="0">
                <a:latin typeface="Consolas" panose="020B0609020204030204" pitchFamily="49" charset="0"/>
              </a:rPr>
              <a:t>continue </a:t>
            </a:r>
            <a:r>
              <a:rPr lang="en-US" dirty="0">
                <a:latin typeface="Georgia Pro" panose="02040502050405020303" pitchFamily="18" charset="0"/>
              </a:rPr>
              <a:t>statements like some other languages. Instead, it encourages the use of more functional and expressive constructs for control flow. </a:t>
            </a: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The simplest approach is to replace every </a:t>
            </a:r>
            <a:r>
              <a:rPr lang="en-US" dirty="0"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Georgia Pro" panose="02040502050405020303" pitchFamily="18" charset="0"/>
              </a:rPr>
              <a:t> by an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Georgia Pro" panose="02040502050405020303" pitchFamily="18" charset="0"/>
              </a:rPr>
              <a:t> and every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>
                <a:latin typeface="Georgia Pro" panose="02040502050405020303" pitchFamily="18" charset="0"/>
              </a:rPr>
              <a:t> by a </a:t>
            </a:r>
            <a:r>
              <a:rPr lang="en-US" dirty="0" err="1">
                <a:latin typeface="Georgia Pro" panose="02040502050405020303" pitchFamily="18" charset="0"/>
              </a:rPr>
              <a:t>boolean</a:t>
            </a:r>
            <a:r>
              <a:rPr lang="en-US" dirty="0">
                <a:latin typeface="Georgia Pro" panose="02040502050405020303" pitchFamily="18" charset="0"/>
              </a:rPr>
              <a:t> variable. The </a:t>
            </a:r>
            <a:r>
              <a:rPr lang="en-US" dirty="0" err="1">
                <a:latin typeface="Georgia Pro" panose="02040502050405020303" pitchFamily="18" charset="0"/>
              </a:rPr>
              <a:t>boolean</a:t>
            </a:r>
            <a:r>
              <a:rPr lang="en-US" dirty="0">
                <a:latin typeface="Georgia Pro" panose="02040502050405020303" pitchFamily="18" charset="0"/>
              </a:rPr>
              <a:t> variable indicates whether the enclosing while loop should continue. </a:t>
            </a:r>
            <a:endParaRPr lang="en-US" dirty="0">
              <a:latin typeface="Georgia Pro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4890" y="2831445"/>
            <a:ext cx="5091404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is Java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foundIt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{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scala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{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foundIt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1812" y="3696582"/>
            <a:ext cx="39732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Georgia Pro" panose="02040502050405020303" pitchFamily="18" charset="0"/>
              </a:rPr>
              <a:t>suppose you are searching through an argument list for a string that ends with “.</a:t>
            </a:r>
            <a:r>
              <a:rPr lang="en-US" sz="1600" dirty="0" err="1">
                <a:latin typeface="Georgia Pro" panose="02040502050405020303" pitchFamily="18" charset="0"/>
              </a:rPr>
              <a:t>scala</a:t>
            </a:r>
            <a:r>
              <a:rPr lang="en-US" sz="1600" dirty="0">
                <a:latin typeface="Georgia Pro" panose="02040502050405020303" pitchFamily="18" charset="0"/>
              </a:rPr>
              <a:t>” but does not start with a hyphen. </a:t>
            </a:r>
            <a:endParaRPr lang="en-IN" sz="1600" dirty="0">
              <a:latin typeface="Georgia Pro" panose="02040502050405020303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/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306286" y="756009"/>
            <a:ext cx="10047514" cy="499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Demo11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foundIt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foundIt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{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'continue' is implicit, as the loop condition checks whether to continue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scala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{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foundIt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'break' is implicit, as setting '</a:t>
            </a:r>
            <a:r>
              <a:rPr lang="en-I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foundIt</a:t>
            </a:r>
            <a:r>
              <a:rPr lang="en-I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will exit the loop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38200" y="327803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Variable Scope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991050"/>
            <a:ext cx="10515600" cy="378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Variable declarations in Scala programs have a scope that defines where you can use the name. </a:t>
            </a: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The most common example of scoping is that </a:t>
            </a:r>
            <a:r>
              <a:rPr lang="en-US" i="1" dirty="0">
                <a:latin typeface="Georgia Pro" panose="02040502050405020303" pitchFamily="18" charset="0"/>
              </a:rPr>
              <a:t>indentation</a:t>
            </a:r>
            <a:r>
              <a:rPr lang="en-US" dirty="0">
                <a:latin typeface="Georgia Pro" panose="02040502050405020303" pitchFamily="18" charset="0"/>
              </a:rPr>
              <a:t> generally introduces a new scope, so anything defined at a particular indentation level leaves scope after an outdent</a:t>
            </a: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All variables defined in the next example—</a:t>
            </a:r>
            <a:r>
              <a:rPr lang="en-US" dirty="0" err="1">
                <a:latin typeface="Georgia Pro" panose="02040502050405020303" pitchFamily="18" charset="0"/>
              </a:rPr>
              <a:t>i</a:t>
            </a:r>
            <a:r>
              <a:rPr lang="en-US" dirty="0">
                <a:latin typeface="Georgia Pro" panose="02040502050405020303" pitchFamily="18" charset="0"/>
              </a:rPr>
              <a:t>, j, prod, and k—are local variables. Such variables are “local” to the function in which they are defined. </a:t>
            </a: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Each time a function is invoked, a new set of its local variables is used.</a:t>
            </a:r>
            <a:endParaRPr lang="en-US" dirty="0">
              <a:latin typeface="Georgia Pro" panose="02040502050405020303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/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480387" y="324197"/>
            <a:ext cx="914555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printMultiTable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only </a:t>
            </a:r>
            <a:r>
              <a:rPr lang="en-I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in scope here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both </a:t>
            </a:r>
            <a:r>
              <a:rPr lang="en-I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and j in scope here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prod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j, and prod in scope here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prod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j, prod, and k in scope here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prod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and j still in scope; prod and k out of scope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still in scope; j, prod, and k out of scope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printMultiTable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38200" y="327803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Variable Scope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991050"/>
            <a:ext cx="10515600" cy="5174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Once a variable is defined, you can’t define a new variable with the same name in the same scope</a:t>
            </a:r>
            <a:endParaRPr lang="en-US" dirty="0">
              <a:latin typeface="Georgia Pro" panose="02040502050405020303" pitchFamily="18" charset="0"/>
            </a:endParaRPr>
          </a:p>
          <a:p>
            <a:pPr lvl="3">
              <a:lnSpc>
                <a:spcPct val="125000"/>
              </a:lnSpc>
            </a:pP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3">
              <a:lnSpc>
                <a:spcPct val="125000"/>
              </a:lnSpc>
            </a:pP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Does not compile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3">
              <a:lnSpc>
                <a:spcPct val="125000"/>
              </a:lnSpc>
            </a:pP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3"/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On the other hand, define a variable in an inner scope that has the same name as a variable in an outer scope</a:t>
            </a:r>
            <a:endParaRPr lang="en-US" dirty="0">
              <a:latin typeface="Georgia Pro" panose="02040502050405020303" pitchFamily="18" charset="0"/>
            </a:endParaRPr>
          </a:p>
          <a:p>
            <a:pPr lvl="3">
              <a:lnSpc>
                <a:spcPct val="125000"/>
              </a:lnSpc>
            </a:pP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3">
              <a:lnSpc>
                <a:spcPct val="125000"/>
              </a:lnSpc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3">
              <a:lnSpc>
                <a:spcPct val="125000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Compiles just fine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3">
              <a:lnSpc>
                <a:spcPct val="125000"/>
              </a:lnSpc>
            </a:pP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3">
              <a:lnSpc>
                <a:spcPct val="125000"/>
              </a:lnSpc>
            </a:pP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One difference to note between Scala and Java is that Java will not let you create a variable in an inner scope that has the same name as a variable in an outer scope</a:t>
            </a:r>
            <a:endParaRPr lang="en-US" dirty="0">
              <a:latin typeface="Georgia Pro" panose="02040502050405020303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38200" y="327803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Functions and Methods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991050"/>
            <a:ext cx="10515600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When programs get larger, you need some way to divide them into smaller, more manageable pieces. For dividing up control flow, Scala offers an approach familiar to all experienced programmers: divide the code into functions. </a:t>
            </a: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The most common way to define a function is as a member of some object; such a function is called a method.</a:t>
            </a:r>
            <a:endParaRPr lang="en-US" dirty="0">
              <a:latin typeface="Georgia Pro" panose="02040502050405020303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/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514475" y="279082"/>
            <a:ext cx="9839325" cy="5951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padLines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minWidth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paddedLines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linesIterator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yield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padLine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minWidth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paddedLines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mkString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padLine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minWidth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minWidth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line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minWidth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is a sample</a:t>
            </a:r>
            <a:r>
              <a:rPr lang="en-IN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multiline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text</a:t>
            </a:r>
            <a:r>
              <a:rPr lang="en-IN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testing padding"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minWidth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paddedText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padLines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minWidth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paddedText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38200" y="327803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Local Functions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991050"/>
            <a:ext cx="10515600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Once functions are packaged in reusable classes and objects, it’s desirable to hide the helper functions from clients of a class.</a:t>
            </a: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In Java, the main tool for this purpose is the private method. This private-method approach works in Scala as well,  but Scala offers an additional approach: you can define functions inside other functions. Just like local variables, such local functions are visible only in their enclosing block.</a:t>
            </a:r>
            <a:endParaRPr lang="en-US" dirty="0">
              <a:latin typeface="Georgia Pro" panose="02040502050405020303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/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250302" y="202011"/>
            <a:ext cx="10103498" cy="5951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padLines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minWidth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padLine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strike="sng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strike="sngStrike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minWidth</a:t>
            </a:r>
            <a:r>
              <a:rPr lang="en-IN" b="0" strike="sng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strike="sngStrike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minWidth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line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minWidth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paddedLines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linesIterator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yield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padLine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minWidth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paddedLines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mkString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is a sample</a:t>
            </a:r>
            <a:r>
              <a:rPr lang="en-IN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multiline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text</a:t>
            </a:r>
            <a:r>
              <a:rPr lang="en-IN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testing padding"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minWidth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paddedText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padLines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minWidth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paddedText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38200" y="327803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First Class Functions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028372"/>
            <a:ext cx="10515600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You can write down first-class functions as unnamed literals and then pass them around as values.</a:t>
            </a: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First class functions can: </a:t>
            </a:r>
            <a:endParaRPr lang="en-US" dirty="0">
              <a:latin typeface="Georgia Pro" panose="02040502050405020303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Assign functions to variables.</a:t>
            </a:r>
            <a:endParaRPr lang="en-US" dirty="0">
              <a:latin typeface="Georgia Pro" panose="02040502050405020303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Pass functions as arguments to other functions.</a:t>
            </a:r>
            <a:endParaRPr lang="en-US" dirty="0">
              <a:latin typeface="Georgia Pro" panose="02040502050405020303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Return functions from other functions.</a:t>
            </a:r>
            <a:endParaRPr lang="en-US" dirty="0">
              <a:latin typeface="Georgia Pro" panose="020405020504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l="15455" r="8891"/>
          <a:stretch>
            <a:fillRect/>
          </a:stretch>
        </p:blipFill>
        <p:spPr>
          <a:xfrm>
            <a:off x="3955753" y="3615610"/>
            <a:ext cx="4641493" cy="14509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38200" y="327803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Control structures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046031"/>
            <a:ext cx="10515600" cy="378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Control structures are constructs that enable you to manage the flow of execution in your programs. They include conditional statements, loops, and other mechanisms for handling program flow.</a:t>
            </a:r>
            <a:endParaRPr lang="en-US" dirty="0">
              <a:latin typeface="Georgia Pro" panose="02040502050405020303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Georgia Pro" panose="02040502050405020303" pitchFamily="18" charset="0"/>
              </a:rPr>
              <a:t>If expressions, </a:t>
            </a:r>
            <a:endParaRPr lang="en-US" dirty="0">
              <a:latin typeface="Georgia Pro" panose="02040502050405020303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Georgia Pro" panose="02040502050405020303" pitchFamily="18" charset="0"/>
              </a:rPr>
              <a:t>While loops, </a:t>
            </a:r>
            <a:endParaRPr lang="en-US" dirty="0">
              <a:latin typeface="Georgia Pro" panose="02040502050405020303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Georgia Pro" panose="02040502050405020303" pitchFamily="18" charset="0"/>
              </a:rPr>
              <a:t>For expressions, </a:t>
            </a:r>
            <a:endParaRPr lang="en-US" dirty="0">
              <a:latin typeface="Georgia Pro" panose="02040502050405020303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Georgia Pro" panose="02040502050405020303" pitchFamily="18" charset="0"/>
              </a:rPr>
              <a:t>Try</a:t>
            </a:r>
            <a:endParaRPr lang="en-US" dirty="0">
              <a:latin typeface="Georgia Pro" panose="02040502050405020303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Georgia Pro" panose="02040502050405020303" pitchFamily="18" charset="0"/>
              </a:rPr>
              <a:t>Match, and </a:t>
            </a:r>
            <a:endParaRPr lang="en-US" dirty="0">
              <a:latin typeface="Georgia Pro" panose="02040502050405020303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Georgia Pro" panose="02040502050405020303" pitchFamily="18" charset="0"/>
              </a:rPr>
              <a:t>Function calls</a:t>
            </a:r>
            <a:endParaRPr lang="en-US" dirty="0">
              <a:latin typeface="Georgia Pro" panose="02040502050405020303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/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293775" y="71126"/>
            <a:ext cx="105156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FirstClassFunctionsExample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Define a function that takes two integers and returns their sum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Assign the function to a variable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add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Pass a function as an argument to another function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applyOperation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applyOperation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"Result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of add operation: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Define another function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Pass a different function as an argument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result2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applyOperation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"Result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of multiply operation: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result2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 a function from another function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getOperation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"add"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add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"multiply"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multiply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IllegalArgumentException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"Unknown operator"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getOperation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"add"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result3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"Result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of dynamically chosen operation: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result3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38200" y="327803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Closure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028372"/>
            <a:ext cx="10515600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In Scala, a closure is a function value (or lambda expression) that captures variables from its lexical scope. </a:t>
            </a: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The closure "closes over" the captured variables, meaning it can access and modify them even after the scope in which they were defined has exited. </a:t>
            </a:r>
            <a:endParaRPr lang="en-US" dirty="0">
              <a:latin typeface="Georgia Pro" panose="02040502050405020303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/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799253" y="251089"/>
            <a:ext cx="10392747" cy="6105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ClosureExample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Define a function that takes an integer and returns another function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multiplier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inner function is a closure because it captures the 'factor' variable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factor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closures with different 'factor' values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multiplyByTwo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multiplier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multiplyByThree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multiplier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Use the closures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multiplyByTwo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 * 2 = 10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result2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multiplyByThree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 * 3 = 15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"Result1: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"Result2: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result2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38200" y="327803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Repeated Parameters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028372"/>
            <a:ext cx="10515600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In Scala, a repeated parameter (also known as a </a:t>
            </a:r>
            <a:r>
              <a:rPr lang="en-US" dirty="0" err="1">
                <a:latin typeface="Georgia Pro" panose="02040502050405020303" pitchFamily="18" charset="0"/>
              </a:rPr>
              <a:t>varargs</a:t>
            </a:r>
            <a:r>
              <a:rPr lang="en-US" dirty="0">
                <a:latin typeface="Georgia Pro" panose="02040502050405020303" pitchFamily="18" charset="0"/>
              </a:rPr>
              <a:t> or variable-length parameter) allows you to pass a variable number of arguments of the same type to a method. The syntax for a repeated parameter is to append * to the type of the parameter. It is a convenient way to handle variable-length argument lists.</a:t>
            </a:r>
            <a:endParaRPr lang="en-US" dirty="0">
              <a:latin typeface="Georgia Pro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4252" y="2740507"/>
            <a:ext cx="9339943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RepeatedParametersExample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 method with a repeated parameter of type Int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IN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Using the method with different numbers of arguments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  </a:t>
            </a:r>
            <a:r>
              <a:rPr lang="en-I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Result: 6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result2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Result: 100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"Result1: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"Result2: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result2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38200" y="327803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Tail recursion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028372"/>
            <a:ext cx="10515600" cy="4856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 Pro" panose="02040502050405020303" pitchFamily="18" charset="0"/>
              </a:rPr>
              <a:t>Tail recursion is a special form of recursion in which the recursive call is the last operation performed in a function. </a:t>
            </a:r>
            <a:endParaRPr lang="en-US" sz="1600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 Pro" panose="02040502050405020303" pitchFamily="18" charset="0"/>
              </a:rPr>
              <a:t>In other words, the result of the recursive call is directly returned without further computation. Tail recursion is a key concept in functional programming and is particularly important for languages like Scala that run on the Java Virtual Machine (JVM), as it enables certain optimizations.</a:t>
            </a:r>
            <a:endParaRPr lang="en-US" sz="1600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 Pro" panose="02040502050405020303" pitchFamily="18" charset="0"/>
              </a:rPr>
              <a:t>In a tail-recursive function, the recursive call is in the "tail position," which means it is the last operation to be performed before returning a value. </a:t>
            </a:r>
            <a:endParaRPr lang="en-US" sz="1600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 Pro" panose="02040502050405020303" pitchFamily="18" charset="0"/>
              </a:rPr>
              <a:t>This allows the compiler to optimize the recursion by reusing the current function's stack frame for the next iteration, rather than creating a new stack frame for each recursive call. This optimization is known as "tail call optimization" or "tail call elimination."</a:t>
            </a:r>
            <a:endParaRPr lang="en-US" sz="1600" dirty="0">
              <a:latin typeface="Georgia Pro" panose="02040502050405020303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/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670180" y="-29879"/>
            <a:ext cx="10187473" cy="6531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TailRecursionExample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Non-tail-recursive factorial function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factorialNonTailRecursive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factorialNonTailRecursive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Tail-recursive factorial function with an accumulator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factorialTailRecursive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factorialTailRecursive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Testing both functions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resultNonTailRecursive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factorialNonTailRecursive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resultTailRecursive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factorialTailRecursive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"Non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-tail-recursive result: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resultNonTailRecursive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"Tail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-recursive result: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resultTailRecursive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38200" y="327803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Inheritance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028372"/>
            <a:ext cx="10515600" cy="2640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 Pro" panose="02040502050405020303" pitchFamily="18" charset="0"/>
              </a:rPr>
              <a:t>Inheritance is a fundamental mechanism for code reuse and structuring classes. Scala supports both single and multiple inheritance through the use of classes and traits. </a:t>
            </a:r>
            <a:endParaRPr lang="en-US" sz="1600" dirty="0">
              <a:latin typeface="Georgia Pro" panose="02040502050405020303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Georgia Pro" panose="02040502050405020303" pitchFamily="18" charset="0"/>
              </a:rPr>
              <a:t>Super Class: </a:t>
            </a:r>
            <a:r>
              <a:rPr lang="en-US" sz="1600" dirty="0">
                <a:latin typeface="Georgia Pro" panose="02040502050405020303" pitchFamily="18" charset="0"/>
              </a:rPr>
              <a:t>The class whose features are inherited is known as superclass(or a base class or a parent class).</a:t>
            </a:r>
            <a:endParaRPr lang="en-US" sz="1600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Georgia Pro" panose="02040502050405020303" pitchFamily="18" charset="0"/>
              </a:rPr>
              <a:t>Sub Class: </a:t>
            </a:r>
            <a:r>
              <a:rPr lang="en-US" sz="1600" dirty="0">
                <a:latin typeface="Georgia Pro" panose="02040502050405020303" pitchFamily="18" charset="0"/>
              </a:rPr>
              <a:t>The class that inherits the other class is known as subclass(or a derived class, extended class, or child class). The subclass can add its own fields and methods in addition to the superclass fields and methods</a:t>
            </a:r>
            <a:endParaRPr lang="en-US" sz="1600" dirty="0">
              <a:latin typeface="Georgia Pro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1356" y="3887675"/>
            <a:ext cx="7259216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child_class_name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parent_class_name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Methods and fields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5256118"/>
            <a:ext cx="10515600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Georgia Pro" panose="02040502050405020303" pitchFamily="18" charset="0"/>
              </a:rPr>
              <a:t>	To create a subclass, you use the extends keyword followed by the name of the superclass. The subclass inherits all non-private members (fields and methods) from the superclass.</a:t>
            </a:r>
            <a:endParaRPr lang="en-US" sz="1800" dirty="0">
              <a:latin typeface="Georgia Pro" panose="02040502050405020303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52872"/>
            <a:ext cx="10515600" cy="793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b="1" dirty="0">
                <a:latin typeface="Georgia Pro" panose="02040502050405020303" pitchFamily="18" charset="0"/>
              </a:rPr>
              <a:t>Single Inheritance: </a:t>
            </a:r>
            <a:r>
              <a:rPr lang="en-US" sz="1600" dirty="0">
                <a:latin typeface="Georgia Pro" panose="02040502050405020303" pitchFamily="18" charset="0"/>
              </a:rPr>
              <a:t>Single-level inheritance refers to a scenario where a class inherits from only one superclass.</a:t>
            </a:r>
            <a:endParaRPr lang="en-US" sz="1600" dirty="0">
              <a:latin typeface="Georgia Pro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2984" y="1518582"/>
            <a:ext cx="768064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"Drawing a shape"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Subclass (inherits from Shape)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"Drawing a circle"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SingleLevelInheritanceExample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an instance of the subclass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 methods from both the superclass and the subclass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IN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       </a:t>
            </a:r>
            <a:r>
              <a:rPr lang="en-I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Calls the draw method from Shape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IN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I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Calls the </a:t>
            </a:r>
            <a:r>
              <a:rPr lang="en-I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I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 from Circle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52872"/>
            <a:ext cx="10515600" cy="424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latin typeface="Georgia Pro" panose="02040502050405020303" pitchFamily="18" charset="0"/>
              </a:rPr>
              <a:t>2. Multilevel Inheritance: </a:t>
            </a:r>
            <a:r>
              <a:rPr lang="en-US" sz="1600" dirty="0">
                <a:latin typeface="Georgia Pro" panose="02040502050405020303" pitchFamily="18" charset="0"/>
              </a:rPr>
              <a:t>Multilevel inheritance occurs when a subclass inherits from another subclass. </a:t>
            </a:r>
            <a:endParaRPr lang="en-US" sz="1600" dirty="0">
              <a:latin typeface="Georgia Pro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9894" y="1142952"/>
            <a:ext cx="9134669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"Eating"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First subclass (inherits from Animal)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giveBirth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"Giving birth to live young"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Second subclass (inherits from Mammal)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"Woof woof!"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MultilevelInheritanceExample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an instance of the second subclass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 methods from all levels of the inheritance hierarchy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       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Calls the eat method from Animal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giveBirth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Calls the </a:t>
            </a:r>
            <a:r>
              <a:rPr lang="en-I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giveBirth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 from Mammal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    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Calls the bark method from Dog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902" y="349401"/>
            <a:ext cx="10515600" cy="793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latin typeface="Georgia Pro" panose="02040502050405020303" pitchFamily="18" charset="0"/>
              </a:rPr>
              <a:t>3. </a:t>
            </a:r>
            <a:r>
              <a:rPr lang="en-US" sz="1600" b="1" dirty="0" err="1">
                <a:latin typeface="Georgia Pro" panose="02040502050405020303" pitchFamily="18" charset="0"/>
              </a:rPr>
              <a:t>Hierachical</a:t>
            </a:r>
            <a:r>
              <a:rPr lang="en-US" sz="1600" b="1" dirty="0">
                <a:latin typeface="Georgia Pro" panose="02040502050405020303" pitchFamily="18" charset="0"/>
              </a:rPr>
              <a:t> Inheritance: </a:t>
            </a:r>
            <a:r>
              <a:rPr lang="en-US" sz="1600" dirty="0">
                <a:latin typeface="Georgia Pro" panose="02040502050405020303" pitchFamily="18" charset="0"/>
              </a:rPr>
              <a:t>Hierarchical inheritance occurs when multiple subclasses inherit from a common superclass. Each subclass in the hierarchy can have its own additional methods or attributes. </a:t>
            </a:r>
            <a:endParaRPr lang="en-US" sz="1600" dirty="0">
              <a:latin typeface="Georgia Pro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9894" y="1180274"/>
            <a:ext cx="9134669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"Drawing a shape"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First subclass (inherits from Shape)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"Drawing a circle"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Second subclass (inherits from Shape)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drawRectangle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"Drawing a rectangle"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HierarchicalInheritanceExample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instances of both subclasses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 methods from both subclasses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      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Calls the draw method from Shape (inherited)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   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Calls the </a:t>
            </a:r>
            <a:r>
              <a:rPr lang="en-I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 from Circle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     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Calls the draw method from Shape (inherited)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drawRectangle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Calls the </a:t>
            </a:r>
            <a:r>
              <a:rPr lang="en-I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drawRectangle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 from Rectangle</a:t>
            </a:r>
            <a:endParaRPr lang="en-IN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38200" y="327803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If statement 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046031"/>
            <a:ext cx="10515600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 The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>
                <a:latin typeface="Georgia Pro" panose="02040502050405020303" pitchFamily="18" charset="0"/>
              </a:rPr>
              <a:t>statement is used for conditional execution of code. It allows you to execute a block of code if a certain condition is true. The basic syntax of the if statement in Scala is as follows:</a:t>
            </a:r>
            <a:endParaRPr lang="en-IN" dirty="0">
              <a:latin typeface="Georgia Pro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7216" y="2335648"/>
            <a:ext cx="7501813" cy="3787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"default.txt"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then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"default.txt“</a:t>
            </a:r>
            <a:endParaRPr lang="en-IN" b="0" dirty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IN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"default.txt"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38200" y="327803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Overriding methods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028372"/>
            <a:ext cx="10515600" cy="793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 Pro" panose="02040502050405020303" pitchFamily="18" charset="0"/>
              </a:rPr>
              <a:t>You can override methods in the subclass using the override keyword.</a:t>
            </a:r>
            <a:endParaRPr lang="en-US" sz="1600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 Pro" panose="02040502050405020303" pitchFamily="18" charset="0"/>
              </a:rPr>
              <a:t>The</a:t>
            </a:r>
            <a:r>
              <a:rPr lang="en-US" sz="1600" dirty="0">
                <a:latin typeface="Consolas" panose="020B0609020204030204" pitchFamily="49" charset="0"/>
              </a:rPr>
              <a:t> super </a:t>
            </a:r>
            <a:r>
              <a:rPr lang="en-US" sz="1600" dirty="0">
                <a:latin typeface="Georgia Pro" panose="02040502050405020303" pitchFamily="18" charset="0"/>
              </a:rPr>
              <a:t>keyword is used to call the overridden method from the superclass.</a:t>
            </a:r>
            <a:endParaRPr lang="en-US" sz="1600" dirty="0">
              <a:latin typeface="Georgia Pro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9050" y="2606847"/>
            <a:ext cx="9310395" cy="2142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 the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 from the superclass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"Meow!"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38200" y="327803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Abstract Class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028371"/>
            <a:ext cx="4284306" cy="2270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 Pro" panose="02040502050405020303" pitchFamily="18" charset="0"/>
              </a:rPr>
              <a:t>Abstract classes can have abstract (unimplemented) methods and fields that must be implemented by its subclasses.</a:t>
            </a:r>
            <a:endParaRPr lang="en-US" sz="1600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 Pro" panose="02040502050405020303" pitchFamily="18" charset="0"/>
              </a:rPr>
              <a:t> </a:t>
            </a:r>
            <a:endParaRPr lang="en-US" sz="1600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 Pro" panose="02040502050405020303" pitchFamily="18" charset="0"/>
              </a:rPr>
              <a:t>Subclasses must provide implementations for abstract methods.</a:t>
            </a:r>
            <a:endParaRPr lang="en-US" sz="1600" dirty="0">
              <a:latin typeface="Georgia Pro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1328" y="447040"/>
            <a:ext cx="614930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Abstract class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Abstract method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Concrete method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Default </a:t>
            </a:r>
            <a:r>
              <a:rPr lang="en-I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Concrete subclass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sideLength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"Drawing a square"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No need to implement the </a:t>
            </a:r>
            <a:r>
              <a:rPr lang="en-I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method, using the default implementation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AbstractClassExample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an instance of the concrete subclass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 methods on the instance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"Color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38200" y="327803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Defining </a:t>
            </a:r>
            <a:r>
              <a:rPr lang="en-US" sz="2800" b="1" dirty="0" err="1">
                <a:solidFill>
                  <a:srgbClr val="2C326F"/>
                </a:solidFill>
                <a:latin typeface="Georgia Pro" panose="02040502050405020303" pitchFamily="18" charset="0"/>
              </a:rPr>
              <a:t>parameterless</a:t>
            </a: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 methods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862790"/>
            <a:ext cx="10515600" cy="424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Georgia Pro" panose="02040502050405020303" pitchFamily="18" charset="0"/>
              </a:rPr>
              <a:t>In Scala, you can define parameterless methods by omitting the parentheses in the method signature</a:t>
            </a:r>
            <a:endParaRPr lang="en-US" sz="1600" dirty="0">
              <a:latin typeface="Georgia Pro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7352" y="1551563"/>
            <a:ext cx="493589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Parameterless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Another </a:t>
            </a:r>
            <a:r>
              <a:rPr lang="en-I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parameterless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printGreeting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Calling the </a:t>
            </a:r>
            <a:r>
              <a:rPr lang="en-I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parameterless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Calling another </a:t>
            </a:r>
            <a:r>
              <a:rPr lang="en-I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parameterless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printGreeting</a:t>
            </a:r>
            <a:r>
              <a:rPr lang="en-IN" sz="1400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Without parentheses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70C1"/>
                </a:solidFill>
                <a:latin typeface="Consolas" panose="020B0609020204030204" pitchFamily="49" charset="0"/>
              </a:rPr>
              <a:t> 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printGreeting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With parentheses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02270" y="1544759"/>
            <a:ext cx="4067175" cy="3378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greet</a:t>
            </a:r>
            <a:r>
              <a:rPr lang="en-US" sz="1600" dirty="0">
                <a:latin typeface="Georgia Pro" panose="02040502050405020303" pitchFamily="18" charset="0"/>
              </a:rPr>
              <a:t> and </a:t>
            </a:r>
            <a:r>
              <a:rPr lang="en-US" sz="1600" dirty="0" err="1">
                <a:latin typeface="Consolas" panose="020B0609020204030204" pitchFamily="49" charset="0"/>
              </a:rPr>
              <a:t>printGreeting</a:t>
            </a:r>
            <a:r>
              <a:rPr lang="en-US" sz="1600" dirty="0">
                <a:latin typeface="Georgia Pro" panose="02040502050405020303" pitchFamily="18" charset="0"/>
              </a:rPr>
              <a:t> are </a:t>
            </a:r>
            <a:r>
              <a:rPr lang="en-US" sz="1600" dirty="0" err="1">
                <a:latin typeface="Georgia Pro" panose="02040502050405020303" pitchFamily="18" charset="0"/>
              </a:rPr>
              <a:t>parameterless</a:t>
            </a:r>
            <a:r>
              <a:rPr lang="en-US" sz="1600" dirty="0">
                <a:latin typeface="Georgia Pro" panose="02040502050405020303" pitchFamily="18" charset="0"/>
              </a:rPr>
              <a:t> methods. There are no </a:t>
            </a:r>
            <a:r>
              <a:rPr lang="en-US" sz="1600" dirty="0" err="1">
                <a:latin typeface="Georgia Pro" panose="02040502050405020303" pitchFamily="18" charset="0"/>
              </a:rPr>
              <a:t>paranthese</a:t>
            </a:r>
            <a:r>
              <a:rPr lang="en-US" sz="1600" dirty="0">
                <a:latin typeface="Georgia Pro" panose="02040502050405020303" pitchFamily="18" charset="0"/>
              </a:rPr>
              <a:t> after their definitions.</a:t>
            </a:r>
            <a:endParaRPr lang="en-US" sz="1600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 Pro" panose="02040502050405020303" pitchFamily="18" charset="0"/>
              </a:rPr>
              <a:t>When calling a </a:t>
            </a:r>
            <a:r>
              <a:rPr lang="en-US" sz="1600" dirty="0" err="1">
                <a:latin typeface="Georgia Pro" panose="02040502050405020303" pitchFamily="18" charset="0"/>
              </a:rPr>
              <a:t>parameterless</a:t>
            </a:r>
            <a:r>
              <a:rPr lang="en-US" sz="1600" dirty="0">
                <a:latin typeface="Georgia Pro" panose="02040502050405020303" pitchFamily="18" charset="0"/>
              </a:rPr>
              <a:t> method, you can choose whether to include or omit the parentheses.</a:t>
            </a:r>
            <a:endParaRPr lang="en-US" sz="1600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eorgia Pro" panose="02040502050405020303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38200" y="327803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 Overriding methods and fields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862790"/>
            <a:ext cx="10515600" cy="545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In Scala, you can override both methods and fields in a subclass.</a:t>
            </a: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When overriding a method:</a:t>
            </a:r>
            <a:endParaRPr lang="en-US" dirty="0">
              <a:latin typeface="Georgia Pro" panose="02040502050405020303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Georgia Pro" panose="02040502050405020303" pitchFamily="18" charset="0"/>
              </a:rPr>
              <a:t>Use the override keyword before the method definition in the subclass.</a:t>
            </a:r>
            <a:endParaRPr lang="en-US" dirty="0">
              <a:latin typeface="Georgia Pro" panose="02040502050405020303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Georgia Pro" panose="02040502050405020303" pitchFamily="18" charset="0"/>
              </a:rPr>
              <a:t>Provide a new implementation for the method.</a:t>
            </a:r>
            <a:endParaRPr lang="en-US" dirty="0">
              <a:latin typeface="Georgia Pro" panose="02040502050405020303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When overriding a field:</a:t>
            </a:r>
            <a:endParaRPr lang="en-US" dirty="0">
              <a:latin typeface="Georgia Pro" panose="02040502050405020303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Georgia Pro" panose="02040502050405020303" pitchFamily="18" charset="0"/>
              </a:rPr>
              <a:t>Use the override keyword before the field definition in the subclass.</a:t>
            </a:r>
            <a:endParaRPr lang="en-US" dirty="0">
              <a:latin typeface="Georgia Pro" panose="02040502050405020303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Georgia Pro" panose="02040502050405020303" pitchFamily="18" charset="0"/>
              </a:rPr>
              <a:t>Provide a new value for the field.</a:t>
            </a: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Note that the override keyword is mandatory when you intend to override a method or a field. This helps the compiler catch potential mistakes, such as attempting to override something that doesn't exist in the superclass.</a:t>
            </a:r>
            <a:endParaRPr lang="en-US" dirty="0">
              <a:latin typeface="Georgia Pro" panose="02040502050405020303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/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885949" y="-49609"/>
            <a:ext cx="10544175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Method to be overridden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"Some generic sound"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Field to be overridden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species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"Generic Animal"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Derived class (extends Animal)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Override the method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"Woof, woof!"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Override the field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species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"Canine"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instances of both classes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genericAnimal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myDog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 overridden methods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genericAnimal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Calls </a:t>
            </a:r>
            <a:r>
              <a:rPr lang="en-I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from Animal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myDog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      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Calls overridden </a:t>
            </a:r>
            <a:r>
              <a:rPr lang="en-I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from Dog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Access overridden fields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genericAnimal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species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Accesses the species field from Animal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myDog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species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   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Accesses overridden species field from Dog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38200" y="327803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Invoking superclass constructors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862790"/>
            <a:ext cx="10515600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In Scala, when you extend a class, you invoke the superclass constructor using the extends keyword along with the required parameters.</a:t>
            </a: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When you extend a class, you must pass the required parameters to the constructor of the base class using the extends keyword. This ensures that the superclass is properly initialized.</a:t>
            </a:r>
            <a:endParaRPr lang="en-US" dirty="0">
              <a:latin typeface="Georgia Pro" panose="02040502050405020303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/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657350" y="289561"/>
            <a:ext cx="10182225" cy="6066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Base class with a parameterized constructor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Some methods and fields in the base class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Derived class extending Animal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Additional methods and fields specific to Dog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an instance of the derived class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myDog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"Buddy"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"Golden Retriever"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Access methods and fields from both base and derived classes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"Dog's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name: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myDog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"Dog's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age: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myDog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"Dog's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breed: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myDog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38200" y="327803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Polymorphism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862790"/>
            <a:ext cx="10515600" cy="378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Polymorphism refers to the ability of objects to take on multiple forms or the ability of a single interface to represent multiple types. </a:t>
            </a: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It allows a single name (method or class) to be used for different types of objects, promoting flexibility, extensibility, and code reuse. </a:t>
            </a: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There are two principal forms of polymorphism:</a:t>
            </a:r>
            <a:endParaRPr lang="en-US" dirty="0">
              <a:latin typeface="Georgia Pro" panose="02040502050405020303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Georgia Pro" panose="02040502050405020303" pitchFamily="18" charset="0"/>
              </a:rPr>
              <a:t>Subtyping: </a:t>
            </a:r>
            <a:r>
              <a:rPr lang="en-US" dirty="0">
                <a:latin typeface="Georgia Pro" panose="02040502050405020303" pitchFamily="18" charset="0"/>
              </a:rPr>
              <a:t>In subtyping a subclass’s instance can be passed to a base class</a:t>
            </a:r>
            <a:endParaRPr lang="en-US" dirty="0">
              <a:latin typeface="Georgia Pro" panose="02040502050405020303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Georgia Pro" panose="02040502050405020303" pitchFamily="18" charset="0"/>
              </a:rPr>
              <a:t>Generics:</a:t>
            </a:r>
            <a:r>
              <a:rPr lang="en-US" dirty="0">
                <a:latin typeface="Georgia Pro" panose="02040502050405020303" pitchFamily="18" charset="0"/>
              </a:rPr>
              <a:t> By type parameterization, instances of a function or class are created.</a:t>
            </a:r>
            <a:endParaRPr lang="en-US" dirty="0">
              <a:latin typeface="Georgia Pro" panose="02040502050405020303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38940"/>
            <a:ext cx="5343525" cy="4620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b="1" dirty="0">
                <a:latin typeface="Georgia Pro" panose="02040502050405020303" pitchFamily="18" charset="0"/>
              </a:rPr>
              <a:t>Compile-Time (Static) Polymorphism:</a:t>
            </a:r>
            <a:endParaRPr lang="en-US" b="1" dirty="0">
              <a:latin typeface="Georgia Pro" panose="02040502050405020303" pitchFamily="18" charset="0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Compile-time polymorphism, also known as static polymorphism or method overloading, occurs when multiple methods in the </a:t>
            </a:r>
            <a:r>
              <a:rPr lang="en-US" b="1" i="1" dirty="0">
                <a:latin typeface="Georgia Pro" panose="02040502050405020303" pitchFamily="18" charset="0"/>
              </a:rPr>
              <a:t>same class </a:t>
            </a:r>
            <a:r>
              <a:rPr lang="en-US" dirty="0">
                <a:latin typeface="Georgia Pro" panose="02040502050405020303" pitchFamily="18" charset="0"/>
              </a:rPr>
              <a:t>have the same name but different parameter lists (types or number of parameters). </a:t>
            </a: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The appropriate method to call is determined at compile time based on the method signature.</a:t>
            </a:r>
            <a:endParaRPr lang="en-US" dirty="0">
              <a:latin typeface="Georgia Pro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1751" y="699333"/>
            <a:ext cx="5448300" cy="4684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Calculator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Method overloading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endParaRPr lang="en-IN" sz="16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calculator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Calculator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calculator</a:t>
            </a:r>
            <a:r>
              <a:rPr lang="en-IN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result2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calculator</a:t>
            </a:r>
            <a:r>
              <a:rPr lang="en-IN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"Result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1: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"Result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2: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result2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38940"/>
            <a:ext cx="5343525" cy="420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Georgia Pro" panose="02040502050405020303" pitchFamily="18" charset="0"/>
              </a:rPr>
              <a:t>2. Runtime (Dynamic) Polymorphism:</a:t>
            </a:r>
            <a:endParaRPr lang="en-US" b="1" dirty="0">
              <a:latin typeface="Georgia Pro" panose="02040502050405020303" pitchFamily="18" charset="0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Runtime polymorphism occurs when the decision about which method or operation to execute is made at runtime. </a:t>
            </a: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This is typically achieved through method overriding, where a subclass provides a specific implementation for a method already defined in its superclass.</a:t>
            </a:r>
            <a:endParaRPr lang="en-US" dirty="0">
              <a:latin typeface="Georgia Pro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9851" y="231596"/>
            <a:ext cx="54483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"Drawing a generic shape"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Derived classes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"Drawing a circle"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"Drawing a square"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PolymorphismExample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Creating instances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genericShape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myCircle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mySquare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Polymorphic </a:t>
            </a:r>
            <a:r>
              <a:rPr lang="en-I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behavior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genericShape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   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Calls draw from Shape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myCircle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       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Calls overridden draw from Circle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mySquare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       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Calls overridden draw from Square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/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303106" y="247205"/>
            <a:ext cx="8315130" cy="5951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EvenOddCheck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Define a function to check if a number is even or odd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checkEvenOdd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"even"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"odd"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Test the function with some numbers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number1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number2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number1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checkEvenOdd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number1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number2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checkEvenOdd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number2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38940"/>
            <a:ext cx="5343525" cy="378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Georgia Pro" panose="02040502050405020303" pitchFamily="18" charset="0"/>
              </a:rPr>
              <a:t>a) Subtype Polymorphism (Inheritance):</a:t>
            </a:r>
            <a:endParaRPr lang="en-US" b="1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Subtype polymorphism allows a derived class (subtype) to be treated as an instance of its base class (supertype). This is achieved through method overriding.</a:t>
            </a: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The </a:t>
            </a:r>
            <a:r>
              <a:rPr lang="en-US" dirty="0" err="1">
                <a:latin typeface="Georgia Pro" panose="02040502050405020303" pitchFamily="18" charset="0"/>
              </a:rPr>
              <a:t>makeSound</a:t>
            </a:r>
            <a:r>
              <a:rPr lang="en-US" dirty="0">
                <a:latin typeface="Georgia Pro" panose="02040502050405020303" pitchFamily="18" charset="0"/>
              </a:rPr>
              <a:t> method is polymorphic, meaning that it is dynamically dispatched based on the actual type of the object at runtime.</a:t>
            </a:r>
            <a:endParaRPr lang="en-US" dirty="0">
              <a:latin typeface="Georgia Pro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8901" y="717371"/>
            <a:ext cx="54483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"Some generic sound"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Derived classes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"Woof, woof!"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"Meow!"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PolymorphismExample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Polymorphic </a:t>
            </a:r>
            <a:r>
              <a:rPr lang="en-I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behavior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myDog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myCat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myDog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 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Calls </a:t>
            </a:r>
            <a:r>
              <a:rPr lang="en-I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from Dog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myCat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 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Calls </a:t>
            </a:r>
            <a:r>
              <a:rPr lang="en-I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from Cat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38940"/>
            <a:ext cx="5343525" cy="4620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>
                <a:latin typeface="Georgia Pro" panose="02040502050405020303" pitchFamily="18" charset="0"/>
              </a:rPr>
              <a:t>b) </a:t>
            </a:r>
            <a:r>
              <a:rPr lang="en-US" b="1" dirty="0">
                <a:latin typeface="Georgia Pro" panose="02040502050405020303" pitchFamily="18" charset="0"/>
              </a:rPr>
              <a:t>Parametric Polymorphism (Generics):</a:t>
            </a:r>
            <a:endParaRPr lang="en-US" b="1" dirty="0">
              <a:latin typeface="Georgia Pro" panose="02040502050405020303" pitchFamily="18" charset="0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Parametric polymorphism allows you to write generic code that can work with values of different types. This is achieved through type parameters.</a:t>
            </a: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In this example, Box is a generic class with a type parameter T. You can create instances of Box with different types (Int and String). The type is determined at the time of instantiation.</a:t>
            </a:r>
            <a:endParaRPr lang="en-US" dirty="0">
              <a:latin typeface="Georgia Pro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1" y="653240"/>
            <a:ext cx="5448300" cy="555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I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GenericsExample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Creating instances of the generic class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intBox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stringBox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Scala!"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Accessing values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intValue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intBox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getValue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stringValue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stringBox</a:t>
            </a:r>
            <a:r>
              <a:rPr lang="en-I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getValue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Value: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intValue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"String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Value: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stringValue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/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736979" y="2721114"/>
            <a:ext cx="6718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8326F"/>
                </a:solidFill>
                <a:latin typeface="Georgia Pro" panose="02040502050405020303" pitchFamily="18" charset="0"/>
              </a:rPr>
              <a:t>Happy Learning</a:t>
            </a:r>
            <a:endParaRPr lang="en-IN" sz="4000" b="1" dirty="0">
              <a:solidFill>
                <a:srgbClr val="28326F"/>
              </a:solidFill>
              <a:latin typeface="Georgia Pro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38200" y="327803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While loops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046031"/>
            <a:ext cx="10515600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the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Georgia Pro" panose="02040502050405020303" pitchFamily="18" charset="0"/>
              </a:rPr>
              <a:t> loop is used for repeated execution of a block of code as long as a specified condition is true. The basic syntax of a while loop in Scala is as follows:</a:t>
            </a:r>
            <a:endParaRPr lang="en-IN" dirty="0">
              <a:latin typeface="Georgia Pro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7216" y="2335648"/>
            <a:ext cx="75018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 to be executed as long as the condition is true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/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021633" y="239047"/>
            <a:ext cx="814873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FactorialCalculator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Function to calculate the factorial of a number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Test the function with a number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Print the result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factorial of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38200" y="327803"/>
            <a:ext cx="10331245" cy="5349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2C326F"/>
                </a:solidFill>
                <a:latin typeface="Georgia Pro" panose="02040502050405020303" pitchFamily="18" charset="0"/>
              </a:rPr>
              <a:t>For expressions</a:t>
            </a:r>
            <a:endParaRPr lang="en-US" sz="2800" b="1" dirty="0">
              <a:solidFill>
                <a:srgbClr val="2C326F"/>
              </a:solidFill>
              <a:latin typeface="Georgia Pro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046031"/>
            <a:ext cx="10515600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Georgia Pro" panose="02040502050405020303" pitchFamily="18" charset="0"/>
              </a:rPr>
              <a:t> expression is a powerful construct that can be used for iterating over collections, generating sequences, and performing various operations in a concise and expressive manner. The syntax of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Georgia Pro" panose="02040502050405020303" pitchFamily="18" charset="0"/>
              </a:rPr>
              <a:t> expression is quite flexible and can be used for a variety of tasks.</a:t>
            </a:r>
            <a:endParaRPr lang="en-US" dirty="0">
              <a:latin typeface="Georgia Pro" panose="0204050205040502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 Pro" panose="02040502050405020303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Georgia Pro" panose="02040502050405020303" pitchFamily="18" charset="0"/>
              </a:rPr>
              <a:t>1. Iterating over a collection</a:t>
            </a:r>
            <a:endParaRPr lang="en-IN" b="1" dirty="0">
              <a:latin typeface="Georgia Pro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3429000"/>
            <a:ext cx="3993503" cy="2125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"Iteration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until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"Iteration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2808" y="3429000"/>
            <a:ext cx="4980992" cy="2142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I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filesHere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listFiles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filesHere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D44-A436-4DD3-982F-98469169CEC7}" type="slidenum">
              <a:rPr lang="en-IN" smtClean="0">
                <a:latin typeface="Georgia Pro" panose="02040502050405020303" pitchFamily="18" charset="0"/>
              </a:rPr>
            </a:fld>
            <a:endParaRPr lang="en-IN">
              <a:latin typeface="Georgia Pro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5093" y="853335"/>
            <a:ext cx="7501813" cy="3527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IteratingOverCollection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Define a list of fruits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"Grapes"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Iterate over the elements of the list using a for expression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"Current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fruit: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28843</Words>
  <Application>WPS Presentation</Application>
  <PresentationFormat>Widescreen</PresentationFormat>
  <Paragraphs>920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7" baseType="lpstr">
      <vt:lpstr>Arial</vt:lpstr>
      <vt:lpstr>SimSun</vt:lpstr>
      <vt:lpstr>Wingdings</vt:lpstr>
      <vt:lpstr>Georgia Pro</vt:lpstr>
      <vt:lpstr>苹方-简</vt:lpstr>
      <vt:lpstr>Georgia</vt:lpstr>
      <vt:lpstr>Courier New</vt:lpstr>
      <vt:lpstr>Consolas</vt:lpstr>
      <vt:lpstr>Calibri</vt:lpstr>
      <vt:lpstr>Helvetica Neue</vt:lpstr>
      <vt:lpstr>Microsoft YaHei</vt:lpstr>
      <vt:lpstr>汉仪旗黑</vt:lpstr>
      <vt:lpstr>Arial Unicode MS</vt:lpstr>
      <vt:lpstr>Calibri Light</vt:lpstr>
      <vt:lpstr>Office Theme</vt:lpstr>
      <vt:lpstr>Unit-4  Control structures and function.  Composition and Inheritance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SHISHANT GUPTA</dc:creator>
  <cp:lastModifiedBy>Prince Choudhury</cp:lastModifiedBy>
  <cp:revision>1221</cp:revision>
  <dcterms:created xsi:type="dcterms:W3CDTF">2024-05-30T02:09:25Z</dcterms:created>
  <dcterms:modified xsi:type="dcterms:W3CDTF">2024-05-30T02:09:25Z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0x010100BCB50CED5D73F94CBECB7502DF35139D</vt:lpwstr>
  </property>
  <property fmtid="{D5CDD505-2E9C-101B-9397-08002B2CF9AE}" pid="3" name="KSOProductBuildVer">
    <vt:lpwstr>1033-5.7.1.8093</vt:lpwstr>
  </property>
</Properties>
</file>