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 Semi Condensed" pitchFamily="2" charset="0"/>
      <p:regular r:id="rId13"/>
      <p:bold r:id="rId14"/>
      <p:italic r:id="rId15"/>
      <p:boldItalic r:id="rId16"/>
    </p:embeddedFont>
    <p:embeddedFont>
      <p:font typeface="Barlow Semi Condensed Medium" pitchFamily="2" charset="0"/>
      <p:regular r:id="rId17"/>
      <p:bold r:id="rId18"/>
      <p:italic r:id="rId19"/>
      <p:boldItalic r:id="rId20"/>
    </p:embeddedFont>
    <p:embeddedFont>
      <p:font typeface="Fira Sans Extra Condensed Medium" panose="020B0603050000020004" pitchFamily="34" charset="0"/>
      <p:regular r:id="rId21"/>
      <p:bold r:id="rId22"/>
      <p:italic r:id="rId23"/>
      <p:boldItalic r:id="rId24"/>
    </p:embeddedFont>
    <p:embeddedFont>
      <p:font typeface="Saira ExtraCondensed ExtraBold" pitchFamily="2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font" Target="fonts/font6.fntdata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font" Target="fonts/font9.fntdata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25" Type="http://schemas.openxmlformats.org/officeDocument/2006/relationships/font" Target="fonts/font13.fntdata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font" Target="fonts/font8.fntdata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2.fntdata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23" Type="http://schemas.openxmlformats.org/officeDocument/2006/relationships/font" Target="fonts/font11.fntdata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Relationship Id="rId22" Type="http://schemas.openxmlformats.org/officeDocument/2006/relationships/font" Target="fonts/font10.fntdata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a3f18cc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9a3f18cc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cfa781d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cfa781d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cfa78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cfa78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cfa781d9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cfa781d9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fe57404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fe57404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9772429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9772429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9772429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9772429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a3f18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9a3f18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9a3f18c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9a3f18c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5330" y="401475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6525" y="-7975"/>
            <a:ext cx="175500" cy="292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632050" y="402150"/>
            <a:ext cx="41325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3">
  <p:cSld name="CUSTOM_6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8481725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ctrTitle"/>
          </p:nvPr>
        </p:nvSpPr>
        <p:spPr>
          <a:xfrm>
            <a:off x="5869725" y="551025"/>
            <a:ext cx="28080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0">
          <p15:clr>
            <a:srgbClr val="FA7B17"/>
          </p15:clr>
        </p15:guide>
        <p15:guide id="2" orient="horz" pos="6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6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8481725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064400" y="6879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4130975" y="6879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064400" y="26536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130975" y="26536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 flipH="1">
            <a:off x="2122675" y="1429123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2122600" y="1592325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 flipH="1">
            <a:off x="4189250" y="1429123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4"/>
          </p:nvPr>
        </p:nvSpPr>
        <p:spPr>
          <a:xfrm>
            <a:off x="4189169" y="1592325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 flipH="1">
            <a:off x="2122675" y="3368368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2122600" y="3531478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7"/>
          </p:nvPr>
        </p:nvSpPr>
        <p:spPr>
          <a:xfrm flipH="1">
            <a:off x="4189250" y="3368368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4189169" y="3531476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ctrTitle"/>
          </p:nvPr>
        </p:nvSpPr>
        <p:spPr>
          <a:xfrm>
            <a:off x="5869725" y="551025"/>
            <a:ext cx="28080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51600" y="-50"/>
            <a:ext cx="7500403" cy="5143558"/>
          </a:xfrm>
          <a:custGeom>
            <a:avLst/>
            <a:gdLst/>
            <a:ahLst/>
            <a:cxnLst/>
            <a:rect l="l" t="t" r="r" b="b"/>
            <a:pathLst>
              <a:path w="65806" h="47934" extrusionOk="0">
                <a:moveTo>
                  <a:pt x="0" y="0"/>
                </a:moveTo>
                <a:lnTo>
                  <a:pt x="24811" y="23967"/>
                </a:lnTo>
                <a:lnTo>
                  <a:pt x="91" y="47933"/>
                </a:lnTo>
                <a:lnTo>
                  <a:pt x="40994" y="47933"/>
                </a:lnTo>
                <a:lnTo>
                  <a:pt x="65805" y="23967"/>
                </a:lnTo>
                <a:lnTo>
                  <a:pt x="409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742825" y="450225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2538125" y="184945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2538100" y="774136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3" hasCustomPrompt="1"/>
          </p:nvPr>
        </p:nvSpPr>
        <p:spPr>
          <a:xfrm>
            <a:off x="1809625" y="149895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 flipH="1">
            <a:off x="3604925" y="1233645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3604900" y="1822836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6" hasCustomPrompt="1"/>
          </p:nvPr>
        </p:nvSpPr>
        <p:spPr>
          <a:xfrm>
            <a:off x="1809625" y="2745925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3604925" y="2480620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3604900" y="3069811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9" hasCustomPrompt="1"/>
          </p:nvPr>
        </p:nvSpPr>
        <p:spPr>
          <a:xfrm>
            <a:off x="742825" y="393186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3"/>
          </p:nvPr>
        </p:nvSpPr>
        <p:spPr>
          <a:xfrm flipH="1">
            <a:off x="2538125" y="3667353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4"/>
          </p:nvPr>
        </p:nvSpPr>
        <p:spPr>
          <a:xfrm>
            <a:off x="2538100" y="4256544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558472" y="569911"/>
            <a:ext cx="151500" cy="74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659572" y="1618636"/>
            <a:ext cx="151500" cy="74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659572" y="2876536"/>
            <a:ext cx="151500" cy="74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58472" y="4051536"/>
            <a:ext cx="151500" cy="74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0"/>
            <a:ext cx="2591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4965550" y="1283100"/>
            <a:ext cx="1930800" cy="25773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937050" y="1283100"/>
            <a:ext cx="1930800" cy="25773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6994050" y="1283100"/>
            <a:ext cx="1930800" cy="25773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7054200" y="2687725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2"/>
          </p:nvPr>
        </p:nvSpPr>
        <p:spPr>
          <a:xfrm>
            <a:off x="5025700" y="2682200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3"/>
          </p:nvPr>
        </p:nvSpPr>
        <p:spPr>
          <a:xfrm>
            <a:off x="2997200" y="2687725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ctrTitle"/>
          </p:nvPr>
        </p:nvSpPr>
        <p:spPr>
          <a:xfrm>
            <a:off x="623700" y="418104"/>
            <a:ext cx="41325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CUSTOM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0"/>
            <a:ext cx="9144053" cy="5148387"/>
          </a:xfrm>
          <a:custGeom>
            <a:avLst/>
            <a:gdLst/>
            <a:ahLst/>
            <a:cxnLst/>
            <a:rect l="l" t="t" r="r" b="b"/>
            <a:pathLst>
              <a:path w="85299" h="48026" extrusionOk="0">
                <a:moveTo>
                  <a:pt x="18261" y="5228"/>
                </a:moveTo>
                <a:lnTo>
                  <a:pt x="32892" y="19859"/>
                </a:lnTo>
                <a:lnTo>
                  <a:pt x="18261" y="34512"/>
                </a:lnTo>
                <a:lnTo>
                  <a:pt x="3607" y="19859"/>
                </a:lnTo>
                <a:lnTo>
                  <a:pt x="18261" y="5228"/>
                </a:lnTo>
                <a:close/>
                <a:moveTo>
                  <a:pt x="41451" y="15408"/>
                </a:moveTo>
                <a:lnTo>
                  <a:pt x="56105" y="30039"/>
                </a:lnTo>
                <a:lnTo>
                  <a:pt x="41451" y="44693"/>
                </a:lnTo>
                <a:lnTo>
                  <a:pt x="26820" y="30039"/>
                </a:lnTo>
                <a:lnTo>
                  <a:pt x="41451" y="15408"/>
                </a:lnTo>
                <a:close/>
                <a:moveTo>
                  <a:pt x="1" y="1"/>
                </a:moveTo>
                <a:lnTo>
                  <a:pt x="1" y="48025"/>
                </a:lnTo>
                <a:lnTo>
                  <a:pt x="85299" y="48025"/>
                </a:lnTo>
                <a:lnTo>
                  <a:pt x="852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3317025" y="3826575"/>
            <a:ext cx="30600" cy="131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3142675" y="-7975"/>
            <a:ext cx="30600" cy="1388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494075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 flipH="1">
            <a:off x="3141359" y="295713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3141334" y="961104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 flipH="1">
            <a:off x="208716" y="3540388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1104216" y="4205779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ctrTitle"/>
          </p:nvPr>
        </p:nvSpPr>
        <p:spPr>
          <a:xfrm>
            <a:off x="4545200" y="402150"/>
            <a:ext cx="41325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0">
          <p15:clr>
            <a:srgbClr val="FA7B17"/>
          </p15:clr>
        </p15:guide>
        <p15:guide id="2" orient="horz" pos="6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0" y="-44625"/>
            <a:ext cx="4675761" cy="5223068"/>
          </a:xfrm>
          <a:custGeom>
            <a:avLst/>
            <a:gdLst/>
            <a:ahLst/>
            <a:cxnLst/>
            <a:rect l="l" t="t" r="r" b="b"/>
            <a:pathLst>
              <a:path w="47249" h="48026" extrusionOk="0">
                <a:moveTo>
                  <a:pt x="1" y="1"/>
                </a:moveTo>
                <a:lnTo>
                  <a:pt x="1" y="48025"/>
                </a:lnTo>
                <a:lnTo>
                  <a:pt x="47249" y="48025"/>
                </a:lnTo>
                <a:lnTo>
                  <a:pt x="30039" y="18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1"/>
          </p:nvPr>
        </p:nvSpPr>
        <p:spPr>
          <a:xfrm>
            <a:off x="5401850" y="2303100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1177800" y="-44625"/>
            <a:ext cx="143700" cy="29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ctrTitle"/>
          </p:nvPr>
        </p:nvSpPr>
        <p:spPr>
          <a:xfrm>
            <a:off x="1081955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4_3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1109175" y="311697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0" y="-44625"/>
            <a:ext cx="4396401" cy="5223068"/>
          </a:xfrm>
          <a:custGeom>
            <a:avLst/>
            <a:gdLst/>
            <a:ahLst/>
            <a:cxnLst/>
            <a:rect l="l" t="t" r="r" b="b"/>
            <a:pathLst>
              <a:path w="47249" h="48026" extrusionOk="0">
                <a:moveTo>
                  <a:pt x="1" y="1"/>
                </a:moveTo>
                <a:lnTo>
                  <a:pt x="1" y="48025"/>
                </a:lnTo>
                <a:lnTo>
                  <a:pt x="47249" y="48025"/>
                </a:lnTo>
                <a:lnTo>
                  <a:pt x="30039" y="18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1177800" y="-44625"/>
            <a:ext cx="143700" cy="29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ctrTitle"/>
          </p:nvPr>
        </p:nvSpPr>
        <p:spPr>
          <a:xfrm>
            <a:off x="1081955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4_3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4747599" y="-44625"/>
            <a:ext cx="4396401" cy="5223068"/>
          </a:xfrm>
          <a:custGeom>
            <a:avLst/>
            <a:gdLst/>
            <a:ahLst/>
            <a:cxnLst/>
            <a:rect l="l" t="t" r="r" b="b"/>
            <a:pathLst>
              <a:path w="47249" h="48026" extrusionOk="0">
                <a:moveTo>
                  <a:pt x="1" y="1"/>
                </a:moveTo>
                <a:lnTo>
                  <a:pt x="1" y="48025"/>
                </a:lnTo>
                <a:lnTo>
                  <a:pt x="47249" y="48025"/>
                </a:lnTo>
                <a:lnTo>
                  <a:pt x="30039" y="18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1139125" y="2298263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flipH="1">
            <a:off x="7822500" y="-44625"/>
            <a:ext cx="143700" cy="29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4172555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 flipH="1">
            <a:off x="2861984" y="22547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ExtraCondensed ExtraBold"/>
              <a:buNone/>
              <a:defRPr sz="1800">
                <a:latin typeface="Saira ExtraCondensed ExtraBold"/>
                <a:ea typeface="Saira ExtraCondensed ExtraBold"/>
                <a:cs typeface="Saira ExtraCondensed ExtraBold"/>
                <a:sym typeface="Saira ExtraCondensed ExtraBold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1893600" y="1760650"/>
            <a:ext cx="53568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 rot="5400000">
            <a:off x="6299400" y="1827384"/>
            <a:ext cx="143700" cy="14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7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177800" y="-44625"/>
            <a:ext cx="143700" cy="29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3308247"/>
            <a:ext cx="9144053" cy="1835264"/>
          </a:xfrm>
          <a:custGeom>
            <a:avLst/>
            <a:gdLst/>
            <a:ahLst/>
            <a:cxnLst/>
            <a:rect l="l" t="t" r="r" b="b"/>
            <a:pathLst>
              <a:path w="85299" h="17120" extrusionOk="0">
                <a:moveTo>
                  <a:pt x="1" y="1"/>
                </a:moveTo>
                <a:lnTo>
                  <a:pt x="1" y="17120"/>
                </a:lnTo>
                <a:lnTo>
                  <a:pt x="85299" y="17120"/>
                </a:lnTo>
                <a:lnTo>
                  <a:pt x="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1500553" y="2889674"/>
            <a:ext cx="814934" cy="814934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1" y="0"/>
                </a:moveTo>
                <a:lnTo>
                  <a:pt x="1" y="7601"/>
                </a:lnTo>
                <a:lnTo>
                  <a:pt x="7601" y="7601"/>
                </a:lnTo>
                <a:lnTo>
                  <a:pt x="76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 flipH="1">
            <a:off x="1072446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2"/>
          </p:nvPr>
        </p:nvSpPr>
        <p:spPr>
          <a:xfrm>
            <a:off x="607375" y="3846907"/>
            <a:ext cx="26016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164328" y="2889674"/>
            <a:ext cx="814934" cy="814934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1" y="0"/>
                </a:moveTo>
                <a:lnTo>
                  <a:pt x="1" y="7601"/>
                </a:lnTo>
                <a:lnTo>
                  <a:pt x="7601" y="7601"/>
                </a:lnTo>
                <a:lnTo>
                  <a:pt x="76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3"/>
          </p:nvPr>
        </p:nvSpPr>
        <p:spPr>
          <a:xfrm flipH="1">
            <a:off x="3736221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4"/>
          </p:nvPr>
        </p:nvSpPr>
        <p:spPr>
          <a:xfrm>
            <a:off x="3271204" y="3846907"/>
            <a:ext cx="26016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828353" y="2889674"/>
            <a:ext cx="814934" cy="814934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1" y="0"/>
                </a:moveTo>
                <a:lnTo>
                  <a:pt x="1" y="7601"/>
                </a:lnTo>
                <a:lnTo>
                  <a:pt x="7601" y="7601"/>
                </a:lnTo>
                <a:lnTo>
                  <a:pt x="76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5"/>
          </p:nvPr>
        </p:nvSpPr>
        <p:spPr>
          <a:xfrm flipH="1">
            <a:off x="6400246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6"/>
          </p:nvPr>
        </p:nvSpPr>
        <p:spPr>
          <a:xfrm>
            <a:off x="5935021" y="3846907"/>
            <a:ext cx="26016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7"/>
          </p:nvPr>
        </p:nvSpPr>
        <p:spPr>
          <a:xfrm>
            <a:off x="1125900" y="4047925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ubTitle" idx="8"/>
          </p:nvPr>
        </p:nvSpPr>
        <p:spPr>
          <a:xfrm>
            <a:off x="3789750" y="4047925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ubTitle" idx="9"/>
          </p:nvPr>
        </p:nvSpPr>
        <p:spPr>
          <a:xfrm>
            <a:off x="6453775" y="4047925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ctrTitle"/>
          </p:nvPr>
        </p:nvSpPr>
        <p:spPr>
          <a:xfrm>
            <a:off x="1138443" y="694775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 Medium"/>
              <a:buNone/>
              <a:defRPr sz="2800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ctrTitle"/>
          </p:nvPr>
        </p:nvSpPr>
        <p:spPr>
          <a:xfrm>
            <a:off x="455330" y="401475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0" y="4527900"/>
            <a:ext cx="200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Prince Gupta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B19BB033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483300" y="4743300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Instructor : Yashaswi verma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1"/>
    </mc:Choice>
    <mc:Fallback xmlns="">
      <p:transition spd="slow" advTm="78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ctrTitle"/>
          </p:nvPr>
        </p:nvSpPr>
        <p:spPr>
          <a:xfrm>
            <a:off x="474030" y="551125"/>
            <a:ext cx="3717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810850" y="1975850"/>
            <a:ext cx="7923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Thus this paper presents a complete system for the prediction of disulphide bridges in cysteine rich proteins. 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When it is assumed that the bonded state of the cysteines is known, it outperforms existing approaches on the same validation data. The results also show that the 2D-RNN method achieves good recall and accuracy on the prediction of connectivity pattern even when the bonding state of individual cysteines is not known. 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Also differently from existing approaches, this method can be applied to chains with k&gt;5 bonds.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Training can take days but once trained predictions can be carried on a proteomic or protein engineering scale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2"/>
    </mc:Choice>
    <mc:Fallback xmlns="">
      <p:transition spd="slow" advTm="44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5750" y="3356350"/>
            <a:ext cx="35784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This paper introduces a new method for the prediction of disulphide bond connectivity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using a 2-Dimensional Recursive Neural Network(RNN).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ctrTitle"/>
          </p:nvPr>
        </p:nvSpPr>
        <p:spPr>
          <a:xfrm>
            <a:off x="1100655" y="1059150"/>
            <a:ext cx="37176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00" y="1264875"/>
            <a:ext cx="4715049" cy="214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0"/>
    </mc:Choice>
    <mc:Fallback xmlns="">
      <p:transition spd="slow" advTm="125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 idx="3"/>
          </p:nvPr>
        </p:nvSpPr>
        <p:spPr>
          <a:xfrm>
            <a:off x="6178352" y="1047070"/>
            <a:ext cx="2309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TABLE OF CONTENTS</a:t>
            </a:r>
            <a:endParaRPr sz="240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 flipH="1">
            <a:off x="2538125" y="505220"/>
            <a:ext cx="3138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3"/>
          </p:nvPr>
        </p:nvSpPr>
        <p:spPr>
          <a:xfrm>
            <a:off x="1834025" y="1506931"/>
            <a:ext cx="17709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742825" y="450225"/>
            <a:ext cx="17709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4"/>
          </p:nvPr>
        </p:nvSpPr>
        <p:spPr>
          <a:xfrm flipH="1">
            <a:off x="3604925" y="1625570"/>
            <a:ext cx="3138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ALGORITHM</a:t>
            </a:r>
            <a:endParaRPr dirty="0"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6"/>
          </p:nvPr>
        </p:nvSpPr>
        <p:spPr>
          <a:xfrm>
            <a:off x="2513122" y="2760581"/>
            <a:ext cx="17709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7"/>
          </p:nvPr>
        </p:nvSpPr>
        <p:spPr>
          <a:xfrm flipH="1">
            <a:off x="3511678" y="2143742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9"/>
          </p:nvPr>
        </p:nvSpPr>
        <p:spPr>
          <a:xfrm>
            <a:off x="742825" y="3931860"/>
            <a:ext cx="17709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3"/>
          </p:nvPr>
        </p:nvSpPr>
        <p:spPr>
          <a:xfrm flipH="1">
            <a:off x="2538125" y="3667353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0"/>
    </mc:Choice>
    <mc:Fallback xmlns="">
      <p:transition spd="slow" advTm="72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>
            <a:off x="243175" y="2310125"/>
            <a:ext cx="27525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Introduction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911495" y="1312268"/>
            <a:ext cx="1996003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Cysteine is a semi-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essential proteinogenic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amino acid. The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formation of covalent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links among cysteine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(Cys) residues with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disulphide bridges is an important and unique feature of protein folding and structure.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967262" y="1312268"/>
            <a:ext cx="2005687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Disulphide bond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formation involves 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reaction between the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sulfhydryl (SH) side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chains of two cysteine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residues. The disulfide bond links distant portions of a protein and play an important role in protein folding  and stability.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972949" y="1527526"/>
            <a:ext cx="2220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Thus prediction /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knowledge of the disulphide connectivity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of a protein is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important and provides essential insights into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its structure and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possibly also into its function and evolution.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08"/>
    </mc:Choice>
    <mc:Fallback xmlns="">
      <p:transition spd="slow" advTm="358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ctrTitle"/>
          </p:nvPr>
        </p:nvSpPr>
        <p:spPr>
          <a:xfrm>
            <a:off x="455330" y="401475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Algorithm</a:t>
            </a:r>
            <a:endParaRPr dirty="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25" y="271212"/>
            <a:ext cx="3800115" cy="21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128" y="3179622"/>
            <a:ext cx="3872725" cy="14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4565338" y="2571750"/>
            <a:ext cx="351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Figure 1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387125" y="4743300"/>
            <a:ext cx="399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Figure 2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0"/>
    </mc:Choice>
    <mc:Fallback xmlns="">
      <p:transition spd="slow" advTm="134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ctrTitle"/>
          </p:nvPr>
        </p:nvSpPr>
        <p:spPr>
          <a:xfrm>
            <a:off x="474030" y="551125"/>
            <a:ext cx="3717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Algorithm</a:t>
            </a:r>
            <a:endParaRPr dirty="0"/>
          </a:p>
        </p:txBody>
      </p:sp>
      <p:sp>
        <p:nvSpPr>
          <p:cNvPr id="169" name="Google Shape;169;p20"/>
          <p:cNvSpPr txBox="1"/>
          <p:nvPr/>
        </p:nvSpPr>
        <p:spPr>
          <a:xfrm>
            <a:off x="810850" y="1929100"/>
            <a:ext cx="7923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To predict disulphide connectivity patterns, this paper uses 2D-Recursive Neural Network. In figure 1, the graph for disulphide connectivity has 6 2D-layers: input, output and rest 4 are hidden layers. In this map prediction, the (</a:t>
            </a:r>
            <a:r>
              <a:rPr lang="es" i="1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i,j</a:t>
            </a: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) output represents the probability of whether the </a:t>
            </a:r>
            <a:r>
              <a:rPr lang="es" i="1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</a:t>
            </a: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-th and </a:t>
            </a:r>
            <a:r>
              <a:rPr lang="es" i="1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j</a:t>
            </a: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-th cysteines in the sequence are forming a disulphide bond or not. This prediction can be summarized by 5 neural network as shown in figure 2. Learning can then proceed via gradient descent (backpropagation).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We can train our data here using two methods :-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→ One where we assume the bonded state of individual cysteine is known using a specialized predictor for bonded/non-bonded states.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65000"/>
                    <a:lumOff val="35000"/>
                  </a:schemeClr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→ Other where we do not assume anything and predict for all cysteines in the sequence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87"/>
    </mc:Choice>
    <mc:Fallback xmlns="">
      <p:transition spd="slow" advTm="159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ctrTitle"/>
          </p:nvPr>
        </p:nvSpPr>
        <p:spPr>
          <a:xfrm>
            <a:off x="474030" y="1568500"/>
            <a:ext cx="3717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l="7054" t="22290" r="6701" b="12070"/>
          <a:stretch/>
        </p:blipFill>
        <p:spPr>
          <a:xfrm>
            <a:off x="4544987" y="302025"/>
            <a:ext cx="2973875" cy="11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l="6871" t="15905" r="5254" b="9244"/>
          <a:stretch/>
        </p:blipFill>
        <p:spPr>
          <a:xfrm>
            <a:off x="4357950" y="2230375"/>
            <a:ext cx="3347950" cy="8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3665988" y="1477575"/>
            <a:ext cx="47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Table 1 : Prediction assuming the bonding state is known.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953551" y="3170050"/>
            <a:ext cx="415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Table 2 : Prediction on all the cysteines for 2 ≤ K ≤ 5.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5">
            <a:alphaModFix/>
          </a:blip>
          <a:srcRect r="2856"/>
          <a:stretch/>
        </p:blipFill>
        <p:spPr>
          <a:xfrm>
            <a:off x="2750375" y="3852950"/>
            <a:ext cx="6301274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3974538" y="436730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Table 3 : Prediction on all the cysteines for K&gt;5.</a:t>
            </a:r>
            <a:endParaRPr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1"/>
    </mc:Choice>
    <mc:Fallback xmlns="">
      <p:transition spd="slow" advTm="69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ctrTitle"/>
          </p:nvPr>
        </p:nvSpPr>
        <p:spPr>
          <a:xfrm>
            <a:off x="474030" y="551125"/>
            <a:ext cx="3717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810850" y="1929100"/>
            <a:ext cx="7923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Disulphide Connectivity Prediction for Bonded Cysteines</a:t>
            </a:r>
            <a:r>
              <a:rPr lang="es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 : Here it is assumed that the bonding state of the cysteines are known. 2D-RNN is trained using the SP39 data set to compare with other published results.</a:t>
            </a: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The performance is evaluated using the precision P (P=TP/(TP+FP) with TP = true positives and FP = false positives) and recall R (R=TP/(TP+FN) with FN = false negatives). </a:t>
            </a: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In Table 1, the results of this experiment (The value with a *) is compared with the results (The value in brackets) reported in the literature.  For example, in the case of 3 bonded cysteines, the precision reaches 0.61 and 0.51 at the pair and pattern levels, whereas the best similar results reported in the literature are 0.51 (pair) and 0.41 (pattern).</a:t>
            </a: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"/>
    </mc:Choice>
    <mc:Fallback xmlns="">
      <p:transition spd="slow" advTm="6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ctrTitle"/>
          </p:nvPr>
        </p:nvSpPr>
        <p:spPr>
          <a:xfrm>
            <a:off x="474030" y="551125"/>
            <a:ext cx="3717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810850" y="2181600"/>
            <a:ext cx="7923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Disulphide Connectivity Prediction from scratch</a:t>
            </a:r>
            <a:r>
              <a:rPr lang="es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 : Here it is not assumed that the bonding state of the cysteines are known and the 2D-RNN is applied to all the cysteines(bonded or non-bonded) in the sequence. 2D-RNN is trained using both the the SP39 data set (4-fold cross validation) and SP41(10-fold cross validation).</a:t>
            </a: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In Table 2, the precision and recall for SP39 data set is given for 2 ≤ K ≤ 5.</a:t>
            </a: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Table 3 shows the kind of results that are obtained when the method is applied to sequences with more than K = 5 bonds in SP41.</a:t>
            </a:r>
            <a:endParaRPr dirty="0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7"/>
    </mc:Choice>
    <mc:Fallback xmlns="">
      <p:transition spd="slow" advTm="4817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FCCAC"/>
      </a:accent1>
      <a:accent2>
        <a:srgbClr val="212121"/>
      </a:accent2>
      <a:accent3>
        <a:srgbClr val="78909C"/>
      </a:accent3>
      <a:accent4>
        <a:srgbClr val="1FCCAC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693</Words>
  <Application>Microsoft Office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ML Project</vt:lpstr>
      <vt:lpstr>ABOUT THE PROJECT</vt:lpstr>
      <vt:lpstr>TABLE OF CONTENTS</vt:lpstr>
      <vt:lpstr>Introduction</vt:lpstr>
      <vt:lpstr>Algorithm</vt:lpstr>
      <vt:lpstr>Algorithm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Prince Gupta</dc:creator>
  <cp:lastModifiedBy>Prince Gupta</cp:lastModifiedBy>
  <cp:revision>9</cp:revision>
  <dcterms:modified xsi:type="dcterms:W3CDTF">2021-02-08T04:42:36Z</dcterms:modified>
</cp:coreProperties>
</file>