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7"/>
  </p:notesMasterIdLst>
  <p:sldIdLst>
    <p:sldId id="291" r:id="rId2"/>
    <p:sldId id="290" r:id="rId3"/>
    <p:sldId id="257" r:id="rId4"/>
    <p:sldId id="258" r:id="rId5"/>
    <p:sldId id="292" r:id="rId6"/>
    <p:sldId id="259" r:id="rId7"/>
    <p:sldId id="274" r:id="rId8"/>
    <p:sldId id="260" r:id="rId9"/>
    <p:sldId id="299" r:id="rId10"/>
    <p:sldId id="300" r:id="rId11"/>
    <p:sldId id="301" r:id="rId12"/>
    <p:sldId id="302" r:id="rId13"/>
    <p:sldId id="303" r:id="rId14"/>
    <p:sldId id="306" r:id="rId15"/>
    <p:sldId id="305" r:id="rId16"/>
    <p:sldId id="262" r:id="rId17"/>
    <p:sldId id="307" r:id="rId18"/>
    <p:sldId id="261" r:id="rId19"/>
    <p:sldId id="282" r:id="rId20"/>
    <p:sldId id="309" r:id="rId21"/>
    <p:sldId id="287" r:id="rId22"/>
    <p:sldId id="283" r:id="rId23"/>
    <p:sldId id="284" r:id="rId24"/>
    <p:sldId id="285" r:id="rId25"/>
    <p:sldId id="298" r:id="rId26"/>
    <p:sldId id="286" r:id="rId27"/>
    <p:sldId id="304" r:id="rId28"/>
    <p:sldId id="279" r:id="rId29"/>
    <p:sldId id="296" r:id="rId30"/>
    <p:sldId id="308" r:id="rId31"/>
    <p:sldId id="288" r:id="rId32"/>
    <p:sldId id="263" r:id="rId33"/>
    <p:sldId id="268" r:id="rId34"/>
    <p:sldId id="293" r:id="rId35"/>
    <p:sldId id="264" r:id="rId36"/>
    <p:sldId id="265" r:id="rId37"/>
    <p:sldId id="295" r:id="rId38"/>
    <p:sldId id="267" r:id="rId39"/>
    <p:sldId id="289" r:id="rId40"/>
    <p:sldId id="270" r:id="rId41"/>
    <p:sldId id="276" r:id="rId42"/>
    <p:sldId id="277" r:id="rId43"/>
    <p:sldId id="273" r:id="rId44"/>
    <p:sldId id="294" r:id="rId45"/>
    <p:sldId id="26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71" autoAdjust="0"/>
  </p:normalViewPr>
  <p:slideViewPr>
    <p:cSldViewPr>
      <p:cViewPr varScale="1">
        <p:scale>
          <a:sx n="61" d="100"/>
          <a:sy n="61" d="100"/>
        </p:scale>
        <p:origin x="-162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4921C-FB75-4005-8321-5517669C45DB}" type="datetimeFigureOut">
              <a:rPr lang="en-IN" smtClean="0"/>
              <a:t>22-06-2021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9EAEB-7DF0-497C-98FA-C0D294D6BAE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The Contract Application Binary Interface (ABI) is the standard way to interact with contracts in the </a:t>
            </a:r>
            <a:r>
              <a:rPr lang="en-IN" sz="1200" b="0" i="0" kern="1200" dirty="0" err="1" smtClean="0">
                <a:solidFill>
                  <a:schemeClr val="tx1"/>
                </a:solidFill>
                <a:latin typeface="+mn-lt"/>
                <a:ea typeface="+mn-ea"/>
                <a:cs typeface="+mn-cs"/>
              </a:rPr>
              <a:t>Ethereum</a:t>
            </a:r>
            <a:r>
              <a:rPr lang="en-IN" sz="1200" b="0" i="0" kern="1200" dirty="0" smtClean="0">
                <a:solidFill>
                  <a:schemeClr val="tx1"/>
                </a:solidFill>
                <a:latin typeface="+mn-lt"/>
                <a:ea typeface="+mn-ea"/>
                <a:cs typeface="+mn-cs"/>
              </a:rPr>
              <a:t> ecosystem, both from outside the </a:t>
            </a:r>
            <a:r>
              <a:rPr lang="en-IN" sz="1200" b="0" i="0" kern="1200" dirty="0" err="1" smtClean="0">
                <a:solidFill>
                  <a:schemeClr val="tx1"/>
                </a:solidFill>
                <a:latin typeface="+mn-lt"/>
                <a:ea typeface="+mn-ea"/>
                <a:cs typeface="+mn-cs"/>
              </a:rPr>
              <a:t>blockchain</a:t>
            </a:r>
            <a:r>
              <a:rPr lang="en-IN" sz="1200" b="0" i="0" kern="1200" dirty="0" smtClean="0">
                <a:solidFill>
                  <a:schemeClr val="tx1"/>
                </a:solidFill>
                <a:latin typeface="+mn-lt"/>
                <a:ea typeface="+mn-ea"/>
                <a:cs typeface="+mn-cs"/>
              </a:rPr>
              <a:t> and for contract-to-contract interaction.</a:t>
            </a:r>
            <a:endParaRPr lang="en-IN" dirty="0"/>
          </a:p>
        </p:txBody>
      </p:sp>
      <p:sp>
        <p:nvSpPr>
          <p:cNvPr id="4" name="Slide Number Placeholder 3"/>
          <p:cNvSpPr>
            <a:spLocks noGrp="1"/>
          </p:cNvSpPr>
          <p:nvPr>
            <p:ph type="sldNum" sz="quarter" idx="10"/>
          </p:nvPr>
        </p:nvSpPr>
        <p:spPr/>
        <p:txBody>
          <a:bodyPr/>
          <a:lstStyle/>
          <a:p>
            <a:fld id="{B1F9EAEB-7DF0-497C-98FA-C0D294D6BAE2}" type="slidenum">
              <a:rPr lang="en-IN" smtClean="0"/>
              <a:t>37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C46CCA6-E2F6-4556-A71F-5971FF541EF2}" type="datetimeFigureOut">
              <a:rPr lang="en-IN" smtClean="0"/>
              <a:pPr/>
              <a:t>21-06-2021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6D48AA5-F115-4A89-9F37-F8A39CC3A587}" type="slidenum">
              <a:rPr lang="en-IN" smtClean="0"/>
              <a:pPr/>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48AA5-F115-4A89-9F37-F8A39CC3A587}"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7" name="Slide Number Placeholder 6"/>
          <p:cNvSpPr>
            <a:spLocks noGrp="1"/>
          </p:cNvSpPr>
          <p:nvPr>
            <p:ph type="sldNum" sz="quarter" idx="12"/>
          </p:nvPr>
        </p:nvSpPr>
        <p:spPr/>
        <p:txBody>
          <a:bodyPr/>
          <a:lstStyle/>
          <a:p>
            <a:fld id="{76D48AA5-F115-4A89-9F37-F8A39CC3A587}"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46CCA6-E2F6-4556-A71F-5971FF541EF2}" type="datetimeFigureOut">
              <a:rPr lang="en-IN" smtClean="0"/>
              <a:pPr/>
              <a:t>21-06-2021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C46CCA6-E2F6-4556-A71F-5971FF541EF2}" type="datetimeFigureOut">
              <a:rPr lang="en-IN" smtClean="0"/>
              <a:pPr/>
              <a:t>21-06-2021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6D48AA5-F115-4A89-9F37-F8A39CC3A58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olidity.readthedocs.io/en/v0.4.21/typ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packtpub.com/tech/JavaScrip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lockgeeks.com/guides/ethereum/" TargetMode="External"/><Relationship Id="rId2" Type="http://schemas.openxmlformats.org/officeDocument/2006/relationships/hyperlink" Target="http://remix.ethereuem.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etamask.io/" TargetMode="External"/><Relationship Id="rId2" Type="http://schemas.openxmlformats.org/officeDocument/2006/relationships/hyperlink" Target="https://github.com/ethereum/wiki/wiki/JavaScript-API" TargetMode="External"/><Relationship Id="rId1" Type="http://schemas.openxmlformats.org/officeDocument/2006/relationships/slideLayout" Target="../slideLayouts/slideLayout2.xml"/><Relationship Id="rId4" Type="http://schemas.openxmlformats.org/officeDocument/2006/relationships/hyperlink" Target="https://github.com/trufflesuite/ganache-cl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truffleframework.com/ganach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olidity.readthedocs.io/en/develop/abi-spec.html" TargetMode="External"/><Relationship Id="rId2" Type="http://schemas.openxmlformats.org/officeDocument/2006/relationships/hyperlink" Target="https://medium.com/swlh/deploy-smart-contracts-on-ropsten-testnet-through-ethereum-remix-233cd1494b4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lockgeeks.com/guides/understanding-vyp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620688"/>
            <a:ext cx="7480792" cy="49781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34949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There are two types of keywords used to declare </a:t>
            </a:r>
            <a:r>
              <a:rPr lang="en-IN" dirty="0">
                <a:solidFill>
                  <a:srgbClr val="FF0000"/>
                </a:solidFill>
              </a:rPr>
              <a:t>fixed-point numbers</a:t>
            </a:r>
            <a:r>
              <a:rPr lang="en-IN" dirty="0"/>
              <a:t>:</a:t>
            </a:r>
          </a:p>
          <a:p>
            <a:r>
              <a:rPr lang="en-IN" b="1" dirty="0"/>
              <a:t>fixed</a:t>
            </a:r>
            <a:r>
              <a:rPr lang="en-IN" dirty="0"/>
              <a:t> - signed fixed point number</a:t>
            </a:r>
          </a:p>
          <a:p>
            <a:r>
              <a:rPr lang="en-IN" b="1" dirty="0" err="1"/>
              <a:t>ufixed</a:t>
            </a:r>
            <a:r>
              <a:rPr lang="en-IN" dirty="0"/>
              <a:t> - unsigned fixed point number</a:t>
            </a:r>
          </a:p>
          <a:p>
            <a:pPr marL="68580" indent="0">
              <a:buNone/>
            </a:pPr>
            <a:endParaRPr lang="en-IN" b="1" dirty="0"/>
          </a:p>
          <a:p>
            <a:r>
              <a:rPr lang="en-IN" dirty="0"/>
              <a:t>The value type called </a:t>
            </a:r>
            <a:r>
              <a:rPr lang="en-IN" dirty="0">
                <a:solidFill>
                  <a:srgbClr val="FF0000"/>
                </a:solidFill>
              </a:rPr>
              <a:t>address</a:t>
            </a:r>
            <a:r>
              <a:rPr lang="en-IN" dirty="0"/>
              <a:t> holds a 20-byte value, which is the size of an </a:t>
            </a:r>
            <a:r>
              <a:rPr lang="en-IN" dirty="0" err="1"/>
              <a:t>Ethereum</a:t>
            </a:r>
            <a:r>
              <a:rPr lang="en-IN" dirty="0"/>
              <a:t> address.</a:t>
            </a:r>
          </a:p>
          <a:p>
            <a:r>
              <a:rPr lang="en-IN" dirty="0"/>
              <a:t>These types also have members and serve as a base for </a:t>
            </a:r>
            <a:r>
              <a:rPr lang="en-IN" dirty="0" smtClean="0"/>
              <a:t>contracts</a:t>
            </a:r>
          </a:p>
          <a:p>
            <a:r>
              <a:rPr lang="en-IN" b="1" dirty="0"/>
              <a:t>Members of Addresses</a:t>
            </a:r>
          </a:p>
          <a:p>
            <a:r>
              <a:rPr lang="en-IN" dirty="0"/>
              <a:t>balance and transfer</a:t>
            </a:r>
          </a:p>
          <a:p>
            <a:endParaRPr lang="en-IN" dirty="0"/>
          </a:p>
          <a:p>
            <a:endParaRPr lang="en-IN" dirty="0"/>
          </a:p>
        </p:txBody>
      </p:sp>
    </p:spTree>
    <p:extLst>
      <p:ext uri="{BB962C8B-B14F-4D97-AF65-F5344CB8AC3E}">
        <p14:creationId xmlns="" xmlns:p14="http://schemas.microsoft.com/office/powerpoint/2010/main" val="4239886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t>
            </a:r>
            <a:endParaRPr lang="en-IN" dirty="0"/>
          </a:p>
        </p:txBody>
      </p:sp>
      <p:sp>
        <p:nvSpPr>
          <p:cNvPr id="3" name="Content Placeholder 2"/>
          <p:cNvSpPr>
            <a:spLocks noGrp="1"/>
          </p:cNvSpPr>
          <p:nvPr>
            <p:ph idx="1"/>
          </p:nvPr>
        </p:nvSpPr>
        <p:spPr/>
        <p:txBody>
          <a:bodyPr>
            <a:normAutofit/>
          </a:bodyPr>
          <a:lstStyle/>
          <a:p>
            <a:r>
              <a:rPr lang="en-IN" dirty="0" smtClean="0">
                <a:solidFill>
                  <a:srgbClr val="FF0000"/>
                </a:solidFill>
              </a:rPr>
              <a:t>Internal </a:t>
            </a:r>
            <a:r>
              <a:rPr lang="en-IN" dirty="0">
                <a:solidFill>
                  <a:srgbClr val="FF0000"/>
                </a:solidFill>
              </a:rPr>
              <a:t>functions </a:t>
            </a:r>
            <a:r>
              <a:rPr lang="en-IN" dirty="0"/>
              <a:t>may only be called in the current contract </a:t>
            </a:r>
            <a:r>
              <a:rPr lang="en-IN" dirty="0" smtClean="0"/>
              <a:t> </a:t>
            </a:r>
            <a:r>
              <a:rPr lang="en-IN" dirty="0"/>
              <a:t>as they cannot be executed outside of the current contract's context. </a:t>
            </a:r>
            <a:endParaRPr lang="en-IN" dirty="0" smtClean="0"/>
          </a:p>
          <a:p>
            <a:r>
              <a:rPr lang="en-IN" dirty="0" smtClean="0">
                <a:solidFill>
                  <a:srgbClr val="FF0000"/>
                </a:solidFill>
              </a:rPr>
              <a:t>External </a:t>
            </a:r>
            <a:r>
              <a:rPr lang="en-IN" dirty="0">
                <a:solidFill>
                  <a:srgbClr val="FF0000"/>
                </a:solidFill>
              </a:rPr>
              <a:t>functions </a:t>
            </a:r>
            <a:r>
              <a:rPr lang="en-IN" dirty="0"/>
              <a:t>normally consist of an address and a function signature - they can be returned and passed via from external function calls.</a:t>
            </a:r>
          </a:p>
          <a:p>
            <a:endParaRPr lang="en-IN" dirty="0"/>
          </a:p>
        </p:txBody>
      </p:sp>
    </p:spTree>
    <p:extLst>
      <p:ext uri="{BB962C8B-B14F-4D97-AF65-F5344CB8AC3E}">
        <p14:creationId xmlns="" xmlns:p14="http://schemas.microsoft.com/office/powerpoint/2010/main" val="2060680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a:t>
            </a:r>
            <a:br>
              <a:rPr lang="en-US" dirty="0" smtClean="0"/>
            </a:br>
            <a:endParaRPr lang="en-IN" dirty="0"/>
          </a:p>
        </p:txBody>
      </p:sp>
      <p:sp>
        <p:nvSpPr>
          <p:cNvPr id="3" name="Content Placeholder 2"/>
          <p:cNvSpPr>
            <a:spLocks noGrp="1"/>
          </p:cNvSpPr>
          <p:nvPr>
            <p:ph idx="1"/>
          </p:nvPr>
        </p:nvSpPr>
        <p:spPr>
          <a:xfrm>
            <a:off x="827584" y="1988840"/>
            <a:ext cx="7488948" cy="4032448"/>
          </a:xfrm>
        </p:spPr>
        <p:txBody>
          <a:bodyPr>
            <a:normAutofit/>
          </a:bodyPr>
          <a:lstStyle/>
          <a:p>
            <a:r>
              <a:rPr lang="en-IN" dirty="0"/>
              <a:t>Function types are notated as in the example:</a:t>
            </a:r>
          </a:p>
          <a:p>
            <a:endParaRPr lang="en-IN" sz="1400" dirty="0" smtClean="0"/>
          </a:p>
          <a:p>
            <a:endParaRPr lang="en-IN" sz="1400" dirty="0"/>
          </a:p>
          <a:p>
            <a:r>
              <a:rPr lang="en-IN" sz="1500" dirty="0" smtClean="0"/>
              <a:t>function </a:t>
            </a:r>
            <a:r>
              <a:rPr lang="en-IN" sz="1500" dirty="0"/>
              <a:t>(&lt;parameter types&gt;) {</a:t>
            </a:r>
            <a:r>
              <a:rPr lang="en-IN" sz="1500" dirty="0" err="1"/>
              <a:t>internal|external</a:t>
            </a:r>
            <a:r>
              <a:rPr lang="en-IN" sz="1500" dirty="0"/>
              <a:t>} </a:t>
            </a:r>
            <a:endParaRPr lang="en-IN" sz="1500" dirty="0" smtClean="0"/>
          </a:p>
          <a:p>
            <a:r>
              <a:rPr lang="en-IN" sz="1500" dirty="0" smtClean="0"/>
              <a:t>[</a:t>
            </a:r>
            <a:r>
              <a:rPr lang="en-IN" sz="1500" dirty="0" err="1"/>
              <a:t>pure|constant|view|payable</a:t>
            </a:r>
            <a:r>
              <a:rPr lang="en-IN" sz="1500" dirty="0"/>
              <a:t>] [returns (&lt;return types</a:t>
            </a:r>
            <a:r>
              <a:rPr lang="en-IN" sz="1500" dirty="0" smtClean="0"/>
              <a:t>&gt;)]</a:t>
            </a:r>
          </a:p>
          <a:p>
            <a:r>
              <a:rPr lang="en-IN" sz="1500" b="1" dirty="0" smtClean="0"/>
              <a:t>Visibility:</a:t>
            </a:r>
            <a:r>
              <a:rPr lang="en-IN" sz="1500" dirty="0" smtClean="0"/>
              <a:t> public, private, internal, external</a:t>
            </a:r>
          </a:p>
          <a:p>
            <a:r>
              <a:rPr lang="en-IN" sz="1500" b="1" dirty="0" err="1" smtClean="0"/>
              <a:t>Behavior</a:t>
            </a:r>
            <a:r>
              <a:rPr lang="en-IN" sz="1500" b="1" dirty="0" smtClean="0"/>
              <a:t>:</a:t>
            </a:r>
            <a:r>
              <a:rPr lang="en-IN" sz="1500" dirty="0" smtClean="0"/>
              <a:t> pure, view, payable</a:t>
            </a:r>
            <a:endParaRPr lang="en-IN" sz="1500" dirty="0" smtClean="0"/>
          </a:p>
          <a:p>
            <a:endParaRPr lang="en-US" sz="1500" dirty="0"/>
          </a:p>
          <a:p>
            <a:r>
              <a:rPr lang="en-IN" sz="1500" dirty="0"/>
              <a:t>In</a:t>
            </a:r>
            <a:r>
              <a:rPr lang="en-IN" sz="1500" b="1" dirty="0"/>
              <a:t> Solidity</a:t>
            </a:r>
            <a:r>
              <a:rPr lang="en-IN" sz="1500" dirty="0"/>
              <a:t> </a:t>
            </a:r>
            <a:r>
              <a:rPr lang="en-IN" sz="1500" b="1" dirty="0"/>
              <a:t>pure</a:t>
            </a:r>
            <a:r>
              <a:rPr lang="en-IN" sz="1500" dirty="0"/>
              <a:t> functions are functions, that are promised not to modify or read the state</a:t>
            </a:r>
            <a:r>
              <a:rPr lang="en-IN" sz="1500" dirty="0" smtClean="0"/>
              <a:t>.</a:t>
            </a:r>
          </a:p>
          <a:p>
            <a:endParaRPr lang="en-IN" sz="1500" dirty="0"/>
          </a:p>
          <a:p>
            <a:r>
              <a:rPr lang="en-IN" sz="1500" dirty="0"/>
              <a:t>Functions are declarable as </a:t>
            </a:r>
            <a:r>
              <a:rPr lang="en-IN" sz="1500" b="1" dirty="0"/>
              <a:t>view</a:t>
            </a:r>
            <a:r>
              <a:rPr lang="en-IN" sz="1500" dirty="0"/>
              <a:t>, making them promise not to modify the state, thus only being used for viewing the state</a:t>
            </a:r>
            <a:r>
              <a:rPr lang="en-IN" sz="1500" dirty="0" smtClean="0"/>
              <a:t>.</a:t>
            </a:r>
          </a:p>
        </p:txBody>
      </p:sp>
    </p:spTree>
    <p:extLst>
      <p:ext uri="{BB962C8B-B14F-4D97-AF65-F5344CB8AC3E}">
        <p14:creationId xmlns="" xmlns:p14="http://schemas.microsoft.com/office/powerpoint/2010/main" val="1436757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Solidity </a:t>
            </a:r>
            <a:r>
              <a:rPr lang="en-IN" b="1" dirty="0" smtClean="0"/>
              <a:t> </a:t>
            </a:r>
            <a:r>
              <a:rPr lang="en-IN" b="1" dirty="0"/>
              <a:t>Function Visibility </a:t>
            </a:r>
            <a:r>
              <a:rPr lang="en-IN" b="1" dirty="0" err="1"/>
              <a:t>Specifiers</a:t>
            </a:r>
            <a:r>
              <a:rPr lang="en-IN" b="1" dirty="0"/>
              <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endParaRPr lang="en-IN" dirty="0"/>
          </a:p>
          <a:p>
            <a:r>
              <a:rPr lang="en-IN" b="1" dirty="0"/>
              <a:t/>
            </a:r>
            <a:br>
              <a:rPr lang="en-IN" b="1" dirty="0"/>
            </a:br>
            <a:r>
              <a:rPr lang="en-IN" dirty="0" smtClean="0"/>
              <a:t>function</a:t>
            </a:r>
            <a:r>
              <a:rPr lang="en-IN" dirty="0"/>
              <a:t> </a:t>
            </a:r>
            <a:r>
              <a:rPr lang="en-IN" dirty="0" err="1"/>
              <a:t>functionName</a:t>
            </a:r>
            <a:r>
              <a:rPr lang="en-IN" dirty="0"/>
              <a:t>() &lt;visibility </a:t>
            </a:r>
            <a:r>
              <a:rPr lang="en-IN" dirty="0" err="1"/>
              <a:t>specifier</a:t>
            </a:r>
            <a:r>
              <a:rPr lang="en-IN" dirty="0"/>
              <a:t>&gt; returns (bool) { </a:t>
            </a:r>
            <a:r>
              <a:rPr lang="en-IN" dirty="0" err="1"/>
              <a:t>returntrue</a:t>
            </a:r>
            <a:r>
              <a:rPr lang="en-IN" dirty="0"/>
              <a:t>; }</a:t>
            </a:r>
          </a:p>
          <a:p>
            <a:r>
              <a:rPr lang="en-IN" b="1" dirty="0"/>
              <a:t>public</a:t>
            </a:r>
            <a:r>
              <a:rPr lang="en-IN" dirty="0"/>
              <a:t>: externally and internally visible (will create a getter function in case of storage/state variables)</a:t>
            </a:r>
          </a:p>
          <a:p>
            <a:r>
              <a:rPr lang="en-IN" b="1" dirty="0"/>
              <a:t>private</a:t>
            </a:r>
            <a:r>
              <a:rPr lang="en-IN" dirty="0"/>
              <a:t>: visible inside the current contract exclusively</a:t>
            </a:r>
          </a:p>
          <a:p>
            <a:r>
              <a:rPr lang="en-IN" b="1" dirty="0"/>
              <a:t>external</a:t>
            </a:r>
            <a:r>
              <a:rPr lang="en-IN" dirty="0"/>
              <a:t>: visible externally exclusively (for use on functions only) - i.e. may only be message-called (using </a:t>
            </a:r>
            <a:r>
              <a:rPr lang="en-IN" b="1" dirty="0" err="1"/>
              <a:t>this.functionName</a:t>
            </a:r>
            <a:r>
              <a:rPr lang="en-IN" dirty="0"/>
              <a:t>)</a:t>
            </a:r>
          </a:p>
          <a:p>
            <a:r>
              <a:rPr lang="en-IN" b="1" dirty="0"/>
              <a:t>internal</a:t>
            </a:r>
            <a:r>
              <a:rPr lang="en-IN" dirty="0"/>
              <a:t>: visible </a:t>
            </a:r>
            <a:r>
              <a:rPr lang="en-IN" dirty="0" err="1"/>
              <a:t>exclusivley</a:t>
            </a:r>
            <a:r>
              <a:rPr lang="en-IN" dirty="0"/>
              <a:t> internally</a:t>
            </a:r>
          </a:p>
        </p:txBody>
      </p:sp>
    </p:spTree>
    <p:extLst>
      <p:ext uri="{BB962C8B-B14F-4D97-AF65-F5344CB8AC3E}">
        <p14:creationId xmlns="" xmlns:p14="http://schemas.microsoft.com/office/powerpoint/2010/main" val="2776396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08720"/>
            <a:ext cx="6777317" cy="3508977"/>
          </a:xfrm>
        </p:spPr>
        <p:txBody>
          <a:bodyPr/>
          <a:lstStyle/>
          <a:p>
            <a:r>
              <a:rPr lang="en-IN" b="1" dirty="0"/>
              <a:t>State Variables</a:t>
            </a:r>
          </a:p>
          <a:p>
            <a:r>
              <a:rPr lang="en-IN" dirty="0"/>
              <a:t>State variables are values which are permanently stored in contract storage.</a:t>
            </a:r>
          </a:p>
          <a:p>
            <a:r>
              <a:rPr lang="en-IN" dirty="0"/>
              <a:t>pragma solidity ^0.4.0</a:t>
            </a:r>
            <a:r>
              <a:rPr lang="en-IN" dirty="0" smtClean="0"/>
              <a:t>;</a:t>
            </a:r>
          </a:p>
          <a:p>
            <a:r>
              <a:rPr lang="en-IN" dirty="0" smtClean="0"/>
              <a:t> </a:t>
            </a:r>
            <a:r>
              <a:rPr lang="en-IN" dirty="0"/>
              <a:t>contract </a:t>
            </a:r>
            <a:r>
              <a:rPr lang="en-IN" dirty="0" err="1"/>
              <a:t>SimpleStorage</a:t>
            </a:r>
            <a:r>
              <a:rPr lang="en-IN" dirty="0"/>
              <a:t> </a:t>
            </a:r>
            <a:r>
              <a:rPr lang="en-IN" dirty="0" smtClean="0"/>
              <a:t>{</a:t>
            </a:r>
          </a:p>
          <a:p>
            <a:r>
              <a:rPr lang="en-IN" dirty="0" smtClean="0"/>
              <a:t> </a:t>
            </a:r>
            <a:r>
              <a:rPr lang="en-IN" dirty="0" err="1"/>
              <a:t>uint</a:t>
            </a:r>
            <a:r>
              <a:rPr lang="en-IN" dirty="0"/>
              <a:t> </a:t>
            </a:r>
            <a:r>
              <a:rPr lang="en-IN" dirty="0" err="1"/>
              <a:t>storedData</a:t>
            </a:r>
            <a:r>
              <a:rPr lang="en-IN" dirty="0"/>
              <a:t>; // State variable // ... }</a:t>
            </a:r>
          </a:p>
          <a:p>
            <a:endParaRPr lang="en-IN" dirty="0"/>
          </a:p>
        </p:txBody>
      </p:sp>
    </p:spTree>
    <p:extLst>
      <p:ext uri="{BB962C8B-B14F-4D97-AF65-F5344CB8AC3E}">
        <p14:creationId xmlns="" xmlns:p14="http://schemas.microsoft.com/office/powerpoint/2010/main" val="633574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Solidity </a:t>
            </a:r>
            <a:r>
              <a:rPr lang="en-IN" b="1" dirty="0" smtClean="0"/>
              <a:t> </a:t>
            </a:r>
            <a:r>
              <a:rPr lang="en-IN" b="1" dirty="0"/>
              <a:t>Modifiers</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pure</a:t>
            </a:r>
            <a:r>
              <a:rPr lang="en-IN" dirty="0"/>
              <a:t> for functions: Does not allow modifying or access of state - </a:t>
            </a:r>
            <a:r>
              <a:rPr lang="en-IN" dirty="0" smtClean="0"/>
              <a:t>not enforced yet.</a:t>
            </a:r>
            <a:endParaRPr lang="en-IN" dirty="0"/>
          </a:p>
          <a:p>
            <a:r>
              <a:rPr lang="en-IN" b="1" dirty="0"/>
              <a:t>view</a:t>
            </a:r>
            <a:r>
              <a:rPr lang="en-IN" dirty="0"/>
              <a:t> for functions: Does not allow modifying of state - not enforced yet.</a:t>
            </a:r>
          </a:p>
          <a:p>
            <a:r>
              <a:rPr lang="en-IN" b="1" dirty="0"/>
              <a:t>payable</a:t>
            </a:r>
            <a:r>
              <a:rPr lang="en-IN" dirty="0"/>
              <a:t> for functions: Allow function to receive Ether via calls.</a:t>
            </a:r>
          </a:p>
          <a:p>
            <a:r>
              <a:rPr lang="en-IN" b="1" dirty="0"/>
              <a:t>constant</a:t>
            </a:r>
            <a:r>
              <a:rPr lang="en-IN" dirty="0"/>
              <a:t> for state variables: Does not allow assignment (except initialization), will not occupy storage slot.</a:t>
            </a:r>
          </a:p>
          <a:p>
            <a:r>
              <a:rPr lang="en-IN" b="1" dirty="0"/>
              <a:t>constant</a:t>
            </a:r>
            <a:r>
              <a:rPr lang="en-IN" dirty="0"/>
              <a:t> for functions: Similar to the </a:t>
            </a:r>
            <a:r>
              <a:rPr lang="en-IN" b="1" dirty="0"/>
              <a:t>view </a:t>
            </a:r>
            <a:r>
              <a:rPr lang="en-IN" dirty="0"/>
              <a:t>modifier.</a:t>
            </a:r>
          </a:p>
          <a:p>
            <a:endParaRPr lang="en-IN" dirty="0"/>
          </a:p>
        </p:txBody>
      </p:sp>
    </p:spTree>
    <p:extLst>
      <p:ext uri="{BB962C8B-B14F-4D97-AF65-F5344CB8AC3E}">
        <p14:creationId xmlns="" xmlns:p14="http://schemas.microsoft.com/office/powerpoint/2010/main" val="1433773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Structures in Solidity</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Solidity </a:t>
            </a:r>
            <a:r>
              <a:rPr lang="en-IN" dirty="0"/>
              <a:t>provides three types of data structures:</a:t>
            </a:r>
          </a:p>
          <a:p>
            <a:endParaRPr lang="en-IN"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67744" y="3592799"/>
            <a:ext cx="3737338" cy="2447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26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b="1" dirty="0" err="1"/>
              <a:t>Enum</a:t>
            </a:r>
            <a:r>
              <a:rPr lang="en-IN" b="1" dirty="0"/>
              <a:t> Types</a:t>
            </a:r>
          </a:p>
          <a:p>
            <a:r>
              <a:rPr lang="en-IN" dirty="0" err="1"/>
              <a:t>Enums</a:t>
            </a:r>
            <a:r>
              <a:rPr lang="en-IN" dirty="0"/>
              <a:t> can be used to create custom types with a finite set of values (see </a:t>
            </a:r>
            <a:r>
              <a:rPr lang="en-IN" dirty="0" err="1">
                <a:hlinkClick r:id="rId2"/>
              </a:rPr>
              <a:t>Enums</a:t>
            </a:r>
            <a:r>
              <a:rPr lang="en-IN" dirty="0"/>
              <a:t> in types section).</a:t>
            </a:r>
          </a:p>
          <a:p>
            <a:r>
              <a:rPr lang="en-IN" dirty="0"/>
              <a:t>pragma solidity ^0.4.0; </a:t>
            </a:r>
            <a:endParaRPr lang="en-IN" dirty="0" smtClean="0"/>
          </a:p>
          <a:p>
            <a:r>
              <a:rPr lang="en-IN" dirty="0" smtClean="0"/>
              <a:t>contract </a:t>
            </a:r>
            <a:r>
              <a:rPr lang="en-IN" dirty="0"/>
              <a:t>Purchase { </a:t>
            </a:r>
            <a:endParaRPr lang="en-IN" dirty="0" smtClean="0"/>
          </a:p>
          <a:p>
            <a:r>
              <a:rPr lang="en-IN" dirty="0" err="1" smtClean="0"/>
              <a:t>enum</a:t>
            </a:r>
            <a:r>
              <a:rPr lang="en-IN" dirty="0" smtClean="0"/>
              <a:t> </a:t>
            </a:r>
            <a:r>
              <a:rPr lang="en-IN" dirty="0"/>
              <a:t>State { Created, Locked, Inactive } </a:t>
            </a:r>
            <a:endParaRPr lang="en-IN" dirty="0" smtClean="0"/>
          </a:p>
          <a:p>
            <a:r>
              <a:rPr lang="en-IN" dirty="0" smtClean="0"/>
              <a:t>} </a:t>
            </a:r>
            <a:endParaRPr lang="en-IN" dirty="0"/>
          </a:p>
          <a:p>
            <a:endParaRPr lang="en-IN" dirty="0"/>
          </a:p>
          <a:p>
            <a:r>
              <a:rPr lang="en-IN" dirty="0"/>
              <a:t/>
            </a:r>
            <a:br>
              <a:rPr lang="en-IN" dirty="0"/>
            </a:br>
            <a:endParaRPr lang="en-IN" dirty="0"/>
          </a:p>
        </p:txBody>
      </p:sp>
    </p:spTree>
    <p:extLst>
      <p:ext uri="{BB962C8B-B14F-4D97-AF65-F5344CB8AC3E}">
        <p14:creationId xmlns="" xmlns:p14="http://schemas.microsoft.com/office/powerpoint/2010/main" val="316124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Operators</a:t>
            </a:r>
            <a:endParaRPr lang="en-IN" dirty="0"/>
          </a:p>
        </p:txBody>
      </p:sp>
      <p:sp>
        <p:nvSpPr>
          <p:cNvPr id="3" name="Content Placeholder 2"/>
          <p:cNvSpPr>
            <a:spLocks noGrp="1"/>
          </p:cNvSpPr>
          <p:nvPr>
            <p:ph idx="1"/>
          </p:nvPr>
        </p:nvSpPr>
        <p:spPr/>
        <p:txBody>
          <a:bodyPr/>
          <a:lstStyle/>
          <a:p>
            <a:r>
              <a:rPr lang="en-IN" dirty="0" smtClean="0"/>
              <a:t>Operators in solidity are same as in JavaScript. Solidity has four types of operators:</a:t>
            </a:r>
          </a:p>
          <a:p>
            <a:endParaRPr lang="en-IN" dirty="0"/>
          </a:p>
        </p:txBody>
      </p:sp>
      <p:pic>
        <p:nvPicPr>
          <p:cNvPr id="2062" name="Picture 1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3789040"/>
            <a:ext cx="6209157" cy="24254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5097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Mappings</a:t>
            </a:r>
            <a:br>
              <a:rPr lang="en-IN" dirty="0"/>
            </a:br>
            <a:endParaRPr lang="en-IN" dirty="0"/>
          </a:p>
        </p:txBody>
      </p:sp>
      <p:sp>
        <p:nvSpPr>
          <p:cNvPr id="3" name="Content Placeholder 2"/>
          <p:cNvSpPr>
            <a:spLocks noGrp="1"/>
          </p:cNvSpPr>
          <p:nvPr>
            <p:ph idx="1"/>
          </p:nvPr>
        </p:nvSpPr>
        <p:spPr/>
        <p:txBody>
          <a:bodyPr/>
          <a:lstStyle/>
          <a:p>
            <a:r>
              <a:rPr lang="en-IN" dirty="0" smtClean="0"/>
              <a:t>Mappings </a:t>
            </a:r>
            <a:r>
              <a:rPr lang="en-IN" dirty="0"/>
              <a:t>are used for a key to value mapping. This is a way to associate a value with a key. </a:t>
            </a:r>
            <a:endParaRPr lang="en-IN" dirty="0" smtClean="0"/>
          </a:p>
          <a:p>
            <a:r>
              <a:rPr lang="en-IN" dirty="0" smtClean="0"/>
              <a:t>All </a:t>
            </a:r>
            <a:r>
              <a:rPr lang="en-IN" dirty="0"/>
              <a:t>values in this map are already initialized with all zeroes, for example, the following:</a:t>
            </a:r>
          </a:p>
          <a:p>
            <a:r>
              <a:rPr lang="en-IN" dirty="0"/>
              <a:t>mapping (address =&gt; </a:t>
            </a:r>
            <a:r>
              <a:rPr lang="en-IN" dirty="0" err="1"/>
              <a:t>uint</a:t>
            </a:r>
            <a:r>
              <a:rPr lang="en-IN" dirty="0"/>
              <a:t>) offers;</a:t>
            </a:r>
          </a:p>
        </p:txBody>
      </p:sp>
    </p:spTree>
    <p:extLst>
      <p:ext uri="{BB962C8B-B14F-4D97-AF65-F5344CB8AC3E}">
        <p14:creationId xmlns="" xmlns:p14="http://schemas.microsoft.com/office/powerpoint/2010/main" val="1095669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IN"/>
          </a:p>
        </p:txBody>
      </p:sp>
      <p:pic>
        <p:nvPicPr>
          <p:cNvPr id="307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735512"/>
            <a:ext cx="7056784" cy="5285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86429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Mappings</a:t>
            </a:r>
            <a:br>
              <a:rPr lang="en-IN" dirty="0"/>
            </a:br>
            <a:endParaRPr lang="en-IN" dirty="0"/>
          </a:p>
        </p:txBody>
      </p:sp>
      <p:sp>
        <p:nvSpPr>
          <p:cNvPr id="3" name="Content Placeholder 2"/>
          <p:cNvSpPr>
            <a:spLocks noGrp="1"/>
          </p:cNvSpPr>
          <p:nvPr>
            <p:ph idx="1"/>
          </p:nvPr>
        </p:nvSpPr>
        <p:spPr>
          <a:xfrm>
            <a:off x="1043492" y="1844824"/>
            <a:ext cx="6777317" cy="3987805"/>
          </a:xfrm>
        </p:spPr>
        <p:txBody>
          <a:bodyPr>
            <a:normAutofit fontScale="85000" lnSpcReduction="20000"/>
          </a:bodyPr>
          <a:lstStyle/>
          <a:p>
            <a:r>
              <a:rPr lang="en-IN" dirty="0" smtClean="0"/>
              <a:t>Mapping is a reference type as arrays and </a:t>
            </a:r>
            <a:r>
              <a:rPr lang="en-IN" dirty="0" err="1" smtClean="0"/>
              <a:t>structs</a:t>
            </a:r>
            <a:r>
              <a:rPr lang="en-IN" dirty="0" smtClean="0"/>
              <a:t>. Following is the syntax to declare a mapping type.</a:t>
            </a:r>
          </a:p>
          <a:p>
            <a:r>
              <a:rPr lang="en-IN" dirty="0" smtClean="0"/>
              <a:t>mapping(_</a:t>
            </a:r>
            <a:r>
              <a:rPr lang="en-IN" dirty="0" err="1" smtClean="0"/>
              <a:t>KeyType</a:t>
            </a:r>
            <a:r>
              <a:rPr lang="en-IN" dirty="0" smtClean="0"/>
              <a:t> =&gt; _</a:t>
            </a:r>
            <a:r>
              <a:rPr lang="en-IN" dirty="0" err="1" smtClean="0"/>
              <a:t>ValueType</a:t>
            </a:r>
            <a:r>
              <a:rPr lang="en-IN" dirty="0" smtClean="0"/>
              <a:t>) </a:t>
            </a:r>
            <a:endParaRPr lang="en-IN" dirty="0" smtClean="0"/>
          </a:p>
          <a:p>
            <a:pPr>
              <a:buNone/>
            </a:pPr>
            <a:r>
              <a:rPr lang="en-IN" dirty="0" smtClean="0"/>
              <a:t> </a:t>
            </a:r>
            <a:r>
              <a:rPr lang="en-IN" dirty="0" smtClean="0"/>
              <a:t> Where</a:t>
            </a:r>
            <a:endParaRPr lang="en-IN" dirty="0" smtClean="0"/>
          </a:p>
          <a:p>
            <a:r>
              <a:rPr lang="en-IN" b="1" dirty="0" smtClean="0"/>
              <a:t>_</a:t>
            </a:r>
            <a:r>
              <a:rPr lang="en-IN" b="1" dirty="0" err="1" smtClean="0"/>
              <a:t>KeyType</a:t>
            </a:r>
            <a:r>
              <a:rPr lang="en-IN" dirty="0" smtClean="0"/>
              <a:t> − can be any built-in types plus bytes and string. No reference type or complex objects are allowed.</a:t>
            </a:r>
          </a:p>
          <a:p>
            <a:r>
              <a:rPr lang="en-IN" b="1" dirty="0" smtClean="0"/>
              <a:t>_</a:t>
            </a:r>
            <a:r>
              <a:rPr lang="en-IN" b="1" dirty="0" err="1" smtClean="0"/>
              <a:t>ValueType</a:t>
            </a:r>
            <a:r>
              <a:rPr lang="en-IN" dirty="0" smtClean="0"/>
              <a:t> − can be any type.</a:t>
            </a:r>
          </a:p>
          <a:p>
            <a:r>
              <a:rPr lang="en-IN" dirty="0" smtClean="0"/>
              <a:t>Considerations</a:t>
            </a:r>
          </a:p>
          <a:p>
            <a:r>
              <a:rPr lang="en-IN" dirty="0" smtClean="0"/>
              <a:t>Mapping can only have type of </a:t>
            </a:r>
            <a:r>
              <a:rPr lang="en-IN" b="1" dirty="0" smtClean="0"/>
              <a:t>storage</a:t>
            </a:r>
            <a:r>
              <a:rPr lang="en-IN" dirty="0" smtClean="0"/>
              <a:t> and are generally used for state variables.</a:t>
            </a:r>
          </a:p>
          <a:p>
            <a:r>
              <a:rPr lang="en-IN" dirty="0" smtClean="0"/>
              <a:t>Mapping can be marked public. Solidity automatically create getter for it.</a:t>
            </a:r>
            <a:endParaRPr lang="en-IN" dirty="0"/>
          </a:p>
        </p:txBody>
      </p:sp>
    </p:spTree>
    <p:extLst>
      <p:ext uri="{BB962C8B-B14F-4D97-AF65-F5344CB8AC3E}">
        <p14:creationId xmlns="" xmlns:p14="http://schemas.microsoft.com/office/powerpoint/2010/main" val="1095669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Arrays, </a:t>
            </a:r>
            <a:r>
              <a:rPr lang="en-IN" dirty="0" err="1"/>
              <a:t>Structs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solidFill>
                  <a:srgbClr val="FF0000"/>
                </a:solidFill>
              </a:rPr>
              <a:t>Arrays</a:t>
            </a:r>
            <a:r>
              <a:rPr lang="en-IN" dirty="0" smtClean="0"/>
              <a:t> represent a contiguous set of elements of the same size and type laid out at a memory location.</a:t>
            </a:r>
          </a:p>
          <a:p>
            <a:r>
              <a:rPr lang="en-IN" dirty="0" smtClean="0"/>
              <a:t>Arrays have two members named length and push</a:t>
            </a:r>
          </a:p>
          <a:p>
            <a:r>
              <a:rPr lang="en-IN" dirty="0" err="1" smtClean="0"/>
              <a:t>uint</a:t>
            </a:r>
            <a:r>
              <a:rPr lang="en-IN" dirty="0"/>
              <a:t>[] </a:t>
            </a:r>
            <a:r>
              <a:rPr lang="en-IN" dirty="0" err="1" smtClean="0"/>
              <a:t>OrderIds</a:t>
            </a:r>
            <a:r>
              <a:rPr lang="en-IN" dirty="0" smtClean="0"/>
              <a:t>;</a:t>
            </a:r>
            <a:endParaRPr lang="en-IN" dirty="0"/>
          </a:p>
          <a:p>
            <a:r>
              <a:rPr lang="en-IN" dirty="0" err="1">
                <a:solidFill>
                  <a:srgbClr val="FF0000"/>
                </a:solidFill>
              </a:rPr>
              <a:t>Structs</a:t>
            </a:r>
            <a:endParaRPr lang="en-IN" dirty="0">
              <a:solidFill>
                <a:srgbClr val="FF0000"/>
              </a:solidFill>
            </a:endParaRPr>
          </a:p>
          <a:p>
            <a:r>
              <a:rPr lang="en-IN" dirty="0"/>
              <a:t>These constructs can be used to group a set of dissimilar data types under a logical group. These can be used to define new types, as shown in the following example:</a:t>
            </a:r>
          </a:p>
          <a:p>
            <a:r>
              <a:rPr lang="en-IN" dirty="0" err="1"/>
              <a:t>Struct</a:t>
            </a:r>
            <a:r>
              <a:rPr lang="en-IN" dirty="0"/>
              <a:t> Trade { </a:t>
            </a:r>
            <a:r>
              <a:rPr lang="en-IN" dirty="0" err="1"/>
              <a:t>uint</a:t>
            </a:r>
            <a:r>
              <a:rPr lang="en-IN" dirty="0"/>
              <a:t> </a:t>
            </a:r>
            <a:r>
              <a:rPr lang="en-IN" dirty="0" err="1"/>
              <a:t>tradeid</a:t>
            </a:r>
            <a:r>
              <a:rPr lang="en-IN" dirty="0"/>
              <a:t>; </a:t>
            </a:r>
            <a:r>
              <a:rPr lang="en-IN" dirty="0" err="1"/>
              <a:t>uint</a:t>
            </a:r>
            <a:r>
              <a:rPr lang="en-IN" dirty="0"/>
              <a:t> </a:t>
            </a:r>
            <a:r>
              <a:rPr lang="en-IN" dirty="0" smtClean="0"/>
              <a:t>quantity}</a:t>
            </a:r>
            <a:endParaRPr lang="en-IN" dirty="0"/>
          </a:p>
        </p:txBody>
      </p:sp>
    </p:spTree>
    <p:extLst>
      <p:ext uri="{BB962C8B-B14F-4D97-AF65-F5344CB8AC3E}">
        <p14:creationId xmlns="" xmlns:p14="http://schemas.microsoft.com/office/powerpoint/2010/main" val="1623260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Layout of a solidity source code file</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Version pragma</a:t>
            </a:r>
            <a:endParaRPr lang="en-IN" dirty="0" smtClean="0"/>
          </a:p>
          <a:p>
            <a:r>
              <a:rPr lang="en-IN" dirty="0" smtClean="0"/>
              <a:t>In </a:t>
            </a:r>
            <a:r>
              <a:rPr lang="en-IN" dirty="0"/>
              <a:t>order to </a:t>
            </a:r>
            <a:r>
              <a:rPr lang="en-IN" dirty="0">
                <a:solidFill>
                  <a:srgbClr val="FF0000"/>
                </a:solidFill>
              </a:rPr>
              <a:t>address compatibility issues </a:t>
            </a:r>
            <a:r>
              <a:rPr lang="en-IN" dirty="0"/>
              <a:t>that may arise from future versions of the solidity compiler version, pragma can be used to specify the version of the compatible compiler as, for example, in the following:</a:t>
            </a:r>
          </a:p>
          <a:p>
            <a:r>
              <a:rPr lang="en-IN" dirty="0">
                <a:solidFill>
                  <a:srgbClr val="FF0000"/>
                </a:solidFill>
              </a:rPr>
              <a:t>pragma solidity ^</a:t>
            </a:r>
            <a:r>
              <a:rPr lang="en-IN" dirty="0" smtClean="0">
                <a:solidFill>
                  <a:srgbClr val="FF0000"/>
                </a:solidFill>
              </a:rPr>
              <a:t>0.5.0</a:t>
            </a:r>
            <a:endParaRPr lang="en-IN" dirty="0">
              <a:solidFill>
                <a:srgbClr val="FF0000"/>
              </a:solidFill>
            </a:endParaRPr>
          </a:p>
          <a:p>
            <a:r>
              <a:rPr lang="en-IN" dirty="0"/>
              <a:t>This will ensure that the source file does not compile with versions smaller </a:t>
            </a:r>
            <a:r>
              <a:rPr lang="en-IN" dirty="0" smtClean="0"/>
              <a:t> than</a:t>
            </a:r>
            <a:r>
              <a:rPr lang="en-IN" dirty="0"/>
              <a:t> 0.5.0and versions starting from 0.6.0.</a:t>
            </a:r>
          </a:p>
          <a:p>
            <a:endParaRPr lang="en-IN" dirty="0"/>
          </a:p>
          <a:p>
            <a:endParaRPr lang="en-IN" dirty="0"/>
          </a:p>
        </p:txBody>
      </p:sp>
    </p:spTree>
    <p:extLst>
      <p:ext uri="{BB962C8B-B14F-4D97-AF65-F5344CB8AC3E}">
        <p14:creationId xmlns="" xmlns:p14="http://schemas.microsoft.com/office/powerpoint/2010/main" val="4230095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Layout of a solidity source code file</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Import</a:t>
            </a:r>
            <a:endParaRPr lang="en-IN" dirty="0"/>
          </a:p>
          <a:p>
            <a:pPr algn="just"/>
            <a:r>
              <a:rPr lang="en-IN" dirty="0"/>
              <a:t>Import in solidity allows the</a:t>
            </a:r>
            <a:r>
              <a:rPr lang="en-IN" dirty="0">
                <a:solidFill>
                  <a:srgbClr val="FF0000"/>
                </a:solidFill>
              </a:rPr>
              <a:t> importing of symbols from the existing solidity files </a:t>
            </a:r>
            <a:r>
              <a:rPr lang="en-IN" dirty="0"/>
              <a:t>into the current global scope</a:t>
            </a:r>
            <a:r>
              <a:rPr lang="en-IN" dirty="0" smtClean="0"/>
              <a:t>.</a:t>
            </a:r>
          </a:p>
          <a:p>
            <a:pPr algn="just"/>
            <a:r>
              <a:rPr lang="en-IN" dirty="0" smtClean="0"/>
              <a:t> </a:t>
            </a:r>
            <a:r>
              <a:rPr lang="en-IN" dirty="0"/>
              <a:t>This is similar to import statements available in JavaScript, as for example, in the following:</a:t>
            </a:r>
          </a:p>
          <a:p>
            <a:r>
              <a:rPr lang="en-IN" dirty="0">
                <a:solidFill>
                  <a:srgbClr val="FF0000"/>
                </a:solidFill>
              </a:rPr>
              <a:t>Import "</a:t>
            </a:r>
            <a:r>
              <a:rPr lang="en-IN" dirty="0" smtClean="0">
                <a:solidFill>
                  <a:srgbClr val="FF0000"/>
                </a:solidFill>
              </a:rPr>
              <a:t>module-name“;</a:t>
            </a:r>
            <a:endParaRPr lang="en-IN" dirty="0">
              <a:solidFill>
                <a:srgbClr val="FF0000"/>
              </a:solidFill>
            </a:endParaRPr>
          </a:p>
          <a:p>
            <a:r>
              <a:rPr lang="en-IN" b="1" dirty="0"/>
              <a:t>Comments</a:t>
            </a:r>
            <a:endParaRPr lang="en-IN" dirty="0"/>
          </a:p>
          <a:p>
            <a:pPr algn="just"/>
            <a:r>
              <a:rPr lang="en-IN" dirty="0"/>
              <a:t>Comments can be added in the solidity source code file in a manner similar to C-language. Multiple line comments are enclosed in /* and */, whereas single line comments start with //.</a:t>
            </a:r>
          </a:p>
          <a:p>
            <a:pPr algn="just"/>
            <a:endParaRPr lang="en-IN" dirty="0"/>
          </a:p>
        </p:txBody>
      </p:sp>
    </p:spTree>
    <p:extLst>
      <p:ext uri="{BB962C8B-B14F-4D97-AF65-F5344CB8AC3E}">
        <p14:creationId xmlns="" xmlns:p14="http://schemas.microsoft.com/office/powerpoint/2010/main" val="1077158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Layout of a solidity source code file</a:t>
            </a:r>
            <a:endParaRPr lang="en-IN" dirty="0"/>
          </a:p>
        </p:txBody>
      </p:sp>
      <p:sp>
        <p:nvSpPr>
          <p:cNvPr id="3" name="Content Placeholder 2"/>
          <p:cNvSpPr>
            <a:spLocks noGrp="1"/>
          </p:cNvSpPr>
          <p:nvPr>
            <p:ph idx="1"/>
          </p:nvPr>
        </p:nvSpPr>
        <p:spPr/>
        <p:txBody>
          <a:bodyPr>
            <a:normAutofit fontScale="85000" lnSpcReduction="10000"/>
          </a:bodyPr>
          <a:lstStyle/>
          <a:p>
            <a:r>
              <a:rPr lang="en-IN" b="1" dirty="0"/>
              <a:t>Events</a:t>
            </a:r>
            <a:endParaRPr lang="en-IN" dirty="0"/>
          </a:p>
          <a:p>
            <a:pPr algn="just"/>
            <a:r>
              <a:rPr lang="en-IN" dirty="0"/>
              <a:t>Events in solidity can be used to log certain events in EVM logs. These are quite useful when </a:t>
            </a:r>
            <a:r>
              <a:rPr lang="en-IN" dirty="0">
                <a:solidFill>
                  <a:srgbClr val="FF0000"/>
                </a:solidFill>
              </a:rPr>
              <a:t>external interfaces are required </a:t>
            </a:r>
            <a:r>
              <a:rPr lang="en-IN" dirty="0"/>
              <a:t>to be notified of any change or event in the contract. </a:t>
            </a:r>
            <a:endParaRPr lang="en-IN" dirty="0" smtClean="0"/>
          </a:p>
          <a:p>
            <a:pPr algn="just"/>
            <a:r>
              <a:rPr lang="en-IN" dirty="0" smtClean="0"/>
              <a:t>These </a:t>
            </a:r>
            <a:r>
              <a:rPr lang="en-IN" dirty="0"/>
              <a:t>logs are </a:t>
            </a:r>
            <a:r>
              <a:rPr lang="en-IN" dirty="0">
                <a:solidFill>
                  <a:srgbClr val="FF0000"/>
                </a:solidFill>
              </a:rPr>
              <a:t>stored on the </a:t>
            </a:r>
            <a:r>
              <a:rPr lang="en-IN" dirty="0" err="1">
                <a:solidFill>
                  <a:srgbClr val="FF0000"/>
                </a:solidFill>
              </a:rPr>
              <a:t>blockchain</a:t>
            </a:r>
            <a:r>
              <a:rPr lang="en-IN" dirty="0">
                <a:solidFill>
                  <a:srgbClr val="FF0000"/>
                </a:solidFill>
              </a:rPr>
              <a:t> in transaction logs</a:t>
            </a:r>
            <a:r>
              <a:rPr lang="en-IN" dirty="0" smtClean="0">
                <a:solidFill>
                  <a:srgbClr val="FF0000"/>
                </a:solidFill>
              </a:rPr>
              <a:t>.</a:t>
            </a:r>
          </a:p>
          <a:p>
            <a:pPr algn="just"/>
            <a:r>
              <a:rPr lang="en-IN" dirty="0" smtClean="0">
                <a:solidFill>
                  <a:srgbClr val="FF0000"/>
                </a:solidFill>
              </a:rPr>
              <a:t> </a:t>
            </a:r>
            <a:r>
              <a:rPr lang="en-IN" dirty="0"/>
              <a:t>Logs cannot be accessed from the contracts but are used as a mechanism to notify change of state or the occurrence of an event (meeting a condition) in the contract.</a:t>
            </a:r>
          </a:p>
          <a:p>
            <a:pPr algn="just"/>
            <a:endParaRPr lang="en-IN" dirty="0"/>
          </a:p>
        </p:txBody>
      </p:sp>
    </p:spTree>
    <p:extLst>
      <p:ext uri="{BB962C8B-B14F-4D97-AF65-F5344CB8AC3E}">
        <p14:creationId xmlns="" xmlns:p14="http://schemas.microsoft.com/office/powerpoint/2010/main" val="2648929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Layout of a solidity source code file</a:t>
            </a:r>
            <a:endParaRPr lang="en-IN" dirty="0"/>
          </a:p>
        </p:txBody>
      </p:sp>
      <p:sp>
        <p:nvSpPr>
          <p:cNvPr id="3" name="Content Placeholder 2"/>
          <p:cNvSpPr>
            <a:spLocks noGrp="1"/>
          </p:cNvSpPr>
          <p:nvPr>
            <p:ph idx="1"/>
          </p:nvPr>
        </p:nvSpPr>
        <p:spPr/>
        <p:txBody>
          <a:bodyPr/>
          <a:lstStyle/>
          <a:p>
            <a:r>
              <a:rPr lang="en-IN" dirty="0"/>
              <a:t>E</a:t>
            </a:r>
            <a:r>
              <a:rPr lang="en-IN" dirty="0" smtClean="0"/>
              <a:t>vents </a:t>
            </a:r>
            <a:r>
              <a:rPr lang="en-IN" dirty="0"/>
              <a:t>in Solidity are a convenience interface for EVM logging facilities, making them excellent for keeping track of what is happening with a contract.</a:t>
            </a:r>
          </a:p>
        </p:txBody>
      </p:sp>
    </p:spTree>
    <p:extLst>
      <p:ext uri="{BB962C8B-B14F-4D97-AF65-F5344CB8AC3E}">
        <p14:creationId xmlns="" xmlns:p14="http://schemas.microsoft.com/office/powerpoint/2010/main" val="3558981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Control </a:t>
            </a:r>
            <a:r>
              <a:rPr lang="en-IN" dirty="0" smtClean="0"/>
              <a:t>structures &amp; loops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Control </a:t>
            </a:r>
            <a:r>
              <a:rPr lang="en-IN" dirty="0"/>
              <a:t>structures available in solidity are if – else, do, while, for, break, continue, return. </a:t>
            </a:r>
            <a:endParaRPr lang="en-IN" dirty="0" smtClean="0"/>
          </a:p>
          <a:p>
            <a:r>
              <a:rPr lang="en-IN" dirty="0" smtClean="0"/>
              <a:t>They </a:t>
            </a:r>
            <a:r>
              <a:rPr lang="en-IN" dirty="0"/>
              <a:t>work in a manner similar to how they work in C-language or </a:t>
            </a:r>
            <a:r>
              <a:rPr lang="en-IN" dirty="0">
                <a:hlinkClick r:id="rId2" tooltip="Javascript eBooks, Courses &amp; Videos"/>
              </a:rPr>
              <a:t>JavaScript</a:t>
            </a:r>
            <a:r>
              <a:rPr lang="en-IN" dirty="0"/>
              <a:t>.</a:t>
            </a:r>
          </a:p>
          <a:p>
            <a:endParaRPr lang="en-IN" dirty="0"/>
          </a:p>
        </p:txBody>
      </p:sp>
    </p:spTree>
    <p:extLst>
      <p:ext uri="{BB962C8B-B14F-4D97-AF65-F5344CB8AC3E}">
        <p14:creationId xmlns="" xmlns:p14="http://schemas.microsoft.com/office/powerpoint/2010/main" val="2760565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7024744" cy="720080"/>
          </a:xfrm>
        </p:spPr>
        <p:txBody>
          <a:bodyPr>
            <a:normAutofit fontScale="90000"/>
          </a:bodyPr>
          <a:lstStyle/>
          <a:p>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Solidity </a:t>
            </a:r>
            <a:r>
              <a:rPr lang="en-IN" b="1" dirty="0" smtClean="0"/>
              <a:t>Global </a:t>
            </a:r>
            <a:r>
              <a:rPr lang="en-IN" b="1" dirty="0"/>
              <a:t>Variables</a:t>
            </a:r>
            <a:br>
              <a:rPr lang="en-IN" b="1" dirty="0"/>
            </a:br>
            <a:endParaRPr lang="en-IN" dirty="0"/>
          </a:p>
        </p:txBody>
      </p:sp>
      <p:sp>
        <p:nvSpPr>
          <p:cNvPr id="3" name="Content Placeholder 2"/>
          <p:cNvSpPr>
            <a:spLocks noGrp="1"/>
          </p:cNvSpPr>
          <p:nvPr>
            <p:ph idx="1"/>
          </p:nvPr>
        </p:nvSpPr>
        <p:spPr>
          <a:xfrm>
            <a:off x="1043492" y="1628800"/>
            <a:ext cx="6777317" cy="4680520"/>
          </a:xfrm>
        </p:spPr>
        <p:txBody>
          <a:bodyPr>
            <a:normAutofit fontScale="62500" lnSpcReduction="20000"/>
          </a:bodyPr>
          <a:lstStyle/>
          <a:p>
            <a:r>
              <a:rPr lang="en-IN" b="1" dirty="0" err="1" smtClean="0"/>
              <a:t>block.blockhash</a:t>
            </a:r>
            <a:r>
              <a:rPr lang="en-IN" b="1" dirty="0" smtClean="0"/>
              <a:t>(</a:t>
            </a:r>
            <a:r>
              <a:rPr lang="en-IN" b="1" dirty="0" err="1" smtClean="0"/>
              <a:t>uint</a:t>
            </a:r>
            <a:r>
              <a:rPr lang="en-IN" b="1" dirty="0"/>
              <a:t> </a:t>
            </a:r>
            <a:r>
              <a:rPr lang="en-IN" b="1" dirty="0" err="1"/>
              <a:t>numberOfBlock</a:t>
            </a:r>
            <a:r>
              <a:rPr lang="en-IN" b="1" dirty="0"/>
              <a:t>) returns (bytes32)</a:t>
            </a:r>
            <a:r>
              <a:rPr lang="en-IN" dirty="0"/>
              <a:t>: hash which belongs to the given block - will only work for 256 of the most recent blocks, not including current</a:t>
            </a:r>
          </a:p>
          <a:p>
            <a:r>
              <a:rPr lang="en-IN" b="1" dirty="0" err="1"/>
              <a:t>block.difficulty</a:t>
            </a:r>
            <a:r>
              <a:rPr lang="en-IN" b="1" dirty="0"/>
              <a:t> (</a:t>
            </a:r>
            <a:r>
              <a:rPr lang="en-IN" b="1" dirty="0" err="1"/>
              <a:t>uint</a:t>
            </a:r>
            <a:r>
              <a:rPr lang="en-IN" b="1" dirty="0"/>
              <a:t>)</a:t>
            </a:r>
            <a:r>
              <a:rPr lang="en-IN" dirty="0"/>
              <a:t>: difficulty of the current block</a:t>
            </a:r>
          </a:p>
          <a:p>
            <a:r>
              <a:rPr lang="en-IN" b="1" dirty="0" err="1"/>
              <a:t>block.coinbase</a:t>
            </a:r>
            <a:r>
              <a:rPr lang="en-IN" b="1" dirty="0"/>
              <a:t> (address)</a:t>
            </a:r>
            <a:r>
              <a:rPr lang="en-IN" dirty="0"/>
              <a:t>: miner’s address of the current block</a:t>
            </a:r>
          </a:p>
          <a:p>
            <a:r>
              <a:rPr lang="en-IN" b="1" dirty="0" err="1"/>
              <a:t>block.number</a:t>
            </a:r>
            <a:r>
              <a:rPr lang="en-IN" b="1" dirty="0"/>
              <a:t> (</a:t>
            </a:r>
            <a:r>
              <a:rPr lang="en-IN" b="1" dirty="0" err="1"/>
              <a:t>uint</a:t>
            </a:r>
            <a:r>
              <a:rPr lang="en-IN" b="1" dirty="0"/>
              <a:t>)</a:t>
            </a:r>
            <a:r>
              <a:rPr lang="en-IN" dirty="0"/>
              <a:t>: number of the current block</a:t>
            </a:r>
          </a:p>
          <a:p>
            <a:r>
              <a:rPr lang="en-IN" b="1" dirty="0" err="1"/>
              <a:t>block.gaslimit</a:t>
            </a:r>
            <a:r>
              <a:rPr lang="en-IN" b="1" dirty="0"/>
              <a:t> (</a:t>
            </a:r>
            <a:r>
              <a:rPr lang="en-IN" b="1" dirty="0" err="1"/>
              <a:t>uint</a:t>
            </a:r>
            <a:r>
              <a:rPr lang="en-IN" b="1" dirty="0"/>
              <a:t>)</a:t>
            </a:r>
            <a:r>
              <a:rPr lang="en-IN" dirty="0"/>
              <a:t>: </a:t>
            </a:r>
            <a:r>
              <a:rPr lang="en-IN" dirty="0" err="1"/>
              <a:t>gaslimit</a:t>
            </a:r>
            <a:r>
              <a:rPr lang="en-IN" dirty="0"/>
              <a:t> of the current block</a:t>
            </a:r>
          </a:p>
          <a:p>
            <a:r>
              <a:rPr lang="en-IN" b="1" dirty="0" err="1"/>
              <a:t>block.timestamp</a:t>
            </a:r>
            <a:r>
              <a:rPr lang="en-IN" b="1" dirty="0"/>
              <a:t> (</a:t>
            </a:r>
            <a:r>
              <a:rPr lang="en-IN" b="1" dirty="0" err="1"/>
              <a:t>uint</a:t>
            </a:r>
            <a:r>
              <a:rPr lang="en-IN" b="1" dirty="0"/>
              <a:t>)</a:t>
            </a:r>
            <a:r>
              <a:rPr lang="en-IN" dirty="0"/>
              <a:t>: timestamp of the current block as seconds passed since the </a:t>
            </a:r>
            <a:r>
              <a:rPr lang="en-IN" dirty="0" err="1"/>
              <a:t>unix</a:t>
            </a:r>
            <a:r>
              <a:rPr lang="en-IN" dirty="0"/>
              <a:t> epoch</a:t>
            </a:r>
          </a:p>
          <a:p>
            <a:r>
              <a:rPr lang="en-IN" b="1" dirty="0" err="1"/>
              <a:t>msg.gas</a:t>
            </a:r>
            <a:r>
              <a:rPr lang="en-IN" b="1" dirty="0"/>
              <a:t> (</a:t>
            </a:r>
            <a:r>
              <a:rPr lang="en-IN" b="1" dirty="0" err="1"/>
              <a:t>uint</a:t>
            </a:r>
            <a:r>
              <a:rPr lang="en-IN" b="1" dirty="0"/>
              <a:t>)</a:t>
            </a:r>
            <a:r>
              <a:rPr lang="en-IN" dirty="0"/>
              <a:t>: gas that remains</a:t>
            </a:r>
          </a:p>
          <a:p>
            <a:r>
              <a:rPr lang="en-IN" b="1" dirty="0" err="1"/>
              <a:t>msg.data</a:t>
            </a:r>
            <a:r>
              <a:rPr lang="en-IN" b="1" dirty="0"/>
              <a:t> (bytes)</a:t>
            </a:r>
            <a:r>
              <a:rPr lang="en-IN" dirty="0"/>
              <a:t>: complete </a:t>
            </a:r>
            <a:r>
              <a:rPr lang="en-IN" dirty="0" err="1"/>
              <a:t>calldata</a:t>
            </a:r>
            <a:endParaRPr lang="en-IN" dirty="0"/>
          </a:p>
          <a:p>
            <a:r>
              <a:rPr lang="en-IN" b="1" dirty="0" err="1"/>
              <a:t>msg.value</a:t>
            </a:r>
            <a:r>
              <a:rPr lang="en-IN" b="1" dirty="0"/>
              <a:t> (</a:t>
            </a:r>
            <a:r>
              <a:rPr lang="en-IN" b="1" dirty="0" err="1"/>
              <a:t>uint</a:t>
            </a:r>
            <a:r>
              <a:rPr lang="en-IN" b="1" dirty="0"/>
              <a:t>)</a:t>
            </a:r>
            <a:r>
              <a:rPr lang="en-IN" dirty="0"/>
              <a:t>:</a:t>
            </a:r>
          </a:p>
          <a:p>
            <a:r>
              <a:rPr lang="en-IN" b="1" dirty="0" err="1"/>
              <a:t>msg.sender</a:t>
            </a:r>
            <a:r>
              <a:rPr lang="en-IN" b="1" dirty="0"/>
              <a:t> (address)</a:t>
            </a:r>
            <a:r>
              <a:rPr lang="en-IN" dirty="0"/>
              <a:t>: message sender (current call)</a:t>
            </a:r>
          </a:p>
          <a:p>
            <a:r>
              <a:rPr lang="en-IN" b="1" dirty="0"/>
              <a:t>revert()</a:t>
            </a:r>
            <a:r>
              <a:rPr lang="en-IN" dirty="0"/>
              <a:t>: execution abort and state change revert</a:t>
            </a:r>
          </a:p>
          <a:p>
            <a:r>
              <a:rPr lang="en-IN" b="1" dirty="0"/>
              <a:t>keccak256(...) returns (bytes32)</a:t>
            </a:r>
            <a:r>
              <a:rPr lang="en-IN" dirty="0"/>
              <a:t>: computes the Ethereum-SHA-3 (similar to Keccak-256) hash associated with the (tightly packed) arguments</a:t>
            </a:r>
          </a:p>
          <a:p>
            <a:r>
              <a:rPr lang="en-IN" b="1" dirty="0"/>
              <a:t>sha3(...) returns (bytes32)</a:t>
            </a:r>
            <a:r>
              <a:rPr lang="en-IN" dirty="0"/>
              <a:t>: alias for </a:t>
            </a:r>
            <a:r>
              <a:rPr lang="en-IN" b="1" dirty="0"/>
              <a:t>keccak256</a:t>
            </a:r>
            <a:endParaRPr lang="en-IN" dirty="0"/>
          </a:p>
          <a:p>
            <a:r>
              <a:rPr lang="en-IN" b="1" dirty="0"/>
              <a:t>sha256(...) returns (bytes32)</a:t>
            </a:r>
            <a:r>
              <a:rPr lang="en-IN" dirty="0"/>
              <a:t>: computes the SHA-256 (tightly packed) argument hash</a:t>
            </a:r>
          </a:p>
          <a:p>
            <a:endParaRPr lang="en-IN" dirty="0"/>
          </a:p>
        </p:txBody>
      </p:sp>
    </p:spTree>
    <p:extLst>
      <p:ext uri="{BB962C8B-B14F-4D97-AF65-F5344CB8AC3E}">
        <p14:creationId xmlns="" xmlns:p14="http://schemas.microsoft.com/office/powerpoint/2010/main" val="1580273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of remix ide</a:t>
            </a:r>
            <a:br>
              <a:rPr lang="en-US" dirty="0"/>
            </a:br>
            <a:endParaRPr lang="en-IN" dirty="0"/>
          </a:p>
        </p:txBody>
      </p:sp>
      <p:sp>
        <p:nvSpPr>
          <p:cNvPr id="3" name="Content Placeholder 2"/>
          <p:cNvSpPr>
            <a:spLocks noGrp="1"/>
          </p:cNvSpPr>
          <p:nvPr>
            <p:ph idx="1"/>
          </p:nvPr>
        </p:nvSpPr>
        <p:spPr/>
        <p:txBody>
          <a:bodyPr>
            <a:normAutofit/>
          </a:bodyPr>
          <a:lstStyle/>
          <a:p>
            <a:r>
              <a:rPr lang="en-IN" dirty="0" smtClean="0"/>
              <a:t>Remix </a:t>
            </a:r>
            <a:r>
              <a:rPr lang="en-IN" dirty="0"/>
              <a:t> </a:t>
            </a:r>
            <a:r>
              <a:rPr lang="en-IN" dirty="0">
                <a:hlinkClick r:id="rId2"/>
              </a:rPr>
              <a:t>http://remix.ethereuem.org</a:t>
            </a:r>
            <a:r>
              <a:rPr lang="en-IN" dirty="0"/>
              <a:t>). </a:t>
            </a:r>
          </a:p>
          <a:p>
            <a:pPr marL="68580" indent="0">
              <a:buNone/>
            </a:pPr>
            <a:endParaRPr lang="en-IN" dirty="0"/>
          </a:p>
          <a:p>
            <a:pPr algn="just"/>
            <a:r>
              <a:rPr lang="en-IN" dirty="0"/>
              <a:t>Remix is a suite of tools to interact with the</a:t>
            </a:r>
            <a:r>
              <a:rPr lang="en-IN" dirty="0">
                <a:hlinkClick r:id="rId3"/>
              </a:rPr>
              <a:t> </a:t>
            </a:r>
            <a:r>
              <a:rPr lang="en-IN" dirty="0" err="1">
                <a:hlinkClick r:id="rId3"/>
              </a:rPr>
              <a:t>Ethereum</a:t>
            </a:r>
            <a:r>
              <a:rPr lang="en-IN" dirty="0">
                <a:hlinkClick r:id="rId3"/>
              </a:rPr>
              <a:t> </a:t>
            </a:r>
            <a:r>
              <a:rPr lang="en-IN" dirty="0" err="1">
                <a:hlinkClick r:id="rId3"/>
              </a:rPr>
              <a:t>blockchain</a:t>
            </a:r>
            <a:r>
              <a:rPr lang="en-IN" dirty="0"/>
              <a:t> in order to debug </a:t>
            </a:r>
            <a:r>
              <a:rPr lang="en-IN" dirty="0" smtClean="0"/>
              <a:t>transactions. </a:t>
            </a:r>
            <a:r>
              <a:rPr lang="en-IN" dirty="0"/>
              <a:t>There is an IDE version (Remix IDE) and an online </a:t>
            </a:r>
            <a:r>
              <a:rPr lang="en-IN" dirty="0" smtClean="0"/>
              <a:t>version</a:t>
            </a:r>
            <a:endParaRPr lang="en-US" dirty="0" smtClean="0"/>
          </a:p>
          <a:p>
            <a:endParaRPr lang="en-IN" dirty="0"/>
          </a:p>
        </p:txBody>
      </p:sp>
    </p:spTree>
    <p:extLst>
      <p:ext uri="{BB962C8B-B14F-4D97-AF65-F5344CB8AC3E}">
        <p14:creationId xmlns="" xmlns:p14="http://schemas.microsoft.com/office/powerpoint/2010/main" val="2613667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t>
            </a:r>
            <a:endParaRPr lang="en-IN" dirty="0"/>
          </a:p>
        </p:txBody>
      </p:sp>
      <p:pic>
        <p:nvPicPr>
          <p:cNvPr id="205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1196752"/>
            <a:ext cx="8113271" cy="45637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39236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Solidity?</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IN" dirty="0"/>
          </a:p>
          <a:p>
            <a:r>
              <a:rPr lang="en-IN" dirty="0"/>
              <a:t>- Object oriented high level </a:t>
            </a:r>
            <a:r>
              <a:rPr lang="en-IN" dirty="0" smtClean="0"/>
              <a:t>language</a:t>
            </a:r>
            <a:r>
              <a:rPr lang="en-IN" dirty="0"/>
              <a:t/>
            </a:r>
            <a:br>
              <a:rPr lang="en-IN" dirty="0"/>
            </a:br>
            <a:endParaRPr lang="en-IN" dirty="0"/>
          </a:p>
          <a:p>
            <a:r>
              <a:rPr lang="en-IN" dirty="0"/>
              <a:t>- Designed specifically for writing </a:t>
            </a:r>
            <a:r>
              <a:rPr lang="en-IN" dirty="0" smtClean="0"/>
              <a:t>smart contracts</a:t>
            </a:r>
            <a:r>
              <a:rPr lang="en-IN" dirty="0"/>
              <a:t/>
            </a:r>
            <a:br>
              <a:rPr lang="en-IN" dirty="0"/>
            </a:br>
            <a:endParaRPr lang="en-IN" dirty="0"/>
          </a:p>
          <a:p>
            <a:pPr algn="just"/>
            <a:r>
              <a:rPr lang="en-IN" dirty="0"/>
              <a:t>- Statically typed, supports inheritance and complex </a:t>
            </a:r>
            <a:r>
              <a:rPr lang="en-IN" dirty="0" smtClean="0"/>
              <a:t>types</a:t>
            </a:r>
          </a:p>
          <a:p>
            <a:pPr algn="just"/>
            <a:endParaRPr lang="en-IN" dirty="0"/>
          </a:p>
          <a:p>
            <a:pPr algn="just"/>
            <a:r>
              <a:rPr lang="en-IN" dirty="0"/>
              <a:t>- Syntax looks similar to </a:t>
            </a:r>
            <a:r>
              <a:rPr lang="en-IN" dirty="0" err="1" smtClean="0"/>
              <a:t>Javascript</a:t>
            </a:r>
            <a:endParaRPr lang="en-IN" dirty="0"/>
          </a:p>
        </p:txBody>
      </p:sp>
    </p:spTree>
    <p:extLst>
      <p:ext uri="{BB962C8B-B14F-4D97-AF65-F5344CB8AC3E}">
        <p14:creationId xmlns="" xmlns:p14="http://schemas.microsoft.com/office/powerpoint/2010/main" val="852649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IN" dirty="0"/>
          </a:p>
        </p:txBody>
      </p:sp>
      <p:sp>
        <p:nvSpPr>
          <p:cNvPr id="3" name="Content Placeholder 2"/>
          <p:cNvSpPr>
            <a:spLocks noGrp="1"/>
          </p:cNvSpPr>
          <p:nvPr>
            <p:ph idx="1"/>
          </p:nvPr>
        </p:nvSpPr>
        <p:spPr/>
        <p:txBody>
          <a:bodyPr/>
          <a:lstStyle/>
          <a:p>
            <a:pPr marL="68580" indent="0">
              <a:buNone/>
            </a:pPr>
            <a:r>
              <a:rPr lang="en-US" dirty="0" smtClean="0"/>
              <a:t>1.Working of remix ide </a:t>
            </a:r>
          </a:p>
          <a:p>
            <a:pPr marL="68580" indent="0">
              <a:buNone/>
            </a:pPr>
            <a:r>
              <a:rPr lang="en-US" dirty="0" smtClean="0"/>
              <a:t>2.Executing simple program only using remix ide </a:t>
            </a:r>
          </a:p>
          <a:p>
            <a:pPr marL="68580" indent="0">
              <a:buNone/>
            </a:pPr>
            <a:r>
              <a:rPr lang="en-US" dirty="0" smtClean="0"/>
              <a:t>3.Executing solidity programs using remix ide and </a:t>
            </a:r>
            <a:r>
              <a:rPr lang="en-US" dirty="0" err="1" smtClean="0"/>
              <a:t>metamask</a:t>
            </a:r>
            <a:r>
              <a:rPr lang="en-US" dirty="0" smtClean="0"/>
              <a:t> </a:t>
            </a:r>
          </a:p>
          <a:p>
            <a:pPr marL="68580" indent="0">
              <a:buNone/>
            </a:pPr>
            <a:endParaRPr lang="en-IN" dirty="0"/>
          </a:p>
        </p:txBody>
      </p:sp>
    </p:spTree>
    <p:extLst>
      <p:ext uri="{BB962C8B-B14F-4D97-AF65-F5344CB8AC3E}">
        <p14:creationId xmlns="" xmlns:p14="http://schemas.microsoft.com/office/powerpoint/2010/main" val="993572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7" name="Picture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552" y="548680"/>
            <a:ext cx="8047390" cy="4526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50993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Smart Contract</a:t>
            </a:r>
          </a:p>
        </p:txBody>
      </p:sp>
      <p:sp>
        <p:nvSpPr>
          <p:cNvPr id="3" name="Content Placeholder 2"/>
          <p:cNvSpPr>
            <a:spLocks noGrp="1"/>
          </p:cNvSpPr>
          <p:nvPr>
            <p:ph idx="1"/>
          </p:nvPr>
        </p:nvSpPr>
        <p:spPr>
          <a:xfrm>
            <a:off x="1043492" y="2323652"/>
            <a:ext cx="7056900" cy="3508977"/>
          </a:xfrm>
        </p:spPr>
        <p:txBody>
          <a:bodyPr>
            <a:normAutofit/>
          </a:bodyPr>
          <a:lstStyle/>
          <a:p>
            <a:pPr algn="just"/>
            <a:r>
              <a:rPr lang="en-IN" sz="2200" dirty="0" smtClean="0">
                <a:latin typeface="Times New Roman" pitchFamily="18" charset="0"/>
                <a:cs typeface="Times New Roman" pitchFamily="18" charset="0"/>
              </a:rPr>
              <a:t>Nick </a:t>
            </a:r>
            <a:r>
              <a:rPr lang="en-IN" sz="2200" dirty="0" err="1">
                <a:latin typeface="Times New Roman" pitchFamily="18" charset="0"/>
                <a:cs typeface="Times New Roman" pitchFamily="18" charset="0"/>
              </a:rPr>
              <a:t>Szabo</a:t>
            </a:r>
            <a:r>
              <a:rPr lang="en-IN" sz="2200" dirty="0">
                <a:latin typeface="Times New Roman" pitchFamily="18" charset="0"/>
                <a:cs typeface="Times New Roman" pitchFamily="18" charset="0"/>
              </a:rPr>
              <a:t> coined the term and defined it as “a set of promises, specified in digital form, including protocols within which the parties perform on the other promises</a:t>
            </a:r>
            <a:r>
              <a:rPr lang="en-IN" sz="2200" dirty="0" smtClean="0">
                <a:latin typeface="Times New Roman" pitchFamily="18" charset="0"/>
                <a:cs typeface="Times New Roman" pitchFamily="18" charset="0"/>
              </a:rPr>
              <a:t>.”</a:t>
            </a:r>
          </a:p>
          <a:p>
            <a:pPr marL="68580" indent="0">
              <a:buNone/>
            </a:pP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In </a:t>
            </a:r>
            <a:r>
              <a:rPr lang="en-IN" sz="2200" dirty="0" err="1">
                <a:latin typeface="Times New Roman" pitchFamily="18" charset="0"/>
                <a:cs typeface="Times New Roman" pitchFamily="18" charset="0"/>
              </a:rPr>
              <a:t>Ethereum</a:t>
            </a:r>
            <a:r>
              <a:rPr lang="en-IN" sz="2200" dirty="0">
                <a:latin typeface="Times New Roman" pitchFamily="18" charset="0"/>
                <a:cs typeface="Times New Roman" pitchFamily="18" charset="0"/>
              </a:rPr>
              <a:t>, the term "smart contract" </a:t>
            </a:r>
            <a:r>
              <a:rPr lang="en-IN" sz="2200" dirty="0" smtClean="0">
                <a:latin typeface="Times New Roman" pitchFamily="18" charset="0"/>
                <a:cs typeface="Times New Roman" pitchFamily="18" charset="0"/>
              </a:rPr>
              <a:t>refers to</a:t>
            </a:r>
            <a:r>
              <a:rPr lang="en-IN" sz="2200" dirty="0">
                <a:solidFill>
                  <a:srgbClr val="FF0000"/>
                </a:solidFill>
                <a:latin typeface="Times New Roman" pitchFamily="18" charset="0"/>
                <a:cs typeface="Times New Roman" pitchFamily="18" charset="0"/>
              </a:rPr>
              <a:t> </a:t>
            </a:r>
            <a:r>
              <a:rPr lang="en-IN" sz="2200" b="1" dirty="0">
                <a:solidFill>
                  <a:srgbClr val="FF0000"/>
                </a:solidFill>
                <a:latin typeface="Times New Roman" pitchFamily="18" charset="0"/>
                <a:cs typeface="Times New Roman" pitchFamily="18" charset="0"/>
              </a:rPr>
              <a:t>immutable</a:t>
            </a:r>
            <a:r>
              <a:rPr lang="en-IN" sz="2200" dirty="0">
                <a:solidFill>
                  <a:srgbClr val="FF0000"/>
                </a:solidFill>
                <a:latin typeface="Times New Roman" pitchFamily="18" charset="0"/>
                <a:cs typeface="Times New Roman" pitchFamily="18" charset="0"/>
              </a:rPr>
              <a:t> </a:t>
            </a:r>
            <a:r>
              <a:rPr lang="en-IN" sz="2200" dirty="0">
                <a:latin typeface="Times New Roman" pitchFamily="18" charset="0"/>
                <a:cs typeface="Times New Roman" pitchFamily="18" charset="0"/>
              </a:rPr>
              <a:t>computer programs that run </a:t>
            </a:r>
            <a:r>
              <a:rPr lang="en-IN" sz="2200" dirty="0" smtClean="0">
                <a:latin typeface="Times New Roman" pitchFamily="18" charset="0"/>
                <a:cs typeface="Times New Roman" pitchFamily="18" charset="0"/>
              </a:rPr>
              <a:t>deterministically </a:t>
            </a:r>
            <a:r>
              <a:rPr lang="en-IN" sz="2200" dirty="0">
                <a:latin typeface="Times New Roman" pitchFamily="18" charset="0"/>
                <a:cs typeface="Times New Roman" pitchFamily="18" charset="0"/>
              </a:rPr>
              <a:t>in the context of an </a:t>
            </a:r>
            <a:r>
              <a:rPr lang="en-IN" sz="2200" dirty="0" err="1">
                <a:latin typeface="Times New Roman" pitchFamily="18" charset="0"/>
                <a:cs typeface="Times New Roman" pitchFamily="18" charset="0"/>
              </a:rPr>
              <a:t>Ethereum</a:t>
            </a:r>
            <a:r>
              <a:rPr lang="en-IN" sz="2200" dirty="0">
                <a:latin typeface="Times New Roman" pitchFamily="18" charset="0"/>
                <a:cs typeface="Times New Roman" pitchFamily="18" charset="0"/>
              </a:rPr>
              <a:t> virtual machine as part of the </a:t>
            </a:r>
            <a:r>
              <a:rPr lang="en-IN" sz="2200" b="1" dirty="0" err="1">
                <a:latin typeface="Times New Roman" pitchFamily="18" charset="0"/>
                <a:cs typeface="Times New Roman" pitchFamily="18" charset="0"/>
              </a:rPr>
              <a:t>Ethereum</a:t>
            </a:r>
            <a:r>
              <a:rPr lang="en-IN" sz="2200" b="1" dirty="0">
                <a:latin typeface="Times New Roman" pitchFamily="18" charset="0"/>
                <a:cs typeface="Times New Roman" pitchFamily="18" charset="0"/>
              </a:rPr>
              <a:t> </a:t>
            </a:r>
            <a:r>
              <a:rPr lang="en-IN" sz="2200" b="1" dirty="0" smtClean="0">
                <a:latin typeface="Times New Roman" pitchFamily="18" charset="0"/>
                <a:cs typeface="Times New Roman" pitchFamily="18" charset="0"/>
              </a:rPr>
              <a:t>network  </a:t>
            </a:r>
            <a:r>
              <a:rPr lang="en-IN" sz="2200" b="1" dirty="0">
                <a:latin typeface="Times New Roman" pitchFamily="18" charset="0"/>
                <a:cs typeface="Times New Roman" pitchFamily="18" charset="0"/>
              </a:rPr>
              <a:t>protocol.</a:t>
            </a:r>
            <a:r>
              <a:rPr lang="en-IN" dirty="0"/>
              <a:t/>
            </a:r>
            <a:br>
              <a:rPr lang="en-IN" dirty="0"/>
            </a:br>
            <a:endParaRPr lang="en-IN" dirty="0"/>
          </a:p>
          <a:p>
            <a:endParaRPr lang="en-IN" dirty="0"/>
          </a:p>
        </p:txBody>
      </p:sp>
    </p:spTree>
    <p:extLst>
      <p:ext uri="{BB962C8B-B14F-4D97-AF65-F5344CB8AC3E}">
        <p14:creationId xmlns="" xmlns:p14="http://schemas.microsoft.com/office/powerpoint/2010/main" val="28907471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Are Smart Contracts?</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dirty="0">
                <a:latin typeface="Times New Roman" pitchFamily="18" charset="0"/>
                <a:cs typeface="Times New Roman" pitchFamily="18" charset="0"/>
              </a:rPr>
              <a:t>Smart contracts, or crypto-contracts, are nothing but </a:t>
            </a:r>
            <a:r>
              <a:rPr lang="en-IN" dirty="0">
                <a:solidFill>
                  <a:srgbClr val="FF0000"/>
                </a:solidFill>
                <a:latin typeface="Times New Roman" pitchFamily="18" charset="0"/>
                <a:cs typeface="Times New Roman" pitchFamily="18" charset="0"/>
              </a:rPr>
              <a:t>self-executing computer programs that enable digital transactions, business, currency exchanges, asset transfers, and more according to a predefined set of conditions </a:t>
            </a:r>
            <a:r>
              <a:rPr lang="en-IN" dirty="0">
                <a:latin typeface="Times New Roman" pitchFamily="18" charset="0"/>
                <a:cs typeface="Times New Roman" pitchFamily="18" charset="0"/>
              </a:rPr>
              <a:t>called a </a:t>
            </a:r>
            <a:r>
              <a:rPr lang="en-IN" i="1" dirty="0">
                <a:latin typeface="Times New Roman" pitchFamily="18" charset="0"/>
                <a:cs typeface="Times New Roman" pitchFamily="18" charset="0"/>
              </a:rPr>
              <a:t>smart contract protocol</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Smart </a:t>
            </a:r>
            <a:r>
              <a:rPr lang="en-IN" dirty="0">
                <a:latin typeface="Times New Roman" pitchFamily="18" charset="0"/>
                <a:cs typeface="Times New Roman" pitchFamily="18" charset="0"/>
              </a:rPr>
              <a:t>contracts not only ensure that both the parties are </a:t>
            </a:r>
            <a:r>
              <a:rPr lang="en-IN" dirty="0">
                <a:solidFill>
                  <a:srgbClr val="FF0000"/>
                </a:solidFill>
                <a:latin typeface="Times New Roman" pitchFamily="18" charset="0"/>
                <a:cs typeface="Times New Roman" pitchFamily="18" charset="0"/>
              </a:rPr>
              <a:t>following the rules and conditions of </a:t>
            </a:r>
            <a:r>
              <a:rPr lang="en-IN" dirty="0">
                <a:latin typeface="Times New Roman" pitchFamily="18" charset="0"/>
                <a:cs typeface="Times New Roman" pitchFamily="18" charset="0"/>
              </a:rPr>
              <a:t>the contract, but also enforce the contract obligations automatically.</a:t>
            </a:r>
          </a:p>
        </p:txBody>
      </p:sp>
    </p:spTree>
    <p:extLst>
      <p:ext uri="{BB962C8B-B14F-4D97-AF65-F5344CB8AC3E}">
        <p14:creationId xmlns="" xmlns:p14="http://schemas.microsoft.com/office/powerpoint/2010/main" val="3378877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Smart Contract</a:t>
            </a:r>
          </a:p>
        </p:txBody>
      </p:sp>
      <p:sp>
        <p:nvSpPr>
          <p:cNvPr id="3" name="Content Placeholder 2"/>
          <p:cNvSpPr>
            <a:spLocks noGrp="1"/>
          </p:cNvSpPr>
          <p:nvPr>
            <p:ph idx="1"/>
          </p:nvPr>
        </p:nvSpPr>
        <p:spPr>
          <a:xfrm>
            <a:off x="1043492" y="2323653"/>
            <a:ext cx="6777317" cy="2617516"/>
          </a:xfrm>
        </p:spPr>
        <p:txBody>
          <a:bodyPr>
            <a:noAutofit/>
          </a:bodyPr>
          <a:lstStyle/>
          <a:p>
            <a:r>
              <a:rPr lang="en-IN" sz="1600" dirty="0">
                <a:latin typeface="Times New Roman" pitchFamily="18" charset="0"/>
                <a:cs typeface="Times New Roman" pitchFamily="18" charset="0"/>
              </a:rPr>
              <a:t>A contract in the sense of Solidity is a collection of code (its functions) and data (its state) that </a:t>
            </a:r>
            <a:r>
              <a:rPr lang="en-IN" sz="1600" dirty="0">
                <a:solidFill>
                  <a:srgbClr val="FF0000"/>
                </a:solidFill>
                <a:latin typeface="Times New Roman" pitchFamily="18" charset="0"/>
                <a:cs typeface="Times New Roman" pitchFamily="18" charset="0"/>
              </a:rPr>
              <a:t>resides at a specific address on the </a:t>
            </a:r>
            <a:r>
              <a:rPr lang="en-IN" sz="1600" dirty="0" err="1">
                <a:solidFill>
                  <a:srgbClr val="FF0000"/>
                </a:solidFill>
                <a:latin typeface="Times New Roman" pitchFamily="18" charset="0"/>
                <a:cs typeface="Times New Roman" pitchFamily="18" charset="0"/>
              </a:rPr>
              <a:t>Ethereum</a:t>
            </a:r>
            <a:r>
              <a:rPr lang="en-IN" sz="1600" dirty="0">
                <a:solidFill>
                  <a:srgbClr val="FF0000"/>
                </a:solidFill>
                <a:latin typeface="Times New Roman" pitchFamily="18" charset="0"/>
                <a:cs typeface="Times New Roman" pitchFamily="18" charset="0"/>
              </a:rPr>
              <a:t> </a:t>
            </a:r>
            <a:r>
              <a:rPr lang="en-IN" sz="1600" dirty="0" err="1">
                <a:solidFill>
                  <a:srgbClr val="FF0000"/>
                </a:solidFill>
                <a:latin typeface="Times New Roman" pitchFamily="18" charset="0"/>
                <a:cs typeface="Times New Roman" pitchFamily="18" charset="0"/>
              </a:rPr>
              <a:t>Blockchain</a:t>
            </a:r>
            <a:r>
              <a:rPr lang="en-IN" sz="1600" dirty="0">
                <a:solidFill>
                  <a:srgbClr val="FF0000"/>
                </a:solidFill>
                <a:latin typeface="Times New Roman" pitchFamily="18" charset="0"/>
                <a:cs typeface="Times New Roman" pitchFamily="18" charset="0"/>
              </a:rPr>
              <a:t>. </a:t>
            </a:r>
            <a:endParaRPr lang="en-IN" sz="1600" dirty="0" smtClean="0">
              <a:solidFill>
                <a:srgbClr val="FF0000"/>
              </a:solidFill>
              <a:latin typeface="Times New Roman" pitchFamily="18" charset="0"/>
              <a:cs typeface="Times New Roman" pitchFamily="18" charset="0"/>
            </a:endParaRPr>
          </a:p>
          <a:p>
            <a:endParaRPr lang="en-IN" sz="1600" dirty="0" smtClean="0">
              <a:solidFill>
                <a:srgbClr val="FF0000"/>
              </a:solidFill>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In </a:t>
            </a:r>
            <a:r>
              <a:rPr lang="en-IN" sz="1600" dirty="0">
                <a:latin typeface="Times New Roman" pitchFamily="18" charset="0"/>
                <a:cs typeface="Times New Roman" pitchFamily="18" charset="0"/>
              </a:rPr>
              <a:t>each Contract, we can </a:t>
            </a:r>
            <a:r>
              <a:rPr lang="en-IN" sz="1600" dirty="0">
                <a:solidFill>
                  <a:srgbClr val="FF0000"/>
                </a:solidFill>
                <a:latin typeface="Times New Roman" pitchFamily="18" charset="0"/>
                <a:cs typeface="Times New Roman" pitchFamily="18" charset="0"/>
              </a:rPr>
              <a:t>define State Variables, Methods, and Events</a:t>
            </a:r>
            <a:r>
              <a:rPr lang="en-IN" sz="1600" dirty="0">
                <a:latin typeface="Times New Roman" pitchFamily="18" charset="0"/>
                <a:cs typeface="Times New Roman" pitchFamily="18" charset="0"/>
              </a:rPr>
              <a:t> etc. This contract can manage transactions between blocks in </a:t>
            </a:r>
            <a:r>
              <a:rPr lang="en-IN" sz="1600" dirty="0" err="1">
                <a:latin typeface="Times New Roman" pitchFamily="18" charset="0"/>
                <a:cs typeface="Times New Roman" pitchFamily="18" charset="0"/>
              </a:rPr>
              <a:t>Blockchain</a:t>
            </a:r>
            <a:r>
              <a:rPr lang="en-IN" sz="1600" dirty="0">
                <a:latin typeface="Times New Roman" pitchFamily="18" charset="0"/>
                <a:cs typeface="Times New Roman" pitchFamily="18" charset="0"/>
              </a:rPr>
              <a:t> network. </a:t>
            </a:r>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Each </a:t>
            </a:r>
            <a:r>
              <a:rPr lang="en-IN" sz="1600" dirty="0">
                <a:latin typeface="Times New Roman" pitchFamily="18" charset="0"/>
                <a:cs typeface="Times New Roman" pitchFamily="18" charset="0"/>
              </a:rPr>
              <a:t>block has a particular address in the form of a cryptographic key that generated by the result of some functions including hashing of adjacent blocks. </a:t>
            </a:r>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This </a:t>
            </a:r>
            <a:r>
              <a:rPr lang="en-IN" sz="1600" dirty="0">
                <a:latin typeface="Times New Roman" pitchFamily="18" charset="0"/>
                <a:cs typeface="Times New Roman" pitchFamily="18" charset="0"/>
              </a:rPr>
              <a:t>creates a strong relationship between adjacent blocks. So </a:t>
            </a:r>
            <a:r>
              <a:rPr lang="en-IN" sz="1600" dirty="0">
                <a:solidFill>
                  <a:srgbClr val="FF0000"/>
                </a:solidFill>
                <a:latin typeface="Times New Roman" pitchFamily="18" charset="0"/>
                <a:cs typeface="Times New Roman" pitchFamily="18" charset="0"/>
              </a:rPr>
              <a:t>that manipulation or any other form of hacking in nodes or blocks are not easy or not even possible.</a:t>
            </a:r>
          </a:p>
        </p:txBody>
      </p:sp>
    </p:spTree>
    <p:extLst>
      <p:ext uri="{BB962C8B-B14F-4D97-AF65-F5344CB8AC3E}">
        <p14:creationId xmlns="" xmlns:p14="http://schemas.microsoft.com/office/powerpoint/2010/main" val="29208681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key components of a smart contract </a:t>
            </a:r>
            <a:r>
              <a:rPr lang="en-IN" dirty="0" smtClean="0"/>
              <a:t>are</a:t>
            </a:r>
            <a:endParaRPr lang="en-IN" dirty="0"/>
          </a:p>
        </p:txBody>
      </p:sp>
      <p:sp>
        <p:nvSpPr>
          <p:cNvPr id="3" name="Content Placeholder 2"/>
          <p:cNvSpPr>
            <a:spLocks noGrp="1"/>
          </p:cNvSpPr>
          <p:nvPr>
            <p:ph idx="1"/>
          </p:nvPr>
        </p:nvSpPr>
        <p:spPr>
          <a:xfrm>
            <a:off x="1115616" y="1700808"/>
            <a:ext cx="6777317" cy="3508977"/>
          </a:xfrm>
        </p:spPr>
        <p:txBody>
          <a:bodyPr>
            <a:noAutofit/>
          </a:bodyPr>
          <a:lstStyle/>
          <a:p>
            <a:r>
              <a:rPr lang="en-IN" sz="1400" dirty="0">
                <a:latin typeface="Times New Roman" pitchFamily="18" charset="0"/>
                <a:cs typeface="Times New Roman" pitchFamily="18" charset="0"/>
              </a:rPr>
              <a:t/>
            </a:r>
            <a:br>
              <a:rPr lang="en-IN" sz="1400" dirty="0">
                <a:latin typeface="Times New Roman" pitchFamily="18" charset="0"/>
                <a:cs typeface="Times New Roman" pitchFamily="18" charset="0"/>
              </a:rPr>
            </a:br>
            <a:r>
              <a:rPr lang="en-IN" sz="1400" dirty="0">
                <a:latin typeface="Times New Roman" pitchFamily="18" charset="0"/>
                <a:cs typeface="Times New Roman" pitchFamily="18" charset="0"/>
              </a:rPr>
              <a:t/>
            </a:r>
            <a:br>
              <a:rPr lang="en-IN" sz="1400" dirty="0">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Computer program</a:t>
            </a:r>
            <a:r>
              <a:rPr lang="en-IN" sz="1400" dirty="0">
                <a:latin typeface="Times New Roman" pitchFamily="18" charset="0"/>
                <a:cs typeface="Times New Roman" pitchFamily="18" charset="0"/>
              </a:rPr>
              <a:t>: Normal programs, nothing special except that they execute in the context of the </a:t>
            </a:r>
            <a:r>
              <a:rPr lang="en-IN" sz="1400" dirty="0" err="1">
                <a:latin typeface="Times New Roman" pitchFamily="18" charset="0"/>
                <a:cs typeface="Times New Roman" pitchFamily="18" charset="0"/>
              </a:rPr>
              <a:t>Ethereum</a:t>
            </a:r>
            <a:r>
              <a:rPr lang="en-IN" sz="1400" dirty="0">
                <a:latin typeface="Times New Roman" pitchFamily="18" charset="0"/>
                <a:cs typeface="Times New Roman" pitchFamily="18" charset="0"/>
              </a:rPr>
              <a:t> virtual machine</a:t>
            </a:r>
            <a:br>
              <a:rPr lang="en-IN" sz="1400" dirty="0">
                <a:latin typeface="Times New Roman" pitchFamily="18" charset="0"/>
                <a:cs typeface="Times New Roman" pitchFamily="18" charset="0"/>
              </a:rPr>
            </a:br>
            <a:r>
              <a:rPr lang="en-IN" sz="1400" dirty="0">
                <a:latin typeface="Times New Roman" pitchFamily="18" charset="0"/>
                <a:cs typeface="Times New Roman" pitchFamily="18" charset="0"/>
              </a:rPr>
              <a:t/>
            </a:r>
            <a:br>
              <a:rPr lang="en-IN" sz="1400" dirty="0">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Immutable</a:t>
            </a:r>
            <a:r>
              <a:rPr lang="en-IN" sz="1400" dirty="0">
                <a:latin typeface="Times New Roman" pitchFamily="18" charset="0"/>
                <a:cs typeface="Times New Roman" pitchFamily="18" charset="0"/>
              </a:rPr>
              <a:t>: Once deployed, the code of a smart contract cannot change. The only way to deploy a modified contract is by deploying a new instance of it and pointing all users to the new instance.</a:t>
            </a:r>
            <a:br>
              <a:rPr lang="en-IN" sz="1400" dirty="0">
                <a:latin typeface="Times New Roman" pitchFamily="18" charset="0"/>
                <a:cs typeface="Times New Roman" pitchFamily="18" charset="0"/>
              </a:rPr>
            </a:br>
            <a:r>
              <a:rPr lang="en-IN" sz="1400" dirty="0">
                <a:solidFill>
                  <a:srgbClr val="FF0000"/>
                </a:solidFill>
                <a:latin typeface="Times New Roman" pitchFamily="18" charset="0"/>
                <a:cs typeface="Times New Roman" pitchFamily="18" charset="0"/>
              </a:rPr>
              <a:t/>
            </a:r>
            <a:br>
              <a:rPr lang="en-IN" sz="1400" dirty="0">
                <a:solidFill>
                  <a:srgbClr val="FF0000"/>
                </a:solidFill>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Deterministic</a:t>
            </a:r>
            <a:r>
              <a:rPr lang="en-IN" sz="1400" dirty="0">
                <a:latin typeface="Times New Roman" pitchFamily="18" charset="0"/>
                <a:cs typeface="Times New Roman" pitchFamily="18" charset="0"/>
              </a:rPr>
              <a:t>: The outcome of the execution of a smart contract is the same for everyone who runs it, given the context of the transaction that initiated its execution and the state of the </a:t>
            </a:r>
            <a:r>
              <a:rPr lang="en-IN" sz="1400" dirty="0" err="1">
                <a:latin typeface="Times New Roman" pitchFamily="18" charset="0"/>
                <a:cs typeface="Times New Roman" pitchFamily="18" charset="0"/>
              </a:rPr>
              <a:t>Ethereum</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blockchain</a:t>
            </a:r>
            <a:r>
              <a:rPr lang="en-IN" sz="1400" dirty="0">
                <a:latin typeface="Times New Roman" pitchFamily="18" charset="0"/>
                <a:cs typeface="Times New Roman" pitchFamily="18" charset="0"/>
              </a:rPr>
              <a:t> at the moment of execution.</a:t>
            </a:r>
            <a:br>
              <a:rPr lang="en-IN" sz="1400" dirty="0">
                <a:latin typeface="Times New Roman" pitchFamily="18" charset="0"/>
                <a:cs typeface="Times New Roman" pitchFamily="18" charset="0"/>
              </a:rPr>
            </a:br>
            <a:r>
              <a:rPr lang="en-IN" sz="1400" dirty="0">
                <a:latin typeface="Times New Roman" pitchFamily="18" charset="0"/>
                <a:cs typeface="Times New Roman" pitchFamily="18" charset="0"/>
              </a:rPr>
              <a:t/>
            </a:r>
            <a:br>
              <a:rPr lang="en-IN" sz="1400" dirty="0">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EVM context</a:t>
            </a:r>
            <a:r>
              <a:rPr lang="en-IN" sz="1400" dirty="0">
                <a:latin typeface="Times New Roman" pitchFamily="18" charset="0"/>
                <a:cs typeface="Times New Roman" pitchFamily="18" charset="0"/>
              </a:rPr>
              <a:t>: Smart contracts operate with a very limited execution context. They can access their own state, the context of the transaction that called them, and some information about the most recent blocks.</a:t>
            </a:r>
            <a:br>
              <a:rPr lang="en-IN" sz="1400" dirty="0">
                <a:latin typeface="Times New Roman" pitchFamily="18" charset="0"/>
                <a:cs typeface="Times New Roman" pitchFamily="18" charset="0"/>
              </a:rPr>
            </a:br>
            <a:r>
              <a:rPr lang="en-IN" sz="1400" dirty="0">
                <a:latin typeface="Times New Roman" pitchFamily="18" charset="0"/>
                <a:cs typeface="Times New Roman" pitchFamily="18" charset="0"/>
              </a:rPr>
              <a:t/>
            </a:r>
            <a:br>
              <a:rPr lang="en-IN" sz="1400" dirty="0">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Decentralized World Computer</a:t>
            </a:r>
            <a:r>
              <a:rPr lang="en-IN" sz="1400" dirty="0">
                <a:latin typeface="Times New Roman" pitchFamily="18" charset="0"/>
                <a:cs typeface="Times New Roman" pitchFamily="18" charset="0"/>
              </a:rPr>
              <a:t>: The EVM runs as a local instance on every </a:t>
            </a:r>
            <a:r>
              <a:rPr lang="en-IN" sz="1400" dirty="0" err="1">
                <a:latin typeface="Times New Roman" pitchFamily="18" charset="0"/>
                <a:cs typeface="Times New Roman" pitchFamily="18" charset="0"/>
              </a:rPr>
              <a:t>Ethereum</a:t>
            </a:r>
            <a:r>
              <a:rPr lang="en-IN" sz="1400" dirty="0">
                <a:latin typeface="Times New Roman" pitchFamily="18" charset="0"/>
                <a:cs typeface="Times New Roman" pitchFamily="18" charset="0"/>
              </a:rPr>
              <a:t> node, but because all instances of the EVM operate on the same initial state and produce the same final state, the system as a whole operates as a single "world computer."</a:t>
            </a:r>
          </a:p>
        </p:txBody>
      </p:sp>
    </p:spTree>
    <p:extLst>
      <p:ext uri="{BB962C8B-B14F-4D97-AF65-F5344CB8AC3E}">
        <p14:creationId xmlns="" xmlns:p14="http://schemas.microsoft.com/office/powerpoint/2010/main" val="204056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Smart Contract Lifecycle</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Smart </a:t>
            </a:r>
            <a:r>
              <a:rPr lang="en-IN" dirty="0">
                <a:latin typeface="Times New Roman" pitchFamily="18" charset="0"/>
                <a:cs typeface="Times New Roman" pitchFamily="18" charset="0"/>
              </a:rPr>
              <a:t>contract code (written in solidity, viper </a:t>
            </a:r>
            <a:r>
              <a:rPr lang="en-IN" dirty="0" err="1">
                <a:latin typeface="Times New Roman" pitchFamily="18" charset="0"/>
                <a:cs typeface="Times New Roman" pitchFamily="18" charset="0"/>
              </a:rPr>
              <a:t>etc</a:t>
            </a:r>
            <a:r>
              <a:rPr lang="en-IN" dirty="0">
                <a:latin typeface="Times New Roman" pitchFamily="18" charset="0"/>
                <a:cs typeface="Times New Roman" pitchFamily="18" charset="0"/>
              </a:rPr>
              <a:t>) is </a:t>
            </a:r>
            <a:r>
              <a:rPr lang="en-IN" dirty="0">
                <a:solidFill>
                  <a:srgbClr val="FF0000"/>
                </a:solidFill>
                <a:latin typeface="Times New Roman" pitchFamily="18" charset="0"/>
                <a:cs typeface="Times New Roman" pitchFamily="18" charset="0"/>
              </a:rPr>
              <a:t>compiled to </a:t>
            </a:r>
            <a:r>
              <a:rPr lang="en-IN" dirty="0" err="1">
                <a:solidFill>
                  <a:srgbClr val="FF0000"/>
                </a:solidFill>
                <a:latin typeface="Times New Roman" pitchFamily="18" charset="0"/>
                <a:cs typeface="Times New Roman" pitchFamily="18" charset="0"/>
              </a:rPr>
              <a:t>bytecode</a:t>
            </a:r>
            <a:r>
              <a:rPr lang="en-IN" dirty="0">
                <a:solidFill>
                  <a:srgbClr val="FF0000"/>
                </a:solidFill>
                <a:latin typeface="Times New Roman" pitchFamily="18" charset="0"/>
                <a:cs typeface="Times New Roman" pitchFamily="18" charset="0"/>
              </a:rPr>
              <a:t> format </a:t>
            </a:r>
            <a:r>
              <a:rPr lang="en-IN" dirty="0">
                <a:latin typeface="Times New Roman" pitchFamily="18" charset="0"/>
                <a:cs typeface="Times New Roman" pitchFamily="18" charset="0"/>
              </a:rPr>
              <a:t>that runs in the EVM</a:t>
            </a:r>
          </a:p>
          <a:p>
            <a:r>
              <a:rPr lang="en-IN" dirty="0">
                <a:latin typeface="Times New Roman" pitchFamily="18" charset="0"/>
                <a:cs typeface="Times New Roman" pitchFamily="18" charset="0"/>
              </a:rPr>
              <a:t>Compiled code is deployed on the platform using a special contract creation transaction that is sent to 0x0 address</a:t>
            </a:r>
          </a:p>
          <a:p>
            <a:r>
              <a:rPr lang="en-IN" dirty="0">
                <a:solidFill>
                  <a:srgbClr val="FF0000"/>
                </a:solidFill>
                <a:latin typeface="Times New Roman" pitchFamily="18" charset="0"/>
                <a:cs typeface="Times New Roman" pitchFamily="18" charset="0"/>
              </a:rPr>
              <a:t>EVM deploys the code </a:t>
            </a:r>
            <a:r>
              <a:rPr lang="en-IN" dirty="0">
                <a:latin typeface="Times New Roman" pitchFamily="18" charset="0"/>
                <a:cs typeface="Times New Roman" pitchFamily="18" charset="0"/>
              </a:rPr>
              <a:t>and returns a new address at which the contract is now available</a:t>
            </a:r>
          </a:p>
          <a:p>
            <a:r>
              <a:rPr lang="en-IN" dirty="0">
                <a:latin typeface="Times New Roman" pitchFamily="18" charset="0"/>
                <a:cs typeface="Times New Roman" pitchFamily="18" charset="0"/>
              </a:rPr>
              <a:t>Contract code can now be executed by calling its methods</a:t>
            </a:r>
          </a:p>
          <a:p>
            <a:r>
              <a:rPr lang="en-IN" dirty="0">
                <a:latin typeface="Times New Roman" pitchFamily="18" charset="0"/>
                <a:cs typeface="Times New Roman" pitchFamily="18" charset="0"/>
              </a:rPr>
              <a:t>If required, contract can be terminated by running the SELFDESTRUCT function</a:t>
            </a:r>
          </a:p>
          <a:p>
            <a:endParaRPr lang="en-IN" dirty="0"/>
          </a:p>
        </p:txBody>
      </p:sp>
    </p:spTree>
    <p:extLst>
      <p:ext uri="{BB962C8B-B14F-4D97-AF65-F5344CB8AC3E}">
        <p14:creationId xmlns="" xmlns:p14="http://schemas.microsoft.com/office/powerpoint/2010/main" val="273532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 Simplified Flow of Contract Compilation and Deployment</a:t>
            </a:r>
            <a:br>
              <a:rPr lang="en-IN" dirty="0"/>
            </a:b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3608" y="3140968"/>
            <a:ext cx="5924550" cy="2876550"/>
          </a:xfrm>
          <a:prstGeom prst="rect">
            <a:avLst/>
          </a:prstGeom>
        </p:spPr>
      </p:pic>
    </p:spTree>
    <p:extLst>
      <p:ext uri="{BB962C8B-B14F-4D97-AF65-F5344CB8AC3E}">
        <p14:creationId xmlns="" xmlns:p14="http://schemas.microsoft.com/office/powerpoint/2010/main" val="362139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do we need Smart Contracts?</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implement </a:t>
            </a:r>
            <a:r>
              <a:rPr lang="en-IN" dirty="0">
                <a:solidFill>
                  <a:srgbClr val="FF0000"/>
                </a:solidFill>
                <a:latin typeface="Times New Roman" pitchFamily="18" charset="0"/>
                <a:cs typeface="Times New Roman" pitchFamily="18" charset="0"/>
              </a:rPr>
              <a:t>workflows that eliminate third parties </a:t>
            </a:r>
            <a:r>
              <a:rPr lang="en-IN" dirty="0">
                <a:latin typeface="Times New Roman" pitchFamily="18" charset="0"/>
                <a:cs typeface="Times New Roman" pitchFamily="18" charset="0"/>
              </a:rPr>
              <a:t>(e.g. escrow services) and allow trading on a peer to peer basis</a:t>
            </a:r>
          </a:p>
          <a:p>
            <a:r>
              <a:rPr lang="en-IN" dirty="0">
                <a:latin typeface="Times New Roman" pitchFamily="18" charset="0"/>
                <a:cs typeface="Times New Roman" pitchFamily="18" charset="0"/>
              </a:rPr>
              <a:t>To implement transparent processes with </a:t>
            </a:r>
            <a:r>
              <a:rPr lang="en-IN" dirty="0">
                <a:solidFill>
                  <a:srgbClr val="FF0000"/>
                </a:solidFill>
                <a:latin typeface="Times New Roman" pitchFamily="18" charset="0"/>
                <a:cs typeface="Times New Roman" pitchFamily="18" charset="0"/>
              </a:rPr>
              <a:t>code visible </a:t>
            </a:r>
            <a:r>
              <a:rPr lang="en-IN" dirty="0">
                <a:latin typeface="Times New Roman" pitchFamily="18" charset="0"/>
                <a:cs typeface="Times New Roman" pitchFamily="18" charset="0"/>
              </a:rPr>
              <a:t>to everyone (imp in monetary transactions e.g. wills)</a:t>
            </a:r>
          </a:p>
          <a:p>
            <a:r>
              <a:rPr lang="en-IN" dirty="0">
                <a:latin typeface="Times New Roman" pitchFamily="18" charset="0"/>
                <a:cs typeface="Times New Roman" pitchFamily="18" charset="0"/>
              </a:rPr>
              <a:t>To </a:t>
            </a:r>
            <a:r>
              <a:rPr lang="en-IN" dirty="0">
                <a:solidFill>
                  <a:srgbClr val="FF0000"/>
                </a:solidFill>
                <a:latin typeface="Times New Roman" pitchFamily="18" charset="0"/>
                <a:cs typeface="Times New Roman" pitchFamily="18" charset="0"/>
              </a:rPr>
              <a:t>read/write immutable data </a:t>
            </a:r>
            <a:r>
              <a:rPr lang="en-IN" dirty="0">
                <a:latin typeface="Times New Roman" pitchFamily="18" charset="0"/>
                <a:cs typeface="Times New Roman" pitchFamily="18" charset="0"/>
              </a:rPr>
              <a:t>on the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to prove authenticity of something (e.g. identity management)</a:t>
            </a:r>
          </a:p>
          <a:p>
            <a:r>
              <a:rPr lang="en-IN" dirty="0">
                <a:latin typeface="Times New Roman" pitchFamily="18" charset="0"/>
                <a:cs typeface="Times New Roman" pitchFamily="18" charset="0"/>
              </a:rPr>
              <a:t>To implement other business logic that must execute in the context of the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(and is not feasible for external execution due to requirements of trust, transparency or auditability)</a:t>
            </a:r>
          </a:p>
          <a:p>
            <a:pPr marL="68580" indent="0">
              <a:buNone/>
            </a:pPr>
            <a:r>
              <a:rPr lang="en-IN" dirty="0"/>
              <a:t/>
            </a:r>
            <a:br>
              <a:rPr lang="en-IN" dirty="0"/>
            </a:br>
            <a:endParaRPr lang="en-IN" dirty="0"/>
          </a:p>
        </p:txBody>
      </p:sp>
    </p:spTree>
    <p:extLst>
      <p:ext uri="{BB962C8B-B14F-4D97-AF65-F5344CB8AC3E}">
        <p14:creationId xmlns="" xmlns:p14="http://schemas.microsoft.com/office/powerpoint/2010/main" val="33158432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bwMode="auto">
          <a:xfrm>
            <a:off x="467544" y="908720"/>
            <a:ext cx="8374549" cy="46897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58842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Solidity?</a:t>
            </a:r>
            <a:r>
              <a:rPr lang="en-IN" dirty="0"/>
              <a:t/>
            </a:r>
            <a:br>
              <a:rPr lang="en-IN" dirty="0"/>
            </a:br>
            <a:endParaRPr lang="en-IN" dirty="0"/>
          </a:p>
        </p:txBody>
      </p:sp>
      <p:sp>
        <p:nvSpPr>
          <p:cNvPr id="3" name="Content Placeholder 2"/>
          <p:cNvSpPr>
            <a:spLocks noGrp="1"/>
          </p:cNvSpPr>
          <p:nvPr>
            <p:ph idx="1"/>
          </p:nvPr>
        </p:nvSpPr>
        <p:spPr>
          <a:xfrm>
            <a:off x="1043492" y="1772816"/>
            <a:ext cx="6777317" cy="4059813"/>
          </a:xfrm>
        </p:spPr>
        <p:txBody>
          <a:bodyPr>
            <a:normAutofit fontScale="92500"/>
          </a:bodyPr>
          <a:lstStyle/>
          <a:p>
            <a:pPr algn="just"/>
            <a:r>
              <a:rPr lang="en-IN" i="1" dirty="0" err="1" smtClean="0"/>
              <a:t>Ethereum</a:t>
            </a:r>
            <a:r>
              <a:rPr lang="en-IN" i="1" dirty="0" smtClean="0"/>
              <a:t> </a:t>
            </a:r>
            <a:r>
              <a:rPr lang="en-IN" i="1" dirty="0"/>
              <a:t>Solidity is a </a:t>
            </a:r>
            <a:r>
              <a:rPr lang="en-IN" i="1" dirty="0">
                <a:solidFill>
                  <a:srgbClr val="FF0000"/>
                </a:solidFill>
              </a:rPr>
              <a:t>contract-oriented, high-level language</a:t>
            </a:r>
            <a:r>
              <a:rPr lang="en-IN" i="1" dirty="0"/>
              <a:t> with syntax like that of JavaScript. </a:t>
            </a:r>
            <a:endParaRPr lang="en-IN" dirty="0"/>
          </a:p>
          <a:p>
            <a:pPr algn="just"/>
            <a:r>
              <a:rPr lang="en-IN" dirty="0"/>
              <a:t>A solidity is a tool used to </a:t>
            </a:r>
            <a:r>
              <a:rPr lang="en-IN" dirty="0">
                <a:solidFill>
                  <a:srgbClr val="FF0000"/>
                </a:solidFill>
              </a:rPr>
              <a:t>generate a machine-level code to execute on EVM</a:t>
            </a:r>
            <a:r>
              <a:rPr lang="en-IN" dirty="0"/>
              <a:t>. </a:t>
            </a:r>
            <a:endParaRPr lang="en-IN" dirty="0" smtClean="0"/>
          </a:p>
          <a:p>
            <a:pPr algn="just"/>
            <a:r>
              <a:rPr lang="en-IN" dirty="0" smtClean="0"/>
              <a:t>The </a:t>
            </a:r>
            <a:r>
              <a:rPr lang="en-IN" dirty="0"/>
              <a:t>solidity compiler takes the high-level code and breaks it down into simpler instructions</a:t>
            </a:r>
            <a:r>
              <a:rPr lang="en-IN" dirty="0" smtClean="0"/>
              <a:t>.</a:t>
            </a:r>
          </a:p>
          <a:p>
            <a:pPr algn="just"/>
            <a:r>
              <a:rPr lang="en-IN" dirty="0"/>
              <a:t>There are, however, other languages, such as </a:t>
            </a:r>
            <a:r>
              <a:rPr lang="en-IN" dirty="0">
                <a:solidFill>
                  <a:srgbClr val="FF0000"/>
                </a:solidFill>
              </a:rPr>
              <a:t>serpent, </a:t>
            </a:r>
            <a:r>
              <a:rPr lang="en-IN" dirty="0" err="1">
                <a:solidFill>
                  <a:srgbClr val="FF0000"/>
                </a:solidFill>
              </a:rPr>
              <a:t>Mutan</a:t>
            </a:r>
            <a:r>
              <a:rPr lang="en-IN" dirty="0">
                <a:solidFill>
                  <a:srgbClr val="FF0000"/>
                </a:solidFill>
              </a:rPr>
              <a:t>, and LLL </a:t>
            </a:r>
            <a:r>
              <a:rPr lang="en-IN" dirty="0"/>
              <a:t>but solidity is the most popular at the time of writing this.</a:t>
            </a:r>
          </a:p>
          <a:p>
            <a:pPr algn="just"/>
            <a:endParaRPr lang="en-IN" dirty="0"/>
          </a:p>
          <a:p>
            <a:endParaRPr lang="en-IN" dirty="0"/>
          </a:p>
        </p:txBody>
      </p:sp>
    </p:spTree>
    <p:extLst>
      <p:ext uri="{BB962C8B-B14F-4D97-AF65-F5344CB8AC3E}">
        <p14:creationId xmlns="" xmlns:p14="http://schemas.microsoft.com/office/powerpoint/2010/main" val="12929185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Deploying and Testing a Smart Contract</a:t>
            </a:r>
            <a:br>
              <a:rPr lang="en-IN" b="1" dirty="0"/>
            </a:br>
            <a:endParaRPr lang="en-IN" dirty="0"/>
          </a:p>
        </p:txBody>
      </p:sp>
      <p:sp>
        <p:nvSpPr>
          <p:cNvPr id="3" name="Content Placeholder 2"/>
          <p:cNvSpPr>
            <a:spLocks noGrp="1"/>
          </p:cNvSpPr>
          <p:nvPr>
            <p:ph idx="1"/>
          </p:nvPr>
        </p:nvSpPr>
        <p:spPr>
          <a:xfrm>
            <a:off x="1043608" y="1556792"/>
            <a:ext cx="6777317" cy="4563869"/>
          </a:xfrm>
        </p:spPr>
        <p:txBody>
          <a:bodyPr>
            <a:normAutofit fontScale="77500" lnSpcReduction="20000"/>
          </a:bodyPr>
          <a:lstStyle/>
          <a:p>
            <a:pPr marL="68580" indent="0">
              <a:buNone/>
            </a:pPr>
            <a:r>
              <a:rPr lang="en-IN" dirty="0" smtClean="0">
                <a:latin typeface="Times New Roman" pitchFamily="18" charset="0"/>
                <a:cs typeface="Times New Roman" pitchFamily="18" charset="0"/>
              </a:rPr>
              <a:t>Once </a:t>
            </a:r>
            <a:r>
              <a:rPr lang="en-IN" dirty="0">
                <a:latin typeface="Times New Roman" pitchFamily="18" charset="0"/>
                <a:cs typeface="Times New Roman" pitchFamily="18" charset="0"/>
              </a:rPr>
              <a:t>you’ve compiled a contract in Remix, you can use the “run” tab to deploy it. The “environment” drop-down gives three options for where to deploy the contract</a:t>
            </a:r>
            <a:r>
              <a:rPr lang="en-IN" dirty="0" smtClean="0">
                <a:latin typeface="Times New Roman" pitchFamily="18" charset="0"/>
                <a:cs typeface="Times New Roman" pitchFamily="18" charset="0"/>
              </a:rPr>
              <a:t>:</a:t>
            </a:r>
          </a:p>
          <a:p>
            <a:pPr marL="68580" indent="0">
              <a:buNone/>
            </a:pPr>
            <a:endParaRPr lang="en-IN" dirty="0">
              <a:latin typeface="Times New Roman" pitchFamily="18" charset="0"/>
              <a:cs typeface="Times New Roman" pitchFamily="18" charset="0"/>
            </a:endParaRPr>
          </a:p>
          <a:p>
            <a:r>
              <a:rPr lang="en-IN" b="1" dirty="0">
                <a:solidFill>
                  <a:srgbClr val="FF0000"/>
                </a:solidFill>
                <a:latin typeface="Times New Roman" pitchFamily="18" charset="0"/>
                <a:cs typeface="Times New Roman" pitchFamily="18" charset="0"/>
              </a:rPr>
              <a:t>JavaScript VM</a:t>
            </a:r>
            <a:r>
              <a:rPr lang="en-IN" dirty="0">
                <a:latin typeface="Times New Roman" pitchFamily="18" charset="0"/>
                <a:cs typeface="Times New Roman" pitchFamily="18" charset="0"/>
              </a:rPr>
              <a:t> - This lets you run your contract directly in the browser using a JavaScript implementation of the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virtual machine (EVM). This is great for simple testing but doesn’t allow anyone else to interact with your contract.</a:t>
            </a:r>
          </a:p>
          <a:p>
            <a:r>
              <a:rPr lang="en-IN" b="1" dirty="0" smtClean="0">
                <a:solidFill>
                  <a:srgbClr val="FF0000"/>
                </a:solidFill>
                <a:latin typeface="Times New Roman" pitchFamily="18" charset="0"/>
                <a:cs typeface="Times New Roman" pitchFamily="18" charset="0"/>
              </a:rPr>
              <a:t>Web3</a:t>
            </a:r>
            <a:r>
              <a:rPr lang="en-IN" dirty="0">
                <a:latin typeface="Times New Roman" pitchFamily="18" charset="0"/>
                <a:cs typeface="Times New Roman" pitchFamily="18" charset="0"/>
              </a:rPr>
              <a:t> - </a:t>
            </a:r>
            <a:r>
              <a:rPr lang="en-IN" dirty="0">
                <a:latin typeface="Times New Roman" pitchFamily="18" charset="0"/>
                <a:cs typeface="Times New Roman" pitchFamily="18" charset="0"/>
                <a:hlinkClick r:id="rId2"/>
              </a:rPr>
              <a:t>Web3</a:t>
            </a:r>
            <a:r>
              <a:rPr lang="en-IN" dirty="0">
                <a:latin typeface="Times New Roman" pitchFamily="18" charset="0"/>
                <a:cs typeface="Times New Roman" pitchFamily="18" charset="0"/>
              </a:rPr>
              <a:t> is the interface for interacting with an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node. If you’re using the </a:t>
            </a:r>
            <a:r>
              <a:rPr lang="en-IN" dirty="0" err="1">
                <a:latin typeface="Times New Roman" pitchFamily="18" charset="0"/>
                <a:cs typeface="Times New Roman" pitchFamily="18" charset="0"/>
                <a:hlinkClick r:id="rId3"/>
              </a:rPr>
              <a:t>MetaMask</a:t>
            </a:r>
            <a:r>
              <a:rPr lang="en-IN" dirty="0">
                <a:latin typeface="Times New Roman" pitchFamily="18" charset="0"/>
                <a:cs typeface="Times New Roman" pitchFamily="18" charset="0"/>
              </a:rPr>
              <a:t> browser </a:t>
            </a:r>
            <a:r>
              <a:rPr lang="en-IN" dirty="0" smtClean="0">
                <a:latin typeface="Times New Roman" pitchFamily="18" charset="0"/>
                <a:cs typeface="Times New Roman" pitchFamily="18" charset="0"/>
              </a:rPr>
              <a:t>extension, </a:t>
            </a:r>
            <a:r>
              <a:rPr lang="en-IN" dirty="0">
                <a:latin typeface="Times New Roman" pitchFamily="18" charset="0"/>
                <a:cs typeface="Times New Roman" pitchFamily="18" charset="0"/>
              </a:rPr>
              <a:t>it injects an implementation of Web3 into every web page. This option will let you use that injected implementation to deploy to a test network or the main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network.</a:t>
            </a:r>
          </a:p>
          <a:p>
            <a:r>
              <a:rPr lang="en-IN" b="1" dirty="0">
                <a:solidFill>
                  <a:srgbClr val="FF0000"/>
                </a:solidFill>
                <a:latin typeface="Times New Roman" pitchFamily="18" charset="0"/>
                <a:cs typeface="Times New Roman" pitchFamily="18" charset="0"/>
              </a:rPr>
              <a:t>Web3 Provider</a:t>
            </a:r>
            <a:r>
              <a:rPr lang="en-IN" dirty="0">
                <a:latin typeface="Times New Roman" pitchFamily="18" charset="0"/>
                <a:cs typeface="Times New Roman" pitchFamily="18" charset="0"/>
              </a:rPr>
              <a:t> - This option connects directly to an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node via HTTP. If you’re running your own node (or something like </a:t>
            </a:r>
            <a:r>
              <a:rPr lang="en-IN" dirty="0" err="1">
                <a:latin typeface="Times New Roman" pitchFamily="18" charset="0"/>
                <a:cs typeface="Times New Roman" pitchFamily="18" charset="0"/>
                <a:hlinkClick r:id="rId4"/>
              </a:rPr>
              <a:t>ganache</a:t>
            </a:r>
            <a:r>
              <a:rPr lang="en-IN" dirty="0">
                <a:latin typeface="Times New Roman" pitchFamily="18" charset="0"/>
                <a:cs typeface="Times New Roman" pitchFamily="18" charset="0"/>
              </a:rPr>
              <a:t>), you can use this option to connect to it.</a:t>
            </a:r>
          </a:p>
        </p:txBody>
      </p:sp>
    </p:spTree>
    <p:extLst>
      <p:ext uri="{BB962C8B-B14F-4D97-AF65-F5344CB8AC3E}">
        <p14:creationId xmlns="" xmlns:p14="http://schemas.microsoft.com/office/powerpoint/2010/main" val="30284329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smart contracts transform B2B supply chains</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In one use case that we are currently exploring for a client, smart contracts automatically and dynamically execute </a:t>
            </a:r>
            <a:r>
              <a:rPr lang="en-IN" dirty="0" smtClean="0">
                <a:solidFill>
                  <a:srgbClr val="FF0000"/>
                </a:solidFill>
                <a:latin typeface="Times New Roman" pitchFamily="18" charset="0"/>
                <a:cs typeface="Times New Roman" pitchFamily="18" charset="0"/>
              </a:rPr>
              <a:t>the company’s procure-to-pay process from end-to-end. </a:t>
            </a:r>
          </a:p>
          <a:p>
            <a:r>
              <a:rPr lang="en-IN" dirty="0" smtClean="0">
                <a:latin typeface="Times New Roman" pitchFamily="18" charset="0"/>
                <a:cs typeface="Times New Roman" pitchFamily="18" charset="0"/>
              </a:rPr>
              <a:t>In other words, the contract itself takes care of purchase orders; it knows the precise number of units required, at what time, and where; and it secures the best pricing from the best supplier. </a:t>
            </a:r>
          </a:p>
          <a:p>
            <a:r>
              <a:rPr lang="en-IN" dirty="0" smtClean="0">
                <a:latin typeface="Times New Roman" pitchFamily="18" charset="0"/>
                <a:cs typeface="Times New Roman" pitchFamily="18" charset="0"/>
              </a:rPr>
              <a:t>What’s more, it can automatically issue the purchase order and pay the supplier when the transaction is complete.</a:t>
            </a:r>
          </a:p>
          <a:p>
            <a:endParaRPr lang="en-IN" dirty="0"/>
          </a:p>
        </p:txBody>
      </p:sp>
    </p:spTree>
    <p:extLst>
      <p:ext uri="{BB962C8B-B14F-4D97-AF65-F5344CB8AC3E}">
        <p14:creationId xmlns="" xmlns:p14="http://schemas.microsoft.com/office/powerpoint/2010/main" val="20790406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Three </a:t>
            </a:r>
            <a:r>
              <a:rPr lang="en-IN" b="1" dirty="0" err="1"/>
              <a:t>blockchain</a:t>
            </a:r>
            <a:r>
              <a:rPr lang="en-IN" b="1" dirty="0"/>
              <a:t> use cases in the B2C space</a:t>
            </a:r>
            <a:r>
              <a:rPr lang="en-IN" dirty="0"/>
              <a:t/>
            </a:r>
            <a:br>
              <a:rPr lang="en-IN" dirty="0"/>
            </a:br>
            <a:endParaRPr lang="en-IN" dirty="0"/>
          </a:p>
        </p:txBody>
      </p:sp>
      <p:sp>
        <p:nvSpPr>
          <p:cNvPr id="3" name="Content Placeholder 2"/>
          <p:cNvSpPr>
            <a:spLocks noGrp="1"/>
          </p:cNvSpPr>
          <p:nvPr>
            <p:ph idx="1"/>
          </p:nvPr>
        </p:nvSpPr>
        <p:spPr>
          <a:xfrm>
            <a:off x="1043492" y="2323652"/>
            <a:ext cx="7416940" cy="3508977"/>
          </a:xfrm>
        </p:spPr>
        <p:txBody>
          <a:bodyPr>
            <a:normAutofit fontScale="92500" lnSpcReduction="10000"/>
          </a:bodyPr>
          <a:lstStyle/>
          <a:p>
            <a:r>
              <a:rPr lang="en-IN" dirty="0" smtClean="0">
                <a:latin typeface="Times New Roman" pitchFamily="18" charset="0"/>
                <a:cs typeface="Times New Roman" pitchFamily="18" charset="0"/>
              </a:rPr>
              <a:t>One </a:t>
            </a:r>
            <a:r>
              <a:rPr lang="en-IN" dirty="0">
                <a:latin typeface="Times New Roman" pitchFamily="18" charset="0"/>
                <a:cs typeface="Times New Roman" pitchFamily="18" charset="0"/>
              </a:rPr>
              <a:t>area where many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use cases are emerging in the B2C space is </a:t>
            </a:r>
            <a:r>
              <a:rPr lang="en-IN" dirty="0">
                <a:solidFill>
                  <a:srgbClr val="FF0000"/>
                </a:solidFill>
                <a:latin typeface="Times New Roman" pitchFamily="18" charset="0"/>
                <a:cs typeface="Times New Roman" pitchFamily="18" charset="0"/>
              </a:rPr>
              <a:t>claims management—whether medical claims, auto insurance </a:t>
            </a:r>
            <a:r>
              <a:rPr lang="en-IN" dirty="0">
                <a:latin typeface="Times New Roman" pitchFamily="18" charset="0"/>
                <a:cs typeface="Times New Roman" pitchFamily="18" charset="0"/>
              </a:rPr>
              <a:t>claims, life insurance claims or other types of claims.</a:t>
            </a:r>
          </a:p>
          <a:p>
            <a:r>
              <a:rPr lang="en-IN" dirty="0">
                <a:latin typeface="Times New Roman" pitchFamily="18" charset="0"/>
                <a:cs typeface="Times New Roman" pitchFamily="18" charset="0"/>
              </a:rPr>
              <a:t>One final B2C use case for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a:t>
            </a:r>
            <a:r>
              <a:rPr lang="en-IN" dirty="0">
                <a:solidFill>
                  <a:srgbClr val="FF0000"/>
                </a:solidFill>
                <a:latin typeface="Times New Roman" pitchFamily="18" charset="0"/>
                <a:cs typeface="Times New Roman" pitchFamily="18" charset="0"/>
              </a:rPr>
              <a:t> parking solutions</a:t>
            </a:r>
            <a:r>
              <a:rPr lang="en-IN" dirty="0">
                <a:latin typeface="Times New Roman" pitchFamily="18" charset="0"/>
                <a:cs typeface="Times New Roman" pitchFamily="18" charset="0"/>
              </a:rPr>
              <a:t>. By combining smart contracts with advanced sensors—sensors capable of detecting cars and automatically reading their license plates—it becomes possible to automatically deduct parking charges from citizens using either digital parking wallets or credit cards linked to their identity</a:t>
            </a:r>
          </a:p>
        </p:txBody>
      </p:sp>
    </p:spTree>
    <p:extLst>
      <p:ext uri="{BB962C8B-B14F-4D97-AF65-F5344CB8AC3E}">
        <p14:creationId xmlns="" xmlns:p14="http://schemas.microsoft.com/office/powerpoint/2010/main" val="3990307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Ganache</a:t>
            </a:r>
            <a:r>
              <a:rPr lang="en-IN" b="1" dirty="0"/>
              <a:t> CLI</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latin typeface="Times New Roman" pitchFamily="18" charset="0"/>
                <a:cs typeface="Times New Roman" pitchFamily="18" charset="0"/>
              </a:rPr>
              <a:t>It’s </a:t>
            </a:r>
            <a:r>
              <a:rPr lang="en-IN" dirty="0">
                <a:latin typeface="Times New Roman" pitchFamily="18" charset="0"/>
                <a:cs typeface="Times New Roman" pitchFamily="18" charset="0"/>
              </a:rPr>
              <a:t>the command line version of </a:t>
            </a:r>
            <a:r>
              <a:rPr lang="en-IN" dirty="0" err="1">
                <a:latin typeface="Times New Roman" pitchFamily="18" charset="0"/>
                <a:cs typeface="Times New Roman" pitchFamily="18" charset="0"/>
              </a:rPr>
              <a:t>Ganache</a:t>
            </a:r>
            <a:r>
              <a:rPr lang="en-IN" dirty="0">
                <a:latin typeface="Times New Roman" pitchFamily="18" charset="0"/>
                <a:cs typeface="Times New Roman" pitchFamily="18" charset="0"/>
              </a:rPr>
              <a:t>. It’s used to simulate full client </a:t>
            </a:r>
            <a:r>
              <a:rPr lang="en-IN" dirty="0" err="1">
                <a:latin typeface="Times New Roman" pitchFamily="18" charset="0"/>
                <a:cs typeface="Times New Roman" pitchFamily="18" charset="0"/>
              </a:rPr>
              <a:t>behavior</a:t>
            </a:r>
            <a:r>
              <a:rPr lang="en-IN" dirty="0">
                <a:latin typeface="Times New Roman" pitchFamily="18" charset="0"/>
                <a:cs typeface="Times New Roman" pitchFamily="18" charset="0"/>
              </a:rPr>
              <a:t> and make developing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applications faster, easier, and safer.</a:t>
            </a:r>
          </a:p>
          <a:p>
            <a:r>
              <a:rPr lang="en-IN" cap="all" dirty="0">
                <a:latin typeface="Times New Roman" pitchFamily="18" charset="0"/>
                <a:cs typeface="Times New Roman" pitchFamily="18" charset="0"/>
              </a:rPr>
              <a:t>GANACHE OVERVIEW</a:t>
            </a:r>
          </a:p>
          <a:p>
            <a:r>
              <a:rPr lang="en-IN" dirty="0" err="1">
                <a:latin typeface="Times New Roman" pitchFamily="18" charset="0"/>
                <a:cs typeface="Times New Roman" pitchFamily="18" charset="0"/>
                <a:hlinkClick r:id="rId2"/>
              </a:rPr>
              <a:t>Ganache</a:t>
            </a:r>
            <a:r>
              <a:rPr lang="en-IN" dirty="0">
                <a:latin typeface="Times New Roman" pitchFamily="18" charset="0"/>
                <a:cs typeface="Times New Roman" pitchFamily="18" charset="0"/>
              </a:rPr>
              <a:t> is a personal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for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development you can use to deploy contracts, develop your applications, and run tests.</a:t>
            </a:r>
          </a:p>
          <a:p>
            <a:r>
              <a:rPr lang="en-IN" dirty="0">
                <a:latin typeface="Times New Roman" pitchFamily="18" charset="0"/>
                <a:cs typeface="Times New Roman" pitchFamily="18" charset="0"/>
              </a:rPr>
              <a:t>It is available as both a desktop application as well as a command-line tool (formerly known as the </a:t>
            </a:r>
            <a:r>
              <a:rPr lang="en-IN" dirty="0" err="1">
                <a:latin typeface="Times New Roman" pitchFamily="18" charset="0"/>
                <a:cs typeface="Times New Roman" pitchFamily="18" charset="0"/>
              </a:rPr>
              <a:t>TestRPC</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Ganache</a:t>
            </a:r>
            <a:r>
              <a:rPr lang="en-IN" dirty="0">
                <a:latin typeface="Times New Roman" pitchFamily="18" charset="0"/>
                <a:cs typeface="Times New Roman" pitchFamily="18" charset="0"/>
              </a:rPr>
              <a:t> is available for Windows, Mac, and Linux.</a:t>
            </a:r>
          </a:p>
          <a:p>
            <a:endParaRPr lang="en-IN" dirty="0"/>
          </a:p>
        </p:txBody>
      </p:sp>
    </p:spTree>
    <p:extLst>
      <p:ext uri="{BB962C8B-B14F-4D97-AF65-F5344CB8AC3E}">
        <p14:creationId xmlns="" xmlns:p14="http://schemas.microsoft.com/office/powerpoint/2010/main" val="20256787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cap="all" dirty="0"/>
              <a:t>TRUFFLE OVERVIEW</a:t>
            </a:r>
            <a:br>
              <a:rPr lang="en-IN" cap="all"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world class development environment, testing framework and asset pipeline for </a:t>
            </a:r>
            <a:r>
              <a:rPr lang="en-IN" dirty="0" err="1">
                <a:latin typeface="Times New Roman" pitchFamily="18" charset="0"/>
                <a:cs typeface="Times New Roman" pitchFamily="18" charset="0"/>
              </a:rPr>
              <a:t>blockchains</a:t>
            </a:r>
            <a:r>
              <a:rPr lang="en-IN" dirty="0">
                <a:latin typeface="Times New Roman" pitchFamily="18" charset="0"/>
                <a:cs typeface="Times New Roman" pitchFamily="18" charset="0"/>
              </a:rPr>
              <a:t> using the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Virtual Machine (EVM), aiming to make life as a developer easier</a:t>
            </a:r>
            <a:r>
              <a:rPr lang="en-IN" dirty="0" smtClean="0">
                <a:latin typeface="Times New Roman" pitchFamily="18" charset="0"/>
                <a:cs typeface="Times New Roman" pitchFamily="18" charset="0"/>
              </a:rPr>
              <a:t>.</a:t>
            </a:r>
          </a:p>
          <a:p>
            <a:pPr marL="68580" indent="0">
              <a:buNone/>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With Truffle, you get:</a:t>
            </a:r>
          </a:p>
          <a:p>
            <a:r>
              <a:rPr lang="en-IN" dirty="0">
                <a:solidFill>
                  <a:srgbClr val="FF0000"/>
                </a:solidFill>
                <a:latin typeface="Times New Roman" pitchFamily="18" charset="0"/>
                <a:cs typeface="Times New Roman" pitchFamily="18" charset="0"/>
              </a:rPr>
              <a:t>Built-in smart contract compilation</a:t>
            </a:r>
            <a:r>
              <a:rPr lang="en-IN" dirty="0">
                <a:latin typeface="Times New Roman" pitchFamily="18" charset="0"/>
                <a:cs typeface="Times New Roman" pitchFamily="18" charset="0"/>
              </a:rPr>
              <a:t>, linking, deployment and binary management.</a:t>
            </a:r>
          </a:p>
          <a:p>
            <a:r>
              <a:rPr lang="en-IN" dirty="0">
                <a:solidFill>
                  <a:srgbClr val="FF0000"/>
                </a:solidFill>
                <a:latin typeface="Times New Roman" pitchFamily="18" charset="0"/>
                <a:cs typeface="Times New Roman" pitchFamily="18" charset="0"/>
              </a:rPr>
              <a:t>Automated contract testing </a:t>
            </a:r>
            <a:r>
              <a:rPr lang="en-IN" dirty="0">
                <a:latin typeface="Times New Roman" pitchFamily="18" charset="0"/>
                <a:cs typeface="Times New Roman" pitchFamily="18" charset="0"/>
              </a:rPr>
              <a:t>for rapid development.</a:t>
            </a:r>
          </a:p>
          <a:p>
            <a:r>
              <a:rPr lang="en-IN" dirty="0">
                <a:latin typeface="Times New Roman" pitchFamily="18" charset="0"/>
                <a:cs typeface="Times New Roman" pitchFamily="18" charset="0"/>
              </a:rPr>
              <a:t>Scriptable, extensible </a:t>
            </a:r>
            <a:r>
              <a:rPr lang="en-IN" dirty="0">
                <a:solidFill>
                  <a:srgbClr val="FF0000"/>
                </a:solidFill>
                <a:latin typeface="Times New Roman" pitchFamily="18" charset="0"/>
                <a:cs typeface="Times New Roman" pitchFamily="18" charset="0"/>
              </a:rPr>
              <a:t>deployment &amp; migrations framework.</a:t>
            </a:r>
          </a:p>
          <a:p>
            <a:r>
              <a:rPr lang="en-IN" dirty="0">
                <a:latin typeface="Times New Roman" pitchFamily="18" charset="0"/>
                <a:cs typeface="Times New Roman" pitchFamily="18" charset="0"/>
              </a:rPr>
              <a:t>Network management for deploying to any number of public &amp; private networks</a:t>
            </a:r>
            <a:r>
              <a:rPr lang="en-IN" dirty="0"/>
              <a:t>.</a:t>
            </a:r>
          </a:p>
          <a:p>
            <a:endParaRPr lang="en-IN" dirty="0"/>
          </a:p>
        </p:txBody>
      </p:sp>
    </p:spTree>
    <p:extLst>
      <p:ext uri="{BB962C8B-B14F-4D97-AF65-F5344CB8AC3E}">
        <p14:creationId xmlns="" xmlns:p14="http://schemas.microsoft.com/office/powerpoint/2010/main" val="15629738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SMART CONTRACT</a:t>
            </a:r>
            <a:endParaRPr lang="en-IN" dirty="0"/>
          </a:p>
        </p:txBody>
      </p:sp>
      <p:sp>
        <p:nvSpPr>
          <p:cNvPr id="3" name="Content Placeholder 2"/>
          <p:cNvSpPr>
            <a:spLocks noGrp="1"/>
          </p:cNvSpPr>
          <p:nvPr>
            <p:ph idx="1"/>
          </p:nvPr>
        </p:nvSpPr>
        <p:spPr>
          <a:xfrm>
            <a:off x="1043492" y="2323652"/>
            <a:ext cx="7272924" cy="3508977"/>
          </a:xfrm>
        </p:spPr>
        <p:txBody>
          <a:bodyPr>
            <a:normAutofit fontScale="62500" lnSpcReduction="20000"/>
          </a:bodyPr>
          <a:lstStyle/>
          <a:p>
            <a:pPr marL="68580" indent="0">
              <a:buNone/>
            </a:pPr>
            <a:r>
              <a:rPr lang="en-IN" dirty="0">
                <a:latin typeface="Times New Roman" pitchFamily="18" charset="0"/>
                <a:cs typeface="Times New Roman" pitchFamily="18" charset="0"/>
              </a:rPr>
              <a:t>Deploy your own smart contract with Truffle and </a:t>
            </a:r>
            <a:r>
              <a:rPr lang="en-IN" dirty="0" err="1">
                <a:latin typeface="Times New Roman" pitchFamily="18" charset="0"/>
                <a:cs typeface="Times New Roman" pitchFamily="18" charset="0"/>
              </a:rPr>
              <a:t>Ganache</a:t>
            </a:r>
            <a:r>
              <a:rPr lang="en-IN" dirty="0">
                <a:latin typeface="Times New Roman" pitchFamily="18" charset="0"/>
                <a:cs typeface="Times New Roman" pitchFamily="18" charset="0"/>
              </a:rPr>
              <a:t> CLI </a:t>
            </a:r>
            <a:endParaRPr lang="en-IN" dirty="0" smtClean="0">
              <a:latin typeface="Times New Roman" pitchFamily="18" charset="0"/>
              <a:cs typeface="Times New Roman" pitchFamily="18" charset="0"/>
            </a:endParaRPr>
          </a:p>
          <a:p>
            <a:r>
              <a:rPr lang="en-IN" dirty="0">
                <a:solidFill>
                  <a:schemeClr val="accent6">
                    <a:lumMod val="75000"/>
                  </a:schemeClr>
                </a:solidFill>
                <a:latin typeface="Times New Roman" pitchFamily="18" charset="0"/>
                <a:cs typeface="Times New Roman" pitchFamily="18" charset="0"/>
              </a:rPr>
              <a:t>https://</a:t>
            </a:r>
            <a:r>
              <a:rPr lang="en-IN" dirty="0" smtClean="0">
                <a:solidFill>
                  <a:schemeClr val="accent6">
                    <a:lumMod val="75000"/>
                  </a:schemeClr>
                </a:solidFill>
                <a:latin typeface="Times New Roman" pitchFamily="18" charset="0"/>
                <a:cs typeface="Times New Roman" pitchFamily="18" charset="0"/>
              </a:rPr>
              <a:t>medium.com/haloblock/deploy-your-own-smart-contract-with-truffle-and-ganache-cli-beginner-tutorial-c46bce0bd01e</a:t>
            </a:r>
          </a:p>
          <a:p>
            <a:pPr marL="68580" indent="0">
              <a:buNone/>
            </a:pPr>
            <a:r>
              <a:rPr lang="en-IN" dirty="0" smtClean="0">
                <a:latin typeface="Times New Roman" pitchFamily="18" charset="0"/>
                <a:cs typeface="Times New Roman" pitchFamily="18" charset="0"/>
              </a:rPr>
              <a:t>Deploy </a:t>
            </a:r>
            <a:r>
              <a:rPr lang="en-IN" dirty="0">
                <a:latin typeface="Times New Roman" pitchFamily="18" charset="0"/>
                <a:cs typeface="Times New Roman" pitchFamily="18" charset="0"/>
              </a:rPr>
              <a:t>Smart Contracts on </a:t>
            </a:r>
            <a:r>
              <a:rPr lang="en-IN" dirty="0" err="1">
                <a:latin typeface="Times New Roman" pitchFamily="18" charset="0"/>
                <a:cs typeface="Times New Roman" pitchFamily="18" charset="0"/>
              </a:rPr>
              <a:t>Ropsten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Testnet</a:t>
            </a:r>
            <a:r>
              <a:rPr lang="en-IN" dirty="0">
                <a:latin typeface="Times New Roman" pitchFamily="18" charset="0"/>
                <a:cs typeface="Times New Roman" pitchFamily="18" charset="0"/>
              </a:rPr>
              <a:t> through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Remix</a:t>
            </a:r>
          </a:p>
          <a:p>
            <a:r>
              <a:rPr lang="en-IN" dirty="0">
                <a:latin typeface="Times New Roman" pitchFamily="18" charset="0"/>
                <a:cs typeface="Times New Roman" pitchFamily="18" charset="0"/>
                <a:hlinkClick r:id="rId2"/>
              </a:rPr>
              <a:t>https://</a:t>
            </a:r>
            <a:r>
              <a:rPr lang="en-IN" dirty="0" smtClean="0">
                <a:latin typeface="Times New Roman" pitchFamily="18" charset="0"/>
                <a:cs typeface="Times New Roman" pitchFamily="18" charset="0"/>
                <a:hlinkClick r:id="rId2"/>
              </a:rPr>
              <a:t>medium.com/swlh/deploy-smart-contracts-on-ropsten-testnet-through-ethereum-remix-233cd1494b4b</a:t>
            </a:r>
            <a:endParaRPr lang="en-IN" dirty="0" smtClean="0">
              <a:latin typeface="Times New Roman" pitchFamily="18" charset="0"/>
              <a:cs typeface="Times New Roman" pitchFamily="18" charset="0"/>
            </a:endParaRPr>
          </a:p>
          <a:p>
            <a:r>
              <a:rPr lang="en-IN" b="1" dirty="0">
                <a:latin typeface="Times New Roman" pitchFamily="18" charset="0"/>
                <a:cs typeface="Times New Roman" pitchFamily="18" charset="0"/>
              </a:rPr>
              <a:t>Sharing Your Deployed Contract with Others</a:t>
            </a:r>
          </a:p>
          <a:p>
            <a:pPr marL="68580" indent="0">
              <a:buNone/>
            </a:pPr>
            <a:r>
              <a:rPr lang="en-IN" dirty="0">
                <a:latin typeface="Times New Roman" pitchFamily="18" charset="0"/>
                <a:cs typeface="Times New Roman" pitchFamily="18" charset="0"/>
              </a:rPr>
              <a:t>For someone to interact with your contract, they need to know two things:</a:t>
            </a:r>
          </a:p>
          <a:p>
            <a:pPr marL="68580" indent="0">
              <a:buNone/>
            </a:pPr>
            <a:r>
              <a:rPr lang="en-IN" dirty="0">
                <a:latin typeface="Times New Roman" pitchFamily="18" charset="0"/>
                <a:cs typeface="Times New Roman" pitchFamily="18" charset="0"/>
              </a:rPr>
              <a:t>The address of the deployed contract.</a:t>
            </a:r>
          </a:p>
          <a:p>
            <a:pPr marL="68580" indent="0">
              <a:buNone/>
            </a:pPr>
            <a:r>
              <a:rPr lang="en-IN" dirty="0">
                <a:latin typeface="Times New Roman" pitchFamily="18" charset="0"/>
                <a:cs typeface="Times New Roman" pitchFamily="18" charset="0"/>
              </a:rPr>
              <a:t>The contract’s </a:t>
            </a:r>
            <a:r>
              <a:rPr lang="en-IN" dirty="0">
                <a:latin typeface="Times New Roman" pitchFamily="18" charset="0"/>
                <a:cs typeface="Times New Roman" pitchFamily="18" charset="0"/>
                <a:hlinkClick r:id="rId3"/>
              </a:rPr>
              <a:t>Application Binary Interface (ABI</a:t>
            </a:r>
            <a:r>
              <a:rPr lang="en-IN" dirty="0" smtClean="0">
                <a:latin typeface="Times New Roman" pitchFamily="18" charset="0"/>
                <a:cs typeface="Times New Roman" pitchFamily="18" charset="0"/>
                <a:hlinkClick r:id="rId3"/>
              </a:rPr>
              <a:t>)</a:t>
            </a:r>
            <a:r>
              <a:rPr lang="en-IN" dirty="0" smtClean="0">
                <a:latin typeface="Times New Roman" pitchFamily="18" charset="0"/>
                <a:cs typeface="Times New Roman" pitchFamily="18" charset="0"/>
              </a:rPr>
              <a:t>.</a:t>
            </a:r>
          </a:p>
          <a:p>
            <a:pPr marL="68580" indent="0">
              <a:buNone/>
            </a:pPr>
            <a:endParaRPr lang="en-IN" dirty="0" smtClean="0">
              <a:latin typeface="Times New Roman" pitchFamily="18" charset="0"/>
              <a:cs typeface="Times New Roman" pitchFamily="18" charset="0"/>
            </a:endParaRPr>
          </a:p>
          <a:p>
            <a:pPr marL="68580" indent="0">
              <a:buNone/>
            </a:pPr>
            <a:r>
              <a:rPr lang="en-US" dirty="0" smtClean="0">
                <a:latin typeface="Times New Roman" pitchFamily="18" charset="0"/>
                <a:cs typeface="Times New Roman" pitchFamily="18" charset="0"/>
              </a:rPr>
              <a:t>Create and deploy contract with </a:t>
            </a:r>
            <a:r>
              <a:rPr lang="en-US" dirty="0" err="1" smtClean="0">
                <a:latin typeface="Times New Roman" pitchFamily="18" charset="0"/>
                <a:cs typeface="Times New Roman" pitchFamily="18" charset="0"/>
              </a:rPr>
              <a:t>ganache</a:t>
            </a:r>
            <a:r>
              <a:rPr lang="en-US" dirty="0" smtClean="0">
                <a:latin typeface="Times New Roman" pitchFamily="18" charset="0"/>
                <a:cs typeface="Times New Roman" pitchFamily="18" charset="0"/>
              </a:rPr>
              <a:t> and remix ide</a:t>
            </a:r>
          </a:p>
          <a:p>
            <a:pPr marL="68580" indent="0">
              <a:buNone/>
            </a:pPr>
            <a:r>
              <a:rPr lang="en-US" dirty="0" smtClean="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https://www.c-sharpcorner.com/article/create-your-first-smart-contract-in-ethereum-with-ganache-remix-ide/</a:t>
            </a:r>
            <a:endParaRPr lang="en-US" dirty="0" smtClean="0">
              <a:solidFill>
                <a:srgbClr val="FF0000"/>
              </a:solidFill>
              <a:latin typeface="Times New Roman" pitchFamily="18" charset="0"/>
              <a:cs typeface="Times New Roman" pitchFamily="18" charset="0"/>
            </a:endParaRPr>
          </a:p>
          <a:p>
            <a:pPr marL="68580" indent="0">
              <a:buNone/>
            </a:pPr>
            <a:endParaRPr lang="en-IN" dirty="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114259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Solidity</a:t>
            </a:r>
            <a:endParaRPr lang="en-IN" dirty="0"/>
          </a:p>
        </p:txBody>
      </p:sp>
      <p:sp>
        <p:nvSpPr>
          <p:cNvPr id="3" name="Content Placeholder 2"/>
          <p:cNvSpPr>
            <a:spLocks noGrp="1"/>
          </p:cNvSpPr>
          <p:nvPr>
            <p:ph idx="1"/>
          </p:nvPr>
        </p:nvSpPr>
        <p:spPr>
          <a:xfrm>
            <a:off x="1187624" y="2204864"/>
            <a:ext cx="6777317" cy="3508977"/>
          </a:xfrm>
        </p:spPr>
        <p:txBody>
          <a:bodyPr>
            <a:normAutofit fontScale="85000" lnSpcReduction="20000"/>
          </a:bodyPr>
          <a:lstStyle/>
          <a:p>
            <a:pPr algn="just"/>
            <a:r>
              <a:rPr lang="en-IN" dirty="0"/>
              <a:t>Solidity was developed by Gavin Wood, Christian </a:t>
            </a:r>
            <a:r>
              <a:rPr lang="en-IN" dirty="0" err="1"/>
              <a:t>Reitwiessner</a:t>
            </a:r>
            <a:r>
              <a:rPr lang="en-IN" dirty="0"/>
              <a:t>, Alex </a:t>
            </a:r>
            <a:r>
              <a:rPr lang="en-IN" dirty="0" err="1"/>
              <a:t>Beregszaszi</a:t>
            </a:r>
            <a:r>
              <a:rPr lang="en-IN" dirty="0"/>
              <a:t>, Yoichi Hirai and several former </a:t>
            </a:r>
            <a:r>
              <a:rPr lang="en-IN" dirty="0" err="1"/>
              <a:t>Ethereum</a:t>
            </a:r>
            <a:r>
              <a:rPr lang="en-IN" dirty="0"/>
              <a:t> core contributors </a:t>
            </a:r>
            <a:r>
              <a:rPr lang="en-IN" dirty="0" smtClean="0"/>
              <a:t> enabled </a:t>
            </a:r>
            <a:r>
              <a:rPr lang="en-IN" dirty="0"/>
              <a:t>writing smart contracts on </a:t>
            </a:r>
            <a:r>
              <a:rPr lang="en-IN" dirty="0" err="1"/>
              <a:t>blockchain</a:t>
            </a:r>
            <a:r>
              <a:rPr lang="en-IN" dirty="0"/>
              <a:t> platforms such as </a:t>
            </a:r>
            <a:r>
              <a:rPr lang="en-IN" dirty="0" err="1">
                <a:hlinkClick r:id="rId2"/>
              </a:rPr>
              <a:t>Ethereum</a:t>
            </a:r>
            <a:r>
              <a:rPr lang="en-IN" dirty="0" smtClean="0"/>
              <a:t>.</a:t>
            </a:r>
          </a:p>
          <a:p>
            <a:pPr algn="just"/>
            <a:endParaRPr lang="en-IN" dirty="0"/>
          </a:p>
          <a:p>
            <a:pPr algn="just"/>
            <a:r>
              <a:rPr lang="en-IN" dirty="0" smtClean="0"/>
              <a:t>There </a:t>
            </a:r>
            <a:r>
              <a:rPr lang="en-IN" dirty="0"/>
              <a:t>are many </a:t>
            </a:r>
            <a:r>
              <a:rPr lang="en-IN" dirty="0">
                <a:solidFill>
                  <a:srgbClr val="FF0000"/>
                </a:solidFill>
              </a:rPr>
              <a:t>built-in classes and Libraries </a:t>
            </a:r>
            <a:r>
              <a:rPr lang="en-IN" dirty="0"/>
              <a:t>in Solidity which support hassle free smart contract development.  </a:t>
            </a:r>
            <a:endParaRPr lang="en-IN" dirty="0" smtClean="0"/>
          </a:p>
          <a:p>
            <a:pPr algn="just"/>
            <a:endParaRPr lang="en-IN" dirty="0" smtClean="0"/>
          </a:p>
          <a:p>
            <a:pPr algn="just"/>
            <a:r>
              <a:rPr lang="en-IN" dirty="0" smtClean="0"/>
              <a:t>You </a:t>
            </a:r>
            <a:r>
              <a:rPr lang="en-IN" dirty="0"/>
              <a:t>can use the </a:t>
            </a:r>
            <a:r>
              <a:rPr lang="en-IN" dirty="0">
                <a:solidFill>
                  <a:srgbClr val="FF0000"/>
                </a:solidFill>
              </a:rPr>
              <a:t>IDEs like Remix</a:t>
            </a:r>
            <a:r>
              <a:rPr lang="en-IN" dirty="0"/>
              <a:t>, Visual Studio (With Solidity extension), Ether atom, </a:t>
            </a:r>
            <a:r>
              <a:rPr lang="en-IN" dirty="0" err="1"/>
              <a:t>IntelliJ</a:t>
            </a:r>
            <a:r>
              <a:rPr lang="en-IN" dirty="0"/>
              <a:t> IDEA plugin ( both with Solidity extension</a:t>
            </a:r>
            <a:r>
              <a:rPr lang="en-IN" dirty="0" smtClean="0"/>
              <a:t>)</a:t>
            </a:r>
            <a:endParaRPr lang="en-IN" dirty="0"/>
          </a:p>
        </p:txBody>
      </p:sp>
    </p:spTree>
    <p:extLst>
      <p:ext uri="{BB962C8B-B14F-4D97-AF65-F5344CB8AC3E}">
        <p14:creationId xmlns="" xmlns:p14="http://schemas.microsoft.com/office/powerpoint/2010/main" val="1333095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Contracts </a:t>
            </a:r>
            <a:r>
              <a:rPr lang="en-IN" b="1" dirty="0"/>
              <a:t>in </a:t>
            </a:r>
            <a:r>
              <a:rPr lang="en-IN" b="1" dirty="0" err="1"/>
              <a:t>Ethereum</a:t>
            </a:r>
            <a:r>
              <a:rPr lang="en-IN" b="1" dirty="0"/>
              <a:t> Solidity</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 </a:t>
            </a:r>
            <a:r>
              <a:rPr lang="en-IN" dirty="0"/>
              <a:t>contract is the fundamental building block of </a:t>
            </a:r>
            <a:r>
              <a:rPr lang="en-IN" dirty="0" err="1"/>
              <a:t>Ethereum’s</a:t>
            </a:r>
            <a:r>
              <a:rPr lang="en-IN" dirty="0"/>
              <a:t> decentralized Applications. </a:t>
            </a:r>
            <a:endParaRPr lang="en-IN" dirty="0" smtClean="0"/>
          </a:p>
          <a:p>
            <a:endParaRPr lang="en-IN" dirty="0" smtClean="0"/>
          </a:p>
          <a:p>
            <a:pPr algn="just"/>
            <a:r>
              <a:rPr lang="en-IN" dirty="0"/>
              <a:t>Using Solidity you will be coding smart contracts which are going to be executed in the </a:t>
            </a:r>
            <a:r>
              <a:rPr lang="en-IN" dirty="0" err="1"/>
              <a:t>Ethereum</a:t>
            </a:r>
            <a:r>
              <a:rPr lang="en-IN" dirty="0"/>
              <a:t> Virtual </a:t>
            </a:r>
            <a:r>
              <a:rPr lang="en-IN" dirty="0" smtClean="0"/>
              <a:t>Machine.</a:t>
            </a:r>
          </a:p>
          <a:p>
            <a:pPr algn="just"/>
            <a:endParaRPr lang="en-IN" dirty="0"/>
          </a:p>
          <a:p>
            <a:pPr algn="just"/>
            <a:r>
              <a:rPr lang="en-IN" dirty="0"/>
              <a:t> </a:t>
            </a:r>
            <a:r>
              <a:rPr lang="en-IN" dirty="0" err="1"/>
              <a:t>Ethereum</a:t>
            </a:r>
            <a:r>
              <a:rPr lang="en-IN" dirty="0"/>
              <a:t> developers mention a set amount of gas which is assigned to their contracts. Each line of the contract requires some amount of gas to execute. The gas limit should be enough for the contract to execute completely.</a:t>
            </a:r>
          </a:p>
          <a:p>
            <a:endParaRPr lang="en-IN" dirty="0"/>
          </a:p>
        </p:txBody>
      </p:sp>
    </p:spTree>
    <p:extLst>
      <p:ext uri="{BB962C8B-B14F-4D97-AF65-F5344CB8AC3E}">
        <p14:creationId xmlns="" xmlns:p14="http://schemas.microsoft.com/office/powerpoint/2010/main" val="1053420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t>Ethereum</a:t>
            </a:r>
            <a:r>
              <a:rPr lang="en-IN" dirty="0"/>
              <a:t> has </a:t>
            </a:r>
            <a:r>
              <a:rPr lang="en-IN" i="1" dirty="0"/>
              <a:t>three </a:t>
            </a:r>
            <a:r>
              <a:rPr lang="en-IN" i="1" dirty="0" smtClean="0"/>
              <a:t>areas </a:t>
            </a:r>
            <a:r>
              <a:rPr lang="en-IN" dirty="0" smtClean="0"/>
              <a:t>where </a:t>
            </a:r>
            <a:r>
              <a:rPr lang="en-IN" dirty="0"/>
              <a:t>it can store items.</a:t>
            </a:r>
          </a:p>
          <a:p>
            <a:r>
              <a:rPr lang="en-IN" b="1" dirty="0"/>
              <a:t>Storage: </a:t>
            </a:r>
            <a:r>
              <a:rPr lang="en-IN" dirty="0"/>
              <a:t>where all the contract state variables reside. Every contract has its own storage and it is persistent between function calls</a:t>
            </a:r>
          </a:p>
          <a:p>
            <a:r>
              <a:rPr lang="en-IN" b="1" dirty="0"/>
              <a:t>Memory:  </a:t>
            </a:r>
            <a:r>
              <a:rPr lang="en-IN" dirty="0"/>
              <a:t>hold temporary values and gets erased between (external) function calls and is cheaper to use</a:t>
            </a:r>
          </a:p>
          <a:p>
            <a:r>
              <a:rPr lang="en-IN" b="1" dirty="0"/>
              <a:t>Stack: </a:t>
            </a:r>
            <a:r>
              <a:rPr lang="en-IN" dirty="0"/>
              <a:t>hold small local variables and is almost free to  use, but can only hold a limited amount of values</a:t>
            </a:r>
          </a:p>
          <a:p>
            <a:endParaRPr lang="en-IN" dirty="0"/>
          </a:p>
        </p:txBody>
      </p:sp>
    </p:spTree>
    <p:extLst>
      <p:ext uri="{BB962C8B-B14F-4D97-AF65-F5344CB8AC3E}">
        <p14:creationId xmlns="" xmlns:p14="http://schemas.microsoft.com/office/powerpoint/2010/main" val="1753761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Value Types in Solidity</a:t>
            </a:r>
            <a:r>
              <a:rPr lang="en-IN" dirty="0"/>
              <a:t/>
            </a:r>
            <a:br>
              <a:rPr lang="en-IN" dirty="0"/>
            </a:br>
            <a:endParaRPr lang="en-IN" dirty="0"/>
          </a:p>
        </p:txBody>
      </p:sp>
      <p:sp>
        <p:nvSpPr>
          <p:cNvPr id="3" name="Content Placeholder 2"/>
          <p:cNvSpPr>
            <a:spLocks noGrp="1"/>
          </p:cNvSpPr>
          <p:nvPr>
            <p:ph idx="1"/>
          </p:nvPr>
        </p:nvSpPr>
        <p:spPr>
          <a:xfrm>
            <a:off x="1043608" y="1844824"/>
            <a:ext cx="6777317" cy="3508977"/>
          </a:xfrm>
        </p:spPr>
        <p:txBody>
          <a:bodyPr/>
          <a:lstStyle/>
          <a:p>
            <a:r>
              <a:rPr lang="en-IN" dirty="0" smtClean="0"/>
              <a:t>The </a:t>
            </a:r>
            <a:r>
              <a:rPr lang="en-IN" dirty="0"/>
              <a:t>following types are also called value types because variables of these types will always be passed by value.</a:t>
            </a:r>
          </a:p>
          <a:p>
            <a:endParaRPr lang="en-IN"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3717032"/>
            <a:ext cx="6389738" cy="2440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56737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normAutofit lnSpcReduction="10000"/>
          </a:bodyPr>
          <a:lstStyle/>
          <a:p>
            <a:r>
              <a:rPr lang="en-IN" dirty="0"/>
              <a:t>In Solidity, you have two types of integers, coming in various sizes:</a:t>
            </a:r>
          </a:p>
          <a:p>
            <a:r>
              <a:rPr lang="en-IN" dirty="0" err="1">
                <a:solidFill>
                  <a:srgbClr val="FF0000"/>
                </a:solidFill>
              </a:rPr>
              <a:t>int</a:t>
            </a:r>
            <a:r>
              <a:rPr lang="en-IN" dirty="0">
                <a:solidFill>
                  <a:srgbClr val="FF0000"/>
                </a:solidFill>
              </a:rPr>
              <a:t> </a:t>
            </a:r>
            <a:r>
              <a:rPr lang="en-IN" dirty="0"/>
              <a:t>- signed integers</a:t>
            </a:r>
          </a:p>
          <a:p>
            <a:r>
              <a:rPr lang="en-IN" dirty="0" err="1">
                <a:solidFill>
                  <a:srgbClr val="FF0000"/>
                </a:solidFill>
              </a:rPr>
              <a:t>uint</a:t>
            </a:r>
            <a:r>
              <a:rPr lang="en-IN" dirty="0"/>
              <a:t> - unsigned integers</a:t>
            </a:r>
          </a:p>
          <a:p>
            <a:r>
              <a:rPr lang="en-IN" dirty="0"/>
              <a:t>Speaking of size, to specify it, you have keywords such as uint8 up to uint256, that is, of 8 to 256 bits.</a:t>
            </a:r>
          </a:p>
          <a:p>
            <a:r>
              <a:rPr lang="en-IN" dirty="0"/>
              <a:t>the simple </a:t>
            </a:r>
            <a:r>
              <a:rPr lang="en-IN" dirty="0" err="1"/>
              <a:t>uint</a:t>
            </a:r>
            <a:r>
              <a:rPr lang="en-IN" dirty="0"/>
              <a:t> and </a:t>
            </a:r>
            <a:r>
              <a:rPr lang="en-IN" dirty="0" err="1"/>
              <a:t>int</a:t>
            </a:r>
            <a:r>
              <a:rPr lang="en-IN" dirty="0"/>
              <a:t> are similar to </a:t>
            </a:r>
            <a:r>
              <a:rPr lang="en-IN" dirty="0">
                <a:solidFill>
                  <a:srgbClr val="FF0000"/>
                </a:solidFill>
              </a:rPr>
              <a:t>uint256 and int256</a:t>
            </a:r>
            <a:r>
              <a:rPr lang="en-IN" dirty="0"/>
              <a:t>, respectively.</a:t>
            </a:r>
          </a:p>
          <a:p>
            <a:endParaRPr lang="en-IN" dirty="0"/>
          </a:p>
        </p:txBody>
      </p:sp>
    </p:spTree>
    <p:extLst>
      <p:ext uri="{BB962C8B-B14F-4D97-AF65-F5344CB8AC3E}">
        <p14:creationId xmlns="" xmlns:p14="http://schemas.microsoft.com/office/powerpoint/2010/main" val="7534674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7481</TotalTime>
  <Words>1574</Words>
  <Application>Microsoft Office PowerPoint</Application>
  <PresentationFormat>On-screen Show (4:3)</PresentationFormat>
  <Paragraphs>226</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Austin</vt:lpstr>
      <vt:lpstr>Slide 1</vt:lpstr>
      <vt:lpstr> </vt:lpstr>
      <vt:lpstr>What is Solidity? </vt:lpstr>
      <vt:lpstr>What is Solidity? </vt:lpstr>
      <vt:lpstr>History of Solidity</vt:lpstr>
      <vt:lpstr>Contracts in Ethereum Solidity </vt:lpstr>
      <vt:lpstr>Storage </vt:lpstr>
      <vt:lpstr>Value Types in Solidity </vt:lpstr>
      <vt:lpstr>Data Types</vt:lpstr>
      <vt:lpstr>Data Types</vt:lpstr>
      <vt:lpstr>Types of function</vt:lpstr>
      <vt:lpstr>Syntax </vt:lpstr>
      <vt:lpstr>Solidity  Function Visibility Specifiers </vt:lpstr>
      <vt:lpstr>Slide 14</vt:lpstr>
      <vt:lpstr>Solidity  Modifiers </vt:lpstr>
      <vt:lpstr>Data Structures in Solidity </vt:lpstr>
      <vt:lpstr>Slide 17</vt:lpstr>
      <vt:lpstr>Operators</vt:lpstr>
      <vt:lpstr>Mappings </vt:lpstr>
      <vt:lpstr>Mappings </vt:lpstr>
      <vt:lpstr>Arrays, Structs </vt:lpstr>
      <vt:lpstr>Layout of a solidity source code file</vt:lpstr>
      <vt:lpstr>Layout of a solidity source code file</vt:lpstr>
      <vt:lpstr>Layout of a solidity source code file</vt:lpstr>
      <vt:lpstr>Layout of a solidity source code file</vt:lpstr>
      <vt:lpstr>Control structures &amp; loops </vt:lpstr>
      <vt:lpstr>     Solidity Global Variables </vt:lpstr>
      <vt:lpstr>Demo of remix ide </vt:lpstr>
      <vt:lpstr>Executing </vt:lpstr>
      <vt:lpstr>Demo</vt:lpstr>
      <vt:lpstr>Slide 31</vt:lpstr>
      <vt:lpstr>What is a Smart Contract</vt:lpstr>
      <vt:lpstr>What Are Smart Contracts? </vt:lpstr>
      <vt:lpstr>What is a Smart Contract</vt:lpstr>
      <vt:lpstr>The key components of a smart contract are</vt:lpstr>
      <vt:lpstr>Smart Contract Lifecycle </vt:lpstr>
      <vt:lpstr>A Simplified Flow of Contract Compilation and Deployment </vt:lpstr>
      <vt:lpstr>Why do we need Smart Contracts? </vt:lpstr>
      <vt:lpstr>Slide 39</vt:lpstr>
      <vt:lpstr>Deploying and Testing a Smart Contract </vt:lpstr>
      <vt:lpstr>How smart contracts transform B2B supply chains </vt:lpstr>
      <vt:lpstr>Three blockchain use cases in the B2C space </vt:lpstr>
      <vt:lpstr>Ganache CLI </vt:lpstr>
      <vt:lpstr>TRUFFLE OVERVIEW </vt:lpstr>
      <vt:lpstr>DEPLOY SMART CONTRACT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Blues</dc:creator>
  <cp:lastModifiedBy>Tinu</cp:lastModifiedBy>
  <cp:revision>54</cp:revision>
  <dcterms:created xsi:type="dcterms:W3CDTF">2019-02-15T09:13:29Z</dcterms:created>
  <dcterms:modified xsi:type="dcterms:W3CDTF">2021-06-25T11:19:32Z</dcterms:modified>
</cp:coreProperties>
</file>