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308" r:id="rId3"/>
    <p:sldId id="409" r:id="rId4"/>
    <p:sldId id="408" r:id="rId5"/>
    <p:sldId id="359" r:id="rId6"/>
    <p:sldId id="360" r:id="rId7"/>
    <p:sldId id="361" r:id="rId8"/>
    <p:sldId id="456" r:id="rId9"/>
    <p:sldId id="457" r:id="rId10"/>
    <p:sldId id="362" r:id="rId11"/>
    <p:sldId id="363" r:id="rId12"/>
    <p:sldId id="364" r:id="rId13"/>
    <p:sldId id="365" r:id="rId14"/>
    <p:sldId id="458" r:id="rId15"/>
    <p:sldId id="366" r:id="rId16"/>
    <p:sldId id="367" r:id="rId17"/>
    <p:sldId id="368" r:id="rId18"/>
    <p:sldId id="504" r:id="rId19"/>
    <p:sldId id="503" r:id="rId20"/>
    <p:sldId id="505" r:id="rId21"/>
    <p:sldId id="506" r:id="rId22"/>
    <p:sldId id="502" r:id="rId23"/>
    <p:sldId id="369" r:id="rId24"/>
    <p:sldId id="370" r:id="rId25"/>
    <p:sldId id="372" r:id="rId26"/>
    <p:sldId id="371" r:id="rId27"/>
    <p:sldId id="373" r:id="rId28"/>
    <p:sldId id="374" r:id="rId2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icrosoft YaHei"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3BCC5"/>
    <a:srgbClr val="CFDB00"/>
    <a:srgbClr val="C6C6C6"/>
    <a:srgbClr val="7F7F7F"/>
    <a:srgbClr val="2B93E1"/>
    <a:srgbClr val="155E96"/>
    <a:srgbClr val="1B7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469"/>
    <p:restoredTop sz="94622"/>
  </p:normalViewPr>
  <p:slideViewPr>
    <p:cSldViewPr snapToGrid="0" showGuides="1">
      <p:cViewPr varScale="1">
        <p:scale>
          <a:sx n="109" d="100"/>
          <a:sy n="109" d="100"/>
        </p:scale>
        <p:origin x="348" y="96"/>
      </p:cViewPr>
      <p:guideLst>
        <p:guide orient="horz" pos="2036"/>
        <p:guide pos="3840"/>
      </p:guideLst>
    </p:cSldViewPr>
  </p:slideViewPr>
  <p:outlineViewPr>
    <p:cViewPr>
      <p:scale>
        <a:sx n="33" d="100"/>
        <a:sy n="33" d="100"/>
      </p:scale>
      <p:origin x="0" y="-5442"/>
    </p:cViewPr>
  </p:outlin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558C1487-CE5C-4C48-82D9-C85A16AACE24}"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5_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3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1_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0_标题和内容">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6_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4_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30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9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258445" y="153035"/>
            <a:ext cx="11797665" cy="6395720"/>
          </a:xfrm>
          <a:prstGeom prst="roundRect">
            <a:avLst>
              <a:gd name="adj" fmla="val 6543"/>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pic>
        <p:nvPicPr>
          <p:cNvPr id="9" name="Picture 8" descr="aa34538b884a1103e9cf82bbd52cfad7"/>
          <p:cNvPicPr>
            <a:picLocks noChangeAspect="1"/>
          </p:cNvPicPr>
          <p:nvPr/>
        </p:nvPicPr>
        <p:blipFill>
          <a:blip r:embed="rId1"/>
          <a:stretch>
            <a:fillRect/>
          </a:stretch>
        </p:blipFill>
        <p:spPr>
          <a:xfrm>
            <a:off x="2171700" y="433070"/>
            <a:ext cx="7848600" cy="3774440"/>
          </a:xfrm>
          <a:prstGeom prst="rect">
            <a:avLst/>
          </a:prstGeom>
        </p:spPr>
      </p:pic>
      <p:sp>
        <p:nvSpPr>
          <p:cNvPr id="10" name="Text Box 9"/>
          <p:cNvSpPr txBox="1"/>
          <p:nvPr/>
        </p:nvSpPr>
        <p:spPr>
          <a:xfrm>
            <a:off x="584200" y="4444365"/>
            <a:ext cx="11146790" cy="963930"/>
          </a:xfrm>
          <a:prstGeom prst="rect">
            <a:avLst/>
          </a:prstGeom>
          <a:solidFill>
            <a:srgbClr val="1B75BB"/>
          </a:solidFill>
          <a:effectLst>
            <a:softEdge rad="38100"/>
          </a:effectLst>
        </p:spPr>
        <p:txBody>
          <a:bodyPr wrap="square" tIns="179705" rtlCol="0">
            <a:spAutoFit/>
          </a:bodyPr>
          <a:p>
            <a:pPr algn="ctr"/>
            <a:r>
              <a:rPr lang="en-IN" altLang="en-US" sz="4800" b="1">
                <a:solidFill>
                  <a:schemeClr val="bg1"/>
                </a:solidFill>
                <a:latin typeface="Adobe Caslon Pro" panose="0205050205050A020403" charset="0"/>
                <a:cs typeface="Adobe Caslon Pro" panose="0205050205050A020403" charset="0"/>
              </a:rPr>
              <a:t>UIDAI Hackathon 2021</a:t>
            </a:r>
            <a:endParaRPr lang="en-IN" altLang="en-US" sz="4800" b="1">
              <a:solidFill>
                <a:schemeClr val="bg1"/>
              </a:solidFill>
              <a:latin typeface="Adobe Caslon Pro" panose="0205050205050A020403" charset="0"/>
              <a:cs typeface="Adobe Caslon Pro" panose="0205050205050A0204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31140"/>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2" name="Text Box 1"/>
          <p:cNvSpPr txBox="1"/>
          <p:nvPr/>
        </p:nvSpPr>
        <p:spPr>
          <a:xfrm>
            <a:off x="197485" y="647065"/>
            <a:ext cx="11476355" cy="5354320"/>
          </a:xfrm>
          <a:prstGeom prst="rect">
            <a:avLst/>
          </a:prstGeom>
          <a:noFill/>
        </p:spPr>
        <p:txBody>
          <a:bodyPr wrap="square" rtlCol="0">
            <a:spAutoFit/>
          </a:bodyPr>
          <a:p>
            <a:pPr marL="285750" indent="-285750">
              <a:buFont typeface="Wingdings" panose="05000000000000000000" charset="0"/>
              <a:buChar char="Ø"/>
            </a:pPr>
            <a:r>
              <a:rPr lang="en-IN" altLang="en-US"/>
              <a:t>The next step is giving the consent of the donor. In this, the donor is alerted via a notification stating an OTP for the user. The notification provides the donor with two options:</a:t>
            </a:r>
            <a:endParaRPr lang="en-IN" altLang="en-US"/>
          </a:p>
          <a:p>
            <a:pPr>
              <a:buFont typeface="Wingdings" panose="05000000000000000000" charset="0"/>
            </a:pPr>
            <a:r>
              <a:rPr lang="en-IN" altLang="en-US"/>
              <a:t>1. Accept the request generated by the user</a:t>
            </a:r>
            <a:endParaRPr lang="en-IN" altLang="en-US"/>
          </a:p>
          <a:p>
            <a:pPr>
              <a:buFont typeface="Wingdings" panose="05000000000000000000" charset="0"/>
            </a:pPr>
            <a:r>
              <a:rPr lang="en-IN" altLang="en-US"/>
              <a:t>2. Deny the user’s request</a:t>
            </a:r>
            <a:endParaRPr lang="en-IN" altLang="en-US"/>
          </a:p>
          <a:p>
            <a:pPr marL="285750" indent="-285750">
              <a:buFont typeface="Wingdings" panose="05000000000000000000" charset="0"/>
              <a:buChar char="Ø"/>
            </a:pPr>
            <a:endParaRPr lang="en-IN" altLang="en-US"/>
          </a:p>
          <a:p>
            <a:pPr marL="285750" indent="-285750">
              <a:buFont typeface="Wingdings" panose="05000000000000000000" charset="0"/>
              <a:buChar char="Ø"/>
            </a:pPr>
            <a:r>
              <a:rPr lang="en-IN" altLang="en-US"/>
              <a:t>If the donor chooses the first option, it is understood that the donor is agreeing to share his address with the user. Consequently, subsequent steps are processed.</a:t>
            </a:r>
            <a:endParaRPr lang="en-IN" altLang="en-US"/>
          </a:p>
          <a:p>
            <a:pPr marL="285750" indent="-285750">
              <a:buFont typeface="Wingdings" panose="05000000000000000000" charset="0"/>
              <a:buChar char="Ø"/>
            </a:pPr>
            <a:endParaRPr lang="en-IN" altLang="en-US"/>
          </a:p>
          <a:p>
            <a:pPr marL="285750" indent="-285750">
              <a:buFont typeface="Wingdings" panose="05000000000000000000" charset="0"/>
              <a:buChar char="Ø"/>
            </a:pPr>
            <a:r>
              <a:rPr lang="en-IN" altLang="en-US"/>
              <a:t>If the donor chooses the second option, it is understood that the donor is unwilling to share his address with the user, and the request is considered invalid and the process is terminated.</a:t>
            </a:r>
            <a:endParaRPr lang="en-IN" altLang="en-US"/>
          </a:p>
          <a:p>
            <a:pPr marL="285750" indent="-285750">
              <a:buFont typeface="Wingdings" panose="05000000000000000000" charset="0"/>
              <a:buChar char="Ø"/>
            </a:pPr>
            <a:endParaRPr lang="en-IN" altLang="en-US"/>
          </a:p>
          <a:p>
            <a:pPr marL="285750" indent="-285750">
              <a:buFont typeface="Wingdings" panose="05000000000000000000" charset="0"/>
              <a:buChar char="Ø"/>
            </a:pPr>
            <a:r>
              <a:rPr lang="en-IN" altLang="en-US" b="1" u="sng"/>
              <a:t>Consequent steps after the agreement of donor:</a:t>
            </a:r>
            <a:endParaRPr lang="en-IN" altLang="en-US" b="1" u="sng"/>
          </a:p>
          <a:p>
            <a:pPr marL="285750" indent="-285750">
              <a:buFont typeface="Wingdings" panose="05000000000000000000" charset="0"/>
              <a:buChar char="Ø"/>
            </a:pPr>
            <a:endParaRPr lang="en-IN" altLang="en-US" b="1" u="sng"/>
          </a:p>
          <a:p>
            <a:pPr marL="285750" indent="-285750">
              <a:buFont typeface="Wingdings" panose="05000000000000000000" charset="0"/>
              <a:buChar char="Ø"/>
            </a:pPr>
            <a:r>
              <a:rPr lang="en-IN" altLang="en-US"/>
              <a:t>First the donor verifies the details of the user to prevent fraudulence, then if he wills to share his address with the user, the next step is put into play.</a:t>
            </a:r>
            <a:endParaRPr lang="en-IN" altLang="en-US"/>
          </a:p>
          <a:p>
            <a:pPr marL="285750" indent="-285750">
              <a:buFont typeface="Wingdings" panose="05000000000000000000" charset="0"/>
              <a:buChar char="Ø"/>
            </a:pPr>
            <a:r>
              <a:rPr lang="en-IN" altLang="en-US"/>
              <a:t>The next action taken by the donor is to obtain the OTP from the received SMS along with the link, in that link, the OTP is entered by him, appending the last 4 digits of his Aadhar VID (Virtual Id).</a:t>
            </a:r>
            <a:endParaRPr lang="en-IN" altLang="en-US"/>
          </a:p>
          <a:p>
            <a:pPr marL="285750" indent="-285750">
              <a:buFont typeface="Wingdings" panose="05000000000000000000" charset="0"/>
              <a:buChar char="Ø"/>
            </a:pPr>
            <a:endParaRPr lang="en-IN" altLang="en-US"/>
          </a:p>
          <a:p>
            <a:pPr marL="285750" indent="-285750">
              <a:buFont typeface="Wingdings" panose="05000000000000000000" charset="0"/>
              <a:buChar char="Ø"/>
            </a:pPr>
            <a:r>
              <a:rPr lang="en-IN" altLang="en-US">
                <a:highlight>
                  <a:srgbClr val="FF0000"/>
                </a:highlight>
              </a:rPr>
              <a:t>Insert picture here</a:t>
            </a:r>
            <a:endParaRPr lang="en-IN" altLang="en-US">
              <a:highlight>
                <a:srgbClr val="FF00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236855" y="231140"/>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2" name="Text Box 1"/>
          <p:cNvSpPr txBox="1"/>
          <p:nvPr/>
        </p:nvSpPr>
        <p:spPr>
          <a:xfrm>
            <a:off x="397510" y="281305"/>
            <a:ext cx="11493500" cy="6462395"/>
          </a:xfrm>
          <a:prstGeom prst="rect">
            <a:avLst/>
          </a:prstGeom>
          <a:noFill/>
        </p:spPr>
        <p:txBody>
          <a:bodyPr wrap="square" rtlCol="0">
            <a:spAutoFit/>
          </a:bodyPr>
          <a:p>
            <a:r>
              <a:rPr lang="en-IN" altLang="en-US" b="1" u="sng"/>
              <a:t>Why appendation of the VID?</a:t>
            </a:r>
            <a:endParaRPr lang="en-IN" altLang="en-US" b="1" u="sng"/>
          </a:p>
          <a:p>
            <a:pPr marL="285750" indent="-285750">
              <a:buFont typeface="Wingdings" panose="05000000000000000000" charset="0"/>
              <a:buChar char="Ø"/>
            </a:pPr>
            <a:endParaRPr lang="en-IN" altLang="en-US" b="1" u="sng"/>
          </a:p>
          <a:p>
            <a:pPr marL="285750" indent="-285750">
              <a:lnSpc>
                <a:spcPct val="100000"/>
              </a:lnSpc>
              <a:buFont typeface="Wingdings" panose="05000000000000000000" charset="0"/>
              <a:buChar char="Ø"/>
            </a:pPr>
            <a:r>
              <a:rPr lang="en-IN" altLang="en-US"/>
              <a:t>There might be circumstances where the actual donor is not using his personal device, it is being accessed by someone but not the donor. So here the </a:t>
            </a:r>
            <a:r>
              <a:rPr lang="en-IN" altLang="en-US">
                <a:highlight>
                  <a:srgbClr val="FFFF00"/>
                </a:highlight>
              </a:rPr>
              <a:t>appendation plays a crucial role in adding the required additional security to prevent such unauthorized access.</a:t>
            </a:r>
            <a:endParaRPr lang="en-IN" altLang="en-US"/>
          </a:p>
          <a:p>
            <a:pPr marL="285750" indent="-285750">
              <a:buFont typeface="Wingdings" panose="05000000000000000000" charset="0"/>
              <a:buChar char="Ø"/>
            </a:pPr>
            <a:endParaRPr lang="en-IN" altLang="en-US"/>
          </a:p>
          <a:p>
            <a:pPr>
              <a:buFont typeface="Wingdings" panose="05000000000000000000" charset="0"/>
            </a:pPr>
            <a:r>
              <a:rPr lang="en-IN" altLang="en-US" b="1"/>
              <a:t>Appendation</a:t>
            </a:r>
            <a:r>
              <a:rPr lang="en-IN" altLang="en-US"/>
              <a:t>: It is defined as the addition of extra 4 digits imported from the donor’s VID to the OTP recieved on the donor’s device. </a:t>
            </a:r>
            <a:endParaRPr lang="en-IN" altLang="en-US"/>
          </a:p>
          <a:p>
            <a:pPr marL="285750" indent="-285750">
              <a:buFont typeface="Wingdings" panose="05000000000000000000" charset="0"/>
              <a:buChar char="Ø"/>
            </a:pPr>
            <a:endParaRPr lang="en-IN" altLang="en-US"/>
          </a:p>
          <a:p>
            <a:pPr marL="285750" indent="-285750">
              <a:buFont typeface="Wingdings" panose="05000000000000000000" charset="0"/>
              <a:buChar char="Ø"/>
            </a:pPr>
            <a:r>
              <a:rPr lang="en-IN" altLang="en-US"/>
              <a:t>Appendation provides an additional layer of </a:t>
            </a:r>
            <a:r>
              <a:rPr lang="en-IN" altLang="en-US">
                <a:highlight>
                  <a:srgbClr val="FFFF00"/>
                </a:highlight>
              </a:rPr>
              <a:t>security and privacy</a:t>
            </a:r>
            <a:r>
              <a:rPr lang="en-IN" altLang="en-US"/>
              <a:t>.</a:t>
            </a:r>
            <a:endParaRPr lang="en-IN" altLang="en-US"/>
          </a:p>
          <a:p>
            <a:pPr>
              <a:buFont typeface="Wingdings" panose="05000000000000000000" charset="0"/>
            </a:pPr>
            <a:endParaRPr lang="en-IN" altLang="en-US"/>
          </a:p>
          <a:p>
            <a:pPr>
              <a:buFont typeface="Wingdings" panose="05000000000000000000" charset="0"/>
            </a:pPr>
            <a:r>
              <a:rPr lang="en-IN" altLang="en-US" b="1" u="sng"/>
              <a:t>Step-2:</a:t>
            </a:r>
            <a:endParaRPr lang="en-IN" altLang="en-US" b="1" u="sng"/>
          </a:p>
          <a:p>
            <a:pPr marL="285750" indent="-285750">
              <a:buFont typeface="Wingdings" panose="05000000000000000000" charset="0"/>
              <a:buChar char="Ø"/>
            </a:pPr>
            <a:endParaRPr lang="en-IN" altLang="en-US"/>
          </a:p>
          <a:p>
            <a:pPr marL="285750" indent="-285750">
              <a:buFont typeface="Wingdings" panose="05000000000000000000" charset="0"/>
              <a:buChar char="Ø"/>
            </a:pPr>
            <a:r>
              <a:rPr lang="en-IN" altLang="en-US"/>
              <a:t>The user receives the donor’s address </a:t>
            </a:r>
            <a:r>
              <a:rPr lang="en-IN" altLang="en-US">
                <a:highlight>
                  <a:srgbClr val="FFFF00"/>
                </a:highlight>
              </a:rPr>
              <a:t>temporally</a:t>
            </a:r>
            <a:r>
              <a:rPr lang="en-IN" altLang="en-US"/>
              <a:t>, </a:t>
            </a:r>
            <a:r>
              <a:rPr lang="en-IN" altLang="en-US">
                <a:highlight>
                  <a:srgbClr val="FFFF00"/>
                </a:highlight>
              </a:rPr>
              <a:t>with the added consent of the donor</a:t>
            </a:r>
            <a:r>
              <a:rPr lang="en-IN" altLang="en-US"/>
              <a:t>, thereby satisfying the constraints provided in the guidelines. </a:t>
            </a:r>
            <a:endParaRPr lang="en-IN" altLang="en-US"/>
          </a:p>
          <a:p>
            <a:pPr marL="285750" indent="-285750">
              <a:buFont typeface="Wingdings" panose="05000000000000000000" charset="0"/>
              <a:buChar char="Ø"/>
            </a:pPr>
            <a:endParaRPr lang="en-IN" altLang="en-US"/>
          </a:p>
          <a:p>
            <a:pPr>
              <a:buFont typeface="Wingdings" panose="05000000000000000000" charset="0"/>
            </a:pPr>
            <a:r>
              <a:rPr lang="en-IN" altLang="en-US" b="1" u="sng"/>
              <a:t>Step-3:</a:t>
            </a:r>
            <a:endParaRPr lang="en-IN" altLang="en-US" b="1" u="sng"/>
          </a:p>
          <a:p>
            <a:pPr marL="285750" indent="-285750">
              <a:buFont typeface="Wingdings" panose="05000000000000000000" charset="0"/>
              <a:buChar char="Ø"/>
            </a:pPr>
            <a:endParaRPr lang="en-IN" altLang="en-US" u="sng"/>
          </a:p>
          <a:p>
            <a:pPr marL="285750" indent="-285750">
              <a:buFont typeface="Wingdings" panose="05000000000000000000" charset="0"/>
              <a:buChar char="Ø"/>
            </a:pPr>
            <a:r>
              <a:rPr lang="en-IN" altLang="en-US"/>
              <a:t>After the successful obtain of the address by the donor, the user is allowed to </a:t>
            </a:r>
            <a:r>
              <a:rPr lang="en-IN" altLang="en-US">
                <a:highlight>
                  <a:srgbClr val="FFFF00"/>
                </a:highlight>
              </a:rPr>
              <a:t>perform minor edits </a:t>
            </a:r>
            <a:r>
              <a:rPr lang="en-IN" altLang="en-US"/>
              <a:t>such as flat no., block details etc.</a:t>
            </a:r>
            <a:endParaRPr lang="en-IN" altLang="en-US"/>
          </a:p>
          <a:p>
            <a:pPr marL="285750" indent="-285750">
              <a:buFont typeface="Wingdings" panose="05000000000000000000" charset="0"/>
              <a:buChar char="Ø"/>
            </a:pPr>
            <a:r>
              <a:rPr lang="en-IN" altLang="en-US"/>
              <a:t>It is also ensured that the </a:t>
            </a:r>
            <a:r>
              <a:rPr lang="en-IN" altLang="en-US">
                <a:highlight>
                  <a:srgbClr val="FFFF00"/>
                </a:highlight>
              </a:rPr>
              <a:t>edits are limited to restricted fields</a:t>
            </a:r>
            <a:r>
              <a:rPr lang="en-IN" altLang="en-US"/>
              <a:t> only and </a:t>
            </a:r>
            <a:r>
              <a:rPr lang="en-IN" altLang="en-US">
                <a:highlight>
                  <a:srgbClr val="FFFF00"/>
                </a:highlight>
              </a:rPr>
              <a:t>major changes such as state, pin code, area etc are not permitted</a:t>
            </a:r>
            <a:r>
              <a:rPr lang="en-IN" altLang="en-US"/>
              <a:t>.</a:t>
            </a:r>
            <a:endParaRPr lang="en-IN" altLang="en-US"/>
          </a:p>
          <a:p>
            <a:pPr marL="285750" indent="-285750">
              <a:buFont typeface="Wingdings" panose="05000000000000000000" charset="0"/>
              <a:buChar char="Ø"/>
            </a:pP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19075"/>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charset="0"/>
              <a:buChar char="Ø"/>
            </a:pPr>
            <a:r>
              <a:rPr lang="en-IN" altLang="en-US" sz="1800">
                <a:sym typeface="+mn-ea"/>
              </a:rPr>
              <a:t>In case of attempt to change the major fields, the process is terminated automatically.</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3" name="Text Box 2"/>
          <p:cNvSpPr txBox="1"/>
          <p:nvPr/>
        </p:nvSpPr>
        <p:spPr>
          <a:xfrm>
            <a:off x="354330" y="353695"/>
            <a:ext cx="11517630" cy="2584450"/>
          </a:xfrm>
          <a:prstGeom prst="rect">
            <a:avLst/>
          </a:prstGeom>
          <a:noFill/>
        </p:spPr>
        <p:txBody>
          <a:bodyPr wrap="square" rtlCol="0" anchor="t">
            <a:spAutoFit/>
          </a:bodyPr>
          <a:p>
            <a:pPr marL="285750" indent="-285750">
              <a:buFont typeface="Wingdings" panose="05000000000000000000" charset="0"/>
              <a:buChar char="Ø"/>
            </a:pPr>
            <a:r>
              <a:rPr lang="en-IN" altLang="en-US">
                <a:sym typeface="+mn-ea"/>
              </a:rPr>
              <a:t>In case of attempt to change the major fields, the process is terminated automatically.</a:t>
            </a:r>
            <a:endParaRPr lang="en-IN" altLang="en-US">
              <a:sym typeface="+mn-ea"/>
            </a:endParaRPr>
          </a:p>
          <a:p>
            <a:pPr marL="285750" indent="-285750">
              <a:buFont typeface="Wingdings" panose="05000000000000000000" charset="0"/>
              <a:buChar char="Ø"/>
            </a:pPr>
            <a:endParaRPr lang="en-IN" altLang="en-US">
              <a:highlight>
                <a:srgbClr val="FFFF00"/>
              </a:highlight>
            </a:endParaRPr>
          </a:p>
          <a:p>
            <a:pPr marL="285750" indent="-285750">
              <a:buFont typeface="Wingdings" panose="05000000000000000000" charset="0"/>
              <a:buChar char="Ø"/>
            </a:pPr>
            <a:r>
              <a:rPr lang="en-IN" altLang="en-US">
                <a:highlight>
                  <a:srgbClr val="FFFF00"/>
                </a:highlight>
              </a:rPr>
              <a:t>Final address</a:t>
            </a:r>
            <a:r>
              <a:rPr lang="en-IN" altLang="en-US"/>
              <a:t> of the user can be viewed by the donor for future reference after all the edits.</a:t>
            </a:r>
            <a:endParaRPr lang="en-IN" altLang="en-US"/>
          </a:p>
          <a:p>
            <a:pPr marL="285750" indent="-285750">
              <a:buFont typeface="Wingdings" panose="05000000000000000000" charset="0"/>
              <a:buChar char="Ø"/>
            </a:pPr>
            <a:endParaRPr lang="en-IN" altLang="en-US"/>
          </a:p>
          <a:p>
            <a:pPr marL="285750" indent="-285750">
              <a:buFont typeface="Wingdings" panose="05000000000000000000" charset="0"/>
              <a:buChar char="Ø"/>
            </a:pPr>
            <a:r>
              <a:rPr lang="en-IN" altLang="en-US"/>
              <a:t>The app keeps on producing logs for activity monitoring to take security measures in case of fraudulent usage of the app.</a:t>
            </a:r>
            <a:endParaRPr lang="en-IN" altLang="en-US"/>
          </a:p>
          <a:p>
            <a:pPr marL="285750" indent="-285750">
              <a:buFont typeface="Wingdings" panose="05000000000000000000" charset="0"/>
              <a:buChar char="Ø"/>
            </a:pPr>
            <a:endParaRPr lang="en-IN" altLang="en-US"/>
          </a:p>
          <a:p>
            <a:pPr marL="285750" indent="-285750">
              <a:buFont typeface="Wingdings" panose="05000000000000000000" charset="0"/>
              <a:buChar char="Ø"/>
            </a:pPr>
            <a:r>
              <a:rPr lang="en-IN" altLang="en-US"/>
              <a:t>These are the ideas proposed by Team Invicto to overcome the predicament 1.</a:t>
            </a:r>
            <a:endParaRPr lang="en-IN" altLang="en-US"/>
          </a:p>
          <a:p>
            <a:pPr marL="285750" indent="-285750">
              <a:buFont typeface="Wingdings" panose="05000000000000000000" charset="0"/>
              <a:buChar char="Ø"/>
            </a:pP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31140"/>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4800" b="0" i="0" u="none" strike="noStrike" kern="1200" cap="none" spc="0" normalizeH="0" baseline="0" noProof="0">
                <a:ln>
                  <a:noFill/>
                </a:ln>
                <a:solidFill>
                  <a:schemeClr val="tx1"/>
                </a:solidFill>
                <a:effectLst/>
                <a:uLnTx/>
                <a:uFillTx/>
                <a:latin typeface="Arial Regular" panose="020B0604020202090204" charset="0"/>
                <a:ea typeface="+mn-ea"/>
                <a:cs typeface="Arial Regular" panose="020B0604020202090204" charset="0"/>
              </a:rPr>
              <a:t>Discussion of problem statement-2 </a:t>
            </a:r>
            <a:endParaRPr kumimoji="0" lang="en-IN" altLang="zh-CN" sz="4800" b="0" i="0" u="none" strike="noStrike" kern="1200" cap="none" spc="0" normalizeH="0" baseline="0" noProof="0">
              <a:ln>
                <a:noFill/>
              </a:ln>
              <a:solidFill>
                <a:schemeClr val="tx1"/>
              </a:solidFill>
              <a:effectLst/>
              <a:uLnTx/>
              <a:uFillTx/>
              <a:latin typeface="Arial Regular" panose="020B0604020202090204" charset="0"/>
              <a:ea typeface="+mn-ea"/>
              <a:cs typeface="Arial Regular" panose="020B060402020209020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4800" b="0" i="0" u="none" strike="noStrike" kern="1200" cap="none" spc="0" normalizeH="0" baseline="0" noProof="0">
                <a:ln>
                  <a:noFill/>
                </a:ln>
                <a:solidFill>
                  <a:schemeClr val="tx1"/>
                </a:solidFill>
                <a:effectLst/>
                <a:uLnTx/>
                <a:uFillTx/>
                <a:latin typeface="Arial Regular" panose="020B0604020202090204" charset="0"/>
                <a:ea typeface="+mn-ea"/>
                <a:cs typeface="Arial Regular" panose="020B0604020202090204" charset="0"/>
              </a:rPr>
              <a:t>and its solution</a:t>
            </a:r>
            <a:endParaRPr kumimoji="0" lang="en-IN" altLang="zh-CN" sz="4800" b="0" i="0" u="none" strike="noStrike" kern="1200" cap="none" spc="0" normalizeH="0" baseline="0" noProof="0">
              <a:ln>
                <a:noFill/>
              </a:ln>
              <a:solidFill>
                <a:schemeClr val="tx1"/>
              </a:solidFill>
              <a:effectLst/>
              <a:uLnTx/>
              <a:uFillTx/>
              <a:latin typeface="Arial Regular" panose="020B0604020202090204" charset="0"/>
              <a:ea typeface="+mn-ea"/>
              <a:cs typeface="Arial Regular" panose="020B060402020209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19075"/>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5" name="Text Box 4"/>
          <p:cNvSpPr txBox="1"/>
          <p:nvPr/>
        </p:nvSpPr>
        <p:spPr>
          <a:xfrm>
            <a:off x="339725" y="590550"/>
            <a:ext cx="11447145" cy="5631180"/>
          </a:xfrm>
          <a:prstGeom prst="rect">
            <a:avLst/>
          </a:prstGeom>
          <a:noFill/>
        </p:spPr>
        <p:txBody>
          <a:bodyPr wrap="square" rtlCol="0">
            <a:spAutoFit/>
          </a:bodyPr>
          <a:p>
            <a:pPr algn="l"/>
            <a:endParaRPr lang="en-IN" altLang="en-US" sz="2400" b="1" u="sng">
              <a:sym typeface="+mn-ea"/>
            </a:endParaRPr>
          </a:p>
          <a:p>
            <a:pPr algn="l"/>
            <a:r>
              <a:rPr lang="en-IN" altLang="en-US" sz="2400" b="1" u="sng">
                <a:sym typeface="+mn-ea"/>
              </a:rPr>
              <a:t>Problem statement 2:</a:t>
            </a:r>
            <a:endParaRPr lang="en-IN" altLang="en-US" sz="2400" b="1" u="sng">
              <a:sym typeface="+mn-ea"/>
            </a:endParaRPr>
          </a:p>
          <a:p>
            <a:pPr algn="l"/>
            <a:endParaRPr lang="en-IN" altLang="en-US" sz="2400"/>
          </a:p>
          <a:p>
            <a:pPr algn="l"/>
            <a:endParaRPr lang="en-IN" altLang="en-US" sz="2400" b="1" u="sng">
              <a:sym typeface="+mn-ea"/>
            </a:endParaRPr>
          </a:p>
          <a:p>
            <a:pPr algn="l"/>
            <a:r>
              <a:rPr lang="en-IN" altLang="en-US" sz="2400" b="1" u="sng">
                <a:sym typeface="+mn-ea"/>
              </a:rPr>
              <a:t>Address update using supporting document:</a:t>
            </a:r>
            <a:endParaRPr lang="en-IN" altLang="en-US" sz="2400"/>
          </a:p>
          <a:p>
            <a:pPr algn="l"/>
            <a:endParaRPr lang="en-IN" altLang="en-US" sz="2400"/>
          </a:p>
          <a:p>
            <a:pPr algn="l"/>
            <a:r>
              <a:rPr lang="en-IN" altLang="en-US" sz="2400">
                <a:sym typeface="+mn-ea"/>
              </a:rPr>
              <a:t>Unlike the previous case, in this one, there’s an availability of Po. This scenario involves a mobile operator to undertake update of demo graphical data. These operators reach the doorstep of the user to update their address.</a:t>
            </a:r>
            <a:endParaRPr lang="en-IN" altLang="en-US" sz="2400"/>
          </a:p>
          <a:p>
            <a:pPr algn="l"/>
            <a:r>
              <a:rPr lang="en-IN" altLang="en-US" sz="2400">
                <a:sym typeface="+mn-ea"/>
              </a:rPr>
              <a:t>In a nutshell, our app backed up by code establishes a connection between the mobile operator and the user so that they can communicate and update the address of the user as specified by the UIDAI using the concerned supporting documents. </a:t>
            </a:r>
            <a:endParaRPr lang="en-IN" altLang="en-US" sz="2400"/>
          </a:p>
          <a:p>
            <a:pPr algn="l"/>
            <a:r>
              <a:rPr lang="en-IN" altLang="en-US" sz="2400">
                <a:sym typeface="+mn-ea"/>
              </a:rPr>
              <a:t> </a:t>
            </a:r>
            <a:endParaRPr lang="en-IN" altLang="en-US" sz="2400"/>
          </a:p>
          <a:p>
            <a:endParaRPr lang="en-I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19075"/>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2" name="Text Box 1"/>
          <p:cNvSpPr txBox="1"/>
          <p:nvPr/>
        </p:nvSpPr>
        <p:spPr>
          <a:xfrm>
            <a:off x="346075" y="389890"/>
            <a:ext cx="11519535" cy="5354320"/>
          </a:xfrm>
          <a:prstGeom prst="rect">
            <a:avLst/>
          </a:prstGeom>
          <a:noFill/>
        </p:spPr>
        <p:txBody>
          <a:bodyPr wrap="square" rtlCol="0">
            <a:spAutoFit/>
          </a:bodyPr>
          <a:p>
            <a:r>
              <a:rPr lang="en-IN" altLang="en-US" b="1" u="sng"/>
              <a:t>Solution for problem statement-2:</a:t>
            </a:r>
            <a:endParaRPr lang="en-IN" altLang="en-US" b="1" u="sng"/>
          </a:p>
          <a:p>
            <a:endParaRPr lang="en-IN" altLang="en-US" b="1" u="sng"/>
          </a:p>
          <a:p>
            <a:r>
              <a:rPr lang="en-IN" altLang="en-US" b="1" u="sng"/>
              <a:t>Address update of the user via the help of supporting documents:</a:t>
            </a:r>
            <a:endParaRPr lang="en-IN" altLang="en-US" b="1" u="sng"/>
          </a:p>
          <a:p>
            <a:endParaRPr lang="en-IN" altLang="en-US" b="1" u="sng"/>
          </a:p>
          <a:p>
            <a:pPr marL="285750" indent="-285750">
              <a:buFont typeface="Wingdings" panose="05000000000000000000" charset="0"/>
              <a:buChar char="Ø"/>
            </a:pPr>
            <a:r>
              <a:rPr lang="en-IN" altLang="en-US"/>
              <a:t>In this case the consent of the donor is unnecessary, the communication only takes place between the user and the local mobile operator recruited by UIDAI of the area of the user.</a:t>
            </a:r>
            <a:endParaRPr lang="en-IN" altLang="en-US"/>
          </a:p>
          <a:p>
            <a:pPr marL="285750" indent="-285750">
              <a:buFont typeface="Wingdings" panose="05000000000000000000" charset="0"/>
              <a:buChar char="Ø"/>
            </a:pPr>
            <a:r>
              <a:rPr lang="en-IN" altLang="en-US"/>
              <a:t>The role of the app in this case is to establish a communication ground between the user and the mobile operator so that minor edits in the address of the user can be made by the mobile operator using the supporting documents (PoA).</a:t>
            </a:r>
            <a:endParaRPr lang="en-IN" altLang="en-US"/>
          </a:p>
          <a:p>
            <a:pPr marL="285750" indent="-285750">
              <a:buFont typeface="Wingdings" panose="05000000000000000000" charset="0"/>
              <a:buChar char="Ø"/>
            </a:pPr>
            <a:r>
              <a:rPr lang="en-IN" altLang="en-US"/>
              <a:t>Using this app, the user finds the nearest mobile operator in his area and gets the details of the mobile operator (basic information of the mobile operator). </a:t>
            </a:r>
            <a:endParaRPr lang="en-IN" altLang="en-US"/>
          </a:p>
          <a:p>
            <a:pPr marL="285750" indent="-285750">
              <a:buFont typeface="Wingdings" panose="05000000000000000000" charset="0"/>
              <a:buChar char="Ø"/>
            </a:pPr>
            <a:r>
              <a:rPr lang="en-IN" altLang="en-US"/>
              <a:t>Consequently, the user generates a service request to the mobile operator via the app.</a:t>
            </a:r>
            <a:endParaRPr lang="en-IN" altLang="en-US"/>
          </a:p>
          <a:p>
            <a:pPr marL="285750" indent="-285750">
              <a:buFont typeface="Wingdings" panose="05000000000000000000" charset="0"/>
              <a:buChar char="Ø"/>
            </a:pPr>
            <a:r>
              <a:rPr lang="en-IN" altLang="en-US"/>
              <a:t>The application sends a request to the concerned mobile operator chosen by the user from among the list of available mobile operators for that area.</a:t>
            </a:r>
            <a:endParaRPr lang="en-IN" altLang="en-US"/>
          </a:p>
          <a:p>
            <a:pPr marL="285750" indent="-285750">
              <a:buFont typeface="Wingdings" panose="05000000000000000000" charset="0"/>
              <a:buChar char="Ø"/>
            </a:pPr>
            <a:r>
              <a:rPr lang="en-IN" altLang="en-US"/>
              <a:t>Then that mobile operator receives a request in the same app in his device and is able to view the details of the user and accept his request.</a:t>
            </a:r>
            <a:endParaRPr lang="en-IN" altLang="en-US"/>
          </a:p>
          <a:p>
            <a:pPr marL="285750" indent="-285750">
              <a:buFont typeface="Wingdings" panose="05000000000000000000" charset="0"/>
              <a:buChar char="Ø"/>
            </a:pPr>
            <a:r>
              <a:rPr lang="en-IN" altLang="en-US"/>
              <a:t>We will assume that mobile operator will be going to the user’s doorstep to provide his services.</a:t>
            </a:r>
            <a:endParaRPr lang="en-IN" altLang="en-US"/>
          </a:p>
          <a:p>
            <a:pPr marL="285750" indent="-285750">
              <a:buFont typeface="Wingdings" panose="05000000000000000000" charset="0"/>
              <a:buChar char="Ø"/>
            </a:pPr>
            <a:r>
              <a:rPr lang="en-IN" altLang="en-US"/>
              <a:t>Now, the user hands over the PoA documents of the </a:t>
            </a:r>
            <a:r>
              <a:rPr lang="en-IN" altLang="en-US">
                <a:highlight>
                  <a:srgbClr val="FFFF00"/>
                </a:highlight>
              </a:rPr>
              <a:t>donor</a:t>
            </a:r>
            <a:r>
              <a:rPr lang="en-IN" altLang="en-US"/>
              <a:t> to the mobile operator </a:t>
            </a:r>
            <a:r>
              <a:rPr lang="en-IN" altLang="en-US">
                <a:highlight>
                  <a:srgbClr val="FFFF00"/>
                </a:highlight>
              </a:rPr>
              <a:t>physically</a:t>
            </a:r>
            <a:r>
              <a:rPr lang="en-IN" altLang="en-US"/>
              <a:t>.</a:t>
            </a:r>
            <a:endParaRPr lang="en-IN" altLang="en-US"/>
          </a:p>
          <a:p>
            <a:pPr marL="285750" indent="-285750">
              <a:buFont typeface="Wingdings" panose="05000000000000000000" charset="0"/>
              <a:buChar char="Ø"/>
            </a:pPr>
            <a:r>
              <a:rPr lang="en-IN" altLang="en-US"/>
              <a:t>The mobile operator later scans the document through our app.</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31140"/>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2" name="Text Box 1"/>
          <p:cNvSpPr txBox="1"/>
          <p:nvPr/>
        </p:nvSpPr>
        <p:spPr>
          <a:xfrm>
            <a:off x="492125" y="344170"/>
            <a:ext cx="11207115" cy="6185535"/>
          </a:xfrm>
          <a:prstGeom prst="rect">
            <a:avLst/>
          </a:prstGeom>
          <a:noFill/>
        </p:spPr>
        <p:txBody>
          <a:bodyPr wrap="square" rtlCol="0">
            <a:spAutoFit/>
          </a:bodyPr>
          <a:p>
            <a:r>
              <a:rPr lang="en-IN" altLang="en-US" b="1" u="sng"/>
              <a:t>Intuition Behind this Scenario:</a:t>
            </a:r>
            <a:endParaRPr lang="en-IN" altLang="en-US" b="1" u="sng"/>
          </a:p>
          <a:p>
            <a:endParaRPr lang="en-IN" altLang="en-US" b="1" u="sng"/>
          </a:p>
          <a:p>
            <a:r>
              <a:rPr lang="en-IN" altLang="en-US"/>
              <a:t>The motive is to edit the address in the major fields (ex state, pin code etc) in the PoA document in our app.</a:t>
            </a:r>
            <a:endParaRPr lang="en-IN" altLang="en-US"/>
          </a:p>
          <a:p>
            <a:endParaRPr lang="en-IN" altLang="en-US"/>
          </a:p>
          <a:p>
            <a:r>
              <a:rPr lang="en-IN" altLang="en-US"/>
              <a:t>Nextly, this PoA document’s address of the donor is edited only by the mobile operator. Hence the app comes into play to solve this crisis by establishing a connection between the user and the mobile operator by providing the necessary interface.</a:t>
            </a:r>
            <a:endParaRPr lang="en-IN" altLang="en-US"/>
          </a:p>
          <a:p>
            <a:endParaRPr lang="en-IN" altLang="en-US"/>
          </a:p>
          <a:p>
            <a:r>
              <a:rPr lang="en-IN" altLang="en-US"/>
              <a:t>Then the mobile operator makes the final edits in the address fields of the donor which will be the major changes and can be only done by the mobile operator(MO). </a:t>
            </a:r>
            <a:endParaRPr lang="en-IN" altLang="en-US"/>
          </a:p>
          <a:p>
            <a:endParaRPr lang="en-IN" altLang="en-US"/>
          </a:p>
          <a:p>
            <a:r>
              <a:rPr lang="en-IN" altLang="en-US"/>
              <a:t>The above mentioned step will make the complete and usable donor address and with this address the general PoA document will be generated through our app.</a:t>
            </a:r>
            <a:endParaRPr lang="en-IN" altLang="en-US"/>
          </a:p>
          <a:p>
            <a:endParaRPr lang="en-IN" altLang="en-US"/>
          </a:p>
          <a:p>
            <a:r>
              <a:rPr lang="en-IN" altLang="en-US" b="1" u="sng"/>
              <a:t>Consequent steps to be followed by the app:</a:t>
            </a:r>
            <a:endParaRPr lang="en-IN" altLang="en-US" b="1" u="sng"/>
          </a:p>
          <a:p>
            <a:endParaRPr lang="en-IN" altLang="en-US" b="1" u="sng"/>
          </a:p>
          <a:p>
            <a:pPr marL="342900" indent="-342900">
              <a:buFont typeface="Wingdings" panose="05000000000000000000" charset="0"/>
              <a:buChar char="Ø"/>
            </a:pPr>
            <a:r>
              <a:rPr lang="en-IN" altLang="en-US"/>
              <a:t>After scanning the PoA document the OCR (Optical Character Recognition) feature will enable us to extract the information from the document and automatically enter the corresponding data into their respectively fields.</a:t>
            </a:r>
            <a:endParaRPr lang="en-IN" altLang="en-US"/>
          </a:p>
          <a:p>
            <a:pPr marL="342900" indent="-342900">
              <a:buFont typeface="Wingdings" panose="05000000000000000000" charset="0"/>
              <a:buChar char="Ø"/>
            </a:pPr>
            <a:r>
              <a:rPr lang="en-IN" altLang="en-US"/>
              <a:t>Now MO will be able to edit the major changes through the edit fields.</a:t>
            </a:r>
            <a:endParaRPr lang="en-IN" altLang="en-US"/>
          </a:p>
          <a:p>
            <a:pPr marL="342900" indent="-342900">
              <a:buFont typeface="Wingdings" panose="05000000000000000000" charset="0"/>
              <a:buChar char="Ø"/>
            </a:pPr>
            <a:r>
              <a:rPr lang="en-IN" altLang="en-US"/>
              <a:t>Finally, MO generates the final PoA document of the permanent modified address of landlord and hands it over to concerned user who is able to use it as supporting document to avail the required services.</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1320" y="2367280"/>
            <a:ext cx="5852160" cy="2122805"/>
          </a:xfrm>
          <a:prstGeom prst="rect">
            <a:avLst/>
          </a:prstGeom>
          <a:noFill/>
        </p:spPr>
        <p:txBody>
          <a:bodyPr wrap="square" rtlCol="0">
            <a:spAutoFit/>
          </a:bodyPr>
          <a:p>
            <a:pPr algn="ctr"/>
            <a:r>
              <a:rPr lang="en-IN" altLang="en-US" sz="4400">
                <a:ln/>
                <a:solidFill>
                  <a:schemeClr val="accent1"/>
                </a:solidFill>
                <a:effectLst>
                  <a:outerShdw blurRad="38100" dist="25400" dir="5400000" algn="ctr" rotWithShape="0">
                    <a:srgbClr val="6E747A">
                      <a:alpha val="43000"/>
                    </a:srgbClr>
                  </a:outerShdw>
                </a:effectLst>
              </a:rPr>
              <a:t>Architectural</a:t>
            </a:r>
            <a:endParaRPr lang="en-IN" altLang="en-US" sz="4400">
              <a:ln/>
              <a:solidFill>
                <a:schemeClr val="accent1"/>
              </a:solidFill>
              <a:effectLst>
                <a:outerShdw blurRad="38100" dist="25400" dir="5400000" algn="ctr" rotWithShape="0">
                  <a:srgbClr val="6E747A">
                    <a:alpha val="43000"/>
                  </a:srgbClr>
                </a:outerShdw>
              </a:effectLst>
            </a:endParaRPr>
          </a:p>
          <a:p>
            <a:pPr algn="ctr"/>
            <a:r>
              <a:rPr lang="en-IN" altLang="en-US" sz="4400">
                <a:ln/>
                <a:solidFill>
                  <a:schemeClr val="accent1"/>
                </a:solidFill>
                <a:effectLst>
                  <a:outerShdw blurRad="38100" dist="25400" dir="5400000" algn="ctr" rotWithShape="0">
                    <a:srgbClr val="6E747A">
                      <a:alpha val="43000"/>
                    </a:srgbClr>
                  </a:outerShdw>
                </a:effectLst>
              </a:rPr>
              <a:t> Diagrams </a:t>
            </a:r>
            <a:endParaRPr lang="en-IN" altLang="en-US" sz="4400">
              <a:ln/>
              <a:solidFill>
                <a:schemeClr val="accent1"/>
              </a:solidFill>
              <a:effectLst>
                <a:outerShdw blurRad="38100" dist="25400" dir="5400000" algn="ctr" rotWithShape="0">
                  <a:srgbClr val="6E747A">
                    <a:alpha val="43000"/>
                  </a:srgbClr>
                </a:outerShdw>
              </a:effectLst>
            </a:endParaRPr>
          </a:p>
          <a:p>
            <a:pPr algn="ctr"/>
            <a:r>
              <a:rPr lang="en-IN" altLang="en-US" sz="4400">
                <a:ln/>
                <a:solidFill>
                  <a:schemeClr val="accent1"/>
                </a:solidFill>
                <a:effectLst>
                  <a:outerShdw blurRad="38100" dist="25400" dir="5400000" algn="ctr" rotWithShape="0">
                    <a:srgbClr val="6E747A">
                      <a:alpha val="43000"/>
                    </a:srgbClr>
                  </a:outerShdw>
                </a:effectLst>
              </a:rPr>
              <a:t>Elaboration</a:t>
            </a:r>
            <a:endParaRPr lang="en-IN" altLang="en-US" sz="44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1)"/>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2)"/>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31140"/>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altLang="zh-CN" sz="4800" b="0" i="0" u="none" strike="noStrike" kern="1200" cap="none" spc="0" normalizeH="0" baseline="0" noProof="0">
              <a:ln>
                <a:noFill/>
              </a:ln>
              <a:solidFill>
                <a:schemeClr val="tx1"/>
              </a:solidFill>
              <a:effectLst/>
              <a:uLnTx/>
              <a:uFillTx/>
              <a:latin typeface="Arial Regular" panose="020B0604020202090204" charset="0"/>
              <a:ea typeface="+mn-ea"/>
              <a:cs typeface="Arial Regular" panose="020B0604020202090204" charset="0"/>
            </a:endParaRPr>
          </a:p>
        </p:txBody>
      </p:sp>
      <p:sp>
        <p:nvSpPr>
          <p:cNvPr id="3" name="Text Box 2"/>
          <p:cNvSpPr txBox="1"/>
          <p:nvPr/>
        </p:nvSpPr>
        <p:spPr>
          <a:xfrm>
            <a:off x="530225" y="382270"/>
            <a:ext cx="11285220" cy="521970"/>
          </a:xfrm>
          <a:prstGeom prst="rect">
            <a:avLst/>
          </a:prstGeom>
          <a:noFill/>
        </p:spPr>
        <p:txBody>
          <a:bodyPr wrap="square" rtlCol="0">
            <a:spAutoFit/>
          </a:bodyPr>
          <a:p>
            <a:r>
              <a:rPr lang="en-IN" altLang="en-US" sz="2800" b="1" u="sng"/>
              <a:t>Contents:</a:t>
            </a:r>
            <a:endParaRPr lang="en-IN" altLang="en-US" sz="2800" b="1" u="sng"/>
          </a:p>
        </p:txBody>
      </p:sp>
      <p:sp>
        <p:nvSpPr>
          <p:cNvPr id="2" name="Text Box 1"/>
          <p:cNvSpPr txBox="1"/>
          <p:nvPr/>
        </p:nvSpPr>
        <p:spPr>
          <a:xfrm>
            <a:off x="397510" y="1264920"/>
            <a:ext cx="11389360" cy="2861310"/>
          </a:xfrm>
          <a:prstGeom prst="rect">
            <a:avLst/>
          </a:prstGeom>
          <a:noFill/>
        </p:spPr>
        <p:txBody>
          <a:bodyPr wrap="square" rtlCol="0">
            <a:spAutoFit/>
          </a:bodyPr>
          <a:p>
            <a:r>
              <a:rPr lang="en-IN" altLang="en-US"/>
              <a:t>1. Team Introduction</a:t>
            </a:r>
            <a:endParaRPr lang="en-IN" altLang="en-US"/>
          </a:p>
          <a:p>
            <a:r>
              <a:rPr lang="en-IN" altLang="en-US"/>
              <a:t>2.Introduction </a:t>
            </a:r>
            <a:endParaRPr lang="en-IN" altLang="en-US"/>
          </a:p>
          <a:p>
            <a:r>
              <a:rPr lang="en-IN" altLang="en-US"/>
              <a:t>3.Preface</a:t>
            </a:r>
            <a:endParaRPr lang="en-IN" altLang="en-US"/>
          </a:p>
          <a:p>
            <a:r>
              <a:rPr lang="en-IN" altLang="en-US"/>
              <a:t>4. Introduction to problem statement</a:t>
            </a:r>
            <a:endParaRPr lang="en-IN" altLang="en-US"/>
          </a:p>
          <a:p>
            <a:r>
              <a:rPr lang="en-IN" altLang="en-US"/>
              <a:t>5. Problem statement-1 </a:t>
            </a:r>
            <a:endParaRPr lang="en-IN" altLang="en-US"/>
          </a:p>
          <a:p>
            <a:r>
              <a:rPr lang="en-IN" altLang="en-US"/>
              <a:t>6. Solution of problem-1</a:t>
            </a:r>
            <a:endParaRPr lang="en-IN" altLang="en-US"/>
          </a:p>
          <a:p>
            <a:r>
              <a:rPr lang="en-IN" altLang="en-US"/>
              <a:t>7. Problem statement-2 </a:t>
            </a:r>
            <a:endParaRPr lang="en-IN" altLang="en-US"/>
          </a:p>
          <a:p>
            <a:r>
              <a:rPr lang="en-IN" altLang="en-US"/>
              <a:t>8. Solution of problem statement-2</a:t>
            </a:r>
            <a:endParaRPr lang="en-IN" altLang="en-US"/>
          </a:p>
          <a:p>
            <a:r>
              <a:rPr lang="en-IN" altLang="en-US"/>
              <a:t>9. Architectural Diagram</a:t>
            </a:r>
            <a:endParaRPr lang="en-IN" altLang="en-US"/>
          </a:p>
          <a:p>
            <a:r>
              <a:rPr lang="en-IN" altLang="en-US"/>
              <a:t>10. UI Diagrams </a:t>
            </a: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1) (1)"/>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65220" y="2644775"/>
            <a:ext cx="4862195" cy="1568450"/>
          </a:xfrm>
          <a:prstGeom prst="rect">
            <a:avLst/>
          </a:prstGeom>
          <a:noFill/>
        </p:spPr>
        <p:txBody>
          <a:bodyPr wrap="square" rtlCol="0">
            <a:spAutoFit/>
            <a:scene3d>
              <a:camera prst="orthographicFront"/>
              <a:lightRig rig="threePt" dir="t"/>
            </a:scene3d>
          </a:bodyPr>
          <a:p>
            <a:pPr algn="ctr"/>
            <a:r>
              <a:rPr lang="en-IN" altLang="en-US" sz="4800">
                <a:ln/>
                <a:solidFill>
                  <a:schemeClr val="accent1"/>
                </a:solidFill>
                <a:effectLst>
                  <a:outerShdw blurRad="38100" dist="25400" dir="5400000" algn="ctr" rotWithShape="0">
                    <a:srgbClr val="6E747A">
                      <a:alpha val="43000"/>
                    </a:srgbClr>
                  </a:outerShdw>
                </a:effectLst>
              </a:rPr>
              <a:t>UI EXPLANATIONS</a:t>
            </a:r>
            <a:endParaRPr lang="en-IN" altLang="en-US" sz="48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6850" y="231140"/>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pic>
        <p:nvPicPr>
          <p:cNvPr id="2" name="Picture 1"/>
          <p:cNvPicPr>
            <a:picLocks noChangeAspect="1"/>
          </p:cNvPicPr>
          <p:nvPr/>
        </p:nvPicPr>
        <p:blipFill>
          <a:blip r:embed="rId1"/>
          <a:stretch>
            <a:fillRect/>
          </a:stretch>
        </p:blipFill>
        <p:spPr>
          <a:xfrm>
            <a:off x="197485" y="407035"/>
            <a:ext cx="3406140" cy="6019800"/>
          </a:xfrm>
          <a:prstGeom prst="rect">
            <a:avLst/>
          </a:prstGeom>
        </p:spPr>
      </p:pic>
      <p:sp>
        <p:nvSpPr>
          <p:cNvPr id="3" name="Text Box 2"/>
          <p:cNvSpPr txBox="1"/>
          <p:nvPr/>
        </p:nvSpPr>
        <p:spPr>
          <a:xfrm>
            <a:off x="3985895" y="2510155"/>
            <a:ext cx="7706360" cy="1198880"/>
          </a:xfrm>
          <a:prstGeom prst="rect">
            <a:avLst/>
          </a:prstGeom>
          <a:noFill/>
        </p:spPr>
        <p:txBody>
          <a:bodyPr wrap="square" rtlCol="0">
            <a:spAutoFit/>
          </a:bodyPr>
          <a:p>
            <a:r>
              <a:rPr lang="en-IN" altLang="en-US" b="1" u="sng"/>
              <a:t>UI Explained:</a:t>
            </a:r>
            <a:endParaRPr lang="en-IN" altLang="en-US" b="1" u="sng"/>
          </a:p>
          <a:p>
            <a:endParaRPr lang="en-IN" altLang="en-US"/>
          </a:p>
          <a:p>
            <a:r>
              <a:rPr lang="en-IN" altLang="en-US"/>
              <a:t>This is the entry interface of the app. It provides two options which can be used by both the user and the mobile operator.</a:t>
            </a:r>
            <a:endParaRPr lang="en-I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31140"/>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800" b="1" u="sng">
                <a:sym typeface="+mn-ea"/>
              </a:rPr>
              <a:t>User Login Interface</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pic>
        <p:nvPicPr>
          <p:cNvPr id="2" name="Picture 1"/>
          <p:cNvPicPr>
            <a:picLocks noChangeAspect="1"/>
          </p:cNvPicPr>
          <p:nvPr/>
        </p:nvPicPr>
        <p:blipFill>
          <a:blip r:embed="rId1"/>
          <a:stretch>
            <a:fillRect/>
          </a:stretch>
        </p:blipFill>
        <p:spPr>
          <a:xfrm>
            <a:off x="456565" y="1085850"/>
            <a:ext cx="2599055" cy="5250180"/>
          </a:xfrm>
          <a:prstGeom prst="rect">
            <a:avLst/>
          </a:prstGeom>
        </p:spPr>
      </p:pic>
      <p:sp>
        <p:nvSpPr>
          <p:cNvPr id="3" name="Text Box 2"/>
          <p:cNvSpPr txBox="1"/>
          <p:nvPr/>
        </p:nvSpPr>
        <p:spPr>
          <a:xfrm>
            <a:off x="339725" y="329565"/>
            <a:ext cx="7268210" cy="583565"/>
          </a:xfrm>
          <a:prstGeom prst="rect">
            <a:avLst/>
          </a:prstGeom>
          <a:noFill/>
        </p:spPr>
        <p:txBody>
          <a:bodyPr wrap="square" rtlCol="0">
            <a:spAutoFit/>
          </a:bodyPr>
          <a:p>
            <a:r>
              <a:rPr lang="en-IN" altLang="en-US" sz="3200" b="1" u="sng">
                <a:sym typeface="+mn-ea"/>
              </a:rPr>
              <a:t>User Login Interface</a:t>
            </a:r>
            <a:endParaRPr lang="en-IN" altLang="en-US" sz="3200" b="1" u="sng"/>
          </a:p>
        </p:txBody>
      </p:sp>
      <p:pic>
        <p:nvPicPr>
          <p:cNvPr id="5" name="Picture 4"/>
          <p:cNvPicPr>
            <a:picLocks noChangeAspect="1"/>
          </p:cNvPicPr>
          <p:nvPr/>
        </p:nvPicPr>
        <p:blipFill>
          <a:blip r:embed="rId2"/>
          <a:stretch>
            <a:fillRect/>
          </a:stretch>
        </p:blipFill>
        <p:spPr>
          <a:xfrm>
            <a:off x="8872855" y="1085850"/>
            <a:ext cx="2794635" cy="5250180"/>
          </a:xfrm>
          <a:prstGeom prst="rect">
            <a:avLst/>
          </a:prstGeom>
        </p:spPr>
      </p:pic>
      <p:sp>
        <p:nvSpPr>
          <p:cNvPr id="6" name="Text Box 5"/>
          <p:cNvSpPr txBox="1"/>
          <p:nvPr/>
        </p:nvSpPr>
        <p:spPr>
          <a:xfrm>
            <a:off x="7219315" y="230505"/>
            <a:ext cx="4972685" cy="953135"/>
          </a:xfrm>
          <a:prstGeom prst="rect">
            <a:avLst/>
          </a:prstGeom>
          <a:noFill/>
        </p:spPr>
        <p:txBody>
          <a:bodyPr wrap="square" rtlCol="0">
            <a:spAutoFit/>
          </a:bodyPr>
          <a:p>
            <a:r>
              <a:rPr lang="en-IN" altLang="en-US" sz="2800" b="1" u="sng"/>
              <a:t>Mobile Operator Login</a:t>
            </a:r>
            <a:endParaRPr lang="en-IN" altLang="en-US" sz="2800" b="1" u="sng"/>
          </a:p>
          <a:p>
            <a:r>
              <a:rPr lang="en-IN" altLang="en-US" sz="2800" b="1" u="sng"/>
              <a:t> Interface</a:t>
            </a:r>
            <a:endParaRPr lang="en-IN" altLang="en-US" sz="2800" b="1" u="sn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19075"/>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pic>
        <p:nvPicPr>
          <p:cNvPr id="2" name="Picture 1"/>
          <p:cNvPicPr>
            <a:picLocks noChangeAspect="1"/>
          </p:cNvPicPr>
          <p:nvPr/>
        </p:nvPicPr>
        <p:blipFill>
          <a:blip r:embed="rId1"/>
          <a:stretch>
            <a:fillRect/>
          </a:stretch>
        </p:blipFill>
        <p:spPr>
          <a:xfrm>
            <a:off x="422910" y="1883410"/>
            <a:ext cx="11467465" cy="4493895"/>
          </a:xfrm>
          <a:prstGeom prst="rect">
            <a:avLst/>
          </a:prstGeom>
        </p:spPr>
      </p:pic>
      <p:sp>
        <p:nvSpPr>
          <p:cNvPr id="3" name="Text Box 2"/>
          <p:cNvSpPr txBox="1"/>
          <p:nvPr/>
        </p:nvSpPr>
        <p:spPr>
          <a:xfrm>
            <a:off x="1120140" y="762635"/>
            <a:ext cx="10018395" cy="953135"/>
          </a:xfrm>
          <a:prstGeom prst="rect">
            <a:avLst/>
          </a:prstGeom>
          <a:noFill/>
        </p:spPr>
        <p:txBody>
          <a:bodyPr wrap="square" rtlCol="0">
            <a:spAutoFit/>
          </a:bodyPr>
          <a:p>
            <a:r>
              <a:rPr lang="en-IN" altLang="en-US" sz="2800"/>
              <a:t>Registration interface provided for registration of the user and the mobile operator for the first time:</a:t>
            </a:r>
            <a:endParaRPr lang="en-IN" alt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19075"/>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pic>
        <p:nvPicPr>
          <p:cNvPr id="2" name="Picture 1"/>
          <p:cNvPicPr>
            <a:picLocks noChangeAspect="1"/>
          </p:cNvPicPr>
          <p:nvPr/>
        </p:nvPicPr>
        <p:blipFill>
          <a:blip r:embed="rId1"/>
          <a:stretch>
            <a:fillRect/>
          </a:stretch>
        </p:blipFill>
        <p:spPr>
          <a:xfrm>
            <a:off x="390525" y="306070"/>
            <a:ext cx="3065145" cy="6221095"/>
          </a:xfrm>
          <a:prstGeom prst="rect">
            <a:avLst/>
          </a:prstGeom>
        </p:spPr>
      </p:pic>
      <p:sp>
        <p:nvSpPr>
          <p:cNvPr id="3" name="Text Box 2"/>
          <p:cNvSpPr txBox="1"/>
          <p:nvPr/>
        </p:nvSpPr>
        <p:spPr>
          <a:xfrm>
            <a:off x="4023360" y="2800350"/>
            <a:ext cx="7539355" cy="953135"/>
          </a:xfrm>
          <a:prstGeom prst="rect">
            <a:avLst/>
          </a:prstGeom>
          <a:noFill/>
        </p:spPr>
        <p:txBody>
          <a:bodyPr wrap="square" rtlCol="0">
            <a:spAutoFit/>
          </a:bodyPr>
          <a:p>
            <a:r>
              <a:rPr lang="en-IN" altLang="en-US" sz="2800"/>
              <a:t>Reset password interface in case when the user or mobile operator forgets the password.</a:t>
            </a:r>
            <a:endParaRPr lang="en-I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19075"/>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pic>
        <p:nvPicPr>
          <p:cNvPr id="2" name="Picture 1"/>
          <p:cNvPicPr>
            <a:picLocks noChangeAspect="1"/>
          </p:cNvPicPr>
          <p:nvPr/>
        </p:nvPicPr>
        <p:blipFill>
          <a:blip r:embed="rId1"/>
          <a:stretch>
            <a:fillRect/>
          </a:stretch>
        </p:blipFill>
        <p:spPr>
          <a:xfrm>
            <a:off x="320040" y="1086485"/>
            <a:ext cx="11421110" cy="5396230"/>
          </a:xfrm>
          <a:prstGeom prst="rect">
            <a:avLst/>
          </a:prstGeom>
        </p:spPr>
      </p:pic>
      <p:sp>
        <p:nvSpPr>
          <p:cNvPr id="3" name="Text Box 2"/>
          <p:cNvSpPr txBox="1"/>
          <p:nvPr/>
        </p:nvSpPr>
        <p:spPr>
          <a:xfrm>
            <a:off x="712470" y="508000"/>
            <a:ext cx="10935335" cy="521970"/>
          </a:xfrm>
          <a:prstGeom prst="rect">
            <a:avLst/>
          </a:prstGeom>
          <a:noFill/>
        </p:spPr>
        <p:txBody>
          <a:bodyPr wrap="square" rtlCol="0">
            <a:spAutoFit/>
          </a:bodyPr>
          <a:p>
            <a:r>
              <a:rPr lang="en-IN" altLang="en-US" sz="2800" b="1" u="sng"/>
              <a:t>Interface of services and actions provided by the app:</a:t>
            </a:r>
            <a:endParaRPr lang="en-IN" altLang="en-US" sz="2800" b="1" u="sng"/>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19075"/>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2" name="Text Box 1"/>
          <p:cNvSpPr txBox="1"/>
          <p:nvPr/>
        </p:nvSpPr>
        <p:spPr>
          <a:xfrm>
            <a:off x="4034790" y="3044825"/>
            <a:ext cx="6360160" cy="768350"/>
          </a:xfrm>
          <a:prstGeom prst="rect">
            <a:avLst/>
          </a:prstGeom>
          <a:noFill/>
        </p:spPr>
        <p:txBody>
          <a:bodyPr wrap="square" rtlCol="0">
            <a:spAutoFit/>
            <a:scene3d>
              <a:camera prst="orthographicFront"/>
              <a:lightRig rig="threePt" dir="t"/>
            </a:scene3d>
          </a:bodyPr>
          <a:p>
            <a:r>
              <a:rPr lang="en-IN" altLang="en-US" sz="4400">
                <a:ln/>
                <a:solidFill>
                  <a:schemeClr val="accent1"/>
                </a:solidFill>
                <a:effectLst>
                  <a:outerShdw blurRad="38100" dist="25400" dir="5400000" algn="ctr" rotWithShape="0">
                    <a:srgbClr val="6E747A">
                      <a:alpha val="43000"/>
                    </a:srgbClr>
                  </a:outerShdw>
                </a:effectLst>
              </a:rPr>
              <a:t>Thank you</a:t>
            </a:r>
            <a:endParaRPr lang="en-IN" altLang="en-US" sz="44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31140"/>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2" name="Text Box 1"/>
          <p:cNvSpPr txBox="1"/>
          <p:nvPr/>
        </p:nvSpPr>
        <p:spPr>
          <a:xfrm>
            <a:off x="292100" y="231140"/>
            <a:ext cx="11703050" cy="5231130"/>
          </a:xfrm>
          <a:prstGeom prst="rect">
            <a:avLst/>
          </a:prstGeom>
          <a:noFill/>
        </p:spPr>
        <p:txBody>
          <a:bodyPr wrap="square" rtlCol="0">
            <a:spAutoFit/>
          </a:bodyPr>
          <a:p>
            <a:pPr algn="ctr"/>
            <a:r>
              <a:rPr lang="en-IN" altLang="en-US" sz="4000" b="1" u="sng"/>
              <a:t>UASI   </a:t>
            </a:r>
            <a:endParaRPr lang="en-IN" altLang="en-US" sz="4000" b="1" u="sng"/>
          </a:p>
          <a:p>
            <a:pPr algn="ctr"/>
            <a:r>
              <a:rPr lang="en-IN" altLang="en-US" sz="1400" b="1"/>
              <a:t>(APP NAME)</a:t>
            </a:r>
            <a:endParaRPr lang="en-IN" altLang="en-US" sz="1400" b="1" u="sng"/>
          </a:p>
          <a:p>
            <a:pPr algn="ctr"/>
            <a:r>
              <a:rPr lang="en-IN" altLang="en-US" sz="4000" b="1" u="sng"/>
              <a:t>Unique Aadhar Services of India</a:t>
            </a:r>
            <a:endParaRPr lang="en-IN" altLang="en-US" sz="2800" u="sng"/>
          </a:p>
          <a:p>
            <a:pPr algn="ctr"/>
            <a:r>
              <a:rPr lang="en-IN" altLang="en-US" sz="2800" u="sng"/>
              <a:t>Proposed by</a:t>
            </a:r>
            <a:endParaRPr lang="en-IN" altLang="en-US" sz="2800" u="sng"/>
          </a:p>
          <a:p>
            <a:pPr algn="ctr"/>
            <a:endParaRPr lang="en-IN" altLang="en-US" sz="2800" b="1"/>
          </a:p>
          <a:p>
            <a:pPr algn="ctr"/>
            <a:r>
              <a:rPr lang="en-IN" altLang="en-US" sz="2800" b="1"/>
              <a:t>‘Team Invicto’</a:t>
            </a:r>
            <a:endParaRPr lang="en-IN" altLang="en-US" sz="2800" b="1"/>
          </a:p>
          <a:p>
            <a:pPr algn="l"/>
            <a:endParaRPr lang="en-IN" altLang="en-US" sz="2800"/>
          </a:p>
          <a:p>
            <a:pPr algn="l"/>
            <a:r>
              <a:rPr lang="en-IN" altLang="en-US" sz="2400" b="1"/>
              <a:t>Team Reference Id:  </a:t>
            </a:r>
            <a:r>
              <a:rPr lang="en-IN" altLang="en-US" sz="2400" u="sng">
                <a:highlight>
                  <a:srgbClr val="FFFF00"/>
                </a:highlight>
              </a:rPr>
              <a:t>h1anvPZulO</a:t>
            </a:r>
            <a:endParaRPr lang="en-IN" altLang="en-US" sz="2400" b="1" u="sng"/>
          </a:p>
          <a:p>
            <a:pPr algn="l"/>
            <a:r>
              <a:rPr lang="en-IN" altLang="en-US" sz="2400" b="1"/>
              <a:t>College Name:  </a:t>
            </a:r>
            <a:r>
              <a:rPr lang="en-IN" altLang="en-US" sz="2400"/>
              <a:t>Kakatiya Institute of Technology &amp; Sciences, Warangal, Telangana</a:t>
            </a:r>
            <a:endParaRPr lang="en-IN" altLang="en-US" sz="2400" b="1"/>
          </a:p>
          <a:p>
            <a:pPr algn="l"/>
            <a:r>
              <a:rPr lang="en-IN" altLang="en-US" sz="2400" b="1"/>
              <a:t>Team Members</a:t>
            </a:r>
            <a:r>
              <a:rPr lang="en-IN" altLang="en-US" sz="2400"/>
              <a:t>: </a:t>
            </a:r>
            <a:endParaRPr lang="en-IN" altLang="en-US" sz="2400"/>
          </a:p>
          <a:p>
            <a:pPr algn="l">
              <a:buFont typeface="Arial" panose="020B0604020202020204" pitchFamily="34" charset="0"/>
            </a:pPr>
            <a:r>
              <a:rPr lang="en-IN" altLang="en-US" sz="2800"/>
              <a:t>                        </a:t>
            </a:r>
            <a:endParaRPr lang="en-IN" altLang="en-US" sz="2800"/>
          </a:p>
          <a:p>
            <a:pPr algn="l"/>
            <a:endParaRPr lang="en-IN" altLang="en-US" sz="2800"/>
          </a:p>
        </p:txBody>
      </p:sp>
      <p:graphicFrame>
        <p:nvGraphicFramePr>
          <p:cNvPr id="5" name="Table 4"/>
          <p:cNvGraphicFramePr/>
          <p:nvPr/>
        </p:nvGraphicFramePr>
        <p:xfrm>
          <a:off x="2879090" y="4306570"/>
          <a:ext cx="8532495" cy="1882140"/>
        </p:xfrm>
        <a:graphic>
          <a:graphicData uri="http://schemas.openxmlformats.org/drawingml/2006/table">
            <a:tbl>
              <a:tblPr firstRow="1" bandRow="1">
                <a:tableStyleId>{5C22544A-7EE6-4342-B048-85BDC9FD1C3A}</a:tableStyleId>
              </a:tblPr>
              <a:tblGrid>
                <a:gridCol w="2844165"/>
                <a:gridCol w="2844165"/>
                <a:gridCol w="2844165"/>
              </a:tblGrid>
              <a:tr h="470535">
                <a:tc>
                  <a:txBody>
                    <a:bodyPr/>
                    <a:p>
                      <a:pPr algn="ctr">
                        <a:buNone/>
                      </a:pPr>
                      <a:r>
                        <a:rPr lang="en-IN" altLang="en-US"/>
                        <a:t>SL.No&amp;College ID</a:t>
                      </a:r>
                      <a:endParaRPr lang="en-IN" altLang="en-US"/>
                    </a:p>
                  </a:txBody>
                  <a:tcPr anchor="t" anchorCtr="0"/>
                </a:tc>
                <a:tc>
                  <a:txBody>
                    <a:bodyPr/>
                    <a:p>
                      <a:pPr algn="ctr">
                        <a:buNone/>
                      </a:pPr>
                      <a:r>
                        <a:rPr lang="en-IN" altLang="en-US"/>
                        <a:t>NAME</a:t>
                      </a:r>
                      <a:endParaRPr lang="en-IN" altLang="en-US"/>
                    </a:p>
                  </a:txBody>
                  <a:tcPr anchor="t" anchorCtr="0"/>
                </a:tc>
                <a:tc>
                  <a:txBody>
                    <a:bodyPr/>
                    <a:p>
                      <a:pPr algn="ctr">
                        <a:buNone/>
                      </a:pPr>
                      <a:r>
                        <a:rPr lang="en-IN" altLang="en-US"/>
                        <a:t>EMAIL</a:t>
                      </a:r>
                      <a:endParaRPr lang="en-IN" altLang="en-US"/>
                    </a:p>
                  </a:txBody>
                  <a:tcPr anchor="t" anchorCtr="0"/>
                </a:tc>
              </a:tr>
              <a:tr h="470535">
                <a:tc>
                  <a:txBody>
                    <a:bodyPr/>
                    <a:p>
                      <a:pPr algn="ctr">
                        <a:buNone/>
                      </a:pPr>
                      <a:r>
                        <a:rPr lang="en-IN" altLang="en-US"/>
                        <a:t>1.(B19CN011)</a:t>
                      </a:r>
                      <a:endParaRPr lang="en-IN" altLang="en-US"/>
                    </a:p>
                  </a:txBody>
                  <a:tcPr anchor="t" anchorCtr="0"/>
                </a:tc>
                <a:tc>
                  <a:txBody>
                    <a:bodyPr/>
                    <a:p>
                      <a:pPr algn="ctr">
                        <a:buNone/>
                      </a:pPr>
                      <a:r>
                        <a:rPr lang="en-IN" altLang="en-US" sz="1800">
                          <a:sym typeface="+mn-ea"/>
                        </a:rPr>
                        <a:t>Sana Ur Rahman</a:t>
                      </a:r>
                      <a:endParaRPr lang="en-US"/>
                    </a:p>
                  </a:txBody>
                  <a:tcPr anchor="t" anchorCtr="0"/>
                </a:tc>
                <a:tc>
                  <a:txBody>
                    <a:bodyPr/>
                    <a:p>
                      <a:pPr algn="ctr">
                        <a:buNone/>
                      </a:pPr>
                      <a:r>
                        <a:rPr lang="en-IN" altLang="en-US"/>
                        <a:t>b19cn011@kitsw.ac.in</a:t>
                      </a:r>
                      <a:endParaRPr lang="en-IN" altLang="en-US"/>
                    </a:p>
                  </a:txBody>
                  <a:tcPr anchor="t" anchorCtr="0"/>
                </a:tc>
              </a:tr>
              <a:tr h="470535">
                <a:tc>
                  <a:txBody>
                    <a:bodyPr/>
                    <a:p>
                      <a:pPr algn="ctr">
                        <a:buNone/>
                      </a:pPr>
                      <a:r>
                        <a:rPr lang="en-IN" altLang="en-US"/>
                        <a:t>2.</a:t>
                      </a:r>
                      <a:r>
                        <a:rPr lang="en-IN" altLang="en-US" sz="1800">
                          <a:sym typeface="+mn-ea"/>
                        </a:rPr>
                        <a:t>(B19CS180)</a:t>
                      </a:r>
                      <a:endParaRPr lang="en-IN" altLang="en-US"/>
                    </a:p>
                  </a:txBody>
                  <a:tcPr anchor="t" anchorCtr="0"/>
                </a:tc>
                <a:tc>
                  <a:txBody>
                    <a:bodyPr/>
                    <a:p>
                      <a:pPr algn="ctr">
                        <a:buNone/>
                      </a:pPr>
                      <a:r>
                        <a:rPr lang="en-IN" altLang="en-US" sz="1800">
                          <a:sym typeface="+mn-ea"/>
                        </a:rPr>
                        <a:t>Mohd. Saif</a:t>
                      </a:r>
                      <a:endParaRPr lang="en-US"/>
                    </a:p>
                  </a:txBody>
                  <a:tcPr anchor="t" anchorCtr="0"/>
                </a:tc>
                <a:tc>
                  <a:txBody>
                    <a:bodyPr/>
                    <a:p>
                      <a:pPr algn="ctr">
                        <a:buNone/>
                      </a:pPr>
                      <a:r>
                        <a:rPr lang="en-IN" altLang="en-US" sz="1800">
                          <a:sym typeface="+mn-ea"/>
                        </a:rPr>
                        <a:t>b19cs180@kitsw.ac.in</a:t>
                      </a:r>
                      <a:endParaRPr lang="en-IN" altLang="en-US"/>
                    </a:p>
                  </a:txBody>
                  <a:tcPr anchor="t" anchorCtr="0"/>
                </a:tc>
              </a:tr>
              <a:tr h="470535">
                <a:tc>
                  <a:txBody>
                    <a:bodyPr/>
                    <a:p>
                      <a:pPr algn="ctr">
                        <a:buNone/>
                      </a:pPr>
                      <a:r>
                        <a:rPr lang="en-IN" altLang="en-US"/>
                        <a:t>3.</a:t>
                      </a:r>
                      <a:r>
                        <a:rPr lang="en-IN" altLang="en-US" sz="1800">
                          <a:sym typeface="+mn-ea"/>
                        </a:rPr>
                        <a:t>(B19ME065)</a:t>
                      </a:r>
                      <a:endParaRPr lang="en-IN" altLang="en-US"/>
                    </a:p>
                  </a:txBody>
                  <a:tcPr anchor="t" anchorCtr="0"/>
                </a:tc>
                <a:tc>
                  <a:txBody>
                    <a:bodyPr/>
                    <a:p>
                      <a:pPr algn="ctr">
                        <a:buNone/>
                      </a:pPr>
                      <a:r>
                        <a:rPr lang="en-IN" altLang="en-US" sz="1800">
                          <a:sym typeface="+mn-ea"/>
                        </a:rPr>
                        <a:t>M Essamuddin Ahmed</a:t>
                      </a:r>
                      <a:endParaRPr lang="en-US"/>
                    </a:p>
                  </a:txBody>
                  <a:tcPr anchor="t" anchorCtr="0"/>
                </a:tc>
                <a:tc>
                  <a:txBody>
                    <a:bodyPr/>
                    <a:p>
                      <a:pPr algn="ctr">
                        <a:buNone/>
                      </a:pPr>
                      <a:r>
                        <a:rPr lang="en-IN" altLang="en-US" sz="1800">
                          <a:sym typeface="+mn-ea"/>
                        </a:rPr>
                        <a:t>b19me065@kitsw.ac.in</a:t>
                      </a:r>
                      <a:endParaRPr lang="en-US"/>
                    </a:p>
                  </a:txBody>
                  <a:tcPr anchor="t" anchorCtr="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158115"/>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2" name="Text Box 1"/>
          <p:cNvSpPr txBox="1"/>
          <p:nvPr/>
        </p:nvSpPr>
        <p:spPr>
          <a:xfrm>
            <a:off x="381000" y="424815"/>
            <a:ext cx="11528425" cy="4799965"/>
          </a:xfrm>
          <a:prstGeom prst="rect">
            <a:avLst/>
          </a:prstGeom>
          <a:noFill/>
        </p:spPr>
        <p:txBody>
          <a:bodyPr wrap="square" rtlCol="0">
            <a:spAutoFit/>
          </a:bodyPr>
          <a:p>
            <a:r>
              <a:rPr lang="en-IN" altLang="en-US" b="1" u="sng"/>
              <a:t>Introduction:</a:t>
            </a:r>
            <a:endParaRPr lang="en-IN" altLang="en-US" b="1" u="sng"/>
          </a:p>
          <a:p>
            <a:endParaRPr lang="en-IN" altLang="en-US" b="1" u="sng"/>
          </a:p>
          <a:p>
            <a:r>
              <a:rPr lang="en-IN" altLang="en-US"/>
              <a:t>In the past 10 years, UIDAI has enabled over 130 crore Indian residents to hold a digital identity. Residents are being given various means of processes to prove their identities. These options being :-</a:t>
            </a:r>
            <a:endParaRPr lang="en-IN" altLang="en-US"/>
          </a:p>
          <a:p>
            <a:endParaRPr lang="en-IN" altLang="en-US"/>
          </a:p>
          <a:p>
            <a:r>
              <a:rPr lang="en-IN" altLang="en-US"/>
              <a:t>1. Verification through demographic data.</a:t>
            </a:r>
            <a:endParaRPr lang="en-IN" altLang="en-US"/>
          </a:p>
          <a:p>
            <a:r>
              <a:rPr lang="en-IN" altLang="en-US"/>
              <a:t>2. Verification through biometric.</a:t>
            </a:r>
            <a:endParaRPr lang="en-IN" altLang="en-US"/>
          </a:p>
          <a:p>
            <a:r>
              <a:rPr lang="en-IN" altLang="en-US"/>
              <a:t>3. Verification through One Time Password.</a:t>
            </a:r>
            <a:endParaRPr lang="en-IN" altLang="en-US"/>
          </a:p>
          <a:p>
            <a:r>
              <a:rPr lang="en-IN" altLang="en-US"/>
              <a:t>4. Verification through combination of above mentioned options.</a:t>
            </a:r>
            <a:endParaRPr lang="en-IN" altLang="en-US"/>
          </a:p>
          <a:p>
            <a:endParaRPr lang="en-IN" altLang="en-US"/>
          </a:p>
          <a:p>
            <a:endParaRPr lang="en-IN" altLang="en-US"/>
          </a:p>
          <a:p>
            <a:r>
              <a:rPr lang="en-IN" altLang="en-US" b="1" u="sng"/>
              <a:t>Scope of improvement of UIDAI:</a:t>
            </a:r>
            <a:endParaRPr lang="en-IN" altLang="en-US" b="1" u="sng"/>
          </a:p>
          <a:p>
            <a:endParaRPr lang="en-IN" altLang="en-US"/>
          </a:p>
          <a:p>
            <a:r>
              <a:rPr lang="en-IN" altLang="en-US"/>
              <a:t>UIDAI has installed a large number of enrollment centers across the country. It has also established a self service online platform to undertake update of demo graphical data.</a:t>
            </a:r>
            <a:endParaRPr lang="en-IN" altLang="en-US"/>
          </a:p>
          <a:p>
            <a:r>
              <a:rPr lang="en-IN" altLang="en-US"/>
              <a:t>However the availability of a massive number of touch points, UIDAI has a scope for improvement of the experience of the process of updating an address by the means of technology.</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19075"/>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2" name="Text Box 1"/>
          <p:cNvSpPr txBox="1"/>
          <p:nvPr/>
        </p:nvSpPr>
        <p:spPr>
          <a:xfrm>
            <a:off x="392430" y="368935"/>
            <a:ext cx="11406505" cy="5939155"/>
          </a:xfrm>
          <a:prstGeom prst="rect">
            <a:avLst/>
          </a:prstGeom>
          <a:noFill/>
        </p:spPr>
        <p:txBody>
          <a:bodyPr wrap="square" rtlCol="0">
            <a:spAutoFit/>
          </a:bodyPr>
          <a:p>
            <a:r>
              <a:rPr lang="en-IN" altLang="en-US" sz="2000" b="1" u="sng"/>
              <a:t>Preface:</a:t>
            </a:r>
            <a:endParaRPr lang="en-IN" altLang="en-US" sz="2000" b="1" u="sng"/>
          </a:p>
          <a:p>
            <a:endParaRPr lang="en-IN" altLang="en-US"/>
          </a:p>
          <a:p>
            <a:r>
              <a:rPr lang="en-IN" altLang="en-US"/>
              <a:t>As a part of Aazadi ka Amrit Mahotsav, the Unique Identification Authority of India (UIDAI) is hosting an Aadhar Hackathon 2021. </a:t>
            </a:r>
            <a:endParaRPr lang="en-IN" altLang="en-US"/>
          </a:p>
          <a:p>
            <a:endParaRPr lang="en-IN" altLang="en-US"/>
          </a:p>
          <a:p>
            <a:r>
              <a:rPr lang="en-IN" altLang="en-US" b="1" u="sng"/>
              <a:t>AIM:</a:t>
            </a:r>
            <a:endParaRPr lang="en-IN" altLang="en-US" b="1" u="sng"/>
          </a:p>
          <a:p>
            <a:endParaRPr lang="en-IN" altLang="en-US"/>
          </a:p>
          <a:p>
            <a:r>
              <a:rPr lang="en-IN" altLang="en-US"/>
              <a:t>The aim of the Hackathon is to solve two major problems. The first one being :-</a:t>
            </a:r>
            <a:endParaRPr lang="en-IN" altLang="en-US"/>
          </a:p>
          <a:p>
            <a:endParaRPr lang="en-IN" altLang="en-US"/>
          </a:p>
          <a:p>
            <a:r>
              <a:rPr lang="en-IN" altLang="en-US"/>
              <a:t>1. Challenges faced by common man while updating their address.</a:t>
            </a:r>
            <a:endParaRPr lang="en-IN" altLang="en-US"/>
          </a:p>
          <a:p>
            <a:endParaRPr lang="en-IN" altLang="en-US"/>
          </a:p>
          <a:p>
            <a:r>
              <a:rPr lang="en-IN" altLang="en-US"/>
              <a:t>The second one being:</a:t>
            </a:r>
            <a:endParaRPr lang="en-IN" altLang="en-US"/>
          </a:p>
          <a:p>
            <a:r>
              <a:rPr lang="en-IN" altLang="en-US"/>
              <a:t> </a:t>
            </a:r>
            <a:endParaRPr lang="en-IN" altLang="en-US"/>
          </a:p>
          <a:p>
            <a:r>
              <a:rPr lang="en-IN" altLang="en-US"/>
              <a:t>2.Proving identity without sharing Aadhar number and other demographic information.</a:t>
            </a:r>
            <a:endParaRPr lang="en-IN" altLang="en-US"/>
          </a:p>
          <a:p>
            <a:endParaRPr lang="en-IN" altLang="en-US"/>
          </a:p>
          <a:p>
            <a:r>
              <a:rPr lang="en-IN" altLang="en-US"/>
              <a:t>From the Hackathon, the best feasible and efficient idea is chosen and implemented by UIDAI to overcome this predicament.</a:t>
            </a:r>
            <a:endParaRPr lang="en-IN" altLang="en-US"/>
          </a:p>
          <a:p>
            <a:endParaRPr lang="en-IN" altLang="en-US"/>
          </a:p>
          <a:p>
            <a:r>
              <a:rPr lang="en-IN" altLang="en-US"/>
              <a:t>The idea proposed by our team is discussed in this project report.</a:t>
            </a:r>
            <a:endParaRPr lang="en-IN" altLang="en-US"/>
          </a:p>
          <a:p>
            <a:r>
              <a:rPr lang="en-IN" altLang="en-US"/>
              <a:t> </a:t>
            </a:r>
            <a:endParaRPr lang="en-IN" altLang="en-US"/>
          </a:p>
          <a:p>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19075"/>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2" name="Text Box 1"/>
          <p:cNvSpPr txBox="1"/>
          <p:nvPr/>
        </p:nvSpPr>
        <p:spPr>
          <a:xfrm>
            <a:off x="332105" y="582295"/>
            <a:ext cx="11528425" cy="5877560"/>
          </a:xfrm>
          <a:prstGeom prst="rect">
            <a:avLst/>
          </a:prstGeom>
          <a:noFill/>
        </p:spPr>
        <p:txBody>
          <a:bodyPr wrap="square" rtlCol="0">
            <a:spAutoFit/>
          </a:bodyPr>
          <a:p>
            <a:pPr algn="l"/>
            <a:r>
              <a:rPr lang="en-IN" altLang="en-US" sz="1600" u="sng">
                <a:sym typeface="+mn-ea"/>
              </a:rPr>
              <a:t>The problem statements chosen by our team is:</a:t>
            </a:r>
            <a:endParaRPr lang="en-IN" altLang="en-US" sz="1600" u="sng">
              <a:sym typeface="+mn-ea"/>
            </a:endParaRPr>
          </a:p>
          <a:p>
            <a:pPr algn="l"/>
            <a:r>
              <a:rPr lang="en-IN" altLang="en-US" sz="2400" b="1">
                <a:latin typeface="Bahnschrift Condensed" panose="020B0502040204020203" charset="0"/>
                <a:cs typeface="Bahnschrift Condensed" panose="020B0502040204020203" charset="0"/>
              </a:rPr>
              <a:t>                                                                                     THEME:</a:t>
            </a:r>
            <a:r>
              <a:rPr lang="en-IN" altLang="en-US" sz="2400" b="1">
                <a:highlight>
                  <a:srgbClr val="FFFF00"/>
                </a:highlight>
                <a:latin typeface="Bahnschrift Condensed" panose="020B0502040204020203" charset="0"/>
                <a:cs typeface="Bahnschrift Condensed" panose="020B0502040204020203" charset="0"/>
              </a:rPr>
              <a:t>ADDRESS UPDATE</a:t>
            </a:r>
            <a:endParaRPr lang="en-IN" altLang="en-US" sz="2400" b="1" u="sng">
              <a:latin typeface="Bahnschrift Condensed" panose="020B0502040204020203" charset="0"/>
              <a:cs typeface="Bahnschrift Condensed" panose="020B0502040204020203" charset="0"/>
            </a:endParaRPr>
          </a:p>
          <a:p>
            <a:pPr algn="l"/>
            <a:r>
              <a:rPr lang="en-IN" altLang="en-US" sz="1600" b="1" u="sng"/>
              <a:t>Problem statement 1:</a:t>
            </a:r>
            <a:endParaRPr lang="en-IN" altLang="en-US" sz="1600" b="1" u="sng"/>
          </a:p>
          <a:p>
            <a:pPr algn="l"/>
            <a:endParaRPr lang="en-IN" altLang="en-US" sz="1600"/>
          </a:p>
          <a:p>
            <a:pPr algn="l"/>
            <a:r>
              <a:rPr lang="en-IN" altLang="en-US" sz="1600" b="1" u="sng"/>
              <a:t>Address update challenge in urban areas:-</a:t>
            </a:r>
            <a:endParaRPr lang="en-IN" altLang="en-US" sz="1600" u="sng"/>
          </a:p>
          <a:p>
            <a:r>
              <a:rPr lang="en-IN" altLang="en-US" sz="1600"/>
              <a:t>  </a:t>
            </a:r>
            <a:endParaRPr lang="en-IN" altLang="en-US" sz="1600"/>
          </a:p>
          <a:p>
            <a:r>
              <a:rPr lang="en-IN" altLang="en-US" sz="1600"/>
              <a:t>This challenge is faced in a scenario where a man is shifted to a new address in an urban area and needs to use a copy of his updated Aadhar. However there is no availability of supporting documents to prove the current address. So as per the current policy of the Aadhar, Aadhar address update requires the supporting Proof of Address also known as PoA. Or the other possibility is having an introducer ready to lend his address to update the Aadhar of the user (in this case, the man).</a:t>
            </a:r>
            <a:endParaRPr lang="en-IN" altLang="en-US" sz="1600"/>
          </a:p>
          <a:p>
            <a:r>
              <a:rPr lang="en-IN" altLang="en-US" sz="1600"/>
              <a:t>The objective of our app is to provide an interface which establishes a connection between the address donor (landlord) and the user to initiate a request to the donor for the address, thereby eliminating the necessity of PoA of the address of the donor. This is done by supporting the address of the donor to the user via our app.</a:t>
            </a:r>
            <a:endParaRPr lang="en-IN" altLang="en-US" sz="1600"/>
          </a:p>
          <a:p>
            <a:endParaRPr lang="en-IN" altLang="en-US" sz="1600"/>
          </a:p>
          <a:p>
            <a:r>
              <a:rPr lang="en-IN" altLang="en-US" sz="1600" b="1" u="sng">
                <a:sym typeface="+mn-ea"/>
              </a:rPr>
              <a:t>Problem statement 2:</a:t>
            </a:r>
            <a:endParaRPr lang="en-IN" altLang="en-US" sz="1600" b="1" u="sng">
              <a:sym typeface="+mn-ea"/>
            </a:endParaRPr>
          </a:p>
          <a:p>
            <a:endParaRPr lang="en-IN" altLang="en-US" sz="1600"/>
          </a:p>
          <a:p>
            <a:r>
              <a:rPr lang="en-IN" altLang="en-US" sz="1600" b="1" u="sng"/>
              <a:t>Address update using supporting document:</a:t>
            </a:r>
            <a:endParaRPr lang="en-IN" altLang="en-US" sz="1600"/>
          </a:p>
          <a:p>
            <a:endParaRPr lang="en-IN" altLang="en-US" sz="1600"/>
          </a:p>
          <a:p>
            <a:r>
              <a:rPr lang="en-IN" altLang="en-US" sz="1600"/>
              <a:t>Unlike the previous case, in this one, there’s an availability of Po. This scenario involves a mobile operator to undertake update of demo graphical data. These operators reach the doorstep of the user to update their address.</a:t>
            </a:r>
            <a:endParaRPr lang="en-IN" altLang="en-US" sz="1600"/>
          </a:p>
          <a:p>
            <a:r>
              <a:rPr lang="en-IN" altLang="en-US" sz="1600"/>
              <a:t>In a nutshell, our app backed up by code establishes a connection between the mobile operator and the user so that they can communicate and update the address of the user as specified by the UIDAI using the concerned supporting documents. </a:t>
            </a:r>
            <a:endParaRPr lang="en-IN" altLang="en-US" sz="1600"/>
          </a:p>
          <a:p>
            <a:r>
              <a:rPr lang="en-IN" altLang="en-US" sz="1600"/>
              <a:t> </a:t>
            </a:r>
            <a:endParaRPr lang="en-I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97485" y="231140"/>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4800" b="0" i="0" u="none" strike="noStrike" kern="1200" cap="none" spc="0" normalizeH="0" baseline="0" noProof="0">
                <a:ln>
                  <a:noFill/>
                </a:ln>
                <a:solidFill>
                  <a:schemeClr val="tx1"/>
                </a:solidFill>
                <a:effectLst/>
                <a:uLnTx/>
                <a:uFillTx/>
                <a:latin typeface="Arial Regular" panose="020B0604020202090204" charset="0"/>
                <a:ea typeface="+mn-ea"/>
                <a:cs typeface="Arial Regular" panose="020B0604020202090204" charset="0"/>
              </a:rPr>
              <a:t>Discussion of problem statement-1 </a:t>
            </a:r>
            <a:endParaRPr kumimoji="0" lang="en-IN" altLang="zh-CN" sz="4800" b="0" i="0" u="none" strike="noStrike" kern="1200" cap="none" spc="0" normalizeH="0" baseline="0" noProof="0">
              <a:ln>
                <a:noFill/>
              </a:ln>
              <a:solidFill>
                <a:schemeClr val="tx1"/>
              </a:solidFill>
              <a:effectLst/>
              <a:uLnTx/>
              <a:uFillTx/>
              <a:latin typeface="Arial Regular" panose="020B0604020202090204" charset="0"/>
              <a:ea typeface="+mn-ea"/>
              <a:cs typeface="Arial Regular" panose="020B060402020209020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4800" b="0" i="0" u="none" strike="noStrike" kern="1200" cap="none" spc="0" normalizeH="0" baseline="0" noProof="0">
                <a:ln>
                  <a:noFill/>
                </a:ln>
                <a:solidFill>
                  <a:schemeClr val="tx1"/>
                </a:solidFill>
                <a:effectLst/>
                <a:uLnTx/>
                <a:uFillTx/>
                <a:latin typeface="Arial Regular" panose="020B0604020202090204" charset="0"/>
                <a:ea typeface="+mn-ea"/>
                <a:cs typeface="Arial Regular" panose="020B0604020202090204" charset="0"/>
              </a:rPr>
              <a:t>and its solution</a:t>
            </a:r>
            <a:endParaRPr kumimoji="0" lang="en-IN" altLang="zh-CN" sz="4800" b="0" i="0" u="none" strike="noStrike" kern="1200" cap="none" spc="0" normalizeH="0" baseline="0" noProof="0">
              <a:ln>
                <a:noFill/>
              </a:ln>
              <a:solidFill>
                <a:schemeClr val="tx1"/>
              </a:solidFill>
              <a:effectLst/>
              <a:uLnTx/>
              <a:uFillTx/>
              <a:latin typeface="Arial Regular" panose="020B0604020202090204" charset="0"/>
              <a:ea typeface="+mn-ea"/>
              <a:cs typeface="Arial Regular" panose="020B060402020209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172720" y="231140"/>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IN" altLang="en-US" sz="2400" b="1" u="sng">
                <a:sym typeface="+mn-ea"/>
              </a:rPr>
              <a:t>Problem statement 1:</a:t>
            </a:r>
            <a:endParaRPr lang="en-IN" altLang="en-US" sz="2400" b="1" u="sng"/>
          </a:p>
          <a:p>
            <a:pPr algn="l"/>
            <a:endParaRPr lang="en-IN" altLang="en-US" sz="2400"/>
          </a:p>
          <a:p>
            <a:pPr algn="l"/>
            <a:r>
              <a:rPr lang="en-IN" altLang="en-US" sz="2400" b="1" u="sng">
                <a:sym typeface="+mn-ea"/>
              </a:rPr>
              <a:t>Address update challenge in urban areas:-</a:t>
            </a:r>
            <a:endParaRPr lang="en-IN" altLang="en-US" sz="2400" u="sng"/>
          </a:p>
          <a:p>
            <a:pPr marL="0" marR="0" lvl="0" indent="0" algn="ctr" defTabSz="914400" rtl="0" eaLnBrk="1" fontAlgn="auto" latinLnBrk="0" hangingPunct="1">
              <a:lnSpc>
                <a:spcPct val="100000"/>
              </a:lnSpc>
              <a:spcBef>
                <a:spcPts val="0"/>
              </a:spcBef>
              <a:spcAft>
                <a:spcPts val="0"/>
              </a:spcAft>
              <a:buClrTx/>
              <a:buSzTx/>
              <a:buFontTx/>
              <a:buNone/>
              <a:defRPr/>
            </a:pPr>
            <a:r>
              <a:rPr lang="en-IN" altLang="en-US" sz="2400">
                <a:sym typeface="+mn-ea"/>
              </a:rPr>
              <a:t>  </a:t>
            </a:r>
            <a:endParaRPr lang="en-IN" altLang="en-US" sz="2400"/>
          </a:p>
          <a:p>
            <a:pPr marL="0" marR="0" lvl="0" indent="0" algn="ctr" defTabSz="914400" rtl="0" eaLnBrk="1" fontAlgn="auto" latinLnBrk="0" hangingPunct="1">
              <a:lnSpc>
                <a:spcPct val="100000"/>
              </a:lnSpc>
              <a:spcBef>
                <a:spcPts val="0"/>
              </a:spcBef>
              <a:spcAft>
                <a:spcPts val="0"/>
              </a:spcAft>
              <a:buClrTx/>
              <a:buSzTx/>
              <a:buFontTx/>
              <a:buNone/>
              <a:defRPr/>
            </a:pPr>
            <a:r>
              <a:rPr lang="en-IN" altLang="en-US" sz="2400">
                <a:sym typeface="+mn-ea"/>
              </a:rPr>
              <a:t>This challenge is faced in a scenario where a man is shifted to a new address in an urban area and needs to use a copy of his updated Aadhar. However there is no availability of supporting documents to prove the current address. So as per the current policy of the Aadhar, Aadhar address update requires the supporting Proof of Address also known as PoA. Or the other possibility is having an introducer ready to lend his address to update the Aadhar of the user (in this case, the man).</a:t>
            </a:r>
            <a:endParaRPr lang="en-IN" altLang="en-US" sz="2400"/>
          </a:p>
          <a:p>
            <a:pPr marL="0" marR="0" lvl="0" indent="0" algn="ctr" defTabSz="914400" rtl="0" eaLnBrk="1" fontAlgn="auto" latinLnBrk="0" hangingPunct="1">
              <a:lnSpc>
                <a:spcPct val="100000"/>
              </a:lnSpc>
              <a:spcBef>
                <a:spcPts val="0"/>
              </a:spcBef>
              <a:spcAft>
                <a:spcPts val="0"/>
              </a:spcAft>
              <a:buClrTx/>
              <a:buSzTx/>
              <a:buFontTx/>
              <a:buNone/>
              <a:defRPr/>
            </a:pPr>
            <a:r>
              <a:rPr lang="en-IN" altLang="en-US" sz="2400">
                <a:sym typeface="+mn-ea"/>
              </a:rPr>
              <a:t>The objective of our app is to provide an interface which establishes a connection between the address donor (landlord) and the user to initiate a request to the donor for the address, thereby eliminating the necessity of PoA of the address of the donor. This is done by supporting the address of the donor to the user via our app.</a:t>
            </a:r>
            <a:endParaRPr kumimoji="0" lang="en-IN" altLang="en-US" sz="2400" b="0" i="0" u="none" strike="noStrike" kern="1200" cap="none" spc="0" normalizeH="0" baseline="0" noProof="0">
              <a:ln>
                <a:noFill/>
              </a:ln>
              <a:solidFill>
                <a:schemeClr val="tx1"/>
              </a:solidFill>
              <a:effectLst/>
              <a:uLnTx/>
              <a:uFillTx/>
              <a:latin typeface="Arial Regular" panose="020B0604020202090204" charset="0"/>
              <a:ea typeface="+mn-ea"/>
              <a:cs typeface="Arial Regular" panose="020B0604020202090204" charset="0"/>
              <a:sym typeface="+mn-ea"/>
            </a:endParaRPr>
          </a:p>
        </p:txBody>
      </p:sp>
      <p:sp>
        <p:nvSpPr>
          <p:cNvPr id="2" name="Text Box 1"/>
          <p:cNvSpPr txBox="1"/>
          <p:nvPr/>
        </p:nvSpPr>
        <p:spPr>
          <a:xfrm>
            <a:off x="367030" y="1684020"/>
            <a:ext cx="11458575" cy="3692525"/>
          </a:xfrm>
          <a:prstGeom prst="rect">
            <a:avLst/>
          </a:prstGeom>
          <a:noFill/>
        </p:spPr>
        <p:txBody>
          <a:bodyPr wrap="square" rtlCol="0">
            <a:spAutoFit/>
          </a:bodyPr>
          <a:p>
            <a:pPr algn="l"/>
            <a:endParaRPr lang="en-IN" altLang="en-US" b="1" u="sng">
              <a:sym typeface="+mn-ea"/>
            </a:endParaRPr>
          </a:p>
          <a:p>
            <a:pPr algn="l"/>
            <a:endParaRPr lang="en-IN" altLang="en-US" b="1" u="sng">
              <a:sym typeface="+mn-ea"/>
            </a:endParaRPr>
          </a:p>
          <a:p>
            <a:pPr algn="l"/>
            <a:r>
              <a:rPr lang="en-IN" altLang="en-US" b="1" u="sng">
                <a:sym typeface="+mn-ea"/>
              </a:rPr>
              <a:t>Address update challenge in urban areas:-</a:t>
            </a:r>
            <a:endParaRPr lang="en-IN" altLang="en-US" u="sng"/>
          </a:p>
          <a:p>
            <a:r>
              <a:rPr lang="en-IN" altLang="en-US">
                <a:sym typeface="+mn-ea"/>
              </a:rPr>
              <a:t>  </a:t>
            </a:r>
            <a:endParaRPr lang="en-IN" altLang="en-US"/>
          </a:p>
          <a:p>
            <a:r>
              <a:rPr lang="en-IN" altLang="en-US">
                <a:sym typeface="+mn-ea"/>
              </a:rPr>
              <a:t>This challenge is faced in a scenario where a man is shifted to a new address in an urban area and needs to use a copy of his updated Aadhar. However there is no availability of supporting documents to prove the current address. So as per the current policy of the Aadhar, Aadhar address update requires the supporting Proof of Address also known as PoA. Or the other possibility is having an introducer ready to lend his address to update the Aadhar of the user (in this case, the man).</a:t>
            </a:r>
            <a:endParaRPr lang="en-IN" altLang="en-US"/>
          </a:p>
          <a:p>
            <a:r>
              <a:rPr lang="en-IN" altLang="en-US">
                <a:sym typeface="+mn-ea"/>
              </a:rPr>
              <a:t>The objective of our app is to provide an interface which establishes a connection between the address donor (landlord) and the user to initiate a request to the donor for the address, thereby eliminating the necessity of PoA of the address of the donor. This is done by supporting the address of the donor to the user via our app.</a:t>
            </a:r>
            <a:endParaRPr lang="en-IN" altLang="en-US"/>
          </a:p>
          <a:p>
            <a:endParaRPr lang="en-US"/>
          </a:p>
        </p:txBody>
      </p:sp>
      <p:sp>
        <p:nvSpPr>
          <p:cNvPr id="3" name="Text Box 2"/>
          <p:cNvSpPr txBox="1"/>
          <p:nvPr/>
        </p:nvSpPr>
        <p:spPr>
          <a:xfrm>
            <a:off x="415925" y="1240790"/>
            <a:ext cx="11311255" cy="645160"/>
          </a:xfrm>
          <a:prstGeom prst="rect">
            <a:avLst/>
          </a:prstGeom>
          <a:noFill/>
        </p:spPr>
        <p:txBody>
          <a:bodyPr wrap="square" rtlCol="0">
            <a:spAutoFit/>
          </a:bodyPr>
          <a:p>
            <a:r>
              <a:rPr lang="en-IN" altLang="en-US" b="1" u="sng">
                <a:sym typeface="+mn-ea"/>
              </a:rPr>
              <a:t>Problem statement 1:</a:t>
            </a:r>
            <a:endParaRPr lang="en-IN" altLang="en-US" b="1" u="sng"/>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6102350" cy="3430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69" name="矩形 68"/>
          <p:cNvSpPr/>
          <p:nvPr/>
        </p:nvSpPr>
        <p:spPr>
          <a:xfrm>
            <a:off x="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1" name="矩形 70"/>
          <p:cNvSpPr/>
          <p:nvPr/>
        </p:nvSpPr>
        <p:spPr>
          <a:xfrm>
            <a:off x="6102350" y="3175"/>
            <a:ext cx="6102350" cy="34274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3" name="矩形 72"/>
          <p:cNvSpPr/>
          <p:nvPr/>
        </p:nvSpPr>
        <p:spPr>
          <a:xfrm>
            <a:off x="6102350" y="3430588"/>
            <a:ext cx="6102350" cy="34274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7" name="圆角矩形 6"/>
          <p:cNvSpPr/>
          <p:nvPr/>
        </p:nvSpPr>
        <p:spPr>
          <a:xfrm>
            <a:off x="249555" y="144145"/>
            <a:ext cx="11797665" cy="6395720"/>
          </a:xfrm>
          <a:prstGeom prst="roundRect">
            <a:avLst>
              <a:gd name="adj" fmla="val 654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rPr>
              <a:t>Unique Aadhar Services of India</a:t>
            </a:r>
            <a:endParaRPr kumimoji="0" lang="en-IN" altLang="zh-CN" sz="1800" b="0" i="0" u="none" strike="noStrike" kern="1200" cap="none" spc="0" normalizeH="0" baseline="0" noProof="0">
              <a:ln>
                <a:noFill/>
              </a:ln>
              <a:solidFill>
                <a:schemeClr val="lt1"/>
              </a:solidFill>
              <a:effectLst/>
              <a:uLnTx/>
              <a:uFillTx/>
              <a:latin typeface="Arial Regular" panose="020B0604020202090204" charset="0"/>
              <a:ea typeface="+mn-ea"/>
              <a:cs typeface="Arial Regular" panose="020B0604020202090204" charset="0"/>
            </a:endParaRPr>
          </a:p>
        </p:txBody>
      </p:sp>
      <p:sp>
        <p:nvSpPr>
          <p:cNvPr id="3" name="Text Box 2"/>
          <p:cNvSpPr txBox="1"/>
          <p:nvPr/>
        </p:nvSpPr>
        <p:spPr>
          <a:xfrm>
            <a:off x="358140" y="631825"/>
            <a:ext cx="11580495" cy="5354320"/>
          </a:xfrm>
          <a:prstGeom prst="rect">
            <a:avLst/>
          </a:prstGeom>
          <a:noFill/>
        </p:spPr>
        <p:txBody>
          <a:bodyPr wrap="square" rtlCol="0">
            <a:spAutoFit/>
          </a:bodyPr>
          <a:p>
            <a:r>
              <a:rPr lang="en-IN" altLang="en-US" b="1" u="sng"/>
              <a:t>Solutions for problem statement-1:</a:t>
            </a:r>
            <a:endParaRPr lang="en-IN" altLang="en-US" b="1" u="sng"/>
          </a:p>
          <a:p>
            <a:endParaRPr lang="en-IN" altLang="en-US"/>
          </a:p>
          <a:p>
            <a:r>
              <a:rPr lang="en-IN" altLang="en-US"/>
              <a:t>Providing the android application with the Connectivity of Internet through out the India Covering the Scalability of all urban and rural areas.</a:t>
            </a:r>
            <a:endParaRPr lang="en-IN" altLang="en-US"/>
          </a:p>
          <a:p>
            <a:pPr marL="285750" indent="-285750">
              <a:buFont typeface="Wingdings" panose="05000000000000000000" charset="0"/>
              <a:buChar char="Ø"/>
            </a:pPr>
            <a:r>
              <a:rPr lang="en-IN" altLang="en-US"/>
              <a:t> With this app UIDAI will be able to reach the </a:t>
            </a:r>
            <a:r>
              <a:rPr lang="en-IN" altLang="en-US">
                <a:highlight>
                  <a:srgbClr val="FFFF00"/>
                </a:highlight>
              </a:rPr>
              <a:t>users</a:t>
            </a:r>
            <a:r>
              <a:rPr lang="en-IN" altLang="en-US"/>
              <a:t> so efficiently that people having any query and want to avail any services regarding address details and authentication through Aadhar servers.</a:t>
            </a:r>
            <a:endParaRPr lang="en-IN" altLang="en-US"/>
          </a:p>
          <a:p>
            <a:pPr marL="285750" indent="-285750">
              <a:buFont typeface="Wingdings" panose="05000000000000000000" charset="0"/>
              <a:buChar char="Ø"/>
            </a:pPr>
            <a:r>
              <a:rPr lang="en-IN" altLang="en-US"/>
              <a:t>The user at earlier stage will be asked to authenticate himself with our login/sign up interface provided by the app.</a:t>
            </a:r>
            <a:endParaRPr lang="en-IN" altLang="en-US"/>
          </a:p>
          <a:p>
            <a:pPr marL="285750" indent="-285750">
              <a:buFont typeface="Wingdings" panose="05000000000000000000" charset="0"/>
              <a:buChar char="Ø"/>
            </a:pPr>
            <a:r>
              <a:rPr lang="en-IN" altLang="en-US"/>
              <a:t>Upon successful completion the above step, the next step is, the donor is intimated by the user to share his address with the concerned user via an OTP sent to the donor to his device. </a:t>
            </a:r>
            <a:endParaRPr lang="en-IN" altLang="en-US"/>
          </a:p>
          <a:p>
            <a:pPr marL="285750" indent="-285750">
              <a:buFont typeface="Wingdings" panose="05000000000000000000" charset="0"/>
              <a:buChar char="Ø"/>
            </a:pPr>
            <a:r>
              <a:rPr lang="en-IN" altLang="en-US"/>
              <a:t>This notification acts as an alert to notify the user that he requires the address of the donor for the user’s address update in his Aadhar card, for availing nearby services located around him. </a:t>
            </a:r>
            <a:endParaRPr lang="en-IN" altLang="en-US"/>
          </a:p>
          <a:p>
            <a:pPr>
              <a:buFont typeface="Wingdings" panose="05000000000000000000" charset="0"/>
            </a:pPr>
            <a:r>
              <a:rPr lang="en-IN" altLang="en-US"/>
              <a:t>     </a:t>
            </a:r>
            <a:endParaRPr lang="en-IN" altLang="en-US"/>
          </a:p>
          <a:p>
            <a:pPr>
              <a:buFont typeface="Wingdings" panose="05000000000000000000" charset="0"/>
            </a:pPr>
            <a:r>
              <a:rPr lang="en-IN" altLang="en-US" b="1" u="sng"/>
              <a:t>How the privacy and security of the donor are maintained by the app:</a:t>
            </a:r>
            <a:endParaRPr lang="en-IN" altLang="en-US" b="1" u="sng"/>
          </a:p>
          <a:p>
            <a:pPr marL="285750" indent="-285750">
              <a:buFont typeface="Wingdings" panose="05000000000000000000" charset="0"/>
              <a:buChar char="Ø"/>
            </a:pPr>
            <a:endParaRPr lang="en-IN" altLang="en-US" b="1" u="sng"/>
          </a:p>
          <a:p>
            <a:pPr marL="285750" indent="-285750">
              <a:buFont typeface="Wingdings" panose="05000000000000000000" charset="0"/>
              <a:buChar char="Ø"/>
            </a:pPr>
            <a:r>
              <a:rPr lang="en-IN" altLang="en-US"/>
              <a:t>By the notification system mentioned in the above step, the security and privacy of the donor (landlord) are maintained and the further processes take place only after the consent of the donor.</a:t>
            </a:r>
            <a:endParaRPr lang="en-IN" altLang="en-US"/>
          </a:p>
          <a:p>
            <a:pPr marL="285750" indent="-285750">
              <a:buFont typeface="Wingdings" panose="05000000000000000000" charset="0"/>
              <a:buChar char="Ø"/>
            </a:pPr>
            <a:r>
              <a:rPr lang="en-IN" altLang="en-US"/>
              <a:t>So in a nutshell,  it can be insured that the user is adopting the donor’s address only after his consent.</a:t>
            </a:r>
            <a:endParaRPr lang="en-IN" altLang="en-US"/>
          </a:p>
          <a:p>
            <a:endParaRPr lang="en-IN" altLang="en-US"/>
          </a:p>
        </p:txBody>
      </p:sp>
    </p:spTree>
  </p:cSld>
  <p:clrMapOvr>
    <a:masterClrMapping/>
  </p:clrMapOvr>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13135</Words>
  <Application>WPS Presentation</Application>
  <PresentationFormat>宽屏</PresentationFormat>
  <Paragraphs>282</Paragraphs>
  <Slides>27</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Microsoft YaHei</vt:lpstr>
      <vt:lpstr>Arial Regular</vt:lpstr>
      <vt:lpstr>Adobe Caslon Pro</vt:lpstr>
      <vt:lpstr>Bahnschrift Condensed</vt:lpstr>
      <vt:lpstr>Wingdings</vt:lpstr>
      <vt:lpstr>Arial Unicode MS</vt:lpstr>
      <vt:lpstr>等线</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essam</cp:lastModifiedBy>
  <cp:revision>600</cp:revision>
  <dcterms:created xsi:type="dcterms:W3CDTF">2021-07-14T13:38:00Z</dcterms:created>
  <dcterms:modified xsi:type="dcterms:W3CDTF">2021-10-27T18:28:47Z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1DDA6461E13D4AB786E3DECA3B92237E</vt:lpwstr>
  </property>
</Properties>
</file>